
<file path=[Content_Types].xml><?xml version="1.0" encoding="utf-8"?>
<Types xmlns="http://schemas.openxmlformats.org/package/2006/content-types">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69" r:id="rId1"/>
  </p:sldMasterIdLst>
  <p:notesMasterIdLst>
    <p:notesMasterId r:id="rId47"/>
  </p:notesMasterIdLst>
  <p:handoutMasterIdLst>
    <p:handoutMasterId r:id="rId48"/>
  </p:handoutMasterIdLst>
  <p:sldIdLst>
    <p:sldId id="343" r:id="rId2"/>
    <p:sldId id="344" r:id="rId3"/>
    <p:sldId id="257" r:id="rId4"/>
    <p:sldId id="258" r:id="rId5"/>
    <p:sldId id="267" r:id="rId6"/>
    <p:sldId id="271" r:id="rId7"/>
    <p:sldId id="340" r:id="rId8"/>
    <p:sldId id="273" r:id="rId9"/>
    <p:sldId id="297" r:id="rId10"/>
    <p:sldId id="276" r:id="rId11"/>
    <p:sldId id="277" r:id="rId12"/>
    <p:sldId id="282" r:id="rId13"/>
    <p:sldId id="346" r:id="rId14"/>
    <p:sldId id="347" r:id="rId15"/>
    <p:sldId id="288" r:id="rId16"/>
    <p:sldId id="289" r:id="rId17"/>
    <p:sldId id="290" r:id="rId18"/>
    <p:sldId id="291" r:id="rId19"/>
    <p:sldId id="348" r:id="rId20"/>
    <p:sldId id="349" r:id="rId21"/>
    <p:sldId id="292" r:id="rId22"/>
    <p:sldId id="323" r:id="rId23"/>
    <p:sldId id="325" r:id="rId24"/>
    <p:sldId id="326" r:id="rId25"/>
    <p:sldId id="327" r:id="rId26"/>
    <p:sldId id="333" r:id="rId27"/>
    <p:sldId id="293" r:id="rId28"/>
    <p:sldId id="296" r:id="rId29"/>
    <p:sldId id="350" r:id="rId30"/>
    <p:sldId id="307" r:id="rId31"/>
    <p:sldId id="308" r:id="rId32"/>
    <p:sldId id="299" r:id="rId33"/>
    <p:sldId id="342" r:id="rId34"/>
    <p:sldId id="310" r:id="rId35"/>
    <p:sldId id="311" r:id="rId36"/>
    <p:sldId id="312" r:id="rId37"/>
    <p:sldId id="300" r:id="rId38"/>
    <p:sldId id="316" r:id="rId39"/>
    <p:sldId id="351" r:id="rId40"/>
    <p:sldId id="352" r:id="rId41"/>
    <p:sldId id="353" r:id="rId42"/>
    <p:sldId id="354" r:id="rId43"/>
    <p:sldId id="355" r:id="rId44"/>
    <p:sldId id="356" r:id="rId45"/>
    <p:sldId id="345" r:id="rId4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New Roman" pitchFamily="-84"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84"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84"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84"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84" charset="0"/>
        <a:ea typeface="+mn-ea"/>
        <a:cs typeface="+mn-cs"/>
      </a:defRPr>
    </a:lvl5pPr>
    <a:lvl6pPr marL="2286000" algn="l" defTabSz="457200" rtl="0" eaLnBrk="1" latinLnBrk="0" hangingPunct="1">
      <a:defRPr sz="2400" kern="1200">
        <a:solidFill>
          <a:schemeClr val="tx1"/>
        </a:solidFill>
        <a:latin typeface="Times New Roman" pitchFamily="-84" charset="0"/>
        <a:ea typeface="+mn-ea"/>
        <a:cs typeface="+mn-cs"/>
      </a:defRPr>
    </a:lvl6pPr>
    <a:lvl7pPr marL="2743200" algn="l" defTabSz="457200" rtl="0" eaLnBrk="1" latinLnBrk="0" hangingPunct="1">
      <a:defRPr sz="2400" kern="1200">
        <a:solidFill>
          <a:schemeClr val="tx1"/>
        </a:solidFill>
        <a:latin typeface="Times New Roman" pitchFamily="-84" charset="0"/>
        <a:ea typeface="+mn-ea"/>
        <a:cs typeface="+mn-cs"/>
      </a:defRPr>
    </a:lvl7pPr>
    <a:lvl8pPr marL="3200400" algn="l" defTabSz="457200" rtl="0" eaLnBrk="1" latinLnBrk="0" hangingPunct="1">
      <a:defRPr sz="2400" kern="1200">
        <a:solidFill>
          <a:schemeClr val="tx1"/>
        </a:solidFill>
        <a:latin typeface="Times New Roman" pitchFamily="-84" charset="0"/>
        <a:ea typeface="+mn-ea"/>
        <a:cs typeface="+mn-cs"/>
      </a:defRPr>
    </a:lvl8pPr>
    <a:lvl9pPr marL="3657600" algn="l" defTabSz="457200" rtl="0" eaLnBrk="1" latinLnBrk="0" hangingPunct="1">
      <a:defRPr sz="2400" kern="1200">
        <a:solidFill>
          <a:schemeClr val="tx1"/>
        </a:solidFill>
        <a:latin typeface="Times New Roman" pitchFamily="-8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69" autoAdjust="0"/>
    <p:restoredTop sz="73303" autoAdjust="0"/>
  </p:normalViewPr>
  <p:slideViewPr>
    <p:cSldViewPr>
      <p:cViewPr varScale="1">
        <p:scale>
          <a:sx n="85" d="100"/>
          <a:sy n="85" d="100"/>
        </p:scale>
        <p:origin x="1674" y="114"/>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Lst>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_rels/viewProps.xml.rels><?xml version="1.0" encoding="UTF-8" standalone="yes"?>
<Relationships xmlns="http://schemas.openxmlformats.org/package/2006/relationships"><Relationship Id="rId8" Type="http://schemas.openxmlformats.org/officeDocument/2006/relationships/slide" Target="slides/slide15.xml"/><Relationship Id="rId13" Type="http://schemas.openxmlformats.org/officeDocument/2006/relationships/slide" Target="slides/slide23.xml"/><Relationship Id="rId18" Type="http://schemas.openxmlformats.org/officeDocument/2006/relationships/slide" Target="slides/slide31.xml"/><Relationship Id="rId3" Type="http://schemas.openxmlformats.org/officeDocument/2006/relationships/slide" Target="slides/slide4.xml"/><Relationship Id="rId21" Type="http://schemas.openxmlformats.org/officeDocument/2006/relationships/slide" Target="slides/slide36.xml"/><Relationship Id="rId7" Type="http://schemas.openxmlformats.org/officeDocument/2006/relationships/slide" Target="slides/slide12.xml"/><Relationship Id="rId12" Type="http://schemas.openxmlformats.org/officeDocument/2006/relationships/slide" Target="slides/slide22.xml"/><Relationship Id="rId17" Type="http://schemas.openxmlformats.org/officeDocument/2006/relationships/slide" Target="slides/slide30.xml"/><Relationship Id="rId2" Type="http://schemas.openxmlformats.org/officeDocument/2006/relationships/slide" Target="slides/slide3.xml"/><Relationship Id="rId16" Type="http://schemas.openxmlformats.org/officeDocument/2006/relationships/slide" Target="slides/slide27.xml"/><Relationship Id="rId20" Type="http://schemas.openxmlformats.org/officeDocument/2006/relationships/slide" Target="slides/slide35.xml"/><Relationship Id="rId1" Type="http://schemas.openxmlformats.org/officeDocument/2006/relationships/slide" Target="slides/slide1.xml"/><Relationship Id="rId6" Type="http://schemas.openxmlformats.org/officeDocument/2006/relationships/slide" Target="slides/slide11.xml"/><Relationship Id="rId11" Type="http://schemas.openxmlformats.org/officeDocument/2006/relationships/slide" Target="slides/slide18.xml"/><Relationship Id="rId5" Type="http://schemas.openxmlformats.org/officeDocument/2006/relationships/slide" Target="slides/slide10.xml"/><Relationship Id="rId15" Type="http://schemas.openxmlformats.org/officeDocument/2006/relationships/slide" Target="slides/slide25.xml"/><Relationship Id="rId23" Type="http://schemas.openxmlformats.org/officeDocument/2006/relationships/slide" Target="slides/slide45.xml"/><Relationship Id="rId10" Type="http://schemas.openxmlformats.org/officeDocument/2006/relationships/slide" Target="slides/slide17.xml"/><Relationship Id="rId19" Type="http://schemas.openxmlformats.org/officeDocument/2006/relationships/slide" Target="slides/slide34.xml"/><Relationship Id="rId4" Type="http://schemas.openxmlformats.org/officeDocument/2006/relationships/slide" Target="slides/slide6.xml"/><Relationship Id="rId9" Type="http://schemas.openxmlformats.org/officeDocument/2006/relationships/slide" Target="slides/slide16.xml"/><Relationship Id="rId14" Type="http://schemas.openxmlformats.org/officeDocument/2006/relationships/slide" Target="slides/slide24.xml"/><Relationship Id="rId22"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7A89D6-E6EC-B646-93C4-2C7E1B11F5E2}" type="doc">
      <dgm:prSet loTypeId="urn:microsoft.com/office/officeart/2005/8/layout/hList3" loCatId="list" qsTypeId="urn:microsoft.com/office/officeart/2005/8/quickstyle/simple4" qsCatId="simple" csTypeId="urn:microsoft.com/office/officeart/2005/8/colors/accent1_2" csCatId="accent1" phldr="1"/>
      <dgm:spPr/>
      <dgm:t>
        <a:bodyPr/>
        <a:lstStyle/>
        <a:p>
          <a:endParaRPr lang="en-US"/>
        </a:p>
      </dgm:t>
    </dgm:pt>
    <dgm:pt modelId="{6C770FCF-1ECA-5A4F-8625-CA9B37A73CC3}">
      <dgm:prSet/>
      <dgm:spPr>
        <a:solidFill>
          <a:schemeClr val="accent4"/>
        </a:solidFill>
        <a:ln>
          <a:solidFill>
            <a:schemeClr val="accent1"/>
          </a:solidFill>
        </a:ln>
      </dgm:spPr>
      <dgm:t>
        <a:bodyPr/>
        <a:lstStyle/>
        <a:p>
          <a:pPr rtl="0"/>
          <a:r>
            <a:rPr lang="en-US" dirty="0" smtClean="0">
              <a:effectLst>
                <a:outerShdw blurRad="38100" dist="38100" dir="2700000" algn="tl">
                  <a:srgbClr val="000000">
                    <a:alpha val="43137"/>
                  </a:srgbClr>
                </a:outerShdw>
              </a:effectLst>
            </a:rPr>
            <a:t>A stand alone computer with the following characteristics:</a:t>
          </a:r>
          <a:endParaRPr lang="en-US" dirty="0">
            <a:effectLst>
              <a:outerShdw blurRad="38100" dist="38100" dir="2700000" algn="tl">
                <a:srgbClr val="000000">
                  <a:alpha val="43137"/>
                </a:srgbClr>
              </a:outerShdw>
            </a:effectLst>
          </a:endParaRPr>
        </a:p>
      </dgm:t>
    </dgm:pt>
    <dgm:pt modelId="{C72DA581-745B-9B49-9A84-D0E3AF5580EC}" type="parTrans" cxnId="{6028A16E-F4E7-F148-A72B-424495606CB8}">
      <dgm:prSet/>
      <dgm:spPr/>
      <dgm:t>
        <a:bodyPr/>
        <a:lstStyle/>
        <a:p>
          <a:endParaRPr lang="en-US"/>
        </a:p>
      </dgm:t>
    </dgm:pt>
    <dgm:pt modelId="{C1839494-3B23-9348-9825-C2615B761592}" type="sibTrans" cxnId="{6028A16E-F4E7-F148-A72B-424495606CB8}">
      <dgm:prSet/>
      <dgm:spPr/>
      <dgm:t>
        <a:bodyPr/>
        <a:lstStyle/>
        <a:p>
          <a:endParaRPr lang="en-US"/>
        </a:p>
      </dgm:t>
    </dgm:pt>
    <dgm:pt modelId="{FB9330BD-54F8-DA46-86B0-EE2BC3A1FB96}">
      <dgm:prSet/>
      <dgm:spPr>
        <a:solidFill>
          <a:schemeClr val="accent3"/>
        </a:solidFill>
        <a:ln>
          <a:solidFill>
            <a:schemeClr val="accent1"/>
          </a:solidFill>
        </a:ln>
      </dgm:spPr>
      <dgm:t>
        <a:bodyPr/>
        <a:lstStyle/>
        <a:p>
          <a:pPr rtl="0"/>
          <a:r>
            <a:rPr lang="en-US" dirty="0" smtClean="0">
              <a:effectLst>
                <a:outerShdw blurRad="38100" dist="38100" dir="2700000" algn="tl">
                  <a:srgbClr val="000000">
                    <a:alpha val="43137"/>
                  </a:srgbClr>
                </a:outerShdw>
              </a:effectLst>
            </a:rPr>
            <a:t>Two or more similar processors of comparable capacity</a:t>
          </a:r>
          <a:endParaRPr lang="en-US" dirty="0">
            <a:effectLst>
              <a:outerShdw blurRad="38100" dist="38100" dir="2700000" algn="tl">
                <a:srgbClr val="000000">
                  <a:alpha val="43137"/>
                </a:srgbClr>
              </a:outerShdw>
            </a:effectLst>
          </a:endParaRPr>
        </a:p>
      </dgm:t>
    </dgm:pt>
    <dgm:pt modelId="{74226390-665D-A943-9168-841DA8DEC734}" type="parTrans" cxnId="{467CF177-9098-584B-823A-85D0F16849DC}">
      <dgm:prSet/>
      <dgm:spPr/>
      <dgm:t>
        <a:bodyPr/>
        <a:lstStyle/>
        <a:p>
          <a:endParaRPr lang="en-US"/>
        </a:p>
      </dgm:t>
    </dgm:pt>
    <dgm:pt modelId="{AB90A032-38FD-E441-9729-DEF8B755252F}" type="sibTrans" cxnId="{467CF177-9098-584B-823A-85D0F16849DC}">
      <dgm:prSet/>
      <dgm:spPr/>
      <dgm:t>
        <a:bodyPr/>
        <a:lstStyle/>
        <a:p>
          <a:endParaRPr lang="en-US"/>
        </a:p>
      </dgm:t>
    </dgm:pt>
    <dgm:pt modelId="{D99874BF-BF6C-E143-96EE-EE847C85F08E}">
      <dgm:prSet/>
      <dgm:spPr>
        <a:solidFill>
          <a:schemeClr val="accent3"/>
        </a:solidFill>
        <a:ln>
          <a:solidFill>
            <a:schemeClr val="accent1"/>
          </a:solidFill>
        </a:ln>
      </dgm:spPr>
      <dgm:t>
        <a:bodyPr/>
        <a:lstStyle/>
        <a:p>
          <a:pPr rtl="0"/>
          <a:r>
            <a:rPr lang="en-US" dirty="0" smtClean="0">
              <a:effectLst>
                <a:outerShdw blurRad="38100" dist="38100" dir="2700000" algn="tl">
                  <a:srgbClr val="000000">
                    <a:alpha val="43137"/>
                  </a:srgbClr>
                </a:outerShdw>
              </a:effectLst>
            </a:rPr>
            <a:t>Processors share same memory and I/O facilities</a:t>
          </a:r>
          <a:endParaRPr lang="en-US" dirty="0">
            <a:effectLst>
              <a:outerShdw blurRad="38100" dist="38100" dir="2700000" algn="tl">
                <a:srgbClr val="000000">
                  <a:alpha val="43137"/>
                </a:srgbClr>
              </a:outerShdw>
            </a:effectLst>
          </a:endParaRPr>
        </a:p>
      </dgm:t>
    </dgm:pt>
    <dgm:pt modelId="{631F49C2-4F54-A547-BF69-890AE0467976}" type="parTrans" cxnId="{AB97734C-9C12-4549-B14D-EE0A802D3909}">
      <dgm:prSet/>
      <dgm:spPr/>
      <dgm:t>
        <a:bodyPr/>
        <a:lstStyle/>
        <a:p>
          <a:endParaRPr lang="en-US"/>
        </a:p>
      </dgm:t>
    </dgm:pt>
    <dgm:pt modelId="{694D30EA-2322-F54E-8D0B-C18B81FE8CBF}" type="sibTrans" cxnId="{AB97734C-9C12-4549-B14D-EE0A802D3909}">
      <dgm:prSet/>
      <dgm:spPr/>
      <dgm:t>
        <a:bodyPr/>
        <a:lstStyle/>
        <a:p>
          <a:endParaRPr lang="en-US"/>
        </a:p>
      </dgm:t>
    </dgm:pt>
    <dgm:pt modelId="{7B426CA1-4C13-F447-A2F1-62DAE278750F}">
      <dgm:prSet/>
      <dgm:spPr>
        <a:solidFill>
          <a:schemeClr val="accent3"/>
        </a:solidFill>
        <a:ln>
          <a:solidFill>
            <a:schemeClr val="accent1"/>
          </a:solidFill>
        </a:ln>
      </dgm:spPr>
      <dgm:t>
        <a:bodyPr/>
        <a:lstStyle/>
        <a:p>
          <a:pPr rtl="0"/>
          <a:r>
            <a:rPr lang="en-US" dirty="0" smtClean="0">
              <a:effectLst>
                <a:outerShdw blurRad="38100" dist="38100" dir="2700000" algn="tl">
                  <a:srgbClr val="000000">
                    <a:alpha val="43137"/>
                  </a:srgbClr>
                </a:outerShdw>
              </a:effectLst>
            </a:rPr>
            <a:t>Processors are connected by a bus or other internal connection</a:t>
          </a:r>
          <a:endParaRPr lang="en-US" dirty="0">
            <a:effectLst>
              <a:outerShdw blurRad="38100" dist="38100" dir="2700000" algn="tl">
                <a:srgbClr val="000000">
                  <a:alpha val="43137"/>
                </a:srgbClr>
              </a:outerShdw>
            </a:effectLst>
          </a:endParaRPr>
        </a:p>
      </dgm:t>
    </dgm:pt>
    <dgm:pt modelId="{F4A54F50-8CE8-0443-ABAB-6CC6EF3C33CB}" type="parTrans" cxnId="{43959428-86CF-5D4E-A45A-B8F8401DF00B}">
      <dgm:prSet/>
      <dgm:spPr/>
      <dgm:t>
        <a:bodyPr/>
        <a:lstStyle/>
        <a:p>
          <a:endParaRPr lang="en-US"/>
        </a:p>
      </dgm:t>
    </dgm:pt>
    <dgm:pt modelId="{ABD4B089-8656-C449-8304-C40B2BE3C077}" type="sibTrans" cxnId="{43959428-86CF-5D4E-A45A-B8F8401DF00B}">
      <dgm:prSet/>
      <dgm:spPr/>
      <dgm:t>
        <a:bodyPr/>
        <a:lstStyle/>
        <a:p>
          <a:endParaRPr lang="en-US"/>
        </a:p>
      </dgm:t>
    </dgm:pt>
    <dgm:pt modelId="{AFC239A6-DC11-4B46-A13D-F56DC4CB7C37}">
      <dgm:prSet/>
      <dgm:spPr>
        <a:solidFill>
          <a:schemeClr val="accent3"/>
        </a:solidFill>
        <a:ln>
          <a:solidFill>
            <a:schemeClr val="accent1"/>
          </a:solidFill>
        </a:ln>
      </dgm:spPr>
      <dgm:t>
        <a:bodyPr/>
        <a:lstStyle/>
        <a:p>
          <a:pPr rtl="0"/>
          <a:r>
            <a:rPr lang="en-US" dirty="0" smtClean="0">
              <a:effectLst>
                <a:outerShdw blurRad="38100" dist="38100" dir="2700000" algn="tl">
                  <a:srgbClr val="000000">
                    <a:alpha val="43137"/>
                  </a:srgbClr>
                </a:outerShdw>
              </a:effectLst>
            </a:rPr>
            <a:t>Memory access time is approximately the same for each processor</a:t>
          </a:r>
          <a:endParaRPr lang="en-US" dirty="0">
            <a:effectLst>
              <a:outerShdw blurRad="38100" dist="38100" dir="2700000" algn="tl">
                <a:srgbClr val="000000">
                  <a:alpha val="43137"/>
                </a:srgbClr>
              </a:outerShdw>
            </a:effectLst>
          </a:endParaRPr>
        </a:p>
      </dgm:t>
    </dgm:pt>
    <dgm:pt modelId="{36CF2B89-BE1A-E64F-8594-BCEAB1D7233E}" type="parTrans" cxnId="{09C5759D-53C7-3846-8BB4-FC3B6101E35F}">
      <dgm:prSet/>
      <dgm:spPr/>
      <dgm:t>
        <a:bodyPr/>
        <a:lstStyle/>
        <a:p>
          <a:endParaRPr lang="en-US"/>
        </a:p>
      </dgm:t>
    </dgm:pt>
    <dgm:pt modelId="{DE8F724F-3BA1-3744-B0F7-2E025E572396}" type="sibTrans" cxnId="{09C5759D-53C7-3846-8BB4-FC3B6101E35F}">
      <dgm:prSet/>
      <dgm:spPr/>
      <dgm:t>
        <a:bodyPr/>
        <a:lstStyle/>
        <a:p>
          <a:endParaRPr lang="en-US"/>
        </a:p>
      </dgm:t>
    </dgm:pt>
    <dgm:pt modelId="{92EE9D11-D2B5-DC46-97A6-341FB149213D}">
      <dgm:prSet/>
      <dgm:spPr>
        <a:solidFill>
          <a:schemeClr val="accent3"/>
        </a:solidFill>
        <a:ln>
          <a:solidFill>
            <a:schemeClr val="accent1"/>
          </a:solidFill>
        </a:ln>
      </dgm:spPr>
      <dgm:t>
        <a:bodyPr/>
        <a:lstStyle/>
        <a:p>
          <a:pPr rtl="0"/>
          <a:r>
            <a:rPr lang="en-US" dirty="0" smtClean="0">
              <a:effectLst>
                <a:outerShdw blurRad="38100" dist="38100" dir="2700000" algn="tl">
                  <a:srgbClr val="000000">
                    <a:alpha val="43137"/>
                  </a:srgbClr>
                </a:outerShdw>
              </a:effectLst>
            </a:rPr>
            <a:t>All processors share access to I/O devices</a:t>
          </a:r>
          <a:endParaRPr lang="en-US" dirty="0">
            <a:effectLst>
              <a:outerShdw blurRad="38100" dist="38100" dir="2700000" algn="tl">
                <a:srgbClr val="000000">
                  <a:alpha val="43137"/>
                </a:srgbClr>
              </a:outerShdw>
            </a:effectLst>
          </a:endParaRPr>
        </a:p>
      </dgm:t>
    </dgm:pt>
    <dgm:pt modelId="{EDC3568B-AC72-644B-9CF6-5C6308A1CCE6}" type="parTrans" cxnId="{04D2DD8C-B8FB-4149-A588-28B5DBE65ECF}">
      <dgm:prSet/>
      <dgm:spPr/>
      <dgm:t>
        <a:bodyPr/>
        <a:lstStyle/>
        <a:p>
          <a:endParaRPr lang="en-US"/>
        </a:p>
      </dgm:t>
    </dgm:pt>
    <dgm:pt modelId="{FB14C79E-F6E6-5845-9890-58BF9A708B0E}" type="sibTrans" cxnId="{04D2DD8C-B8FB-4149-A588-28B5DBE65ECF}">
      <dgm:prSet/>
      <dgm:spPr/>
      <dgm:t>
        <a:bodyPr/>
        <a:lstStyle/>
        <a:p>
          <a:endParaRPr lang="en-US"/>
        </a:p>
      </dgm:t>
    </dgm:pt>
    <dgm:pt modelId="{9974D0FA-BEC9-1C45-A542-84E54F9791DF}">
      <dgm:prSet/>
      <dgm:spPr>
        <a:solidFill>
          <a:schemeClr val="accent3"/>
        </a:solidFill>
        <a:ln>
          <a:solidFill>
            <a:schemeClr val="accent1"/>
          </a:solidFill>
        </a:ln>
      </dgm:spPr>
      <dgm:t>
        <a:bodyPr/>
        <a:lstStyle/>
        <a:p>
          <a:pPr rtl="0"/>
          <a:r>
            <a:rPr lang="en-US" dirty="0" smtClean="0">
              <a:effectLst>
                <a:outerShdw blurRad="38100" dist="38100" dir="2700000" algn="tl">
                  <a:srgbClr val="000000">
                    <a:alpha val="43137"/>
                  </a:srgbClr>
                </a:outerShdw>
              </a:effectLst>
            </a:rPr>
            <a:t>Either through same channels or different channels giving paths to same devices</a:t>
          </a:r>
          <a:endParaRPr lang="en-US" dirty="0">
            <a:effectLst>
              <a:outerShdw blurRad="38100" dist="38100" dir="2700000" algn="tl">
                <a:srgbClr val="000000">
                  <a:alpha val="43137"/>
                </a:srgbClr>
              </a:outerShdw>
            </a:effectLst>
          </a:endParaRPr>
        </a:p>
      </dgm:t>
    </dgm:pt>
    <dgm:pt modelId="{F43A068E-1CBF-414B-8FA7-82F86B96ECFB}" type="parTrans" cxnId="{679E65CB-4FBF-524F-A291-085CFC959D08}">
      <dgm:prSet/>
      <dgm:spPr/>
      <dgm:t>
        <a:bodyPr/>
        <a:lstStyle/>
        <a:p>
          <a:endParaRPr lang="en-US"/>
        </a:p>
      </dgm:t>
    </dgm:pt>
    <dgm:pt modelId="{5E74C633-B000-E84D-A216-AB032D2BC30A}" type="sibTrans" cxnId="{679E65CB-4FBF-524F-A291-085CFC959D08}">
      <dgm:prSet/>
      <dgm:spPr/>
      <dgm:t>
        <a:bodyPr/>
        <a:lstStyle/>
        <a:p>
          <a:endParaRPr lang="en-US"/>
        </a:p>
      </dgm:t>
    </dgm:pt>
    <dgm:pt modelId="{E0ACA566-0DA6-4749-A4DD-1982351D6210}">
      <dgm:prSet/>
      <dgm:spPr>
        <a:solidFill>
          <a:schemeClr val="accent3"/>
        </a:solidFill>
        <a:ln>
          <a:solidFill>
            <a:schemeClr val="accent1"/>
          </a:solidFill>
        </a:ln>
      </dgm:spPr>
      <dgm:t>
        <a:bodyPr/>
        <a:lstStyle/>
        <a:p>
          <a:pPr rtl="0"/>
          <a:r>
            <a:rPr lang="en-US" dirty="0" smtClean="0">
              <a:effectLst>
                <a:outerShdw blurRad="38100" dist="38100" dir="2700000" algn="tl">
                  <a:srgbClr val="000000">
                    <a:alpha val="43137"/>
                  </a:srgbClr>
                </a:outerShdw>
              </a:effectLst>
            </a:rPr>
            <a:t>All processors can perform the same functions (hence “symmetric”)</a:t>
          </a:r>
          <a:endParaRPr lang="en-US" dirty="0">
            <a:effectLst>
              <a:outerShdw blurRad="38100" dist="38100" dir="2700000" algn="tl">
                <a:srgbClr val="000000">
                  <a:alpha val="43137"/>
                </a:srgbClr>
              </a:outerShdw>
            </a:effectLst>
          </a:endParaRPr>
        </a:p>
      </dgm:t>
    </dgm:pt>
    <dgm:pt modelId="{9FFDA474-3CCE-B64C-BABA-5C2B3156BC52}" type="parTrans" cxnId="{3BBA5D47-A161-C549-A241-47C47BD49BD0}">
      <dgm:prSet/>
      <dgm:spPr/>
      <dgm:t>
        <a:bodyPr/>
        <a:lstStyle/>
        <a:p>
          <a:endParaRPr lang="en-US"/>
        </a:p>
      </dgm:t>
    </dgm:pt>
    <dgm:pt modelId="{BC8ABFA7-AE42-D749-9AA2-9225901C5111}" type="sibTrans" cxnId="{3BBA5D47-A161-C549-A241-47C47BD49BD0}">
      <dgm:prSet/>
      <dgm:spPr/>
      <dgm:t>
        <a:bodyPr/>
        <a:lstStyle/>
        <a:p>
          <a:endParaRPr lang="en-US"/>
        </a:p>
      </dgm:t>
    </dgm:pt>
    <dgm:pt modelId="{5E28C6A9-026B-F149-9C1F-53950889BEB3}">
      <dgm:prSet/>
      <dgm:spPr>
        <a:solidFill>
          <a:schemeClr val="accent3"/>
        </a:solidFill>
        <a:ln>
          <a:solidFill>
            <a:schemeClr val="accent1"/>
          </a:solidFill>
        </a:ln>
      </dgm:spPr>
      <dgm:t>
        <a:bodyPr/>
        <a:lstStyle/>
        <a:p>
          <a:pPr rtl="0"/>
          <a:r>
            <a:rPr lang="en-US" dirty="0" smtClean="0">
              <a:effectLst>
                <a:outerShdw blurRad="38100" dist="38100" dir="2700000" algn="tl">
                  <a:srgbClr val="000000">
                    <a:alpha val="43137"/>
                  </a:srgbClr>
                </a:outerShdw>
              </a:effectLst>
            </a:rPr>
            <a:t>System controlled by integrated operating system</a:t>
          </a:r>
          <a:endParaRPr lang="en-US" dirty="0">
            <a:effectLst>
              <a:outerShdw blurRad="38100" dist="38100" dir="2700000" algn="tl">
                <a:srgbClr val="000000">
                  <a:alpha val="43137"/>
                </a:srgbClr>
              </a:outerShdw>
            </a:effectLst>
          </a:endParaRPr>
        </a:p>
      </dgm:t>
    </dgm:pt>
    <dgm:pt modelId="{6006138C-479E-5748-9A8D-7C62B76FC96F}" type="parTrans" cxnId="{681419F7-D37D-7644-9016-6302C82E07DB}">
      <dgm:prSet/>
      <dgm:spPr/>
      <dgm:t>
        <a:bodyPr/>
        <a:lstStyle/>
        <a:p>
          <a:endParaRPr lang="en-US"/>
        </a:p>
      </dgm:t>
    </dgm:pt>
    <dgm:pt modelId="{C1C9127D-685E-3244-A9D9-F0B87B4200EB}" type="sibTrans" cxnId="{681419F7-D37D-7644-9016-6302C82E07DB}">
      <dgm:prSet/>
      <dgm:spPr/>
      <dgm:t>
        <a:bodyPr/>
        <a:lstStyle/>
        <a:p>
          <a:endParaRPr lang="en-US"/>
        </a:p>
      </dgm:t>
    </dgm:pt>
    <dgm:pt modelId="{47E69325-82E1-1141-BE5E-2270F9195F60}">
      <dgm:prSet/>
      <dgm:spPr>
        <a:solidFill>
          <a:schemeClr val="accent3"/>
        </a:solidFill>
        <a:ln>
          <a:solidFill>
            <a:schemeClr val="accent1"/>
          </a:solidFill>
        </a:ln>
      </dgm:spPr>
      <dgm:t>
        <a:bodyPr/>
        <a:lstStyle/>
        <a:p>
          <a:pPr rtl="0"/>
          <a:r>
            <a:rPr lang="en-US" dirty="0" smtClean="0">
              <a:effectLst>
                <a:outerShdw blurRad="38100" dist="38100" dir="2700000" algn="tl">
                  <a:srgbClr val="000000">
                    <a:alpha val="43137"/>
                  </a:srgbClr>
                </a:outerShdw>
              </a:effectLst>
            </a:rPr>
            <a:t>Provides interaction between processors and their programs at job, task, file and data element levels</a:t>
          </a:r>
          <a:endParaRPr lang="en-US" dirty="0">
            <a:effectLst>
              <a:outerShdw blurRad="38100" dist="38100" dir="2700000" algn="tl">
                <a:srgbClr val="000000">
                  <a:alpha val="43137"/>
                </a:srgbClr>
              </a:outerShdw>
            </a:effectLst>
          </a:endParaRPr>
        </a:p>
      </dgm:t>
    </dgm:pt>
    <dgm:pt modelId="{2BCFF3EE-25C9-2842-BDBB-2CA0E19B7302}" type="parTrans" cxnId="{2220DB59-B684-554A-93BF-E639ECAC99D1}">
      <dgm:prSet/>
      <dgm:spPr/>
      <dgm:t>
        <a:bodyPr/>
        <a:lstStyle/>
        <a:p>
          <a:endParaRPr lang="en-US"/>
        </a:p>
      </dgm:t>
    </dgm:pt>
    <dgm:pt modelId="{962C6425-6A45-1E44-BE01-DCFF52429903}" type="sibTrans" cxnId="{2220DB59-B684-554A-93BF-E639ECAC99D1}">
      <dgm:prSet/>
      <dgm:spPr/>
      <dgm:t>
        <a:bodyPr/>
        <a:lstStyle/>
        <a:p>
          <a:endParaRPr lang="en-US"/>
        </a:p>
      </dgm:t>
    </dgm:pt>
    <dgm:pt modelId="{C0E4EE1F-A66D-2D41-90DB-96A1BAFD6245}" type="pres">
      <dgm:prSet presAssocID="{BE7A89D6-E6EC-B646-93C4-2C7E1B11F5E2}" presName="composite" presStyleCnt="0">
        <dgm:presLayoutVars>
          <dgm:chMax val="1"/>
          <dgm:dir/>
          <dgm:resizeHandles val="exact"/>
        </dgm:presLayoutVars>
      </dgm:prSet>
      <dgm:spPr/>
      <dgm:t>
        <a:bodyPr/>
        <a:lstStyle/>
        <a:p>
          <a:endParaRPr lang="en-US"/>
        </a:p>
      </dgm:t>
    </dgm:pt>
    <dgm:pt modelId="{E5866012-06F6-8D4F-A83F-6546A19A45B1}" type="pres">
      <dgm:prSet presAssocID="{6C770FCF-1ECA-5A4F-8625-CA9B37A73CC3}" presName="roof" presStyleLbl="dkBgShp" presStyleIdx="0" presStyleCnt="2"/>
      <dgm:spPr/>
      <dgm:t>
        <a:bodyPr/>
        <a:lstStyle/>
        <a:p>
          <a:endParaRPr lang="en-US"/>
        </a:p>
      </dgm:t>
    </dgm:pt>
    <dgm:pt modelId="{AB353683-A0E2-0147-B109-091283B4045C}" type="pres">
      <dgm:prSet presAssocID="{6C770FCF-1ECA-5A4F-8625-CA9B37A73CC3}" presName="pillars" presStyleCnt="0"/>
      <dgm:spPr/>
    </dgm:pt>
    <dgm:pt modelId="{86DF4C76-BCCB-BA44-8FE5-EB23379760BB}" type="pres">
      <dgm:prSet presAssocID="{6C770FCF-1ECA-5A4F-8625-CA9B37A73CC3}" presName="pillar1" presStyleLbl="node1" presStyleIdx="0" presStyleCnt="5">
        <dgm:presLayoutVars>
          <dgm:bulletEnabled val="1"/>
        </dgm:presLayoutVars>
      </dgm:prSet>
      <dgm:spPr/>
      <dgm:t>
        <a:bodyPr/>
        <a:lstStyle/>
        <a:p>
          <a:endParaRPr lang="en-US"/>
        </a:p>
      </dgm:t>
    </dgm:pt>
    <dgm:pt modelId="{BBD00569-9559-8C4A-A8BC-FB0B407D404F}" type="pres">
      <dgm:prSet presAssocID="{D99874BF-BF6C-E143-96EE-EE847C85F08E}" presName="pillarX" presStyleLbl="node1" presStyleIdx="1" presStyleCnt="5">
        <dgm:presLayoutVars>
          <dgm:bulletEnabled val="1"/>
        </dgm:presLayoutVars>
      </dgm:prSet>
      <dgm:spPr/>
      <dgm:t>
        <a:bodyPr/>
        <a:lstStyle/>
        <a:p>
          <a:endParaRPr lang="en-US"/>
        </a:p>
      </dgm:t>
    </dgm:pt>
    <dgm:pt modelId="{AC2DEF00-3D69-4840-B97B-E3D70D594065}" type="pres">
      <dgm:prSet presAssocID="{92EE9D11-D2B5-DC46-97A6-341FB149213D}" presName="pillarX" presStyleLbl="node1" presStyleIdx="2" presStyleCnt="5">
        <dgm:presLayoutVars>
          <dgm:bulletEnabled val="1"/>
        </dgm:presLayoutVars>
      </dgm:prSet>
      <dgm:spPr/>
      <dgm:t>
        <a:bodyPr/>
        <a:lstStyle/>
        <a:p>
          <a:endParaRPr lang="en-US"/>
        </a:p>
      </dgm:t>
    </dgm:pt>
    <dgm:pt modelId="{B4336DFF-2A25-B547-A8A1-E3F9D552A6EF}" type="pres">
      <dgm:prSet presAssocID="{E0ACA566-0DA6-4749-A4DD-1982351D6210}" presName="pillarX" presStyleLbl="node1" presStyleIdx="3" presStyleCnt="5">
        <dgm:presLayoutVars>
          <dgm:bulletEnabled val="1"/>
        </dgm:presLayoutVars>
      </dgm:prSet>
      <dgm:spPr/>
      <dgm:t>
        <a:bodyPr/>
        <a:lstStyle/>
        <a:p>
          <a:endParaRPr lang="en-US"/>
        </a:p>
      </dgm:t>
    </dgm:pt>
    <dgm:pt modelId="{B637C7E7-DB81-0244-84D3-7DFA7F0CDB62}" type="pres">
      <dgm:prSet presAssocID="{5E28C6A9-026B-F149-9C1F-53950889BEB3}" presName="pillarX" presStyleLbl="node1" presStyleIdx="4" presStyleCnt="5">
        <dgm:presLayoutVars>
          <dgm:bulletEnabled val="1"/>
        </dgm:presLayoutVars>
      </dgm:prSet>
      <dgm:spPr/>
      <dgm:t>
        <a:bodyPr/>
        <a:lstStyle/>
        <a:p>
          <a:endParaRPr lang="en-US"/>
        </a:p>
      </dgm:t>
    </dgm:pt>
    <dgm:pt modelId="{C27401E4-7A7C-0149-B128-15CC58F7B178}" type="pres">
      <dgm:prSet presAssocID="{6C770FCF-1ECA-5A4F-8625-CA9B37A73CC3}" presName="base" presStyleLbl="dkBgShp" presStyleIdx="1" presStyleCnt="2"/>
      <dgm:spPr/>
    </dgm:pt>
  </dgm:ptLst>
  <dgm:cxnLst>
    <dgm:cxn modelId="{1AF8F201-F6F3-DF46-9576-6BDBA644F381}" type="presOf" srcId="{D99874BF-BF6C-E143-96EE-EE847C85F08E}" destId="{BBD00569-9559-8C4A-A8BC-FB0B407D404F}" srcOrd="0" destOrd="0" presId="urn:microsoft.com/office/officeart/2005/8/layout/hList3"/>
    <dgm:cxn modelId="{467CF177-9098-584B-823A-85D0F16849DC}" srcId="{6C770FCF-1ECA-5A4F-8625-CA9B37A73CC3}" destId="{FB9330BD-54F8-DA46-86B0-EE2BC3A1FB96}" srcOrd="0" destOrd="0" parTransId="{74226390-665D-A943-9168-841DA8DEC734}" sibTransId="{AB90A032-38FD-E441-9729-DEF8B755252F}"/>
    <dgm:cxn modelId="{681419F7-D37D-7644-9016-6302C82E07DB}" srcId="{6C770FCF-1ECA-5A4F-8625-CA9B37A73CC3}" destId="{5E28C6A9-026B-F149-9C1F-53950889BEB3}" srcOrd="4" destOrd="0" parTransId="{6006138C-479E-5748-9A8D-7C62B76FC96F}" sibTransId="{C1C9127D-685E-3244-A9D9-F0B87B4200EB}"/>
    <dgm:cxn modelId="{ABDCBB06-9421-824A-AE2F-36AFF605B8D3}" type="presOf" srcId="{47E69325-82E1-1141-BE5E-2270F9195F60}" destId="{B637C7E7-DB81-0244-84D3-7DFA7F0CDB62}" srcOrd="0" destOrd="1" presId="urn:microsoft.com/office/officeart/2005/8/layout/hList3"/>
    <dgm:cxn modelId="{D46ED7E7-B0AB-474A-9F67-378C2EAC589E}" type="presOf" srcId="{E0ACA566-0DA6-4749-A4DD-1982351D6210}" destId="{B4336DFF-2A25-B547-A8A1-E3F9D552A6EF}" srcOrd="0" destOrd="0" presId="urn:microsoft.com/office/officeart/2005/8/layout/hList3"/>
    <dgm:cxn modelId="{1EC88AF1-7B34-6A41-A277-13E7D1E34B3C}" type="presOf" srcId="{5E28C6A9-026B-F149-9C1F-53950889BEB3}" destId="{B637C7E7-DB81-0244-84D3-7DFA7F0CDB62}" srcOrd="0" destOrd="0" presId="urn:microsoft.com/office/officeart/2005/8/layout/hList3"/>
    <dgm:cxn modelId="{FEE82B03-6679-A844-8458-963AF0470C9D}" type="presOf" srcId="{9974D0FA-BEC9-1C45-A542-84E54F9791DF}" destId="{AC2DEF00-3D69-4840-B97B-E3D70D594065}" srcOrd="0" destOrd="1" presId="urn:microsoft.com/office/officeart/2005/8/layout/hList3"/>
    <dgm:cxn modelId="{43959428-86CF-5D4E-A45A-B8F8401DF00B}" srcId="{D99874BF-BF6C-E143-96EE-EE847C85F08E}" destId="{7B426CA1-4C13-F447-A2F1-62DAE278750F}" srcOrd="0" destOrd="0" parTransId="{F4A54F50-8CE8-0443-ABAB-6CC6EF3C33CB}" sibTransId="{ABD4B089-8656-C449-8304-C40B2BE3C077}"/>
    <dgm:cxn modelId="{DE60C95E-9F6A-A94D-9110-CE438BA48BFE}" type="presOf" srcId="{92EE9D11-D2B5-DC46-97A6-341FB149213D}" destId="{AC2DEF00-3D69-4840-B97B-E3D70D594065}" srcOrd="0" destOrd="0" presId="urn:microsoft.com/office/officeart/2005/8/layout/hList3"/>
    <dgm:cxn modelId="{2220DB59-B684-554A-93BF-E639ECAC99D1}" srcId="{5E28C6A9-026B-F149-9C1F-53950889BEB3}" destId="{47E69325-82E1-1141-BE5E-2270F9195F60}" srcOrd="0" destOrd="0" parTransId="{2BCFF3EE-25C9-2842-BDBB-2CA0E19B7302}" sibTransId="{962C6425-6A45-1E44-BE01-DCFF52429903}"/>
    <dgm:cxn modelId="{1588CE92-7054-FC43-B909-26021A8AA1C7}" type="presOf" srcId="{7B426CA1-4C13-F447-A2F1-62DAE278750F}" destId="{BBD00569-9559-8C4A-A8BC-FB0B407D404F}" srcOrd="0" destOrd="1" presId="urn:microsoft.com/office/officeart/2005/8/layout/hList3"/>
    <dgm:cxn modelId="{679E65CB-4FBF-524F-A291-085CFC959D08}" srcId="{92EE9D11-D2B5-DC46-97A6-341FB149213D}" destId="{9974D0FA-BEC9-1C45-A542-84E54F9791DF}" srcOrd="0" destOrd="0" parTransId="{F43A068E-1CBF-414B-8FA7-82F86B96ECFB}" sibTransId="{5E74C633-B000-E84D-A216-AB032D2BC30A}"/>
    <dgm:cxn modelId="{AC2B8BDA-A530-E34E-A395-15EFC1614B28}" type="presOf" srcId="{AFC239A6-DC11-4B46-A13D-F56DC4CB7C37}" destId="{BBD00569-9559-8C4A-A8BC-FB0B407D404F}" srcOrd="0" destOrd="2" presId="urn:microsoft.com/office/officeart/2005/8/layout/hList3"/>
    <dgm:cxn modelId="{3BBA5D47-A161-C549-A241-47C47BD49BD0}" srcId="{6C770FCF-1ECA-5A4F-8625-CA9B37A73CC3}" destId="{E0ACA566-0DA6-4749-A4DD-1982351D6210}" srcOrd="3" destOrd="0" parTransId="{9FFDA474-3CCE-B64C-BABA-5C2B3156BC52}" sibTransId="{BC8ABFA7-AE42-D749-9AA2-9225901C5111}"/>
    <dgm:cxn modelId="{AB97734C-9C12-4549-B14D-EE0A802D3909}" srcId="{6C770FCF-1ECA-5A4F-8625-CA9B37A73CC3}" destId="{D99874BF-BF6C-E143-96EE-EE847C85F08E}" srcOrd="1" destOrd="0" parTransId="{631F49C2-4F54-A547-BF69-890AE0467976}" sibTransId="{694D30EA-2322-F54E-8D0B-C18B81FE8CBF}"/>
    <dgm:cxn modelId="{04D2DD8C-B8FB-4149-A588-28B5DBE65ECF}" srcId="{6C770FCF-1ECA-5A4F-8625-CA9B37A73CC3}" destId="{92EE9D11-D2B5-DC46-97A6-341FB149213D}" srcOrd="2" destOrd="0" parTransId="{EDC3568B-AC72-644B-9CF6-5C6308A1CCE6}" sibTransId="{FB14C79E-F6E6-5845-9890-58BF9A708B0E}"/>
    <dgm:cxn modelId="{7E5A735F-4BF7-AD43-9F83-963440D16848}" type="presOf" srcId="{6C770FCF-1ECA-5A4F-8625-CA9B37A73CC3}" destId="{E5866012-06F6-8D4F-A83F-6546A19A45B1}" srcOrd="0" destOrd="0" presId="urn:microsoft.com/office/officeart/2005/8/layout/hList3"/>
    <dgm:cxn modelId="{09C5759D-53C7-3846-8BB4-FC3B6101E35F}" srcId="{D99874BF-BF6C-E143-96EE-EE847C85F08E}" destId="{AFC239A6-DC11-4B46-A13D-F56DC4CB7C37}" srcOrd="1" destOrd="0" parTransId="{36CF2B89-BE1A-E64F-8594-BCEAB1D7233E}" sibTransId="{DE8F724F-3BA1-3744-B0F7-2E025E572396}"/>
    <dgm:cxn modelId="{6028A16E-F4E7-F148-A72B-424495606CB8}" srcId="{BE7A89D6-E6EC-B646-93C4-2C7E1B11F5E2}" destId="{6C770FCF-1ECA-5A4F-8625-CA9B37A73CC3}" srcOrd="0" destOrd="0" parTransId="{C72DA581-745B-9B49-9A84-D0E3AF5580EC}" sibTransId="{C1839494-3B23-9348-9825-C2615B761592}"/>
    <dgm:cxn modelId="{0A39F5D3-C68D-B747-ABB0-21F72F1488FD}" type="presOf" srcId="{FB9330BD-54F8-DA46-86B0-EE2BC3A1FB96}" destId="{86DF4C76-BCCB-BA44-8FE5-EB23379760BB}" srcOrd="0" destOrd="0" presId="urn:microsoft.com/office/officeart/2005/8/layout/hList3"/>
    <dgm:cxn modelId="{5B389112-4843-D448-8F79-FC34A9246692}" type="presOf" srcId="{BE7A89D6-E6EC-B646-93C4-2C7E1B11F5E2}" destId="{C0E4EE1F-A66D-2D41-90DB-96A1BAFD6245}" srcOrd="0" destOrd="0" presId="urn:microsoft.com/office/officeart/2005/8/layout/hList3"/>
    <dgm:cxn modelId="{54A001D3-3F15-2F41-9944-3ABE013D8581}" type="presParOf" srcId="{C0E4EE1F-A66D-2D41-90DB-96A1BAFD6245}" destId="{E5866012-06F6-8D4F-A83F-6546A19A45B1}" srcOrd="0" destOrd="0" presId="urn:microsoft.com/office/officeart/2005/8/layout/hList3"/>
    <dgm:cxn modelId="{A6035E51-AF2E-0A4E-9B0C-A36EB3F58803}" type="presParOf" srcId="{C0E4EE1F-A66D-2D41-90DB-96A1BAFD6245}" destId="{AB353683-A0E2-0147-B109-091283B4045C}" srcOrd="1" destOrd="0" presId="urn:microsoft.com/office/officeart/2005/8/layout/hList3"/>
    <dgm:cxn modelId="{FA0551E0-ECF0-1845-BD59-F0F2E94A5A46}" type="presParOf" srcId="{AB353683-A0E2-0147-B109-091283B4045C}" destId="{86DF4C76-BCCB-BA44-8FE5-EB23379760BB}" srcOrd="0" destOrd="0" presId="urn:microsoft.com/office/officeart/2005/8/layout/hList3"/>
    <dgm:cxn modelId="{78F3821A-30E9-DF44-872A-788FE356BC36}" type="presParOf" srcId="{AB353683-A0E2-0147-B109-091283B4045C}" destId="{BBD00569-9559-8C4A-A8BC-FB0B407D404F}" srcOrd="1" destOrd="0" presId="urn:microsoft.com/office/officeart/2005/8/layout/hList3"/>
    <dgm:cxn modelId="{A7051759-A2CA-8046-8B35-C8479492A35D}" type="presParOf" srcId="{AB353683-A0E2-0147-B109-091283B4045C}" destId="{AC2DEF00-3D69-4840-B97B-E3D70D594065}" srcOrd="2" destOrd="0" presId="urn:microsoft.com/office/officeart/2005/8/layout/hList3"/>
    <dgm:cxn modelId="{062462BC-8787-6548-95BB-D93F4AB74C27}" type="presParOf" srcId="{AB353683-A0E2-0147-B109-091283B4045C}" destId="{B4336DFF-2A25-B547-A8A1-E3F9D552A6EF}" srcOrd="3" destOrd="0" presId="urn:microsoft.com/office/officeart/2005/8/layout/hList3"/>
    <dgm:cxn modelId="{90217FD6-CB9F-7D4B-906B-637508DBDD6E}" type="presParOf" srcId="{AB353683-A0E2-0147-B109-091283B4045C}" destId="{B637C7E7-DB81-0244-84D3-7DFA7F0CDB62}" srcOrd="4" destOrd="0" presId="urn:microsoft.com/office/officeart/2005/8/layout/hList3"/>
    <dgm:cxn modelId="{5E1CED79-06D3-F841-8F01-B3EF3B7C8772}" type="presParOf" srcId="{C0E4EE1F-A66D-2D41-90DB-96A1BAFD6245}" destId="{C27401E4-7A7C-0149-B128-15CC58F7B178}" srcOrd="2" destOrd="0" presId="urn:microsoft.com/office/officeart/2005/8/layout/h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9EEE31A-E67A-8440-82E2-D1A5F56E8875}" type="doc">
      <dgm:prSet loTypeId="urn:microsoft.com/office/officeart/2005/8/layout/bProcess4" loCatId="process" qsTypeId="urn:microsoft.com/office/officeart/2005/8/quickstyle/simple4" qsCatId="simple" csTypeId="urn:microsoft.com/office/officeart/2005/8/colors/accent1_2" csCatId="accent1" phldr="1"/>
      <dgm:spPr/>
      <dgm:t>
        <a:bodyPr/>
        <a:lstStyle/>
        <a:p>
          <a:endParaRPr lang="en-US"/>
        </a:p>
      </dgm:t>
    </dgm:pt>
    <dgm:pt modelId="{2BF8596B-F737-F04D-9282-AD3374528F9C}">
      <dgm:prSet/>
      <dgm:spPr>
        <a:solidFill>
          <a:schemeClr val="accent3"/>
        </a:solidFill>
        <a:ln>
          <a:solidFill>
            <a:schemeClr val="accent3"/>
          </a:solidFill>
        </a:ln>
      </dgm:spPr>
      <dgm:t>
        <a:bodyPr/>
        <a:lstStyle/>
        <a:p>
          <a:pPr rtl="0"/>
          <a:r>
            <a:rPr lang="en-US" dirty="0" smtClean="0">
              <a:effectLst>
                <a:outerShdw blurRad="38100" dist="38100" dir="2700000" algn="tl">
                  <a:srgbClr val="000000">
                    <a:alpha val="43137"/>
                  </a:srgbClr>
                </a:outerShdw>
              </a:effectLst>
            </a:rPr>
            <a:t>Collect and maintain information about copies of data in cache</a:t>
          </a:r>
          <a:endParaRPr lang="en-US" dirty="0">
            <a:effectLst>
              <a:outerShdw blurRad="38100" dist="38100" dir="2700000" algn="tl">
                <a:srgbClr val="000000">
                  <a:alpha val="43137"/>
                </a:srgbClr>
              </a:outerShdw>
            </a:effectLst>
          </a:endParaRPr>
        </a:p>
      </dgm:t>
    </dgm:pt>
    <dgm:pt modelId="{CCFB33AC-9321-F74A-8E4E-956D50B2C610}" type="parTrans" cxnId="{0E3B2B6A-9B22-6242-9C21-37485364D9FE}">
      <dgm:prSet/>
      <dgm:spPr/>
      <dgm:t>
        <a:bodyPr/>
        <a:lstStyle/>
        <a:p>
          <a:endParaRPr lang="en-US"/>
        </a:p>
      </dgm:t>
    </dgm:pt>
    <dgm:pt modelId="{C415D7EF-5880-8243-A837-FE463D8384CE}" type="sibTrans" cxnId="{0E3B2B6A-9B22-6242-9C21-37485364D9FE}">
      <dgm:prSet/>
      <dgm:spPr>
        <a:solidFill>
          <a:schemeClr val="accent4"/>
        </a:solidFill>
        <a:ln>
          <a:solidFill>
            <a:schemeClr val="accent1"/>
          </a:solidFill>
        </a:ln>
      </dgm:spPr>
      <dgm:t>
        <a:bodyPr/>
        <a:lstStyle/>
        <a:p>
          <a:endParaRPr lang="en-US" dirty="0"/>
        </a:p>
      </dgm:t>
    </dgm:pt>
    <dgm:pt modelId="{DDC234C1-B6FB-4C48-8620-9C9C968115E9}">
      <dgm:prSet/>
      <dgm:spPr>
        <a:solidFill>
          <a:schemeClr val="accent4"/>
        </a:solidFill>
        <a:ln>
          <a:solidFill>
            <a:schemeClr val="accent4"/>
          </a:solidFill>
        </a:ln>
      </dgm:spPr>
      <dgm:t>
        <a:bodyPr/>
        <a:lstStyle/>
        <a:p>
          <a:pPr rtl="0"/>
          <a:r>
            <a:rPr lang="en-US" dirty="0" smtClean="0">
              <a:effectLst>
                <a:outerShdw blurRad="38100" dist="38100" dir="2700000" algn="tl">
                  <a:srgbClr val="000000">
                    <a:alpha val="43137"/>
                  </a:srgbClr>
                </a:outerShdw>
              </a:effectLst>
            </a:rPr>
            <a:t>Directory stored in main memory</a:t>
          </a:r>
          <a:endParaRPr lang="en-US" dirty="0">
            <a:effectLst>
              <a:outerShdw blurRad="38100" dist="38100" dir="2700000" algn="tl">
                <a:srgbClr val="000000">
                  <a:alpha val="43137"/>
                </a:srgbClr>
              </a:outerShdw>
            </a:effectLst>
          </a:endParaRPr>
        </a:p>
      </dgm:t>
    </dgm:pt>
    <dgm:pt modelId="{8320A488-D738-6B49-BDA8-FC75C4A18D49}" type="parTrans" cxnId="{216CDDE5-745B-1440-8FA8-A72698FDD14C}">
      <dgm:prSet/>
      <dgm:spPr/>
      <dgm:t>
        <a:bodyPr/>
        <a:lstStyle/>
        <a:p>
          <a:endParaRPr lang="en-US"/>
        </a:p>
      </dgm:t>
    </dgm:pt>
    <dgm:pt modelId="{E1999C17-365D-FD49-83AD-9F4B7FA85979}" type="sibTrans" cxnId="{216CDDE5-745B-1440-8FA8-A72698FDD14C}">
      <dgm:prSet/>
      <dgm:spPr>
        <a:solidFill>
          <a:schemeClr val="accent4"/>
        </a:solidFill>
        <a:ln>
          <a:solidFill>
            <a:schemeClr val="accent1"/>
          </a:solidFill>
        </a:ln>
      </dgm:spPr>
      <dgm:t>
        <a:bodyPr/>
        <a:lstStyle/>
        <a:p>
          <a:endParaRPr lang="en-US" dirty="0"/>
        </a:p>
      </dgm:t>
    </dgm:pt>
    <dgm:pt modelId="{E4FE43E0-63FF-9445-BE27-81AEB86689B4}">
      <dgm:prSet/>
      <dgm:spPr/>
      <dgm:t>
        <a:bodyPr/>
        <a:lstStyle/>
        <a:p>
          <a:pPr rtl="0"/>
          <a:r>
            <a:rPr lang="en-US" dirty="0" smtClean="0">
              <a:effectLst>
                <a:outerShdw blurRad="38100" dist="38100" dir="2700000" algn="tl">
                  <a:srgbClr val="000000">
                    <a:alpha val="43137"/>
                  </a:srgbClr>
                </a:outerShdw>
              </a:effectLst>
            </a:rPr>
            <a:t>Requests are checked against directory</a:t>
          </a:r>
          <a:endParaRPr lang="en-US" dirty="0">
            <a:effectLst>
              <a:outerShdw blurRad="38100" dist="38100" dir="2700000" algn="tl">
                <a:srgbClr val="000000">
                  <a:alpha val="43137"/>
                </a:srgbClr>
              </a:outerShdw>
            </a:effectLst>
          </a:endParaRPr>
        </a:p>
      </dgm:t>
    </dgm:pt>
    <dgm:pt modelId="{B8CB3F97-F491-7845-8AAE-7C03763DD374}" type="parTrans" cxnId="{FCC42F40-4625-6A49-A13C-5DF0A24BB2E3}">
      <dgm:prSet/>
      <dgm:spPr/>
      <dgm:t>
        <a:bodyPr/>
        <a:lstStyle/>
        <a:p>
          <a:endParaRPr lang="en-US"/>
        </a:p>
      </dgm:t>
    </dgm:pt>
    <dgm:pt modelId="{2D313D61-DC8F-F346-A65A-04D62392047B}" type="sibTrans" cxnId="{FCC42F40-4625-6A49-A13C-5DF0A24BB2E3}">
      <dgm:prSet/>
      <dgm:spPr>
        <a:solidFill>
          <a:schemeClr val="accent4"/>
        </a:solidFill>
        <a:ln>
          <a:solidFill>
            <a:schemeClr val="accent1"/>
          </a:solidFill>
        </a:ln>
      </dgm:spPr>
      <dgm:t>
        <a:bodyPr/>
        <a:lstStyle/>
        <a:p>
          <a:endParaRPr lang="en-US" dirty="0"/>
        </a:p>
      </dgm:t>
    </dgm:pt>
    <dgm:pt modelId="{344A9E29-547A-E444-82CC-6985DDBFBE0A}">
      <dgm:prSet/>
      <dgm:spPr>
        <a:solidFill>
          <a:schemeClr val="accent4"/>
        </a:solidFill>
        <a:ln>
          <a:solidFill>
            <a:schemeClr val="accent4"/>
          </a:solidFill>
        </a:ln>
      </dgm:spPr>
      <dgm:t>
        <a:bodyPr/>
        <a:lstStyle/>
        <a:p>
          <a:pPr rtl="0"/>
          <a:r>
            <a:rPr lang="en-US" dirty="0" smtClean="0">
              <a:effectLst>
                <a:outerShdw blurRad="38100" dist="38100" dir="2700000" algn="tl">
                  <a:srgbClr val="000000">
                    <a:alpha val="43137"/>
                  </a:srgbClr>
                </a:outerShdw>
              </a:effectLst>
            </a:rPr>
            <a:t>Appropriate transfers are performed</a:t>
          </a:r>
          <a:endParaRPr lang="en-US" dirty="0">
            <a:effectLst>
              <a:outerShdw blurRad="38100" dist="38100" dir="2700000" algn="tl">
                <a:srgbClr val="000000">
                  <a:alpha val="43137"/>
                </a:srgbClr>
              </a:outerShdw>
            </a:effectLst>
          </a:endParaRPr>
        </a:p>
      </dgm:t>
    </dgm:pt>
    <dgm:pt modelId="{E9ACC9E9-D9E7-0B4B-888E-8184B989626D}" type="parTrans" cxnId="{8F8D43BD-5DAB-5E45-A691-F4ECA11644EA}">
      <dgm:prSet/>
      <dgm:spPr/>
      <dgm:t>
        <a:bodyPr/>
        <a:lstStyle/>
        <a:p>
          <a:endParaRPr lang="en-US"/>
        </a:p>
      </dgm:t>
    </dgm:pt>
    <dgm:pt modelId="{72619468-7534-BD40-BDDB-C17E25EF9E85}" type="sibTrans" cxnId="{8F8D43BD-5DAB-5E45-A691-F4ECA11644EA}">
      <dgm:prSet/>
      <dgm:spPr>
        <a:solidFill>
          <a:schemeClr val="accent4"/>
        </a:solidFill>
        <a:ln>
          <a:solidFill>
            <a:schemeClr val="accent1"/>
          </a:solidFill>
        </a:ln>
      </dgm:spPr>
      <dgm:t>
        <a:bodyPr/>
        <a:lstStyle/>
        <a:p>
          <a:endParaRPr lang="en-US" dirty="0"/>
        </a:p>
      </dgm:t>
    </dgm:pt>
    <dgm:pt modelId="{BD43E75A-295C-2E4C-BD5C-30F4540B5CD3}">
      <dgm:prSet/>
      <dgm:spPr>
        <a:solidFill>
          <a:schemeClr val="accent3"/>
        </a:solidFill>
        <a:ln>
          <a:solidFill>
            <a:schemeClr val="accent3"/>
          </a:solidFill>
        </a:ln>
      </dgm:spPr>
      <dgm:t>
        <a:bodyPr/>
        <a:lstStyle/>
        <a:p>
          <a:pPr rtl="0"/>
          <a:r>
            <a:rPr lang="en-US" dirty="0" smtClean="0">
              <a:effectLst>
                <a:outerShdw blurRad="38100" dist="38100" dir="2700000" algn="tl">
                  <a:srgbClr val="000000">
                    <a:alpha val="43137"/>
                  </a:srgbClr>
                </a:outerShdw>
              </a:effectLst>
            </a:rPr>
            <a:t>Creates central bottleneck</a:t>
          </a:r>
          <a:endParaRPr lang="en-US" dirty="0">
            <a:effectLst>
              <a:outerShdw blurRad="38100" dist="38100" dir="2700000" algn="tl">
                <a:srgbClr val="000000">
                  <a:alpha val="43137"/>
                </a:srgbClr>
              </a:outerShdw>
            </a:effectLst>
          </a:endParaRPr>
        </a:p>
      </dgm:t>
    </dgm:pt>
    <dgm:pt modelId="{9D4F9194-4380-BB4C-994F-BFB4EA35B03D}" type="parTrans" cxnId="{11197F55-CC97-974F-9220-352368D5C1B9}">
      <dgm:prSet/>
      <dgm:spPr/>
      <dgm:t>
        <a:bodyPr/>
        <a:lstStyle/>
        <a:p>
          <a:endParaRPr lang="en-US"/>
        </a:p>
      </dgm:t>
    </dgm:pt>
    <dgm:pt modelId="{4F908D0C-1880-6946-B09D-00AFD6D97FD8}" type="sibTrans" cxnId="{11197F55-CC97-974F-9220-352368D5C1B9}">
      <dgm:prSet/>
      <dgm:spPr>
        <a:solidFill>
          <a:schemeClr val="accent4"/>
        </a:solidFill>
        <a:ln>
          <a:solidFill>
            <a:schemeClr val="accent1"/>
          </a:solidFill>
        </a:ln>
      </dgm:spPr>
      <dgm:t>
        <a:bodyPr/>
        <a:lstStyle/>
        <a:p>
          <a:endParaRPr lang="en-US" dirty="0"/>
        </a:p>
      </dgm:t>
    </dgm:pt>
    <dgm:pt modelId="{0B34292E-3F5A-DF49-AB01-125E0227620F}">
      <dgm:prSet/>
      <dgm:spPr>
        <a:ln>
          <a:solidFill>
            <a:schemeClr val="accent1"/>
          </a:solidFill>
        </a:ln>
      </dgm:spPr>
      <dgm:t>
        <a:bodyPr/>
        <a:lstStyle/>
        <a:p>
          <a:pPr rtl="0"/>
          <a:r>
            <a:rPr lang="en-US" dirty="0" smtClean="0">
              <a:effectLst>
                <a:outerShdw blurRad="38100" dist="38100" dir="2700000" algn="tl">
                  <a:srgbClr val="000000">
                    <a:alpha val="43137"/>
                  </a:srgbClr>
                </a:outerShdw>
              </a:effectLst>
            </a:rPr>
            <a:t>Effective in large scale systems with complex interconnection schemes</a:t>
          </a:r>
          <a:endParaRPr lang="en-US" dirty="0">
            <a:effectLst>
              <a:outerShdw blurRad="38100" dist="38100" dir="2700000" algn="tl">
                <a:srgbClr val="000000">
                  <a:alpha val="43137"/>
                </a:srgbClr>
              </a:outerShdw>
            </a:effectLst>
          </a:endParaRPr>
        </a:p>
      </dgm:t>
    </dgm:pt>
    <dgm:pt modelId="{F12AF7CB-47FE-A041-9969-791CB4E155AE}" type="parTrans" cxnId="{ED1896CA-7463-D64C-9270-BBAB7308CC70}">
      <dgm:prSet/>
      <dgm:spPr/>
      <dgm:t>
        <a:bodyPr/>
        <a:lstStyle/>
        <a:p>
          <a:endParaRPr lang="en-US"/>
        </a:p>
      </dgm:t>
    </dgm:pt>
    <dgm:pt modelId="{B0F764DB-B58C-E047-9269-BA22BCE8E0B0}" type="sibTrans" cxnId="{ED1896CA-7463-D64C-9270-BBAB7308CC70}">
      <dgm:prSet/>
      <dgm:spPr/>
      <dgm:t>
        <a:bodyPr/>
        <a:lstStyle/>
        <a:p>
          <a:endParaRPr lang="en-US"/>
        </a:p>
      </dgm:t>
    </dgm:pt>
    <dgm:pt modelId="{230438A7-7DF4-F64D-B95C-267260991FEF}" type="pres">
      <dgm:prSet presAssocID="{79EEE31A-E67A-8440-82E2-D1A5F56E8875}" presName="Name0" presStyleCnt="0">
        <dgm:presLayoutVars>
          <dgm:dir/>
          <dgm:resizeHandles/>
        </dgm:presLayoutVars>
      </dgm:prSet>
      <dgm:spPr/>
      <dgm:t>
        <a:bodyPr/>
        <a:lstStyle/>
        <a:p>
          <a:endParaRPr lang="en-US"/>
        </a:p>
      </dgm:t>
    </dgm:pt>
    <dgm:pt modelId="{9F7E589E-ED26-8748-A885-F0BC3D5E0155}" type="pres">
      <dgm:prSet presAssocID="{2BF8596B-F737-F04D-9282-AD3374528F9C}" presName="compNode" presStyleCnt="0"/>
      <dgm:spPr/>
    </dgm:pt>
    <dgm:pt modelId="{7CFCF295-D913-894C-B505-1ABFB6701604}" type="pres">
      <dgm:prSet presAssocID="{2BF8596B-F737-F04D-9282-AD3374528F9C}" presName="dummyConnPt" presStyleCnt="0"/>
      <dgm:spPr/>
    </dgm:pt>
    <dgm:pt modelId="{1AD4BB02-0C09-224F-8548-79447B50FC83}" type="pres">
      <dgm:prSet presAssocID="{2BF8596B-F737-F04D-9282-AD3374528F9C}" presName="node" presStyleLbl="node1" presStyleIdx="0" presStyleCnt="6" custLinFactNeighborX="-949" custLinFactNeighborY="-3052">
        <dgm:presLayoutVars>
          <dgm:bulletEnabled val="1"/>
        </dgm:presLayoutVars>
      </dgm:prSet>
      <dgm:spPr/>
      <dgm:t>
        <a:bodyPr/>
        <a:lstStyle/>
        <a:p>
          <a:endParaRPr lang="en-US"/>
        </a:p>
      </dgm:t>
    </dgm:pt>
    <dgm:pt modelId="{2D17573D-7ACC-BB44-9073-55022998936C}" type="pres">
      <dgm:prSet presAssocID="{C415D7EF-5880-8243-A837-FE463D8384CE}" presName="sibTrans" presStyleLbl="bgSibTrans2D1" presStyleIdx="0" presStyleCnt="5"/>
      <dgm:spPr/>
      <dgm:t>
        <a:bodyPr/>
        <a:lstStyle/>
        <a:p>
          <a:endParaRPr lang="en-US"/>
        </a:p>
      </dgm:t>
    </dgm:pt>
    <dgm:pt modelId="{0E1110B3-0E0C-394F-ABAC-DD4A93EA9262}" type="pres">
      <dgm:prSet presAssocID="{DDC234C1-B6FB-4C48-8620-9C9C968115E9}" presName="compNode" presStyleCnt="0"/>
      <dgm:spPr/>
    </dgm:pt>
    <dgm:pt modelId="{A53ABB92-5818-2C48-895B-500D428EFEEC}" type="pres">
      <dgm:prSet presAssocID="{DDC234C1-B6FB-4C48-8620-9C9C968115E9}" presName="dummyConnPt" presStyleCnt="0"/>
      <dgm:spPr/>
    </dgm:pt>
    <dgm:pt modelId="{92950862-5200-6C45-8C69-D1C5D9BFA736}" type="pres">
      <dgm:prSet presAssocID="{DDC234C1-B6FB-4C48-8620-9C9C968115E9}" presName="node" presStyleLbl="node1" presStyleIdx="1" presStyleCnt="6">
        <dgm:presLayoutVars>
          <dgm:bulletEnabled val="1"/>
        </dgm:presLayoutVars>
      </dgm:prSet>
      <dgm:spPr/>
      <dgm:t>
        <a:bodyPr/>
        <a:lstStyle/>
        <a:p>
          <a:endParaRPr lang="en-US"/>
        </a:p>
      </dgm:t>
    </dgm:pt>
    <dgm:pt modelId="{4D2404F7-C043-1F43-A850-7696C06410C9}" type="pres">
      <dgm:prSet presAssocID="{E1999C17-365D-FD49-83AD-9F4B7FA85979}" presName="sibTrans" presStyleLbl="bgSibTrans2D1" presStyleIdx="1" presStyleCnt="5"/>
      <dgm:spPr/>
      <dgm:t>
        <a:bodyPr/>
        <a:lstStyle/>
        <a:p>
          <a:endParaRPr lang="en-US"/>
        </a:p>
      </dgm:t>
    </dgm:pt>
    <dgm:pt modelId="{A3665225-C957-AB4E-B3B3-04795086E31F}" type="pres">
      <dgm:prSet presAssocID="{E4FE43E0-63FF-9445-BE27-81AEB86689B4}" presName="compNode" presStyleCnt="0"/>
      <dgm:spPr/>
    </dgm:pt>
    <dgm:pt modelId="{94E68CD6-B353-834F-8737-128A7D7382F0}" type="pres">
      <dgm:prSet presAssocID="{E4FE43E0-63FF-9445-BE27-81AEB86689B4}" presName="dummyConnPt" presStyleCnt="0"/>
      <dgm:spPr/>
    </dgm:pt>
    <dgm:pt modelId="{08B8E968-D043-2A4A-9F23-A995EA6C04B6}" type="pres">
      <dgm:prSet presAssocID="{E4FE43E0-63FF-9445-BE27-81AEB86689B4}" presName="node" presStyleLbl="node1" presStyleIdx="2" presStyleCnt="6">
        <dgm:presLayoutVars>
          <dgm:bulletEnabled val="1"/>
        </dgm:presLayoutVars>
      </dgm:prSet>
      <dgm:spPr/>
      <dgm:t>
        <a:bodyPr/>
        <a:lstStyle/>
        <a:p>
          <a:endParaRPr lang="en-US"/>
        </a:p>
      </dgm:t>
    </dgm:pt>
    <dgm:pt modelId="{D643CE4E-E530-9342-9685-CB02A57DD750}" type="pres">
      <dgm:prSet presAssocID="{2D313D61-DC8F-F346-A65A-04D62392047B}" presName="sibTrans" presStyleLbl="bgSibTrans2D1" presStyleIdx="2" presStyleCnt="5"/>
      <dgm:spPr/>
      <dgm:t>
        <a:bodyPr/>
        <a:lstStyle/>
        <a:p>
          <a:endParaRPr lang="en-US"/>
        </a:p>
      </dgm:t>
    </dgm:pt>
    <dgm:pt modelId="{7015AE30-D09A-5B48-B929-40EFB7C4686F}" type="pres">
      <dgm:prSet presAssocID="{344A9E29-547A-E444-82CC-6985DDBFBE0A}" presName="compNode" presStyleCnt="0"/>
      <dgm:spPr/>
    </dgm:pt>
    <dgm:pt modelId="{B9FEAA3E-2F85-E142-853D-DE264A8A32BD}" type="pres">
      <dgm:prSet presAssocID="{344A9E29-547A-E444-82CC-6985DDBFBE0A}" presName="dummyConnPt" presStyleCnt="0"/>
      <dgm:spPr/>
    </dgm:pt>
    <dgm:pt modelId="{AA093B9A-6538-6942-A7E0-0DF85FCF2763}" type="pres">
      <dgm:prSet presAssocID="{344A9E29-547A-E444-82CC-6985DDBFBE0A}" presName="node" presStyleLbl="node1" presStyleIdx="3" presStyleCnt="6">
        <dgm:presLayoutVars>
          <dgm:bulletEnabled val="1"/>
        </dgm:presLayoutVars>
      </dgm:prSet>
      <dgm:spPr/>
      <dgm:t>
        <a:bodyPr/>
        <a:lstStyle/>
        <a:p>
          <a:endParaRPr lang="en-US"/>
        </a:p>
      </dgm:t>
    </dgm:pt>
    <dgm:pt modelId="{FEC11408-FF1C-CA4C-8AFD-D46A3CF61CBF}" type="pres">
      <dgm:prSet presAssocID="{72619468-7534-BD40-BDDB-C17E25EF9E85}" presName="sibTrans" presStyleLbl="bgSibTrans2D1" presStyleIdx="3" presStyleCnt="5"/>
      <dgm:spPr/>
      <dgm:t>
        <a:bodyPr/>
        <a:lstStyle/>
        <a:p>
          <a:endParaRPr lang="en-US"/>
        </a:p>
      </dgm:t>
    </dgm:pt>
    <dgm:pt modelId="{9869CE0E-4D69-B645-8866-602F5FDB35CD}" type="pres">
      <dgm:prSet presAssocID="{BD43E75A-295C-2E4C-BD5C-30F4540B5CD3}" presName="compNode" presStyleCnt="0"/>
      <dgm:spPr/>
    </dgm:pt>
    <dgm:pt modelId="{9900660E-1EDC-3F4F-AEC1-2CD49AE5C162}" type="pres">
      <dgm:prSet presAssocID="{BD43E75A-295C-2E4C-BD5C-30F4540B5CD3}" presName="dummyConnPt" presStyleCnt="0"/>
      <dgm:spPr/>
    </dgm:pt>
    <dgm:pt modelId="{10D7F979-8EBF-4D41-8C9F-35C26C83535B}" type="pres">
      <dgm:prSet presAssocID="{BD43E75A-295C-2E4C-BD5C-30F4540B5CD3}" presName="node" presStyleLbl="node1" presStyleIdx="4" presStyleCnt="6">
        <dgm:presLayoutVars>
          <dgm:bulletEnabled val="1"/>
        </dgm:presLayoutVars>
      </dgm:prSet>
      <dgm:spPr/>
      <dgm:t>
        <a:bodyPr/>
        <a:lstStyle/>
        <a:p>
          <a:endParaRPr lang="en-US"/>
        </a:p>
      </dgm:t>
    </dgm:pt>
    <dgm:pt modelId="{EC505D46-4F46-8A47-BB54-15A3D28DA180}" type="pres">
      <dgm:prSet presAssocID="{4F908D0C-1880-6946-B09D-00AFD6D97FD8}" presName="sibTrans" presStyleLbl="bgSibTrans2D1" presStyleIdx="4" presStyleCnt="5"/>
      <dgm:spPr/>
      <dgm:t>
        <a:bodyPr/>
        <a:lstStyle/>
        <a:p>
          <a:endParaRPr lang="en-US"/>
        </a:p>
      </dgm:t>
    </dgm:pt>
    <dgm:pt modelId="{1A3FC78F-15A0-024F-9C6B-942533B084E5}" type="pres">
      <dgm:prSet presAssocID="{0B34292E-3F5A-DF49-AB01-125E0227620F}" presName="compNode" presStyleCnt="0"/>
      <dgm:spPr/>
    </dgm:pt>
    <dgm:pt modelId="{8A35B56B-D6AC-6B49-949E-2F523F4DD7CC}" type="pres">
      <dgm:prSet presAssocID="{0B34292E-3F5A-DF49-AB01-125E0227620F}" presName="dummyConnPt" presStyleCnt="0"/>
      <dgm:spPr/>
    </dgm:pt>
    <dgm:pt modelId="{525DC54E-6DDC-4B4F-97E2-F11FB388EF71}" type="pres">
      <dgm:prSet presAssocID="{0B34292E-3F5A-DF49-AB01-125E0227620F}" presName="node" presStyleLbl="node1" presStyleIdx="5" presStyleCnt="6">
        <dgm:presLayoutVars>
          <dgm:bulletEnabled val="1"/>
        </dgm:presLayoutVars>
      </dgm:prSet>
      <dgm:spPr/>
      <dgm:t>
        <a:bodyPr/>
        <a:lstStyle/>
        <a:p>
          <a:endParaRPr lang="en-US"/>
        </a:p>
      </dgm:t>
    </dgm:pt>
  </dgm:ptLst>
  <dgm:cxnLst>
    <dgm:cxn modelId="{F91459C8-37FC-0149-AB9B-4E8ABF3E7F6F}" type="presOf" srcId="{79EEE31A-E67A-8440-82E2-D1A5F56E8875}" destId="{230438A7-7DF4-F64D-B95C-267260991FEF}" srcOrd="0" destOrd="0" presId="urn:microsoft.com/office/officeart/2005/8/layout/bProcess4"/>
    <dgm:cxn modelId="{E42EB39A-340C-F448-AA18-9026627E35C2}" type="presOf" srcId="{2BF8596B-F737-F04D-9282-AD3374528F9C}" destId="{1AD4BB02-0C09-224F-8548-79447B50FC83}" srcOrd="0" destOrd="0" presId="urn:microsoft.com/office/officeart/2005/8/layout/bProcess4"/>
    <dgm:cxn modelId="{11197F55-CC97-974F-9220-352368D5C1B9}" srcId="{79EEE31A-E67A-8440-82E2-D1A5F56E8875}" destId="{BD43E75A-295C-2E4C-BD5C-30F4540B5CD3}" srcOrd="4" destOrd="0" parTransId="{9D4F9194-4380-BB4C-994F-BFB4EA35B03D}" sibTransId="{4F908D0C-1880-6946-B09D-00AFD6D97FD8}"/>
    <dgm:cxn modelId="{0E3B2B6A-9B22-6242-9C21-37485364D9FE}" srcId="{79EEE31A-E67A-8440-82E2-D1A5F56E8875}" destId="{2BF8596B-F737-F04D-9282-AD3374528F9C}" srcOrd="0" destOrd="0" parTransId="{CCFB33AC-9321-F74A-8E4E-956D50B2C610}" sibTransId="{C415D7EF-5880-8243-A837-FE463D8384CE}"/>
    <dgm:cxn modelId="{CAA2C502-1638-D44E-8B6D-7982264382AD}" type="presOf" srcId="{0B34292E-3F5A-DF49-AB01-125E0227620F}" destId="{525DC54E-6DDC-4B4F-97E2-F11FB388EF71}" srcOrd="0" destOrd="0" presId="urn:microsoft.com/office/officeart/2005/8/layout/bProcess4"/>
    <dgm:cxn modelId="{54124518-010C-8D44-86DD-CDB5ACA1812D}" type="presOf" srcId="{DDC234C1-B6FB-4C48-8620-9C9C968115E9}" destId="{92950862-5200-6C45-8C69-D1C5D9BFA736}" srcOrd="0" destOrd="0" presId="urn:microsoft.com/office/officeart/2005/8/layout/bProcess4"/>
    <dgm:cxn modelId="{768FF641-7619-5D43-B91D-2FE46F8FABAA}" type="presOf" srcId="{C415D7EF-5880-8243-A837-FE463D8384CE}" destId="{2D17573D-7ACC-BB44-9073-55022998936C}" srcOrd="0" destOrd="0" presId="urn:microsoft.com/office/officeart/2005/8/layout/bProcess4"/>
    <dgm:cxn modelId="{303F6A68-F3BC-6D4A-AEB7-9C581180F770}" type="presOf" srcId="{BD43E75A-295C-2E4C-BD5C-30F4540B5CD3}" destId="{10D7F979-8EBF-4D41-8C9F-35C26C83535B}" srcOrd="0" destOrd="0" presId="urn:microsoft.com/office/officeart/2005/8/layout/bProcess4"/>
    <dgm:cxn modelId="{FCC42F40-4625-6A49-A13C-5DF0A24BB2E3}" srcId="{79EEE31A-E67A-8440-82E2-D1A5F56E8875}" destId="{E4FE43E0-63FF-9445-BE27-81AEB86689B4}" srcOrd="2" destOrd="0" parTransId="{B8CB3F97-F491-7845-8AAE-7C03763DD374}" sibTransId="{2D313D61-DC8F-F346-A65A-04D62392047B}"/>
    <dgm:cxn modelId="{7605FF84-1386-D342-8D27-122A026283B5}" type="presOf" srcId="{344A9E29-547A-E444-82CC-6985DDBFBE0A}" destId="{AA093B9A-6538-6942-A7E0-0DF85FCF2763}" srcOrd="0" destOrd="0" presId="urn:microsoft.com/office/officeart/2005/8/layout/bProcess4"/>
    <dgm:cxn modelId="{8F8D43BD-5DAB-5E45-A691-F4ECA11644EA}" srcId="{79EEE31A-E67A-8440-82E2-D1A5F56E8875}" destId="{344A9E29-547A-E444-82CC-6985DDBFBE0A}" srcOrd="3" destOrd="0" parTransId="{E9ACC9E9-D9E7-0B4B-888E-8184B989626D}" sibTransId="{72619468-7534-BD40-BDDB-C17E25EF9E85}"/>
    <dgm:cxn modelId="{CC32ED31-6FA0-4846-8884-80A50E36AC34}" type="presOf" srcId="{4F908D0C-1880-6946-B09D-00AFD6D97FD8}" destId="{EC505D46-4F46-8A47-BB54-15A3D28DA180}" srcOrd="0" destOrd="0" presId="urn:microsoft.com/office/officeart/2005/8/layout/bProcess4"/>
    <dgm:cxn modelId="{ED1896CA-7463-D64C-9270-BBAB7308CC70}" srcId="{79EEE31A-E67A-8440-82E2-D1A5F56E8875}" destId="{0B34292E-3F5A-DF49-AB01-125E0227620F}" srcOrd="5" destOrd="0" parTransId="{F12AF7CB-47FE-A041-9969-791CB4E155AE}" sibTransId="{B0F764DB-B58C-E047-9269-BA22BCE8E0B0}"/>
    <dgm:cxn modelId="{EB82C676-7FE5-754F-93C3-F4C429836F44}" type="presOf" srcId="{E1999C17-365D-FD49-83AD-9F4B7FA85979}" destId="{4D2404F7-C043-1F43-A850-7696C06410C9}" srcOrd="0" destOrd="0" presId="urn:microsoft.com/office/officeart/2005/8/layout/bProcess4"/>
    <dgm:cxn modelId="{29E1EB6D-E8C4-ED4B-B214-1D351E5917B3}" type="presOf" srcId="{2D313D61-DC8F-F346-A65A-04D62392047B}" destId="{D643CE4E-E530-9342-9685-CB02A57DD750}" srcOrd="0" destOrd="0" presId="urn:microsoft.com/office/officeart/2005/8/layout/bProcess4"/>
    <dgm:cxn modelId="{D4D54DDC-1164-2C44-A7C5-D265A6272B77}" type="presOf" srcId="{72619468-7534-BD40-BDDB-C17E25EF9E85}" destId="{FEC11408-FF1C-CA4C-8AFD-D46A3CF61CBF}" srcOrd="0" destOrd="0" presId="urn:microsoft.com/office/officeart/2005/8/layout/bProcess4"/>
    <dgm:cxn modelId="{216CDDE5-745B-1440-8FA8-A72698FDD14C}" srcId="{79EEE31A-E67A-8440-82E2-D1A5F56E8875}" destId="{DDC234C1-B6FB-4C48-8620-9C9C968115E9}" srcOrd="1" destOrd="0" parTransId="{8320A488-D738-6B49-BDA8-FC75C4A18D49}" sibTransId="{E1999C17-365D-FD49-83AD-9F4B7FA85979}"/>
    <dgm:cxn modelId="{28B31EDE-9175-9E45-9EF6-9B14CC093EE6}" type="presOf" srcId="{E4FE43E0-63FF-9445-BE27-81AEB86689B4}" destId="{08B8E968-D043-2A4A-9F23-A995EA6C04B6}" srcOrd="0" destOrd="0" presId="urn:microsoft.com/office/officeart/2005/8/layout/bProcess4"/>
    <dgm:cxn modelId="{A6FF62D8-14C9-324E-99AC-E3BD0BB599B7}" type="presParOf" srcId="{230438A7-7DF4-F64D-B95C-267260991FEF}" destId="{9F7E589E-ED26-8748-A885-F0BC3D5E0155}" srcOrd="0" destOrd="0" presId="urn:microsoft.com/office/officeart/2005/8/layout/bProcess4"/>
    <dgm:cxn modelId="{5B2E2078-7270-3741-A64B-E5F88F3C8787}" type="presParOf" srcId="{9F7E589E-ED26-8748-A885-F0BC3D5E0155}" destId="{7CFCF295-D913-894C-B505-1ABFB6701604}" srcOrd="0" destOrd="0" presId="urn:microsoft.com/office/officeart/2005/8/layout/bProcess4"/>
    <dgm:cxn modelId="{8B91207B-0FFC-FC41-AA79-26557CA5ADB7}" type="presParOf" srcId="{9F7E589E-ED26-8748-A885-F0BC3D5E0155}" destId="{1AD4BB02-0C09-224F-8548-79447B50FC83}" srcOrd="1" destOrd="0" presId="urn:microsoft.com/office/officeart/2005/8/layout/bProcess4"/>
    <dgm:cxn modelId="{EDE8FCD7-BE9A-7141-ACDD-D94C55CA0277}" type="presParOf" srcId="{230438A7-7DF4-F64D-B95C-267260991FEF}" destId="{2D17573D-7ACC-BB44-9073-55022998936C}" srcOrd="1" destOrd="0" presId="urn:microsoft.com/office/officeart/2005/8/layout/bProcess4"/>
    <dgm:cxn modelId="{050D6FFE-2064-614D-8301-BCD80FAA1C62}" type="presParOf" srcId="{230438A7-7DF4-F64D-B95C-267260991FEF}" destId="{0E1110B3-0E0C-394F-ABAC-DD4A93EA9262}" srcOrd="2" destOrd="0" presId="urn:microsoft.com/office/officeart/2005/8/layout/bProcess4"/>
    <dgm:cxn modelId="{598FA964-FDBE-344C-BFCD-5849C139ADCE}" type="presParOf" srcId="{0E1110B3-0E0C-394F-ABAC-DD4A93EA9262}" destId="{A53ABB92-5818-2C48-895B-500D428EFEEC}" srcOrd="0" destOrd="0" presId="urn:microsoft.com/office/officeart/2005/8/layout/bProcess4"/>
    <dgm:cxn modelId="{00970C44-6215-AB42-A085-555145A2520E}" type="presParOf" srcId="{0E1110B3-0E0C-394F-ABAC-DD4A93EA9262}" destId="{92950862-5200-6C45-8C69-D1C5D9BFA736}" srcOrd="1" destOrd="0" presId="urn:microsoft.com/office/officeart/2005/8/layout/bProcess4"/>
    <dgm:cxn modelId="{8A128923-3E31-C24E-AC32-E9B4684ACD9C}" type="presParOf" srcId="{230438A7-7DF4-F64D-B95C-267260991FEF}" destId="{4D2404F7-C043-1F43-A850-7696C06410C9}" srcOrd="3" destOrd="0" presId="urn:microsoft.com/office/officeart/2005/8/layout/bProcess4"/>
    <dgm:cxn modelId="{27F6A2C9-B985-4E42-A628-3AC503207A07}" type="presParOf" srcId="{230438A7-7DF4-F64D-B95C-267260991FEF}" destId="{A3665225-C957-AB4E-B3B3-04795086E31F}" srcOrd="4" destOrd="0" presId="urn:microsoft.com/office/officeart/2005/8/layout/bProcess4"/>
    <dgm:cxn modelId="{948B017F-1C65-C745-9BBB-1A5A3A46797B}" type="presParOf" srcId="{A3665225-C957-AB4E-B3B3-04795086E31F}" destId="{94E68CD6-B353-834F-8737-128A7D7382F0}" srcOrd="0" destOrd="0" presId="urn:microsoft.com/office/officeart/2005/8/layout/bProcess4"/>
    <dgm:cxn modelId="{59170E15-0F66-134A-AD39-93286598FA23}" type="presParOf" srcId="{A3665225-C957-AB4E-B3B3-04795086E31F}" destId="{08B8E968-D043-2A4A-9F23-A995EA6C04B6}" srcOrd="1" destOrd="0" presId="urn:microsoft.com/office/officeart/2005/8/layout/bProcess4"/>
    <dgm:cxn modelId="{C4276C18-37F7-9545-A9A9-B2B625925E22}" type="presParOf" srcId="{230438A7-7DF4-F64D-B95C-267260991FEF}" destId="{D643CE4E-E530-9342-9685-CB02A57DD750}" srcOrd="5" destOrd="0" presId="urn:microsoft.com/office/officeart/2005/8/layout/bProcess4"/>
    <dgm:cxn modelId="{AE415B57-39C9-8149-92CC-1A5BDFC60FE2}" type="presParOf" srcId="{230438A7-7DF4-F64D-B95C-267260991FEF}" destId="{7015AE30-D09A-5B48-B929-40EFB7C4686F}" srcOrd="6" destOrd="0" presId="urn:microsoft.com/office/officeart/2005/8/layout/bProcess4"/>
    <dgm:cxn modelId="{3A127EA0-52F2-2649-A538-E18BEB57656C}" type="presParOf" srcId="{7015AE30-D09A-5B48-B929-40EFB7C4686F}" destId="{B9FEAA3E-2F85-E142-853D-DE264A8A32BD}" srcOrd="0" destOrd="0" presId="urn:microsoft.com/office/officeart/2005/8/layout/bProcess4"/>
    <dgm:cxn modelId="{E8DBCA76-648B-2C40-A95D-176DE7A87D00}" type="presParOf" srcId="{7015AE30-D09A-5B48-B929-40EFB7C4686F}" destId="{AA093B9A-6538-6942-A7E0-0DF85FCF2763}" srcOrd="1" destOrd="0" presId="urn:microsoft.com/office/officeart/2005/8/layout/bProcess4"/>
    <dgm:cxn modelId="{724675F6-056B-B848-82D8-A3DC52F580D3}" type="presParOf" srcId="{230438A7-7DF4-F64D-B95C-267260991FEF}" destId="{FEC11408-FF1C-CA4C-8AFD-D46A3CF61CBF}" srcOrd="7" destOrd="0" presId="urn:microsoft.com/office/officeart/2005/8/layout/bProcess4"/>
    <dgm:cxn modelId="{B412EFCC-D8B1-B742-907C-7B9C8340A137}" type="presParOf" srcId="{230438A7-7DF4-F64D-B95C-267260991FEF}" destId="{9869CE0E-4D69-B645-8866-602F5FDB35CD}" srcOrd="8" destOrd="0" presId="urn:microsoft.com/office/officeart/2005/8/layout/bProcess4"/>
    <dgm:cxn modelId="{D2155EC5-0437-F74E-8D7B-8F1203166DD2}" type="presParOf" srcId="{9869CE0E-4D69-B645-8866-602F5FDB35CD}" destId="{9900660E-1EDC-3F4F-AEC1-2CD49AE5C162}" srcOrd="0" destOrd="0" presId="urn:microsoft.com/office/officeart/2005/8/layout/bProcess4"/>
    <dgm:cxn modelId="{89C4FC7E-0ACD-3743-B58C-E5488993B0F8}" type="presParOf" srcId="{9869CE0E-4D69-B645-8866-602F5FDB35CD}" destId="{10D7F979-8EBF-4D41-8C9F-35C26C83535B}" srcOrd="1" destOrd="0" presId="urn:microsoft.com/office/officeart/2005/8/layout/bProcess4"/>
    <dgm:cxn modelId="{B523E09C-8557-CB47-917A-E4F92204DDB7}" type="presParOf" srcId="{230438A7-7DF4-F64D-B95C-267260991FEF}" destId="{EC505D46-4F46-8A47-BB54-15A3D28DA180}" srcOrd="9" destOrd="0" presId="urn:microsoft.com/office/officeart/2005/8/layout/bProcess4"/>
    <dgm:cxn modelId="{93603632-41BA-0641-9D1F-E905A7CC4825}" type="presParOf" srcId="{230438A7-7DF4-F64D-B95C-267260991FEF}" destId="{1A3FC78F-15A0-024F-9C6B-942533B084E5}" srcOrd="10" destOrd="0" presId="urn:microsoft.com/office/officeart/2005/8/layout/bProcess4"/>
    <dgm:cxn modelId="{B0322E3D-C487-1448-8E29-323B77EEA80A}" type="presParOf" srcId="{1A3FC78F-15A0-024F-9C6B-942533B084E5}" destId="{8A35B56B-D6AC-6B49-949E-2F523F4DD7CC}" srcOrd="0" destOrd="0" presId="urn:microsoft.com/office/officeart/2005/8/layout/bProcess4"/>
    <dgm:cxn modelId="{5F9BE8F6-1118-6A40-83FE-E034DA05F147}" type="presParOf" srcId="{1A3FC78F-15A0-024F-9C6B-942533B084E5}" destId="{525DC54E-6DDC-4B4F-97E2-F11FB388EF71}" srcOrd="1" destOrd="0" presId="urn:microsoft.com/office/officeart/2005/8/layout/b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9CDEA12-0B58-EC46-A83D-BE1885B92948}" type="doc">
      <dgm:prSet loTypeId="urn:microsoft.com/office/officeart/2008/layout/LinedList" loCatId="" qsTypeId="urn:microsoft.com/office/officeart/2005/8/quickstyle/simple4" qsCatId="simple" csTypeId="urn:microsoft.com/office/officeart/2005/8/colors/accent1_2" csCatId="accent1"/>
      <dgm:spPr/>
      <dgm:t>
        <a:bodyPr/>
        <a:lstStyle/>
        <a:p>
          <a:endParaRPr lang="en-US"/>
        </a:p>
      </dgm:t>
    </dgm:pt>
    <dgm:pt modelId="{25AA9979-42CF-A445-8AE1-CF1BDDC5300F}">
      <dgm:prSet/>
      <dgm:spPr/>
      <dgm:t>
        <a:bodyPr/>
        <a:lstStyle/>
        <a:p>
          <a:pPr rtl="0"/>
          <a:r>
            <a:rPr lang="en-US" smtClean="0"/>
            <a:t>Can be multiple readers and writers</a:t>
          </a:r>
          <a:endParaRPr lang="en-US"/>
        </a:p>
      </dgm:t>
    </dgm:pt>
    <dgm:pt modelId="{EB9B93D1-D233-3C44-9249-EEF74D9F1140}" type="parTrans" cxnId="{EF591E8B-E407-0140-8817-EF49FB7D75B0}">
      <dgm:prSet/>
      <dgm:spPr/>
      <dgm:t>
        <a:bodyPr/>
        <a:lstStyle/>
        <a:p>
          <a:endParaRPr lang="en-US"/>
        </a:p>
      </dgm:t>
    </dgm:pt>
    <dgm:pt modelId="{1D1772E2-75AE-8940-96F3-7CF14AB9DF7B}" type="sibTrans" cxnId="{EF591E8B-E407-0140-8817-EF49FB7D75B0}">
      <dgm:prSet/>
      <dgm:spPr/>
      <dgm:t>
        <a:bodyPr/>
        <a:lstStyle/>
        <a:p>
          <a:endParaRPr lang="en-US"/>
        </a:p>
      </dgm:t>
    </dgm:pt>
    <dgm:pt modelId="{DAF1B535-5DB4-C94B-AD15-A193BB7C14D6}">
      <dgm:prSet/>
      <dgm:spPr/>
      <dgm:t>
        <a:bodyPr/>
        <a:lstStyle/>
        <a:p>
          <a:pPr rtl="0"/>
          <a:r>
            <a:rPr lang="en-US" smtClean="0"/>
            <a:t>When a processor wishes to update a shared line the word to be updated is distributed to all others and caches containing that line can update it</a:t>
          </a:r>
          <a:endParaRPr lang="en-US"/>
        </a:p>
      </dgm:t>
    </dgm:pt>
    <dgm:pt modelId="{41921750-27C6-B145-BB7B-B0FB500363CE}" type="parTrans" cxnId="{36E94039-3799-5749-AEF2-C05952A7880C}">
      <dgm:prSet/>
      <dgm:spPr/>
      <dgm:t>
        <a:bodyPr/>
        <a:lstStyle/>
        <a:p>
          <a:endParaRPr lang="en-US"/>
        </a:p>
      </dgm:t>
    </dgm:pt>
    <dgm:pt modelId="{B7CFFB7E-3210-2F42-9AA6-6156A3F5D1E5}" type="sibTrans" cxnId="{36E94039-3799-5749-AEF2-C05952A7880C}">
      <dgm:prSet/>
      <dgm:spPr/>
      <dgm:t>
        <a:bodyPr/>
        <a:lstStyle/>
        <a:p>
          <a:endParaRPr lang="en-US"/>
        </a:p>
      </dgm:t>
    </dgm:pt>
    <dgm:pt modelId="{ABB96132-B122-6343-93D3-243CAE72D636}">
      <dgm:prSet/>
      <dgm:spPr/>
      <dgm:t>
        <a:bodyPr/>
        <a:lstStyle/>
        <a:p>
          <a:pPr rtl="0"/>
          <a:r>
            <a:rPr lang="en-US" smtClean="0"/>
            <a:t>Some systems use an adaptive mixture of both write-invalidate and write-update mechanisms</a:t>
          </a:r>
          <a:endParaRPr lang="en-US"/>
        </a:p>
      </dgm:t>
    </dgm:pt>
    <dgm:pt modelId="{3FE5F64D-7776-444A-9D02-A4B13D4AF3C0}" type="parTrans" cxnId="{729B86C3-39F3-C446-A9CB-F582CB8DEF11}">
      <dgm:prSet/>
      <dgm:spPr/>
      <dgm:t>
        <a:bodyPr/>
        <a:lstStyle/>
        <a:p>
          <a:endParaRPr lang="en-US"/>
        </a:p>
      </dgm:t>
    </dgm:pt>
    <dgm:pt modelId="{DE5DC411-5D89-AE42-9D4C-D2C5D63F3ABB}" type="sibTrans" cxnId="{729B86C3-39F3-C446-A9CB-F582CB8DEF11}">
      <dgm:prSet/>
      <dgm:spPr/>
      <dgm:t>
        <a:bodyPr/>
        <a:lstStyle/>
        <a:p>
          <a:endParaRPr lang="en-US"/>
        </a:p>
      </dgm:t>
    </dgm:pt>
    <dgm:pt modelId="{A3412C0D-B534-3747-BC3F-B51B19A711FA}" type="pres">
      <dgm:prSet presAssocID="{79CDEA12-0B58-EC46-A83D-BE1885B92948}" presName="vert0" presStyleCnt="0">
        <dgm:presLayoutVars>
          <dgm:dir/>
          <dgm:animOne val="branch"/>
          <dgm:animLvl val="lvl"/>
        </dgm:presLayoutVars>
      </dgm:prSet>
      <dgm:spPr/>
      <dgm:t>
        <a:bodyPr/>
        <a:lstStyle/>
        <a:p>
          <a:endParaRPr lang="en-US"/>
        </a:p>
      </dgm:t>
    </dgm:pt>
    <dgm:pt modelId="{66588D09-79DA-4A47-BACA-C8D179EA9A9A}" type="pres">
      <dgm:prSet presAssocID="{25AA9979-42CF-A445-8AE1-CF1BDDC5300F}" presName="thickLine" presStyleLbl="alignNode1" presStyleIdx="0" presStyleCnt="3"/>
      <dgm:spPr/>
    </dgm:pt>
    <dgm:pt modelId="{B22ED46A-A0EF-2441-9887-E6408E1C8CBC}" type="pres">
      <dgm:prSet presAssocID="{25AA9979-42CF-A445-8AE1-CF1BDDC5300F}" presName="horz1" presStyleCnt="0"/>
      <dgm:spPr/>
    </dgm:pt>
    <dgm:pt modelId="{7CE31970-1F7E-7E4D-9592-4893F98F2E5E}" type="pres">
      <dgm:prSet presAssocID="{25AA9979-42CF-A445-8AE1-CF1BDDC5300F}" presName="tx1" presStyleLbl="revTx" presStyleIdx="0" presStyleCnt="3"/>
      <dgm:spPr/>
      <dgm:t>
        <a:bodyPr/>
        <a:lstStyle/>
        <a:p>
          <a:endParaRPr lang="en-US"/>
        </a:p>
      </dgm:t>
    </dgm:pt>
    <dgm:pt modelId="{A41864E1-9991-B54E-9955-B921C40E4095}" type="pres">
      <dgm:prSet presAssocID="{25AA9979-42CF-A445-8AE1-CF1BDDC5300F}" presName="vert1" presStyleCnt="0"/>
      <dgm:spPr/>
    </dgm:pt>
    <dgm:pt modelId="{4492BC58-825B-D04A-B8B8-23D775575F33}" type="pres">
      <dgm:prSet presAssocID="{DAF1B535-5DB4-C94B-AD15-A193BB7C14D6}" presName="thickLine" presStyleLbl="alignNode1" presStyleIdx="1" presStyleCnt="3"/>
      <dgm:spPr/>
    </dgm:pt>
    <dgm:pt modelId="{84CCDC41-5419-9241-908F-E9593185AC8F}" type="pres">
      <dgm:prSet presAssocID="{DAF1B535-5DB4-C94B-AD15-A193BB7C14D6}" presName="horz1" presStyleCnt="0"/>
      <dgm:spPr/>
    </dgm:pt>
    <dgm:pt modelId="{6B836FF2-273B-7240-8649-06A01228943C}" type="pres">
      <dgm:prSet presAssocID="{DAF1B535-5DB4-C94B-AD15-A193BB7C14D6}" presName="tx1" presStyleLbl="revTx" presStyleIdx="1" presStyleCnt="3"/>
      <dgm:spPr/>
      <dgm:t>
        <a:bodyPr/>
        <a:lstStyle/>
        <a:p>
          <a:endParaRPr lang="en-US"/>
        </a:p>
      </dgm:t>
    </dgm:pt>
    <dgm:pt modelId="{245B9ADE-DCFA-8C49-8C3C-FFCB53A90F8A}" type="pres">
      <dgm:prSet presAssocID="{DAF1B535-5DB4-C94B-AD15-A193BB7C14D6}" presName="vert1" presStyleCnt="0"/>
      <dgm:spPr/>
    </dgm:pt>
    <dgm:pt modelId="{B08FB914-7E71-9F40-85C4-A8C7F5977436}" type="pres">
      <dgm:prSet presAssocID="{ABB96132-B122-6343-93D3-243CAE72D636}" presName="thickLine" presStyleLbl="alignNode1" presStyleIdx="2" presStyleCnt="3"/>
      <dgm:spPr/>
    </dgm:pt>
    <dgm:pt modelId="{A94F28FB-A282-FE49-AACC-7910A34DB041}" type="pres">
      <dgm:prSet presAssocID="{ABB96132-B122-6343-93D3-243CAE72D636}" presName="horz1" presStyleCnt="0"/>
      <dgm:spPr/>
    </dgm:pt>
    <dgm:pt modelId="{FCC411B1-550A-AC43-8D5E-F6206DD4AFF6}" type="pres">
      <dgm:prSet presAssocID="{ABB96132-B122-6343-93D3-243CAE72D636}" presName="tx1" presStyleLbl="revTx" presStyleIdx="2" presStyleCnt="3"/>
      <dgm:spPr/>
      <dgm:t>
        <a:bodyPr/>
        <a:lstStyle/>
        <a:p>
          <a:endParaRPr lang="en-US"/>
        </a:p>
      </dgm:t>
    </dgm:pt>
    <dgm:pt modelId="{D85B1238-8BEF-0447-9F73-514A6060F2F7}" type="pres">
      <dgm:prSet presAssocID="{ABB96132-B122-6343-93D3-243CAE72D636}" presName="vert1" presStyleCnt="0"/>
      <dgm:spPr/>
    </dgm:pt>
  </dgm:ptLst>
  <dgm:cxnLst>
    <dgm:cxn modelId="{36E94039-3799-5749-AEF2-C05952A7880C}" srcId="{79CDEA12-0B58-EC46-A83D-BE1885B92948}" destId="{DAF1B535-5DB4-C94B-AD15-A193BB7C14D6}" srcOrd="1" destOrd="0" parTransId="{41921750-27C6-B145-BB7B-B0FB500363CE}" sibTransId="{B7CFFB7E-3210-2F42-9AA6-6156A3F5D1E5}"/>
    <dgm:cxn modelId="{A46C5C4F-FEE5-9447-9A18-CD2F371EDA20}" type="presOf" srcId="{DAF1B535-5DB4-C94B-AD15-A193BB7C14D6}" destId="{6B836FF2-273B-7240-8649-06A01228943C}" srcOrd="0" destOrd="0" presId="urn:microsoft.com/office/officeart/2008/layout/LinedList"/>
    <dgm:cxn modelId="{EF591E8B-E407-0140-8817-EF49FB7D75B0}" srcId="{79CDEA12-0B58-EC46-A83D-BE1885B92948}" destId="{25AA9979-42CF-A445-8AE1-CF1BDDC5300F}" srcOrd="0" destOrd="0" parTransId="{EB9B93D1-D233-3C44-9249-EEF74D9F1140}" sibTransId="{1D1772E2-75AE-8940-96F3-7CF14AB9DF7B}"/>
    <dgm:cxn modelId="{0E52D9BA-FFF8-A843-9EEA-AA7465BD2384}" type="presOf" srcId="{79CDEA12-0B58-EC46-A83D-BE1885B92948}" destId="{A3412C0D-B534-3747-BC3F-B51B19A711FA}" srcOrd="0" destOrd="0" presId="urn:microsoft.com/office/officeart/2008/layout/LinedList"/>
    <dgm:cxn modelId="{09B3B937-4F35-4247-A4C0-32272FC97C54}" type="presOf" srcId="{ABB96132-B122-6343-93D3-243CAE72D636}" destId="{FCC411B1-550A-AC43-8D5E-F6206DD4AFF6}" srcOrd="0" destOrd="0" presId="urn:microsoft.com/office/officeart/2008/layout/LinedList"/>
    <dgm:cxn modelId="{79DAAD39-CB80-204D-8FE8-29BD37AC8E70}" type="presOf" srcId="{25AA9979-42CF-A445-8AE1-CF1BDDC5300F}" destId="{7CE31970-1F7E-7E4D-9592-4893F98F2E5E}" srcOrd="0" destOrd="0" presId="urn:microsoft.com/office/officeart/2008/layout/LinedList"/>
    <dgm:cxn modelId="{729B86C3-39F3-C446-A9CB-F582CB8DEF11}" srcId="{79CDEA12-0B58-EC46-A83D-BE1885B92948}" destId="{ABB96132-B122-6343-93D3-243CAE72D636}" srcOrd="2" destOrd="0" parTransId="{3FE5F64D-7776-444A-9D02-A4B13D4AF3C0}" sibTransId="{DE5DC411-5D89-AE42-9D4C-D2C5D63F3ABB}"/>
    <dgm:cxn modelId="{8B78E910-C013-024C-9554-2634702B37F1}" type="presParOf" srcId="{A3412C0D-B534-3747-BC3F-B51B19A711FA}" destId="{66588D09-79DA-4A47-BACA-C8D179EA9A9A}" srcOrd="0" destOrd="0" presId="urn:microsoft.com/office/officeart/2008/layout/LinedList"/>
    <dgm:cxn modelId="{F47FE541-29F9-2C43-B05A-221FCEFB141B}" type="presParOf" srcId="{A3412C0D-B534-3747-BC3F-B51B19A711FA}" destId="{B22ED46A-A0EF-2441-9887-E6408E1C8CBC}" srcOrd="1" destOrd="0" presId="urn:microsoft.com/office/officeart/2008/layout/LinedList"/>
    <dgm:cxn modelId="{14D69788-33EB-F040-85D0-97B8627F0AF4}" type="presParOf" srcId="{B22ED46A-A0EF-2441-9887-E6408E1C8CBC}" destId="{7CE31970-1F7E-7E4D-9592-4893F98F2E5E}" srcOrd="0" destOrd="0" presId="urn:microsoft.com/office/officeart/2008/layout/LinedList"/>
    <dgm:cxn modelId="{04801889-522E-8A40-BAFD-39316CC2E24C}" type="presParOf" srcId="{B22ED46A-A0EF-2441-9887-E6408E1C8CBC}" destId="{A41864E1-9991-B54E-9955-B921C40E4095}" srcOrd="1" destOrd="0" presId="urn:microsoft.com/office/officeart/2008/layout/LinedList"/>
    <dgm:cxn modelId="{B0192571-E39F-F04A-BEBC-37912077B556}" type="presParOf" srcId="{A3412C0D-B534-3747-BC3F-B51B19A711FA}" destId="{4492BC58-825B-D04A-B8B8-23D775575F33}" srcOrd="2" destOrd="0" presId="urn:microsoft.com/office/officeart/2008/layout/LinedList"/>
    <dgm:cxn modelId="{BAC6B21D-2C5E-2A4C-B1AC-CB6E77A0E87B}" type="presParOf" srcId="{A3412C0D-B534-3747-BC3F-B51B19A711FA}" destId="{84CCDC41-5419-9241-908F-E9593185AC8F}" srcOrd="3" destOrd="0" presId="urn:microsoft.com/office/officeart/2008/layout/LinedList"/>
    <dgm:cxn modelId="{FCD678F5-5A3B-9243-89FF-455BEC4EEB0A}" type="presParOf" srcId="{84CCDC41-5419-9241-908F-E9593185AC8F}" destId="{6B836FF2-273B-7240-8649-06A01228943C}" srcOrd="0" destOrd="0" presId="urn:microsoft.com/office/officeart/2008/layout/LinedList"/>
    <dgm:cxn modelId="{3158C21F-BA08-5B40-9655-E09ACA75824D}" type="presParOf" srcId="{84CCDC41-5419-9241-908F-E9593185AC8F}" destId="{245B9ADE-DCFA-8C49-8C3C-FFCB53A90F8A}" srcOrd="1" destOrd="0" presId="urn:microsoft.com/office/officeart/2008/layout/LinedList"/>
    <dgm:cxn modelId="{4F959C97-02A2-2D4E-8E0A-7BA47994C85C}" type="presParOf" srcId="{A3412C0D-B534-3747-BC3F-B51B19A711FA}" destId="{B08FB914-7E71-9F40-85C4-A8C7F5977436}" srcOrd="4" destOrd="0" presId="urn:microsoft.com/office/officeart/2008/layout/LinedList"/>
    <dgm:cxn modelId="{995B1F48-FAB7-6B4D-98B9-D9991C4E7C49}" type="presParOf" srcId="{A3412C0D-B534-3747-BC3F-B51B19A711FA}" destId="{A94F28FB-A282-FE49-AACC-7910A34DB041}" srcOrd="5" destOrd="0" presId="urn:microsoft.com/office/officeart/2008/layout/LinedList"/>
    <dgm:cxn modelId="{7C56725F-B22D-A84D-83FC-0AFB71024B0D}" type="presParOf" srcId="{A94F28FB-A282-FE49-AACC-7910A34DB041}" destId="{FCC411B1-550A-AC43-8D5E-F6206DD4AFF6}" srcOrd="0" destOrd="0" presId="urn:microsoft.com/office/officeart/2008/layout/LinedList"/>
    <dgm:cxn modelId="{AFFCCB25-99E0-C448-9EC4-8CC256B24BDB}" type="presParOf" srcId="{A94F28FB-A282-FE49-AACC-7910A34DB041}" destId="{D85B1238-8BEF-0447-9F73-514A6060F2F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6BC5109-F798-7F4A-A4F5-6F98DC3A0C37}" type="doc">
      <dgm:prSet loTypeId="urn:microsoft.com/office/officeart/2005/8/layout/venn1" loCatId="relationship" qsTypeId="urn:microsoft.com/office/officeart/2005/8/quickstyle/simple4" qsCatId="simple" csTypeId="urn:microsoft.com/office/officeart/2005/8/colors/accent1_2" csCatId="accent1" phldr="1"/>
      <dgm:spPr/>
      <dgm:t>
        <a:bodyPr/>
        <a:lstStyle/>
        <a:p>
          <a:endParaRPr lang="en-US"/>
        </a:p>
      </dgm:t>
    </dgm:pt>
    <dgm:pt modelId="{406430D1-3460-7A42-A738-A675A7F8E210}">
      <dgm:prSet/>
      <dgm:spPr/>
      <dgm:t>
        <a:bodyPr/>
        <a:lstStyle/>
        <a:p>
          <a:pPr rtl="0"/>
          <a:r>
            <a:rPr lang="en-US" dirty="0" smtClean="0"/>
            <a:t>Thread in multithreaded processors may or may not be the same as the concept of software threads in a multiprogrammed operating system</a:t>
          </a:r>
          <a:endParaRPr lang="en-US" dirty="0"/>
        </a:p>
      </dgm:t>
    </dgm:pt>
    <dgm:pt modelId="{005C269E-4F4E-264A-A7CD-256A920D61FA}" type="parTrans" cxnId="{3B7A96F7-F603-2C4B-8518-01F511DED89D}">
      <dgm:prSet/>
      <dgm:spPr/>
      <dgm:t>
        <a:bodyPr/>
        <a:lstStyle/>
        <a:p>
          <a:endParaRPr lang="en-US"/>
        </a:p>
      </dgm:t>
    </dgm:pt>
    <dgm:pt modelId="{AB4B590C-FB84-0B4A-80C1-335639057AA9}" type="sibTrans" cxnId="{3B7A96F7-F603-2C4B-8518-01F511DED89D}">
      <dgm:prSet/>
      <dgm:spPr/>
      <dgm:t>
        <a:bodyPr/>
        <a:lstStyle/>
        <a:p>
          <a:endParaRPr lang="en-US"/>
        </a:p>
      </dgm:t>
    </dgm:pt>
    <dgm:pt modelId="{6CA3169C-750F-6545-B50C-BD90BDA35B85}">
      <dgm:prSet/>
      <dgm:spPr/>
      <dgm:t>
        <a:bodyPr/>
        <a:lstStyle/>
        <a:p>
          <a:pPr rtl="0"/>
          <a:r>
            <a:rPr lang="en-GB" dirty="0" smtClean="0"/>
            <a:t>Thread is concerned with scheduling and execution, whereas a process is concerned with both scheduling/execution and resource and resource ownership</a:t>
          </a:r>
          <a:endParaRPr lang="en-GB" dirty="0"/>
        </a:p>
      </dgm:t>
    </dgm:pt>
    <dgm:pt modelId="{A3157F6D-C4E5-1641-8728-3FD3CCB9D50D}" type="parTrans" cxnId="{AE3C23A9-C0B2-8248-8E82-A55573C0E6EF}">
      <dgm:prSet/>
      <dgm:spPr/>
      <dgm:t>
        <a:bodyPr/>
        <a:lstStyle/>
        <a:p>
          <a:endParaRPr lang="en-US"/>
        </a:p>
      </dgm:t>
    </dgm:pt>
    <dgm:pt modelId="{2313422C-B853-CB41-8F38-0FAB40F37AFF}" type="sibTrans" cxnId="{AE3C23A9-C0B2-8248-8E82-A55573C0E6EF}">
      <dgm:prSet/>
      <dgm:spPr/>
      <dgm:t>
        <a:bodyPr/>
        <a:lstStyle/>
        <a:p>
          <a:endParaRPr lang="en-US"/>
        </a:p>
      </dgm:t>
    </dgm:pt>
    <dgm:pt modelId="{4A84CFBD-E4A5-0C40-884C-81D7792A4689}">
      <dgm:prSet/>
      <dgm:spPr/>
      <dgm:t>
        <a:bodyPr/>
        <a:lstStyle/>
        <a:p>
          <a:pPr rtl="0"/>
          <a:r>
            <a:rPr lang="en-US" dirty="0" smtClean="0"/>
            <a:t>Process: </a:t>
          </a:r>
          <a:endParaRPr lang="en-US" dirty="0"/>
        </a:p>
      </dgm:t>
    </dgm:pt>
    <dgm:pt modelId="{4AF7DD68-6939-7E4E-A17C-2A8093F00524}" type="parTrans" cxnId="{2D56BF75-F614-DB48-ADCB-A0B3FC3E942C}">
      <dgm:prSet/>
      <dgm:spPr/>
      <dgm:t>
        <a:bodyPr/>
        <a:lstStyle/>
        <a:p>
          <a:endParaRPr lang="en-US"/>
        </a:p>
      </dgm:t>
    </dgm:pt>
    <dgm:pt modelId="{9E47A2E4-34EA-0545-99F6-FDA23C87B707}" type="sibTrans" cxnId="{2D56BF75-F614-DB48-ADCB-A0B3FC3E942C}">
      <dgm:prSet/>
      <dgm:spPr/>
      <dgm:t>
        <a:bodyPr/>
        <a:lstStyle/>
        <a:p>
          <a:endParaRPr lang="en-US"/>
        </a:p>
      </dgm:t>
    </dgm:pt>
    <dgm:pt modelId="{0FA81A88-FB3F-4E40-B8F8-D9C738822C59}">
      <dgm:prSet/>
      <dgm:spPr/>
      <dgm:t>
        <a:bodyPr/>
        <a:lstStyle/>
        <a:p>
          <a:pPr rtl="0"/>
          <a:r>
            <a:rPr lang="en-US" dirty="0" smtClean="0"/>
            <a:t>An instance of program running on computer</a:t>
          </a:r>
          <a:endParaRPr lang="en-US" dirty="0"/>
        </a:p>
      </dgm:t>
    </dgm:pt>
    <dgm:pt modelId="{91D8EC8B-A3A1-BD43-88E2-5987D9B70F2E}" type="parTrans" cxnId="{C41B9806-76C5-5A42-9ABA-9A62FAE7318A}">
      <dgm:prSet/>
      <dgm:spPr/>
      <dgm:t>
        <a:bodyPr/>
        <a:lstStyle/>
        <a:p>
          <a:endParaRPr lang="en-US"/>
        </a:p>
      </dgm:t>
    </dgm:pt>
    <dgm:pt modelId="{0A8D2C92-3E89-5A4B-BEDE-EB30CF8EBE9B}" type="sibTrans" cxnId="{C41B9806-76C5-5A42-9ABA-9A62FAE7318A}">
      <dgm:prSet/>
      <dgm:spPr/>
      <dgm:t>
        <a:bodyPr/>
        <a:lstStyle/>
        <a:p>
          <a:endParaRPr lang="en-US"/>
        </a:p>
      </dgm:t>
    </dgm:pt>
    <dgm:pt modelId="{0CCABC8D-EE78-F848-B302-656B3DA48823}">
      <dgm:prSet/>
      <dgm:spPr/>
      <dgm:t>
        <a:bodyPr/>
        <a:lstStyle/>
        <a:p>
          <a:pPr rtl="0"/>
          <a:r>
            <a:rPr lang="en-GB" dirty="0" smtClean="0"/>
            <a:t>Two key characteristics:</a:t>
          </a:r>
          <a:endParaRPr lang="en-GB" dirty="0"/>
        </a:p>
      </dgm:t>
    </dgm:pt>
    <dgm:pt modelId="{E9BD4C6A-32F8-5448-A91E-58546CCF2D0D}" type="parTrans" cxnId="{84459167-55FE-F14D-AC5D-BD3D674A4ABE}">
      <dgm:prSet/>
      <dgm:spPr/>
      <dgm:t>
        <a:bodyPr/>
        <a:lstStyle/>
        <a:p>
          <a:endParaRPr lang="en-US"/>
        </a:p>
      </dgm:t>
    </dgm:pt>
    <dgm:pt modelId="{B1B57F7B-D9EE-4949-9BC4-498731413EB0}" type="sibTrans" cxnId="{84459167-55FE-F14D-AC5D-BD3D674A4ABE}">
      <dgm:prSet/>
      <dgm:spPr/>
      <dgm:t>
        <a:bodyPr/>
        <a:lstStyle/>
        <a:p>
          <a:endParaRPr lang="en-US"/>
        </a:p>
      </dgm:t>
    </dgm:pt>
    <dgm:pt modelId="{9EFF2EB3-D786-1D46-887A-98985999292D}">
      <dgm:prSet/>
      <dgm:spPr/>
      <dgm:t>
        <a:bodyPr/>
        <a:lstStyle/>
        <a:p>
          <a:pPr rtl="0"/>
          <a:r>
            <a:rPr lang="en-GB" dirty="0" smtClean="0"/>
            <a:t>Resource ownership</a:t>
          </a:r>
          <a:endParaRPr lang="en-GB" dirty="0"/>
        </a:p>
      </dgm:t>
    </dgm:pt>
    <dgm:pt modelId="{5A569FB7-2882-3E4C-AAD8-C9ED5B924E1B}" type="parTrans" cxnId="{7EC14006-31F7-724D-8EE9-E24F1BC6CA9F}">
      <dgm:prSet/>
      <dgm:spPr/>
      <dgm:t>
        <a:bodyPr/>
        <a:lstStyle/>
        <a:p>
          <a:endParaRPr lang="en-US"/>
        </a:p>
      </dgm:t>
    </dgm:pt>
    <dgm:pt modelId="{48910CF2-8FB0-D749-A8DD-E766BC5B9DE1}" type="sibTrans" cxnId="{7EC14006-31F7-724D-8EE9-E24F1BC6CA9F}">
      <dgm:prSet/>
      <dgm:spPr/>
      <dgm:t>
        <a:bodyPr/>
        <a:lstStyle/>
        <a:p>
          <a:endParaRPr lang="en-US"/>
        </a:p>
      </dgm:t>
    </dgm:pt>
    <dgm:pt modelId="{F4C57902-D9B1-4749-BDB8-95E980AD9747}">
      <dgm:prSet/>
      <dgm:spPr/>
      <dgm:t>
        <a:bodyPr/>
        <a:lstStyle/>
        <a:p>
          <a:pPr rtl="0"/>
          <a:r>
            <a:rPr lang="en-GB" dirty="0" smtClean="0"/>
            <a:t>Scheduling/execution</a:t>
          </a:r>
          <a:endParaRPr lang="en-GB" dirty="0"/>
        </a:p>
      </dgm:t>
    </dgm:pt>
    <dgm:pt modelId="{A91AE92F-AB0D-DB47-8BE8-1196A1FE3C56}" type="parTrans" cxnId="{36551271-703D-C34C-A700-A4986B2B8E47}">
      <dgm:prSet/>
      <dgm:spPr/>
      <dgm:t>
        <a:bodyPr/>
        <a:lstStyle/>
        <a:p>
          <a:endParaRPr lang="en-US"/>
        </a:p>
      </dgm:t>
    </dgm:pt>
    <dgm:pt modelId="{DC89FB8D-4BAE-5940-954A-70EA6E03D194}" type="sibTrans" cxnId="{36551271-703D-C34C-A700-A4986B2B8E47}">
      <dgm:prSet/>
      <dgm:spPr/>
      <dgm:t>
        <a:bodyPr/>
        <a:lstStyle/>
        <a:p>
          <a:endParaRPr lang="en-US"/>
        </a:p>
      </dgm:t>
    </dgm:pt>
    <dgm:pt modelId="{F7B84DEF-8E82-8F4E-94F5-8B57C079C0D2}">
      <dgm:prSet/>
      <dgm:spPr/>
      <dgm:t>
        <a:bodyPr/>
        <a:lstStyle/>
        <a:p>
          <a:pPr rtl="0"/>
          <a:r>
            <a:rPr lang="en-GB" dirty="0" smtClean="0"/>
            <a:t>Process switch</a:t>
          </a:r>
          <a:endParaRPr lang="en-GB" dirty="0"/>
        </a:p>
      </dgm:t>
    </dgm:pt>
    <dgm:pt modelId="{0488F012-C41B-CE45-BD93-E99AEA21B6B5}" type="parTrans" cxnId="{71E60D73-494E-4D44-8E8E-E74503E56B91}">
      <dgm:prSet/>
      <dgm:spPr/>
      <dgm:t>
        <a:bodyPr/>
        <a:lstStyle/>
        <a:p>
          <a:endParaRPr lang="en-US"/>
        </a:p>
      </dgm:t>
    </dgm:pt>
    <dgm:pt modelId="{7698C4E5-0A5F-C44F-83EE-A1810D3B996E}" type="sibTrans" cxnId="{71E60D73-494E-4D44-8E8E-E74503E56B91}">
      <dgm:prSet/>
      <dgm:spPr/>
      <dgm:t>
        <a:bodyPr/>
        <a:lstStyle/>
        <a:p>
          <a:endParaRPr lang="en-US"/>
        </a:p>
      </dgm:t>
    </dgm:pt>
    <dgm:pt modelId="{6AEDE740-14C0-B145-900B-2A5A1D58662F}">
      <dgm:prSet/>
      <dgm:spPr/>
      <dgm:t>
        <a:bodyPr/>
        <a:lstStyle/>
        <a:p>
          <a:pPr rtl="0"/>
          <a:r>
            <a:rPr lang="en-GB" dirty="0" smtClean="0"/>
            <a:t>Operation that switches the processor from one process to another </a:t>
          </a:r>
          <a:r>
            <a:rPr lang="en-US" dirty="0" smtClean="0"/>
            <a:t>by saving all the process control data, registers, and other information for the first and replacing them with the process information for the second</a:t>
          </a:r>
          <a:endParaRPr lang="en-GB" dirty="0"/>
        </a:p>
      </dgm:t>
    </dgm:pt>
    <dgm:pt modelId="{3BE5351B-4249-CD45-B374-3479DE820905}" type="parTrans" cxnId="{E8C8FAD9-8078-3149-8796-4E62BF1E3B09}">
      <dgm:prSet/>
      <dgm:spPr/>
      <dgm:t>
        <a:bodyPr/>
        <a:lstStyle/>
        <a:p>
          <a:endParaRPr lang="en-US"/>
        </a:p>
      </dgm:t>
    </dgm:pt>
    <dgm:pt modelId="{CA9749C9-8A44-BF4B-BF06-347E5B1937E1}" type="sibTrans" cxnId="{E8C8FAD9-8078-3149-8796-4E62BF1E3B09}">
      <dgm:prSet/>
      <dgm:spPr/>
      <dgm:t>
        <a:bodyPr/>
        <a:lstStyle/>
        <a:p>
          <a:endParaRPr lang="en-US"/>
        </a:p>
      </dgm:t>
    </dgm:pt>
    <dgm:pt modelId="{8C95F624-596A-CB49-BF4A-E38929EFCE73}">
      <dgm:prSet/>
      <dgm:spPr/>
      <dgm:t>
        <a:bodyPr/>
        <a:lstStyle/>
        <a:p>
          <a:pPr rtl="0"/>
          <a:r>
            <a:rPr lang="en-US" dirty="0" smtClean="0"/>
            <a:t>Thread: </a:t>
          </a:r>
          <a:endParaRPr lang="en-US" dirty="0"/>
        </a:p>
      </dgm:t>
    </dgm:pt>
    <dgm:pt modelId="{3DE285F3-15DF-AE46-906E-D1DBDC9A0456}" type="parTrans" cxnId="{34FD660E-BA7B-CB47-811B-9DF65F14474A}">
      <dgm:prSet/>
      <dgm:spPr/>
      <dgm:t>
        <a:bodyPr/>
        <a:lstStyle/>
        <a:p>
          <a:endParaRPr lang="en-US"/>
        </a:p>
      </dgm:t>
    </dgm:pt>
    <dgm:pt modelId="{596CFA4C-AFE6-8042-BFA5-F1E372B96BEB}" type="sibTrans" cxnId="{34FD660E-BA7B-CB47-811B-9DF65F14474A}">
      <dgm:prSet/>
      <dgm:spPr/>
      <dgm:t>
        <a:bodyPr/>
        <a:lstStyle/>
        <a:p>
          <a:endParaRPr lang="en-US"/>
        </a:p>
      </dgm:t>
    </dgm:pt>
    <dgm:pt modelId="{41D5AE6F-D60A-E249-A9D9-53CD757D2E8B}">
      <dgm:prSet/>
      <dgm:spPr/>
      <dgm:t>
        <a:bodyPr/>
        <a:lstStyle/>
        <a:p>
          <a:pPr rtl="0"/>
          <a:r>
            <a:rPr lang="en-GB" dirty="0" smtClean="0"/>
            <a:t>Dispatchable unit of work within a process</a:t>
          </a:r>
          <a:endParaRPr lang="en-GB" dirty="0"/>
        </a:p>
      </dgm:t>
    </dgm:pt>
    <dgm:pt modelId="{827CAB66-A488-444F-8AA0-4FA212C0E26F}" type="parTrans" cxnId="{7B2F4AB2-6075-114C-9997-BFDA779B1BEC}">
      <dgm:prSet/>
      <dgm:spPr/>
      <dgm:t>
        <a:bodyPr/>
        <a:lstStyle/>
        <a:p>
          <a:endParaRPr lang="en-US"/>
        </a:p>
      </dgm:t>
    </dgm:pt>
    <dgm:pt modelId="{D598E112-8C84-DF4E-9F5C-2E8C5205C415}" type="sibTrans" cxnId="{7B2F4AB2-6075-114C-9997-BFDA779B1BEC}">
      <dgm:prSet/>
      <dgm:spPr/>
      <dgm:t>
        <a:bodyPr/>
        <a:lstStyle/>
        <a:p>
          <a:endParaRPr lang="en-US"/>
        </a:p>
      </dgm:t>
    </dgm:pt>
    <dgm:pt modelId="{E03480D1-B158-074B-9EC0-E42DA1DA5F0E}">
      <dgm:prSet/>
      <dgm:spPr/>
      <dgm:t>
        <a:bodyPr/>
        <a:lstStyle/>
        <a:p>
          <a:pPr rtl="0"/>
          <a:r>
            <a:rPr lang="en-GB" dirty="0" smtClean="0"/>
            <a:t>Includes processor context (which includes the program counter and stack pointer) and data area for stack</a:t>
          </a:r>
          <a:endParaRPr lang="en-GB" dirty="0"/>
        </a:p>
      </dgm:t>
    </dgm:pt>
    <dgm:pt modelId="{FE258033-775C-8048-A067-474A8D4C841A}" type="parTrans" cxnId="{ABCD2C15-D454-2842-9A5A-376A59971549}">
      <dgm:prSet/>
      <dgm:spPr/>
      <dgm:t>
        <a:bodyPr/>
        <a:lstStyle/>
        <a:p>
          <a:endParaRPr lang="en-US"/>
        </a:p>
      </dgm:t>
    </dgm:pt>
    <dgm:pt modelId="{1945740A-C72E-5744-84CD-D2E266EBB70D}" type="sibTrans" cxnId="{ABCD2C15-D454-2842-9A5A-376A59971549}">
      <dgm:prSet/>
      <dgm:spPr/>
      <dgm:t>
        <a:bodyPr/>
        <a:lstStyle/>
        <a:p>
          <a:endParaRPr lang="en-US"/>
        </a:p>
      </dgm:t>
    </dgm:pt>
    <dgm:pt modelId="{D2D106D5-7ED1-4A4E-9997-B08B475F63C4}">
      <dgm:prSet/>
      <dgm:spPr/>
      <dgm:t>
        <a:bodyPr/>
        <a:lstStyle/>
        <a:p>
          <a:pPr rtl="0"/>
          <a:r>
            <a:rPr lang="en-US" dirty="0" smtClean="0"/>
            <a:t>Executes sequentially and is interruptible so that the processor can turn to another thread</a:t>
          </a:r>
          <a:endParaRPr lang="en-US" dirty="0"/>
        </a:p>
      </dgm:t>
    </dgm:pt>
    <dgm:pt modelId="{77126BBC-C3BA-AE4B-AE41-4CDB67F8BEDF}" type="parTrans" cxnId="{18B2D797-FEA2-9446-8CE6-76AC9507ECB7}">
      <dgm:prSet/>
      <dgm:spPr/>
      <dgm:t>
        <a:bodyPr/>
        <a:lstStyle/>
        <a:p>
          <a:endParaRPr lang="en-US"/>
        </a:p>
      </dgm:t>
    </dgm:pt>
    <dgm:pt modelId="{E8E27F4A-EB54-1043-B8D4-71C11551AC25}" type="sibTrans" cxnId="{18B2D797-FEA2-9446-8CE6-76AC9507ECB7}">
      <dgm:prSet/>
      <dgm:spPr/>
      <dgm:t>
        <a:bodyPr/>
        <a:lstStyle/>
        <a:p>
          <a:endParaRPr lang="en-US"/>
        </a:p>
      </dgm:t>
    </dgm:pt>
    <dgm:pt modelId="{8BDB8623-A0C8-4640-8F75-0BB8668C27A6}">
      <dgm:prSet/>
      <dgm:spPr/>
      <dgm:t>
        <a:bodyPr/>
        <a:lstStyle/>
        <a:p>
          <a:pPr rtl="0"/>
          <a:r>
            <a:rPr lang="en-GB" dirty="0" smtClean="0"/>
            <a:t>Thread switch</a:t>
          </a:r>
          <a:endParaRPr lang="en-GB" dirty="0"/>
        </a:p>
      </dgm:t>
    </dgm:pt>
    <dgm:pt modelId="{385089B7-518E-0942-9DCA-F6818C982F1D}" type="parTrans" cxnId="{FA7C6456-B832-3449-A55B-23C6262B2C1F}">
      <dgm:prSet/>
      <dgm:spPr/>
      <dgm:t>
        <a:bodyPr/>
        <a:lstStyle/>
        <a:p>
          <a:endParaRPr lang="en-US"/>
        </a:p>
      </dgm:t>
    </dgm:pt>
    <dgm:pt modelId="{93C62568-2288-E04F-BC7F-55CB1CEDB560}" type="sibTrans" cxnId="{FA7C6456-B832-3449-A55B-23C6262B2C1F}">
      <dgm:prSet/>
      <dgm:spPr/>
      <dgm:t>
        <a:bodyPr/>
        <a:lstStyle/>
        <a:p>
          <a:endParaRPr lang="en-US"/>
        </a:p>
      </dgm:t>
    </dgm:pt>
    <dgm:pt modelId="{2C78DDFA-5173-8045-BCF7-67A7D9B37E55}">
      <dgm:prSet/>
      <dgm:spPr/>
      <dgm:t>
        <a:bodyPr/>
        <a:lstStyle/>
        <a:p>
          <a:pPr rtl="0"/>
          <a:r>
            <a:rPr lang="en-US" dirty="0" smtClean="0"/>
            <a:t>The act of switching processor control between threads within the same process</a:t>
          </a:r>
          <a:endParaRPr lang="en-US" dirty="0"/>
        </a:p>
      </dgm:t>
    </dgm:pt>
    <dgm:pt modelId="{8F69BE19-2CDB-DD43-88CA-32DAA7E27E26}" type="parTrans" cxnId="{0D1F7200-CF97-864F-8D09-F2BD785D58F1}">
      <dgm:prSet/>
      <dgm:spPr/>
      <dgm:t>
        <a:bodyPr/>
        <a:lstStyle/>
        <a:p>
          <a:endParaRPr lang="en-US"/>
        </a:p>
      </dgm:t>
    </dgm:pt>
    <dgm:pt modelId="{21A1142B-0EE0-B343-AABE-D3AF3788E41A}" type="sibTrans" cxnId="{0D1F7200-CF97-864F-8D09-F2BD785D58F1}">
      <dgm:prSet/>
      <dgm:spPr/>
      <dgm:t>
        <a:bodyPr/>
        <a:lstStyle/>
        <a:p>
          <a:endParaRPr lang="en-US"/>
        </a:p>
      </dgm:t>
    </dgm:pt>
    <dgm:pt modelId="{F04FD671-833D-CC42-B9DA-43066DF68CF8}">
      <dgm:prSet/>
      <dgm:spPr/>
      <dgm:t>
        <a:bodyPr/>
        <a:lstStyle/>
        <a:p>
          <a:pPr rtl="0"/>
          <a:r>
            <a:rPr lang="en-US" dirty="0" smtClean="0"/>
            <a:t>Typically less costly than process switch</a:t>
          </a:r>
          <a:endParaRPr lang="en-US" dirty="0"/>
        </a:p>
      </dgm:t>
    </dgm:pt>
    <dgm:pt modelId="{5483B081-B4F0-754D-BAF2-998BB590B324}" type="parTrans" cxnId="{226CC1A4-9237-D14F-9605-1651070EE006}">
      <dgm:prSet/>
      <dgm:spPr/>
      <dgm:t>
        <a:bodyPr/>
        <a:lstStyle/>
        <a:p>
          <a:endParaRPr lang="en-US"/>
        </a:p>
      </dgm:t>
    </dgm:pt>
    <dgm:pt modelId="{90CA317B-E52F-BC46-824B-A486BB453DA9}" type="sibTrans" cxnId="{226CC1A4-9237-D14F-9605-1651070EE006}">
      <dgm:prSet/>
      <dgm:spPr/>
      <dgm:t>
        <a:bodyPr/>
        <a:lstStyle/>
        <a:p>
          <a:endParaRPr lang="en-US"/>
        </a:p>
      </dgm:t>
    </dgm:pt>
    <dgm:pt modelId="{51992B27-8E1C-594C-9D1D-0035964166D6}" type="pres">
      <dgm:prSet presAssocID="{C6BC5109-F798-7F4A-A4F5-6F98DC3A0C37}" presName="compositeShape" presStyleCnt="0">
        <dgm:presLayoutVars>
          <dgm:chMax val="7"/>
          <dgm:dir/>
          <dgm:resizeHandles val="exact"/>
        </dgm:presLayoutVars>
      </dgm:prSet>
      <dgm:spPr/>
      <dgm:t>
        <a:bodyPr/>
        <a:lstStyle/>
        <a:p>
          <a:endParaRPr lang="en-US"/>
        </a:p>
      </dgm:t>
    </dgm:pt>
    <dgm:pt modelId="{22D01897-8099-364C-9C6A-34BEB9698B44}" type="pres">
      <dgm:prSet presAssocID="{406430D1-3460-7A42-A738-A675A7F8E210}" presName="circ1" presStyleLbl="vennNode1" presStyleIdx="0" presStyleCnt="6"/>
      <dgm:spPr/>
    </dgm:pt>
    <dgm:pt modelId="{2D42DB35-4587-6446-AB60-53BE55EA0121}" type="pres">
      <dgm:prSet presAssocID="{406430D1-3460-7A42-A738-A675A7F8E210}" presName="circ1Tx" presStyleLbl="revTx" presStyleIdx="0" presStyleCnt="0">
        <dgm:presLayoutVars>
          <dgm:chMax val="0"/>
          <dgm:chPref val="0"/>
          <dgm:bulletEnabled val="1"/>
        </dgm:presLayoutVars>
      </dgm:prSet>
      <dgm:spPr/>
      <dgm:t>
        <a:bodyPr/>
        <a:lstStyle/>
        <a:p>
          <a:endParaRPr lang="en-US"/>
        </a:p>
      </dgm:t>
    </dgm:pt>
    <dgm:pt modelId="{C63810A4-7204-104F-8145-45ADFBBF5C29}" type="pres">
      <dgm:prSet presAssocID="{6CA3169C-750F-6545-B50C-BD90BDA35B85}" presName="circ2" presStyleLbl="vennNode1" presStyleIdx="1" presStyleCnt="6"/>
      <dgm:spPr/>
    </dgm:pt>
    <dgm:pt modelId="{B3B00AE8-F8E3-F549-AA8D-260965224262}" type="pres">
      <dgm:prSet presAssocID="{6CA3169C-750F-6545-B50C-BD90BDA35B85}" presName="circ2Tx" presStyleLbl="revTx" presStyleIdx="0" presStyleCnt="0">
        <dgm:presLayoutVars>
          <dgm:chMax val="0"/>
          <dgm:chPref val="0"/>
          <dgm:bulletEnabled val="1"/>
        </dgm:presLayoutVars>
      </dgm:prSet>
      <dgm:spPr/>
      <dgm:t>
        <a:bodyPr/>
        <a:lstStyle/>
        <a:p>
          <a:endParaRPr lang="en-US"/>
        </a:p>
      </dgm:t>
    </dgm:pt>
    <dgm:pt modelId="{0C4D4423-A48F-6C40-B123-0C2259171F2F}" type="pres">
      <dgm:prSet presAssocID="{4A84CFBD-E4A5-0C40-884C-81D7792A4689}" presName="circ3" presStyleLbl="vennNode1" presStyleIdx="2" presStyleCnt="6"/>
      <dgm:spPr/>
    </dgm:pt>
    <dgm:pt modelId="{AD442CCC-2545-1842-AB10-F68C4BDFEE54}" type="pres">
      <dgm:prSet presAssocID="{4A84CFBD-E4A5-0C40-884C-81D7792A4689}" presName="circ3Tx" presStyleLbl="revTx" presStyleIdx="0" presStyleCnt="0">
        <dgm:presLayoutVars>
          <dgm:chMax val="0"/>
          <dgm:chPref val="0"/>
          <dgm:bulletEnabled val="1"/>
        </dgm:presLayoutVars>
      </dgm:prSet>
      <dgm:spPr/>
      <dgm:t>
        <a:bodyPr/>
        <a:lstStyle/>
        <a:p>
          <a:endParaRPr lang="en-US"/>
        </a:p>
      </dgm:t>
    </dgm:pt>
    <dgm:pt modelId="{D78622AE-3F71-0D40-BEE6-DF424A4ED85C}" type="pres">
      <dgm:prSet presAssocID="{F7B84DEF-8E82-8F4E-94F5-8B57C079C0D2}" presName="circ4" presStyleLbl="vennNode1" presStyleIdx="3" presStyleCnt="6"/>
      <dgm:spPr/>
    </dgm:pt>
    <dgm:pt modelId="{8A50D7EE-62BB-614A-BB66-FA81522857D3}" type="pres">
      <dgm:prSet presAssocID="{F7B84DEF-8E82-8F4E-94F5-8B57C079C0D2}" presName="circ4Tx" presStyleLbl="revTx" presStyleIdx="0" presStyleCnt="0">
        <dgm:presLayoutVars>
          <dgm:chMax val="0"/>
          <dgm:chPref val="0"/>
          <dgm:bulletEnabled val="1"/>
        </dgm:presLayoutVars>
      </dgm:prSet>
      <dgm:spPr/>
      <dgm:t>
        <a:bodyPr/>
        <a:lstStyle/>
        <a:p>
          <a:endParaRPr lang="en-US"/>
        </a:p>
      </dgm:t>
    </dgm:pt>
    <dgm:pt modelId="{CEF8270F-35BB-0848-B381-E981F8C8F51C}" type="pres">
      <dgm:prSet presAssocID="{8C95F624-596A-CB49-BF4A-E38929EFCE73}" presName="circ5" presStyleLbl="vennNode1" presStyleIdx="4" presStyleCnt="6"/>
      <dgm:spPr/>
    </dgm:pt>
    <dgm:pt modelId="{15CF3CA2-2079-8948-96AE-DF3A5B01EEAA}" type="pres">
      <dgm:prSet presAssocID="{8C95F624-596A-CB49-BF4A-E38929EFCE73}" presName="circ5Tx" presStyleLbl="revTx" presStyleIdx="0" presStyleCnt="0">
        <dgm:presLayoutVars>
          <dgm:chMax val="0"/>
          <dgm:chPref val="0"/>
          <dgm:bulletEnabled val="1"/>
        </dgm:presLayoutVars>
      </dgm:prSet>
      <dgm:spPr/>
      <dgm:t>
        <a:bodyPr/>
        <a:lstStyle/>
        <a:p>
          <a:endParaRPr lang="en-US"/>
        </a:p>
      </dgm:t>
    </dgm:pt>
    <dgm:pt modelId="{31706F97-55E3-D54B-9146-B3F3378F801A}" type="pres">
      <dgm:prSet presAssocID="{8BDB8623-A0C8-4640-8F75-0BB8668C27A6}" presName="circ6" presStyleLbl="vennNode1" presStyleIdx="5" presStyleCnt="6"/>
      <dgm:spPr/>
    </dgm:pt>
    <dgm:pt modelId="{5A342A44-5C4A-AA4B-B420-B41308FC5827}" type="pres">
      <dgm:prSet presAssocID="{8BDB8623-A0C8-4640-8F75-0BB8668C27A6}" presName="circ6Tx" presStyleLbl="revTx" presStyleIdx="0" presStyleCnt="0">
        <dgm:presLayoutVars>
          <dgm:chMax val="0"/>
          <dgm:chPref val="0"/>
          <dgm:bulletEnabled val="1"/>
        </dgm:presLayoutVars>
      </dgm:prSet>
      <dgm:spPr/>
      <dgm:t>
        <a:bodyPr/>
        <a:lstStyle/>
        <a:p>
          <a:endParaRPr lang="en-US"/>
        </a:p>
      </dgm:t>
    </dgm:pt>
  </dgm:ptLst>
  <dgm:cxnLst>
    <dgm:cxn modelId="{7B2F4AB2-6075-114C-9997-BFDA779B1BEC}" srcId="{8C95F624-596A-CB49-BF4A-E38929EFCE73}" destId="{41D5AE6F-D60A-E249-A9D9-53CD757D2E8B}" srcOrd="0" destOrd="0" parTransId="{827CAB66-A488-444F-8AA0-4FA212C0E26F}" sibTransId="{D598E112-8C84-DF4E-9F5C-2E8C5205C415}"/>
    <dgm:cxn modelId="{7EC14006-31F7-724D-8EE9-E24F1BC6CA9F}" srcId="{0CCABC8D-EE78-F848-B302-656B3DA48823}" destId="{9EFF2EB3-D786-1D46-887A-98985999292D}" srcOrd="0" destOrd="0" parTransId="{5A569FB7-2882-3E4C-AAD8-C9ED5B924E1B}" sibTransId="{48910CF2-8FB0-D749-A8DD-E766BC5B9DE1}"/>
    <dgm:cxn modelId="{84459167-55FE-F14D-AC5D-BD3D674A4ABE}" srcId="{4A84CFBD-E4A5-0C40-884C-81D7792A4689}" destId="{0CCABC8D-EE78-F848-B302-656B3DA48823}" srcOrd="1" destOrd="0" parTransId="{E9BD4C6A-32F8-5448-A91E-58546CCF2D0D}" sibTransId="{B1B57F7B-D9EE-4949-9BC4-498731413EB0}"/>
    <dgm:cxn modelId="{236B77DB-A22F-6142-89C9-52BBA2BA1707}" type="presOf" srcId="{6AEDE740-14C0-B145-900B-2A5A1D58662F}" destId="{8A50D7EE-62BB-614A-BB66-FA81522857D3}" srcOrd="0" destOrd="1" presId="urn:microsoft.com/office/officeart/2005/8/layout/venn1"/>
    <dgm:cxn modelId="{3B7A96F7-F603-2C4B-8518-01F511DED89D}" srcId="{C6BC5109-F798-7F4A-A4F5-6F98DC3A0C37}" destId="{406430D1-3460-7A42-A738-A675A7F8E210}" srcOrd="0" destOrd="0" parTransId="{005C269E-4F4E-264A-A7CD-256A920D61FA}" sibTransId="{AB4B590C-FB84-0B4A-80C1-335639057AA9}"/>
    <dgm:cxn modelId="{F92C37A6-5369-0D46-8AC4-1BD4771FD7D2}" type="presOf" srcId="{F4C57902-D9B1-4749-BDB8-95E980AD9747}" destId="{AD442CCC-2545-1842-AB10-F68C4BDFEE54}" srcOrd="0" destOrd="4" presId="urn:microsoft.com/office/officeart/2005/8/layout/venn1"/>
    <dgm:cxn modelId="{C41B9806-76C5-5A42-9ABA-9A62FAE7318A}" srcId="{4A84CFBD-E4A5-0C40-884C-81D7792A4689}" destId="{0FA81A88-FB3F-4E40-B8F8-D9C738822C59}" srcOrd="0" destOrd="0" parTransId="{91D8EC8B-A3A1-BD43-88E2-5987D9B70F2E}" sibTransId="{0A8D2C92-3E89-5A4B-BEDE-EB30CF8EBE9B}"/>
    <dgm:cxn modelId="{D363EDB6-53FC-804A-99E6-94FB75E6ABC3}" type="presOf" srcId="{D2D106D5-7ED1-4A4E-9997-B08B475F63C4}" destId="{15CF3CA2-2079-8948-96AE-DF3A5B01EEAA}" srcOrd="0" destOrd="3" presId="urn:microsoft.com/office/officeart/2005/8/layout/venn1"/>
    <dgm:cxn modelId="{ABCD2C15-D454-2842-9A5A-376A59971549}" srcId="{8C95F624-596A-CB49-BF4A-E38929EFCE73}" destId="{E03480D1-B158-074B-9EC0-E42DA1DA5F0E}" srcOrd="1" destOrd="0" parTransId="{FE258033-775C-8048-A067-474A8D4C841A}" sibTransId="{1945740A-C72E-5744-84CD-D2E266EBB70D}"/>
    <dgm:cxn modelId="{D1840D52-4296-4A42-848C-0DCDC659956C}" type="presOf" srcId="{0FA81A88-FB3F-4E40-B8F8-D9C738822C59}" destId="{AD442CCC-2545-1842-AB10-F68C4BDFEE54}" srcOrd="0" destOrd="1" presId="urn:microsoft.com/office/officeart/2005/8/layout/venn1"/>
    <dgm:cxn modelId="{A29B9232-DB51-0C48-A804-FA9EB0823A38}" type="presOf" srcId="{6CA3169C-750F-6545-B50C-BD90BDA35B85}" destId="{B3B00AE8-F8E3-F549-AA8D-260965224262}" srcOrd="0" destOrd="0" presId="urn:microsoft.com/office/officeart/2005/8/layout/venn1"/>
    <dgm:cxn modelId="{AC5943EE-F872-FE4B-A7B0-FAAE6BAE38C3}" type="presOf" srcId="{F7B84DEF-8E82-8F4E-94F5-8B57C079C0D2}" destId="{8A50D7EE-62BB-614A-BB66-FA81522857D3}" srcOrd="0" destOrd="0" presId="urn:microsoft.com/office/officeart/2005/8/layout/venn1"/>
    <dgm:cxn modelId="{856D1050-C185-3B42-9BDE-C45E79B48974}" type="presOf" srcId="{4A84CFBD-E4A5-0C40-884C-81D7792A4689}" destId="{AD442CCC-2545-1842-AB10-F68C4BDFEE54}" srcOrd="0" destOrd="0" presId="urn:microsoft.com/office/officeart/2005/8/layout/venn1"/>
    <dgm:cxn modelId="{96C2156F-BBB4-874C-AF03-07960B981C10}" type="presOf" srcId="{0CCABC8D-EE78-F848-B302-656B3DA48823}" destId="{AD442CCC-2545-1842-AB10-F68C4BDFEE54}" srcOrd="0" destOrd="2" presId="urn:microsoft.com/office/officeart/2005/8/layout/venn1"/>
    <dgm:cxn modelId="{6F215318-4911-C846-8964-2AF3A21C809F}" type="presOf" srcId="{8BDB8623-A0C8-4640-8F75-0BB8668C27A6}" destId="{5A342A44-5C4A-AA4B-B420-B41308FC5827}" srcOrd="0" destOrd="0" presId="urn:microsoft.com/office/officeart/2005/8/layout/venn1"/>
    <dgm:cxn modelId="{2D56BF75-F614-DB48-ADCB-A0B3FC3E942C}" srcId="{C6BC5109-F798-7F4A-A4F5-6F98DC3A0C37}" destId="{4A84CFBD-E4A5-0C40-884C-81D7792A4689}" srcOrd="2" destOrd="0" parTransId="{4AF7DD68-6939-7E4E-A17C-2A8093F00524}" sibTransId="{9E47A2E4-34EA-0545-99F6-FDA23C87B707}"/>
    <dgm:cxn modelId="{FA7C6456-B832-3449-A55B-23C6262B2C1F}" srcId="{C6BC5109-F798-7F4A-A4F5-6F98DC3A0C37}" destId="{8BDB8623-A0C8-4640-8F75-0BB8668C27A6}" srcOrd="5" destOrd="0" parTransId="{385089B7-518E-0942-9DCA-F6818C982F1D}" sibTransId="{93C62568-2288-E04F-BC7F-55CB1CEDB560}"/>
    <dgm:cxn modelId="{3749EBAD-CCF4-A14D-9E2F-17E4B76ABA62}" type="presOf" srcId="{2C78DDFA-5173-8045-BCF7-67A7D9B37E55}" destId="{5A342A44-5C4A-AA4B-B420-B41308FC5827}" srcOrd="0" destOrd="1" presId="urn:microsoft.com/office/officeart/2005/8/layout/venn1"/>
    <dgm:cxn modelId="{71E60D73-494E-4D44-8E8E-E74503E56B91}" srcId="{C6BC5109-F798-7F4A-A4F5-6F98DC3A0C37}" destId="{F7B84DEF-8E82-8F4E-94F5-8B57C079C0D2}" srcOrd="3" destOrd="0" parTransId="{0488F012-C41B-CE45-BD93-E99AEA21B6B5}" sibTransId="{7698C4E5-0A5F-C44F-83EE-A1810D3B996E}"/>
    <dgm:cxn modelId="{C99ADC2D-AA02-6C42-9F07-1A4F1F21A319}" type="presOf" srcId="{F04FD671-833D-CC42-B9DA-43066DF68CF8}" destId="{5A342A44-5C4A-AA4B-B420-B41308FC5827}" srcOrd="0" destOrd="2" presId="urn:microsoft.com/office/officeart/2005/8/layout/venn1"/>
    <dgm:cxn modelId="{36551271-703D-C34C-A700-A4986B2B8E47}" srcId="{0CCABC8D-EE78-F848-B302-656B3DA48823}" destId="{F4C57902-D9B1-4749-BDB8-95E980AD9747}" srcOrd="1" destOrd="0" parTransId="{A91AE92F-AB0D-DB47-8BE8-1196A1FE3C56}" sibTransId="{DC89FB8D-4BAE-5940-954A-70EA6E03D194}"/>
    <dgm:cxn modelId="{34FD660E-BA7B-CB47-811B-9DF65F14474A}" srcId="{C6BC5109-F798-7F4A-A4F5-6F98DC3A0C37}" destId="{8C95F624-596A-CB49-BF4A-E38929EFCE73}" srcOrd="4" destOrd="0" parTransId="{3DE285F3-15DF-AE46-906E-D1DBDC9A0456}" sibTransId="{596CFA4C-AFE6-8042-BFA5-F1E372B96BEB}"/>
    <dgm:cxn modelId="{E8C8FAD9-8078-3149-8796-4E62BF1E3B09}" srcId="{F7B84DEF-8E82-8F4E-94F5-8B57C079C0D2}" destId="{6AEDE740-14C0-B145-900B-2A5A1D58662F}" srcOrd="0" destOrd="0" parTransId="{3BE5351B-4249-CD45-B374-3479DE820905}" sibTransId="{CA9749C9-8A44-BF4B-BF06-347E5B1937E1}"/>
    <dgm:cxn modelId="{976E5D24-27E3-7149-BB11-81AA7E522A75}" type="presOf" srcId="{E03480D1-B158-074B-9EC0-E42DA1DA5F0E}" destId="{15CF3CA2-2079-8948-96AE-DF3A5B01EEAA}" srcOrd="0" destOrd="2" presId="urn:microsoft.com/office/officeart/2005/8/layout/venn1"/>
    <dgm:cxn modelId="{23AF5052-9932-F444-9C3A-BD36B32F41BB}" type="presOf" srcId="{41D5AE6F-D60A-E249-A9D9-53CD757D2E8B}" destId="{15CF3CA2-2079-8948-96AE-DF3A5B01EEAA}" srcOrd="0" destOrd="1" presId="urn:microsoft.com/office/officeart/2005/8/layout/venn1"/>
    <dgm:cxn modelId="{18B2D797-FEA2-9446-8CE6-76AC9507ECB7}" srcId="{8C95F624-596A-CB49-BF4A-E38929EFCE73}" destId="{D2D106D5-7ED1-4A4E-9997-B08B475F63C4}" srcOrd="2" destOrd="0" parTransId="{77126BBC-C3BA-AE4B-AE41-4CDB67F8BEDF}" sibTransId="{E8E27F4A-EB54-1043-B8D4-71C11551AC25}"/>
    <dgm:cxn modelId="{0D1F7200-CF97-864F-8D09-F2BD785D58F1}" srcId="{8BDB8623-A0C8-4640-8F75-0BB8668C27A6}" destId="{2C78DDFA-5173-8045-BCF7-67A7D9B37E55}" srcOrd="0" destOrd="0" parTransId="{8F69BE19-2CDB-DD43-88CA-32DAA7E27E26}" sibTransId="{21A1142B-0EE0-B343-AABE-D3AF3788E41A}"/>
    <dgm:cxn modelId="{100692F3-9272-A046-A6A7-52E27E0AF23D}" type="presOf" srcId="{9EFF2EB3-D786-1D46-887A-98985999292D}" destId="{AD442CCC-2545-1842-AB10-F68C4BDFEE54}" srcOrd="0" destOrd="3" presId="urn:microsoft.com/office/officeart/2005/8/layout/venn1"/>
    <dgm:cxn modelId="{DC4E0696-9873-7840-8BBE-4B5DB1E44731}" type="presOf" srcId="{C6BC5109-F798-7F4A-A4F5-6F98DC3A0C37}" destId="{51992B27-8E1C-594C-9D1D-0035964166D6}" srcOrd="0" destOrd="0" presId="urn:microsoft.com/office/officeart/2005/8/layout/venn1"/>
    <dgm:cxn modelId="{8CDA5FCF-FB39-7345-B924-73347320394B}" type="presOf" srcId="{406430D1-3460-7A42-A738-A675A7F8E210}" destId="{2D42DB35-4587-6446-AB60-53BE55EA0121}" srcOrd="0" destOrd="0" presId="urn:microsoft.com/office/officeart/2005/8/layout/venn1"/>
    <dgm:cxn modelId="{AE3C23A9-C0B2-8248-8E82-A55573C0E6EF}" srcId="{C6BC5109-F798-7F4A-A4F5-6F98DC3A0C37}" destId="{6CA3169C-750F-6545-B50C-BD90BDA35B85}" srcOrd="1" destOrd="0" parTransId="{A3157F6D-C4E5-1641-8728-3FD3CCB9D50D}" sibTransId="{2313422C-B853-CB41-8F38-0FAB40F37AFF}"/>
    <dgm:cxn modelId="{C5DE8C38-BA17-CF45-BCC8-27F662E05875}" type="presOf" srcId="{8C95F624-596A-CB49-BF4A-E38929EFCE73}" destId="{15CF3CA2-2079-8948-96AE-DF3A5B01EEAA}" srcOrd="0" destOrd="0" presId="urn:microsoft.com/office/officeart/2005/8/layout/venn1"/>
    <dgm:cxn modelId="{226CC1A4-9237-D14F-9605-1651070EE006}" srcId="{8BDB8623-A0C8-4640-8F75-0BB8668C27A6}" destId="{F04FD671-833D-CC42-B9DA-43066DF68CF8}" srcOrd="1" destOrd="0" parTransId="{5483B081-B4F0-754D-BAF2-998BB590B324}" sibTransId="{90CA317B-E52F-BC46-824B-A486BB453DA9}"/>
    <dgm:cxn modelId="{72E8191D-F598-DA44-967A-4EF2EBD93CCE}" type="presParOf" srcId="{51992B27-8E1C-594C-9D1D-0035964166D6}" destId="{22D01897-8099-364C-9C6A-34BEB9698B44}" srcOrd="0" destOrd="0" presId="urn:microsoft.com/office/officeart/2005/8/layout/venn1"/>
    <dgm:cxn modelId="{48F71BDD-C867-9240-8F6F-545A1E784932}" type="presParOf" srcId="{51992B27-8E1C-594C-9D1D-0035964166D6}" destId="{2D42DB35-4587-6446-AB60-53BE55EA0121}" srcOrd="1" destOrd="0" presId="urn:microsoft.com/office/officeart/2005/8/layout/venn1"/>
    <dgm:cxn modelId="{598EC274-FDBE-FF4B-954D-54316D08513D}" type="presParOf" srcId="{51992B27-8E1C-594C-9D1D-0035964166D6}" destId="{C63810A4-7204-104F-8145-45ADFBBF5C29}" srcOrd="2" destOrd="0" presId="urn:microsoft.com/office/officeart/2005/8/layout/venn1"/>
    <dgm:cxn modelId="{E35C4559-8B06-F64A-B3D8-55E34B08CD11}" type="presParOf" srcId="{51992B27-8E1C-594C-9D1D-0035964166D6}" destId="{B3B00AE8-F8E3-F549-AA8D-260965224262}" srcOrd="3" destOrd="0" presId="urn:microsoft.com/office/officeart/2005/8/layout/venn1"/>
    <dgm:cxn modelId="{7563552F-4618-C24C-9ABB-0188888D07D1}" type="presParOf" srcId="{51992B27-8E1C-594C-9D1D-0035964166D6}" destId="{0C4D4423-A48F-6C40-B123-0C2259171F2F}" srcOrd="4" destOrd="0" presId="urn:microsoft.com/office/officeart/2005/8/layout/venn1"/>
    <dgm:cxn modelId="{71CB5FFF-3611-574A-AF46-DC3741C17E28}" type="presParOf" srcId="{51992B27-8E1C-594C-9D1D-0035964166D6}" destId="{AD442CCC-2545-1842-AB10-F68C4BDFEE54}" srcOrd="5" destOrd="0" presId="urn:microsoft.com/office/officeart/2005/8/layout/venn1"/>
    <dgm:cxn modelId="{4628167C-1325-F745-B690-07EF61579BC3}" type="presParOf" srcId="{51992B27-8E1C-594C-9D1D-0035964166D6}" destId="{D78622AE-3F71-0D40-BEE6-DF424A4ED85C}" srcOrd="6" destOrd="0" presId="urn:microsoft.com/office/officeart/2005/8/layout/venn1"/>
    <dgm:cxn modelId="{48B57DF7-53B1-C046-BDE0-38B2031C7147}" type="presParOf" srcId="{51992B27-8E1C-594C-9D1D-0035964166D6}" destId="{8A50D7EE-62BB-614A-BB66-FA81522857D3}" srcOrd="7" destOrd="0" presId="urn:microsoft.com/office/officeart/2005/8/layout/venn1"/>
    <dgm:cxn modelId="{233F0A87-49A2-5348-B91E-0FE420E37A94}" type="presParOf" srcId="{51992B27-8E1C-594C-9D1D-0035964166D6}" destId="{CEF8270F-35BB-0848-B381-E981F8C8F51C}" srcOrd="8" destOrd="0" presId="urn:microsoft.com/office/officeart/2005/8/layout/venn1"/>
    <dgm:cxn modelId="{4143D722-4F89-3B43-BFE5-50C40F5A2923}" type="presParOf" srcId="{51992B27-8E1C-594C-9D1D-0035964166D6}" destId="{15CF3CA2-2079-8948-96AE-DF3A5B01EEAA}" srcOrd="9" destOrd="0" presId="urn:microsoft.com/office/officeart/2005/8/layout/venn1"/>
    <dgm:cxn modelId="{490E5A82-116D-1644-B8D1-C742FAB53455}" type="presParOf" srcId="{51992B27-8E1C-594C-9D1D-0035964166D6}" destId="{31706F97-55E3-D54B-9146-B3F3378F801A}" srcOrd="10" destOrd="0" presId="urn:microsoft.com/office/officeart/2005/8/layout/venn1"/>
    <dgm:cxn modelId="{C83C304B-9601-2B46-B358-1F24DFCF63A4}" type="presParOf" srcId="{51992B27-8E1C-594C-9D1D-0035964166D6}" destId="{5A342A44-5C4A-AA4B-B420-B41308FC5827}" srcOrd="11"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72EE9CB-3A9A-BF46-8E1C-E596BF0B59C5}" type="doc">
      <dgm:prSet loTypeId="urn:microsoft.com/office/officeart/2005/8/layout/target2" loCatId="relationship" qsTypeId="urn:microsoft.com/office/officeart/2005/8/quickstyle/simple4" qsCatId="simple" csTypeId="urn:microsoft.com/office/officeart/2005/8/colors/accent1_2" csCatId="accent1" phldr="1"/>
      <dgm:spPr/>
      <dgm:t>
        <a:bodyPr/>
        <a:lstStyle/>
        <a:p>
          <a:endParaRPr lang="en-US"/>
        </a:p>
      </dgm:t>
    </dgm:pt>
    <dgm:pt modelId="{4F0041B4-E7D8-0644-BAC1-136DC00CBB3D}">
      <dgm:prSet/>
      <dgm:spPr>
        <a:solidFill>
          <a:schemeClr val="accent3"/>
        </a:solidFill>
        <a:ln>
          <a:solidFill>
            <a:schemeClr val="accent4"/>
          </a:solidFill>
        </a:ln>
      </dgm:spPr>
      <dgm:t>
        <a:bodyPr/>
        <a:lstStyle/>
        <a:p>
          <a:pPr rtl="0"/>
          <a:r>
            <a:rPr lang="en-US" dirty="0" smtClean="0"/>
            <a:t>Effective use of a cluster requires executing software from a single application in parallel</a:t>
          </a:r>
          <a:endParaRPr lang="en-US" dirty="0"/>
        </a:p>
      </dgm:t>
    </dgm:pt>
    <dgm:pt modelId="{DB56C006-3930-BA45-AF86-0F57DC054BE9}" type="parTrans" cxnId="{588212F2-2067-BF40-AF9C-D8FAAE660ECC}">
      <dgm:prSet/>
      <dgm:spPr/>
      <dgm:t>
        <a:bodyPr/>
        <a:lstStyle/>
        <a:p>
          <a:endParaRPr lang="en-US"/>
        </a:p>
      </dgm:t>
    </dgm:pt>
    <dgm:pt modelId="{CF047AB7-067F-C347-818A-9EBE03E18C65}" type="sibTrans" cxnId="{588212F2-2067-BF40-AF9C-D8FAAE660ECC}">
      <dgm:prSet/>
      <dgm:spPr/>
      <dgm:t>
        <a:bodyPr/>
        <a:lstStyle/>
        <a:p>
          <a:endParaRPr lang="en-US"/>
        </a:p>
      </dgm:t>
    </dgm:pt>
    <dgm:pt modelId="{E263F99A-B795-414D-826F-4C1B81195551}">
      <dgm:prSet/>
      <dgm:spPr>
        <a:solidFill>
          <a:schemeClr val="accent4"/>
        </a:solidFill>
        <a:ln>
          <a:solidFill>
            <a:schemeClr val="accent3"/>
          </a:solidFill>
        </a:ln>
      </dgm:spPr>
      <dgm:t>
        <a:bodyPr/>
        <a:lstStyle/>
        <a:p>
          <a:pPr rtl="0"/>
          <a:r>
            <a:rPr lang="en-US" dirty="0" smtClean="0"/>
            <a:t>Three approaches are:</a:t>
          </a:r>
          <a:endParaRPr lang="en-US" dirty="0"/>
        </a:p>
      </dgm:t>
    </dgm:pt>
    <dgm:pt modelId="{D2825046-033F-414C-B868-092FF54488A4}" type="parTrans" cxnId="{432DE9F0-0D4B-754F-B2E0-A32BB9AA5AEB}">
      <dgm:prSet/>
      <dgm:spPr/>
      <dgm:t>
        <a:bodyPr/>
        <a:lstStyle/>
        <a:p>
          <a:endParaRPr lang="en-US"/>
        </a:p>
      </dgm:t>
    </dgm:pt>
    <dgm:pt modelId="{593B5919-6F07-C543-B572-3456E7A0028D}" type="sibTrans" cxnId="{432DE9F0-0D4B-754F-B2E0-A32BB9AA5AEB}">
      <dgm:prSet/>
      <dgm:spPr/>
      <dgm:t>
        <a:bodyPr/>
        <a:lstStyle/>
        <a:p>
          <a:endParaRPr lang="en-US"/>
        </a:p>
      </dgm:t>
    </dgm:pt>
    <dgm:pt modelId="{F5CF5941-1A1C-A74C-A872-657D1B6CF3C1}">
      <dgm:prSet/>
      <dgm:spPr/>
      <dgm:t>
        <a:bodyPr/>
        <a:lstStyle/>
        <a:p>
          <a:pPr rtl="0"/>
          <a:r>
            <a:rPr lang="en-GB" dirty="0" smtClean="0"/>
            <a:t>Parallelizing complier</a:t>
          </a:r>
          <a:endParaRPr lang="en-GB" dirty="0"/>
        </a:p>
      </dgm:t>
    </dgm:pt>
    <dgm:pt modelId="{618F7ABB-DFEA-6740-8CAE-B40649E61B6B}" type="parTrans" cxnId="{63ACD2FE-0178-8C4C-9AB0-3311777BE051}">
      <dgm:prSet/>
      <dgm:spPr/>
      <dgm:t>
        <a:bodyPr/>
        <a:lstStyle/>
        <a:p>
          <a:endParaRPr lang="en-US"/>
        </a:p>
      </dgm:t>
    </dgm:pt>
    <dgm:pt modelId="{08002B1C-A6D8-174F-AEB9-4CFA061EE11B}" type="sibTrans" cxnId="{63ACD2FE-0178-8C4C-9AB0-3311777BE051}">
      <dgm:prSet/>
      <dgm:spPr/>
      <dgm:t>
        <a:bodyPr/>
        <a:lstStyle/>
        <a:p>
          <a:endParaRPr lang="en-US"/>
        </a:p>
      </dgm:t>
    </dgm:pt>
    <dgm:pt modelId="{7CF9116B-966D-B04B-A5AD-8F1CDE70D496}">
      <dgm:prSet/>
      <dgm:spPr/>
      <dgm:t>
        <a:bodyPr/>
        <a:lstStyle/>
        <a:p>
          <a:pPr rtl="0"/>
          <a:r>
            <a:rPr lang="en-GB" dirty="0" smtClean="0"/>
            <a:t>Determines at compile time which parts of an application can be executed in parallel</a:t>
          </a:r>
          <a:endParaRPr lang="en-GB" dirty="0"/>
        </a:p>
      </dgm:t>
    </dgm:pt>
    <dgm:pt modelId="{F40B24A9-81FB-374F-A3F7-86A192D2C9D2}" type="parTrans" cxnId="{8D3E810C-7445-8245-98AB-A610087912AE}">
      <dgm:prSet/>
      <dgm:spPr/>
      <dgm:t>
        <a:bodyPr/>
        <a:lstStyle/>
        <a:p>
          <a:endParaRPr lang="en-US"/>
        </a:p>
      </dgm:t>
    </dgm:pt>
    <dgm:pt modelId="{9EDBB0D0-F489-FE44-AADC-1688A9693198}" type="sibTrans" cxnId="{8D3E810C-7445-8245-98AB-A610087912AE}">
      <dgm:prSet/>
      <dgm:spPr/>
      <dgm:t>
        <a:bodyPr/>
        <a:lstStyle/>
        <a:p>
          <a:endParaRPr lang="en-US"/>
        </a:p>
      </dgm:t>
    </dgm:pt>
    <dgm:pt modelId="{BF6B0B6C-244F-B843-A45A-E10C5FEE6122}">
      <dgm:prSet/>
      <dgm:spPr/>
      <dgm:t>
        <a:bodyPr/>
        <a:lstStyle/>
        <a:p>
          <a:pPr rtl="0"/>
          <a:r>
            <a:rPr lang="en-US" dirty="0" smtClean="0"/>
            <a:t>These are then split off to be assigned to different computers in the cluster</a:t>
          </a:r>
          <a:endParaRPr lang="en-US" dirty="0"/>
        </a:p>
      </dgm:t>
    </dgm:pt>
    <dgm:pt modelId="{3AEBDF10-DF3E-CD4C-A632-69280D19DB78}" type="parTrans" cxnId="{EC9A135B-D64A-5C4A-9CAB-3D4E53D83793}">
      <dgm:prSet/>
      <dgm:spPr/>
      <dgm:t>
        <a:bodyPr/>
        <a:lstStyle/>
        <a:p>
          <a:endParaRPr lang="en-US"/>
        </a:p>
      </dgm:t>
    </dgm:pt>
    <dgm:pt modelId="{2DE28EBF-55B0-2C46-A985-4C86C48AE5BA}" type="sibTrans" cxnId="{EC9A135B-D64A-5C4A-9CAB-3D4E53D83793}">
      <dgm:prSet/>
      <dgm:spPr/>
      <dgm:t>
        <a:bodyPr/>
        <a:lstStyle/>
        <a:p>
          <a:endParaRPr lang="en-US"/>
        </a:p>
      </dgm:t>
    </dgm:pt>
    <dgm:pt modelId="{BC025FC0-9F4D-0B4B-A05A-1DC03638473A}">
      <dgm:prSet/>
      <dgm:spPr/>
      <dgm:t>
        <a:bodyPr/>
        <a:lstStyle/>
        <a:p>
          <a:pPr rtl="0"/>
          <a:r>
            <a:rPr lang="en-GB" dirty="0" smtClean="0"/>
            <a:t>Parallelized application</a:t>
          </a:r>
          <a:endParaRPr lang="en-GB" dirty="0"/>
        </a:p>
      </dgm:t>
    </dgm:pt>
    <dgm:pt modelId="{AB4EE74B-F823-3E4B-82A7-D293A95A0722}" type="parTrans" cxnId="{1F3CD2DB-770F-4843-AA89-93845F3EE6A5}">
      <dgm:prSet/>
      <dgm:spPr/>
      <dgm:t>
        <a:bodyPr/>
        <a:lstStyle/>
        <a:p>
          <a:endParaRPr lang="en-US"/>
        </a:p>
      </dgm:t>
    </dgm:pt>
    <dgm:pt modelId="{95EF1B59-B191-EA42-9234-4DDC640AA252}" type="sibTrans" cxnId="{1F3CD2DB-770F-4843-AA89-93845F3EE6A5}">
      <dgm:prSet/>
      <dgm:spPr/>
      <dgm:t>
        <a:bodyPr/>
        <a:lstStyle/>
        <a:p>
          <a:endParaRPr lang="en-US"/>
        </a:p>
      </dgm:t>
    </dgm:pt>
    <dgm:pt modelId="{F7AF85F2-2194-9D4F-9F8D-10A777BCBFCC}">
      <dgm:prSet/>
      <dgm:spPr/>
      <dgm:t>
        <a:bodyPr/>
        <a:lstStyle/>
        <a:p>
          <a:pPr rtl="0"/>
          <a:r>
            <a:rPr lang="en-US" dirty="0" smtClean="0"/>
            <a:t>Application written from the outset to run on a cluster and uses message passing to move data between cluster nodes</a:t>
          </a:r>
          <a:endParaRPr lang="en-US" dirty="0"/>
        </a:p>
      </dgm:t>
    </dgm:pt>
    <dgm:pt modelId="{4ABDD6CC-E382-5E41-A039-9D75E108E8A8}" type="parTrans" cxnId="{1B467FFE-652D-404F-A447-22E5FF971DDE}">
      <dgm:prSet/>
      <dgm:spPr/>
      <dgm:t>
        <a:bodyPr/>
        <a:lstStyle/>
        <a:p>
          <a:endParaRPr lang="en-US"/>
        </a:p>
      </dgm:t>
    </dgm:pt>
    <dgm:pt modelId="{6BE1BCE2-A9BD-0843-A8FA-4C9352819264}" type="sibTrans" cxnId="{1B467FFE-652D-404F-A447-22E5FF971DDE}">
      <dgm:prSet/>
      <dgm:spPr/>
      <dgm:t>
        <a:bodyPr/>
        <a:lstStyle/>
        <a:p>
          <a:endParaRPr lang="en-US"/>
        </a:p>
      </dgm:t>
    </dgm:pt>
    <dgm:pt modelId="{9468D918-E12B-D244-A41E-743532285741}">
      <dgm:prSet/>
      <dgm:spPr/>
      <dgm:t>
        <a:bodyPr/>
        <a:lstStyle/>
        <a:p>
          <a:pPr rtl="0"/>
          <a:r>
            <a:rPr lang="en-GB" dirty="0" smtClean="0"/>
            <a:t>Parametric computing</a:t>
          </a:r>
          <a:endParaRPr lang="en-GB" dirty="0"/>
        </a:p>
      </dgm:t>
    </dgm:pt>
    <dgm:pt modelId="{B2D7770B-2F83-B14E-BED7-663639ADC8F7}" type="parTrans" cxnId="{E0B6C127-52C0-3B4B-91E5-34D4EED53204}">
      <dgm:prSet/>
      <dgm:spPr/>
      <dgm:t>
        <a:bodyPr/>
        <a:lstStyle/>
        <a:p>
          <a:endParaRPr lang="en-US"/>
        </a:p>
      </dgm:t>
    </dgm:pt>
    <dgm:pt modelId="{5C734B5C-039B-5749-8D59-80880F3E7E6F}" type="sibTrans" cxnId="{E0B6C127-52C0-3B4B-91E5-34D4EED53204}">
      <dgm:prSet/>
      <dgm:spPr/>
      <dgm:t>
        <a:bodyPr/>
        <a:lstStyle/>
        <a:p>
          <a:endParaRPr lang="en-US"/>
        </a:p>
      </dgm:t>
    </dgm:pt>
    <dgm:pt modelId="{23600456-C3D5-C94C-9666-0D9ED885E350}">
      <dgm:prSet/>
      <dgm:spPr/>
      <dgm:t>
        <a:bodyPr/>
        <a:lstStyle/>
        <a:p>
          <a:pPr rtl="0"/>
          <a:r>
            <a:rPr lang="en-GB" dirty="0" smtClean="0"/>
            <a:t>Can be used if the essence of the application is an algorithm or program that must be executed a large number of times, each time with a different set of starting conditions or parameters</a:t>
          </a:r>
          <a:endParaRPr lang="en-GB" dirty="0"/>
        </a:p>
      </dgm:t>
    </dgm:pt>
    <dgm:pt modelId="{905A6632-2A81-6246-BF5E-9FFF431F1AB1}" type="parTrans" cxnId="{7C507F98-13B6-D941-A9C4-C716BA24F41A}">
      <dgm:prSet/>
      <dgm:spPr/>
      <dgm:t>
        <a:bodyPr/>
        <a:lstStyle/>
        <a:p>
          <a:endParaRPr lang="en-US"/>
        </a:p>
      </dgm:t>
    </dgm:pt>
    <dgm:pt modelId="{3BC2401B-1572-3F4F-B0AA-76F904FA6CDF}" type="sibTrans" cxnId="{7C507F98-13B6-D941-A9C4-C716BA24F41A}">
      <dgm:prSet/>
      <dgm:spPr/>
      <dgm:t>
        <a:bodyPr/>
        <a:lstStyle/>
        <a:p>
          <a:endParaRPr lang="en-US"/>
        </a:p>
      </dgm:t>
    </dgm:pt>
    <dgm:pt modelId="{12F1528B-FFD9-F843-8C63-55F312D169E0}" type="pres">
      <dgm:prSet presAssocID="{072EE9CB-3A9A-BF46-8E1C-E596BF0B59C5}" presName="Name0" presStyleCnt="0">
        <dgm:presLayoutVars>
          <dgm:chMax val="3"/>
          <dgm:chPref val="1"/>
          <dgm:dir/>
          <dgm:animLvl val="lvl"/>
          <dgm:resizeHandles/>
        </dgm:presLayoutVars>
      </dgm:prSet>
      <dgm:spPr/>
      <dgm:t>
        <a:bodyPr/>
        <a:lstStyle/>
        <a:p>
          <a:endParaRPr lang="en-US"/>
        </a:p>
      </dgm:t>
    </dgm:pt>
    <dgm:pt modelId="{8577778E-74C5-0E4C-ACE6-2EFEC41E4140}" type="pres">
      <dgm:prSet presAssocID="{072EE9CB-3A9A-BF46-8E1C-E596BF0B59C5}" presName="outerBox" presStyleCnt="0"/>
      <dgm:spPr/>
    </dgm:pt>
    <dgm:pt modelId="{C93C5DF5-0BF9-8C4B-8A6E-83871401AA9B}" type="pres">
      <dgm:prSet presAssocID="{072EE9CB-3A9A-BF46-8E1C-E596BF0B59C5}" presName="outerBoxParent" presStyleLbl="node1" presStyleIdx="0" presStyleCnt="2"/>
      <dgm:spPr/>
      <dgm:t>
        <a:bodyPr/>
        <a:lstStyle/>
        <a:p>
          <a:endParaRPr lang="en-US"/>
        </a:p>
      </dgm:t>
    </dgm:pt>
    <dgm:pt modelId="{4471FD5F-A8F8-BD43-9540-4BC45EFAB992}" type="pres">
      <dgm:prSet presAssocID="{072EE9CB-3A9A-BF46-8E1C-E596BF0B59C5}" presName="outerBoxChildren" presStyleCnt="0"/>
      <dgm:spPr/>
    </dgm:pt>
    <dgm:pt modelId="{3B5D078A-B919-F948-A33B-F7ACB602FEB1}" type="pres">
      <dgm:prSet presAssocID="{072EE9CB-3A9A-BF46-8E1C-E596BF0B59C5}" presName="middleBox" presStyleCnt="0"/>
      <dgm:spPr/>
    </dgm:pt>
    <dgm:pt modelId="{5921CCAE-9BA1-0E43-A2BA-E15B89D49E3B}" type="pres">
      <dgm:prSet presAssocID="{072EE9CB-3A9A-BF46-8E1C-E596BF0B59C5}" presName="middleBoxParent" presStyleLbl="node1" presStyleIdx="1" presStyleCnt="2"/>
      <dgm:spPr/>
      <dgm:t>
        <a:bodyPr/>
        <a:lstStyle/>
        <a:p>
          <a:endParaRPr lang="en-US"/>
        </a:p>
      </dgm:t>
    </dgm:pt>
    <dgm:pt modelId="{CDD91613-0F99-D646-BCC1-B465FC6B88D1}" type="pres">
      <dgm:prSet presAssocID="{072EE9CB-3A9A-BF46-8E1C-E596BF0B59C5}" presName="middleBoxChildren" presStyleCnt="0"/>
      <dgm:spPr/>
    </dgm:pt>
    <dgm:pt modelId="{FC394B63-358E-2C47-B335-BE6F16914FFD}" type="pres">
      <dgm:prSet presAssocID="{F5CF5941-1A1C-A74C-A872-657D1B6CF3C1}" presName="mChild" presStyleLbl="fgAcc1" presStyleIdx="0" presStyleCnt="3">
        <dgm:presLayoutVars>
          <dgm:bulletEnabled val="1"/>
        </dgm:presLayoutVars>
      </dgm:prSet>
      <dgm:spPr/>
      <dgm:t>
        <a:bodyPr/>
        <a:lstStyle/>
        <a:p>
          <a:endParaRPr lang="en-US"/>
        </a:p>
      </dgm:t>
    </dgm:pt>
    <dgm:pt modelId="{AE8E2AB1-3FE7-0F40-992C-EF2E19FF56CD}" type="pres">
      <dgm:prSet presAssocID="{08002B1C-A6D8-174F-AEB9-4CFA061EE11B}" presName="middleSibTrans" presStyleCnt="0"/>
      <dgm:spPr/>
    </dgm:pt>
    <dgm:pt modelId="{7BC7A6E8-37DB-5C4A-8BDB-2D74A610C969}" type="pres">
      <dgm:prSet presAssocID="{BC025FC0-9F4D-0B4B-A05A-1DC03638473A}" presName="mChild" presStyleLbl="fgAcc1" presStyleIdx="1" presStyleCnt="3">
        <dgm:presLayoutVars>
          <dgm:bulletEnabled val="1"/>
        </dgm:presLayoutVars>
      </dgm:prSet>
      <dgm:spPr/>
      <dgm:t>
        <a:bodyPr/>
        <a:lstStyle/>
        <a:p>
          <a:endParaRPr lang="en-US"/>
        </a:p>
      </dgm:t>
    </dgm:pt>
    <dgm:pt modelId="{C0A9DCFD-BDA8-E040-9DCD-DFC7B3E9139A}" type="pres">
      <dgm:prSet presAssocID="{95EF1B59-B191-EA42-9234-4DDC640AA252}" presName="middleSibTrans" presStyleCnt="0"/>
      <dgm:spPr/>
    </dgm:pt>
    <dgm:pt modelId="{93D75637-674A-3547-BAB1-A9A06DEED6D3}" type="pres">
      <dgm:prSet presAssocID="{9468D918-E12B-D244-A41E-743532285741}" presName="mChild" presStyleLbl="fgAcc1" presStyleIdx="2" presStyleCnt="3">
        <dgm:presLayoutVars>
          <dgm:bulletEnabled val="1"/>
        </dgm:presLayoutVars>
      </dgm:prSet>
      <dgm:spPr/>
      <dgm:t>
        <a:bodyPr/>
        <a:lstStyle/>
        <a:p>
          <a:endParaRPr lang="en-US"/>
        </a:p>
      </dgm:t>
    </dgm:pt>
  </dgm:ptLst>
  <dgm:cxnLst>
    <dgm:cxn modelId="{E0B6C127-52C0-3B4B-91E5-34D4EED53204}" srcId="{E263F99A-B795-414D-826F-4C1B81195551}" destId="{9468D918-E12B-D244-A41E-743532285741}" srcOrd="2" destOrd="0" parTransId="{B2D7770B-2F83-B14E-BED7-663639ADC8F7}" sibTransId="{5C734B5C-039B-5749-8D59-80880F3E7E6F}"/>
    <dgm:cxn modelId="{A3163E6B-130C-E446-8B2A-52BFFF38FE5D}" type="presOf" srcId="{7CF9116B-966D-B04B-A5AD-8F1CDE70D496}" destId="{FC394B63-358E-2C47-B335-BE6F16914FFD}" srcOrd="0" destOrd="1" presId="urn:microsoft.com/office/officeart/2005/8/layout/target2"/>
    <dgm:cxn modelId="{8CDC8F2D-1AF6-0E49-8D8E-46E88AB10A1C}" type="presOf" srcId="{BF6B0B6C-244F-B843-A45A-E10C5FEE6122}" destId="{FC394B63-358E-2C47-B335-BE6F16914FFD}" srcOrd="0" destOrd="2" presId="urn:microsoft.com/office/officeart/2005/8/layout/target2"/>
    <dgm:cxn modelId="{07C21ED6-9F8E-DA43-A88C-4F85F80E06D0}" type="presOf" srcId="{072EE9CB-3A9A-BF46-8E1C-E596BF0B59C5}" destId="{12F1528B-FFD9-F843-8C63-55F312D169E0}" srcOrd="0" destOrd="0" presId="urn:microsoft.com/office/officeart/2005/8/layout/target2"/>
    <dgm:cxn modelId="{432DE9F0-0D4B-754F-B2E0-A32BB9AA5AEB}" srcId="{072EE9CB-3A9A-BF46-8E1C-E596BF0B59C5}" destId="{E263F99A-B795-414D-826F-4C1B81195551}" srcOrd="1" destOrd="0" parTransId="{D2825046-033F-414C-B868-092FF54488A4}" sibTransId="{593B5919-6F07-C543-B572-3456E7A0028D}"/>
    <dgm:cxn modelId="{E08235F6-3856-2C4F-8511-111957DFE332}" type="presOf" srcId="{F5CF5941-1A1C-A74C-A872-657D1B6CF3C1}" destId="{FC394B63-358E-2C47-B335-BE6F16914FFD}" srcOrd="0" destOrd="0" presId="urn:microsoft.com/office/officeart/2005/8/layout/target2"/>
    <dgm:cxn modelId="{63ACD2FE-0178-8C4C-9AB0-3311777BE051}" srcId="{E263F99A-B795-414D-826F-4C1B81195551}" destId="{F5CF5941-1A1C-A74C-A872-657D1B6CF3C1}" srcOrd="0" destOrd="0" parTransId="{618F7ABB-DFEA-6740-8CAE-B40649E61B6B}" sibTransId="{08002B1C-A6D8-174F-AEB9-4CFA061EE11B}"/>
    <dgm:cxn modelId="{9B63D827-B9DE-9045-8637-0EE3CD90E4F5}" type="presOf" srcId="{4F0041B4-E7D8-0644-BAC1-136DC00CBB3D}" destId="{C93C5DF5-0BF9-8C4B-8A6E-83871401AA9B}" srcOrd="0" destOrd="0" presId="urn:microsoft.com/office/officeart/2005/8/layout/target2"/>
    <dgm:cxn modelId="{F89F3A4A-03D6-DC41-9ABA-99902EB861ED}" type="presOf" srcId="{BC025FC0-9F4D-0B4B-A05A-1DC03638473A}" destId="{7BC7A6E8-37DB-5C4A-8BDB-2D74A610C969}" srcOrd="0" destOrd="0" presId="urn:microsoft.com/office/officeart/2005/8/layout/target2"/>
    <dgm:cxn modelId="{A5A99924-8057-1449-9BBA-2DD9C19D3408}" type="presOf" srcId="{23600456-C3D5-C94C-9666-0D9ED885E350}" destId="{93D75637-674A-3547-BAB1-A9A06DEED6D3}" srcOrd="0" destOrd="1" presId="urn:microsoft.com/office/officeart/2005/8/layout/target2"/>
    <dgm:cxn modelId="{810D2A0A-68DF-8C45-9B69-2A9D8BA9D5F7}" type="presOf" srcId="{9468D918-E12B-D244-A41E-743532285741}" destId="{93D75637-674A-3547-BAB1-A9A06DEED6D3}" srcOrd="0" destOrd="0" presId="urn:microsoft.com/office/officeart/2005/8/layout/target2"/>
    <dgm:cxn modelId="{D901D0AB-276A-4C48-9E11-A39AE1C905C0}" type="presOf" srcId="{E263F99A-B795-414D-826F-4C1B81195551}" destId="{5921CCAE-9BA1-0E43-A2BA-E15B89D49E3B}" srcOrd="0" destOrd="0" presId="urn:microsoft.com/office/officeart/2005/8/layout/target2"/>
    <dgm:cxn modelId="{8D3E810C-7445-8245-98AB-A610087912AE}" srcId="{F5CF5941-1A1C-A74C-A872-657D1B6CF3C1}" destId="{7CF9116B-966D-B04B-A5AD-8F1CDE70D496}" srcOrd="0" destOrd="0" parTransId="{F40B24A9-81FB-374F-A3F7-86A192D2C9D2}" sibTransId="{9EDBB0D0-F489-FE44-AADC-1688A9693198}"/>
    <dgm:cxn modelId="{EC9A135B-D64A-5C4A-9CAB-3D4E53D83793}" srcId="{F5CF5941-1A1C-A74C-A872-657D1B6CF3C1}" destId="{BF6B0B6C-244F-B843-A45A-E10C5FEE6122}" srcOrd="1" destOrd="0" parTransId="{3AEBDF10-DF3E-CD4C-A632-69280D19DB78}" sibTransId="{2DE28EBF-55B0-2C46-A985-4C86C48AE5BA}"/>
    <dgm:cxn modelId="{6257412A-FC9F-604B-B777-BA8A2553751F}" type="presOf" srcId="{F7AF85F2-2194-9D4F-9F8D-10A777BCBFCC}" destId="{7BC7A6E8-37DB-5C4A-8BDB-2D74A610C969}" srcOrd="0" destOrd="1" presId="urn:microsoft.com/office/officeart/2005/8/layout/target2"/>
    <dgm:cxn modelId="{588212F2-2067-BF40-AF9C-D8FAAE660ECC}" srcId="{072EE9CB-3A9A-BF46-8E1C-E596BF0B59C5}" destId="{4F0041B4-E7D8-0644-BAC1-136DC00CBB3D}" srcOrd="0" destOrd="0" parTransId="{DB56C006-3930-BA45-AF86-0F57DC054BE9}" sibTransId="{CF047AB7-067F-C347-818A-9EBE03E18C65}"/>
    <dgm:cxn modelId="{1F3CD2DB-770F-4843-AA89-93845F3EE6A5}" srcId="{E263F99A-B795-414D-826F-4C1B81195551}" destId="{BC025FC0-9F4D-0B4B-A05A-1DC03638473A}" srcOrd="1" destOrd="0" parTransId="{AB4EE74B-F823-3E4B-82A7-D293A95A0722}" sibTransId="{95EF1B59-B191-EA42-9234-4DDC640AA252}"/>
    <dgm:cxn modelId="{1B467FFE-652D-404F-A447-22E5FF971DDE}" srcId="{BC025FC0-9F4D-0B4B-A05A-1DC03638473A}" destId="{F7AF85F2-2194-9D4F-9F8D-10A777BCBFCC}" srcOrd="0" destOrd="0" parTransId="{4ABDD6CC-E382-5E41-A039-9D75E108E8A8}" sibTransId="{6BE1BCE2-A9BD-0843-A8FA-4C9352819264}"/>
    <dgm:cxn modelId="{7C507F98-13B6-D941-A9C4-C716BA24F41A}" srcId="{9468D918-E12B-D244-A41E-743532285741}" destId="{23600456-C3D5-C94C-9666-0D9ED885E350}" srcOrd="0" destOrd="0" parTransId="{905A6632-2A81-6246-BF5E-9FFF431F1AB1}" sibTransId="{3BC2401B-1572-3F4F-B0AA-76F904FA6CDF}"/>
    <dgm:cxn modelId="{3C417DC0-32B5-B843-9120-16CEDA3C14A6}" type="presParOf" srcId="{12F1528B-FFD9-F843-8C63-55F312D169E0}" destId="{8577778E-74C5-0E4C-ACE6-2EFEC41E4140}" srcOrd="0" destOrd="0" presId="urn:microsoft.com/office/officeart/2005/8/layout/target2"/>
    <dgm:cxn modelId="{5367C8CA-A70B-104D-BB38-5438B14C5CB4}" type="presParOf" srcId="{8577778E-74C5-0E4C-ACE6-2EFEC41E4140}" destId="{C93C5DF5-0BF9-8C4B-8A6E-83871401AA9B}" srcOrd="0" destOrd="0" presId="urn:microsoft.com/office/officeart/2005/8/layout/target2"/>
    <dgm:cxn modelId="{27F34DB1-CC79-0C47-BBB4-CF0A23D265AF}" type="presParOf" srcId="{8577778E-74C5-0E4C-ACE6-2EFEC41E4140}" destId="{4471FD5F-A8F8-BD43-9540-4BC45EFAB992}" srcOrd="1" destOrd="0" presId="urn:microsoft.com/office/officeart/2005/8/layout/target2"/>
    <dgm:cxn modelId="{0D1827CB-CEB9-3F47-9962-77AAB16A3CAD}" type="presParOf" srcId="{12F1528B-FFD9-F843-8C63-55F312D169E0}" destId="{3B5D078A-B919-F948-A33B-F7ACB602FEB1}" srcOrd="1" destOrd="0" presId="urn:microsoft.com/office/officeart/2005/8/layout/target2"/>
    <dgm:cxn modelId="{6FCCE075-2BE5-B947-8A5C-431D078062F2}" type="presParOf" srcId="{3B5D078A-B919-F948-A33B-F7ACB602FEB1}" destId="{5921CCAE-9BA1-0E43-A2BA-E15B89D49E3B}" srcOrd="0" destOrd="0" presId="urn:microsoft.com/office/officeart/2005/8/layout/target2"/>
    <dgm:cxn modelId="{1E6C9C30-C606-9043-AD86-5DFBC46E2388}" type="presParOf" srcId="{3B5D078A-B919-F948-A33B-F7ACB602FEB1}" destId="{CDD91613-0F99-D646-BCC1-B465FC6B88D1}" srcOrd="1" destOrd="0" presId="urn:microsoft.com/office/officeart/2005/8/layout/target2"/>
    <dgm:cxn modelId="{852BBF9B-AA2A-7F40-8DE8-09FF936A51AA}" type="presParOf" srcId="{CDD91613-0F99-D646-BCC1-B465FC6B88D1}" destId="{FC394B63-358E-2C47-B335-BE6F16914FFD}" srcOrd="0" destOrd="0" presId="urn:microsoft.com/office/officeart/2005/8/layout/target2"/>
    <dgm:cxn modelId="{C2E4B0C5-86D2-5E4C-A487-00458E28027C}" type="presParOf" srcId="{CDD91613-0F99-D646-BCC1-B465FC6B88D1}" destId="{AE8E2AB1-3FE7-0F40-992C-EF2E19FF56CD}" srcOrd="1" destOrd="0" presId="urn:microsoft.com/office/officeart/2005/8/layout/target2"/>
    <dgm:cxn modelId="{6909AB42-17F3-1D42-9CC9-A10F3FD81AFD}" type="presParOf" srcId="{CDD91613-0F99-D646-BCC1-B465FC6B88D1}" destId="{7BC7A6E8-37DB-5C4A-8BDB-2D74A610C969}" srcOrd="2" destOrd="0" presId="urn:microsoft.com/office/officeart/2005/8/layout/target2"/>
    <dgm:cxn modelId="{510CDCCC-276E-1A46-A3F3-221A9000D491}" type="presParOf" srcId="{CDD91613-0F99-D646-BCC1-B465FC6B88D1}" destId="{C0A9DCFD-BDA8-E040-9DCD-DFC7B3E9139A}" srcOrd="3" destOrd="0" presId="urn:microsoft.com/office/officeart/2005/8/layout/target2"/>
    <dgm:cxn modelId="{8537EBCB-4066-D04C-B932-1C1948E7CFCC}" type="presParOf" srcId="{CDD91613-0F99-D646-BCC1-B465FC6B88D1}" destId="{93D75637-674A-3547-BAB1-A9A06DEED6D3}" srcOrd="4" destOrd="0" presId="urn:microsoft.com/office/officeart/2005/8/layout/targe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952950E-6A4B-1D49-A656-2EE77250DF04}" type="doc">
      <dgm:prSet loTypeId="urn:microsoft.com/office/officeart/2005/8/layout/default#2" loCatId="list" qsTypeId="urn:microsoft.com/office/officeart/2005/8/quickstyle/simple4" qsCatId="simple" csTypeId="urn:microsoft.com/office/officeart/2005/8/colors/accent1_2" csCatId="accent1" phldr="1"/>
      <dgm:spPr/>
      <dgm:t>
        <a:bodyPr/>
        <a:lstStyle/>
        <a:p>
          <a:endParaRPr lang="en-US"/>
        </a:p>
      </dgm:t>
    </dgm:pt>
    <dgm:pt modelId="{A70991F8-4BA8-FF41-8504-90F302EFE3FE}">
      <dgm:prSet/>
      <dgm:spPr>
        <a:solidFill>
          <a:schemeClr val="accent4"/>
        </a:solidFill>
        <a:ln>
          <a:solidFill>
            <a:schemeClr val="accent4"/>
          </a:solidFill>
        </a:ln>
      </dgm:spPr>
      <dgm:t>
        <a:bodyPr/>
        <a:lstStyle/>
        <a:p>
          <a:pPr rtl="0"/>
          <a:r>
            <a:rPr lang="en-US" dirty="0" smtClean="0"/>
            <a:t>SMP has practical limit to number of processors that can be used</a:t>
          </a:r>
          <a:endParaRPr lang="en-US" dirty="0"/>
        </a:p>
      </dgm:t>
    </dgm:pt>
    <dgm:pt modelId="{0E91A5C6-8D0B-9D44-B64E-7DEA80DF3F99}" type="parTrans" cxnId="{CC737E40-9D6B-EA4B-A287-AB74D6C63CC7}">
      <dgm:prSet/>
      <dgm:spPr/>
      <dgm:t>
        <a:bodyPr/>
        <a:lstStyle/>
        <a:p>
          <a:endParaRPr lang="en-US"/>
        </a:p>
      </dgm:t>
    </dgm:pt>
    <dgm:pt modelId="{A69F39DE-60F7-0345-85F7-E049EB0A549C}" type="sibTrans" cxnId="{CC737E40-9D6B-EA4B-A287-AB74D6C63CC7}">
      <dgm:prSet/>
      <dgm:spPr/>
      <dgm:t>
        <a:bodyPr/>
        <a:lstStyle/>
        <a:p>
          <a:endParaRPr lang="en-US"/>
        </a:p>
      </dgm:t>
    </dgm:pt>
    <dgm:pt modelId="{4A01A807-65C8-ED4B-9E6B-44E8D0D500D0}">
      <dgm:prSet/>
      <dgm:spPr>
        <a:solidFill>
          <a:schemeClr val="accent4"/>
        </a:solidFill>
        <a:ln>
          <a:solidFill>
            <a:schemeClr val="accent4"/>
          </a:solidFill>
        </a:ln>
      </dgm:spPr>
      <dgm:t>
        <a:bodyPr/>
        <a:lstStyle/>
        <a:p>
          <a:pPr rtl="0"/>
          <a:r>
            <a:rPr lang="en-US" dirty="0" smtClean="0"/>
            <a:t>Bus traffic limits to between 16 and 64 processors</a:t>
          </a:r>
          <a:endParaRPr lang="en-US" dirty="0"/>
        </a:p>
      </dgm:t>
    </dgm:pt>
    <dgm:pt modelId="{6632AD74-3BED-CB44-8713-52EF332936DA}" type="parTrans" cxnId="{3EDE18AE-2683-4647-90D6-1844DCC016F0}">
      <dgm:prSet/>
      <dgm:spPr/>
      <dgm:t>
        <a:bodyPr/>
        <a:lstStyle/>
        <a:p>
          <a:endParaRPr lang="en-US"/>
        </a:p>
      </dgm:t>
    </dgm:pt>
    <dgm:pt modelId="{ABD14499-8E8A-4A40-93FF-3C05768C4BE1}" type="sibTrans" cxnId="{3EDE18AE-2683-4647-90D6-1844DCC016F0}">
      <dgm:prSet/>
      <dgm:spPr/>
      <dgm:t>
        <a:bodyPr/>
        <a:lstStyle/>
        <a:p>
          <a:endParaRPr lang="en-US"/>
        </a:p>
      </dgm:t>
    </dgm:pt>
    <dgm:pt modelId="{5E542246-5E0F-9A42-AC36-D8604DAF61F0}">
      <dgm:prSet/>
      <dgm:spPr/>
      <dgm:t>
        <a:bodyPr/>
        <a:lstStyle/>
        <a:p>
          <a:pPr rtl="0"/>
          <a:r>
            <a:rPr lang="en-GB" dirty="0" smtClean="0"/>
            <a:t>In clusters each node has its own private main memory</a:t>
          </a:r>
          <a:endParaRPr lang="en-GB" dirty="0"/>
        </a:p>
      </dgm:t>
    </dgm:pt>
    <dgm:pt modelId="{2CBA86AF-02AC-A24F-BB32-69408CABA0ED}" type="parTrans" cxnId="{6B26CE46-EBF1-1642-9712-AF06EA9C3277}">
      <dgm:prSet/>
      <dgm:spPr/>
      <dgm:t>
        <a:bodyPr/>
        <a:lstStyle/>
        <a:p>
          <a:endParaRPr lang="en-US"/>
        </a:p>
      </dgm:t>
    </dgm:pt>
    <dgm:pt modelId="{8F56007B-8DA3-3A47-904B-1C9AC75A7D56}" type="sibTrans" cxnId="{6B26CE46-EBF1-1642-9712-AF06EA9C3277}">
      <dgm:prSet/>
      <dgm:spPr/>
      <dgm:t>
        <a:bodyPr/>
        <a:lstStyle/>
        <a:p>
          <a:endParaRPr lang="en-US"/>
        </a:p>
      </dgm:t>
    </dgm:pt>
    <dgm:pt modelId="{C4E726B7-A4FB-4B4E-8F41-8290A1019A1B}">
      <dgm:prSet/>
      <dgm:spPr/>
      <dgm:t>
        <a:bodyPr/>
        <a:lstStyle/>
        <a:p>
          <a:pPr rtl="0"/>
          <a:r>
            <a:rPr lang="en-US" dirty="0" smtClean="0"/>
            <a:t>Applications do not see a large global memory</a:t>
          </a:r>
          <a:endParaRPr lang="en-US" dirty="0"/>
        </a:p>
      </dgm:t>
    </dgm:pt>
    <dgm:pt modelId="{24EED676-CE10-C64E-9816-8F398D8DEBDF}" type="parTrans" cxnId="{8623992B-4E77-FE41-981C-963DFD8510B3}">
      <dgm:prSet/>
      <dgm:spPr/>
      <dgm:t>
        <a:bodyPr/>
        <a:lstStyle/>
        <a:p>
          <a:endParaRPr lang="en-US"/>
        </a:p>
      </dgm:t>
    </dgm:pt>
    <dgm:pt modelId="{C43C084E-8964-6F4E-BDBF-8D9ED4F9CA3E}" type="sibTrans" cxnId="{8623992B-4E77-FE41-981C-963DFD8510B3}">
      <dgm:prSet/>
      <dgm:spPr/>
      <dgm:t>
        <a:bodyPr/>
        <a:lstStyle/>
        <a:p>
          <a:endParaRPr lang="en-US"/>
        </a:p>
      </dgm:t>
    </dgm:pt>
    <dgm:pt modelId="{442580DF-BE9D-9F45-8B85-62210D5AA7DB}">
      <dgm:prSet/>
      <dgm:spPr/>
      <dgm:t>
        <a:bodyPr/>
        <a:lstStyle/>
        <a:p>
          <a:pPr rtl="0"/>
          <a:r>
            <a:rPr lang="en-US" dirty="0" smtClean="0"/>
            <a:t>Coherency is maintained by software rather than hardware</a:t>
          </a:r>
          <a:endParaRPr lang="en-US" dirty="0"/>
        </a:p>
      </dgm:t>
    </dgm:pt>
    <dgm:pt modelId="{663B6904-D1FC-2E48-8BA0-9D0E320D8199}" type="parTrans" cxnId="{691A62AA-6D47-0842-ADC1-D900E68FA9FD}">
      <dgm:prSet/>
      <dgm:spPr/>
      <dgm:t>
        <a:bodyPr/>
        <a:lstStyle/>
        <a:p>
          <a:endParaRPr lang="en-US"/>
        </a:p>
      </dgm:t>
    </dgm:pt>
    <dgm:pt modelId="{3E2996CB-F80B-6649-8AD5-2B76FA918B00}" type="sibTrans" cxnId="{691A62AA-6D47-0842-ADC1-D900E68FA9FD}">
      <dgm:prSet/>
      <dgm:spPr/>
      <dgm:t>
        <a:bodyPr/>
        <a:lstStyle/>
        <a:p>
          <a:endParaRPr lang="en-US"/>
        </a:p>
      </dgm:t>
    </dgm:pt>
    <dgm:pt modelId="{82911333-6495-B841-9080-DF9A86CD98DB}">
      <dgm:prSet/>
      <dgm:spPr/>
      <dgm:t>
        <a:bodyPr/>
        <a:lstStyle/>
        <a:p>
          <a:pPr rtl="0"/>
          <a:r>
            <a:rPr lang="en-GB" dirty="0" smtClean="0"/>
            <a:t>NUMA retains SMP flavor while giving large scale multiprocessing</a:t>
          </a:r>
          <a:endParaRPr lang="en-GB" dirty="0"/>
        </a:p>
      </dgm:t>
    </dgm:pt>
    <dgm:pt modelId="{82152BB2-D51F-1043-B77D-E913462653BC}" type="parTrans" cxnId="{63C42153-8335-F543-923F-FFE18DA9A1BA}">
      <dgm:prSet/>
      <dgm:spPr/>
      <dgm:t>
        <a:bodyPr/>
        <a:lstStyle/>
        <a:p>
          <a:endParaRPr lang="en-US"/>
        </a:p>
      </dgm:t>
    </dgm:pt>
    <dgm:pt modelId="{05D813D1-4116-EF49-92B0-94A411649197}" type="sibTrans" cxnId="{63C42153-8335-F543-923F-FFE18DA9A1BA}">
      <dgm:prSet/>
      <dgm:spPr/>
      <dgm:t>
        <a:bodyPr/>
        <a:lstStyle/>
        <a:p>
          <a:endParaRPr lang="en-US"/>
        </a:p>
      </dgm:t>
    </dgm:pt>
    <dgm:pt modelId="{34E9C70A-8702-EA47-9871-BB799F421EB0}">
      <dgm:prSet/>
      <dgm:spPr>
        <a:solidFill>
          <a:schemeClr val="accent3"/>
        </a:solidFill>
        <a:ln>
          <a:solidFill>
            <a:schemeClr val="accent3"/>
          </a:solidFill>
        </a:ln>
      </dgm:spPr>
      <dgm:t>
        <a:bodyPr/>
        <a:lstStyle/>
        <a:p>
          <a:pPr rtl="0"/>
          <a:r>
            <a:rPr lang="en-US" dirty="0" smtClean="0"/>
            <a:t>Objective with NUMA is to maintain a transparent system wide memory while permitting multiple multiprocessor nodes, each with its own bus or internal interconnect system</a:t>
          </a:r>
          <a:endParaRPr lang="en-US" dirty="0"/>
        </a:p>
      </dgm:t>
    </dgm:pt>
    <dgm:pt modelId="{CB3896AE-0D38-BD4B-84B8-CD9CBC5CE2B5}" type="parTrans" cxnId="{2CC86F3D-211E-2C4B-8341-B315B5B9A678}">
      <dgm:prSet/>
      <dgm:spPr/>
      <dgm:t>
        <a:bodyPr/>
        <a:lstStyle/>
        <a:p>
          <a:endParaRPr lang="en-US"/>
        </a:p>
      </dgm:t>
    </dgm:pt>
    <dgm:pt modelId="{3A96EB62-9DF8-8D43-B2EF-2957516E58DD}" type="sibTrans" cxnId="{2CC86F3D-211E-2C4B-8341-B315B5B9A678}">
      <dgm:prSet/>
      <dgm:spPr/>
      <dgm:t>
        <a:bodyPr/>
        <a:lstStyle/>
        <a:p>
          <a:endParaRPr lang="en-US"/>
        </a:p>
      </dgm:t>
    </dgm:pt>
    <dgm:pt modelId="{BF6453CA-0E1A-0248-A252-4441E37BD519}" type="pres">
      <dgm:prSet presAssocID="{E952950E-6A4B-1D49-A656-2EE77250DF04}" presName="diagram" presStyleCnt="0">
        <dgm:presLayoutVars>
          <dgm:dir/>
          <dgm:resizeHandles val="exact"/>
        </dgm:presLayoutVars>
      </dgm:prSet>
      <dgm:spPr/>
      <dgm:t>
        <a:bodyPr/>
        <a:lstStyle/>
        <a:p>
          <a:endParaRPr lang="en-US"/>
        </a:p>
      </dgm:t>
    </dgm:pt>
    <dgm:pt modelId="{BED64490-7FCB-7D4E-93C3-C8C12BEB3DB1}" type="pres">
      <dgm:prSet presAssocID="{A70991F8-4BA8-FF41-8504-90F302EFE3FE}" presName="node" presStyleLbl="node1" presStyleIdx="0" presStyleCnt="4">
        <dgm:presLayoutVars>
          <dgm:bulletEnabled val="1"/>
        </dgm:presLayoutVars>
      </dgm:prSet>
      <dgm:spPr/>
      <dgm:t>
        <a:bodyPr/>
        <a:lstStyle/>
        <a:p>
          <a:endParaRPr lang="en-US"/>
        </a:p>
      </dgm:t>
    </dgm:pt>
    <dgm:pt modelId="{01DEFB7D-E5BE-2344-8790-F0A1F7173CD4}" type="pres">
      <dgm:prSet presAssocID="{A69F39DE-60F7-0345-85F7-E049EB0A549C}" presName="sibTrans" presStyleCnt="0"/>
      <dgm:spPr/>
    </dgm:pt>
    <dgm:pt modelId="{31798CC8-5AD5-3F4A-8CDE-E09FE7B5E78F}" type="pres">
      <dgm:prSet presAssocID="{5E542246-5E0F-9A42-AC36-D8604DAF61F0}" presName="node" presStyleLbl="node1" presStyleIdx="1" presStyleCnt="4">
        <dgm:presLayoutVars>
          <dgm:bulletEnabled val="1"/>
        </dgm:presLayoutVars>
      </dgm:prSet>
      <dgm:spPr/>
      <dgm:t>
        <a:bodyPr/>
        <a:lstStyle/>
        <a:p>
          <a:endParaRPr lang="en-US"/>
        </a:p>
      </dgm:t>
    </dgm:pt>
    <dgm:pt modelId="{6F24CE56-1CD8-F349-8469-F6E32768E40C}" type="pres">
      <dgm:prSet presAssocID="{8F56007B-8DA3-3A47-904B-1C9AC75A7D56}" presName="sibTrans" presStyleCnt="0"/>
      <dgm:spPr/>
    </dgm:pt>
    <dgm:pt modelId="{85550EF7-3354-484E-9C0E-5134A9EA88B8}" type="pres">
      <dgm:prSet presAssocID="{82911333-6495-B841-9080-DF9A86CD98DB}" presName="node" presStyleLbl="node1" presStyleIdx="2" presStyleCnt="4">
        <dgm:presLayoutVars>
          <dgm:bulletEnabled val="1"/>
        </dgm:presLayoutVars>
      </dgm:prSet>
      <dgm:spPr/>
      <dgm:t>
        <a:bodyPr/>
        <a:lstStyle/>
        <a:p>
          <a:endParaRPr lang="en-US"/>
        </a:p>
      </dgm:t>
    </dgm:pt>
    <dgm:pt modelId="{C99B0D84-7C1F-AA4B-97EB-41C72FC6345F}" type="pres">
      <dgm:prSet presAssocID="{05D813D1-4116-EF49-92B0-94A411649197}" presName="sibTrans" presStyleCnt="0"/>
      <dgm:spPr/>
    </dgm:pt>
    <dgm:pt modelId="{068D3F98-61BF-CB40-AB02-8DE647E04F61}" type="pres">
      <dgm:prSet presAssocID="{34E9C70A-8702-EA47-9871-BB799F421EB0}" presName="node" presStyleLbl="node1" presStyleIdx="3" presStyleCnt="4">
        <dgm:presLayoutVars>
          <dgm:bulletEnabled val="1"/>
        </dgm:presLayoutVars>
      </dgm:prSet>
      <dgm:spPr/>
      <dgm:t>
        <a:bodyPr/>
        <a:lstStyle/>
        <a:p>
          <a:endParaRPr lang="en-US"/>
        </a:p>
      </dgm:t>
    </dgm:pt>
  </dgm:ptLst>
  <dgm:cxnLst>
    <dgm:cxn modelId="{2DA8131C-112F-B048-AB8B-C3C1037F2305}" type="presOf" srcId="{E952950E-6A4B-1D49-A656-2EE77250DF04}" destId="{BF6453CA-0E1A-0248-A252-4441E37BD519}" srcOrd="0" destOrd="0" presId="urn:microsoft.com/office/officeart/2005/8/layout/default#2"/>
    <dgm:cxn modelId="{BC348FCF-D65B-F841-8308-13458076198F}" type="presOf" srcId="{442580DF-BE9D-9F45-8B85-62210D5AA7DB}" destId="{31798CC8-5AD5-3F4A-8CDE-E09FE7B5E78F}" srcOrd="0" destOrd="2" presId="urn:microsoft.com/office/officeart/2005/8/layout/default#2"/>
    <dgm:cxn modelId="{3EDE18AE-2683-4647-90D6-1844DCC016F0}" srcId="{A70991F8-4BA8-FF41-8504-90F302EFE3FE}" destId="{4A01A807-65C8-ED4B-9E6B-44E8D0D500D0}" srcOrd="0" destOrd="0" parTransId="{6632AD74-3BED-CB44-8713-52EF332936DA}" sibTransId="{ABD14499-8E8A-4A40-93FF-3C05768C4BE1}"/>
    <dgm:cxn modelId="{07DA2524-D30A-6043-9F62-8864C9523FBF}" type="presOf" srcId="{4A01A807-65C8-ED4B-9E6B-44E8D0D500D0}" destId="{BED64490-7FCB-7D4E-93C3-C8C12BEB3DB1}" srcOrd="0" destOrd="1" presId="urn:microsoft.com/office/officeart/2005/8/layout/default#2"/>
    <dgm:cxn modelId="{14E07BA1-FC6C-984A-A247-3F9719A21136}" type="presOf" srcId="{A70991F8-4BA8-FF41-8504-90F302EFE3FE}" destId="{BED64490-7FCB-7D4E-93C3-C8C12BEB3DB1}" srcOrd="0" destOrd="0" presId="urn:microsoft.com/office/officeart/2005/8/layout/default#2"/>
    <dgm:cxn modelId="{63C42153-8335-F543-923F-FFE18DA9A1BA}" srcId="{E952950E-6A4B-1D49-A656-2EE77250DF04}" destId="{82911333-6495-B841-9080-DF9A86CD98DB}" srcOrd="2" destOrd="0" parTransId="{82152BB2-D51F-1043-B77D-E913462653BC}" sibTransId="{05D813D1-4116-EF49-92B0-94A411649197}"/>
    <dgm:cxn modelId="{8623992B-4E77-FE41-981C-963DFD8510B3}" srcId="{5E542246-5E0F-9A42-AC36-D8604DAF61F0}" destId="{C4E726B7-A4FB-4B4E-8F41-8290A1019A1B}" srcOrd="0" destOrd="0" parTransId="{24EED676-CE10-C64E-9816-8F398D8DEBDF}" sibTransId="{C43C084E-8964-6F4E-BDBF-8D9ED4F9CA3E}"/>
    <dgm:cxn modelId="{691A62AA-6D47-0842-ADC1-D900E68FA9FD}" srcId="{5E542246-5E0F-9A42-AC36-D8604DAF61F0}" destId="{442580DF-BE9D-9F45-8B85-62210D5AA7DB}" srcOrd="1" destOrd="0" parTransId="{663B6904-D1FC-2E48-8BA0-9D0E320D8199}" sibTransId="{3E2996CB-F80B-6649-8AD5-2B76FA918B00}"/>
    <dgm:cxn modelId="{AFE0A4F3-4950-8E4C-A1F6-3D8A01EC2E76}" type="presOf" srcId="{34E9C70A-8702-EA47-9871-BB799F421EB0}" destId="{068D3F98-61BF-CB40-AB02-8DE647E04F61}" srcOrd="0" destOrd="0" presId="urn:microsoft.com/office/officeart/2005/8/layout/default#2"/>
    <dgm:cxn modelId="{CC737E40-9D6B-EA4B-A287-AB74D6C63CC7}" srcId="{E952950E-6A4B-1D49-A656-2EE77250DF04}" destId="{A70991F8-4BA8-FF41-8504-90F302EFE3FE}" srcOrd="0" destOrd="0" parTransId="{0E91A5C6-8D0B-9D44-B64E-7DEA80DF3F99}" sibTransId="{A69F39DE-60F7-0345-85F7-E049EB0A549C}"/>
    <dgm:cxn modelId="{C272B940-2174-4148-90B1-9482C7128B4C}" type="presOf" srcId="{C4E726B7-A4FB-4B4E-8F41-8290A1019A1B}" destId="{31798CC8-5AD5-3F4A-8CDE-E09FE7B5E78F}" srcOrd="0" destOrd="1" presId="urn:microsoft.com/office/officeart/2005/8/layout/default#2"/>
    <dgm:cxn modelId="{6B26CE46-EBF1-1642-9712-AF06EA9C3277}" srcId="{E952950E-6A4B-1D49-A656-2EE77250DF04}" destId="{5E542246-5E0F-9A42-AC36-D8604DAF61F0}" srcOrd="1" destOrd="0" parTransId="{2CBA86AF-02AC-A24F-BB32-69408CABA0ED}" sibTransId="{8F56007B-8DA3-3A47-904B-1C9AC75A7D56}"/>
    <dgm:cxn modelId="{2CC86F3D-211E-2C4B-8341-B315B5B9A678}" srcId="{E952950E-6A4B-1D49-A656-2EE77250DF04}" destId="{34E9C70A-8702-EA47-9871-BB799F421EB0}" srcOrd="3" destOrd="0" parTransId="{CB3896AE-0D38-BD4B-84B8-CD9CBC5CE2B5}" sibTransId="{3A96EB62-9DF8-8D43-B2EF-2957516E58DD}"/>
    <dgm:cxn modelId="{D072A0BC-26F7-4E49-ABF6-84608FC08A2D}" type="presOf" srcId="{5E542246-5E0F-9A42-AC36-D8604DAF61F0}" destId="{31798CC8-5AD5-3F4A-8CDE-E09FE7B5E78F}" srcOrd="0" destOrd="0" presId="urn:microsoft.com/office/officeart/2005/8/layout/default#2"/>
    <dgm:cxn modelId="{0055B743-F89A-B54F-A7BF-66BA4E941070}" type="presOf" srcId="{82911333-6495-B841-9080-DF9A86CD98DB}" destId="{85550EF7-3354-484E-9C0E-5134A9EA88B8}" srcOrd="0" destOrd="0" presId="urn:microsoft.com/office/officeart/2005/8/layout/default#2"/>
    <dgm:cxn modelId="{B9F1D3AC-9211-CC4E-9F00-0E382F04755E}" type="presParOf" srcId="{BF6453CA-0E1A-0248-A252-4441E37BD519}" destId="{BED64490-7FCB-7D4E-93C3-C8C12BEB3DB1}" srcOrd="0" destOrd="0" presId="urn:microsoft.com/office/officeart/2005/8/layout/default#2"/>
    <dgm:cxn modelId="{941EBB9B-308E-A04D-AEB9-F37D20BC6289}" type="presParOf" srcId="{BF6453CA-0E1A-0248-A252-4441E37BD519}" destId="{01DEFB7D-E5BE-2344-8790-F0A1F7173CD4}" srcOrd="1" destOrd="0" presId="urn:microsoft.com/office/officeart/2005/8/layout/default#2"/>
    <dgm:cxn modelId="{1F707935-5DD1-6F4A-961D-2303928712CA}" type="presParOf" srcId="{BF6453CA-0E1A-0248-A252-4441E37BD519}" destId="{31798CC8-5AD5-3F4A-8CDE-E09FE7B5E78F}" srcOrd="2" destOrd="0" presId="urn:microsoft.com/office/officeart/2005/8/layout/default#2"/>
    <dgm:cxn modelId="{1EF20332-858E-4C42-830A-57C41A99BD86}" type="presParOf" srcId="{BF6453CA-0E1A-0248-A252-4441E37BD519}" destId="{6F24CE56-1CD8-F349-8469-F6E32768E40C}" srcOrd="3" destOrd="0" presId="urn:microsoft.com/office/officeart/2005/8/layout/default#2"/>
    <dgm:cxn modelId="{B16E2926-31FF-514B-B68E-C3653165C1B3}" type="presParOf" srcId="{BF6453CA-0E1A-0248-A252-4441E37BD519}" destId="{85550EF7-3354-484E-9C0E-5134A9EA88B8}" srcOrd="4" destOrd="0" presId="urn:microsoft.com/office/officeart/2005/8/layout/default#2"/>
    <dgm:cxn modelId="{49D08805-52EF-6F46-8F78-6E3916B7FE70}" type="presParOf" srcId="{BF6453CA-0E1A-0248-A252-4441E37BD519}" destId="{C99B0D84-7C1F-AA4B-97EB-41C72FC6345F}" srcOrd="5" destOrd="0" presId="urn:microsoft.com/office/officeart/2005/8/layout/default#2"/>
    <dgm:cxn modelId="{98CAF0D1-2A35-5840-86C2-8D54513FA4C8}" type="presParOf" srcId="{BF6453CA-0E1A-0248-A252-4441E37BD519}" destId="{068D3F98-61BF-CB40-AB02-8DE647E04F61}" srcOrd="6" destOrd="0" presId="urn:microsoft.com/office/officeart/2005/8/layout/defaul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866012-06F6-8D4F-A83F-6546A19A45B1}">
      <dsp:nvSpPr>
        <dsp:cNvPr id="0" name=""/>
        <dsp:cNvSpPr/>
      </dsp:nvSpPr>
      <dsp:spPr>
        <a:xfrm>
          <a:off x="0" y="0"/>
          <a:ext cx="8382000" cy="1577340"/>
        </a:xfrm>
        <a:prstGeom prst="rect">
          <a:avLst/>
        </a:prstGeom>
        <a:solidFill>
          <a:schemeClr val="accent4"/>
        </a:soli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1">
          <a:scrgbClr r="0" g="0" b="0"/>
        </a:fillRef>
        <a:effectRef idx="2">
          <a:scrgbClr r="0" g="0" b="0"/>
        </a:effectRef>
        <a:fontRef idx="minor"/>
      </dsp:style>
      <dsp:txBody>
        <a:bodyPr spcFirstLastPara="0" vert="horz" wrap="square" lIns="171450" tIns="171450" rIns="171450" bIns="171450" numCol="1" spcCol="1270" anchor="ctr" anchorCtr="0">
          <a:noAutofit/>
        </a:bodyPr>
        <a:lstStyle/>
        <a:p>
          <a:pPr lvl="0" algn="ctr" defTabSz="2000250" rtl="0">
            <a:lnSpc>
              <a:spcPct val="90000"/>
            </a:lnSpc>
            <a:spcBef>
              <a:spcPct val="0"/>
            </a:spcBef>
            <a:spcAft>
              <a:spcPct val="35000"/>
            </a:spcAft>
          </a:pPr>
          <a:r>
            <a:rPr lang="en-US" sz="4500" kern="1200" dirty="0" smtClean="0">
              <a:effectLst>
                <a:outerShdw blurRad="38100" dist="38100" dir="2700000" algn="tl">
                  <a:srgbClr val="000000">
                    <a:alpha val="43137"/>
                  </a:srgbClr>
                </a:outerShdw>
              </a:effectLst>
            </a:rPr>
            <a:t>A stand alone computer with the following characteristics:</a:t>
          </a:r>
          <a:endParaRPr lang="en-US" sz="4500" kern="1200" dirty="0">
            <a:effectLst>
              <a:outerShdw blurRad="38100" dist="38100" dir="2700000" algn="tl">
                <a:srgbClr val="000000">
                  <a:alpha val="43137"/>
                </a:srgbClr>
              </a:outerShdw>
            </a:effectLst>
          </a:endParaRPr>
        </a:p>
      </dsp:txBody>
      <dsp:txXfrm>
        <a:off x="0" y="0"/>
        <a:ext cx="8382000" cy="1577340"/>
      </dsp:txXfrm>
    </dsp:sp>
    <dsp:sp modelId="{86DF4C76-BCCB-BA44-8FE5-EB23379760BB}">
      <dsp:nvSpPr>
        <dsp:cNvPr id="0" name=""/>
        <dsp:cNvSpPr/>
      </dsp:nvSpPr>
      <dsp:spPr>
        <a:xfrm>
          <a:off x="1023" y="1577340"/>
          <a:ext cx="1675990" cy="3312414"/>
        </a:xfrm>
        <a:prstGeom prst="rect">
          <a:avLst/>
        </a:prstGeom>
        <a:solidFill>
          <a:schemeClr val="accent3"/>
        </a:soli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effectLst>
                <a:outerShdw blurRad="38100" dist="38100" dir="2700000" algn="tl">
                  <a:srgbClr val="000000">
                    <a:alpha val="43137"/>
                  </a:srgbClr>
                </a:outerShdw>
              </a:effectLst>
            </a:rPr>
            <a:t>Two or more similar processors of comparable capacity</a:t>
          </a:r>
          <a:endParaRPr lang="en-US" sz="1900" kern="1200" dirty="0">
            <a:effectLst>
              <a:outerShdw blurRad="38100" dist="38100" dir="2700000" algn="tl">
                <a:srgbClr val="000000">
                  <a:alpha val="43137"/>
                </a:srgbClr>
              </a:outerShdw>
            </a:effectLst>
          </a:endParaRPr>
        </a:p>
      </dsp:txBody>
      <dsp:txXfrm>
        <a:off x="1023" y="1577340"/>
        <a:ext cx="1675990" cy="3312414"/>
      </dsp:txXfrm>
    </dsp:sp>
    <dsp:sp modelId="{BBD00569-9559-8C4A-A8BC-FB0B407D404F}">
      <dsp:nvSpPr>
        <dsp:cNvPr id="0" name=""/>
        <dsp:cNvSpPr/>
      </dsp:nvSpPr>
      <dsp:spPr>
        <a:xfrm>
          <a:off x="1677013" y="1577340"/>
          <a:ext cx="1675990" cy="3312414"/>
        </a:xfrm>
        <a:prstGeom prst="rect">
          <a:avLst/>
        </a:prstGeom>
        <a:solidFill>
          <a:schemeClr val="accent3"/>
        </a:soli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US" sz="1900" kern="1200" dirty="0" smtClean="0">
              <a:effectLst>
                <a:outerShdw blurRad="38100" dist="38100" dir="2700000" algn="tl">
                  <a:srgbClr val="000000">
                    <a:alpha val="43137"/>
                  </a:srgbClr>
                </a:outerShdw>
              </a:effectLst>
            </a:rPr>
            <a:t>Processors share same memory and I/O facilities</a:t>
          </a:r>
          <a:endParaRPr lang="en-US" sz="1900" kern="1200" dirty="0">
            <a:effectLst>
              <a:outerShdw blurRad="38100" dist="38100" dir="2700000" algn="tl">
                <a:srgbClr val="000000">
                  <a:alpha val="43137"/>
                </a:srgbClr>
              </a:outerShdw>
            </a:effectLst>
          </a:endParaRPr>
        </a:p>
        <a:p>
          <a:pPr marL="114300" lvl="1" indent="-114300" algn="l" defTabSz="666750" rtl="0">
            <a:lnSpc>
              <a:spcPct val="90000"/>
            </a:lnSpc>
            <a:spcBef>
              <a:spcPct val="0"/>
            </a:spcBef>
            <a:spcAft>
              <a:spcPct val="15000"/>
            </a:spcAft>
            <a:buChar char="••"/>
          </a:pPr>
          <a:r>
            <a:rPr lang="en-US" sz="1500" kern="1200" dirty="0" smtClean="0">
              <a:effectLst>
                <a:outerShdw blurRad="38100" dist="38100" dir="2700000" algn="tl">
                  <a:srgbClr val="000000">
                    <a:alpha val="43137"/>
                  </a:srgbClr>
                </a:outerShdw>
              </a:effectLst>
            </a:rPr>
            <a:t>Processors are connected by a bus or other internal connection</a:t>
          </a:r>
          <a:endParaRPr lang="en-US" sz="1500" kern="1200" dirty="0">
            <a:effectLst>
              <a:outerShdw blurRad="38100" dist="38100" dir="2700000" algn="tl">
                <a:srgbClr val="000000">
                  <a:alpha val="43137"/>
                </a:srgbClr>
              </a:outerShdw>
            </a:effectLst>
          </a:endParaRPr>
        </a:p>
        <a:p>
          <a:pPr marL="114300" lvl="1" indent="-114300" algn="l" defTabSz="666750" rtl="0">
            <a:lnSpc>
              <a:spcPct val="90000"/>
            </a:lnSpc>
            <a:spcBef>
              <a:spcPct val="0"/>
            </a:spcBef>
            <a:spcAft>
              <a:spcPct val="15000"/>
            </a:spcAft>
            <a:buChar char="••"/>
          </a:pPr>
          <a:r>
            <a:rPr lang="en-US" sz="1500" kern="1200" dirty="0" smtClean="0">
              <a:effectLst>
                <a:outerShdw blurRad="38100" dist="38100" dir="2700000" algn="tl">
                  <a:srgbClr val="000000">
                    <a:alpha val="43137"/>
                  </a:srgbClr>
                </a:outerShdw>
              </a:effectLst>
            </a:rPr>
            <a:t>Memory access time is approximately the same for each processor</a:t>
          </a:r>
          <a:endParaRPr lang="en-US" sz="1500" kern="1200" dirty="0">
            <a:effectLst>
              <a:outerShdw blurRad="38100" dist="38100" dir="2700000" algn="tl">
                <a:srgbClr val="000000">
                  <a:alpha val="43137"/>
                </a:srgbClr>
              </a:outerShdw>
            </a:effectLst>
          </a:endParaRPr>
        </a:p>
      </dsp:txBody>
      <dsp:txXfrm>
        <a:off x="1677013" y="1577340"/>
        <a:ext cx="1675990" cy="3312414"/>
      </dsp:txXfrm>
    </dsp:sp>
    <dsp:sp modelId="{AC2DEF00-3D69-4840-B97B-E3D70D594065}">
      <dsp:nvSpPr>
        <dsp:cNvPr id="0" name=""/>
        <dsp:cNvSpPr/>
      </dsp:nvSpPr>
      <dsp:spPr>
        <a:xfrm>
          <a:off x="3353004" y="1577340"/>
          <a:ext cx="1675990" cy="3312414"/>
        </a:xfrm>
        <a:prstGeom prst="rect">
          <a:avLst/>
        </a:prstGeom>
        <a:solidFill>
          <a:schemeClr val="accent3"/>
        </a:soli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US" sz="1900" kern="1200" dirty="0" smtClean="0">
              <a:effectLst>
                <a:outerShdw blurRad="38100" dist="38100" dir="2700000" algn="tl">
                  <a:srgbClr val="000000">
                    <a:alpha val="43137"/>
                  </a:srgbClr>
                </a:outerShdw>
              </a:effectLst>
            </a:rPr>
            <a:t>All processors share access to I/O devices</a:t>
          </a:r>
          <a:endParaRPr lang="en-US" sz="1900" kern="1200" dirty="0">
            <a:effectLst>
              <a:outerShdw blurRad="38100" dist="38100" dir="2700000" algn="tl">
                <a:srgbClr val="000000">
                  <a:alpha val="43137"/>
                </a:srgbClr>
              </a:outerShdw>
            </a:effectLst>
          </a:endParaRPr>
        </a:p>
        <a:p>
          <a:pPr marL="114300" lvl="1" indent="-114300" algn="l" defTabSz="666750" rtl="0">
            <a:lnSpc>
              <a:spcPct val="90000"/>
            </a:lnSpc>
            <a:spcBef>
              <a:spcPct val="0"/>
            </a:spcBef>
            <a:spcAft>
              <a:spcPct val="15000"/>
            </a:spcAft>
            <a:buChar char="••"/>
          </a:pPr>
          <a:r>
            <a:rPr lang="en-US" sz="1500" kern="1200" dirty="0" smtClean="0">
              <a:effectLst>
                <a:outerShdw blurRad="38100" dist="38100" dir="2700000" algn="tl">
                  <a:srgbClr val="000000">
                    <a:alpha val="43137"/>
                  </a:srgbClr>
                </a:outerShdw>
              </a:effectLst>
            </a:rPr>
            <a:t>Either through same channels or different channels giving paths to same devices</a:t>
          </a:r>
          <a:endParaRPr lang="en-US" sz="1500" kern="1200" dirty="0">
            <a:effectLst>
              <a:outerShdw blurRad="38100" dist="38100" dir="2700000" algn="tl">
                <a:srgbClr val="000000">
                  <a:alpha val="43137"/>
                </a:srgbClr>
              </a:outerShdw>
            </a:effectLst>
          </a:endParaRPr>
        </a:p>
      </dsp:txBody>
      <dsp:txXfrm>
        <a:off x="3353004" y="1577340"/>
        <a:ext cx="1675990" cy="3312414"/>
      </dsp:txXfrm>
    </dsp:sp>
    <dsp:sp modelId="{B4336DFF-2A25-B547-A8A1-E3F9D552A6EF}">
      <dsp:nvSpPr>
        <dsp:cNvPr id="0" name=""/>
        <dsp:cNvSpPr/>
      </dsp:nvSpPr>
      <dsp:spPr>
        <a:xfrm>
          <a:off x="5028995" y="1577340"/>
          <a:ext cx="1675990" cy="3312414"/>
        </a:xfrm>
        <a:prstGeom prst="rect">
          <a:avLst/>
        </a:prstGeom>
        <a:solidFill>
          <a:schemeClr val="accent3"/>
        </a:soli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effectLst>
                <a:outerShdw blurRad="38100" dist="38100" dir="2700000" algn="tl">
                  <a:srgbClr val="000000">
                    <a:alpha val="43137"/>
                  </a:srgbClr>
                </a:outerShdw>
              </a:effectLst>
            </a:rPr>
            <a:t>All processors can perform the same functions (hence “symmetric”)</a:t>
          </a:r>
          <a:endParaRPr lang="en-US" sz="1900" kern="1200" dirty="0">
            <a:effectLst>
              <a:outerShdw blurRad="38100" dist="38100" dir="2700000" algn="tl">
                <a:srgbClr val="000000">
                  <a:alpha val="43137"/>
                </a:srgbClr>
              </a:outerShdw>
            </a:effectLst>
          </a:endParaRPr>
        </a:p>
      </dsp:txBody>
      <dsp:txXfrm>
        <a:off x="5028995" y="1577340"/>
        <a:ext cx="1675990" cy="3312414"/>
      </dsp:txXfrm>
    </dsp:sp>
    <dsp:sp modelId="{B637C7E7-DB81-0244-84D3-7DFA7F0CDB62}">
      <dsp:nvSpPr>
        <dsp:cNvPr id="0" name=""/>
        <dsp:cNvSpPr/>
      </dsp:nvSpPr>
      <dsp:spPr>
        <a:xfrm>
          <a:off x="6704986" y="1577340"/>
          <a:ext cx="1675990" cy="3312414"/>
        </a:xfrm>
        <a:prstGeom prst="rect">
          <a:avLst/>
        </a:prstGeom>
        <a:solidFill>
          <a:schemeClr val="accent3"/>
        </a:soli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lvl="0" algn="l" defTabSz="844550" rtl="0">
            <a:lnSpc>
              <a:spcPct val="90000"/>
            </a:lnSpc>
            <a:spcBef>
              <a:spcPct val="0"/>
            </a:spcBef>
            <a:spcAft>
              <a:spcPct val="35000"/>
            </a:spcAft>
          </a:pPr>
          <a:r>
            <a:rPr lang="en-US" sz="1900" kern="1200" dirty="0" smtClean="0">
              <a:effectLst>
                <a:outerShdw blurRad="38100" dist="38100" dir="2700000" algn="tl">
                  <a:srgbClr val="000000">
                    <a:alpha val="43137"/>
                  </a:srgbClr>
                </a:outerShdw>
              </a:effectLst>
            </a:rPr>
            <a:t>System controlled by integrated operating system</a:t>
          </a:r>
          <a:endParaRPr lang="en-US" sz="1900" kern="1200" dirty="0">
            <a:effectLst>
              <a:outerShdw blurRad="38100" dist="38100" dir="2700000" algn="tl">
                <a:srgbClr val="000000">
                  <a:alpha val="43137"/>
                </a:srgbClr>
              </a:outerShdw>
            </a:effectLst>
          </a:endParaRPr>
        </a:p>
        <a:p>
          <a:pPr marL="114300" lvl="1" indent="-114300" algn="l" defTabSz="666750" rtl="0">
            <a:lnSpc>
              <a:spcPct val="90000"/>
            </a:lnSpc>
            <a:spcBef>
              <a:spcPct val="0"/>
            </a:spcBef>
            <a:spcAft>
              <a:spcPct val="15000"/>
            </a:spcAft>
            <a:buChar char="••"/>
          </a:pPr>
          <a:r>
            <a:rPr lang="en-US" sz="1500" kern="1200" dirty="0" smtClean="0">
              <a:effectLst>
                <a:outerShdw blurRad="38100" dist="38100" dir="2700000" algn="tl">
                  <a:srgbClr val="000000">
                    <a:alpha val="43137"/>
                  </a:srgbClr>
                </a:outerShdw>
              </a:effectLst>
            </a:rPr>
            <a:t>Provides interaction between processors and their programs at job, task, file and data element levels</a:t>
          </a:r>
          <a:endParaRPr lang="en-US" sz="1500" kern="1200" dirty="0">
            <a:effectLst>
              <a:outerShdw blurRad="38100" dist="38100" dir="2700000" algn="tl">
                <a:srgbClr val="000000">
                  <a:alpha val="43137"/>
                </a:srgbClr>
              </a:outerShdw>
            </a:effectLst>
          </a:endParaRPr>
        </a:p>
      </dsp:txBody>
      <dsp:txXfrm>
        <a:off x="6704986" y="1577340"/>
        <a:ext cx="1675990" cy="3312414"/>
      </dsp:txXfrm>
    </dsp:sp>
    <dsp:sp modelId="{C27401E4-7A7C-0149-B128-15CC58F7B178}">
      <dsp:nvSpPr>
        <dsp:cNvPr id="0" name=""/>
        <dsp:cNvSpPr/>
      </dsp:nvSpPr>
      <dsp:spPr>
        <a:xfrm>
          <a:off x="0" y="4889754"/>
          <a:ext cx="8382000" cy="368046"/>
        </a:xfrm>
        <a:prstGeom prst="rect">
          <a:avLst/>
        </a:prstGeom>
        <a:solidFill>
          <a:schemeClr val="accent1">
            <a:shade val="80000"/>
            <a:hueOff val="0"/>
            <a:satOff val="0"/>
            <a:lumOff val="0"/>
            <a:alphaOff val="0"/>
          </a:schemeClr>
        </a:soli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17573D-7ACC-BB44-9073-55022998936C}">
      <dsp:nvSpPr>
        <dsp:cNvPr id="0" name=""/>
        <dsp:cNvSpPr/>
      </dsp:nvSpPr>
      <dsp:spPr>
        <a:xfrm rot="5365504">
          <a:off x="1194715" y="1203323"/>
          <a:ext cx="1884208" cy="226233"/>
        </a:xfrm>
        <a:prstGeom prst="rect">
          <a:avLst/>
        </a:prstGeom>
        <a:solidFill>
          <a:schemeClr val="accent4"/>
        </a:soli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1AD4BB02-0C09-224F-8548-79447B50FC83}">
      <dsp:nvSpPr>
        <dsp:cNvPr id="0" name=""/>
        <dsp:cNvSpPr/>
      </dsp:nvSpPr>
      <dsp:spPr>
        <a:xfrm>
          <a:off x="1619676" y="0"/>
          <a:ext cx="2513707" cy="1508224"/>
        </a:xfrm>
        <a:prstGeom prst="roundRect">
          <a:avLst>
            <a:gd name="adj" fmla="val 10000"/>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effectLst>
                <a:outerShdw blurRad="38100" dist="38100" dir="2700000" algn="tl">
                  <a:srgbClr val="000000">
                    <a:alpha val="43137"/>
                  </a:srgbClr>
                </a:outerShdw>
              </a:effectLst>
            </a:rPr>
            <a:t>Collect and maintain information about copies of data in cache</a:t>
          </a:r>
          <a:endParaRPr lang="en-US" sz="1900" kern="1200" dirty="0">
            <a:effectLst>
              <a:outerShdw blurRad="38100" dist="38100" dir="2700000" algn="tl">
                <a:srgbClr val="000000">
                  <a:alpha val="43137"/>
                </a:srgbClr>
              </a:outerShdw>
            </a:effectLst>
          </a:endParaRPr>
        </a:p>
      </dsp:txBody>
      <dsp:txXfrm>
        <a:off x="1663850" y="44174"/>
        <a:ext cx="2425359" cy="1419876"/>
      </dsp:txXfrm>
    </dsp:sp>
    <dsp:sp modelId="{4D2404F7-C043-1F43-A850-7696C06410C9}">
      <dsp:nvSpPr>
        <dsp:cNvPr id="0" name=""/>
        <dsp:cNvSpPr/>
      </dsp:nvSpPr>
      <dsp:spPr>
        <a:xfrm rot="5400000">
          <a:off x="1213529" y="3088020"/>
          <a:ext cx="1875383" cy="226233"/>
        </a:xfrm>
        <a:prstGeom prst="rect">
          <a:avLst/>
        </a:prstGeom>
        <a:solidFill>
          <a:schemeClr val="accent4"/>
        </a:soli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92950862-5200-6C45-8C69-D1C5D9BFA736}">
      <dsp:nvSpPr>
        <dsp:cNvPr id="0" name=""/>
        <dsp:cNvSpPr/>
      </dsp:nvSpPr>
      <dsp:spPr>
        <a:xfrm>
          <a:off x="1643531" y="1889061"/>
          <a:ext cx="2513707" cy="1508224"/>
        </a:xfrm>
        <a:prstGeom prst="roundRect">
          <a:avLst>
            <a:gd name="adj" fmla="val 10000"/>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effectLst>
                <a:outerShdw blurRad="38100" dist="38100" dir="2700000" algn="tl">
                  <a:srgbClr val="000000">
                    <a:alpha val="43137"/>
                  </a:srgbClr>
                </a:outerShdw>
              </a:effectLst>
            </a:rPr>
            <a:t>Directory stored in main memory</a:t>
          </a:r>
          <a:endParaRPr lang="en-US" sz="1900" kern="1200" dirty="0">
            <a:effectLst>
              <a:outerShdw blurRad="38100" dist="38100" dir="2700000" algn="tl">
                <a:srgbClr val="000000">
                  <a:alpha val="43137"/>
                </a:srgbClr>
              </a:outerShdw>
            </a:effectLst>
          </a:endParaRPr>
        </a:p>
      </dsp:txBody>
      <dsp:txXfrm>
        <a:off x="1687705" y="1933235"/>
        <a:ext cx="2425359" cy="1419876"/>
      </dsp:txXfrm>
    </dsp:sp>
    <dsp:sp modelId="{D643CE4E-E530-9342-9685-CB02A57DD750}">
      <dsp:nvSpPr>
        <dsp:cNvPr id="0" name=""/>
        <dsp:cNvSpPr/>
      </dsp:nvSpPr>
      <dsp:spPr>
        <a:xfrm>
          <a:off x="2156169" y="4030660"/>
          <a:ext cx="3333333" cy="226233"/>
        </a:xfrm>
        <a:prstGeom prst="rect">
          <a:avLst/>
        </a:prstGeom>
        <a:solidFill>
          <a:schemeClr val="accent4"/>
        </a:soli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08B8E968-D043-2A4A-9F23-A995EA6C04B6}">
      <dsp:nvSpPr>
        <dsp:cNvPr id="0" name=""/>
        <dsp:cNvSpPr/>
      </dsp:nvSpPr>
      <dsp:spPr>
        <a:xfrm>
          <a:off x="1643531" y="3774341"/>
          <a:ext cx="2513707" cy="1508224"/>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effectLst>
                <a:outerShdw blurRad="38100" dist="38100" dir="2700000" algn="tl">
                  <a:srgbClr val="000000">
                    <a:alpha val="43137"/>
                  </a:srgbClr>
                </a:outerShdw>
              </a:effectLst>
            </a:rPr>
            <a:t>Requests are checked against directory</a:t>
          </a:r>
          <a:endParaRPr lang="en-US" sz="1900" kern="1200" dirty="0">
            <a:effectLst>
              <a:outerShdw blurRad="38100" dist="38100" dir="2700000" algn="tl">
                <a:srgbClr val="000000">
                  <a:alpha val="43137"/>
                </a:srgbClr>
              </a:outerShdw>
            </a:effectLst>
          </a:endParaRPr>
        </a:p>
      </dsp:txBody>
      <dsp:txXfrm>
        <a:off x="1687705" y="3818515"/>
        <a:ext cx="2425359" cy="1419876"/>
      </dsp:txXfrm>
    </dsp:sp>
    <dsp:sp modelId="{FEC11408-FF1C-CA4C-8AFD-D46A3CF61CBF}">
      <dsp:nvSpPr>
        <dsp:cNvPr id="0" name=""/>
        <dsp:cNvSpPr/>
      </dsp:nvSpPr>
      <dsp:spPr>
        <a:xfrm rot="16200000">
          <a:off x="4556759" y="3088020"/>
          <a:ext cx="1875383" cy="226233"/>
        </a:xfrm>
        <a:prstGeom prst="rect">
          <a:avLst/>
        </a:prstGeom>
        <a:solidFill>
          <a:schemeClr val="accent4"/>
        </a:soli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AA093B9A-6538-6942-A7E0-0DF85FCF2763}">
      <dsp:nvSpPr>
        <dsp:cNvPr id="0" name=""/>
        <dsp:cNvSpPr/>
      </dsp:nvSpPr>
      <dsp:spPr>
        <a:xfrm>
          <a:off x="4986761" y="3774341"/>
          <a:ext cx="2513707" cy="1508224"/>
        </a:xfrm>
        <a:prstGeom prst="roundRect">
          <a:avLst>
            <a:gd name="adj" fmla="val 10000"/>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effectLst>
                <a:outerShdw blurRad="38100" dist="38100" dir="2700000" algn="tl">
                  <a:srgbClr val="000000">
                    <a:alpha val="43137"/>
                  </a:srgbClr>
                </a:outerShdw>
              </a:effectLst>
            </a:rPr>
            <a:t>Appropriate transfers are performed</a:t>
          </a:r>
          <a:endParaRPr lang="en-US" sz="1900" kern="1200" dirty="0">
            <a:effectLst>
              <a:outerShdw blurRad="38100" dist="38100" dir="2700000" algn="tl">
                <a:srgbClr val="000000">
                  <a:alpha val="43137"/>
                </a:srgbClr>
              </a:outerShdw>
            </a:effectLst>
          </a:endParaRPr>
        </a:p>
      </dsp:txBody>
      <dsp:txXfrm>
        <a:off x="5030935" y="3818515"/>
        <a:ext cx="2425359" cy="1419876"/>
      </dsp:txXfrm>
    </dsp:sp>
    <dsp:sp modelId="{EC505D46-4F46-8A47-BB54-15A3D28DA180}">
      <dsp:nvSpPr>
        <dsp:cNvPr id="0" name=""/>
        <dsp:cNvSpPr/>
      </dsp:nvSpPr>
      <dsp:spPr>
        <a:xfrm rot="16200000">
          <a:off x="4556759" y="1202740"/>
          <a:ext cx="1875383" cy="226233"/>
        </a:xfrm>
        <a:prstGeom prst="rect">
          <a:avLst/>
        </a:prstGeom>
        <a:solidFill>
          <a:schemeClr val="accent4"/>
        </a:soli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sp>
    <dsp:sp modelId="{10D7F979-8EBF-4D41-8C9F-35C26C83535B}">
      <dsp:nvSpPr>
        <dsp:cNvPr id="0" name=""/>
        <dsp:cNvSpPr/>
      </dsp:nvSpPr>
      <dsp:spPr>
        <a:xfrm>
          <a:off x="4986761" y="1889061"/>
          <a:ext cx="2513707" cy="1508224"/>
        </a:xfrm>
        <a:prstGeom prst="roundRect">
          <a:avLst>
            <a:gd name="adj" fmla="val 10000"/>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effectLst>
                <a:outerShdw blurRad="38100" dist="38100" dir="2700000" algn="tl">
                  <a:srgbClr val="000000">
                    <a:alpha val="43137"/>
                  </a:srgbClr>
                </a:outerShdw>
              </a:effectLst>
            </a:rPr>
            <a:t>Creates central bottleneck</a:t>
          </a:r>
          <a:endParaRPr lang="en-US" sz="1900" kern="1200" dirty="0">
            <a:effectLst>
              <a:outerShdw blurRad="38100" dist="38100" dir="2700000" algn="tl">
                <a:srgbClr val="000000">
                  <a:alpha val="43137"/>
                </a:srgbClr>
              </a:outerShdw>
            </a:effectLst>
          </a:endParaRPr>
        </a:p>
      </dsp:txBody>
      <dsp:txXfrm>
        <a:off x="5030935" y="1933235"/>
        <a:ext cx="2425359" cy="1419876"/>
      </dsp:txXfrm>
    </dsp:sp>
    <dsp:sp modelId="{525DC54E-6DDC-4B4F-97E2-F11FB388EF71}">
      <dsp:nvSpPr>
        <dsp:cNvPr id="0" name=""/>
        <dsp:cNvSpPr/>
      </dsp:nvSpPr>
      <dsp:spPr>
        <a:xfrm>
          <a:off x="4986761" y="3781"/>
          <a:ext cx="2513707" cy="1508224"/>
        </a:xfrm>
        <a:prstGeom prst="roundRect">
          <a:avLst>
            <a:gd name="adj" fmla="val 10000"/>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solidFill>
            <a:schemeClr val="accent1"/>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en-US" sz="1900" kern="1200" dirty="0" smtClean="0">
              <a:effectLst>
                <a:outerShdw blurRad="38100" dist="38100" dir="2700000" algn="tl">
                  <a:srgbClr val="000000">
                    <a:alpha val="43137"/>
                  </a:srgbClr>
                </a:outerShdw>
              </a:effectLst>
            </a:rPr>
            <a:t>Effective in large scale systems with complex interconnection schemes</a:t>
          </a:r>
          <a:endParaRPr lang="en-US" sz="1900" kern="1200" dirty="0">
            <a:effectLst>
              <a:outerShdw blurRad="38100" dist="38100" dir="2700000" algn="tl">
                <a:srgbClr val="000000">
                  <a:alpha val="43137"/>
                </a:srgbClr>
              </a:outerShdw>
            </a:effectLst>
          </a:endParaRPr>
        </a:p>
      </dsp:txBody>
      <dsp:txXfrm>
        <a:off x="5030935" y="47955"/>
        <a:ext cx="2425359" cy="14198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6588D09-79DA-4A47-BACA-C8D179EA9A9A}">
      <dsp:nvSpPr>
        <dsp:cNvPr id="0" name=""/>
        <dsp:cNvSpPr/>
      </dsp:nvSpPr>
      <dsp:spPr>
        <a:xfrm>
          <a:off x="0" y="2023"/>
          <a:ext cx="7556313" cy="0"/>
        </a:xfrm>
        <a:prstGeom prst="lin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w="12700" cap="flat" cmpd="sng" algn="ctr">
          <a:solidFill>
            <a:schemeClr val="accen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7CE31970-1F7E-7E4D-9592-4893F98F2E5E}">
      <dsp:nvSpPr>
        <dsp:cNvPr id="0" name=""/>
        <dsp:cNvSpPr/>
      </dsp:nvSpPr>
      <dsp:spPr>
        <a:xfrm>
          <a:off x="0" y="2023"/>
          <a:ext cx="7556313" cy="1380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en-US" sz="2500" kern="1200" smtClean="0"/>
            <a:t>Can be multiple readers and writers</a:t>
          </a:r>
          <a:endParaRPr lang="en-US" sz="2500" kern="1200"/>
        </a:p>
      </dsp:txBody>
      <dsp:txXfrm>
        <a:off x="0" y="2023"/>
        <a:ext cx="7556313" cy="1380305"/>
      </dsp:txXfrm>
    </dsp:sp>
    <dsp:sp modelId="{4492BC58-825B-D04A-B8B8-23D775575F33}">
      <dsp:nvSpPr>
        <dsp:cNvPr id="0" name=""/>
        <dsp:cNvSpPr/>
      </dsp:nvSpPr>
      <dsp:spPr>
        <a:xfrm>
          <a:off x="0" y="1382328"/>
          <a:ext cx="7556313" cy="0"/>
        </a:xfrm>
        <a:prstGeom prst="lin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w="12700" cap="flat" cmpd="sng" algn="ctr">
          <a:solidFill>
            <a:schemeClr val="accen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6B836FF2-273B-7240-8649-06A01228943C}">
      <dsp:nvSpPr>
        <dsp:cNvPr id="0" name=""/>
        <dsp:cNvSpPr/>
      </dsp:nvSpPr>
      <dsp:spPr>
        <a:xfrm>
          <a:off x="0" y="1382328"/>
          <a:ext cx="7556313" cy="1380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en-US" sz="2500" kern="1200" smtClean="0"/>
            <a:t>When a processor wishes to update a shared line the word to be updated is distributed to all others and caches containing that line can update it</a:t>
          </a:r>
          <a:endParaRPr lang="en-US" sz="2500" kern="1200"/>
        </a:p>
      </dsp:txBody>
      <dsp:txXfrm>
        <a:off x="0" y="1382328"/>
        <a:ext cx="7556313" cy="1380305"/>
      </dsp:txXfrm>
    </dsp:sp>
    <dsp:sp modelId="{B08FB914-7E71-9F40-85C4-A8C7F5977436}">
      <dsp:nvSpPr>
        <dsp:cNvPr id="0" name=""/>
        <dsp:cNvSpPr/>
      </dsp:nvSpPr>
      <dsp:spPr>
        <a:xfrm>
          <a:off x="0" y="2762634"/>
          <a:ext cx="7556313" cy="0"/>
        </a:xfrm>
        <a:prstGeom prst="line">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w="12700" cap="flat" cmpd="sng" algn="ctr">
          <a:solidFill>
            <a:schemeClr val="accent1">
              <a:hueOff val="0"/>
              <a:satOff val="0"/>
              <a:lumOff val="0"/>
              <a:alphaOff val="0"/>
            </a:schemeClr>
          </a:solidFill>
          <a:prstDash val="solid"/>
        </a:ln>
        <a:effectLst>
          <a:innerShdw blurRad="50800" dist="25400" dir="13500000">
            <a:srgbClr val="FFFFFF">
              <a:alpha val="75000"/>
            </a:srgbClr>
          </a:innerShdw>
          <a:outerShdw blurRad="63500" dist="25400" dir="5400000" rotWithShape="0">
            <a:srgbClr val="808080">
              <a:alpha val="75000"/>
            </a:srgbClr>
          </a:outerShdw>
        </a:effectLst>
      </dsp:spPr>
      <dsp:style>
        <a:lnRef idx="1">
          <a:scrgbClr r="0" g="0" b="0"/>
        </a:lnRef>
        <a:fillRef idx="3">
          <a:scrgbClr r="0" g="0" b="0"/>
        </a:fillRef>
        <a:effectRef idx="2">
          <a:scrgbClr r="0" g="0" b="0"/>
        </a:effectRef>
        <a:fontRef idx="minor">
          <a:schemeClr val="lt1"/>
        </a:fontRef>
      </dsp:style>
    </dsp:sp>
    <dsp:sp modelId="{FCC411B1-550A-AC43-8D5E-F6206DD4AFF6}">
      <dsp:nvSpPr>
        <dsp:cNvPr id="0" name=""/>
        <dsp:cNvSpPr/>
      </dsp:nvSpPr>
      <dsp:spPr>
        <a:xfrm>
          <a:off x="0" y="2762634"/>
          <a:ext cx="7556313" cy="13803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lvl="0" algn="l" defTabSz="1111250" rtl="0">
            <a:lnSpc>
              <a:spcPct val="90000"/>
            </a:lnSpc>
            <a:spcBef>
              <a:spcPct val="0"/>
            </a:spcBef>
            <a:spcAft>
              <a:spcPct val="35000"/>
            </a:spcAft>
          </a:pPr>
          <a:r>
            <a:rPr lang="en-US" sz="2500" kern="1200" smtClean="0"/>
            <a:t>Some systems use an adaptive mixture of both write-invalidate and write-update mechanisms</a:t>
          </a:r>
          <a:endParaRPr lang="en-US" sz="2500" kern="1200"/>
        </a:p>
      </dsp:txBody>
      <dsp:txXfrm>
        <a:off x="0" y="2762634"/>
        <a:ext cx="7556313" cy="138030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2D01897-8099-364C-9C6A-34BEB9698B44}">
      <dsp:nvSpPr>
        <dsp:cNvPr id="0" name=""/>
        <dsp:cNvSpPr/>
      </dsp:nvSpPr>
      <dsp:spPr>
        <a:xfrm>
          <a:off x="3412296" y="1333134"/>
          <a:ext cx="1786006" cy="1786006"/>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sp>
    <dsp:sp modelId="{2D42DB35-4587-6446-AB60-53BE55EA0121}">
      <dsp:nvSpPr>
        <dsp:cNvPr id="0" name=""/>
        <dsp:cNvSpPr/>
      </dsp:nvSpPr>
      <dsp:spPr>
        <a:xfrm>
          <a:off x="3189046" y="0"/>
          <a:ext cx="2232507" cy="121615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33400" rtl="0">
            <a:lnSpc>
              <a:spcPct val="90000"/>
            </a:lnSpc>
            <a:spcBef>
              <a:spcPct val="0"/>
            </a:spcBef>
            <a:spcAft>
              <a:spcPct val="35000"/>
            </a:spcAft>
          </a:pPr>
          <a:r>
            <a:rPr lang="en-US" sz="1200" kern="1200" dirty="0" smtClean="0"/>
            <a:t>Thread in multithreaded processors may or may not be the same as the concept of software threads in a multiprogrammed operating system</a:t>
          </a:r>
          <a:endParaRPr lang="en-US" sz="1200" kern="1200" dirty="0"/>
        </a:p>
      </dsp:txBody>
      <dsp:txXfrm>
        <a:off x="3189046" y="0"/>
        <a:ext cx="2232507" cy="1216152"/>
      </dsp:txXfrm>
    </dsp:sp>
    <dsp:sp modelId="{C63810A4-7204-104F-8145-45ADFBBF5C29}">
      <dsp:nvSpPr>
        <dsp:cNvPr id="0" name=""/>
        <dsp:cNvSpPr/>
      </dsp:nvSpPr>
      <dsp:spPr>
        <a:xfrm>
          <a:off x="3992004" y="1667865"/>
          <a:ext cx="1786006" cy="1786006"/>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sp>
    <dsp:sp modelId="{B3B00AE8-F8E3-F549-AA8D-260965224262}">
      <dsp:nvSpPr>
        <dsp:cNvPr id="0" name=""/>
        <dsp:cNvSpPr/>
      </dsp:nvSpPr>
      <dsp:spPr>
        <a:xfrm>
          <a:off x="5910472" y="1158240"/>
          <a:ext cx="2115673" cy="1331976"/>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ctr" defTabSz="533400" rtl="0">
            <a:lnSpc>
              <a:spcPct val="90000"/>
            </a:lnSpc>
            <a:spcBef>
              <a:spcPct val="0"/>
            </a:spcBef>
            <a:spcAft>
              <a:spcPct val="35000"/>
            </a:spcAft>
          </a:pPr>
          <a:r>
            <a:rPr lang="en-GB" sz="1200" kern="1200" dirty="0" smtClean="0"/>
            <a:t>Thread is concerned with scheduling and execution, whereas a process is concerned with both scheduling/execution and resource and resource ownership</a:t>
          </a:r>
          <a:endParaRPr lang="en-GB" sz="1200" kern="1200" dirty="0"/>
        </a:p>
      </dsp:txBody>
      <dsp:txXfrm>
        <a:off x="5910472" y="1158240"/>
        <a:ext cx="2115673" cy="1331976"/>
      </dsp:txXfrm>
    </dsp:sp>
    <dsp:sp modelId="{0C4D4423-A48F-6C40-B123-0C2259171F2F}">
      <dsp:nvSpPr>
        <dsp:cNvPr id="0" name=""/>
        <dsp:cNvSpPr/>
      </dsp:nvSpPr>
      <dsp:spPr>
        <a:xfrm>
          <a:off x="3992004" y="2337328"/>
          <a:ext cx="1786006" cy="1786006"/>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sp>
    <dsp:sp modelId="{AD442CCC-2545-1842-AB10-F68C4BDFEE54}">
      <dsp:nvSpPr>
        <dsp:cNvPr id="0" name=""/>
        <dsp:cNvSpPr/>
      </dsp:nvSpPr>
      <dsp:spPr>
        <a:xfrm>
          <a:off x="5910472" y="3144621"/>
          <a:ext cx="2115673" cy="148833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lvl="0" algn="l" defTabSz="533400" rtl="0">
            <a:lnSpc>
              <a:spcPct val="90000"/>
            </a:lnSpc>
            <a:spcBef>
              <a:spcPct val="0"/>
            </a:spcBef>
            <a:spcAft>
              <a:spcPct val="35000"/>
            </a:spcAft>
          </a:pPr>
          <a:r>
            <a:rPr lang="en-US" sz="1200" kern="1200" dirty="0" smtClean="0"/>
            <a:t>Process: </a:t>
          </a:r>
          <a:endParaRPr lang="en-US" sz="1200" kern="1200" dirty="0"/>
        </a:p>
        <a:p>
          <a:pPr marL="57150" lvl="1" indent="-57150" algn="l" defTabSz="400050" rtl="0">
            <a:lnSpc>
              <a:spcPct val="90000"/>
            </a:lnSpc>
            <a:spcBef>
              <a:spcPct val="0"/>
            </a:spcBef>
            <a:spcAft>
              <a:spcPct val="15000"/>
            </a:spcAft>
            <a:buChar char="••"/>
          </a:pPr>
          <a:r>
            <a:rPr lang="en-US" sz="900" kern="1200" dirty="0" smtClean="0"/>
            <a:t>An instance of program running on computer</a:t>
          </a:r>
          <a:endParaRPr lang="en-US" sz="900" kern="1200" dirty="0"/>
        </a:p>
        <a:p>
          <a:pPr marL="57150" lvl="1" indent="-57150" algn="l" defTabSz="400050" rtl="0">
            <a:lnSpc>
              <a:spcPct val="90000"/>
            </a:lnSpc>
            <a:spcBef>
              <a:spcPct val="0"/>
            </a:spcBef>
            <a:spcAft>
              <a:spcPct val="15000"/>
            </a:spcAft>
            <a:buChar char="••"/>
          </a:pPr>
          <a:r>
            <a:rPr lang="en-GB" sz="900" kern="1200" dirty="0" smtClean="0"/>
            <a:t>Two key characteristics:</a:t>
          </a:r>
          <a:endParaRPr lang="en-GB" sz="900" kern="1200" dirty="0"/>
        </a:p>
        <a:p>
          <a:pPr marL="114300" lvl="2" indent="-57150" algn="l" defTabSz="400050" rtl="0">
            <a:lnSpc>
              <a:spcPct val="90000"/>
            </a:lnSpc>
            <a:spcBef>
              <a:spcPct val="0"/>
            </a:spcBef>
            <a:spcAft>
              <a:spcPct val="15000"/>
            </a:spcAft>
            <a:buChar char="••"/>
          </a:pPr>
          <a:r>
            <a:rPr lang="en-GB" sz="900" kern="1200" dirty="0" smtClean="0"/>
            <a:t>Resource ownership</a:t>
          </a:r>
          <a:endParaRPr lang="en-GB" sz="900" kern="1200" dirty="0"/>
        </a:p>
        <a:p>
          <a:pPr marL="114300" lvl="2" indent="-57150" algn="l" defTabSz="400050" rtl="0">
            <a:lnSpc>
              <a:spcPct val="90000"/>
            </a:lnSpc>
            <a:spcBef>
              <a:spcPct val="0"/>
            </a:spcBef>
            <a:spcAft>
              <a:spcPct val="15000"/>
            </a:spcAft>
            <a:buChar char="••"/>
          </a:pPr>
          <a:r>
            <a:rPr lang="en-GB" sz="900" kern="1200" dirty="0" smtClean="0"/>
            <a:t>Scheduling/execution</a:t>
          </a:r>
          <a:endParaRPr lang="en-GB" sz="900" kern="1200" dirty="0"/>
        </a:p>
      </dsp:txBody>
      <dsp:txXfrm>
        <a:off x="5910472" y="3144621"/>
        <a:ext cx="2115673" cy="1488338"/>
      </dsp:txXfrm>
    </dsp:sp>
    <dsp:sp modelId="{D78622AE-3F71-0D40-BEE6-DF424A4ED85C}">
      <dsp:nvSpPr>
        <dsp:cNvPr id="0" name=""/>
        <dsp:cNvSpPr/>
      </dsp:nvSpPr>
      <dsp:spPr>
        <a:xfrm>
          <a:off x="3412296" y="2672638"/>
          <a:ext cx="1786006" cy="1786006"/>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sp>
    <dsp:sp modelId="{8A50D7EE-62BB-614A-BB66-FA81522857D3}">
      <dsp:nvSpPr>
        <dsp:cNvPr id="0" name=""/>
        <dsp:cNvSpPr/>
      </dsp:nvSpPr>
      <dsp:spPr>
        <a:xfrm>
          <a:off x="3189046" y="4575048"/>
          <a:ext cx="2232507" cy="1216152"/>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lvl="0" algn="l" defTabSz="533400" rtl="0">
            <a:lnSpc>
              <a:spcPct val="90000"/>
            </a:lnSpc>
            <a:spcBef>
              <a:spcPct val="0"/>
            </a:spcBef>
            <a:spcAft>
              <a:spcPct val="35000"/>
            </a:spcAft>
          </a:pPr>
          <a:r>
            <a:rPr lang="en-GB" sz="1200" kern="1200" dirty="0" smtClean="0"/>
            <a:t>Process switch</a:t>
          </a:r>
          <a:endParaRPr lang="en-GB" sz="1200" kern="1200" dirty="0"/>
        </a:p>
        <a:p>
          <a:pPr marL="57150" lvl="1" indent="-57150" algn="l" defTabSz="400050" rtl="0">
            <a:lnSpc>
              <a:spcPct val="90000"/>
            </a:lnSpc>
            <a:spcBef>
              <a:spcPct val="0"/>
            </a:spcBef>
            <a:spcAft>
              <a:spcPct val="15000"/>
            </a:spcAft>
            <a:buChar char="••"/>
          </a:pPr>
          <a:r>
            <a:rPr lang="en-GB" sz="900" kern="1200" dirty="0" smtClean="0"/>
            <a:t>Operation that switches the processor from one process to another </a:t>
          </a:r>
          <a:r>
            <a:rPr lang="en-US" sz="900" kern="1200" dirty="0" smtClean="0"/>
            <a:t>by saving all the process control data, registers, and other information for the first and replacing them with the process information for the second</a:t>
          </a:r>
          <a:endParaRPr lang="en-GB" sz="900" kern="1200" dirty="0"/>
        </a:p>
      </dsp:txBody>
      <dsp:txXfrm>
        <a:off x="3189046" y="4575048"/>
        <a:ext cx="2232507" cy="1216152"/>
      </dsp:txXfrm>
    </dsp:sp>
    <dsp:sp modelId="{CEF8270F-35BB-0848-B381-E981F8C8F51C}">
      <dsp:nvSpPr>
        <dsp:cNvPr id="0" name=""/>
        <dsp:cNvSpPr/>
      </dsp:nvSpPr>
      <dsp:spPr>
        <a:xfrm>
          <a:off x="2832589" y="2337328"/>
          <a:ext cx="1786006" cy="1786006"/>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sp>
    <dsp:sp modelId="{15CF3CA2-2079-8948-96AE-DF3A5B01EEAA}">
      <dsp:nvSpPr>
        <dsp:cNvPr id="0" name=""/>
        <dsp:cNvSpPr/>
      </dsp:nvSpPr>
      <dsp:spPr>
        <a:xfrm>
          <a:off x="584453" y="3144621"/>
          <a:ext cx="2115673" cy="148833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lvl="0" algn="l" defTabSz="533400" rtl="0">
            <a:lnSpc>
              <a:spcPct val="90000"/>
            </a:lnSpc>
            <a:spcBef>
              <a:spcPct val="0"/>
            </a:spcBef>
            <a:spcAft>
              <a:spcPct val="35000"/>
            </a:spcAft>
          </a:pPr>
          <a:r>
            <a:rPr lang="en-US" sz="1200" kern="1200" dirty="0" smtClean="0"/>
            <a:t>Thread: </a:t>
          </a:r>
          <a:endParaRPr lang="en-US" sz="1200" kern="1200" dirty="0"/>
        </a:p>
        <a:p>
          <a:pPr marL="57150" lvl="1" indent="-57150" algn="l" defTabSz="400050" rtl="0">
            <a:lnSpc>
              <a:spcPct val="90000"/>
            </a:lnSpc>
            <a:spcBef>
              <a:spcPct val="0"/>
            </a:spcBef>
            <a:spcAft>
              <a:spcPct val="15000"/>
            </a:spcAft>
            <a:buChar char="••"/>
          </a:pPr>
          <a:r>
            <a:rPr lang="en-GB" sz="900" kern="1200" dirty="0" smtClean="0"/>
            <a:t>Dispatchable unit of work within a process</a:t>
          </a:r>
          <a:endParaRPr lang="en-GB" sz="900" kern="1200" dirty="0"/>
        </a:p>
        <a:p>
          <a:pPr marL="57150" lvl="1" indent="-57150" algn="l" defTabSz="400050" rtl="0">
            <a:lnSpc>
              <a:spcPct val="90000"/>
            </a:lnSpc>
            <a:spcBef>
              <a:spcPct val="0"/>
            </a:spcBef>
            <a:spcAft>
              <a:spcPct val="15000"/>
            </a:spcAft>
            <a:buChar char="••"/>
          </a:pPr>
          <a:r>
            <a:rPr lang="en-GB" sz="900" kern="1200" dirty="0" smtClean="0"/>
            <a:t>Includes processor context (which includes the program counter and stack pointer) and data area for stack</a:t>
          </a:r>
          <a:endParaRPr lang="en-GB" sz="900" kern="1200" dirty="0"/>
        </a:p>
        <a:p>
          <a:pPr marL="57150" lvl="1" indent="-57150" algn="l" defTabSz="400050" rtl="0">
            <a:lnSpc>
              <a:spcPct val="90000"/>
            </a:lnSpc>
            <a:spcBef>
              <a:spcPct val="0"/>
            </a:spcBef>
            <a:spcAft>
              <a:spcPct val="15000"/>
            </a:spcAft>
            <a:buChar char="••"/>
          </a:pPr>
          <a:r>
            <a:rPr lang="en-US" sz="900" kern="1200" dirty="0" smtClean="0"/>
            <a:t>Executes sequentially and is interruptible so that the processor can turn to another thread</a:t>
          </a:r>
          <a:endParaRPr lang="en-US" sz="900" kern="1200" dirty="0"/>
        </a:p>
      </dsp:txBody>
      <dsp:txXfrm>
        <a:off x="584453" y="3144621"/>
        <a:ext cx="2115673" cy="1488338"/>
      </dsp:txXfrm>
    </dsp:sp>
    <dsp:sp modelId="{31706F97-55E3-D54B-9146-B3F3378F801A}">
      <dsp:nvSpPr>
        <dsp:cNvPr id="0" name=""/>
        <dsp:cNvSpPr/>
      </dsp:nvSpPr>
      <dsp:spPr>
        <a:xfrm>
          <a:off x="2832589" y="1667865"/>
          <a:ext cx="1786006" cy="1786006"/>
        </a:xfrm>
        <a:prstGeom prst="ellipse">
          <a:avLst/>
        </a:prstGeom>
        <a:gradFill rotWithShape="0">
          <a:gsLst>
            <a:gs pos="0">
              <a:schemeClr val="accent1">
                <a:alpha val="50000"/>
                <a:hueOff val="0"/>
                <a:satOff val="0"/>
                <a:lumOff val="0"/>
                <a:alphaOff val="0"/>
                <a:shade val="40000"/>
                <a:alpha val="100000"/>
                <a:satMod val="150000"/>
                <a:lumMod val="100000"/>
              </a:schemeClr>
            </a:gs>
            <a:gs pos="100000">
              <a:schemeClr val="accent1">
                <a:alpha val="50000"/>
                <a:hueOff val="0"/>
                <a:satOff val="0"/>
                <a:lumOff val="0"/>
                <a:alphaOff val="0"/>
                <a:tint val="70000"/>
                <a:shade val="100000"/>
                <a:alpha val="100000"/>
                <a:satMod val="200000"/>
                <a:lumMod val="100000"/>
              </a:schemeClr>
            </a:gs>
          </a:gsLst>
          <a:lin ang="5400000" scaled="1"/>
        </a:gradFill>
        <a:ln>
          <a:noFill/>
        </a:ln>
        <a:effectLst/>
      </dsp:spPr>
      <dsp:style>
        <a:lnRef idx="0">
          <a:scrgbClr r="0" g="0" b="0"/>
        </a:lnRef>
        <a:fillRef idx="3">
          <a:scrgbClr r="0" g="0" b="0"/>
        </a:fillRef>
        <a:effectRef idx="0">
          <a:scrgbClr r="0" g="0" b="0"/>
        </a:effectRef>
        <a:fontRef idx="minor">
          <a:schemeClr val="tx1"/>
        </a:fontRef>
      </dsp:style>
    </dsp:sp>
    <dsp:sp modelId="{5A342A44-5C4A-AA4B-B420-B41308FC5827}">
      <dsp:nvSpPr>
        <dsp:cNvPr id="0" name=""/>
        <dsp:cNvSpPr/>
      </dsp:nvSpPr>
      <dsp:spPr>
        <a:xfrm>
          <a:off x="584453" y="1158240"/>
          <a:ext cx="2115673" cy="1488338"/>
        </a:xfrm>
        <a:prstGeom prst="rect">
          <a:avLst/>
        </a:prstGeom>
        <a:noFill/>
        <a:ln>
          <a:noFill/>
        </a:ln>
        <a:effectLst/>
        <a:sp3d/>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1">
          <a:noAutofit/>
        </a:bodyPr>
        <a:lstStyle/>
        <a:p>
          <a:pPr lvl="0" algn="l" defTabSz="533400" rtl="0">
            <a:lnSpc>
              <a:spcPct val="90000"/>
            </a:lnSpc>
            <a:spcBef>
              <a:spcPct val="0"/>
            </a:spcBef>
            <a:spcAft>
              <a:spcPct val="35000"/>
            </a:spcAft>
          </a:pPr>
          <a:r>
            <a:rPr lang="en-GB" sz="1200" kern="1200" dirty="0" smtClean="0"/>
            <a:t>Thread switch</a:t>
          </a:r>
          <a:endParaRPr lang="en-GB" sz="1200" kern="1200" dirty="0"/>
        </a:p>
        <a:p>
          <a:pPr marL="57150" lvl="1" indent="-57150" algn="l" defTabSz="400050" rtl="0">
            <a:lnSpc>
              <a:spcPct val="90000"/>
            </a:lnSpc>
            <a:spcBef>
              <a:spcPct val="0"/>
            </a:spcBef>
            <a:spcAft>
              <a:spcPct val="15000"/>
            </a:spcAft>
            <a:buChar char="••"/>
          </a:pPr>
          <a:r>
            <a:rPr lang="en-US" sz="900" kern="1200" dirty="0" smtClean="0"/>
            <a:t>The act of switching processor control between threads within the same process</a:t>
          </a:r>
          <a:endParaRPr lang="en-US" sz="900" kern="1200" dirty="0"/>
        </a:p>
        <a:p>
          <a:pPr marL="57150" lvl="1" indent="-57150" algn="l" defTabSz="400050" rtl="0">
            <a:lnSpc>
              <a:spcPct val="90000"/>
            </a:lnSpc>
            <a:spcBef>
              <a:spcPct val="0"/>
            </a:spcBef>
            <a:spcAft>
              <a:spcPct val="15000"/>
            </a:spcAft>
            <a:buChar char="••"/>
          </a:pPr>
          <a:r>
            <a:rPr lang="en-US" sz="900" kern="1200" dirty="0" smtClean="0"/>
            <a:t>Typically less costly than process switch</a:t>
          </a:r>
          <a:endParaRPr lang="en-US" sz="900" kern="1200" dirty="0"/>
        </a:p>
      </dsp:txBody>
      <dsp:txXfrm>
        <a:off x="584453" y="1158240"/>
        <a:ext cx="2115673" cy="148833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C5DF5-0BF9-8C4B-8A6E-83871401AA9B}">
      <dsp:nvSpPr>
        <dsp:cNvPr id="0" name=""/>
        <dsp:cNvSpPr/>
      </dsp:nvSpPr>
      <dsp:spPr>
        <a:xfrm>
          <a:off x="0" y="0"/>
          <a:ext cx="8077200" cy="5410200"/>
        </a:xfrm>
        <a:prstGeom prst="roundRect">
          <a:avLst>
            <a:gd name="adj" fmla="val 8500"/>
          </a:avLst>
        </a:prstGeom>
        <a:solidFill>
          <a:schemeClr val="accent3"/>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4198916" numCol="1" spcCol="1270" anchor="t" anchorCtr="0">
          <a:noAutofit/>
        </a:bodyPr>
        <a:lstStyle/>
        <a:p>
          <a:pPr lvl="0" algn="l" defTabSz="1289050" rtl="0">
            <a:lnSpc>
              <a:spcPct val="90000"/>
            </a:lnSpc>
            <a:spcBef>
              <a:spcPct val="0"/>
            </a:spcBef>
            <a:spcAft>
              <a:spcPct val="35000"/>
            </a:spcAft>
          </a:pPr>
          <a:r>
            <a:rPr lang="en-US" sz="2900" kern="1200" dirty="0" smtClean="0"/>
            <a:t>Effective use of a cluster requires executing software from a single application in parallel</a:t>
          </a:r>
          <a:endParaRPr lang="en-US" sz="2900" kern="1200" dirty="0"/>
        </a:p>
      </dsp:txBody>
      <dsp:txXfrm>
        <a:off x="134690" y="134690"/>
        <a:ext cx="7807820" cy="5140820"/>
      </dsp:txXfrm>
    </dsp:sp>
    <dsp:sp modelId="{5921CCAE-9BA1-0E43-A2BA-E15B89D49E3B}">
      <dsp:nvSpPr>
        <dsp:cNvPr id="0" name=""/>
        <dsp:cNvSpPr/>
      </dsp:nvSpPr>
      <dsp:spPr>
        <a:xfrm>
          <a:off x="201930" y="1352550"/>
          <a:ext cx="7673340" cy="3787140"/>
        </a:xfrm>
        <a:prstGeom prst="roundRect">
          <a:avLst>
            <a:gd name="adj" fmla="val 10500"/>
          </a:avLst>
        </a:prstGeom>
        <a:solidFill>
          <a:schemeClr val="accent4"/>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110490" rIns="110490" bIns="2404834" numCol="1" spcCol="1270" anchor="t" anchorCtr="0">
          <a:noAutofit/>
        </a:bodyPr>
        <a:lstStyle/>
        <a:p>
          <a:pPr lvl="0" algn="l" defTabSz="1289050" rtl="0">
            <a:lnSpc>
              <a:spcPct val="90000"/>
            </a:lnSpc>
            <a:spcBef>
              <a:spcPct val="0"/>
            </a:spcBef>
            <a:spcAft>
              <a:spcPct val="35000"/>
            </a:spcAft>
          </a:pPr>
          <a:r>
            <a:rPr lang="en-US" sz="2900" kern="1200" dirty="0" smtClean="0"/>
            <a:t>Three approaches are:</a:t>
          </a:r>
          <a:endParaRPr lang="en-US" sz="2900" kern="1200" dirty="0"/>
        </a:p>
      </dsp:txBody>
      <dsp:txXfrm>
        <a:off x="318398" y="1469018"/>
        <a:ext cx="7440404" cy="3554204"/>
      </dsp:txXfrm>
    </dsp:sp>
    <dsp:sp modelId="{FC394B63-358E-2C47-B335-BE6F16914FFD}">
      <dsp:nvSpPr>
        <dsp:cNvPr id="0" name=""/>
        <dsp:cNvSpPr/>
      </dsp:nvSpPr>
      <dsp:spPr>
        <a:xfrm>
          <a:off x="393763" y="3056763"/>
          <a:ext cx="2402602" cy="1704213"/>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GB" sz="1600" kern="1200" dirty="0" smtClean="0"/>
            <a:t>Parallelizing complier</a:t>
          </a:r>
          <a:endParaRPr lang="en-GB" sz="1600" kern="1200" dirty="0"/>
        </a:p>
        <a:p>
          <a:pPr marL="114300" lvl="1" indent="-114300" algn="l" defTabSz="533400" rtl="0">
            <a:lnSpc>
              <a:spcPct val="90000"/>
            </a:lnSpc>
            <a:spcBef>
              <a:spcPct val="0"/>
            </a:spcBef>
            <a:spcAft>
              <a:spcPct val="15000"/>
            </a:spcAft>
            <a:buChar char="••"/>
          </a:pPr>
          <a:r>
            <a:rPr lang="en-GB" sz="1200" kern="1200" dirty="0" smtClean="0"/>
            <a:t>Determines at compile time which parts of an application can be executed in parallel</a:t>
          </a:r>
          <a:endParaRPr lang="en-GB" sz="1200" kern="1200" dirty="0"/>
        </a:p>
        <a:p>
          <a:pPr marL="114300" lvl="1" indent="-114300" algn="l" defTabSz="533400" rtl="0">
            <a:lnSpc>
              <a:spcPct val="90000"/>
            </a:lnSpc>
            <a:spcBef>
              <a:spcPct val="0"/>
            </a:spcBef>
            <a:spcAft>
              <a:spcPct val="15000"/>
            </a:spcAft>
            <a:buChar char="••"/>
          </a:pPr>
          <a:r>
            <a:rPr lang="en-US" sz="1200" kern="1200" dirty="0" smtClean="0"/>
            <a:t>These are then split off to be assigned to different computers in the cluster</a:t>
          </a:r>
          <a:endParaRPr lang="en-US" sz="1200" kern="1200" dirty="0"/>
        </a:p>
      </dsp:txBody>
      <dsp:txXfrm>
        <a:off x="446173" y="3109173"/>
        <a:ext cx="2297782" cy="1599393"/>
      </dsp:txXfrm>
    </dsp:sp>
    <dsp:sp modelId="{7BC7A6E8-37DB-5C4A-8BDB-2D74A610C969}">
      <dsp:nvSpPr>
        <dsp:cNvPr id="0" name=""/>
        <dsp:cNvSpPr/>
      </dsp:nvSpPr>
      <dsp:spPr>
        <a:xfrm>
          <a:off x="2836298" y="3056763"/>
          <a:ext cx="2402602" cy="1704213"/>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GB" sz="1600" kern="1200" dirty="0" smtClean="0"/>
            <a:t>Parallelized application</a:t>
          </a:r>
          <a:endParaRPr lang="en-GB" sz="1600" kern="1200" dirty="0"/>
        </a:p>
        <a:p>
          <a:pPr marL="114300" lvl="1" indent="-114300" algn="l" defTabSz="533400" rtl="0">
            <a:lnSpc>
              <a:spcPct val="90000"/>
            </a:lnSpc>
            <a:spcBef>
              <a:spcPct val="0"/>
            </a:spcBef>
            <a:spcAft>
              <a:spcPct val="15000"/>
            </a:spcAft>
            <a:buChar char="••"/>
          </a:pPr>
          <a:r>
            <a:rPr lang="en-US" sz="1200" kern="1200" dirty="0" smtClean="0"/>
            <a:t>Application written from the outset to run on a cluster and uses message passing to move data between cluster nodes</a:t>
          </a:r>
          <a:endParaRPr lang="en-US" sz="1200" kern="1200" dirty="0"/>
        </a:p>
      </dsp:txBody>
      <dsp:txXfrm>
        <a:off x="2888708" y="3109173"/>
        <a:ext cx="2297782" cy="1599393"/>
      </dsp:txXfrm>
    </dsp:sp>
    <dsp:sp modelId="{93D75637-674A-3547-BAB1-A9A06DEED6D3}">
      <dsp:nvSpPr>
        <dsp:cNvPr id="0" name=""/>
        <dsp:cNvSpPr/>
      </dsp:nvSpPr>
      <dsp:spPr>
        <a:xfrm>
          <a:off x="5278832" y="3056763"/>
          <a:ext cx="2402602" cy="1704213"/>
        </a:xfrm>
        <a:prstGeom prst="roundRect">
          <a:avLst>
            <a:gd name="adj" fmla="val 105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t" anchorCtr="0">
          <a:noAutofit/>
        </a:bodyPr>
        <a:lstStyle/>
        <a:p>
          <a:pPr lvl="0" algn="l" defTabSz="711200" rtl="0">
            <a:lnSpc>
              <a:spcPct val="90000"/>
            </a:lnSpc>
            <a:spcBef>
              <a:spcPct val="0"/>
            </a:spcBef>
            <a:spcAft>
              <a:spcPct val="35000"/>
            </a:spcAft>
          </a:pPr>
          <a:r>
            <a:rPr lang="en-GB" sz="1600" kern="1200" dirty="0" smtClean="0"/>
            <a:t>Parametric computing</a:t>
          </a:r>
          <a:endParaRPr lang="en-GB" sz="1600" kern="1200" dirty="0"/>
        </a:p>
        <a:p>
          <a:pPr marL="114300" lvl="1" indent="-114300" algn="l" defTabSz="533400" rtl="0">
            <a:lnSpc>
              <a:spcPct val="90000"/>
            </a:lnSpc>
            <a:spcBef>
              <a:spcPct val="0"/>
            </a:spcBef>
            <a:spcAft>
              <a:spcPct val="15000"/>
            </a:spcAft>
            <a:buChar char="••"/>
          </a:pPr>
          <a:r>
            <a:rPr lang="en-GB" sz="1200" kern="1200" dirty="0" smtClean="0"/>
            <a:t>Can be used if the essence of the application is an algorithm or program that must be executed a large number of times, each time with a different set of starting conditions or parameters</a:t>
          </a:r>
          <a:endParaRPr lang="en-GB" sz="1200" kern="1200" dirty="0"/>
        </a:p>
      </dsp:txBody>
      <dsp:txXfrm>
        <a:off x="5331242" y="3109173"/>
        <a:ext cx="2297782" cy="159939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D64490-7FCB-7D4E-93C3-C8C12BEB3DB1}">
      <dsp:nvSpPr>
        <dsp:cNvPr id="0" name=""/>
        <dsp:cNvSpPr/>
      </dsp:nvSpPr>
      <dsp:spPr>
        <a:xfrm>
          <a:off x="1023" y="149404"/>
          <a:ext cx="3990454" cy="2394272"/>
        </a:xfrm>
        <a:prstGeom prst="rect">
          <a:avLst/>
        </a:prstGeom>
        <a:solidFill>
          <a:schemeClr val="accent4"/>
        </a:solidFill>
        <a:ln>
          <a:solidFill>
            <a:schemeClr val="accent4"/>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en-US" sz="2300" kern="1200" dirty="0" smtClean="0"/>
            <a:t>SMP has practical limit to number of processors that can be used</a:t>
          </a:r>
          <a:endParaRPr lang="en-US" sz="2300" kern="1200" dirty="0"/>
        </a:p>
        <a:p>
          <a:pPr marL="171450" lvl="1" indent="-171450" algn="l" defTabSz="800100" rtl="0">
            <a:lnSpc>
              <a:spcPct val="90000"/>
            </a:lnSpc>
            <a:spcBef>
              <a:spcPct val="0"/>
            </a:spcBef>
            <a:spcAft>
              <a:spcPct val="15000"/>
            </a:spcAft>
            <a:buChar char="••"/>
          </a:pPr>
          <a:r>
            <a:rPr lang="en-US" sz="1800" kern="1200" dirty="0" smtClean="0"/>
            <a:t>Bus traffic limits to between 16 and 64 processors</a:t>
          </a:r>
          <a:endParaRPr lang="en-US" sz="1800" kern="1200" dirty="0"/>
        </a:p>
      </dsp:txBody>
      <dsp:txXfrm>
        <a:off x="1023" y="149404"/>
        <a:ext cx="3990454" cy="2394272"/>
      </dsp:txXfrm>
    </dsp:sp>
    <dsp:sp modelId="{31798CC8-5AD5-3F4A-8CDE-E09FE7B5E78F}">
      <dsp:nvSpPr>
        <dsp:cNvPr id="0" name=""/>
        <dsp:cNvSpPr/>
      </dsp:nvSpPr>
      <dsp:spPr>
        <a:xfrm>
          <a:off x="4390522" y="149404"/>
          <a:ext cx="3990454" cy="2394272"/>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t" anchorCtr="0">
          <a:noAutofit/>
        </a:bodyPr>
        <a:lstStyle/>
        <a:p>
          <a:pPr lvl="0" algn="l" defTabSz="1022350" rtl="0">
            <a:lnSpc>
              <a:spcPct val="90000"/>
            </a:lnSpc>
            <a:spcBef>
              <a:spcPct val="0"/>
            </a:spcBef>
            <a:spcAft>
              <a:spcPct val="35000"/>
            </a:spcAft>
          </a:pPr>
          <a:r>
            <a:rPr lang="en-GB" sz="2300" kern="1200" dirty="0" smtClean="0"/>
            <a:t>In clusters each node has its own private main memory</a:t>
          </a:r>
          <a:endParaRPr lang="en-GB" sz="2300" kern="1200" dirty="0"/>
        </a:p>
        <a:p>
          <a:pPr marL="171450" lvl="1" indent="-171450" algn="l" defTabSz="800100" rtl="0">
            <a:lnSpc>
              <a:spcPct val="90000"/>
            </a:lnSpc>
            <a:spcBef>
              <a:spcPct val="0"/>
            </a:spcBef>
            <a:spcAft>
              <a:spcPct val="15000"/>
            </a:spcAft>
            <a:buChar char="••"/>
          </a:pPr>
          <a:r>
            <a:rPr lang="en-US" sz="1800" kern="1200" dirty="0" smtClean="0"/>
            <a:t>Applications do not see a large global memory</a:t>
          </a:r>
          <a:endParaRPr lang="en-US" sz="1800" kern="1200" dirty="0"/>
        </a:p>
        <a:p>
          <a:pPr marL="171450" lvl="1" indent="-171450" algn="l" defTabSz="800100" rtl="0">
            <a:lnSpc>
              <a:spcPct val="90000"/>
            </a:lnSpc>
            <a:spcBef>
              <a:spcPct val="0"/>
            </a:spcBef>
            <a:spcAft>
              <a:spcPct val="15000"/>
            </a:spcAft>
            <a:buChar char="••"/>
          </a:pPr>
          <a:r>
            <a:rPr lang="en-US" sz="1800" kern="1200" dirty="0" smtClean="0"/>
            <a:t>Coherency is maintained by software rather than hardware</a:t>
          </a:r>
          <a:endParaRPr lang="en-US" sz="1800" kern="1200" dirty="0"/>
        </a:p>
      </dsp:txBody>
      <dsp:txXfrm>
        <a:off x="4390522" y="149404"/>
        <a:ext cx="3990454" cy="2394272"/>
      </dsp:txXfrm>
    </dsp:sp>
    <dsp:sp modelId="{85550EF7-3354-484E-9C0E-5134A9EA88B8}">
      <dsp:nvSpPr>
        <dsp:cNvPr id="0" name=""/>
        <dsp:cNvSpPr/>
      </dsp:nvSpPr>
      <dsp:spPr>
        <a:xfrm>
          <a:off x="1023" y="2942722"/>
          <a:ext cx="3990454" cy="2394272"/>
        </a:xfrm>
        <a:prstGeom prst="rect">
          <a:avLst/>
        </a:prstGeom>
        <a:gradFill rotWithShape="0">
          <a:gsLst>
            <a:gs pos="0">
              <a:schemeClr val="accent1">
                <a:hueOff val="0"/>
                <a:satOff val="0"/>
                <a:lumOff val="0"/>
                <a:alphaOff val="0"/>
                <a:shade val="40000"/>
                <a:alpha val="100000"/>
                <a:satMod val="150000"/>
                <a:lumMod val="100000"/>
              </a:schemeClr>
            </a:gs>
            <a:gs pos="100000">
              <a:schemeClr val="accent1">
                <a:hueOff val="0"/>
                <a:satOff val="0"/>
                <a:lumOff val="0"/>
                <a:alphaOff val="0"/>
                <a:tint val="70000"/>
                <a:shade val="100000"/>
                <a:alpha val="100000"/>
                <a:satMod val="200000"/>
                <a:lumMod val="100000"/>
              </a:schemeClr>
            </a:gs>
          </a:gsLst>
          <a:lin ang="5400000" scaled="1"/>
        </a:gradFill>
        <a:ln>
          <a:no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GB" sz="2300" kern="1200" dirty="0" smtClean="0"/>
            <a:t>NUMA retains SMP flavor while giving large scale multiprocessing</a:t>
          </a:r>
          <a:endParaRPr lang="en-GB" sz="2300" kern="1200" dirty="0"/>
        </a:p>
      </dsp:txBody>
      <dsp:txXfrm>
        <a:off x="1023" y="2942722"/>
        <a:ext cx="3990454" cy="2394272"/>
      </dsp:txXfrm>
    </dsp:sp>
    <dsp:sp modelId="{068D3F98-61BF-CB40-AB02-8DE647E04F61}">
      <dsp:nvSpPr>
        <dsp:cNvPr id="0" name=""/>
        <dsp:cNvSpPr/>
      </dsp:nvSpPr>
      <dsp:spPr>
        <a:xfrm>
          <a:off x="4390522" y="2942722"/>
          <a:ext cx="3990454" cy="2394272"/>
        </a:xfrm>
        <a:prstGeom prst="rect">
          <a:avLst/>
        </a:prstGeom>
        <a:solidFill>
          <a:schemeClr val="accent3"/>
        </a:solidFill>
        <a:ln>
          <a:solidFill>
            <a:schemeClr val="accent3"/>
          </a:solidFill>
        </a:ln>
        <a:effectLst>
          <a:innerShdw blurRad="50800" dist="25400" dir="13500000">
            <a:srgbClr val="FFFFFF">
              <a:alpha val="75000"/>
            </a:srgbClr>
          </a:innerShdw>
          <a:outerShdw blurRad="63500" dist="25400" dir="5400000" rotWithShape="0">
            <a:srgbClr val="808080">
              <a:alpha val="7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lvl="0" algn="ctr" defTabSz="1022350" rtl="0">
            <a:lnSpc>
              <a:spcPct val="90000"/>
            </a:lnSpc>
            <a:spcBef>
              <a:spcPct val="0"/>
            </a:spcBef>
            <a:spcAft>
              <a:spcPct val="35000"/>
            </a:spcAft>
          </a:pPr>
          <a:r>
            <a:rPr lang="en-US" sz="2300" kern="1200" dirty="0" smtClean="0"/>
            <a:t>Objective with NUMA is to maintain a transparent system wide memory while permitting multiple multiprocessor nodes, each with its own bus or internal interconnect system</a:t>
          </a:r>
          <a:endParaRPr lang="en-US" sz="2300" kern="1200" dirty="0"/>
        </a:p>
      </dsp:txBody>
      <dsp:txXfrm>
        <a:off x="4390522" y="2942722"/>
        <a:ext cx="3990454" cy="2394272"/>
      </dsp:txXfrm>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4">
  <dgm:title val=""/>
  <dgm:desc val=""/>
  <dgm:catLst>
    <dgm:cat type="process" pri="19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dgm:varLst>
    <dgm:choose name="Name1">
      <dgm:if name="Name2" func="var" arg="dir" op="equ" val="norm">
        <dgm:alg type="snake">
          <dgm:param type="grDir" val="tL"/>
          <dgm:param type="flowDir" val="col"/>
          <dgm:param type="contDir" val="revDir"/>
          <dgm:param type="bkpt" val="bal"/>
        </dgm:alg>
      </dgm:if>
      <dgm:else name="Name3">
        <dgm:alg type="snake">
          <dgm:param type="grDir" val="tR"/>
          <dgm:param type="flowDir" val="col"/>
          <dgm:param type="contDir" val="revDir"/>
          <dgm:param type="bkpt" val="bal"/>
        </dgm:alg>
      </dgm:else>
    </dgm:choose>
    <dgm:shape xmlns:r="http://schemas.openxmlformats.org/officeDocument/2006/relationships" r:blip="">
      <dgm:adjLst/>
    </dgm:shape>
    <dgm:presOf/>
    <dgm:constrLst>
      <dgm:constr type="w" for="ch" forName="compNode" refType="w"/>
      <dgm:constr type="h" for="ch" forName="compNode" refType="w" fact="0.6"/>
      <dgm:constr type="h" for="ch" forName="sibTrans" refType="h" refFor="ch" refForName="compNode" op="equ" fact="0.25"/>
      <dgm:constr type="sp" refType="w" fact="0.33"/>
      <dgm:constr type="primFontSz" for="des" forName="node" op="equ" val="65"/>
    </dgm:constrLst>
    <dgm:ruleLst/>
    <dgm:forEach name="nodesForEach" axis="ch" ptType="node">
      <dgm:layoutNode name="compNode">
        <dgm:alg type="composite"/>
        <dgm:shape xmlns:r="http://schemas.openxmlformats.org/officeDocument/2006/relationships" r:blip="">
          <dgm:adjLst/>
        </dgm:shape>
        <dgm:presOf/>
        <dgm:choose name="Name4">
          <dgm:if name="Name5" axis="self" func="var" arg="dir" op="equ" val="norm">
            <dgm:constrLst>
              <dgm:constr type="l" for="ch" forName="dummyConnPt" refType="w" fact="0.2"/>
              <dgm:constr type="t" for="ch" forName="dummyConnPt" refType="w" fact="0.145"/>
              <dgm:constr type="l" for="ch" forName="node"/>
              <dgm:constr type="t" for="ch" forName="node"/>
              <dgm:constr type="h" for="ch" forName="node" refType="h"/>
              <dgm:constr type="w" for="ch" forName="node" refType="w"/>
            </dgm:constrLst>
          </dgm:if>
          <dgm:else name="Name6">
            <dgm:constrLst>
              <dgm:constr type="l" for="ch" forName="dummyConnPt" refType="w" fact="0.8"/>
              <dgm:constr type="t" for="ch" forName="dummyConnPt" refType="w" fact="0.145"/>
              <dgm:constr type="l" for="ch" forName="node"/>
              <dgm:constr type="t" for="ch" forName="node"/>
              <dgm:constr type="h" for="ch" forName="node" refType="h"/>
              <dgm:constr type="w" for="ch" forName="node" refType="w"/>
            </dgm:constrLst>
          </dgm:else>
        </dgm:choose>
        <dgm:ruleLst/>
        <dgm:layoutNode name="dummyConnPt" styleLbl="node1" moveWith="node">
          <dgm:alg type="sp"/>
          <dgm:shape xmlns:r="http://schemas.openxmlformats.org/officeDocument/2006/relationships" r:blip="">
            <dgm:adjLst/>
          </dgm:shape>
          <dgm:presOf/>
          <dgm:constrLst>
            <dgm:constr type="w" val="1"/>
            <dgm:constr type="h" val="1"/>
          </dgm:constrLst>
          <dgm:ruleLst/>
        </dgm:layout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 type="primFontSz" val="65"/>
          </dgm:constrLst>
          <dgm:ruleLst>
            <dgm:rule type="primFontSz" val="5" fact="NaN" max="NaN"/>
          </dgm:ruleLst>
        </dgm:layoutNode>
      </dgm:layoutNode>
      <dgm:forEach name="sibTransForEach" axis="followSib" cnt="1">
        <dgm:layoutNode name="sibTrans" styleLbl="bgSibTrans2D1">
          <dgm:choose name="Name7">
            <dgm:if name="Name8" axis="self" func="var" arg="dir" op="equ" val="norm">
              <dgm:alg type="conn">
                <dgm:param type="srcNode" val="dummyConnPt"/>
                <dgm:param type="dstNode" val="dummyConnPt"/>
                <dgm:param type="begPts" val="bCtr, midR, tCtr"/>
                <dgm:param type="endPts" val="tCtr, midL, bCtr"/>
                <dgm:param type="begSty" val="noArr"/>
                <dgm:param type="endSty" val="noArr"/>
              </dgm:alg>
            </dgm:if>
            <dgm:else name="Name9">
              <dgm:alg type="conn">
                <dgm:param type="srcNode" val="dummyConnPt"/>
                <dgm:param type="dstNode" val="dummyConnPt"/>
                <dgm:param type="begPts" val="bCtr, midL, tCtr"/>
                <dgm:param type="endPts" val="tCtr, midR, bCtr"/>
                <dgm:param type="begSty" val="noArr"/>
                <dgm:param type="endSty" val="noArr"/>
              </dgm:alg>
            </dgm:else>
          </dgm:choose>
          <dgm:shape xmlns:r="http://schemas.openxmlformats.org/officeDocument/2006/relationships" type="conn" r:blip="" zOrderOff="-2">
            <dgm:adjLst/>
          </dgm:shape>
          <dgm:presOf axis="self"/>
          <dgm:constrLst>
            <dgm:constr type="begPad"/>
            <dgm:constr type="endPad"/>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target2">
  <dgm:title val=""/>
  <dgm:desc val=""/>
  <dgm:catLst>
    <dgm:cat type="relationship"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chMax val="3"/>
      <dgm:chPref val="1"/>
      <dgm:dir/>
      <dgm:animLvl val="lvl"/>
      <dgm:resizeHandles/>
    </dgm:varLst>
    <dgm:alg type="composite">
      <dgm:param type="horzAlign" val="none"/>
      <dgm:param type="vertAlign" val="none"/>
    </dgm:alg>
    <dgm:shape xmlns:r="http://schemas.openxmlformats.org/officeDocument/2006/relationships" r:blip="">
      <dgm:adjLst/>
    </dgm:shape>
    <dgm:presOf/>
    <dgm:choose name="Name1">
      <dgm:if name="Name2" func="var" arg="dir" op="equ" val="norm">
        <dgm:choose name="Name3">
          <dgm:if name="Name4" axis="ch ch" ptType="node node" st="1 1" cnt="1 0" func="cnt" op="gt" val="0">
            <dgm:choose name="Name5">
              <dgm:if name="Name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395"/>
                  <dgm:constr type="t" for="ch" forName="centerBox" refType="h" fact="0.5"/>
                  <dgm:constr type="w" for="ch" forName="centerBox" refType="w" fact="0.555"/>
                  <dgm:constr type="h" for="ch" forName="centerBox" refType="h" fact="0.4"/>
                  <dgm:constr type="userA" for="des" forName="outerSibTrans" refType="w"/>
                  <dgm:constr type="userA" for="des" forName="middleSibTrans" refType="w"/>
                  <dgm:constr type="userA" for="des" forName="centerSibTrans" refType="w"/>
                </dgm:constrLst>
              </dgm:if>
              <dgm:else name="Name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2"/>
                  <dgm:constr type="t" for="ch" forName="middleBox" refType="h" fact="0.25"/>
                  <dgm:constr type="w" for="ch" forName="middleBox" refType="w" fact="0.775"/>
                  <dgm:constr type="h" for="ch" forName="middleBox" refType="h" fact="0.7"/>
                  <dgm:constr type="l" for="ch" forName="centerBox" refType="w" fact="0.22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8">
            <dgm:choose name="Name9">
              <dgm:if name="Name1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26"/>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1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if>
      <dgm:else name="Name12">
        <dgm:choose name="Name13">
          <dgm:if name="Name14" axis="ch ch" ptType="node node" st="1 1" cnt="1 0" func="cnt" op="gt" val="0">
            <dgm:choose name="Name15">
              <dgm:if name="Name16"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55"/>
                  <dgm:constr type="h" for="ch" forName="centerBox" refType="h" fact="0.4"/>
                  <dgm:constr type="userA" for="des" forName="outerSibTrans" refType="w"/>
                  <dgm:constr type="userA" for="des" forName="middleSibTrans" refType="w"/>
                  <dgm:constr type="userA" for="des" forName="centerSibTrans" refType="w"/>
                </dgm:constrLst>
              </dgm:if>
              <dgm:else name="Name17">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775"/>
                  <dgm:constr type="h" for="ch" forName="middleBox" refType="h" fact="0.7"/>
                  <dgm:constr type="l" for="ch" forName="centerBox" refType="w" fact="0.05"/>
                  <dgm:constr type="t" for="ch" forName="centerBox" refType="h" fact="0.5"/>
                  <dgm:constr type="w" for="ch" forName="centerBox" refType="w" fact="0.725"/>
                  <dgm:constr type="h" for="ch" forName="centerBox" refType="h" fact="0.4"/>
                  <dgm:constr type="userA" for="des" forName="outerSibTrans" refType="w"/>
                  <dgm:constr type="userA" for="des" forName="middleSibTrans" refType="w"/>
                  <dgm:constr type="userA" for="des" forName="centerSibTrans" refType="w"/>
                </dgm:constrLst>
              </dgm:else>
            </dgm:choose>
          </dgm:if>
          <dgm:else name="Name18">
            <dgm:choose name="Name19">
              <dgm:if name="Name20" axis="ch ch" ptType="node node" st="2 1" cnt="1 0" func="cnt" op="gt" val="0">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69"/>
                  <dgm:constr type="h" for="ch" forName="centerBox" refType="h" fact="0.4"/>
                  <dgm:constr type="userA" for="des" forName="outerSibTrans" refType="w"/>
                  <dgm:constr type="userA" for="des" forName="middleSibTrans" refType="w"/>
                  <dgm:constr type="userA" for="des" forName="centerSibTrans" refType="w"/>
                </dgm:constrLst>
              </dgm:if>
              <dgm:else name="Name21">
                <dgm:constrLst>
                  <dgm:constr type="primFontSz" for="des" forName="middleBoxParent" val="65"/>
                  <dgm:constr type="primFontSz" for="des" forName="mChild" val="65"/>
                  <dgm:constr type="primFontSz" for="des" forName="outerBoxParent" refType="primFontSz" refFor="des" refForName="middleBoxParent" op="equ"/>
                  <dgm:constr type="primFontSz" for="des" forName="centerBoxParent" refType="primFontSz" refFor="des" refForName="middleBoxParent" op="equ"/>
                  <dgm:constr type="primFontSz" for="des" forName="oChild" refType="primFontSz" refFor="des" refForName="mChild" op="equ"/>
                  <dgm:constr type="primFontSz" for="des" forName="cChild" refType="primFontSz" refFor="des" refForName="mChild" op="equ"/>
                  <dgm:constr type="l" for="ch" forName="outerBox"/>
                  <dgm:constr type="t" for="ch" forName="outerBox"/>
                  <dgm:constr type="w" for="ch" forName="outerBox" refType="w"/>
                  <dgm:constr type="h" for="ch" forName="outerBox" refType="h"/>
                  <dgm:constr type="l" for="ch" forName="middleBox" refType="w" fact="0.025"/>
                  <dgm:constr type="t" for="ch" forName="middleBox" refType="h" fact="0.25"/>
                  <dgm:constr type="w" for="ch" forName="middleBox" refType="w" fact="0.95"/>
                  <dgm:constr type="h" for="ch" forName="middleBox" refType="h" fact="0.7"/>
                  <dgm:constr type="l" for="ch" forName="centerBox" refType="w" fact="0.05"/>
                  <dgm:constr type="t" for="ch" forName="centerBox" refType="h" fact="0.5"/>
                  <dgm:constr type="w" for="ch" forName="centerBox" refType="w" fact="0.9"/>
                  <dgm:constr type="h" for="ch" forName="centerBox" refType="h" fact="0.4"/>
                  <dgm:constr type="userA" for="des" forName="outerSibTrans" refType="w"/>
                  <dgm:constr type="userA" for="des" forName="middleSibTrans" refType="w"/>
                  <dgm:constr type="userA" for="des" forName="centerSibTrans" refType="w"/>
                </dgm:constrLst>
              </dgm:else>
            </dgm:choose>
          </dgm:else>
        </dgm:choose>
      </dgm:else>
    </dgm:choose>
    <dgm:ruleLst/>
    <dgm:choose name="Name22">
      <dgm:if name="Name23" axis="root ch" ptType="all node" st="1 1" cnt="0 0" func="cnt" op="gte" val="1">
        <dgm:layoutNode name="outerBox" styleLbl="node1">
          <dgm:alg type="composite">
            <dgm:param type="horzAlign" val="none"/>
            <dgm:param type="vertAlign" val="none"/>
          </dgm:alg>
          <dgm:shape xmlns:r="http://schemas.openxmlformats.org/officeDocument/2006/relationships" r:blip="">
            <dgm:adjLst/>
          </dgm:shape>
          <dgm:presOf/>
          <dgm:choose name="Name24">
            <dgm:if name="Name25" axis="root ch" ptType="all node" st="1 1" cnt="0 0" func="cnt" op="gt" val="1">
              <dgm:choose name="Name26">
                <dgm:if name="Name27" func="var" arg="dir" op="equ" val="norm">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025"/>
                    <dgm:constr type="t" for="ch" forName="outerBoxChildren" refType="h" fact="0.25"/>
                    <dgm:constr type="w" for="ch" forName="outerBoxChildren" refType="w" fact="0.15"/>
                    <dgm:constr type="h" for="ch" forName="outerBoxChildren" refType="h" fact="0.7"/>
                  </dgm:constrLst>
                </dgm:if>
                <dgm:else name="Name28">
                  <dgm:constrLst>
                    <dgm:constr type="l" for="ch" forName="outerBoxParent"/>
                    <dgm:constr type="t" for="ch" forName="outerBoxParent"/>
                    <dgm:constr type="w" for="ch" forName="outerBoxParent" refType="w"/>
                    <dgm:constr type="h" for="ch" forName="outerBoxParent" refType="h"/>
                    <dgm:constr type="bMarg" for="ch" forName="outerBoxParent" refType="h" fact="2.2"/>
                    <dgm:constr type="l" for="ch" forName="outerBoxChildren" refType="w" fact="0.825"/>
                    <dgm:constr type="t" for="ch" forName="outerBoxChildren" refType="h" fact="0.25"/>
                    <dgm:constr type="w" for="ch" forName="outerBoxChildren" refType="w" fact="0.15"/>
                    <dgm:constr type="h" for="ch" forName="outerBoxChildren" refType="h" fact="0.7"/>
                  </dgm:constrLst>
                </dgm:else>
              </dgm:choose>
            </dgm:if>
            <dgm:else name="Name29">
              <dgm:constrLst>
                <dgm:constr type="l" for="ch" forName="outerBoxParent"/>
                <dgm:constr type="t" for="ch" forName="outerBoxParent"/>
                <dgm:constr type="w" for="ch" forName="outerBoxParent" refType="w"/>
                <dgm:constr type="h" for="ch" forName="outerBoxParent" refType="h"/>
                <dgm:constr type="bMarg" for="ch" forName="outerBoxParent" refType="h" fact="1.75"/>
                <dgm:constr type="l" for="ch" forName="outerBoxChildren" refType="w" fact="0.025"/>
                <dgm:constr type="t" for="ch" forName="outerBoxChildren" refType="h" fact="0.45"/>
                <dgm:constr type="w" for="ch" forName="outerBoxChildren" refType="w" fact="0.95"/>
                <dgm:constr type="h" for="ch" forName="outerBoxChildren" refType="h" fact="0.45"/>
              </dgm:constrLst>
            </dgm:else>
          </dgm:choose>
          <dgm:ruleLst/>
          <dgm:layoutNode name="outerBoxParent" styleLbl="node1">
            <dgm:alg type="tx">
              <dgm:param type="txAnchorVert" val="t"/>
              <dgm:param type="parTxLTRAlign" val="l"/>
              <dgm:param type="parTxRTLAlign" val="r"/>
            </dgm:alg>
            <dgm:shape xmlns:r="http://schemas.openxmlformats.org/officeDocument/2006/relationships" type="roundRect" r:blip="">
              <dgm:adjLst>
                <dgm:adj idx="1" val="0.085"/>
              </dgm:adjLst>
            </dgm:shape>
            <dgm:presOf axis="ch" ptType="node" cnt="1"/>
            <dgm:constrLst>
              <dgm:constr type="tMarg" refType="primFontSz" fact="0.3"/>
              <dgm:constr type="lMarg" refType="primFontSz" fact="0.3"/>
              <dgm:constr type="rMarg" refType="primFontSz" fact="0.3"/>
            </dgm:constrLst>
            <dgm:ruleLst>
              <dgm:rule type="primFontSz" val="5" fact="NaN" max="NaN"/>
            </dgm:ruleLst>
          </dgm:layoutNode>
          <dgm:layoutNode name="outerBoxChildren">
            <dgm:choose name="Name30">
              <dgm:if name="Name31" axis="root ch" ptType="all node" st="1 1" cnt="0 0" func="cnt" op="gt" val="1">
                <dgm:alg type="lin">
                  <dgm:param type="linDir" val="fromT"/>
                  <dgm:param type="vertAlign" val="t"/>
                </dgm:alg>
              </dgm:if>
              <dgm:else name="Name32">
                <dgm:choose name="Name33">
                  <dgm:if name="Name34" func="var" arg="dir" op="equ" val="norm">
                    <dgm:alg type="lin">
                      <dgm:param type="horzAlign" val="l"/>
                    </dgm:alg>
                  </dgm:if>
                  <dgm:else name="Name35">
                    <dgm:alg type="lin">
                      <dgm:param type="linDir" val="fromR"/>
                      <dgm:param type="horzAlign" val="r"/>
                    </dgm:alg>
                  </dgm:else>
                </dgm:choose>
              </dgm:else>
            </dgm:choose>
            <dgm:shape xmlns:r="http://schemas.openxmlformats.org/officeDocument/2006/relationships" r:blip="">
              <dgm:adjLst/>
            </dgm:shape>
            <dgm:presOf/>
            <dgm:constrLst>
              <dgm:constr type="w" for="ch" forName="oChild" refType="w"/>
              <dgm:constr type="h" for="ch" forName="oChild" refType="h"/>
            </dgm:constrLst>
            <dgm:ruleLst/>
            <dgm:forEach name="Name36" axis="ch ch" ptType="node node" st="1 1" cnt="1 0">
              <dgm:layoutNode name="o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37" axis="followSib" ptType="sibTrans" cnt="1">
                <dgm:layoutNode name="ou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38"/>
    </dgm:choose>
    <dgm:choose name="Name39">
      <dgm:if name="Name40" axis="root ch" ptType="all node" st="1 1" cnt="0 0" func="cnt" op="gte" val="2">
        <dgm:layoutNode name="middleBox">
          <dgm:alg type="composite">
            <dgm:param type="horzAlign" val="none"/>
            <dgm:param type="vertAlign" val="none"/>
          </dgm:alg>
          <dgm:shape xmlns:r="http://schemas.openxmlformats.org/officeDocument/2006/relationships" r:blip="">
            <dgm:adjLst/>
          </dgm:shape>
          <dgm:presOf/>
          <dgm:choose name="Name41">
            <dgm:if name="Name42" axis="root ch" ptType="all node" st="1 1" cnt="0 0" func="cnt" op="gt" val="2">
              <dgm:choose name="Name43">
                <dgm:if name="Name44" func="var" arg="dir" op="equ" val="norm">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35"/>
                    <dgm:constr type="w" for="ch" forName="middleBoxChildren" refType="w" fact="0.2"/>
                    <dgm:constr type="h" for="ch" forName="middleBoxChildren" refType="h" fact="0.575"/>
                  </dgm:constrLst>
                </dgm:if>
                <dgm:else name="Name45">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775"/>
                    <dgm:constr type="t" for="ch" forName="middleBoxChildren" refType="h" fact="0.35"/>
                    <dgm:constr type="w" for="ch" forName="middleBoxChildren" refType="w" fact="0.2"/>
                    <dgm:constr type="h" for="ch" forName="middleBoxChildren" refType="h" fact="0.575"/>
                  </dgm:constrLst>
                </dgm:else>
              </dgm:choose>
            </dgm:if>
            <dgm:else name="Name46">
              <dgm:constrLst>
                <dgm:constr type="l" for="ch" forName="middleBoxParent"/>
                <dgm:constr type="t" for="ch" forName="middleBoxParent"/>
                <dgm:constr type="w" for="ch" forName="middleBoxParent" refType="w"/>
                <dgm:constr type="h" for="ch" forName="middleBoxParent" refType="h"/>
                <dgm:constr type="bMarg" for="ch" forName="middleBoxParent" refType="h" fact="1.8"/>
                <dgm:constr type="l" for="ch" forName="middleBoxChildren" refType="w" fact="0.025"/>
                <dgm:constr type="t" for="ch" forName="middleBoxChildren" refType="h" fact="0.45"/>
                <dgm:constr type="w" for="ch" forName="middleBoxChildren" refType="w" fact="0.95"/>
                <dgm:constr type="h" for="ch" forName="middleBoxChildren" refType="h" fact="0.45"/>
              </dgm:constrLst>
            </dgm:else>
          </dgm:choose>
          <dgm:ruleLst/>
          <dgm:layoutNode name="middle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2" cnt="1"/>
            <dgm:constrLst>
              <dgm:constr type="tMarg" refType="primFontSz" fact="0.3"/>
              <dgm:constr type="lMarg" refType="primFontSz" fact="0.3"/>
              <dgm:constr type="rMarg" refType="primFontSz" fact="0.3"/>
            </dgm:constrLst>
            <dgm:ruleLst>
              <dgm:rule type="primFontSz" val="5" fact="NaN" max="NaN"/>
            </dgm:ruleLst>
          </dgm:layoutNode>
          <dgm:layoutNode name="middleBoxChildren">
            <dgm:choose name="Name47">
              <dgm:if name="Name48" axis="root ch" ptType="all node" st="1 1" cnt="0 0" func="cnt" op="gt" val="2">
                <dgm:alg type="lin">
                  <dgm:param type="linDir" val="fromT"/>
                  <dgm:param type="vertAlign" val="t"/>
                </dgm:alg>
              </dgm:if>
              <dgm:else name="Name49">
                <dgm:choose name="Name50">
                  <dgm:if name="Name51" func="var" arg="dir" op="equ" val="norm">
                    <dgm:alg type="lin">
                      <dgm:param type="horzAlign" val="l"/>
                    </dgm:alg>
                  </dgm:if>
                  <dgm:else name="Name52">
                    <dgm:alg type="lin">
                      <dgm:param type="linDir" val="fromR"/>
                      <dgm:param type="horzAlign" val="r"/>
                    </dgm:alg>
                  </dgm:else>
                </dgm:choose>
              </dgm:else>
            </dgm:choose>
            <dgm:shape xmlns:r="http://schemas.openxmlformats.org/officeDocument/2006/relationships" r:blip="">
              <dgm:adjLst/>
            </dgm:shape>
            <dgm:presOf/>
            <dgm:constrLst>
              <dgm:constr type="w" for="ch" forName="mChild" refType="w"/>
              <dgm:constr type="h" for="ch" forName="mChild" refType="h"/>
            </dgm:constrLst>
            <dgm:ruleLst/>
            <dgm:forEach name="Name53" axis="ch ch" ptType="node node" st="2 1" cnt="1 0">
              <dgm:layoutNode name="m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54" axis="followSib" ptType="sibTrans" cnt="1">
                <dgm:layoutNode name="middle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layoutNode>
      </dgm:if>
      <dgm:else name="Name55"/>
    </dgm:choose>
    <dgm:choose name="Name56">
      <dgm:if name="Name57" axis="root ch" ptType="all node" st="1 1" cnt="0 0" func="cnt" op="gte" val="3">
        <dgm:layoutNode name="centerBox">
          <dgm:alg type="composite">
            <dgm:param type="horzAlign" val="none"/>
            <dgm:param type="vertAlign" val="none"/>
          </dgm:alg>
          <dgm:shape xmlns:r="http://schemas.openxmlformats.org/officeDocument/2006/relationships" r:blip="">
            <dgm:adjLst/>
          </dgm:shape>
          <dgm:presOf/>
          <dgm:choose name="Name58">
            <dgm:if name="Name59" axis="ch ch" ptType="node node" st="3 1" cnt="1 0" func="cnt" op="gt" val="0">
              <dgm:constrLst>
                <dgm:constr type="l" for="ch" forName="centerBoxParent"/>
                <dgm:constr type="t" for="ch" forName="centerBoxParent"/>
                <dgm:constr type="w" for="ch" forName="centerBoxParent" refType="w"/>
                <dgm:constr type="h" for="ch" forName="centerBoxParent" refType="h"/>
                <dgm:constr type="bMarg" for="ch" forName="centerBoxParent" refType="h" fact="1.6"/>
                <dgm:constr type="l" for="ch" forName="centerBoxChildren" refType="w" fact="0.025"/>
                <dgm:constr type="t" for="ch" forName="centerBoxChildren" refType="h" fact="0.45"/>
                <dgm:constr type="w" for="ch" forName="centerBoxChildren" refType="w" fact="0.95"/>
                <dgm:constr type="h" for="ch" forName="centerBoxChildren" refType="h" fact="0.45"/>
              </dgm:constrLst>
            </dgm:if>
            <dgm:else name="Name60">
              <dgm:constrLst>
                <dgm:constr type="l" for="ch" forName="centerBoxParent"/>
                <dgm:constr type="t" for="ch" forName="centerBoxParent"/>
                <dgm:constr type="w" for="ch" forName="centerBoxParent" refType="w"/>
                <dgm:constr type="h" for="ch" forName="centerBoxParent" refType="h"/>
              </dgm:constrLst>
            </dgm:else>
          </dgm:choose>
          <dgm:ruleLst/>
          <dgm:layoutNode name="centerBoxParent" styleLbl="node1">
            <dgm:alg type="tx">
              <dgm:param type="txAnchorVert" val="t"/>
              <dgm:param type="parTxLTRAlign" val="l"/>
              <dgm:param type="parTxRTLAlign" val="r"/>
            </dgm:alg>
            <dgm:shape xmlns:r="http://schemas.openxmlformats.org/officeDocument/2006/relationships" type="roundRect" r:blip="">
              <dgm:adjLst>
                <dgm:adj idx="1" val="0.105"/>
              </dgm:adjLst>
            </dgm:shape>
            <dgm:presOf axis="ch" ptType="node" st="3" cnt="1"/>
            <dgm:constrLst>
              <dgm:constr type="tMarg" refType="primFontSz" fact="0.3"/>
              <dgm:constr type="lMarg" refType="primFontSz" fact="0.3"/>
              <dgm:constr type="rMarg" refType="primFontSz" fact="0.3"/>
            </dgm:constrLst>
            <dgm:ruleLst>
              <dgm:rule type="primFontSz" val="5" fact="NaN" max="NaN"/>
            </dgm:ruleLst>
          </dgm:layoutNode>
          <dgm:choose name="Name61">
            <dgm:if name="Name62" axis="ch ch" ptType="node node" st="3 1" cnt="1 0" func="cnt" op="gt" val="0">
              <dgm:layoutNode name="centerBoxChildren">
                <dgm:choose name="Name63">
                  <dgm:if name="Name64" func="var" arg="dir" op="equ" val="norm">
                    <dgm:alg type="lin">
                      <dgm:param type="horzAlign" val="l"/>
                    </dgm:alg>
                  </dgm:if>
                  <dgm:else name="Name65">
                    <dgm:alg type="lin">
                      <dgm:param type="linDir" val="fromR"/>
                      <dgm:param type="horzAlign" val="r"/>
                    </dgm:alg>
                  </dgm:else>
                </dgm:choose>
                <dgm:shape xmlns:r="http://schemas.openxmlformats.org/officeDocument/2006/relationships" r:blip="">
                  <dgm:adjLst/>
                </dgm:shape>
                <dgm:presOf/>
                <dgm:constrLst>
                  <dgm:constr type="w" for="ch" forName="cChild" refType="w"/>
                  <dgm:constr type="h" for="ch" forName="cChild" refType="h"/>
                </dgm:constrLst>
                <dgm:ruleLst/>
                <dgm:forEach name="Name66" axis="ch ch" ptType="node node" st="3 1" cnt="1 0">
                  <dgm:layoutNode name="cChild" styleLbl="fgAcc1">
                    <dgm:varLst>
                      <dgm:bulletEnabled val="1"/>
                    </dgm:varLst>
                    <dgm:alg type="tx"/>
                    <dgm:shape xmlns:r="http://schemas.openxmlformats.org/officeDocument/2006/relationships" type="roundRect" r:blip="">
                      <dgm:adjLst>
                        <dgm:adj idx="1" val="0.105"/>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Name67" axis="followSib" ptType="sibTrans" cnt="1">
                    <dgm:layoutNode name="centerSibTrans">
                      <dgm:alg type="sp"/>
                      <dgm:shape xmlns:r="http://schemas.openxmlformats.org/officeDocument/2006/relationships" r:blip="">
                        <dgm:adjLst/>
                      </dgm:shape>
                      <dgm:presOf/>
                      <dgm:constrLst>
                        <dgm:constr type="userA"/>
                        <dgm:constr type="w" refType="userA" fact="0.015"/>
                        <dgm:constr type="h" refType="userA" fact="0.015"/>
                      </dgm:constrLst>
                      <dgm:ruleLst/>
                    </dgm:layoutNode>
                  </dgm:forEach>
                </dgm:forEach>
              </dgm:layoutNode>
            </dgm:if>
            <dgm:else name="Name68"/>
          </dgm:choose>
        </dgm:layoutNode>
      </dgm:if>
      <dgm:else name="Name69"/>
    </dgm:choose>
  </dgm:layoutNode>
</dgm:layoutDef>
</file>

<file path=ppt/diagrams/layout6.xml><?xml version="1.0" encoding="utf-8"?>
<dgm:layoutDef xmlns:dgm="http://schemas.openxmlformats.org/drawingml/2006/diagram" xmlns:a="http://schemas.openxmlformats.org/drawingml/2006/main" uniqueId="urn:microsoft.com/office/officeart/2005/8/layout/default#2">
  <dgm:title val=""/>
  <dgm:desc val=""/>
  <dgm:catLst>
    <dgm:cat type="list" pri="1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36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vl1pPr>
          </a:lstStyle>
          <a:p>
            <a:endParaRPr lang="en-US" dirty="0"/>
          </a:p>
        </p:txBody>
      </p:sp>
      <p:sp>
        <p:nvSpPr>
          <p:cNvPr id="113667"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vl1pPr>
          </a:lstStyle>
          <a:p>
            <a:endParaRPr lang="en-US" dirty="0"/>
          </a:p>
        </p:txBody>
      </p:sp>
      <p:sp>
        <p:nvSpPr>
          <p:cNvPr id="113668"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vl1pPr>
          </a:lstStyle>
          <a:p>
            <a:endParaRPr lang="en-US" dirty="0"/>
          </a:p>
        </p:txBody>
      </p:sp>
      <p:sp>
        <p:nvSpPr>
          <p:cNvPr id="113669"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950D7502-5251-5C4E-9059-4B9EF221CECC}" type="slidenum">
              <a:rPr lang="en-US"/>
              <a:pPr/>
              <a:t>‹#›</a:t>
            </a:fld>
            <a:endParaRPr lang="en-US" dirty="0"/>
          </a:p>
        </p:txBody>
      </p:sp>
    </p:spTree>
    <p:extLst>
      <p:ext uri="{BB962C8B-B14F-4D97-AF65-F5344CB8AC3E}">
        <p14:creationId xmlns:p14="http://schemas.microsoft.com/office/powerpoint/2010/main" val="23431859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4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defRPr sz="1200"/>
            </a:lvl1pPr>
          </a:lstStyle>
          <a:p>
            <a:endParaRPr lang="en-US" dirty="0"/>
          </a:p>
        </p:txBody>
      </p:sp>
      <p:sp>
        <p:nvSpPr>
          <p:cNvPr id="11264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lvl1pPr algn="r">
              <a:defRPr sz="1200"/>
            </a:lvl1pPr>
          </a:lstStyle>
          <a:p>
            <a:endParaRPr lang="en-US" dirty="0"/>
          </a:p>
        </p:txBody>
      </p:sp>
      <p:sp>
        <p:nvSpPr>
          <p:cNvPr id="11264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11264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0000" tIns="46800" rIns="90000" bIns="4680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264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defRPr sz="1200"/>
            </a:lvl1pPr>
          </a:lstStyle>
          <a:p>
            <a:endParaRPr lang="en-US" dirty="0"/>
          </a:p>
        </p:txBody>
      </p:sp>
      <p:sp>
        <p:nvSpPr>
          <p:cNvPr id="11264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0000" tIns="46800" rIns="90000" bIns="46800" numCol="1" anchor="b" anchorCtr="0" compatLnSpc="1">
            <a:prstTxWarp prst="textNoShape">
              <a:avLst/>
            </a:prstTxWarp>
          </a:bodyPr>
          <a:lstStyle>
            <a:lvl1pPr algn="r">
              <a:defRPr sz="1200"/>
            </a:lvl1pPr>
          </a:lstStyle>
          <a:p>
            <a:fld id="{2B10C813-7C32-934C-A3A3-B1F00F8B1FA5}" type="slidenum">
              <a:rPr lang="en-US"/>
              <a:pPr/>
              <a:t>‹#›</a:t>
            </a:fld>
            <a:endParaRPr lang="en-US" dirty="0"/>
          </a:p>
        </p:txBody>
      </p:sp>
    </p:spTree>
    <p:extLst>
      <p:ext uri="{BB962C8B-B14F-4D97-AF65-F5344CB8AC3E}">
        <p14:creationId xmlns:p14="http://schemas.microsoft.com/office/powerpoint/2010/main" val="1922587842"/>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84"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84" charset="0"/>
        <a:ea typeface="ＭＳ Ｐゴシック" pitchFamily="-84"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84" charset="0"/>
        <a:ea typeface="ＭＳ Ｐゴシック" pitchFamily="-84"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84" charset="0"/>
        <a:ea typeface="ＭＳ Ｐゴシック" pitchFamily="-84"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84" charset="0"/>
        <a:ea typeface="ＭＳ Ｐゴシック" pitchFamily="-8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DC1486A-64A2-174A-9561-2035EFB54CD6}" type="slidenum">
              <a:rPr lang="en-US"/>
              <a:pPr/>
              <a:t>1</a:t>
            </a:fld>
            <a:endParaRPr lang="en-US" dirty="0"/>
          </a:p>
        </p:txBody>
      </p:sp>
      <p:sp>
        <p:nvSpPr>
          <p:cNvPr id="52226" name="Rectangle 2050"/>
          <p:cNvSpPr>
            <a:spLocks noGrp="1" noRot="1" noChangeAspect="1" noChangeArrowheads="1" noTextEdit="1"/>
          </p:cNvSpPr>
          <p:nvPr>
            <p:ph type="sldImg"/>
          </p:nvPr>
        </p:nvSpPr>
        <p:spPr>
          <a:ln/>
        </p:spPr>
      </p:sp>
      <p:sp>
        <p:nvSpPr>
          <p:cNvPr id="52227" name="Rectangle 2051"/>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latin typeface="Times New Roman" pitchFamily="-110" charset="0"/>
              </a:rPr>
              <a:t>Lecture slides prepared for “Computer Organization</a:t>
            </a:r>
            <a:r>
              <a:rPr lang="en-US" baseline="0" dirty="0" smtClean="0">
                <a:latin typeface="Times New Roman" pitchFamily="-110" charset="0"/>
              </a:rPr>
              <a:t> and Architecture</a:t>
            </a:r>
            <a:r>
              <a:rPr lang="en-US" dirty="0" smtClean="0">
                <a:latin typeface="Times New Roman" pitchFamily="-110" charset="0"/>
              </a:rPr>
              <a:t>”, 10/e, by William Stallings, Chapter 17 “Parallel</a:t>
            </a:r>
            <a:r>
              <a:rPr lang="en-US" baseline="0" dirty="0" smtClean="0">
                <a:latin typeface="Times New Roman" pitchFamily="-110" charset="0"/>
              </a:rPr>
              <a:t> Processing</a:t>
            </a:r>
            <a:r>
              <a:rPr lang="en-US" dirty="0" smtClean="0">
                <a:latin typeface="Times New Roman" pitchFamily="-110" charset="0"/>
              </a:rPr>
              <a:t>”.</a:t>
            </a:r>
            <a:endParaRPr lang="en-AU" dirty="0" smtClean="0">
              <a:latin typeface="Times New Roman" pitchFamily="-110" charset="0"/>
            </a:endParaRPr>
          </a:p>
          <a:p>
            <a:endParaRPr lang="en-GB" dirty="0"/>
          </a:p>
        </p:txBody>
      </p:sp>
    </p:spTree>
    <p:extLst>
      <p:ext uri="{BB962C8B-B14F-4D97-AF65-F5344CB8AC3E}">
        <p14:creationId xmlns:p14="http://schemas.microsoft.com/office/powerpoint/2010/main" val="36841941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360537-4FE7-BC4E-8FD4-7F695739F68F}" type="slidenum">
              <a:rPr lang="en-US"/>
              <a:pPr/>
              <a:t>10</a:t>
            </a:fld>
            <a:endParaRPr lang="en-US" dirty="0"/>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r>
              <a:rPr lang="en-US" sz="1200" kern="1200" dirty="0" smtClean="0">
                <a:solidFill>
                  <a:schemeClr val="tx1"/>
                </a:solidFill>
                <a:latin typeface="Times New Roman" pitchFamily="-84" charset="0"/>
                <a:ea typeface="+mn-ea"/>
                <a:cs typeface="+mn-cs"/>
              </a:rPr>
              <a:t>The bus organization has several attractive features: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Simplicity: </a:t>
            </a:r>
            <a:r>
              <a:rPr lang="en-US" sz="1200" kern="1200" dirty="0" smtClean="0">
                <a:solidFill>
                  <a:schemeClr val="tx1"/>
                </a:solidFill>
                <a:latin typeface="Times New Roman" pitchFamily="-84" charset="0"/>
                <a:ea typeface="+mn-ea"/>
                <a:cs typeface="+mn-cs"/>
              </a:rPr>
              <a:t>This is the simplest approach to multiprocessor organization. The physical interface and the addressing, arbitration, </a:t>
            </a:r>
          </a:p>
          <a:p>
            <a:r>
              <a:rPr lang="en-US" sz="1200" kern="1200" dirty="0" smtClean="0">
                <a:solidFill>
                  <a:schemeClr val="tx1"/>
                </a:solidFill>
                <a:latin typeface="Times New Roman" pitchFamily="-84" charset="0"/>
                <a:ea typeface="+mn-ea"/>
                <a:cs typeface="+mn-cs"/>
              </a:rPr>
              <a:t>and time-sharing logic of each processor remain the same as in a single-processor system.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Flexibility: </a:t>
            </a:r>
            <a:r>
              <a:rPr lang="en-US" sz="1200" b="0" kern="1200" dirty="0" smtClean="0">
                <a:solidFill>
                  <a:schemeClr val="tx1"/>
                </a:solidFill>
                <a:latin typeface="Times New Roman" pitchFamily="-84" charset="0"/>
                <a:ea typeface="+mn-ea"/>
                <a:cs typeface="+mn-cs"/>
              </a:rPr>
              <a:t>It is generally easy to expand the system by attaching more processors </a:t>
            </a:r>
            <a:r>
              <a:rPr lang="en-US" sz="1200" kern="1200" dirty="0" smtClean="0">
                <a:solidFill>
                  <a:schemeClr val="tx1"/>
                </a:solidFill>
                <a:latin typeface="Times New Roman" pitchFamily="-84" charset="0"/>
                <a:ea typeface="+mn-ea"/>
                <a:cs typeface="+mn-cs"/>
              </a:rPr>
              <a:t>to the bus.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Reliability: </a:t>
            </a:r>
            <a:r>
              <a:rPr lang="en-US" sz="1200" kern="1200" dirty="0" smtClean="0">
                <a:solidFill>
                  <a:schemeClr val="tx1"/>
                </a:solidFill>
                <a:latin typeface="Times New Roman" pitchFamily="-84" charset="0"/>
                <a:ea typeface="+mn-ea"/>
                <a:cs typeface="+mn-cs"/>
              </a:rPr>
              <a:t>The bus is essentially a passive medium, and the failure of any attached device should not cause failure of the whole system. </a:t>
            </a:r>
            <a:endParaRPr lang="en-US" dirty="0" smtClean="0"/>
          </a:p>
          <a:p>
            <a:endParaRPr lang="en-GB" dirty="0"/>
          </a:p>
        </p:txBody>
      </p:sp>
    </p:spTree>
    <p:extLst>
      <p:ext uri="{BB962C8B-B14F-4D97-AF65-F5344CB8AC3E}">
        <p14:creationId xmlns:p14="http://schemas.microsoft.com/office/powerpoint/2010/main" val="2629928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7752B3B-E596-C044-AF78-79B82A9781C6}" type="slidenum">
              <a:rPr lang="en-US"/>
              <a:pPr/>
              <a:t>11</a:t>
            </a:fld>
            <a:endParaRPr lang="en-US" dirty="0"/>
          </a:p>
        </p:txBody>
      </p:sp>
      <p:sp>
        <p:nvSpPr>
          <p:cNvPr id="136194" name="Rectangle 2"/>
          <p:cNvSpPr>
            <a:spLocks noGrp="1" noRot="1" noChangeAspect="1" noChangeArrowheads="1" noTextEdit="1"/>
          </p:cNvSpPr>
          <p:nvPr>
            <p:ph type="sldImg"/>
          </p:nvPr>
        </p:nvSpPr>
        <p:spPr>
          <a:ln/>
        </p:spPr>
      </p:sp>
      <p:sp>
        <p:nvSpPr>
          <p:cNvPr id="136195" name="Rectangle 3"/>
          <p:cNvSpPr>
            <a:spLocks noGrp="1" noChangeArrowheads="1"/>
          </p:cNvSpPr>
          <p:nvPr>
            <p:ph type="body" idx="1"/>
          </p:nvPr>
        </p:nvSpPr>
        <p:spPr/>
        <p:txBody>
          <a:bodyPr/>
          <a:lstStyle/>
          <a:p>
            <a:r>
              <a:rPr lang="en-US" sz="1200" kern="1200" dirty="0" smtClean="0">
                <a:solidFill>
                  <a:schemeClr val="tx1"/>
                </a:solidFill>
                <a:latin typeface="Times New Roman" pitchFamily="-84" charset="0"/>
                <a:ea typeface="+mn-ea"/>
                <a:cs typeface="+mn-cs"/>
              </a:rPr>
              <a:t>The main drawback to the bus organization is performance. All memory references pass through the common bus. Thus, the bus cycle time limits the speed of the system. To improve performance, it is desirable to equip each processor with a cache memory. This should reduce the number of bus accesses dramatically. Typically, workstation and PC SMPs have two levels of cache, with the L1 cache internal (same chip as the processor) and the L2 cache either internal or external. Some processors now employ a L3 cache as well.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The use of caches introduces some new design considerations. Because each local cache contains an image of a portion of memory, if a word is altered in one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cache, it could conceivably invalidate a word in another cache. To prevent this, the other processors must be alerted that an update has taken place. This problem is known as the </a:t>
            </a:r>
            <a:r>
              <a:rPr lang="en-US" sz="1200" i="1" kern="1200" dirty="0" smtClean="0">
                <a:solidFill>
                  <a:schemeClr val="tx1"/>
                </a:solidFill>
                <a:latin typeface="Times New Roman" pitchFamily="-84" charset="0"/>
                <a:ea typeface="+mn-ea"/>
                <a:cs typeface="+mn-cs"/>
              </a:rPr>
              <a:t>cache coherence </a:t>
            </a:r>
            <a:r>
              <a:rPr lang="en-US" sz="1200" kern="1200" dirty="0" smtClean="0">
                <a:solidFill>
                  <a:schemeClr val="tx1"/>
                </a:solidFill>
                <a:latin typeface="Times New Roman" pitchFamily="-84" charset="0"/>
                <a:ea typeface="+mn-ea"/>
                <a:cs typeface="+mn-cs"/>
              </a:rPr>
              <a:t>problem and is typically addressed in hardware rather than by the operating system. </a:t>
            </a:r>
            <a:endParaRPr lang="en-US" dirty="0" smtClean="0"/>
          </a:p>
          <a:p>
            <a:endParaRPr lang="en-GB" dirty="0"/>
          </a:p>
        </p:txBody>
      </p:sp>
    </p:spTree>
    <p:extLst>
      <p:ext uri="{BB962C8B-B14F-4D97-AF65-F5344CB8AC3E}">
        <p14:creationId xmlns:p14="http://schemas.microsoft.com/office/powerpoint/2010/main" val="30107979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B7A1F4A-856F-F446-89CD-58B7E0F86D2A}" type="slidenum">
              <a:rPr lang="en-US"/>
              <a:pPr/>
              <a:t>12</a:t>
            </a:fld>
            <a:endParaRPr lang="en-US" dirty="0"/>
          </a:p>
        </p:txBody>
      </p:sp>
      <p:sp>
        <p:nvSpPr>
          <p:cNvPr id="140290" name="Rectangle 2"/>
          <p:cNvSpPr>
            <a:spLocks noGrp="1" noRot="1" noChangeAspect="1" noChangeArrowheads="1" noTextEdit="1"/>
          </p:cNvSpPr>
          <p:nvPr>
            <p:ph type="sldImg"/>
          </p:nvPr>
        </p:nvSpPr>
        <p:spPr>
          <a:ln/>
        </p:spPr>
      </p:sp>
      <p:sp>
        <p:nvSpPr>
          <p:cNvPr id="140291" name="Rectangle 3"/>
          <p:cNvSpPr>
            <a:spLocks noGrp="1" noChangeArrowheads="1"/>
          </p:cNvSpPr>
          <p:nvPr>
            <p:ph type="body" idx="1"/>
          </p:nvPr>
        </p:nvSpPr>
        <p:spPr/>
        <p:txBody>
          <a:bodyPr/>
          <a:lstStyle/>
          <a:p>
            <a:r>
              <a:rPr lang="en-US" sz="1200" b="0" kern="1200" dirty="0" smtClean="0">
                <a:solidFill>
                  <a:schemeClr val="tx1"/>
                </a:solidFill>
                <a:latin typeface="Times New Roman" pitchFamily="-84" charset="0"/>
                <a:ea typeface="+mn-ea"/>
                <a:cs typeface="+mn-cs"/>
              </a:rPr>
              <a:t>An SMP operating system manages processor and other computer resources so that the user perceives a single operating system controlling system resources. In fact, such a configuration should appear as a single-processor multiprogramming system. In both the SMP and uniprocessor cases, multiple jobs or processes may be active at one time, and it is the responsibility of the operating system to schedule their execution and to allocate resources. A user may construct applications that use multiple processes or multiple threads within processes without regard to whether a single processor or multiple processors will be available. Thus, a multiprocessor operating system must provide all the functionality of a multiprogramming system plus additional features to accommodate multiple processors. Among the key design issues: </a:t>
            </a:r>
            <a:endParaRPr lang="en-US" b="0" dirty="0" smtClean="0"/>
          </a:p>
          <a:p>
            <a:endParaRPr lang="en-US" sz="1200" b="0" kern="1200" dirty="0" smtClean="0">
              <a:solidFill>
                <a:schemeClr val="tx1"/>
              </a:solidFill>
              <a:latin typeface="Times New Roman" pitchFamily="-84" charset="0"/>
              <a:ea typeface="+mn-ea"/>
              <a:cs typeface="+mn-cs"/>
            </a:endParaRPr>
          </a:p>
          <a:p>
            <a:r>
              <a:rPr lang="en-US" sz="1200" b="0" kern="1200" dirty="0" smtClean="0">
                <a:solidFill>
                  <a:schemeClr val="tx1"/>
                </a:solidFill>
                <a:latin typeface="Times New Roman" pitchFamily="-84" charset="0"/>
                <a:ea typeface="+mn-ea"/>
                <a:cs typeface="+mn-cs"/>
              </a:rPr>
              <a:t>Simultaneous concurrent processes: OS routines need to be reentrant to allow several processors to execute the same IS code simultaneously. With multiple processors executing the same or different parts of the OS, OS tables and management structures must be managed properly to avoid deadlock or invalid operations. </a:t>
            </a:r>
          </a:p>
          <a:p>
            <a:endParaRPr lang="en-US" sz="1200" b="0" kern="1200" dirty="0" smtClean="0">
              <a:solidFill>
                <a:schemeClr val="tx1"/>
              </a:solidFill>
              <a:latin typeface="Times New Roman" pitchFamily="-84" charset="0"/>
              <a:ea typeface="+mn-ea"/>
              <a:cs typeface="+mn-cs"/>
            </a:endParaRPr>
          </a:p>
          <a:p>
            <a:r>
              <a:rPr lang="en-US" sz="1200" b="0" kern="1200" dirty="0" smtClean="0">
                <a:solidFill>
                  <a:schemeClr val="tx1"/>
                </a:solidFill>
                <a:latin typeface="Times New Roman" pitchFamily="-84" charset="0"/>
                <a:ea typeface="+mn-ea"/>
                <a:cs typeface="+mn-cs"/>
              </a:rPr>
              <a:t>Scheduling: Any processor may perform scheduling, so conflicts must be avoided. The scheduler must assign ready processes to available processors. </a:t>
            </a:r>
          </a:p>
          <a:p>
            <a:endParaRPr lang="en-US" sz="1200" b="0" kern="1200" dirty="0" smtClean="0">
              <a:solidFill>
                <a:schemeClr val="tx1"/>
              </a:solidFill>
              <a:latin typeface="Times New Roman" pitchFamily="-84" charset="0"/>
              <a:ea typeface="+mn-ea"/>
              <a:cs typeface="+mn-cs"/>
            </a:endParaRPr>
          </a:p>
          <a:p>
            <a:r>
              <a:rPr lang="en-US" sz="1200" b="0" kern="1200" dirty="0" smtClean="0">
                <a:solidFill>
                  <a:schemeClr val="tx1"/>
                </a:solidFill>
                <a:latin typeface="Times New Roman" pitchFamily="-84" charset="0"/>
                <a:ea typeface="+mn-ea"/>
                <a:cs typeface="+mn-cs"/>
              </a:rPr>
              <a:t>Synchronization: With multiple active processes having potential access to shared address spaces or shared I/O resources, care must be taken to provide effective synchronization. Synchronization is a facility that enforces mutual exclusion and event ordering. </a:t>
            </a:r>
          </a:p>
          <a:p>
            <a:endParaRPr lang="en-US" sz="1200" b="0" kern="1200" dirty="0" smtClean="0">
              <a:solidFill>
                <a:schemeClr val="tx1"/>
              </a:solidFill>
              <a:latin typeface="Times New Roman" pitchFamily="-84" charset="0"/>
              <a:ea typeface="+mn-ea"/>
              <a:cs typeface="+mn-cs"/>
            </a:endParaRPr>
          </a:p>
          <a:p>
            <a:r>
              <a:rPr lang="en-US" sz="1200" b="0" kern="1200" dirty="0" smtClean="0">
                <a:solidFill>
                  <a:schemeClr val="tx1"/>
                </a:solidFill>
                <a:latin typeface="Times New Roman" pitchFamily="-84" charset="0"/>
                <a:ea typeface="+mn-ea"/>
                <a:cs typeface="+mn-cs"/>
              </a:rPr>
              <a:t>Memory management: Memory management on a multiprocessor must deal with all of the issues found on uniprocessor machines, as is discussed in Chapter 8. In addition, the operating system needs to exploit the available hardware parallelism, such as multi-ported memories, to achieve the best performance. The paging mechanisms on different processors must be coordinated to enforce consistency when several processors share a page or segment and to decide on page replacement. </a:t>
            </a:r>
          </a:p>
          <a:p>
            <a:endParaRPr lang="en-US" sz="1200" b="0" kern="1200" dirty="0" smtClean="0">
              <a:solidFill>
                <a:schemeClr val="tx1"/>
              </a:solidFill>
              <a:latin typeface="Times New Roman" pitchFamily="-84" charset="0"/>
              <a:ea typeface="+mn-ea"/>
              <a:cs typeface="+mn-cs"/>
            </a:endParaRPr>
          </a:p>
          <a:p>
            <a:r>
              <a:rPr lang="en-US" sz="1200" b="0" kern="1200" dirty="0" smtClean="0">
                <a:solidFill>
                  <a:schemeClr val="tx1"/>
                </a:solidFill>
                <a:latin typeface="Times New Roman" pitchFamily="-84" charset="0"/>
                <a:ea typeface="+mn-ea"/>
                <a:cs typeface="+mn-cs"/>
              </a:rPr>
              <a:t>Reliability and fault tolerance: The operating system should provide graceful degradation in the face of processor failure. The scheduler and other portions of the operating system must recognize the loss of a processor and restructure management tables accordingly. </a:t>
            </a:r>
          </a:p>
          <a:p>
            <a:endParaRPr lang="en-GB" b="0" dirty="0"/>
          </a:p>
        </p:txBody>
      </p:sp>
    </p:spTree>
    <p:extLst>
      <p:ext uri="{BB962C8B-B14F-4D97-AF65-F5344CB8AC3E}">
        <p14:creationId xmlns:p14="http://schemas.microsoft.com/office/powerpoint/2010/main" val="2187805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Times New Roman" pitchFamily="-84" charset="0"/>
                <a:ea typeface="+mn-ea"/>
                <a:cs typeface="+mn-cs"/>
              </a:rPr>
              <a:t>Software cache coherence schemes attempt to avoid the need for additional hard- ware circuitry and logic by relying on the compiler and operating system to deal with the problem. Software approaches are attractive because the overhead of detecting potential problems is transferred from run time to compile time, and the design complexity is transferred from hardware to software. On the other hand, compile- time software approaches generally must make conservative decisions, leading to inefficient cache utilization.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Compiler-based coherence mechanisms perform an analysis on the code to determine which data items may become unsafe for caching, and they mark those items accordingly. The operating system or hardware then prevents non-cacheable items from being cached.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The simplest approach is to prevent any shared data variables from being cached. This is too conservative, because a shared data structure may be exclusively used during some periods and may be effectively read-only during other periods. It is only during periods when at least one process may update the variable and at least one other process may access the variable that cache coherence is an issue.</a:t>
            </a:r>
          </a:p>
          <a:p>
            <a:endParaRPr lang="en-US" sz="1200" kern="1200" dirty="0" smtClean="0">
              <a:solidFill>
                <a:schemeClr val="tx1"/>
              </a:solidFill>
              <a:latin typeface="Times New Roman" pitchFamily="-8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More efficient approaches analyze the code to determine safe periods for shared variables. The compiler then inserts instructions into the generated code to enforce cache coherence during the critical periods. A number of techniques have been developed for performing the analysis and for enforcing the results; see [LILJ93] and [STEN90] for surveys. </a:t>
            </a:r>
            <a:endParaRPr lang="en-US" dirty="0" smtClean="0"/>
          </a:p>
          <a:p>
            <a:r>
              <a:rPr lang="en-US" sz="1200" kern="1200" dirty="0" smtClean="0">
                <a:solidFill>
                  <a:schemeClr val="tx1"/>
                </a:solidFill>
                <a:latin typeface="Times New Roman" pitchFamily="-84" charset="0"/>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13</a:t>
            </a:fld>
            <a:endParaRPr lang="en-US" dirty="0"/>
          </a:p>
        </p:txBody>
      </p:sp>
    </p:spTree>
    <p:extLst>
      <p:ext uri="{BB962C8B-B14F-4D97-AF65-F5344CB8AC3E}">
        <p14:creationId xmlns:p14="http://schemas.microsoft.com/office/powerpoint/2010/main" val="36148359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84" charset="0"/>
                <a:ea typeface="+mn-ea"/>
                <a:cs typeface="+mn-cs"/>
              </a:rPr>
              <a:t>Hardware-based solutions are generally referred to as cache coherence protocols. These solutions provide dynamic recognition at run time of potential inconsistency conditions. Because the problem is only dealt with when it actually arises, there is more effective use of caches, leading to improved performance over a software approach. In addition, these approaches are transparent to the programmer and the compiler, reducing the software development burden.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Hardware schemes differ in a number of particulars, including where the state information about data lines is held, how that information is organized, where coherence is enforced, and the enforcement mechanisms. In general, hardware schemes can be divided into two categories: directory protocols and snoopy protocols. </a:t>
            </a:r>
            <a:endParaRPr lang="en-US" dirty="0" smtClean="0"/>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14</a:t>
            </a:fld>
            <a:endParaRPr lang="en-US" dirty="0"/>
          </a:p>
        </p:txBody>
      </p:sp>
    </p:spTree>
    <p:extLst>
      <p:ext uri="{BB962C8B-B14F-4D97-AF65-F5344CB8AC3E}">
        <p14:creationId xmlns:p14="http://schemas.microsoft.com/office/powerpoint/2010/main" val="42134453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A151AFF-CA9F-6347-92E3-29BA578DEA47}" type="slidenum">
              <a:rPr lang="en-US"/>
              <a:pPr/>
              <a:t>15</a:t>
            </a:fld>
            <a:endParaRPr lang="en-US" dirty="0"/>
          </a:p>
        </p:txBody>
      </p:sp>
      <p:sp>
        <p:nvSpPr>
          <p:cNvPr id="146434" name="Rectangle 2"/>
          <p:cNvSpPr>
            <a:spLocks noGrp="1" noRot="1" noChangeAspect="1" noChangeArrowheads="1" noTextEdit="1"/>
          </p:cNvSpPr>
          <p:nvPr>
            <p:ph type="sldImg"/>
          </p:nvPr>
        </p:nvSpPr>
        <p:spPr>
          <a:ln/>
        </p:spPr>
      </p:sp>
      <p:sp>
        <p:nvSpPr>
          <p:cNvPr id="146435" name="Rectangle 3"/>
          <p:cNvSpPr>
            <a:spLocks noGrp="1" noChangeArrowheads="1"/>
          </p:cNvSpPr>
          <p:nvPr>
            <p:ph type="body" idx="1"/>
          </p:nvPr>
        </p:nvSpPr>
        <p:spPr/>
        <p:txBody>
          <a:bodyPr/>
          <a:lstStyle/>
          <a:p>
            <a:r>
              <a:rPr lang="en-US" sz="1200" kern="1200" dirty="0" smtClean="0">
                <a:solidFill>
                  <a:schemeClr val="tx1"/>
                </a:solidFill>
                <a:latin typeface="Times New Roman" pitchFamily="-84" charset="0"/>
                <a:ea typeface="+mn-ea"/>
                <a:cs typeface="+mn-cs"/>
              </a:rPr>
              <a:t>Directory protocols collect and maintain information about where copies of lines reside. Typically, there is a centralized controller that is part of the main memory controller, and a directory that is stored in main memory. The directory contains global state information about the contents of the various local caches. When an individual cache controller makes a request, the centralized controller checks and issues necessary commands for data transfer between memory and caches or between caches. It is also responsible for keeping the state information up to date; therefore, every local action that can affect the global state of a line must be reported to the central controller.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Typically, the controller maintains information about which processors have a copy of which lines. Before a processor can write to a local copy of a line, it must request exclusive access to the line from the controller. Before granting this exclusive access, the controller sends a message to all processors with a cached copy of this line, forcing each processor to invalidate its copy. After receiving acknowledgments back from each such processor, the controller grants exclusive access to the requesting processor. When another processor tries to read a line that is exclusively granted to another processor, it will send a miss notification to the controller. The controller then issues a command to the processor holding that line that requires the processor to do a write back to main memory. The line may now be shared for reading by the original processor and the requesting processor.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Directory schemes suffer from the drawbacks of a central bottleneck and the overhead of communication between the various cache controllers and the central controller. However, they are effective in large-scale systems that involve multiple buses or some other complex interconnection scheme. </a:t>
            </a:r>
            <a:endParaRPr lang="en-US" dirty="0" smtClean="0"/>
          </a:p>
          <a:p>
            <a:endParaRPr lang="en-GB" dirty="0"/>
          </a:p>
        </p:txBody>
      </p:sp>
    </p:spTree>
    <p:extLst>
      <p:ext uri="{BB962C8B-B14F-4D97-AF65-F5344CB8AC3E}">
        <p14:creationId xmlns:p14="http://schemas.microsoft.com/office/powerpoint/2010/main" val="2297548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561E2D-909D-1444-80C5-9B20BFF5EA47}" type="slidenum">
              <a:rPr lang="en-US"/>
              <a:pPr/>
              <a:t>16</a:t>
            </a:fld>
            <a:endParaRPr lang="en-US" dirty="0"/>
          </a:p>
        </p:txBody>
      </p:sp>
      <p:sp>
        <p:nvSpPr>
          <p:cNvPr id="147458" name="Rectangle 2"/>
          <p:cNvSpPr>
            <a:spLocks noGrp="1" noRot="1" noChangeAspect="1" noChangeArrowheads="1" noTextEdit="1"/>
          </p:cNvSpPr>
          <p:nvPr>
            <p:ph type="sldImg"/>
          </p:nvPr>
        </p:nvSpPr>
        <p:spPr>
          <a:ln/>
        </p:spPr>
      </p:sp>
      <p:sp>
        <p:nvSpPr>
          <p:cNvPr id="147459"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Snoopy protocols distribute the responsibility for maintaining cache coherence among all of the cache controllers in a multiprocessor. A cache must recognize when a line that it holds is shared with other caches. </a:t>
            </a:r>
            <a:endParaRPr lang="en-US" dirty="0" smtClean="0"/>
          </a:p>
          <a:p>
            <a:r>
              <a:rPr lang="en-US" sz="1200" kern="1200" dirty="0" smtClean="0">
                <a:solidFill>
                  <a:schemeClr val="tx1"/>
                </a:solidFill>
                <a:latin typeface="Times New Roman" pitchFamily="-84" charset="0"/>
                <a:ea typeface="+mn-ea"/>
                <a:cs typeface="+mn-cs"/>
              </a:rPr>
              <a:t>When an update action is performed on a shared cache line, it must be announced to all other caches by a broadcast mechanism. Each cache controller is able to “snoop” on the network to observe these broadcasted notifications, and react accordingly.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Snoopy protocols are ideally suited to a bus-based multiprocessor, because the shared bus provides a simple means for broadcasting and snooping. However, because one of the objectives of the use of local caches is to avoid bus accesses, care must be taken that the increased bus traffic required for broadcasting and snooping does not cancel out the gains from the use of local caches.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Two basic approaches to the snoopy protocol have been explored: write invalidate and write update (or write broadcast). </a:t>
            </a:r>
            <a:endParaRPr lang="en-GB" dirty="0"/>
          </a:p>
        </p:txBody>
      </p:sp>
    </p:spTree>
    <p:extLst>
      <p:ext uri="{BB962C8B-B14F-4D97-AF65-F5344CB8AC3E}">
        <p14:creationId xmlns:p14="http://schemas.microsoft.com/office/powerpoint/2010/main" val="1244307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4CAEA8-7AFD-4346-A868-972B3CA2C2B9}" type="slidenum">
              <a:rPr lang="en-US"/>
              <a:pPr/>
              <a:t>17</a:t>
            </a:fld>
            <a:endParaRPr lang="en-US" dirty="0"/>
          </a:p>
        </p:txBody>
      </p:sp>
      <p:sp>
        <p:nvSpPr>
          <p:cNvPr id="148482" name="Rectangle 2"/>
          <p:cNvSpPr>
            <a:spLocks noGrp="1" noRot="1" noChangeAspect="1" noChangeArrowheads="1" noTextEdit="1"/>
          </p:cNvSpPr>
          <p:nvPr>
            <p:ph type="sldImg"/>
          </p:nvPr>
        </p:nvSpPr>
        <p:spPr>
          <a:ln/>
        </p:spPr>
      </p:sp>
      <p:sp>
        <p:nvSpPr>
          <p:cNvPr id="148483" name="Rectangle 3"/>
          <p:cNvSpPr>
            <a:spLocks noGrp="1" noChangeArrowheads="1"/>
          </p:cNvSpPr>
          <p:nvPr>
            <p:ph type="body" idx="1"/>
          </p:nvPr>
        </p:nvSpPr>
        <p:spPr/>
        <p:txBody>
          <a:bodyPr/>
          <a:lstStyle/>
          <a:p>
            <a:r>
              <a:rPr lang="en-US" sz="1200" kern="1200" dirty="0" smtClean="0">
                <a:solidFill>
                  <a:schemeClr val="tx1"/>
                </a:solidFill>
                <a:latin typeface="Times New Roman" pitchFamily="-84" charset="0"/>
                <a:ea typeface="+mn-ea"/>
                <a:cs typeface="+mn-cs"/>
              </a:rPr>
              <a:t>With a write-invalidate protocol, there can be multiple readers but only one writer at a time. Initially, a line may be shared among several caches for reading purposes. When one of the caches wants to per- form a write to the line, it first issues a notice that invalidates that line in the other caches, making the line exclusive to the writing cache. Once the line is exclusive, the owning processor can make cheap local writes until some other processor requires the same line.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The write-invalidate approach is the most widely used in commercial multi- processor systems, such as the x86 architecture. It marks the state of every cache line (using two extra bits in the cache tag) as modified, exclusive, shared, or invalid. For this reason, the write-invalidate protocol is called MESI. In the remainder of this section, we will look at its use among local caches across a multiprocessor. For simplicity in the presentation, we do not examine the mechanisms involved in coordinating among both level 1 and level 2 locally as well as at the same time coordinating across the distributed multiprocessor. This would not add any new principles but would greatly complicate the discussion. </a:t>
            </a:r>
            <a:endParaRPr lang="en-US" dirty="0" smtClean="0"/>
          </a:p>
          <a:p>
            <a:endParaRPr lang="en-GB" dirty="0" smtClean="0"/>
          </a:p>
          <a:p>
            <a:endParaRPr lang="en-GB" dirty="0"/>
          </a:p>
        </p:txBody>
      </p:sp>
    </p:spTree>
    <p:extLst>
      <p:ext uri="{BB962C8B-B14F-4D97-AF65-F5344CB8AC3E}">
        <p14:creationId xmlns:p14="http://schemas.microsoft.com/office/powerpoint/2010/main" val="33778044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33BF524-94BD-DE4B-8826-242AD11F2F6A}" type="slidenum">
              <a:rPr lang="en-US"/>
              <a:pPr/>
              <a:t>18</a:t>
            </a:fld>
            <a:endParaRPr lang="en-US" dirty="0"/>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sz="1200" kern="1200" dirty="0" smtClean="0">
                <a:solidFill>
                  <a:schemeClr val="tx1"/>
                </a:solidFill>
                <a:latin typeface="Times New Roman" pitchFamily="-84" charset="0"/>
                <a:ea typeface="+mn-ea"/>
                <a:cs typeface="+mn-cs"/>
              </a:rPr>
              <a:t>With a write-update protocol, there can be multiple writers as well as multiple readers. When a processor wishes to update a shared line, the word to be updated is distributed to all others, and caches containing that line can update it.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Neither of these two approaches is superior to the other under all circum- stances. Performance depends on the number of local caches and the pattern of memory reads and writes. Some systems implement adaptive protocols that employ both write-invalidate and write-update mechanisms. </a:t>
            </a:r>
            <a:endParaRPr lang="en-GB" dirty="0"/>
          </a:p>
        </p:txBody>
      </p:sp>
    </p:spTree>
    <p:extLst>
      <p:ext uri="{BB962C8B-B14F-4D97-AF65-F5344CB8AC3E}">
        <p14:creationId xmlns:p14="http://schemas.microsoft.com/office/powerpoint/2010/main" val="11199184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84" charset="0"/>
                <a:ea typeface="+mn-ea"/>
                <a:cs typeface="+mn-cs"/>
              </a:rPr>
              <a:t>To provide cache consistency on an SMP, the data cache often supports a protocol known as MESI. For MESI, the data cache includes two status bits per tag, so that each line can be in one of four states: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Modified: </a:t>
            </a:r>
            <a:r>
              <a:rPr lang="en-US" sz="1200" kern="1200" dirty="0" smtClean="0">
                <a:solidFill>
                  <a:schemeClr val="tx1"/>
                </a:solidFill>
                <a:latin typeface="Times New Roman" pitchFamily="-84" charset="0"/>
                <a:ea typeface="+mn-ea"/>
                <a:cs typeface="+mn-cs"/>
              </a:rPr>
              <a:t>The line in the cache has been modified (different from main memory) and is available only in this cache.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Exclusive: </a:t>
            </a:r>
            <a:r>
              <a:rPr lang="en-US" sz="1200" kern="1200" dirty="0" smtClean="0">
                <a:solidFill>
                  <a:schemeClr val="tx1"/>
                </a:solidFill>
                <a:latin typeface="Times New Roman" pitchFamily="-84" charset="0"/>
                <a:ea typeface="+mn-ea"/>
                <a:cs typeface="+mn-cs"/>
              </a:rPr>
              <a:t>The line in the cache is the same as that in main memory and is not present in any other cache.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Shared: </a:t>
            </a:r>
            <a:r>
              <a:rPr lang="en-US" sz="1200" kern="1200" dirty="0" smtClean="0">
                <a:solidFill>
                  <a:schemeClr val="tx1"/>
                </a:solidFill>
                <a:latin typeface="Times New Roman" pitchFamily="-84" charset="0"/>
                <a:ea typeface="+mn-ea"/>
                <a:cs typeface="+mn-cs"/>
              </a:rPr>
              <a:t>The line in the cache is the same as that in main memory and may be present in another cache.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Invalid: </a:t>
            </a:r>
            <a:r>
              <a:rPr lang="en-US" sz="1200" kern="1200" dirty="0" smtClean="0">
                <a:solidFill>
                  <a:schemeClr val="tx1"/>
                </a:solidFill>
                <a:latin typeface="Times New Roman" pitchFamily="-84" charset="0"/>
                <a:ea typeface="+mn-ea"/>
                <a:cs typeface="+mn-cs"/>
              </a:rPr>
              <a:t>The line in the cache does not contain valid data. </a:t>
            </a:r>
            <a:endParaRPr lang="en-US" dirty="0" smtClean="0"/>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19</a:t>
            </a:fld>
            <a:endParaRPr lang="en-US" dirty="0"/>
          </a:p>
        </p:txBody>
      </p:sp>
    </p:spTree>
    <p:extLst>
      <p:ext uri="{BB962C8B-B14F-4D97-AF65-F5344CB8AC3E}">
        <p14:creationId xmlns:p14="http://schemas.microsoft.com/office/powerpoint/2010/main" val="3423212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200" kern="1200" dirty="0" smtClean="0">
                <a:solidFill>
                  <a:schemeClr val="tx1"/>
                </a:solidFill>
                <a:latin typeface="Times New Roman" pitchFamily="-84" charset="0"/>
                <a:ea typeface="+mn-ea"/>
                <a:cs typeface="+mn-cs"/>
              </a:rPr>
              <a:t>Traditionally, the computer has been viewed as a sequential machine. Most computer programming languages require the programmer to specify algorithms as sequences of instructions. Processors execute programs by executing machine instructions in a sequence and one at a time. Each instruction is executed in a sequence of operations (fetch instruction, fetch operands, perform operation, store results).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This view of the computer has never been entirely true. At the micro-operation level, multiple control signals are generated at the same time. Instruction pipelining, at least to the extent of overlapping fetch and execute operations, has been around for a long time. Both of these are examples of performing functions in parallel. This approach is taken further with superscalar organization, which exploits instruction- level parallelism. With a superscalar machine, there are multiple execution units within a single processor, and these may execute multiple instructions from the same program in parallel. </a:t>
            </a:r>
            <a:endParaRPr lang="en-US" dirty="0" smtClean="0"/>
          </a:p>
          <a:p>
            <a:endParaRPr lang="en-US" dirty="0" smtClean="0"/>
          </a:p>
          <a:p>
            <a:r>
              <a:rPr lang="en-US" sz="1200" b="0" i="0" u="none" strike="noStrike" kern="1200" baseline="0" dirty="0" smtClean="0">
                <a:solidFill>
                  <a:schemeClr val="tx1"/>
                </a:solidFill>
                <a:latin typeface="Times New Roman" pitchFamily="-84" charset="0"/>
                <a:ea typeface="+mn-ea"/>
                <a:cs typeface="+mn-cs"/>
              </a:rPr>
              <a:t> As computer technology has evolved, and as the cost of computer hardware</a:t>
            </a:r>
          </a:p>
          <a:p>
            <a:r>
              <a:rPr lang="en-US" sz="1200" b="0" i="0" u="none" strike="noStrike" kern="1200" baseline="0" dirty="0" smtClean="0">
                <a:solidFill>
                  <a:schemeClr val="tx1"/>
                </a:solidFill>
                <a:latin typeface="Times New Roman" pitchFamily="-84" charset="0"/>
                <a:ea typeface="+mn-ea"/>
                <a:cs typeface="+mn-cs"/>
              </a:rPr>
              <a:t>has dropped, computer designers have sought more and more opportunities</a:t>
            </a:r>
          </a:p>
          <a:p>
            <a:r>
              <a:rPr lang="en-US" sz="1200" b="0" i="0" u="none" strike="noStrike" kern="1200" baseline="0" dirty="0" smtClean="0">
                <a:solidFill>
                  <a:schemeClr val="tx1"/>
                </a:solidFill>
                <a:latin typeface="Times New Roman" pitchFamily="-84" charset="0"/>
                <a:ea typeface="+mn-ea"/>
                <a:cs typeface="+mn-cs"/>
              </a:rPr>
              <a:t>for parallelism, usually to enhance performance and, in some cases, to increase</a:t>
            </a:r>
          </a:p>
          <a:p>
            <a:r>
              <a:rPr lang="en-US" sz="1200" b="0" i="0" u="none" strike="noStrike" kern="1200" baseline="0" dirty="0" smtClean="0">
                <a:solidFill>
                  <a:schemeClr val="tx1"/>
                </a:solidFill>
                <a:latin typeface="Times New Roman" pitchFamily="-84" charset="0"/>
                <a:ea typeface="+mn-ea"/>
                <a:cs typeface="+mn-cs"/>
              </a:rPr>
              <a:t>availability. After an overview, this chapter looks at some of the most prominent</a:t>
            </a:r>
          </a:p>
          <a:p>
            <a:r>
              <a:rPr lang="en-US" sz="1200" b="0" i="0" u="none" strike="noStrike" kern="1200" baseline="0" dirty="0" smtClean="0">
                <a:solidFill>
                  <a:schemeClr val="tx1"/>
                </a:solidFill>
                <a:latin typeface="Times New Roman" pitchFamily="-84" charset="0"/>
                <a:ea typeface="+mn-ea"/>
                <a:cs typeface="+mn-cs"/>
              </a:rPr>
              <a:t>approaches to parallel organization. First, we examine symmetric multiprocessors</a:t>
            </a:r>
          </a:p>
          <a:p>
            <a:r>
              <a:rPr lang="en-US" sz="1200" b="0" i="0" u="none" strike="noStrike" kern="1200" baseline="0" dirty="0" smtClean="0">
                <a:solidFill>
                  <a:schemeClr val="tx1"/>
                </a:solidFill>
                <a:latin typeface="Times New Roman" pitchFamily="-84" charset="0"/>
                <a:ea typeface="+mn-ea"/>
                <a:cs typeface="+mn-cs"/>
              </a:rPr>
              <a:t>(SMPs), one of the earliest and still the most common example of parallel</a:t>
            </a:r>
          </a:p>
          <a:p>
            <a:r>
              <a:rPr lang="en-US" sz="1200" b="0" i="0" u="none" strike="noStrike" kern="1200" baseline="0" dirty="0" smtClean="0">
                <a:solidFill>
                  <a:schemeClr val="tx1"/>
                </a:solidFill>
                <a:latin typeface="Times New Roman" pitchFamily="-84" charset="0"/>
                <a:ea typeface="+mn-ea"/>
                <a:cs typeface="+mn-cs"/>
              </a:rPr>
              <a:t>organization. In an SMP organization, multiple processors share a common</a:t>
            </a:r>
          </a:p>
          <a:p>
            <a:r>
              <a:rPr lang="en-US" sz="1200" b="0" i="0" u="none" strike="noStrike" kern="1200" baseline="0" dirty="0" smtClean="0">
                <a:solidFill>
                  <a:schemeClr val="tx1"/>
                </a:solidFill>
                <a:latin typeface="Times New Roman" pitchFamily="-84" charset="0"/>
                <a:ea typeface="+mn-ea"/>
                <a:cs typeface="+mn-cs"/>
              </a:rPr>
              <a:t>memory. This organization raises the issue of cache coherence, to which a separate</a:t>
            </a:r>
          </a:p>
          <a:p>
            <a:r>
              <a:rPr lang="en-US" sz="1200" b="0" i="0" u="none" strike="noStrike" kern="1200" baseline="0" dirty="0" smtClean="0">
                <a:solidFill>
                  <a:schemeClr val="tx1"/>
                </a:solidFill>
                <a:latin typeface="Times New Roman" pitchFamily="-84" charset="0"/>
                <a:ea typeface="+mn-ea"/>
                <a:cs typeface="+mn-cs"/>
              </a:rPr>
              <a:t>section is devoted. Next, the chapter examines multithreaded processors</a:t>
            </a:r>
          </a:p>
          <a:p>
            <a:r>
              <a:rPr lang="en-US" sz="1200" b="0" i="0" u="none" strike="noStrike" kern="1200" baseline="0" dirty="0" smtClean="0">
                <a:solidFill>
                  <a:schemeClr val="tx1"/>
                </a:solidFill>
                <a:latin typeface="Times New Roman" pitchFamily="-84" charset="0"/>
                <a:ea typeface="+mn-ea"/>
                <a:cs typeface="+mn-cs"/>
              </a:rPr>
              <a:t>and chip multiprocessors. Then we describe clusters, which consist of multiple</a:t>
            </a:r>
          </a:p>
          <a:p>
            <a:r>
              <a:rPr lang="en-US" sz="1200" b="0" i="0" u="none" strike="noStrike" kern="1200" baseline="0" dirty="0" smtClean="0">
                <a:solidFill>
                  <a:schemeClr val="tx1"/>
                </a:solidFill>
                <a:latin typeface="Times New Roman" pitchFamily="-84" charset="0"/>
                <a:ea typeface="+mn-ea"/>
                <a:cs typeface="+mn-cs"/>
              </a:rPr>
              <a:t>independent computers organized in a cooperative fashion. Clusters have become</a:t>
            </a:r>
          </a:p>
          <a:p>
            <a:r>
              <a:rPr lang="en-US" sz="1200" b="0" i="0" u="none" strike="noStrike" kern="1200" baseline="0" dirty="0" smtClean="0">
                <a:solidFill>
                  <a:schemeClr val="tx1"/>
                </a:solidFill>
                <a:latin typeface="Times New Roman" pitchFamily="-84" charset="0"/>
                <a:ea typeface="+mn-ea"/>
                <a:cs typeface="+mn-cs"/>
              </a:rPr>
              <a:t>increasingly common to support workloads that are beyond the capacity of a</a:t>
            </a:r>
          </a:p>
          <a:p>
            <a:r>
              <a:rPr lang="en-US" sz="1200" b="0" i="0" u="none" strike="noStrike" kern="1200" baseline="0" dirty="0" smtClean="0">
                <a:solidFill>
                  <a:schemeClr val="tx1"/>
                </a:solidFill>
                <a:latin typeface="Times New Roman" pitchFamily="-84" charset="0"/>
                <a:ea typeface="+mn-ea"/>
                <a:cs typeface="+mn-cs"/>
              </a:rPr>
              <a:t>single SMP. Another approach to the use of multiple processors that we examine</a:t>
            </a:r>
          </a:p>
          <a:p>
            <a:r>
              <a:rPr lang="en-US" sz="1200" b="0" i="0" u="none" strike="noStrike" kern="1200" baseline="0" dirty="0" smtClean="0">
                <a:solidFill>
                  <a:schemeClr val="tx1"/>
                </a:solidFill>
                <a:latin typeface="Times New Roman" pitchFamily="-84" charset="0"/>
                <a:ea typeface="+mn-ea"/>
                <a:cs typeface="+mn-cs"/>
              </a:rPr>
              <a:t>is that of </a:t>
            </a:r>
            <a:r>
              <a:rPr lang="en-US" sz="1200" b="0" i="0" u="none" strike="noStrike" kern="1200" baseline="0" dirty="0" err="1" smtClean="0">
                <a:solidFill>
                  <a:schemeClr val="tx1"/>
                </a:solidFill>
                <a:latin typeface="Times New Roman" pitchFamily="-84" charset="0"/>
                <a:ea typeface="+mn-ea"/>
                <a:cs typeface="+mn-cs"/>
              </a:rPr>
              <a:t>nonuniform</a:t>
            </a:r>
            <a:r>
              <a:rPr lang="en-US" sz="1200" b="0" i="0" u="none" strike="noStrike" kern="1200" baseline="0" dirty="0" smtClean="0">
                <a:solidFill>
                  <a:schemeClr val="tx1"/>
                </a:solidFill>
                <a:latin typeface="Times New Roman" pitchFamily="-84" charset="0"/>
                <a:ea typeface="+mn-ea"/>
                <a:cs typeface="+mn-cs"/>
              </a:rPr>
              <a:t> memory access (NUMA) machines. The NUMA approach</a:t>
            </a:r>
          </a:p>
          <a:p>
            <a:r>
              <a:rPr lang="en-US" sz="1200" b="0" i="0" u="none" strike="noStrike" kern="1200" baseline="0" dirty="0" smtClean="0">
                <a:solidFill>
                  <a:schemeClr val="tx1"/>
                </a:solidFill>
                <a:latin typeface="Times New Roman" pitchFamily="-84" charset="0"/>
                <a:ea typeface="+mn-ea"/>
                <a:cs typeface="+mn-cs"/>
              </a:rPr>
              <a:t>is relatively new and not yet proven in the marketplace, but is often considered as</a:t>
            </a:r>
          </a:p>
          <a:p>
            <a:r>
              <a:rPr lang="en-US" sz="1200" b="0" i="0" u="none" strike="noStrike" kern="1200" baseline="0" dirty="0" smtClean="0">
                <a:solidFill>
                  <a:schemeClr val="tx1"/>
                </a:solidFill>
                <a:latin typeface="Times New Roman" pitchFamily="-84" charset="0"/>
                <a:ea typeface="+mn-ea"/>
                <a:cs typeface="+mn-cs"/>
              </a:rPr>
              <a:t>an alternative to the SMP or cluster approach. Finally, this chapter looks at cloud</a:t>
            </a:r>
          </a:p>
          <a:p>
            <a:r>
              <a:rPr lang="en-US" sz="1200" b="0" i="0" u="none" strike="noStrike" kern="1200" baseline="0" dirty="0" smtClean="0">
                <a:solidFill>
                  <a:schemeClr val="tx1"/>
                </a:solidFill>
                <a:latin typeface="Times New Roman" pitchFamily="-84" charset="0"/>
                <a:ea typeface="+mn-ea"/>
                <a:cs typeface="+mn-cs"/>
              </a:rPr>
              <a:t>computing architecture.</a:t>
            </a:r>
            <a:endParaRPr lang="en-US" dirty="0"/>
          </a:p>
        </p:txBody>
      </p:sp>
      <p:sp>
        <p:nvSpPr>
          <p:cNvPr id="4" name="Slide Number Placeholder 3"/>
          <p:cNvSpPr>
            <a:spLocks noGrp="1"/>
          </p:cNvSpPr>
          <p:nvPr>
            <p:ph type="sldNum" sz="quarter" idx="10"/>
          </p:nvPr>
        </p:nvSpPr>
        <p:spPr/>
        <p:txBody>
          <a:bodyPr/>
          <a:lstStyle/>
          <a:p>
            <a:fld id="{426AC9EA-110C-D44B-81A3-E5165EEE361B}" type="slidenum">
              <a:rPr lang="en-US" smtClean="0"/>
              <a:pPr/>
              <a:t>2</a:t>
            </a:fld>
            <a:endParaRPr lang="en-US" dirty="0"/>
          </a:p>
        </p:txBody>
      </p:sp>
    </p:spTree>
    <p:extLst>
      <p:ext uri="{BB962C8B-B14F-4D97-AF65-F5344CB8AC3E}">
        <p14:creationId xmlns:p14="http://schemas.microsoft.com/office/powerpoint/2010/main" val="39296338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84" charset="0"/>
                <a:ea typeface="+mn-ea"/>
                <a:cs typeface="+mn-cs"/>
              </a:rPr>
              <a:t>Table 17.1 summarizes the meaning of the four states. </a:t>
            </a:r>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20</a:t>
            </a:fld>
            <a:endParaRPr lang="en-US" dirty="0"/>
          </a:p>
        </p:txBody>
      </p:sp>
    </p:spTree>
    <p:extLst>
      <p:ext uri="{BB962C8B-B14F-4D97-AF65-F5344CB8AC3E}">
        <p14:creationId xmlns:p14="http://schemas.microsoft.com/office/powerpoint/2010/main" val="23920919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1637BD-43FF-CF4C-A6F0-12612A1515A5}" type="slidenum">
              <a:rPr lang="en-US"/>
              <a:pPr/>
              <a:t>21</a:t>
            </a:fld>
            <a:endParaRPr lang="en-US" dirty="0"/>
          </a:p>
        </p:txBody>
      </p:sp>
      <p:sp>
        <p:nvSpPr>
          <p:cNvPr id="150530" name="Rectangle 2"/>
          <p:cNvSpPr>
            <a:spLocks noGrp="1" noRot="1" noChangeAspect="1" noChangeArrowheads="1" noTextEdit="1"/>
          </p:cNvSpPr>
          <p:nvPr>
            <p:ph type="sldImg"/>
          </p:nvPr>
        </p:nvSpPr>
        <p:spPr>
          <a:ln/>
        </p:spPr>
      </p:sp>
      <p:sp>
        <p:nvSpPr>
          <p:cNvPr id="150531"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Figure 17.6 displays a state diagram for the MESI protocol. Keep in mind that each line of the cache has its own state bits and therefore its own realization of the state diagram. Figure 17.6a shows the transitions that occur due to actions initiated by the processor attached to this cache. Figure 17.6b shows the transitions that occur due to events that are snooped on the common bus. This presentation of separate state diagrams for processor-initiated and bus-initiated actions helps to clarify the logic of the MESI protocol. </a:t>
            </a:r>
            <a:endParaRPr lang="en-US" dirty="0" smtClean="0"/>
          </a:p>
          <a:p>
            <a:endParaRPr lang="en-GB"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At any time a cache line is in a single state. If the next event is from the attached processor, then the transition is dictated by Figure 17.6a and if the next event is from the bus, the transition is dictated by Figure 17.6b. </a:t>
            </a:r>
            <a:endParaRPr lang="en-US" dirty="0" smtClean="0"/>
          </a:p>
          <a:p>
            <a:endParaRPr lang="en-GB" dirty="0"/>
          </a:p>
        </p:txBody>
      </p:sp>
    </p:spTree>
    <p:extLst>
      <p:ext uri="{BB962C8B-B14F-4D97-AF65-F5344CB8AC3E}">
        <p14:creationId xmlns:p14="http://schemas.microsoft.com/office/powerpoint/2010/main" val="3685834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r>
              <a:rPr lang="en-US" sz="1200" kern="1200" dirty="0" smtClean="0">
                <a:solidFill>
                  <a:schemeClr val="tx1"/>
                </a:solidFill>
                <a:latin typeface="Times New Roman" pitchFamily="-84" charset="0"/>
                <a:ea typeface="+mn-ea"/>
                <a:cs typeface="+mn-cs"/>
              </a:rPr>
              <a:t>The most important measure of performance for a processor is the rate at which it executes instructions. This can be expressed as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MIPS rate = </a:t>
            </a:r>
            <a:r>
              <a:rPr lang="en-US" sz="1200" i="1" kern="1200" dirty="0" smtClean="0">
                <a:solidFill>
                  <a:schemeClr val="tx1"/>
                </a:solidFill>
                <a:latin typeface="Times New Roman" pitchFamily="-84" charset="0"/>
                <a:ea typeface="+mn-ea"/>
                <a:cs typeface="+mn-cs"/>
              </a:rPr>
              <a:t>f </a:t>
            </a:r>
            <a:r>
              <a:rPr lang="en-US" sz="1200" kern="1200" dirty="0" smtClean="0">
                <a:solidFill>
                  <a:schemeClr val="tx1"/>
                </a:solidFill>
                <a:latin typeface="Times New Roman" pitchFamily="-84" charset="0"/>
                <a:ea typeface="+mn-ea"/>
                <a:cs typeface="+mn-cs"/>
              </a:rPr>
              <a:t>* </a:t>
            </a:r>
            <a:r>
              <a:rPr lang="en-US" sz="1200" i="1" kern="1200" dirty="0" smtClean="0">
                <a:solidFill>
                  <a:schemeClr val="tx1"/>
                </a:solidFill>
                <a:latin typeface="Times New Roman" pitchFamily="-84" charset="0"/>
                <a:ea typeface="+mn-ea"/>
                <a:cs typeface="+mn-cs"/>
              </a:rPr>
              <a:t>IPC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where </a:t>
            </a:r>
            <a:r>
              <a:rPr lang="en-US" sz="1200" i="1" kern="1200" dirty="0" smtClean="0">
                <a:solidFill>
                  <a:schemeClr val="tx1"/>
                </a:solidFill>
                <a:latin typeface="Times New Roman" pitchFamily="-84" charset="0"/>
                <a:ea typeface="+mn-ea"/>
                <a:cs typeface="+mn-cs"/>
              </a:rPr>
              <a:t>f </a:t>
            </a:r>
            <a:r>
              <a:rPr lang="en-US" sz="1200" kern="1200" dirty="0" smtClean="0">
                <a:solidFill>
                  <a:schemeClr val="tx1"/>
                </a:solidFill>
                <a:latin typeface="Times New Roman" pitchFamily="-84" charset="0"/>
                <a:ea typeface="+mn-ea"/>
                <a:cs typeface="+mn-cs"/>
              </a:rPr>
              <a:t>is the processor clock frequency, in MHz, and </a:t>
            </a:r>
            <a:r>
              <a:rPr lang="en-US" sz="1200" i="1" kern="1200" dirty="0" smtClean="0">
                <a:solidFill>
                  <a:schemeClr val="tx1"/>
                </a:solidFill>
                <a:latin typeface="Times New Roman" pitchFamily="-84" charset="0"/>
                <a:ea typeface="+mn-ea"/>
                <a:cs typeface="+mn-cs"/>
              </a:rPr>
              <a:t>IPC </a:t>
            </a:r>
            <a:r>
              <a:rPr lang="en-US" sz="1200" kern="1200" dirty="0" smtClean="0">
                <a:solidFill>
                  <a:schemeClr val="tx1"/>
                </a:solidFill>
                <a:latin typeface="Times New Roman" pitchFamily="-84" charset="0"/>
                <a:ea typeface="+mn-ea"/>
                <a:cs typeface="+mn-cs"/>
              </a:rPr>
              <a:t>(instructions per cycle) is the average number of instructions executed per cycle. Accordingly, designers have pursued the goal of increased performance on two fronts: increasing clock frequency and increasing the number of instructions executed or, more properly, the number of instructions that complete during a processor cycle. As we have seen in earlier chapters, designers have increased IPC by using an instruction pipeline and then by using multiple parallel instruction pipelines in a superscalar architecture. With pipelined and multiple-pipeline designs, the principal problem is to maximize the utilization of each pipeline stage. To improve throughput, designers have created ever more complex mechanisms, such as executing some instructions in a different order from the way they occur in the instruction stream and beginning execution of instructions that may never be needed. But as was discussed in Section 2.2, this approach may be reaching a limit due to complexity and power consumption concerns.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An alternative approach, which allows for a high degree of instruction-level parallelism without increasing circuit complexity or power consumption, is called multithreading. In essence, the instruction stream is divided into several smaller streams, known as threads, such that the threads can be executed in parallel.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The variety of specific multithreading designs, realized in both commercial systems and experimental systems, is vast. In this section, we give a brief survey of the major concepts. </a:t>
            </a:r>
            <a:endParaRPr lang="en-US" dirty="0" smtClean="0"/>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22</a:t>
            </a:fld>
            <a:endParaRPr lang="en-US" dirty="0"/>
          </a:p>
        </p:txBody>
      </p:sp>
    </p:spTree>
    <p:extLst>
      <p:ext uri="{BB962C8B-B14F-4D97-AF65-F5344CB8AC3E}">
        <p14:creationId xmlns:p14="http://schemas.microsoft.com/office/powerpoint/2010/main" val="234327041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sz="1200" kern="1200" dirty="0" smtClean="0">
                <a:solidFill>
                  <a:schemeClr val="tx1"/>
                </a:solidFill>
                <a:latin typeface="Times New Roman" pitchFamily="-84" charset="0"/>
                <a:ea typeface="+mn-ea"/>
                <a:cs typeface="+mn-cs"/>
              </a:rPr>
              <a:t>The concept of thread used in discussing multithreaded processors may or may not be the same as the concept of software threads in a multiprogrammed operating system. It will be useful to define terms briefly: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Process: </a:t>
            </a:r>
            <a:r>
              <a:rPr lang="en-US" sz="1200" kern="1200" dirty="0" smtClean="0">
                <a:solidFill>
                  <a:schemeClr val="tx1"/>
                </a:solidFill>
                <a:latin typeface="Times New Roman" pitchFamily="-84" charset="0"/>
                <a:ea typeface="+mn-ea"/>
                <a:cs typeface="+mn-cs"/>
              </a:rPr>
              <a:t>An instance of a program running on a computer. A process embodies two key characteristics: </a:t>
            </a:r>
            <a:endParaRPr lang="en-US" dirty="0" smtClean="0"/>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—Resource ownership: </a:t>
            </a:r>
            <a:r>
              <a:rPr lang="en-US" sz="1200" kern="1200" dirty="0" smtClean="0">
                <a:solidFill>
                  <a:schemeClr val="tx1"/>
                </a:solidFill>
                <a:latin typeface="Times New Roman" pitchFamily="-84" charset="0"/>
                <a:ea typeface="+mn-ea"/>
                <a:cs typeface="+mn-cs"/>
              </a:rPr>
              <a:t>A process includes a virtual address space to hold the process image; the process image is the collection of program, data, stack, and attributes that define the process. From time to time, a process may be allocated control or ownership of resources, such as main memory, I/O channels, I/O devices, and files. </a:t>
            </a:r>
            <a:endParaRPr lang="en-US" dirty="0" smtClean="0"/>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—Scheduling/execution: </a:t>
            </a:r>
            <a:r>
              <a:rPr lang="en-US" sz="1200" kern="1200" dirty="0" smtClean="0">
                <a:solidFill>
                  <a:schemeClr val="tx1"/>
                </a:solidFill>
                <a:latin typeface="Times New Roman" pitchFamily="-84" charset="0"/>
                <a:ea typeface="+mn-ea"/>
                <a:cs typeface="+mn-cs"/>
              </a:rPr>
              <a:t>The execution of a process follows an execution path (trace) through one or more programs. This execution may be inter- leaved with that of other processes. Thus, a process has an execution state (Running, Ready, etc.) and a dispatching priority and is the entity that is scheduled and dispatched by the operating system. </a:t>
            </a:r>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Process switch: </a:t>
            </a:r>
            <a:r>
              <a:rPr lang="en-US" sz="1200" kern="1200" dirty="0" smtClean="0">
                <a:solidFill>
                  <a:schemeClr val="tx1"/>
                </a:solidFill>
                <a:latin typeface="Times New Roman" pitchFamily="-84" charset="0"/>
                <a:ea typeface="+mn-ea"/>
                <a:cs typeface="+mn-cs"/>
              </a:rPr>
              <a:t>An operation that switches the processor from one process to another, by saving all the process control data, registers, and other information for the first and replacing them with the process information for the second.2 </a:t>
            </a:r>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Thread: </a:t>
            </a:r>
            <a:r>
              <a:rPr lang="en-US" sz="1200" kern="1200" dirty="0" smtClean="0">
                <a:solidFill>
                  <a:schemeClr val="tx1"/>
                </a:solidFill>
                <a:latin typeface="Times New Roman" pitchFamily="-84" charset="0"/>
                <a:ea typeface="+mn-ea"/>
                <a:cs typeface="+mn-cs"/>
              </a:rPr>
              <a:t>A dispatchable unit of work within a process. It includes a processor context (which includes the program counter and stack pointer) and its own data area for a stack (to enable subroutine branching). A thread executes sequentially and is interruptible so that the processor can turn to another thread. </a:t>
            </a:r>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Thread switch: </a:t>
            </a:r>
            <a:r>
              <a:rPr lang="en-US" sz="1200" kern="1200" dirty="0" smtClean="0">
                <a:solidFill>
                  <a:schemeClr val="tx1"/>
                </a:solidFill>
                <a:latin typeface="Times New Roman" pitchFamily="-84" charset="0"/>
                <a:ea typeface="+mn-ea"/>
                <a:cs typeface="+mn-cs"/>
              </a:rPr>
              <a:t>The act of switching processor control from one thread to an- other within the same process. Typically, this type of switch is much less costly than a process switch. </a:t>
            </a:r>
          </a:p>
          <a:p>
            <a:endParaRPr lang="en-US" dirty="0" smtClean="0"/>
          </a:p>
          <a:p>
            <a:r>
              <a:rPr lang="en-US" sz="1200" kern="1200" dirty="0" smtClean="0">
                <a:solidFill>
                  <a:schemeClr val="tx1"/>
                </a:solidFill>
                <a:latin typeface="Times New Roman" pitchFamily="-84" charset="0"/>
                <a:ea typeface="+mn-ea"/>
                <a:cs typeface="+mn-cs"/>
              </a:rPr>
              <a:t>Thus, a thread is concerned with scheduling and execution, whereas a process is concerned with both scheduling/execution and resource ownership. The multiple threads within a process share the same resources. This is why a thread switch is much less time consuming than a process switch. Traditional operating systems, such as earlier versions of UNIX, did not support threads. Most modern operating systems, such as Linux, other versions of UNIX, and Windows, do support thread. A distinction is made between user-level threads, which are visible to the application program, and kernel-level threads, which are visible only to the operating sys- tem. Both of these may be referred to as explicit threads, defined in software. </a:t>
            </a:r>
            <a:endParaRPr lang="en-US" dirty="0" smtClean="0"/>
          </a:p>
          <a:p>
            <a:endParaRPr lang="en-US" sz="1200" kern="1200" dirty="0" smtClean="0">
              <a:solidFill>
                <a:schemeClr val="tx1"/>
              </a:solidFill>
              <a:latin typeface="Times New Roman" pitchFamily="-84" charset="0"/>
              <a:ea typeface="+mn-ea"/>
              <a:cs typeface="+mn-cs"/>
            </a:endParaRPr>
          </a:p>
        </p:txBody>
      </p:sp>
      <p:sp>
        <p:nvSpPr>
          <p:cNvPr id="4" name="Slide Number Placeholder 3"/>
          <p:cNvSpPr>
            <a:spLocks noGrp="1"/>
          </p:cNvSpPr>
          <p:nvPr>
            <p:ph type="sldNum" sz="quarter" idx="10"/>
          </p:nvPr>
        </p:nvSpPr>
        <p:spPr/>
        <p:txBody>
          <a:bodyPr/>
          <a:lstStyle/>
          <a:p>
            <a:fld id="{2B10C813-7C32-934C-A3A3-B1F00F8B1FA5}" type="slidenum">
              <a:rPr lang="en-US" smtClean="0"/>
              <a:pPr/>
              <a:t>23</a:t>
            </a:fld>
            <a:endParaRPr lang="en-US" dirty="0"/>
          </a:p>
        </p:txBody>
      </p:sp>
    </p:spTree>
    <p:extLst>
      <p:ext uri="{BB962C8B-B14F-4D97-AF65-F5344CB8AC3E}">
        <p14:creationId xmlns:p14="http://schemas.microsoft.com/office/powerpoint/2010/main" val="9253746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84" charset="0"/>
                <a:ea typeface="+mn-ea"/>
                <a:cs typeface="+mn-cs"/>
              </a:rPr>
              <a:t>All of the commercial processors and most of the experimental processors so far have used explicit multithreading. These systems concurrently execute instructions from different explicit threads, either by interleaving instructions from different threads on shared pipelines or by parallel execution on parallel pipelines. Implicit multithreading refers to the concurrent execution of multiple threads extracted from a single sequential program. These implicit threads may be defined either statically by the compiler or dynamically by the hardware. In the remainder of this section we consider explicit multithreading.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24</a:t>
            </a:fld>
            <a:endParaRPr lang="en-US" dirty="0"/>
          </a:p>
        </p:txBody>
      </p:sp>
    </p:spTree>
    <p:extLst>
      <p:ext uri="{BB962C8B-B14F-4D97-AF65-F5344CB8AC3E}">
        <p14:creationId xmlns:p14="http://schemas.microsoft.com/office/powerpoint/2010/main" val="300325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Times New Roman" pitchFamily="-84" charset="0"/>
                <a:ea typeface="+mn-ea"/>
                <a:cs typeface="+mn-cs"/>
              </a:rPr>
              <a:t>Broadly speaking, there are four principal approaches to multithreading: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Interleaved multithreading: </a:t>
            </a:r>
            <a:r>
              <a:rPr lang="en-US" sz="1200" kern="1200" dirty="0" smtClean="0">
                <a:solidFill>
                  <a:schemeClr val="tx1"/>
                </a:solidFill>
                <a:latin typeface="Times New Roman" pitchFamily="-84" charset="0"/>
                <a:ea typeface="+mn-ea"/>
                <a:cs typeface="+mn-cs"/>
              </a:rPr>
              <a:t>This is also known as </a:t>
            </a:r>
            <a:r>
              <a:rPr lang="en-US" sz="1200" b="1" kern="1200" dirty="0" smtClean="0">
                <a:solidFill>
                  <a:schemeClr val="tx1"/>
                </a:solidFill>
                <a:latin typeface="Times New Roman" pitchFamily="-84" charset="0"/>
                <a:ea typeface="+mn-ea"/>
                <a:cs typeface="+mn-cs"/>
              </a:rPr>
              <a:t>fine-grained multithreading. </a:t>
            </a:r>
            <a:r>
              <a:rPr lang="en-US" sz="1200" kern="1200" dirty="0" smtClean="0">
                <a:solidFill>
                  <a:schemeClr val="tx1"/>
                </a:solidFill>
                <a:latin typeface="Times New Roman" pitchFamily="-84" charset="0"/>
                <a:ea typeface="+mn-ea"/>
                <a:cs typeface="+mn-cs"/>
              </a:rPr>
              <a:t>The processor deals with two or more thread contexts at a time, switching from one thread to another at each clock cycle. If a thread is blocked because of data dependencies or memory latencies, that thread is skipped and a ready </a:t>
            </a:r>
            <a:endParaRPr lang="en-US" dirty="0" smtClean="0"/>
          </a:p>
          <a:p>
            <a:r>
              <a:rPr lang="en-US" sz="1200" kern="1200" dirty="0" smtClean="0">
                <a:solidFill>
                  <a:schemeClr val="tx1"/>
                </a:solidFill>
                <a:latin typeface="Times New Roman" pitchFamily="-84" charset="0"/>
                <a:ea typeface="+mn-ea"/>
                <a:cs typeface="+mn-cs"/>
              </a:rPr>
              <a:t>thread is executed. </a:t>
            </a:r>
            <a:endParaRPr lang="en-US" dirty="0" smtClean="0"/>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Blocked multithreading: </a:t>
            </a:r>
            <a:r>
              <a:rPr lang="en-US" sz="1200" kern="1200" dirty="0" smtClean="0">
                <a:solidFill>
                  <a:schemeClr val="tx1"/>
                </a:solidFill>
                <a:latin typeface="Times New Roman" pitchFamily="-84" charset="0"/>
                <a:ea typeface="+mn-ea"/>
                <a:cs typeface="+mn-cs"/>
              </a:rPr>
              <a:t>This is also known as </a:t>
            </a:r>
            <a:r>
              <a:rPr lang="en-US" sz="1200" b="1" kern="1200" dirty="0" smtClean="0">
                <a:solidFill>
                  <a:schemeClr val="tx1"/>
                </a:solidFill>
                <a:latin typeface="Times New Roman" pitchFamily="-84" charset="0"/>
                <a:ea typeface="+mn-ea"/>
                <a:cs typeface="+mn-cs"/>
              </a:rPr>
              <a:t>coarse-grained multithreading. </a:t>
            </a:r>
            <a:r>
              <a:rPr lang="en-US" sz="1200" kern="1200" dirty="0" smtClean="0">
                <a:solidFill>
                  <a:schemeClr val="tx1"/>
                </a:solidFill>
                <a:latin typeface="Times New Roman" pitchFamily="-84" charset="0"/>
                <a:ea typeface="+mn-ea"/>
                <a:cs typeface="+mn-cs"/>
              </a:rPr>
              <a:t>The instructions of a thread are executed successively until an event occurs that may cause delay, such as a cache miss. This event induces a switch to another thread. This approach is effective on an in-order processor that would stall the pipeline for a delay event such as a cache miss. </a:t>
            </a:r>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Simultaneous multithreading (SMT): </a:t>
            </a:r>
            <a:r>
              <a:rPr lang="en-US" sz="1200" kern="1200" dirty="0" smtClean="0">
                <a:solidFill>
                  <a:schemeClr val="tx1"/>
                </a:solidFill>
                <a:latin typeface="Times New Roman" pitchFamily="-84" charset="0"/>
                <a:ea typeface="+mn-ea"/>
                <a:cs typeface="+mn-cs"/>
              </a:rPr>
              <a:t>Instructions are simultaneously issued from multiple threads to the execution units of a superscalar processor. This combines the wide superscalar instruction issue capability with the use of multiple thread contexts. </a:t>
            </a:r>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Chip multiprocessing: </a:t>
            </a:r>
            <a:r>
              <a:rPr lang="en-US" sz="1200" kern="1200" dirty="0" smtClean="0">
                <a:solidFill>
                  <a:schemeClr val="tx1"/>
                </a:solidFill>
                <a:latin typeface="Times New Roman" pitchFamily="-84" charset="0"/>
                <a:ea typeface="+mn-ea"/>
                <a:cs typeface="+mn-cs"/>
              </a:rPr>
              <a:t>In this case, the entire processor is replicated on a single chip and each processor handles separate threads. The advantage of this approach is that the available logic area on a chip is used effectively without depending on ever-increasing complexity in pipeline design. </a:t>
            </a:r>
          </a:p>
          <a:p>
            <a:r>
              <a:rPr lang="en-US" sz="1200" kern="1200" dirty="0" smtClean="0">
                <a:solidFill>
                  <a:schemeClr val="tx1"/>
                </a:solidFill>
                <a:latin typeface="Times New Roman" pitchFamily="-84" charset="0"/>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25</a:t>
            </a:fld>
            <a:endParaRPr lang="en-US" dirty="0"/>
          </a:p>
        </p:txBody>
      </p:sp>
    </p:spTree>
    <p:extLst>
      <p:ext uri="{BB962C8B-B14F-4D97-AF65-F5344CB8AC3E}">
        <p14:creationId xmlns:p14="http://schemas.microsoft.com/office/powerpoint/2010/main" val="17849112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kern="1200" dirty="0" smtClean="0">
                <a:solidFill>
                  <a:schemeClr val="tx1"/>
                </a:solidFill>
                <a:latin typeface="Times New Roman" pitchFamily="-84" charset="0"/>
                <a:ea typeface="+mn-ea"/>
                <a:cs typeface="+mn-cs"/>
              </a:rPr>
              <a:t>For the first two approaches, instructions from different threads are not executed simultaneously. Instead, the processor is able to rapidly switch from one thread to another, using a different set of registers and other context information. This results in a better utilization of the processor’s execution resources and avoids a large penalty due to cache misses and other latency events. The SMT approach involves true simultaneous execution of instructions from different threads, using replicated execution resources. Chip multiprocessing also enables simultaneous execution of instructions from different threads.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Figure 17.7, based on one in [UNGE02], illustrates some of the possible pipe- line architectures that involve multithreading and contrasts these with approaches that do not use multithreading. Each horizontal row represents the potential issue slot or slots for a single execution cycle; that is, the width of each row corresponds to the maximum number of instructions that can be issued in a single clock cycle. The vertical dimension represents the time sequence of clock cycles. An empty (shaded) slot represents an unused execution slot in one pipeline. A no-op is indicated by N.</a:t>
            </a:r>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The first three illustrations in Figure 17.7 show different approaches with a scalar (i.e., single-issue) processor: </a:t>
            </a:r>
            <a:endParaRPr lang="en-US" dirty="0" smtClean="0"/>
          </a:p>
          <a:p>
            <a:pPr lvl="1"/>
            <a:endParaRPr lang="en-US" sz="1200" b="1" kern="1200" dirty="0" smtClean="0">
              <a:solidFill>
                <a:schemeClr val="tx1"/>
              </a:solidFill>
              <a:latin typeface="Times New Roman" pitchFamily="-84" charset="0"/>
              <a:ea typeface="ＭＳ Ｐゴシック" pitchFamily="-84" charset="-128"/>
              <a:cs typeface="+mn-cs"/>
            </a:endParaRPr>
          </a:p>
          <a:p>
            <a:pPr lvl="1"/>
            <a:r>
              <a:rPr lang="en-US" sz="1200" b="1" kern="1200" dirty="0" smtClean="0">
                <a:solidFill>
                  <a:schemeClr val="tx1"/>
                </a:solidFill>
                <a:latin typeface="Times New Roman" pitchFamily="-84" charset="0"/>
                <a:ea typeface="ＭＳ Ｐゴシック" pitchFamily="-84" charset="-128"/>
                <a:cs typeface="+mn-cs"/>
              </a:rPr>
              <a:t>Single-threaded scalar: </a:t>
            </a:r>
            <a:r>
              <a:rPr lang="en-US" sz="1200" kern="1200" dirty="0" smtClean="0">
                <a:solidFill>
                  <a:schemeClr val="tx1"/>
                </a:solidFill>
                <a:latin typeface="Times New Roman" pitchFamily="-84" charset="0"/>
                <a:ea typeface="ＭＳ Ｐゴシック" pitchFamily="-84" charset="-128"/>
                <a:cs typeface="+mn-cs"/>
              </a:rPr>
              <a:t>This is the simple pipeline found in traditional RISC and CISC machines, with no multithreading. </a:t>
            </a:r>
          </a:p>
          <a:p>
            <a:pPr lvl="1"/>
            <a:endParaRPr lang="en-US" sz="1200" b="1" kern="1200" dirty="0" smtClean="0">
              <a:solidFill>
                <a:schemeClr val="tx1"/>
              </a:solidFill>
              <a:latin typeface="Times New Roman" pitchFamily="-84" charset="0"/>
              <a:ea typeface="ＭＳ Ｐゴシック" pitchFamily="-84" charset="-128"/>
              <a:cs typeface="+mn-cs"/>
            </a:endParaRPr>
          </a:p>
          <a:p>
            <a:pPr lvl="1"/>
            <a:r>
              <a:rPr lang="en-US" sz="1200" b="1" kern="1200" dirty="0" smtClean="0">
                <a:solidFill>
                  <a:schemeClr val="tx1"/>
                </a:solidFill>
                <a:latin typeface="Times New Roman" pitchFamily="-84" charset="0"/>
                <a:ea typeface="ＭＳ Ｐゴシック" pitchFamily="-84" charset="-128"/>
                <a:cs typeface="+mn-cs"/>
              </a:rPr>
              <a:t>Interleaved multithreaded scalar: </a:t>
            </a:r>
            <a:r>
              <a:rPr lang="en-US" sz="1200" kern="1200" dirty="0" smtClean="0">
                <a:solidFill>
                  <a:schemeClr val="tx1"/>
                </a:solidFill>
                <a:latin typeface="Times New Roman" pitchFamily="-84" charset="0"/>
                <a:ea typeface="ＭＳ Ｐゴシック" pitchFamily="-84" charset="-128"/>
                <a:cs typeface="+mn-cs"/>
              </a:rPr>
              <a:t>This is the easiest multithreading approach to implement. By switching from one thread to another at each clock cycle, the pipeline stages can be kept fully occupied, or close to fully occupied. The hardware must be capable of switching from one thread context to another between cycles. </a:t>
            </a:r>
          </a:p>
          <a:p>
            <a:r>
              <a:rPr lang="en-US" sz="1200" kern="1200" dirty="0" smtClean="0">
                <a:solidFill>
                  <a:schemeClr val="tx1"/>
                </a:solidFill>
                <a:latin typeface="Times New Roman" pitchFamily="-84" charset="0"/>
                <a:ea typeface="+mn-ea"/>
                <a:cs typeface="+mn-cs"/>
              </a:rPr>
              <a:t> </a:t>
            </a:r>
            <a:endParaRPr lang="en-US" dirty="0" smtClean="0"/>
          </a:p>
          <a:p>
            <a:r>
              <a:rPr lang="en-US" sz="1200" kern="1200" baseline="0" dirty="0" smtClean="0">
                <a:solidFill>
                  <a:schemeClr val="tx1"/>
                </a:solidFill>
                <a:latin typeface="Times New Roman" pitchFamily="-84" charset="0"/>
                <a:ea typeface="+mn-ea"/>
                <a:cs typeface="+mn-cs"/>
              </a:rPr>
              <a:t>        </a:t>
            </a:r>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Blocked multithreaded scalar: </a:t>
            </a:r>
            <a:r>
              <a:rPr lang="en-US" sz="1200" kern="1200" dirty="0" smtClean="0">
                <a:solidFill>
                  <a:schemeClr val="tx1"/>
                </a:solidFill>
                <a:latin typeface="Times New Roman" pitchFamily="-84" charset="0"/>
                <a:ea typeface="+mn-ea"/>
                <a:cs typeface="+mn-cs"/>
              </a:rPr>
              <a:t>In this case, a single thread is executed until a latency event occurs that would stop the pipeline, at which time the processor        </a:t>
            </a:r>
          </a:p>
          <a:p>
            <a:r>
              <a:rPr lang="en-US" sz="1200" kern="1200" baseline="0" dirty="0" smtClean="0">
                <a:solidFill>
                  <a:schemeClr val="tx1"/>
                </a:solidFill>
                <a:latin typeface="Times New Roman" pitchFamily="-84" charset="0"/>
                <a:ea typeface="+mn-ea"/>
                <a:cs typeface="+mn-cs"/>
              </a:rPr>
              <a:t>          </a:t>
            </a:r>
            <a:r>
              <a:rPr lang="en-US" sz="1200" kern="1200" dirty="0" smtClean="0">
                <a:solidFill>
                  <a:schemeClr val="tx1"/>
                </a:solidFill>
                <a:latin typeface="Times New Roman" pitchFamily="-84" charset="0"/>
                <a:ea typeface="+mn-ea"/>
                <a:cs typeface="+mn-cs"/>
              </a:rPr>
              <a:t>switches to another thread. </a:t>
            </a:r>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In the case of interleaved multithreading, it is assumed that there are no control or data dependencies between threads, which simplifies the pipeline design and there- fore should allow a thread switch with no delay. However, depending on the specific design and implementation, block multithreading may require a clock cycle to per- form a thread switch, as illustrated in Figure 17.7. This is true if a fetched instruction triggers the thread switch and must be discarded from the pipeline [UNGE03].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Although interleaved multithreading appears to offer better processor utilization than blocked multithreading, it does so at the sacrifice of single-thread performance. The multiple threads compete for cache resources, which raises the probability of a cache miss for a given thread. </a:t>
            </a:r>
            <a:endParaRPr lang="en-US" dirty="0" smtClean="0"/>
          </a:p>
          <a:p>
            <a:endParaRPr lang="en-US" sz="1200" kern="120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 More opportunities for parallel execution are available if the processor can</a:t>
            </a:r>
          </a:p>
          <a:p>
            <a:r>
              <a:rPr lang="en-US" sz="1200" b="0" i="0" u="none" strike="noStrike" kern="1200" baseline="0" dirty="0" smtClean="0">
                <a:solidFill>
                  <a:schemeClr val="tx1"/>
                </a:solidFill>
                <a:latin typeface="Times New Roman" pitchFamily="-84" charset="0"/>
                <a:ea typeface="+mn-ea"/>
                <a:cs typeface="+mn-cs"/>
              </a:rPr>
              <a:t>issue multiple instructions per cycle. Figures 17.7d through 17.7i illustrate a number</a:t>
            </a:r>
          </a:p>
          <a:p>
            <a:r>
              <a:rPr lang="en-US" sz="1200" b="0" i="0" u="none" strike="noStrike" kern="1200" baseline="0" dirty="0" smtClean="0">
                <a:solidFill>
                  <a:schemeClr val="tx1"/>
                </a:solidFill>
                <a:latin typeface="Times New Roman" pitchFamily="-84" charset="0"/>
                <a:ea typeface="+mn-ea"/>
                <a:cs typeface="+mn-cs"/>
              </a:rPr>
              <a:t>of variations among processors that have hardware for issuing four instructions per</a:t>
            </a:r>
          </a:p>
          <a:p>
            <a:r>
              <a:rPr lang="en-US" sz="1200" b="0" i="0" u="none" strike="noStrike" kern="1200" baseline="0" dirty="0" smtClean="0">
                <a:solidFill>
                  <a:schemeClr val="tx1"/>
                </a:solidFill>
                <a:latin typeface="Times New Roman" pitchFamily="-84" charset="0"/>
                <a:ea typeface="+mn-ea"/>
                <a:cs typeface="+mn-cs"/>
              </a:rPr>
              <a:t>cycle. In all these cases, only instructions from a single thread are issued in a single</a:t>
            </a:r>
          </a:p>
          <a:p>
            <a:r>
              <a:rPr lang="en-US" sz="1200" b="0" i="0" u="none" strike="noStrike" kern="1200" baseline="0" dirty="0" smtClean="0">
                <a:solidFill>
                  <a:schemeClr val="tx1"/>
                </a:solidFill>
                <a:latin typeface="Times New Roman" pitchFamily="-84" charset="0"/>
                <a:ea typeface="+mn-ea"/>
                <a:cs typeface="+mn-cs"/>
              </a:rPr>
              <a:t>cycle. The following alternatives are illustrated:</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Superscalar:  This is the basic superscalar approach with no multithreading.</a:t>
            </a:r>
          </a:p>
          <a:p>
            <a:r>
              <a:rPr lang="en-US" sz="1200" b="0" i="0" u="none" strike="noStrike" kern="1200" baseline="0" dirty="0" smtClean="0">
                <a:solidFill>
                  <a:schemeClr val="tx1"/>
                </a:solidFill>
                <a:latin typeface="Times New Roman" pitchFamily="-84" charset="0"/>
                <a:ea typeface="+mn-ea"/>
                <a:cs typeface="+mn-cs"/>
              </a:rPr>
              <a:t>Until relatively recently, this was the most powerful approach to providing</a:t>
            </a:r>
          </a:p>
          <a:p>
            <a:r>
              <a:rPr lang="en-US" sz="1200" b="0" i="0" u="none" strike="noStrike" kern="1200" baseline="0" dirty="0" smtClean="0">
                <a:solidFill>
                  <a:schemeClr val="tx1"/>
                </a:solidFill>
                <a:latin typeface="Times New Roman" pitchFamily="-84" charset="0"/>
                <a:ea typeface="+mn-ea"/>
                <a:cs typeface="+mn-cs"/>
              </a:rPr>
              <a:t>parallelism within a processor. Note that during some cycles, not all of the</a:t>
            </a:r>
          </a:p>
          <a:p>
            <a:r>
              <a:rPr lang="en-US" sz="1200" b="0" i="0" u="none" strike="noStrike" kern="1200" baseline="0" dirty="0" smtClean="0">
                <a:solidFill>
                  <a:schemeClr val="tx1"/>
                </a:solidFill>
                <a:latin typeface="Times New Roman" pitchFamily="-84" charset="0"/>
                <a:ea typeface="+mn-ea"/>
                <a:cs typeface="+mn-cs"/>
              </a:rPr>
              <a:t>available issue slots are used. During these cycles, less than the maximum number</a:t>
            </a:r>
          </a:p>
          <a:p>
            <a:r>
              <a:rPr lang="en-US" sz="1200" b="0" i="0" u="none" strike="noStrike" kern="1200" baseline="0" dirty="0" smtClean="0">
                <a:solidFill>
                  <a:schemeClr val="tx1"/>
                </a:solidFill>
                <a:latin typeface="Times New Roman" pitchFamily="-84" charset="0"/>
                <a:ea typeface="+mn-ea"/>
                <a:cs typeface="+mn-cs"/>
              </a:rPr>
              <a:t>of instructions is issued; this is referred to as horizontal loss . During other</a:t>
            </a:r>
          </a:p>
          <a:p>
            <a:r>
              <a:rPr lang="en-US" sz="1200" b="0" i="0" u="none" strike="noStrike" kern="1200" baseline="0" dirty="0" smtClean="0">
                <a:solidFill>
                  <a:schemeClr val="tx1"/>
                </a:solidFill>
                <a:latin typeface="Times New Roman" pitchFamily="-84" charset="0"/>
                <a:ea typeface="+mn-ea"/>
                <a:cs typeface="+mn-cs"/>
              </a:rPr>
              <a:t>instruction cycles, no issue slots are used; these are cycles when no instructions</a:t>
            </a:r>
          </a:p>
          <a:p>
            <a:r>
              <a:rPr lang="en-US" sz="1200" b="0" i="0" u="none" strike="noStrike" kern="1200" baseline="0" dirty="0" smtClean="0">
                <a:solidFill>
                  <a:schemeClr val="tx1"/>
                </a:solidFill>
                <a:latin typeface="Times New Roman" pitchFamily="-84" charset="0"/>
                <a:ea typeface="+mn-ea"/>
                <a:cs typeface="+mn-cs"/>
              </a:rPr>
              <a:t>can be issued; this is referred to as vertical loss .</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Interleaved multithreading superscalar:  During each cycle, as many instructions</a:t>
            </a:r>
          </a:p>
          <a:p>
            <a:r>
              <a:rPr lang="en-US" sz="1200" b="0" i="0" u="none" strike="noStrike" kern="1200" baseline="0" dirty="0" smtClean="0">
                <a:solidFill>
                  <a:schemeClr val="tx1"/>
                </a:solidFill>
                <a:latin typeface="Times New Roman" pitchFamily="-84" charset="0"/>
                <a:ea typeface="+mn-ea"/>
                <a:cs typeface="+mn-cs"/>
              </a:rPr>
              <a:t>as possible are issued from a single thread. With this technique, potential</a:t>
            </a:r>
          </a:p>
          <a:p>
            <a:r>
              <a:rPr lang="en-US" sz="1200" b="0" i="0" u="none" strike="noStrike" kern="1200" baseline="0" dirty="0" smtClean="0">
                <a:solidFill>
                  <a:schemeClr val="tx1"/>
                </a:solidFill>
                <a:latin typeface="Times New Roman" pitchFamily="-84" charset="0"/>
                <a:ea typeface="+mn-ea"/>
                <a:cs typeface="+mn-cs"/>
              </a:rPr>
              <a:t>delays due to thread switches are eliminated, as previously discussed. However,</a:t>
            </a:r>
          </a:p>
          <a:p>
            <a:r>
              <a:rPr lang="en-US" sz="1200" b="0" i="0" u="none" strike="noStrike" kern="1200" baseline="0" dirty="0" smtClean="0">
                <a:solidFill>
                  <a:schemeClr val="tx1"/>
                </a:solidFill>
                <a:latin typeface="Times New Roman" pitchFamily="-84" charset="0"/>
                <a:ea typeface="+mn-ea"/>
                <a:cs typeface="+mn-cs"/>
              </a:rPr>
              <a:t>the number of instructions issued in any given cycle is still limited by</a:t>
            </a:r>
          </a:p>
          <a:p>
            <a:r>
              <a:rPr lang="en-US" sz="1200" b="0" i="0" u="none" strike="noStrike" kern="1200" baseline="0" dirty="0" smtClean="0">
                <a:solidFill>
                  <a:schemeClr val="tx1"/>
                </a:solidFill>
                <a:latin typeface="Times New Roman" pitchFamily="-84" charset="0"/>
                <a:ea typeface="+mn-ea"/>
                <a:cs typeface="+mn-cs"/>
              </a:rPr>
              <a:t>dependencies that exist within any given thread.</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Blocked multithreaded superscalar:  Again, instructions from only one thread</a:t>
            </a:r>
          </a:p>
          <a:p>
            <a:r>
              <a:rPr lang="en-US" sz="1200" b="0" i="0" u="none" strike="noStrike" kern="1200" baseline="0" dirty="0" smtClean="0">
                <a:solidFill>
                  <a:schemeClr val="tx1"/>
                </a:solidFill>
                <a:latin typeface="Times New Roman" pitchFamily="-84" charset="0"/>
                <a:ea typeface="+mn-ea"/>
                <a:cs typeface="+mn-cs"/>
              </a:rPr>
              <a:t>may be issued during any cycle, and blocked multithreading is used.</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Very long instruction word (VLIW):  A VLIW architecture, such as IA-</a:t>
            </a:r>
          </a:p>
          <a:p>
            <a:r>
              <a:rPr lang="en-US" sz="1200" b="0" i="0" u="none" strike="noStrike" kern="1200" baseline="0" dirty="0" smtClean="0">
                <a:solidFill>
                  <a:schemeClr val="tx1"/>
                </a:solidFill>
                <a:latin typeface="Times New Roman" pitchFamily="-84" charset="0"/>
                <a:ea typeface="+mn-ea"/>
                <a:cs typeface="+mn-cs"/>
              </a:rPr>
              <a:t>64, places multiple instructions in a single word. Typically, a VLIW is constructed by the</a:t>
            </a:r>
          </a:p>
          <a:p>
            <a:r>
              <a:rPr lang="en-US" sz="1200" b="0" i="0" u="none" strike="noStrike" kern="1200" baseline="0" dirty="0" smtClean="0">
                <a:solidFill>
                  <a:schemeClr val="tx1"/>
                </a:solidFill>
                <a:latin typeface="Times New Roman" pitchFamily="-84" charset="0"/>
                <a:ea typeface="+mn-ea"/>
                <a:cs typeface="+mn-cs"/>
              </a:rPr>
              <a:t>compiler, which places operations that may be executed in parallel in the same</a:t>
            </a:r>
          </a:p>
          <a:p>
            <a:r>
              <a:rPr lang="en-US" sz="1200" b="0" i="0" u="none" strike="noStrike" kern="1200" baseline="0" dirty="0" smtClean="0">
                <a:solidFill>
                  <a:schemeClr val="tx1"/>
                </a:solidFill>
                <a:latin typeface="Times New Roman" pitchFamily="-84" charset="0"/>
                <a:ea typeface="+mn-ea"/>
                <a:cs typeface="+mn-cs"/>
              </a:rPr>
              <a:t>word. In a simple VLIW machine (Figure 17.7g), if it is not possible to completely</a:t>
            </a:r>
          </a:p>
          <a:p>
            <a:r>
              <a:rPr lang="en-US" sz="1200" b="0" i="0" u="none" strike="noStrike" kern="1200" baseline="0" dirty="0" smtClean="0">
                <a:solidFill>
                  <a:schemeClr val="tx1"/>
                </a:solidFill>
                <a:latin typeface="Times New Roman" pitchFamily="-84" charset="0"/>
                <a:ea typeface="+mn-ea"/>
                <a:cs typeface="+mn-cs"/>
              </a:rPr>
              <a:t>fill the word with instructions to be issued in parallel, no-ops are used.</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Interleaved multithreading VLIW:  This approach should provide similar</a:t>
            </a:r>
          </a:p>
          <a:p>
            <a:r>
              <a:rPr lang="en-US" sz="1200" b="0" i="0" u="none" strike="noStrike" kern="1200" baseline="0" dirty="0" smtClean="0">
                <a:solidFill>
                  <a:schemeClr val="tx1"/>
                </a:solidFill>
                <a:latin typeface="Times New Roman" pitchFamily="-84" charset="0"/>
                <a:ea typeface="+mn-ea"/>
                <a:cs typeface="+mn-cs"/>
              </a:rPr>
              <a:t>efficiencies to those provided by interleaved multithreading on a superscalar</a:t>
            </a:r>
          </a:p>
          <a:p>
            <a:r>
              <a:rPr lang="en-US" sz="1200" b="0" i="0" u="none" strike="noStrike" kern="1200" baseline="0" dirty="0" smtClean="0">
                <a:solidFill>
                  <a:schemeClr val="tx1"/>
                </a:solidFill>
                <a:latin typeface="Times New Roman" pitchFamily="-84" charset="0"/>
                <a:ea typeface="+mn-ea"/>
                <a:cs typeface="+mn-cs"/>
              </a:rPr>
              <a:t>architecture.</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Blocked multithreaded VLIW:  This approach should provide similar efficiencies</a:t>
            </a:r>
          </a:p>
          <a:p>
            <a:r>
              <a:rPr lang="en-US" sz="1200" b="0" i="0" u="none" strike="noStrike" kern="1200" baseline="0" dirty="0" smtClean="0">
                <a:solidFill>
                  <a:schemeClr val="tx1"/>
                </a:solidFill>
                <a:latin typeface="Times New Roman" pitchFamily="-84" charset="0"/>
                <a:ea typeface="+mn-ea"/>
                <a:cs typeface="+mn-cs"/>
              </a:rPr>
              <a:t>to those provided by blocked multithreading on a superscalar architecture.</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The final two approaches illustrated in Figure 17.7 enable the parallel, simultaneous</a:t>
            </a:r>
          </a:p>
          <a:p>
            <a:r>
              <a:rPr lang="en-US" sz="1200" b="0" i="0" u="none" strike="noStrike" kern="1200" baseline="0" dirty="0" smtClean="0">
                <a:solidFill>
                  <a:schemeClr val="tx1"/>
                </a:solidFill>
                <a:latin typeface="Times New Roman" pitchFamily="-84" charset="0"/>
                <a:ea typeface="+mn-ea"/>
                <a:cs typeface="+mn-cs"/>
              </a:rPr>
              <a:t>execution of multiple threads:</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Simultaneous multithreading:  Figure 17.7j shows a system capable of issuing</a:t>
            </a:r>
          </a:p>
          <a:p>
            <a:r>
              <a:rPr lang="en-US" sz="1200" b="0" i="0" u="none" strike="noStrike" kern="1200" baseline="0" dirty="0" smtClean="0">
                <a:solidFill>
                  <a:schemeClr val="tx1"/>
                </a:solidFill>
                <a:latin typeface="Times New Roman" pitchFamily="-84" charset="0"/>
                <a:ea typeface="+mn-ea"/>
                <a:cs typeface="+mn-cs"/>
              </a:rPr>
              <a:t>8 instructions at a time. If one thread has a high degree of instruction-</a:t>
            </a:r>
          </a:p>
          <a:p>
            <a:r>
              <a:rPr lang="en-US" sz="1200" b="0" i="0" u="none" strike="noStrike" kern="1200" baseline="0" dirty="0" smtClean="0">
                <a:solidFill>
                  <a:schemeClr val="tx1"/>
                </a:solidFill>
                <a:latin typeface="Times New Roman" pitchFamily="-84" charset="0"/>
                <a:ea typeface="+mn-ea"/>
                <a:cs typeface="+mn-cs"/>
              </a:rPr>
              <a:t>level parallelism, it may on some cycles be able fill all of the horizontal slots. On</a:t>
            </a:r>
          </a:p>
          <a:p>
            <a:r>
              <a:rPr lang="en-US" sz="1200" b="0" i="0" u="none" strike="noStrike" kern="1200" baseline="0" dirty="0" smtClean="0">
                <a:solidFill>
                  <a:schemeClr val="tx1"/>
                </a:solidFill>
                <a:latin typeface="Times New Roman" pitchFamily="-84" charset="0"/>
                <a:ea typeface="+mn-ea"/>
                <a:cs typeface="+mn-cs"/>
              </a:rPr>
              <a:t>other cycles, instructions from two or more threads may be issued. If sufficient</a:t>
            </a:r>
          </a:p>
          <a:p>
            <a:r>
              <a:rPr lang="en-US" sz="1200" b="0" i="0" u="none" strike="noStrike" kern="1200" baseline="0" dirty="0" smtClean="0">
                <a:solidFill>
                  <a:schemeClr val="tx1"/>
                </a:solidFill>
                <a:latin typeface="Times New Roman" pitchFamily="-84" charset="0"/>
                <a:ea typeface="+mn-ea"/>
                <a:cs typeface="+mn-cs"/>
              </a:rPr>
              <a:t> threads are active, it should usually be possible to issue the maximum number</a:t>
            </a:r>
          </a:p>
          <a:p>
            <a:r>
              <a:rPr lang="en-US" sz="1200" b="0" i="0" u="none" strike="noStrike" kern="1200" baseline="0" dirty="0" smtClean="0">
                <a:solidFill>
                  <a:schemeClr val="tx1"/>
                </a:solidFill>
                <a:latin typeface="Times New Roman" pitchFamily="-84" charset="0"/>
                <a:ea typeface="+mn-ea"/>
                <a:cs typeface="+mn-cs"/>
              </a:rPr>
              <a:t>of instructions on each cycle, providing a high level of efficiency.</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Chip multiprocessor (multicore):  Figure 17.7k shows a chip containing four</a:t>
            </a:r>
          </a:p>
          <a:p>
            <a:r>
              <a:rPr lang="en-US" sz="1200" b="0" i="0" u="none" strike="noStrike" kern="1200" baseline="0" dirty="0" smtClean="0">
                <a:solidFill>
                  <a:schemeClr val="tx1"/>
                </a:solidFill>
                <a:latin typeface="Times New Roman" pitchFamily="-84" charset="0"/>
                <a:ea typeface="+mn-ea"/>
                <a:cs typeface="+mn-cs"/>
              </a:rPr>
              <a:t>cores, each of which has a two-issue superscalar processor. Each core is</a:t>
            </a:r>
          </a:p>
          <a:p>
            <a:r>
              <a:rPr lang="en-US" sz="1200" b="0" i="0" u="none" strike="noStrike" kern="1200" baseline="0" dirty="0" smtClean="0">
                <a:solidFill>
                  <a:schemeClr val="tx1"/>
                </a:solidFill>
                <a:latin typeface="Times New Roman" pitchFamily="-84" charset="0"/>
                <a:ea typeface="+mn-ea"/>
                <a:cs typeface="+mn-cs"/>
              </a:rPr>
              <a:t>assigned a thread, from which it can issue up to two instructions per cycle. We</a:t>
            </a:r>
          </a:p>
          <a:p>
            <a:r>
              <a:rPr lang="en-US" sz="1200" b="0" i="0" u="none" strike="noStrike" kern="1200" baseline="0" dirty="0" smtClean="0">
                <a:solidFill>
                  <a:schemeClr val="tx1"/>
                </a:solidFill>
                <a:latin typeface="Times New Roman" pitchFamily="-84" charset="0"/>
                <a:ea typeface="+mn-ea"/>
                <a:cs typeface="+mn-cs"/>
              </a:rPr>
              <a:t>discuss multicore computers in Chapter 18.</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Comparing Figures 17.7j and 17.7k, we see that a chip multiprocessor with</a:t>
            </a:r>
          </a:p>
          <a:p>
            <a:r>
              <a:rPr lang="en-US" sz="1200" b="0" i="0" u="none" strike="noStrike" kern="1200" baseline="0" dirty="0" smtClean="0">
                <a:solidFill>
                  <a:schemeClr val="tx1"/>
                </a:solidFill>
                <a:latin typeface="Times New Roman" pitchFamily="-84" charset="0"/>
                <a:ea typeface="+mn-ea"/>
                <a:cs typeface="+mn-cs"/>
              </a:rPr>
              <a:t>the same instruction issue capability as an SMT cannot achieve the same degree of</a:t>
            </a:r>
          </a:p>
          <a:p>
            <a:r>
              <a:rPr lang="en-US" sz="1200" b="0" i="0" u="none" strike="noStrike" kern="1200" baseline="0" dirty="0" smtClean="0">
                <a:solidFill>
                  <a:schemeClr val="tx1"/>
                </a:solidFill>
                <a:latin typeface="Times New Roman" pitchFamily="-84" charset="0"/>
                <a:ea typeface="+mn-ea"/>
                <a:cs typeface="+mn-cs"/>
              </a:rPr>
              <a:t>Instruction-level parallelism. This is because the chip multiprocessor is not able to</a:t>
            </a:r>
          </a:p>
          <a:p>
            <a:r>
              <a:rPr lang="en-US" sz="1200" b="0" i="0" u="none" strike="noStrike" kern="1200" baseline="0" dirty="0" smtClean="0">
                <a:solidFill>
                  <a:schemeClr val="tx1"/>
                </a:solidFill>
                <a:latin typeface="Times New Roman" pitchFamily="-84" charset="0"/>
                <a:ea typeface="+mn-ea"/>
                <a:cs typeface="+mn-cs"/>
              </a:rPr>
              <a:t>hide latencies by issuing instructions from other threads. On the other hand, the chip</a:t>
            </a:r>
          </a:p>
          <a:p>
            <a:r>
              <a:rPr lang="en-US" sz="1200" b="0" i="0" u="none" strike="noStrike" kern="1200" baseline="0" dirty="0" smtClean="0">
                <a:solidFill>
                  <a:schemeClr val="tx1"/>
                </a:solidFill>
                <a:latin typeface="Times New Roman" pitchFamily="-84" charset="0"/>
                <a:ea typeface="+mn-ea"/>
                <a:cs typeface="+mn-cs"/>
              </a:rPr>
              <a:t>multiprocessor should outperform a superscalar processor with the same instruction</a:t>
            </a:r>
          </a:p>
          <a:p>
            <a:r>
              <a:rPr lang="en-US" sz="1200" b="0" i="0" u="none" strike="noStrike" kern="1200" baseline="0" dirty="0" smtClean="0">
                <a:solidFill>
                  <a:schemeClr val="tx1"/>
                </a:solidFill>
                <a:latin typeface="Times New Roman" pitchFamily="-84" charset="0"/>
                <a:ea typeface="+mn-ea"/>
                <a:cs typeface="+mn-cs"/>
              </a:rPr>
              <a:t>issue capability, because the horizontal losses will be greater for the superscalar</a:t>
            </a:r>
          </a:p>
          <a:p>
            <a:r>
              <a:rPr lang="en-US" sz="1200" b="0" i="0" u="none" strike="noStrike" kern="1200" baseline="0" dirty="0" smtClean="0">
                <a:solidFill>
                  <a:schemeClr val="tx1"/>
                </a:solidFill>
                <a:latin typeface="Times New Roman" pitchFamily="-84" charset="0"/>
                <a:ea typeface="+mn-ea"/>
                <a:cs typeface="+mn-cs"/>
              </a:rPr>
              <a:t>processor. In addition, it is possible to use multithreading within each of the cores</a:t>
            </a:r>
          </a:p>
          <a:p>
            <a:r>
              <a:rPr lang="en-US" sz="1200" b="0" i="0" u="none" strike="noStrike" kern="1200" baseline="0" dirty="0" smtClean="0">
                <a:solidFill>
                  <a:schemeClr val="tx1"/>
                </a:solidFill>
                <a:latin typeface="Times New Roman" pitchFamily="-84" charset="0"/>
                <a:ea typeface="+mn-ea"/>
                <a:cs typeface="+mn-cs"/>
              </a:rPr>
              <a:t>on a chip multiprocessor, and this is done on some contemporary machines.</a:t>
            </a:r>
            <a:endParaRPr lang="en-US" dirty="0" smtClean="0"/>
          </a:p>
        </p:txBody>
      </p:sp>
      <p:sp>
        <p:nvSpPr>
          <p:cNvPr id="4" name="Slide Number Placeholder 3"/>
          <p:cNvSpPr>
            <a:spLocks noGrp="1"/>
          </p:cNvSpPr>
          <p:nvPr>
            <p:ph type="sldNum" sz="quarter" idx="10"/>
          </p:nvPr>
        </p:nvSpPr>
        <p:spPr/>
        <p:txBody>
          <a:bodyPr/>
          <a:lstStyle/>
          <a:p>
            <a:fld id="{2B10C813-7C32-934C-A3A3-B1F00F8B1FA5}" type="slidenum">
              <a:rPr lang="en-US" smtClean="0"/>
              <a:pPr/>
              <a:t>26</a:t>
            </a:fld>
            <a:endParaRPr lang="en-US" dirty="0"/>
          </a:p>
        </p:txBody>
      </p:sp>
    </p:spTree>
    <p:extLst>
      <p:ext uri="{BB962C8B-B14F-4D97-AF65-F5344CB8AC3E}">
        <p14:creationId xmlns:p14="http://schemas.microsoft.com/office/powerpoint/2010/main" val="17169854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4305C5-CC4E-144B-8C39-1D99888A01FE}" type="slidenum">
              <a:rPr lang="en-US"/>
              <a:pPr/>
              <a:t>27</a:t>
            </a:fld>
            <a:endParaRPr lang="en-US" dirty="0"/>
          </a:p>
        </p:txBody>
      </p:sp>
      <p:sp>
        <p:nvSpPr>
          <p:cNvPr id="151554" name="Rectangle 2"/>
          <p:cNvSpPr>
            <a:spLocks noGrp="1" noRot="1" noChangeAspect="1" noChangeArrowheads="1" noTextEdit="1"/>
          </p:cNvSpPr>
          <p:nvPr>
            <p:ph type="sldImg"/>
          </p:nvPr>
        </p:nvSpPr>
        <p:spPr>
          <a:ln/>
        </p:spPr>
      </p:sp>
      <p:sp>
        <p:nvSpPr>
          <p:cNvPr id="151555" name="Rectangle 3"/>
          <p:cNvSpPr>
            <a:spLocks noGrp="1" noChangeArrowheads="1"/>
          </p:cNvSpPr>
          <p:nvPr>
            <p:ph type="body" idx="1"/>
          </p:nvPr>
        </p:nvSpPr>
        <p:spPr/>
        <p:txBody>
          <a:bodyPr/>
          <a:lstStyle/>
          <a:p>
            <a:r>
              <a:rPr lang="en-US" sz="1200" kern="1200" dirty="0" smtClean="0">
                <a:solidFill>
                  <a:schemeClr val="tx1"/>
                </a:solidFill>
                <a:latin typeface="Times New Roman" pitchFamily="-84" charset="0"/>
                <a:ea typeface="+mn-ea"/>
                <a:cs typeface="+mn-cs"/>
              </a:rPr>
              <a:t>An important and relatively recent development computer system design is clustering. Clustering is an alternative to symmetric multiprocessing as an approach to providing high performance and high availability and is particularly attractive for server applications. We can define a cluster as a group of interconnected, whole computers working together as a unified computing resource that can create the illusion of being one machine. The term </a:t>
            </a:r>
            <a:r>
              <a:rPr lang="en-US" sz="1200" i="1" kern="1200" dirty="0" smtClean="0">
                <a:solidFill>
                  <a:schemeClr val="tx1"/>
                </a:solidFill>
                <a:latin typeface="Times New Roman" pitchFamily="-84" charset="0"/>
                <a:ea typeface="+mn-ea"/>
                <a:cs typeface="+mn-cs"/>
              </a:rPr>
              <a:t>whole computer </a:t>
            </a:r>
            <a:r>
              <a:rPr lang="en-US" sz="1200" kern="1200" dirty="0" smtClean="0">
                <a:solidFill>
                  <a:schemeClr val="tx1"/>
                </a:solidFill>
                <a:latin typeface="Times New Roman" pitchFamily="-84" charset="0"/>
                <a:ea typeface="+mn-ea"/>
                <a:cs typeface="+mn-cs"/>
              </a:rPr>
              <a:t>means a system that can run on its own, apart from the cluster; in the literature, each computer in a cluster is typically referred to as a </a:t>
            </a:r>
            <a:r>
              <a:rPr lang="en-US" sz="1200" i="1" kern="1200" dirty="0" smtClean="0">
                <a:solidFill>
                  <a:schemeClr val="tx1"/>
                </a:solidFill>
                <a:latin typeface="Times New Roman" pitchFamily="-84" charset="0"/>
                <a:ea typeface="+mn-ea"/>
                <a:cs typeface="+mn-cs"/>
              </a:rPr>
              <a:t>node.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[BREW97] lists four benefits that can be achieved with clustering. These can also be thought of as objectives or design requirements: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Absolute scalability: </a:t>
            </a:r>
            <a:r>
              <a:rPr lang="en-US" sz="1200" kern="1200" dirty="0" smtClean="0">
                <a:solidFill>
                  <a:schemeClr val="tx1"/>
                </a:solidFill>
                <a:latin typeface="Times New Roman" pitchFamily="-84" charset="0"/>
                <a:ea typeface="+mn-ea"/>
                <a:cs typeface="+mn-cs"/>
              </a:rPr>
              <a:t>It is possible to create large clusters that far surpass the power of even the largest standalone machines. A cluster can have tens, hundreds, or even thousands of machines, each of which is a multiprocessor.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Incremental scalability: </a:t>
            </a:r>
            <a:r>
              <a:rPr lang="en-US" sz="1200" kern="1200" dirty="0" smtClean="0">
                <a:solidFill>
                  <a:schemeClr val="tx1"/>
                </a:solidFill>
                <a:latin typeface="Times New Roman" pitchFamily="-84" charset="0"/>
                <a:ea typeface="+mn-ea"/>
                <a:cs typeface="+mn-cs"/>
              </a:rPr>
              <a:t>A cluster is configured in such a way that it is possible to add new systems to the cluster in small increments. Thus, a user can start out with a modest system and expand it as needs grow, without having to go through a major upgrade in which an existing small system is replaced with a larger system.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High availability: </a:t>
            </a:r>
            <a:r>
              <a:rPr lang="en-US" sz="1200" kern="1200" dirty="0" smtClean="0">
                <a:solidFill>
                  <a:schemeClr val="tx1"/>
                </a:solidFill>
                <a:latin typeface="Times New Roman" pitchFamily="-84" charset="0"/>
                <a:ea typeface="+mn-ea"/>
                <a:cs typeface="+mn-cs"/>
              </a:rPr>
              <a:t>Because each node in a cluster is a standalone computer, the failure of one node does not mean loss of service. In many products, fault tolerance is handled automatically in software.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Superior price/performance: </a:t>
            </a:r>
            <a:r>
              <a:rPr lang="en-US" sz="1200" kern="1200" dirty="0" smtClean="0">
                <a:solidFill>
                  <a:schemeClr val="tx1"/>
                </a:solidFill>
                <a:latin typeface="Times New Roman" pitchFamily="-84" charset="0"/>
                <a:ea typeface="+mn-ea"/>
                <a:cs typeface="+mn-cs"/>
              </a:rPr>
              <a:t>By using commodity building blocks, it is possible to put together a cluster with equal or greater computing power than a single large machine, at much lower cost. </a:t>
            </a:r>
            <a:endParaRPr lang="en-US" dirty="0" smtClean="0"/>
          </a:p>
          <a:p>
            <a:endParaRPr lang="en-GB" dirty="0"/>
          </a:p>
        </p:txBody>
      </p:sp>
    </p:spTree>
    <p:extLst>
      <p:ext uri="{BB962C8B-B14F-4D97-AF65-F5344CB8AC3E}">
        <p14:creationId xmlns:p14="http://schemas.microsoft.com/office/powerpoint/2010/main" val="423058556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8939A6-F6DD-544E-878F-9744D2E05C3C}" type="slidenum">
              <a:rPr lang="en-US"/>
              <a:pPr/>
              <a:t>28</a:t>
            </a:fld>
            <a:endParaRPr lang="en-US" dirty="0"/>
          </a:p>
        </p:txBody>
      </p:sp>
      <p:sp>
        <p:nvSpPr>
          <p:cNvPr id="154626" name="Rectangle 2"/>
          <p:cNvSpPr>
            <a:spLocks noGrp="1" noRot="1" noChangeAspect="1" noChangeArrowheads="1" noTextEdit="1"/>
          </p:cNvSpPr>
          <p:nvPr>
            <p:ph type="sldImg"/>
          </p:nvPr>
        </p:nvSpPr>
        <p:spPr>
          <a:ln/>
        </p:spPr>
      </p:sp>
      <p:sp>
        <p:nvSpPr>
          <p:cNvPr id="154627" name="Rectangle 3"/>
          <p:cNvSpPr>
            <a:spLocks noGrp="1" noChangeArrowheads="1"/>
          </p:cNvSpPr>
          <p:nvPr>
            <p:ph type="body" idx="1"/>
          </p:nvPr>
        </p:nvSpPr>
        <p:spPr/>
        <p:txBody>
          <a:bodyPr/>
          <a:lstStyle/>
          <a:p>
            <a:r>
              <a:rPr lang="en-US" sz="1200" kern="1200" dirty="0" smtClean="0">
                <a:solidFill>
                  <a:schemeClr val="tx1"/>
                </a:solidFill>
                <a:latin typeface="Times New Roman" pitchFamily="-84" charset="0"/>
                <a:ea typeface="+mn-ea"/>
                <a:cs typeface="+mn-cs"/>
              </a:rPr>
              <a:t>In the literature, clusters are classified in a number of different ways. Perhaps the simplest classification is based on whether the computers in a cluster share access to the same disks. Figure 17.8a shows a two-node cluster in which the only interconnection is by means of a high-speed link that can be used for message exchange to coordinate cluster activity. The link can be a LAN that is shared with other computers that are not part of the cluster or the link can be a dedicated interconnection facility. In the latter case, one or more of the computers in the cluster will have a link to a LAN or WAN so that there is a connection between the server cluster and remote client systems. Note that in the figure, each computer is depicted as being a multiprocessor. This is not necessary but does enhance both performance and availability.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In the simple classification depicted in Figure 17.8, the other alternative is a shared-disk cluster. In this case, there generally is still a message link between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nodes. In addition, there is a disk subsystem that is directly linked to multiple computers within the cluster. In this figure, the common disk subsystem is a RAID system. The use of RAID or some similar redundant disk technology is common in clusters so that the high availability achieved by the presence of multiple computers is not compromised by a shared disk that is a single point of failure. </a:t>
            </a:r>
            <a:endParaRPr lang="en-US" dirty="0" smtClean="0"/>
          </a:p>
          <a:p>
            <a:endParaRPr lang="en-GB" dirty="0" smtClean="0"/>
          </a:p>
          <a:p>
            <a:r>
              <a:rPr lang="en-US" sz="1200" b="0" i="0" u="none" strike="noStrike" kern="1200" baseline="0" dirty="0" smtClean="0">
                <a:solidFill>
                  <a:schemeClr val="tx1"/>
                </a:solidFill>
                <a:latin typeface="Times New Roman" pitchFamily="-84" charset="0"/>
                <a:ea typeface="+mn-ea"/>
                <a:cs typeface="+mn-cs"/>
              </a:rPr>
              <a:t>A common, older method, known as passive standby , is simply to have one</a:t>
            </a:r>
          </a:p>
          <a:p>
            <a:r>
              <a:rPr lang="en-US" sz="1200" b="0" i="0" u="none" strike="noStrike" kern="1200" baseline="0" dirty="0" smtClean="0">
                <a:solidFill>
                  <a:schemeClr val="tx1"/>
                </a:solidFill>
                <a:latin typeface="Times New Roman" pitchFamily="-84" charset="0"/>
                <a:ea typeface="+mn-ea"/>
                <a:cs typeface="+mn-cs"/>
              </a:rPr>
              <a:t>computer handle all of the processing load while the other computer remains</a:t>
            </a:r>
          </a:p>
          <a:p>
            <a:r>
              <a:rPr lang="en-US" sz="1200" b="0" i="0" u="none" strike="noStrike" kern="1200" baseline="0" dirty="0" smtClean="0">
                <a:solidFill>
                  <a:schemeClr val="tx1"/>
                </a:solidFill>
                <a:latin typeface="Times New Roman" pitchFamily="-84" charset="0"/>
                <a:ea typeface="+mn-ea"/>
                <a:cs typeface="+mn-cs"/>
              </a:rPr>
              <a:t>inactive, standing by to take over in the event of a failure of the primary. To coordinate</a:t>
            </a:r>
          </a:p>
          <a:p>
            <a:r>
              <a:rPr lang="en-US" sz="1200" b="0" i="0" u="none" strike="noStrike" kern="1200" baseline="0" dirty="0" smtClean="0">
                <a:solidFill>
                  <a:schemeClr val="tx1"/>
                </a:solidFill>
                <a:latin typeface="Times New Roman" pitchFamily="-84" charset="0"/>
                <a:ea typeface="+mn-ea"/>
                <a:cs typeface="+mn-cs"/>
              </a:rPr>
              <a:t>the machines, the active, or primary, system periodically sends a “heartbeat”</a:t>
            </a:r>
          </a:p>
          <a:p>
            <a:r>
              <a:rPr lang="en-US" sz="1200" b="0" i="0" u="none" strike="noStrike" kern="1200" baseline="0" dirty="0" smtClean="0">
                <a:solidFill>
                  <a:schemeClr val="tx1"/>
                </a:solidFill>
                <a:latin typeface="Times New Roman" pitchFamily="-84" charset="0"/>
                <a:ea typeface="+mn-ea"/>
                <a:cs typeface="+mn-cs"/>
              </a:rPr>
              <a:t>message to the standby machine. Should these messages stop arriving, the standby</a:t>
            </a:r>
          </a:p>
          <a:p>
            <a:r>
              <a:rPr lang="en-US" sz="1200" b="0" i="0" u="none" strike="noStrike" kern="1200" baseline="0" dirty="0" smtClean="0">
                <a:solidFill>
                  <a:schemeClr val="tx1"/>
                </a:solidFill>
                <a:latin typeface="Times New Roman" pitchFamily="-84" charset="0"/>
                <a:ea typeface="+mn-ea"/>
                <a:cs typeface="+mn-cs"/>
              </a:rPr>
              <a:t>assumes that the primary server has failed and puts itself into operation. This</a:t>
            </a:r>
          </a:p>
          <a:p>
            <a:r>
              <a:rPr lang="en-US" sz="1200" b="0" i="0" u="none" strike="noStrike" kern="1200" baseline="0" dirty="0" smtClean="0">
                <a:solidFill>
                  <a:schemeClr val="tx1"/>
                </a:solidFill>
                <a:latin typeface="Times New Roman" pitchFamily="-84" charset="0"/>
                <a:ea typeface="+mn-ea"/>
                <a:cs typeface="+mn-cs"/>
              </a:rPr>
              <a:t>approach increases availability but does not improve performance. Further, if the</a:t>
            </a:r>
          </a:p>
          <a:p>
            <a:r>
              <a:rPr lang="en-US" sz="1200" b="0" i="0" u="none" strike="noStrike" kern="1200" baseline="0" dirty="0" smtClean="0">
                <a:solidFill>
                  <a:schemeClr val="tx1"/>
                </a:solidFill>
                <a:latin typeface="Times New Roman" pitchFamily="-84" charset="0"/>
                <a:ea typeface="+mn-ea"/>
                <a:cs typeface="+mn-cs"/>
              </a:rPr>
              <a:t>only information that is exchanged between the two systems is a heartbeat message,</a:t>
            </a:r>
          </a:p>
          <a:p>
            <a:r>
              <a:rPr lang="en-US" sz="1200" b="0" i="0" u="none" strike="noStrike" kern="1200" baseline="0" dirty="0" smtClean="0">
                <a:solidFill>
                  <a:schemeClr val="tx1"/>
                </a:solidFill>
                <a:latin typeface="Times New Roman" pitchFamily="-84" charset="0"/>
                <a:ea typeface="+mn-ea"/>
                <a:cs typeface="+mn-cs"/>
              </a:rPr>
              <a:t>and if the two systems do not share common disks, then the standby provides a</a:t>
            </a:r>
          </a:p>
          <a:p>
            <a:r>
              <a:rPr lang="en-US" sz="1200" b="0" i="0" u="none" strike="noStrike" kern="1200" baseline="0" dirty="0" smtClean="0">
                <a:solidFill>
                  <a:schemeClr val="tx1"/>
                </a:solidFill>
                <a:latin typeface="Times New Roman" pitchFamily="-84" charset="0"/>
                <a:ea typeface="+mn-ea"/>
                <a:cs typeface="+mn-cs"/>
              </a:rPr>
              <a:t>functional backup but has no access to the databases managed by the primary.</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The passive standby is generally not referred to as a cluster. The term cluster</a:t>
            </a:r>
          </a:p>
          <a:p>
            <a:r>
              <a:rPr lang="en-US" sz="1200" b="0" i="0" u="none" strike="noStrike" kern="1200" baseline="0" dirty="0" smtClean="0">
                <a:solidFill>
                  <a:schemeClr val="tx1"/>
                </a:solidFill>
                <a:latin typeface="Times New Roman" pitchFamily="-84" charset="0"/>
                <a:ea typeface="+mn-ea"/>
                <a:cs typeface="+mn-cs"/>
              </a:rPr>
              <a:t> is reserved for multiple interconnected computers that are all actively doing processing</a:t>
            </a:r>
          </a:p>
          <a:p>
            <a:r>
              <a:rPr lang="en-US" sz="1200" b="0" i="0" u="none" strike="noStrike" kern="1200" baseline="0" dirty="0" smtClean="0">
                <a:solidFill>
                  <a:schemeClr val="tx1"/>
                </a:solidFill>
                <a:latin typeface="Times New Roman" pitchFamily="-84" charset="0"/>
                <a:ea typeface="+mn-ea"/>
                <a:cs typeface="+mn-cs"/>
              </a:rPr>
              <a:t>while maintaining the image of a single system to the outside world. The</a:t>
            </a:r>
          </a:p>
          <a:p>
            <a:r>
              <a:rPr lang="en-US" sz="1200" b="0" i="0" u="none" strike="noStrike" kern="1200" baseline="0" dirty="0" smtClean="0">
                <a:solidFill>
                  <a:schemeClr val="tx1"/>
                </a:solidFill>
                <a:latin typeface="Times New Roman" pitchFamily="-84" charset="0"/>
                <a:ea typeface="+mn-ea"/>
                <a:cs typeface="+mn-cs"/>
              </a:rPr>
              <a:t>term active secondary  is often used in referring to this configuration. Three classifications</a:t>
            </a:r>
          </a:p>
          <a:p>
            <a:r>
              <a:rPr lang="en-US" sz="1200" b="0" i="0" u="none" strike="noStrike" kern="1200" baseline="0" dirty="0" smtClean="0">
                <a:solidFill>
                  <a:schemeClr val="tx1"/>
                </a:solidFill>
                <a:latin typeface="Times New Roman" pitchFamily="-84" charset="0"/>
                <a:ea typeface="+mn-ea"/>
                <a:cs typeface="+mn-cs"/>
              </a:rPr>
              <a:t>of clustering can be identified: separate servers, shared nothing, and shared</a:t>
            </a:r>
          </a:p>
          <a:p>
            <a:r>
              <a:rPr lang="en-US" sz="1200" b="0" i="0" u="none" strike="noStrike" kern="1200" baseline="0" dirty="0" smtClean="0">
                <a:solidFill>
                  <a:schemeClr val="tx1"/>
                </a:solidFill>
                <a:latin typeface="Times New Roman" pitchFamily="-84" charset="0"/>
                <a:ea typeface="+mn-ea"/>
                <a:cs typeface="+mn-cs"/>
              </a:rPr>
              <a:t>memory.</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In one approach to clustering, each computer is a separate server  with its own</a:t>
            </a:r>
          </a:p>
          <a:p>
            <a:r>
              <a:rPr lang="en-US" sz="1200" b="0" i="0" u="none" strike="noStrike" kern="1200" baseline="0" dirty="0" smtClean="0">
                <a:solidFill>
                  <a:schemeClr val="tx1"/>
                </a:solidFill>
                <a:latin typeface="Times New Roman" pitchFamily="-84" charset="0"/>
                <a:ea typeface="+mn-ea"/>
                <a:cs typeface="+mn-cs"/>
              </a:rPr>
              <a:t>disks and there are no disks shared between systems (Figure 17.8a). This arrangement</a:t>
            </a:r>
          </a:p>
          <a:p>
            <a:r>
              <a:rPr lang="en-US" sz="1200" b="0" i="0" u="none" strike="noStrike" kern="1200" baseline="0" dirty="0" smtClean="0">
                <a:solidFill>
                  <a:schemeClr val="tx1"/>
                </a:solidFill>
                <a:latin typeface="Times New Roman" pitchFamily="-84" charset="0"/>
                <a:ea typeface="+mn-ea"/>
                <a:cs typeface="+mn-cs"/>
              </a:rPr>
              <a:t>provides high performance as well as high availability. In this case, some type</a:t>
            </a:r>
          </a:p>
          <a:p>
            <a:r>
              <a:rPr lang="en-US" sz="1200" b="0" i="0" u="none" strike="noStrike" kern="1200" baseline="0" dirty="0" smtClean="0">
                <a:solidFill>
                  <a:schemeClr val="tx1"/>
                </a:solidFill>
                <a:latin typeface="Times New Roman" pitchFamily="-84" charset="0"/>
                <a:ea typeface="+mn-ea"/>
                <a:cs typeface="+mn-cs"/>
              </a:rPr>
              <a:t>of management or scheduling software is needed to assign incoming client requests</a:t>
            </a:r>
          </a:p>
          <a:p>
            <a:r>
              <a:rPr lang="en-US" sz="1200" b="0" i="0" u="none" strike="noStrike" kern="1200" baseline="0" dirty="0" smtClean="0">
                <a:solidFill>
                  <a:schemeClr val="tx1"/>
                </a:solidFill>
                <a:latin typeface="Times New Roman" pitchFamily="-84" charset="0"/>
                <a:ea typeface="+mn-ea"/>
                <a:cs typeface="+mn-cs"/>
              </a:rPr>
              <a:t>to servers so that the load is balanced and high utilization is achieved. It is desirable</a:t>
            </a:r>
          </a:p>
          <a:p>
            <a:r>
              <a:rPr lang="en-US" sz="1200" b="0" i="0" u="none" strike="noStrike" kern="1200" baseline="0" dirty="0" smtClean="0">
                <a:solidFill>
                  <a:schemeClr val="tx1"/>
                </a:solidFill>
                <a:latin typeface="Times New Roman" pitchFamily="-84" charset="0"/>
                <a:ea typeface="+mn-ea"/>
                <a:cs typeface="+mn-cs"/>
              </a:rPr>
              <a:t>to have a failover capability, which means that if a computer fails while executing</a:t>
            </a:r>
          </a:p>
          <a:p>
            <a:r>
              <a:rPr lang="en-US" sz="1200" b="0" i="0" u="none" strike="noStrike" kern="1200" baseline="0" dirty="0" smtClean="0">
                <a:solidFill>
                  <a:schemeClr val="tx1"/>
                </a:solidFill>
                <a:latin typeface="Times New Roman" pitchFamily="-84" charset="0"/>
                <a:ea typeface="+mn-ea"/>
                <a:cs typeface="+mn-cs"/>
              </a:rPr>
              <a:t>an application, another computer in the cluster can pick up and complete</a:t>
            </a:r>
          </a:p>
          <a:p>
            <a:r>
              <a:rPr lang="en-US" sz="1200" b="0" i="0" u="none" strike="noStrike" kern="1200" baseline="0" dirty="0" smtClean="0">
                <a:solidFill>
                  <a:schemeClr val="tx1"/>
                </a:solidFill>
                <a:latin typeface="Times New Roman" pitchFamily="-84" charset="0"/>
                <a:ea typeface="+mn-ea"/>
                <a:cs typeface="+mn-cs"/>
              </a:rPr>
              <a:t> the application. For this to happen, data must constantly be copied among systems</a:t>
            </a:r>
          </a:p>
          <a:p>
            <a:r>
              <a:rPr lang="en-US" sz="1200" b="0" i="0" u="none" strike="noStrike" kern="1200" baseline="0" dirty="0" smtClean="0">
                <a:solidFill>
                  <a:schemeClr val="tx1"/>
                </a:solidFill>
                <a:latin typeface="Times New Roman" pitchFamily="-84" charset="0"/>
                <a:ea typeface="+mn-ea"/>
                <a:cs typeface="+mn-cs"/>
              </a:rPr>
              <a:t>so that each system has access to the current data of the other systems. The overhead</a:t>
            </a:r>
          </a:p>
          <a:p>
            <a:r>
              <a:rPr lang="en-US" sz="1200" b="0" i="0" u="none" strike="noStrike" kern="1200" baseline="0" dirty="0" smtClean="0">
                <a:solidFill>
                  <a:schemeClr val="tx1"/>
                </a:solidFill>
                <a:latin typeface="Times New Roman" pitchFamily="-84" charset="0"/>
                <a:ea typeface="+mn-ea"/>
                <a:cs typeface="+mn-cs"/>
              </a:rPr>
              <a:t>of this data exchange ensures high availability at the cost of a performance</a:t>
            </a:r>
          </a:p>
          <a:p>
            <a:r>
              <a:rPr lang="en-US" sz="1200" b="0" i="0" u="none" strike="noStrike" kern="1200" baseline="0" dirty="0" smtClean="0">
                <a:solidFill>
                  <a:schemeClr val="tx1"/>
                </a:solidFill>
                <a:latin typeface="Times New Roman" pitchFamily="-84" charset="0"/>
                <a:ea typeface="+mn-ea"/>
                <a:cs typeface="+mn-cs"/>
              </a:rPr>
              <a:t>penalty.</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To reduce the communications overhead, most clusters now consist of servers</a:t>
            </a:r>
          </a:p>
          <a:p>
            <a:r>
              <a:rPr lang="en-US" sz="1200" b="0" i="0" u="none" strike="noStrike" kern="1200" baseline="0" dirty="0" smtClean="0">
                <a:solidFill>
                  <a:schemeClr val="tx1"/>
                </a:solidFill>
                <a:latin typeface="Times New Roman" pitchFamily="-84" charset="0"/>
                <a:ea typeface="+mn-ea"/>
                <a:cs typeface="+mn-cs"/>
              </a:rPr>
              <a:t>connected to common disks (Figure 17.8b). In one variation on this approach, called</a:t>
            </a:r>
          </a:p>
          <a:p>
            <a:r>
              <a:rPr lang="en-US" sz="1200" b="0" i="0" u="none" strike="noStrike" kern="1200" baseline="0" dirty="0" smtClean="0">
                <a:solidFill>
                  <a:schemeClr val="tx1"/>
                </a:solidFill>
                <a:latin typeface="Times New Roman" pitchFamily="-84" charset="0"/>
                <a:ea typeface="+mn-ea"/>
                <a:cs typeface="+mn-cs"/>
              </a:rPr>
              <a:t>shared nothing , the common disks are partitioned into volumes, and each volume is</a:t>
            </a:r>
          </a:p>
          <a:p>
            <a:r>
              <a:rPr lang="en-US" sz="1200" b="0" i="0" u="none" strike="noStrike" kern="1200" baseline="0" dirty="0" smtClean="0">
                <a:solidFill>
                  <a:schemeClr val="tx1"/>
                </a:solidFill>
                <a:latin typeface="Times New Roman" pitchFamily="-84" charset="0"/>
                <a:ea typeface="+mn-ea"/>
                <a:cs typeface="+mn-cs"/>
              </a:rPr>
              <a:t>owned by a single computer. If that computer fails, the cluster must be reconfigured</a:t>
            </a:r>
          </a:p>
          <a:p>
            <a:r>
              <a:rPr lang="en-US" sz="1200" b="0" i="0" u="none" strike="noStrike" kern="1200" baseline="0" dirty="0" smtClean="0">
                <a:solidFill>
                  <a:schemeClr val="tx1"/>
                </a:solidFill>
                <a:latin typeface="Times New Roman" pitchFamily="-84" charset="0"/>
                <a:ea typeface="+mn-ea"/>
                <a:cs typeface="+mn-cs"/>
              </a:rPr>
              <a:t>so that some other computer has ownership of the volumes of the failed computer.</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It is also possible to have multiple computers share the same disks at the same</a:t>
            </a:r>
          </a:p>
          <a:p>
            <a:r>
              <a:rPr lang="en-US" sz="1200" b="0" i="0" u="none" strike="noStrike" kern="1200" baseline="0" dirty="0" smtClean="0">
                <a:solidFill>
                  <a:schemeClr val="tx1"/>
                </a:solidFill>
                <a:latin typeface="Times New Roman" pitchFamily="-84" charset="0"/>
                <a:ea typeface="+mn-ea"/>
                <a:cs typeface="+mn-cs"/>
              </a:rPr>
              <a:t>time (called the shared disk  approach), so that each computer has access to all of the</a:t>
            </a:r>
          </a:p>
          <a:p>
            <a:r>
              <a:rPr lang="en-US" sz="1200" b="0" i="0" u="none" strike="noStrike" kern="1200" baseline="0" dirty="0" smtClean="0">
                <a:solidFill>
                  <a:schemeClr val="tx1"/>
                </a:solidFill>
                <a:latin typeface="Times New Roman" pitchFamily="-84" charset="0"/>
                <a:ea typeface="+mn-ea"/>
                <a:cs typeface="+mn-cs"/>
              </a:rPr>
              <a:t>volumes on all of the disks. This approach requires the use of some type of locking</a:t>
            </a:r>
          </a:p>
          <a:p>
            <a:r>
              <a:rPr lang="en-US" sz="1200" b="0" i="0" u="none" strike="noStrike" kern="1200" baseline="0" dirty="0" smtClean="0">
                <a:solidFill>
                  <a:schemeClr val="tx1"/>
                </a:solidFill>
                <a:latin typeface="Times New Roman" pitchFamily="-84" charset="0"/>
                <a:ea typeface="+mn-ea"/>
                <a:cs typeface="+mn-cs"/>
              </a:rPr>
              <a:t>facility to ensure that data can only be accessed by one computer at a time.</a:t>
            </a:r>
            <a:endParaRPr lang="en-GB" dirty="0"/>
          </a:p>
        </p:txBody>
      </p:sp>
    </p:spTree>
    <p:extLst>
      <p:ext uri="{BB962C8B-B14F-4D97-AF65-F5344CB8AC3E}">
        <p14:creationId xmlns:p14="http://schemas.microsoft.com/office/powerpoint/2010/main" val="6739302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A clearer picture of the range of cluster options can be gained by looking at functional alternatives. Table 17.2 provides a useful classification along functional lines.</a:t>
            </a:r>
            <a:endParaRPr lang="en-US" dirty="0" smtClean="0"/>
          </a:p>
        </p:txBody>
      </p:sp>
      <p:sp>
        <p:nvSpPr>
          <p:cNvPr id="4" name="Slide Number Placeholder 3"/>
          <p:cNvSpPr>
            <a:spLocks noGrp="1"/>
          </p:cNvSpPr>
          <p:nvPr>
            <p:ph type="sldNum" sz="quarter" idx="10"/>
          </p:nvPr>
        </p:nvSpPr>
        <p:spPr/>
        <p:txBody>
          <a:bodyPr/>
          <a:lstStyle/>
          <a:p>
            <a:fld id="{2B10C813-7C32-934C-A3A3-B1F00F8B1FA5}" type="slidenum">
              <a:rPr lang="en-US" smtClean="0"/>
              <a:pPr/>
              <a:t>29</a:t>
            </a:fld>
            <a:endParaRPr lang="en-US" dirty="0"/>
          </a:p>
        </p:txBody>
      </p:sp>
    </p:spTree>
    <p:extLst>
      <p:ext uri="{BB962C8B-B14F-4D97-AF65-F5344CB8AC3E}">
        <p14:creationId xmlns:p14="http://schemas.microsoft.com/office/powerpoint/2010/main" val="3425279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81649D-000B-3648-B34F-8BD3B0121636}" type="slidenum">
              <a:rPr lang="en-US"/>
              <a:pPr/>
              <a:t>3</a:t>
            </a:fld>
            <a:endParaRPr lang="en-US" dirty="0"/>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r>
              <a:rPr lang="en-US" sz="1200" kern="1200" dirty="0" smtClean="0">
                <a:solidFill>
                  <a:schemeClr val="tx1"/>
                </a:solidFill>
                <a:latin typeface="Times New Roman" pitchFamily="-84" charset="0"/>
                <a:ea typeface="+mn-ea"/>
                <a:cs typeface="+mn-cs"/>
              </a:rPr>
              <a:t>A taxonomy first introduced by Flynn [FLYN72] is still the most common way of categorizing systems with parallel processing capability. Flynn proposed the following categories of computer systems: </a:t>
            </a:r>
            <a:endParaRPr lang="en-US" dirty="0" smtClean="0"/>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Single instruction, single data (SISD) stream: </a:t>
            </a:r>
            <a:r>
              <a:rPr lang="en-US" sz="1200" kern="1200" dirty="0" smtClean="0">
                <a:solidFill>
                  <a:schemeClr val="tx1"/>
                </a:solidFill>
                <a:latin typeface="Times New Roman" pitchFamily="-84" charset="0"/>
                <a:ea typeface="+mn-ea"/>
                <a:cs typeface="+mn-cs"/>
              </a:rPr>
              <a:t>A single processor executes a single instruction stream to operate on data stored in a single memory. Uniprocessors fall into this category. </a:t>
            </a:r>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Single instruction, multiple data (SIMD) stream: </a:t>
            </a:r>
            <a:r>
              <a:rPr lang="en-US" sz="1200" kern="1200" dirty="0" smtClean="0">
                <a:solidFill>
                  <a:schemeClr val="tx1"/>
                </a:solidFill>
                <a:latin typeface="Times New Roman" pitchFamily="-84" charset="0"/>
                <a:ea typeface="+mn-ea"/>
                <a:cs typeface="+mn-cs"/>
              </a:rPr>
              <a:t>A single machine instruction controls the simultaneous execution of a number of processing elements on a lockstep basis. Each processing element has an associated data memory, so that instructions are executed on different sets of data by different processors. Vector and array processors fall into this category, and are discussed in Section 18.7. </a:t>
            </a:r>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Multiple instruction, single data (MISD) stream: </a:t>
            </a:r>
            <a:r>
              <a:rPr lang="en-US" sz="1200" kern="1200" dirty="0" smtClean="0">
                <a:solidFill>
                  <a:schemeClr val="tx1"/>
                </a:solidFill>
                <a:latin typeface="Times New Roman" pitchFamily="-84" charset="0"/>
                <a:ea typeface="+mn-ea"/>
                <a:cs typeface="+mn-cs"/>
              </a:rPr>
              <a:t>A sequence of data is transmitted to a set of processors, each of which executes a different instruction sequence. This structure is not commercially implemented. </a:t>
            </a:r>
          </a:p>
          <a:p>
            <a:endParaRPr lang="en-US" sz="1200" b="1" kern="1200" dirty="0" smtClean="0">
              <a:solidFill>
                <a:schemeClr val="tx1"/>
              </a:solidFill>
              <a:latin typeface="Times New Roman" pitchFamily="-84" charset="0"/>
              <a:ea typeface="+mn-ea"/>
              <a:cs typeface="+mn-cs"/>
            </a:endParaRPr>
          </a:p>
          <a:p>
            <a:r>
              <a:rPr lang="en-US" sz="1200" b="1" kern="1200" dirty="0" smtClean="0">
                <a:solidFill>
                  <a:schemeClr val="tx1"/>
                </a:solidFill>
                <a:latin typeface="Times New Roman" pitchFamily="-84" charset="0"/>
                <a:ea typeface="+mn-ea"/>
                <a:cs typeface="+mn-cs"/>
              </a:rPr>
              <a:t>Multiple instruction, multiple data (MIMD) stream: </a:t>
            </a:r>
            <a:r>
              <a:rPr lang="en-US" sz="1200" kern="1200" dirty="0" smtClean="0">
                <a:solidFill>
                  <a:schemeClr val="tx1"/>
                </a:solidFill>
                <a:latin typeface="Times New Roman" pitchFamily="-84" charset="0"/>
                <a:ea typeface="+mn-ea"/>
                <a:cs typeface="+mn-cs"/>
              </a:rPr>
              <a:t>A set of processors simultaneously execute different instruction sequences on different data sets. SMPs, clusters, and NUMA systems fit into this category. </a:t>
            </a:r>
          </a:p>
          <a:p>
            <a:endParaRPr lang="en-GB" dirty="0"/>
          </a:p>
        </p:txBody>
      </p:sp>
    </p:spTree>
    <p:extLst>
      <p:ext uri="{BB962C8B-B14F-4D97-AF65-F5344CB8AC3E}">
        <p14:creationId xmlns:p14="http://schemas.microsoft.com/office/powerpoint/2010/main" val="34465805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Times New Roman" pitchFamily="-84" charset="0"/>
                <a:ea typeface="+mn-ea"/>
                <a:cs typeface="+mn-cs"/>
              </a:rPr>
              <a:t>How failures are managed by a cluster depends on the clustering method used (Table 17.2). In general, two approaches can be taken to dealing with failures: highly available clusters and fault-tolerant clusters. A highly available cluster offers a high probability that all resources will be in service. If a failure occurs, such as a system goes down or a disk volume is lost, then the queries in progress are lost. Any lost query, if retried, will be serviced by a different computer in the cluster. However, the cluster operating system makes no guarantee about the state of partially executed transactions. This would need to be handled at the application level.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A fault-tolerant cluster ensures that all resources are always available. This is achieved by the use of redundant shared disks and mechanisms for backing out uncommitted transactions and committing completed transactions.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The function of switching applications and data resources over from a failed system to an alternative system in the cluster is referred to as </a:t>
            </a:r>
            <a:r>
              <a:rPr lang="en-US" sz="1200" b="1" kern="1200" dirty="0" smtClean="0">
                <a:solidFill>
                  <a:schemeClr val="tx1"/>
                </a:solidFill>
                <a:latin typeface="Times New Roman" pitchFamily="-84" charset="0"/>
                <a:ea typeface="+mn-ea"/>
                <a:cs typeface="+mn-cs"/>
              </a:rPr>
              <a:t>failover. </a:t>
            </a:r>
            <a:r>
              <a:rPr lang="en-US" sz="1200" kern="1200" dirty="0" smtClean="0">
                <a:solidFill>
                  <a:schemeClr val="tx1"/>
                </a:solidFill>
                <a:latin typeface="Times New Roman" pitchFamily="-84" charset="0"/>
                <a:ea typeface="+mn-ea"/>
                <a:cs typeface="+mn-cs"/>
              </a:rPr>
              <a:t>A related function is the restoration of applications and data resources to the original system once it has been fixed; this is referred to as </a:t>
            </a:r>
            <a:r>
              <a:rPr lang="en-US" sz="1200" b="1" kern="1200" dirty="0" smtClean="0">
                <a:solidFill>
                  <a:schemeClr val="tx1"/>
                </a:solidFill>
                <a:latin typeface="Times New Roman" pitchFamily="-84" charset="0"/>
                <a:ea typeface="+mn-ea"/>
                <a:cs typeface="+mn-cs"/>
              </a:rPr>
              <a:t>failback. </a:t>
            </a:r>
            <a:r>
              <a:rPr lang="en-US" sz="1200" kern="1200" dirty="0" smtClean="0">
                <a:solidFill>
                  <a:schemeClr val="tx1"/>
                </a:solidFill>
                <a:latin typeface="Times New Roman" pitchFamily="-84" charset="0"/>
                <a:ea typeface="+mn-ea"/>
                <a:cs typeface="+mn-cs"/>
              </a:rPr>
              <a:t>Failback can be automated, but this is desirable only if the problem is truly fixed and unlikely to recur. If not, automatic failback can cause subsequently failed resources to bounce back and forth between computers, resulting in performance and recovery problems. </a:t>
            </a:r>
            <a:endParaRPr lang="en-US" dirty="0" smtClean="0"/>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A cluster requires an effective capability for balancing the load among available computers. This includes the requirement that the cluster be incrementally scalable. When a new computer is added to the cluster, the load-balancing facility should automatically include this computer in scheduling applications. Middleware mechanisms need to recognize that services can appear on different members of the cluster and may migrate from one member to another. </a:t>
            </a:r>
            <a:endParaRPr lang="en-US" dirty="0" smtClean="0"/>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30</a:t>
            </a:fld>
            <a:endParaRPr lang="en-US" dirty="0"/>
          </a:p>
        </p:txBody>
      </p:sp>
    </p:spTree>
    <p:extLst>
      <p:ext uri="{BB962C8B-B14F-4D97-AF65-F5344CB8AC3E}">
        <p14:creationId xmlns:p14="http://schemas.microsoft.com/office/powerpoint/2010/main" val="7181171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Times New Roman" pitchFamily="-84" charset="0"/>
                <a:ea typeface="+mn-ea"/>
                <a:cs typeface="+mn-cs"/>
              </a:rPr>
              <a:t>In some cases, effective use of a cluster requires executing software from a single application in parallel. [KAPP00] lists three general approaches to the problem: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Parallelizing compiler: </a:t>
            </a:r>
            <a:r>
              <a:rPr lang="en-US" sz="1200" kern="1200" dirty="0" smtClean="0">
                <a:solidFill>
                  <a:schemeClr val="tx1"/>
                </a:solidFill>
                <a:latin typeface="Times New Roman" pitchFamily="-84" charset="0"/>
                <a:ea typeface="+mn-ea"/>
                <a:cs typeface="+mn-cs"/>
              </a:rPr>
              <a:t>A parallelizing compiler determines, at compile time, which parts of an application can be executed in parallel. These are then split off to be assigned to different computers in the cluster. Performance depends on the nature of the problem and how well the compiler is designed. In general, such compilers are difficult to develop.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Parallelized application: </a:t>
            </a:r>
            <a:r>
              <a:rPr lang="en-US" sz="1200" kern="1200" dirty="0" smtClean="0">
                <a:solidFill>
                  <a:schemeClr val="tx1"/>
                </a:solidFill>
                <a:latin typeface="Times New Roman" pitchFamily="-84" charset="0"/>
                <a:ea typeface="+mn-ea"/>
                <a:cs typeface="+mn-cs"/>
              </a:rPr>
              <a:t>In this approach, the programmer writes the application from the outset to run on a cluster, and uses message passing to move data, as required, between cluster nodes. This places a high burden on the programmer but may be the best approach for exploiting clusters for some applications.</a:t>
            </a:r>
          </a:p>
          <a:p>
            <a:endParaRPr lang="en-US" sz="1200" kern="1200" dirty="0" smtClean="0">
              <a:solidFill>
                <a:schemeClr val="tx1"/>
              </a:solidFill>
              <a:latin typeface="Times New Roman" pitchFamily="-84"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Parametric computing: </a:t>
            </a:r>
            <a:r>
              <a:rPr lang="en-US" sz="1200" kern="1200" dirty="0" smtClean="0">
                <a:solidFill>
                  <a:schemeClr val="tx1"/>
                </a:solidFill>
                <a:latin typeface="Times New Roman" pitchFamily="-84" charset="0"/>
                <a:ea typeface="+mn-ea"/>
                <a:cs typeface="+mn-cs"/>
              </a:rPr>
              <a:t>This approach can be used if the essence of the application is an algorithm or program that must be executed a large number of times, each time with a different set of starting conditions or parameters. A good example is a simulation model, which will run a large number of different scenarios and then develop statistical summaries of the results. For this approach to be effective, parametric processing tools are needed to organize, run, and manage the jobs in an effective manner. </a:t>
            </a:r>
            <a:endParaRPr lang="en-US" dirty="0" smtClean="0"/>
          </a:p>
          <a:p>
            <a:r>
              <a:rPr lang="en-US" sz="1200" kern="1200" dirty="0" smtClean="0">
                <a:solidFill>
                  <a:schemeClr val="tx1"/>
                </a:solidFill>
                <a:latin typeface="Times New Roman" pitchFamily="-84" charset="0"/>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31</a:t>
            </a:fld>
            <a:endParaRPr lang="en-US" dirty="0"/>
          </a:p>
        </p:txBody>
      </p:sp>
    </p:spTree>
    <p:extLst>
      <p:ext uri="{BB962C8B-B14F-4D97-AF65-F5344CB8AC3E}">
        <p14:creationId xmlns:p14="http://schemas.microsoft.com/office/powerpoint/2010/main" val="403762407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r>
              <a:rPr lang="en-US" sz="1200" b="0" i="0" u="none" strike="noStrike" kern="1200" baseline="0" dirty="0" smtClean="0">
                <a:solidFill>
                  <a:schemeClr val="tx1"/>
                </a:solidFill>
                <a:latin typeface="Times New Roman" pitchFamily="-84" charset="0"/>
                <a:ea typeface="+mn-ea"/>
                <a:cs typeface="+mn-cs"/>
              </a:rPr>
              <a:t> Figure 17.9 shows a typical cluster architecture. The individual computers are connected</a:t>
            </a:r>
          </a:p>
          <a:p>
            <a:r>
              <a:rPr lang="en-US" sz="1200" b="0" i="0" u="none" strike="noStrike" kern="1200" baseline="0" dirty="0" smtClean="0">
                <a:solidFill>
                  <a:schemeClr val="tx1"/>
                </a:solidFill>
                <a:latin typeface="Times New Roman" pitchFamily="-84" charset="0"/>
                <a:ea typeface="+mn-ea"/>
                <a:cs typeface="+mn-cs"/>
              </a:rPr>
              <a:t>by some high-speed LAN or switch hardware. Each computer is capable of</a:t>
            </a:r>
          </a:p>
          <a:p>
            <a:r>
              <a:rPr lang="en-US" sz="1200" b="0" i="0" u="none" strike="noStrike" kern="1200" baseline="0" dirty="0" smtClean="0">
                <a:solidFill>
                  <a:schemeClr val="tx1"/>
                </a:solidFill>
                <a:latin typeface="Times New Roman" pitchFamily="-84" charset="0"/>
                <a:ea typeface="+mn-ea"/>
                <a:cs typeface="+mn-cs"/>
              </a:rPr>
              <a:t>operating independently. In addition, a middleware layer of software is installed</a:t>
            </a:r>
          </a:p>
          <a:p>
            <a:r>
              <a:rPr lang="en-US" sz="1200" b="0" i="0" u="none" strike="noStrike" kern="1200" baseline="0" dirty="0" smtClean="0">
                <a:solidFill>
                  <a:schemeClr val="tx1"/>
                </a:solidFill>
                <a:latin typeface="Times New Roman" pitchFamily="-84" charset="0"/>
                <a:ea typeface="+mn-ea"/>
                <a:cs typeface="+mn-cs"/>
              </a:rPr>
              <a:t>in each computer to enable cluster operation. The cluster middleware provides a</a:t>
            </a:r>
          </a:p>
          <a:p>
            <a:r>
              <a:rPr lang="en-US" sz="1200" b="0" i="0" u="none" strike="noStrike" kern="1200" baseline="0" dirty="0" smtClean="0">
                <a:solidFill>
                  <a:schemeClr val="tx1"/>
                </a:solidFill>
                <a:latin typeface="Times New Roman" pitchFamily="-84" charset="0"/>
                <a:ea typeface="+mn-ea"/>
                <a:cs typeface="+mn-cs"/>
              </a:rPr>
              <a:t>unified system image to the user, known as a single-system image. The middleware</a:t>
            </a:r>
          </a:p>
          <a:p>
            <a:r>
              <a:rPr lang="en-US" sz="1200" b="0" i="0" u="none" strike="noStrike" kern="1200" baseline="0" dirty="0" smtClean="0">
                <a:solidFill>
                  <a:schemeClr val="tx1"/>
                </a:solidFill>
                <a:latin typeface="Times New Roman" pitchFamily="-84" charset="0"/>
                <a:ea typeface="+mn-ea"/>
                <a:cs typeface="+mn-cs"/>
              </a:rPr>
              <a:t>is also responsible for providing high availability, by means of load balancing and</a:t>
            </a:r>
          </a:p>
          <a:p>
            <a:r>
              <a:rPr lang="en-US" sz="1200" b="0" i="0" u="none" strike="noStrike" kern="1200" baseline="0" dirty="0" smtClean="0">
                <a:solidFill>
                  <a:schemeClr val="tx1"/>
                </a:solidFill>
                <a:latin typeface="Times New Roman" pitchFamily="-84" charset="0"/>
                <a:ea typeface="+mn-ea"/>
                <a:cs typeface="+mn-cs"/>
              </a:rPr>
              <a:t> responding to failures in individual components. [HWAN99] lists the following as</a:t>
            </a:r>
          </a:p>
          <a:p>
            <a:r>
              <a:rPr lang="en-US" sz="1200" b="0" i="0" u="none" strike="noStrike" kern="1200" baseline="0" dirty="0" smtClean="0">
                <a:solidFill>
                  <a:schemeClr val="tx1"/>
                </a:solidFill>
                <a:latin typeface="Times New Roman" pitchFamily="-84" charset="0"/>
                <a:ea typeface="+mn-ea"/>
                <a:cs typeface="+mn-cs"/>
              </a:rPr>
              <a:t>desirable cluster middleware services and functions:</a:t>
            </a:r>
          </a:p>
          <a:p>
            <a:endParaRPr lang="en-US" sz="1200" b="0"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Single entry point:  A user logs onto the cluster rather than to an individual</a:t>
            </a:r>
          </a:p>
          <a:p>
            <a:r>
              <a:rPr lang="en-US" sz="1200" b="0" i="0" u="none" strike="noStrike" kern="1200" baseline="0" dirty="0" smtClean="0">
                <a:solidFill>
                  <a:schemeClr val="tx1"/>
                </a:solidFill>
                <a:latin typeface="Times New Roman" pitchFamily="-84" charset="0"/>
                <a:ea typeface="+mn-ea"/>
                <a:cs typeface="+mn-cs"/>
              </a:rPr>
              <a:t>computer.</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Single file hierarchy:  The user sees a single hierarchy of file directories under</a:t>
            </a:r>
          </a:p>
          <a:p>
            <a:r>
              <a:rPr lang="en-US" sz="1200" b="0" i="0" u="none" strike="noStrike" kern="1200" baseline="0" dirty="0" smtClean="0">
                <a:solidFill>
                  <a:schemeClr val="tx1"/>
                </a:solidFill>
                <a:latin typeface="Times New Roman" pitchFamily="-84" charset="0"/>
                <a:ea typeface="+mn-ea"/>
                <a:cs typeface="+mn-cs"/>
              </a:rPr>
              <a:t>the same root directory.</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Single control point:  There is a default workstation used for cluster management</a:t>
            </a:r>
          </a:p>
          <a:p>
            <a:r>
              <a:rPr lang="en-US" sz="1200" b="0" i="0" u="none" strike="noStrike" kern="1200" baseline="0" dirty="0" smtClean="0">
                <a:solidFill>
                  <a:schemeClr val="tx1"/>
                </a:solidFill>
                <a:latin typeface="Times New Roman" pitchFamily="-84" charset="0"/>
                <a:ea typeface="+mn-ea"/>
                <a:cs typeface="+mn-cs"/>
              </a:rPr>
              <a:t>and control.</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Single virtual networking:  Any node can access any other point in the cluster,</a:t>
            </a:r>
          </a:p>
          <a:p>
            <a:r>
              <a:rPr lang="en-US" sz="1200" b="0" i="0" u="none" strike="noStrike" kern="1200" baseline="0" dirty="0" smtClean="0">
                <a:solidFill>
                  <a:schemeClr val="tx1"/>
                </a:solidFill>
                <a:latin typeface="Times New Roman" pitchFamily="-84" charset="0"/>
                <a:ea typeface="+mn-ea"/>
                <a:cs typeface="+mn-cs"/>
              </a:rPr>
              <a:t>even though the actual cluster configuration may consist of multiple interconnected</a:t>
            </a:r>
          </a:p>
          <a:p>
            <a:r>
              <a:rPr lang="en-US" sz="1200" b="0" i="0" u="none" strike="noStrike" kern="1200" baseline="0" dirty="0" smtClean="0">
                <a:solidFill>
                  <a:schemeClr val="tx1"/>
                </a:solidFill>
                <a:latin typeface="Times New Roman" pitchFamily="-84" charset="0"/>
                <a:ea typeface="+mn-ea"/>
                <a:cs typeface="+mn-cs"/>
              </a:rPr>
              <a:t>networks. There is a single virtual network operation.</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Single memory space:  Distributed shared memory enables programs to share</a:t>
            </a:r>
          </a:p>
          <a:p>
            <a:r>
              <a:rPr lang="en-US" sz="1200" b="0" i="0" u="none" strike="noStrike" kern="1200" baseline="0" dirty="0" smtClean="0">
                <a:solidFill>
                  <a:schemeClr val="tx1"/>
                </a:solidFill>
                <a:latin typeface="Times New Roman" pitchFamily="-84" charset="0"/>
                <a:ea typeface="+mn-ea"/>
                <a:cs typeface="+mn-cs"/>
              </a:rPr>
              <a:t>variables.</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Single job-management system:  Under a cluster job scheduler, a user can submit</a:t>
            </a:r>
          </a:p>
          <a:p>
            <a:r>
              <a:rPr lang="en-US" sz="1200" b="0" i="0" u="none" strike="noStrike" kern="1200" baseline="0" dirty="0" smtClean="0">
                <a:solidFill>
                  <a:schemeClr val="tx1"/>
                </a:solidFill>
                <a:latin typeface="Times New Roman" pitchFamily="-84" charset="0"/>
                <a:ea typeface="+mn-ea"/>
                <a:cs typeface="+mn-cs"/>
              </a:rPr>
              <a:t>a job without specifying the host computer to execute the job.</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Single user interface:  A common graphic interface supports all users, regardless</a:t>
            </a:r>
          </a:p>
          <a:p>
            <a:r>
              <a:rPr lang="en-US" sz="1200" b="0" i="0" u="none" strike="noStrike" kern="1200" baseline="0" dirty="0" smtClean="0">
                <a:solidFill>
                  <a:schemeClr val="tx1"/>
                </a:solidFill>
                <a:latin typeface="Times New Roman" pitchFamily="-84" charset="0"/>
                <a:ea typeface="+mn-ea"/>
                <a:cs typeface="+mn-cs"/>
              </a:rPr>
              <a:t>of the workstation from which they enter the cluster.</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Single I/O space:  Any node can remotely access any I/O peripheral or disk</a:t>
            </a:r>
          </a:p>
          <a:p>
            <a:r>
              <a:rPr lang="en-US" sz="1200" b="0" i="0" u="none" strike="noStrike" kern="1200" baseline="0" dirty="0" smtClean="0">
                <a:solidFill>
                  <a:schemeClr val="tx1"/>
                </a:solidFill>
                <a:latin typeface="Times New Roman" pitchFamily="-84" charset="0"/>
                <a:ea typeface="+mn-ea"/>
                <a:cs typeface="+mn-cs"/>
              </a:rPr>
              <a:t>device without knowledge of its physical location.</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Single process space:  A uniform process-identification scheme is used. A</a:t>
            </a:r>
          </a:p>
          <a:p>
            <a:r>
              <a:rPr lang="en-US" sz="1200" b="0" i="0" u="none" strike="noStrike" kern="1200" baseline="0" dirty="0" smtClean="0">
                <a:solidFill>
                  <a:schemeClr val="tx1"/>
                </a:solidFill>
                <a:latin typeface="Times New Roman" pitchFamily="-84" charset="0"/>
                <a:ea typeface="+mn-ea"/>
                <a:cs typeface="+mn-cs"/>
              </a:rPr>
              <a:t>process on any node can create or communicate with any other process on a</a:t>
            </a:r>
          </a:p>
          <a:p>
            <a:r>
              <a:rPr lang="en-US" sz="1200" b="0" i="0" u="none" strike="noStrike" kern="1200" baseline="0" dirty="0" smtClean="0">
                <a:solidFill>
                  <a:schemeClr val="tx1"/>
                </a:solidFill>
                <a:latin typeface="Times New Roman" pitchFamily="-84" charset="0"/>
                <a:ea typeface="+mn-ea"/>
                <a:cs typeface="+mn-cs"/>
              </a:rPr>
              <a:t>remote node.</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err="1" smtClean="0">
                <a:solidFill>
                  <a:schemeClr val="tx1"/>
                </a:solidFill>
                <a:latin typeface="Times New Roman" pitchFamily="-84" charset="0"/>
                <a:ea typeface="+mn-ea"/>
                <a:cs typeface="+mn-cs"/>
              </a:rPr>
              <a:t>Checkpointing</a:t>
            </a:r>
            <a:r>
              <a:rPr lang="en-US" sz="1200" b="0" i="0" u="none" strike="noStrike" kern="1200" baseline="0" dirty="0" smtClean="0">
                <a:solidFill>
                  <a:schemeClr val="tx1"/>
                </a:solidFill>
                <a:latin typeface="Times New Roman" pitchFamily="-84" charset="0"/>
                <a:ea typeface="+mn-ea"/>
                <a:cs typeface="+mn-cs"/>
              </a:rPr>
              <a:t>:  This function periodically saves the process state and intermediate</a:t>
            </a:r>
          </a:p>
          <a:p>
            <a:r>
              <a:rPr lang="en-US" sz="1200" b="0" i="0" u="none" strike="noStrike" kern="1200" baseline="0" dirty="0" smtClean="0">
                <a:solidFill>
                  <a:schemeClr val="tx1"/>
                </a:solidFill>
                <a:latin typeface="Times New Roman" pitchFamily="-84" charset="0"/>
                <a:ea typeface="+mn-ea"/>
                <a:cs typeface="+mn-cs"/>
              </a:rPr>
              <a:t>computing results, to allow rollback recovery after a failure.</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Process migration:  This function enables load balancing.</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The last four items on the preceding list enhance the availability of the cluster.</a:t>
            </a:r>
          </a:p>
          <a:p>
            <a:r>
              <a:rPr lang="en-US" sz="1200" b="0" i="0" u="none" strike="noStrike" kern="1200" baseline="0" dirty="0" smtClean="0">
                <a:solidFill>
                  <a:schemeClr val="tx1"/>
                </a:solidFill>
                <a:latin typeface="Times New Roman" pitchFamily="-84" charset="0"/>
                <a:ea typeface="+mn-ea"/>
                <a:cs typeface="+mn-cs"/>
              </a:rPr>
              <a:t>The remaining items are concerned with providing a single system image.</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Returning to Figure 17.9, a cluster will also include software tools for enabling</a:t>
            </a:r>
          </a:p>
          <a:p>
            <a:r>
              <a:rPr lang="en-US" sz="1200" b="0" i="0" u="none" strike="noStrike" kern="1200" baseline="0" dirty="0" smtClean="0">
                <a:solidFill>
                  <a:schemeClr val="tx1"/>
                </a:solidFill>
                <a:latin typeface="Times New Roman" pitchFamily="-84" charset="0"/>
                <a:ea typeface="+mn-ea"/>
                <a:cs typeface="+mn-cs"/>
              </a:rPr>
              <a:t>the efficient execution of programs that are capable of parallel execution.</a:t>
            </a:r>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32</a:t>
            </a:fld>
            <a:endParaRPr lang="en-US" dirty="0"/>
          </a:p>
        </p:txBody>
      </p:sp>
    </p:spTree>
    <p:extLst>
      <p:ext uri="{BB962C8B-B14F-4D97-AF65-F5344CB8AC3E}">
        <p14:creationId xmlns:p14="http://schemas.microsoft.com/office/powerpoint/2010/main" val="160350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0" i="0" u="none" strike="noStrike" kern="1200" baseline="0" dirty="0" smtClean="0">
                <a:solidFill>
                  <a:schemeClr val="tx1"/>
                </a:solidFill>
                <a:latin typeface="Times New Roman" pitchFamily="-84" charset="0"/>
                <a:ea typeface="+mn-ea"/>
                <a:cs typeface="+mn-cs"/>
              </a:rPr>
              <a:t> A common implementation of the cluster approach is the blade server. A blade</a:t>
            </a:r>
          </a:p>
          <a:p>
            <a:r>
              <a:rPr lang="en-US" sz="1200" b="0" i="0" u="none" strike="noStrike" kern="1200" baseline="0" dirty="0" smtClean="0">
                <a:solidFill>
                  <a:schemeClr val="tx1"/>
                </a:solidFill>
                <a:latin typeface="Times New Roman" pitchFamily="-84" charset="0"/>
                <a:ea typeface="+mn-ea"/>
                <a:cs typeface="+mn-cs"/>
              </a:rPr>
              <a:t>server is a server architecture that houses multiple server modules (“blades”) in</a:t>
            </a:r>
          </a:p>
          <a:p>
            <a:r>
              <a:rPr lang="en-US" sz="1200" b="0" i="0" u="none" strike="noStrike" kern="1200" baseline="0" dirty="0" smtClean="0">
                <a:solidFill>
                  <a:schemeClr val="tx1"/>
                </a:solidFill>
                <a:latin typeface="Times New Roman" pitchFamily="-84" charset="0"/>
                <a:ea typeface="+mn-ea"/>
                <a:cs typeface="+mn-cs"/>
              </a:rPr>
              <a:t>a single chassis. It is widely used in data centers to save space and improve system</a:t>
            </a:r>
          </a:p>
          <a:p>
            <a:r>
              <a:rPr lang="en-US" sz="1200" b="0" i="0" u="none" strike="noStrike" kern="1200" baseline="0" dirty="0" smtClean="0">
                <a:solidFill>
                  <a:schemeClr val="tx1"/>
                </a:solidFill>
                <a:latin typeface="Times New Roman" pitchFamily="-84" charset="0"/>
                <a:ea typeface="+mn-ea"/>
                <a:cs typeface="+mn-cs"/>
              </a:rPr>
              <a:t>management. Either self-standing or rack mounted, the chassis provides the power</a:t>
            </a:r>
          </a:p>
          <a:p>
            <a:r>
              <a:rPr lang="en-US" sz="1200" b="0" i="0" u="none" strike="noStrike" kern="1200" baseline="0" dirty="0" smtClean="0">
                <a:solidFill>
                  <a:schemeClr val="tx1"/>
                </a:solidFill>
                <a:latin typeface="Times New Roman" pitchFamily="-84" charset="0"/>
                <a:ea typeface="+mn-ea"/>
                <a:cs typeface="+mn-cs"/>
              </a:rPr>
              <a:t>supply, and each blade has its own processor, memory, and hard disk.</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An example of the application is shown in Figure 17.10. The trend at</a:t>
            </a:r>
          </a:p>
          <a:p>
            <a:r>
              <a:rPr lang="en-US" sz="1200" b="0" i="0" u="none" strike="noStrike" kern="1200" baseline="0" dirty="0" smtClean="0">
                <a:solidFill>
                  <a:schemeClr val="tx1"/>
                </a:solidFill>
                <a:latin typeface="Times New Roman" pitchFamily="-84" charset="0"/>
                <a:ea typeface="+mn-ea"/>
                <a:cs typeface="+mn-cs"/>
              </a:rPr>
              <a:t>large data centers, with substantial banks of blade servers, is the deployment</a:t>
            </a:r>
          </a:p>
          <a:p>
            <a:r>
              <a:rPr lang="en-US" sz="1200" b="0" i="0" u="none" strike="noStrike" kern="1200" baseline="0" dirty="0" smtClean="0">
                <a:solidFill>
                  <a:schemeClr val="tx1"/>
                </a:solidFill>
                <a:latin typeface="Times New Roman" pitchFamily="-84" charset="0"/>
                <a:ea typeface="+mn-ea"/>
                <a:cs typeface="+mn-cs"/>
              </a:rPr>
              <a:t>of 10-Gbps ports on individual servers to handle the massive multimedia traffic</a:t>
            </a:r>
          </a:p>
          <a:p>
            <a:r>
              <a:rPr lang="en-US" sz="1200" b="0" i="0" u="none" strike="noStrike" kern="1200" baseline="0" dirty="0" smtClean="0">
                <a:solidFill>
                  <a:schemeClr val="tx1"/>
                </a:solidFill>
                <a:latin typeface="Times New Roman" pitchFamily="-84" charset="0"/>
                <a:ea typeface="+mn-ea"/>
                <a:cs typeface="+mn-cs"/>
              </a:rPr>
              <a:t>provided by these servers. Such arrangements are stressing the on-site Ethernet</a:t>
            </a:r>
          </a:p>
          <a:p>
            <a:r>
              <a:rPr lang="en-US" sz="1200" b="0" i="0" u="none" strike="noStrike" kern="1200" baseline="0" dirty="0" smtClean="0">
                <a:solidFill>
                  <a:schemeClr val="tx1"/>
                </a:solidFill>
                <a:latin typeface="Times New Roman" pitchFamily="-84" charset="0"/>
                <a:ea typeface="+mn-ea"/>
                <a:cs typeface="+mn-cs"/>
              </a:rPr>
              <a:t>switches needed to interconnect large numbers of servers. A 100-Gbps rate provides</a:t>
            </a:r>
          </a:p>
          <a:p>
            <a:r>
              <a:rPr lang="en-US" sz="1200" b="0" i="0" u="none" strike="noStrike" kern="1200" baseline="0" dirty="0" smtClean="0">
                <a:solidFill>
                  <a:schemeClr val="tx1"/>
                </a:solidFill>
                <a:latin typeface="Times New Roman" pitchFamily="-84" charset="0"/>
                <a:ea typeface="+mn-ea"/>
                <a:cs typeface="+mn-cs"/>
              </a:rPr>
              <a:t>the bandwidth required to handle the increased traffic load. The 100-Gbps</a:t>
            </a:r>
          </a:p>
          <a:p>
            <a:r>
              <a:rPr lang="en-US" sz="1200" b="0" i="0" u="none" strike="noStrike" kern="1200" baseline="0" dirty="0" smtClean="0">
                <a:solidFill>
                  <a:schemeClr val="tx1"/>
                </a:solidFill>
                <a:latin typeface="Times New Roman" pitchFamily="-84" charset="0"/>
                <a:ea typeface="+mn-ea"/>
                <a:cs typeface="+mn-cs"/>
              </a:rPr>
              <a:t> Ethernet switches are deployed in switch uplinks inside the data center as well</a:t>
            </a:r>
          </a:p>
          <a:p>
            <a:r>
              <a:rPr lang="en-US" sz="1200" b="0" i="0" u="none" strike="noStrike" kern="1200" baseline="0" dirty="0" smtClean="0">
                <a:solidFill>
                  <a:schemeClr val="tx1"/>
                </a:solidFill>
                <a:latin typeface="Times New Roman" pitchFamily="-84" charset="0"/>
                <a:ea typeface="+mn-ea"/>
                <a:cs typeface="+mn-cs"/>
              </a:rPr>
              <a:t>as providing </a:t>
            </a:r>
            <a:r>
              <a:rPr lang="en-US" sz="1200" b="0" i="0" u="none" strike="noStrike" kern="1200" baseline="0" dirty="0" err="1" smtClean="0">
                <a:solidFill>
                  <a:schemeClr val="tx1"/>
                </a:solidFill>
                <a:latin typeface="Times New Roman" pitchFamily="-84" charset="0"/>
                <a:ea typeface="+mn-ea"/>
                <a:cs typeface="+mn-cs"/>
              </a:rPr>
              <a:t>interbuilding</a:t>
            </a:r>
            <a:r>
              <a:rPr lang="en-US" sz="1200" b="0" i="0" u="none" strike="noStrike" kern="1200" baseline="0" dirty="0" smtClean="0">
                <a:solidFill>
                  <a:schemeClr val="tx1"/>
                </a:solidFill>
                <a:latin typeface="Times New Roman" pitchFamily="-84" charset="0"/>
                <a:ea typeface="+mn-ea"/>
                <a:cs typeface="+mn-cs"/>
              </a:rPr>
              <a:t>, intercampus, wide area connections for enterprise</a:t>
            </a:r>
          </a:p>
          <a:p>
            <a:r>
              <a:rPr lang="en-US" sz="1200" b="0" i="0" u="none" strike="noStrike" kern="1200" baseline="0" dirty="0" smtClean="0">
                <a:solidFill>
                  <a:schemeClr val="tx1"/>
                </a:solidFill>
                <a:latin typeface="Times New Roman" pitchFamily="-84" charset="0"/>
                <a:ea typeface="+mn-ea"/>
                <a:cs typeface="+mn-cs"/>
              </a:rPr>
              <a:t>networks.</a:t>
            </a:r>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33</a:t>
            </a:fld>
            <a:endParaRPr lang="en-US" dirty="0"/>
          </a:p>
        </p:txBody>
      </p:sp>
    </p:spTree>
    <p:extLst>
      <p:ext uri="{BB962C8B-B14F-4D97-AF65-F5344CB8AC3E}">
        <p14:creationId xmlns:p14="http://schemas.microsoft.com/office/powerpoint/2010/main" val="39604904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Times New Roman" pitchFamily="-84" charset="0"/>
                <a:ea typeface="+mn-ea"/>
                <a:cs typeface="+mn-cs"/>
              </a:rPr>
              <a:t>Both clusters and symmetric multiprocessors provide a configuration with multiple processors to support high-demand applications. Both solutions are commercially available, although SMP schemes have been around far longer.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The main strength of the SMP approach is that an SMP is easier to manage and configure than a cluster. The SMP is much closer to the original single-processor </a:t>
            </a:r>
            <a:endParaRPr lang="en-US" dirty="0" smtClean="0"/>
          </a:p>
          <a:p>
            <a:r>
              <a:rPr lang="en-US" sz="1200" kern="1200" dirty="0" smtClean="0">
                <a:solidFill>
                  <a:schemeClr val="tx1"/>
                </a:solidFill>
                <a:latin typeface="Times New Roman" pitchFamily="-84" charset="0"/>
                <a:ea typeface="+mn-ea"/>
                <a:cs typeface="+mn-cs"/>
              </a:rPr>
              <a:t>model for which nearly all applications are written. The principal change required in going from a uniprocessor to an SMP is to the scheduler function. Another benefit of the SMP is that it usually takes up less physical space and draws less power than a comparable cluster. A final important benefit is that the SMP products are well established and stable.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Over the long run, however, the advantages of the cluster approach are likely to result in clusters dominating the high-performance server market. Clusters are far superior to SMPs in terms of incremental and absolute scalability. Clusters are also superior in terms of availability, because all components of the system can readily be made highly redundant. </a:t>
            </a:r>
            <a:endParaRPr lang="en-US" dirty="0" smtClean="0"/>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34</a:t>
            </a:fld>
            <a:endParaRPr lang="en-US" dirty="0"/>
          </a:p>
        </p:txBody>
      </p:sp>
    </p:spTree>
    <p:extLst>
      <p:ext uri="{BB962C8B-B14F-4D97-AF65-F5344CB8AC3E}">
        <p14:creationId xmlns:p14="http://schemas.microsoft.com/office/powerpoint/2010/main" val="43385529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r>
              <a:rPr lang="en-US" sz="1200" kern="1200" dirty="0" smtClean="0">
                <a:solidFill>
                  <a:schemeClr val="tx1"/>
                </a:solidFill>
                <a:latin typeface="Times New Roman" pitchFamily="-84" charset="0"/>
                <a:ea typeface="+mn-ea"/>
                <a:cs typeface="+mn-cs"/>
              </a:rPr>
              <a:t>In terms of commercial products, the two common approaches to providing a multiple-processor system to support applications are SMPs and clusters. For some years, another approach, known as nonuniform memory access (NUMA), has been the subject of research and commercial NUMA products are now available.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Before proceeding, we should define some terms often found in the NUMA literature.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Uniform memory access (UMA): </a:t>
            </a:r>
            <a:r>
              <a:rPr lang="en-US" sz="1200" kern="1200" dirty="0" smtClean="0">
                <a:solidFill>
                  <a:schemeClr val="tx1"/>
                </a:solidFill>
                <a:latin typeface="Times New Roman" pitchFamily="-84" charset="0"/>
                <a:ea typeface="+mn-ea"/>
                <a:cs typeface="+mn-cs"/>
              </a:rPr>
              <a:t>All processors have access to all parts of main memory using loads and stores. The memory access time of a processor to all regions of memory is the same. The access times experienced by different processors are the same. The SMP organization discussed in Sections 17.2 and 17.3 is UMA.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Nonuniform memory access (NUMA): </a:t>
            </a:r>
            <a:r>
              <a:rPr lang="en-US" sz="1200" kern="1200" dirty="0" smtClean="0">
                <a:solidFill>
                  <a:schemeClr val="tx1"/>
                </a:solidFill>
                <a:latin typeface="Times New Roman" pitchFamily="-84" charset="0"/>
                <a:ea typeface="+mn-ea"/>
                <a:cs typeface="+mn-cs"/>
              </a:rPr>
              <a:t>All processors have access to all parts of main memory using loads and stores. The memory access time of a processor differs depending on which region of main memory is accessed. The last statement is true for all processors; however, for different processors, which memory regions are slower and which are faster differ.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 </a:t>
            </a:r>
            <a:r>
              <a:rPr lang="en-US" sz="1200" b="1" kern="1200" dirty="0" smtClean="0">
                <a:solidFill>
                  <a:schemeClr val="tx1"/>
                </a:solidFill>
                <a:latin typeface="Times New Roman" pitchFamily="-84" charset="0"/>
                <a:ea typeface="+mn-ea"/>
                <a:cs typeface="+mn-cs"/>
              </a:rPr>
              <a:t>Cache-coherent NUMA (CC-NUMA): </a:t>
            </a:r>
            <a:r>
              <a:rPr lang="en-US" sz="1200" kern="1200" dirty="0" smtClean="0">
                <a:solidFill>
                  <a:schemeClr val="tx1"/>
                </a:solidFill>
                <a:latin typeface="Times New Roman" pitchFamily="-84" charset="0"/>
                <a:ea typeface="+mn-ea"/>
                <a:cs typeface="+mn-cs"/>
              </a:rPr>
              <a:t>A NUMA system in which cache coherence is maintained among the caches of the various processors.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A NUMA system without cache coherence is more or less equivalent to a cluster. The commercial products that have received much attention recently are CC-NUMA systems, which are quite distinct from both SMPs and clusters. Usually, but unfortunately not always, such systems are in fact referred to in the commercial literature as CC-NUMA systems. </a:t>
            </a:r>
            <a:endParaRPr lang="en-US" dirty="0" smtClean="0"/>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35</a:t>
            </a:fld>
            <a:endParaRPr lang="en-US" dirty="0"/>
          </a:p>
        </p:txBody>
      </p:sp>
    </p:spTree>
    <p:extLst>
      <p:ext uri="{BB962C8B-B14F-4D97-AF65-F5344CB8AC3E}">
        <p14:creationId xmlns:p14="http://schemas.microsoft.com/office/powerpoint/2010/main" val="15855640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With an SMP system, there is a practical limit to the number of processors that can be used. An effective cache scheme reduces the bus traffic between any one processor and main memory. As the number of processors increases, this bus traffic also increases. Also, the bus is used to exchange cache-coherence signals, further adding to the burden. At some point, the bus becomes a performance bottleneck. Performance degradation seems to limit the number of processors in an SMP configuration to somewhere between 16 and 64 processors. For example, Silicon Graphics’ Power Challenge SMP is limited to 64 R10000 processors in a single system; beyond this number performance degrades substantially. </a:t>
            </a:r>
            <a:endParaRPr lang="en-US" dirty="0" smtClean="0"/>
          </a:p>
          <a:p>
            <a:endParaRPr lang="en-US" sz="1200" kern="120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The processor limit in an SMP is one of the driving motivations behind the</a:t>
            </a:r>
          </a:p>
          <a:p>
            <a:r>
              <a:rPr lang="en-US" sz="1200" b="0" i="0" u="none" strike="noStrike" kern="1200" baseline="0" dirty="0" smtClean="0">
                <a:solidFill>
                  <a:schemeClr val="tx1"/>
                </a:solidFill>
                <a:latin typeface="Times New Roman" pitchFamily="-84" charset="0"/>
                <a:ea typeface="+mn-ea"/>
                <a:cs typeface="+mn-cs"/>
              </a:rPr>
              <a:t>development of cluster systems. However, with a cluster, each node has its own</a:t>
            </a:r>
          </a:p>
          <a:p>
            <a:r>
              <a:rPr lang="en-US" sz="1200" b="0" i="0" u="none" strike="noStrike" kern="1200" baseline="0" dirty="0" smtClean="0">
                <a:solidFill>
                  <a:schemeClr val="tx1"/>
                </a:solidFill>
                <a:latin typeface="Times New Roman" pitchFamily="-84" charset="0"/>
                <a:ea typeface="+mn-ea"/>
                <a:cs typeface="+mn-cs"/>
              </a:rPr>
              <a:t>private main memory; applications do not see a large global memory. In effect,</a:t>
            </a:r>
          </a:p>
          <a:p>
            <a:r>
              <a:rPr lang="en-US" sz="1200" b="0" i="0" u="none" strike="noStrike" kern="1200" baseline="0" dirty="0" smtClean="0">
                <a:solidFill>
                  <a:schemeClr val="tx1"/>
                </a:solidFill>
                <a:latin typeface="Times New Roman" pitchFamily="-84" charset="0"/>
                <a:ea typeface="+mn-ea"/>
                <a:cs typeface="+mn-cs"/>
              </a:rPr>
              <a:t>coherency is maintained in software rather than hardware. This memory granularity</a:t>
            </a:r>
          </a:p>
          <a:p>
            <a:r>
              <a:rPr lang="en-US" sz="1200" b="0" i="0" u="none" strike="noStrike" kern="1200" baseline="0" dirty="0" smtClean="0">
                <a:solidFill>
                  <a:schemeClr val="tx1"/>
                </a:solidFill>
                <a:latin typeface="Times New Roman" pitchFamily="-84" charset="0"/>
                <a:ea typeface="+mn-ea"/>
                <a:cs typeface="+mn-cs"/>
              </a:rPr>
              <a:t>affects performance and, to achieve maximum performance, software must be tailored</a:t>
            </a:r>
          </a:p>
          <a:p>
            <a:r>
              <a:rPr lang="en-US" sz="1200" b="0" i="0" u="none" strike="noStrike" kern="1200" baseline="0" dirty="0" smtClean="0">
                <a:solidFill>
                  <a:schemeClr val="tx1"/>
                </a:solidFill>
                <a:latin typeface="Times New Roman" pitchFamily="-84" charset="0"/>
                <a:ea typeface="+mn-ea"/>
                <a:cs typeface="+mn-cs"/>
              </a:rPr>
              <a:t>to this environment. One approach to achieving large-scale multiprocessing</a:t>
            </a:r>
          </a:p>
          <a:p>
            <a:r>
              <a:rPr lang="en-US" sz="1200" b="0" i="0" u="none" strike="noStrike" kern="1200" baseline="0" dirty="0" smtClean="0">
                <a:solidFill>
                  <a:schemeClr val="tx1"/>
                </a:solidFill>
                <a:latin typeface="Times New Roman" pitchFamily="-84" charset="0"/>
                <a:ea typeface="+mn-ea"/>
                <a:cs typeface="+mn-cs"/>
              </a:rPr>
              <a:t>while retaining the flavor of SMP is NUMA.</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The objective with NUMA is to maintain a transparent system wide memory</a:t>
            </a:r>
          </a:p>
          <a:p>
            <a:r>
              <a:rPr lang="en-US" sz="1200" b="0" i="0" u="none" strike="noStrike" kern="1200" baseline="0" dirty="0" smtClean="0">
                <a:solidFill>
                  <a:schemeClr val="tx1"/>
                </a:solidFill>
                <a:latin typeface="Times New Roman" pitchFamily="-84" charset="0"/>
                <a:ea typeface="+mn-ea"/>
                <a:cs typeface="+mn-cs"/>
              </a:rPr>
              <a:t>while permitting multiple multiprocessor nodes, each with its own bus or other</a:t>
            </a:r>
          </a:p>
          <a:p>
            <a:r>
              <a:rPr lang="en-US" sz="1200" b="0" i="0" u="none" strike="noStrike" kern="1200" baseline="0" dirty="0" smtClean="0">
                <a:solidFill>
                  <a:schemeClr val="tx1"/>
                </a:solidFill>
                <a:latin typeface="Times New Roman" pitchFamily="-84" charset="0"/>
                <a:ea typeface="+mn-ea"/>
                <a:cs typeface="+mn-cs"/>
              </a:rPr>
              <a:t>internal interconnect system.</a:t>
            </a:r>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36</a:t>
            </a:fld>
            <a:endParaRPr lang="en-US" dirty="0"/>
          </a:p>
        </p:txBody>
      </p:sp>
    </p:spTree>
    <p:extLst>
      <p:ext uri="{BB962C8B-B14F-4D97-AF65-F5344CB8AC3E}">
        <p14:creationId xmlns:p14="http://schemas.microsoft.com/office/powerpoint/2010/main" val="241544154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Times New Roman" pitchFamily="-84" charset="0"/>
                <a:ea typeface="+mn-ea"/>
                <a:cs typeface="+mn-cs"/>
              </a:rPr>
              <a:t>Figure 17.11 depicts a typical CC-NUMA organization. There are multiple independent nodes, each of which is, in effect, an SMP organization. Thus, each node contains multiple processors, each with its own L1 and L2 caches, plus main memory. The node is the basic building block of the overall CC-NUMA organization. For example, each Silicon Graphics Origin node includes two MIPS R10000 processors; each Sequent NUMA-Q node includes four Pentium II processors. The nodes are interconnected by means of some communications facility, which could be a switching mechanism, a ring, or some other networking facility.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Each node in the CC-NUMA system includes some main memory. From the point of view of the processors, however, there is only a single addressable memory, with each location having a unique system wide address. When a processor initiates a memory access, if the requested memory location is not in that processor’s cache, then the L2 cache initiates a fetch operation. If the desired line is in the local portion of the main memory, the line is fetched across the local bus. If the desired line is in a remote portion of the main memory, then an automatic request is sent out to fetch that line across the interconnection network, deliver it to the local bus, and then deliver it to the requesting cache on that bus. All of this activity is automatic and transparent to the processor and its cache.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In this configuration, cache coherence is a central concern. Although implementations differ as to details, in general terms we can say that each node must maintain some sort of directory that gives it an indication of the location of various portions of memory and also cache status information. </a:t>
            </a:r>
            <a:endParaRPr lang="en-US" dirty="0" smtClean="0"/>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37</a:t>
            </a:fld>
            <a:endParaRPr lang="en-US" dirty="0"/>
          </a:p>
        </p:txBody>
      </p:sp>
    </p:spTree>
    <p:extLst>
      <p:ext uri="{BB962C8B-B14F-4D97-AF65-F5344CB8AC3E}">
        <p14:creationId xmlns:p14="http://schemas.microsoft.com/office/powerpoint/2010/main" val="35730496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kern="1200" dirty="0" smtClean="0">
                <a:solidFill>
                  <a:schemeClr val="tx1"/>
                </a:solidFill>
                <a:latin typeface="Times New Roman" pitchFamily="-84" charset="0"/>
                <a:ea typeface="+mn-ea"/>
                <a:cs typeface="+mn-cs"/>
              </a:rPr>
              <a:t>The main advantage of a CC-NUMA system is that it can deliver effective performance at higher levels of parallelism than SMP, without requiring major software changes. With multiple NUMA nodes, the bus traffic on any individual node is limited to a demand that the bus can handle. However, if many of the memory accesses are to remote nodes, performance begins to break down. There is reason to believe that this performance breakdown can be avoided. First, the use of L1 and L2 caches is designed to minimize all memory accesses, including remote ones. If much of the software has good temporal locality, then remote memory accesses should not be excessive. Second, if the software has good spatial locality, and if virtual memory is in use, then the data needed for an application will reside on a limited number of frequently used pages that can be initially loaded into the memory local to the running application. The Sequent designers report that such spatial locality does appear in representative applications [LOVE96]. Finally, the virtual memory scheme can be enhanced by including in the operating system a page migration mechanism that will move a virtual memory page to a node that is frequently using it; the Silicon Graphics designers report success with this approach [WHIT97].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Even if the performance breakdown due to remote access is addressed, there are two other disadvantages for the CC-NUMA approach [PFIS98]. First, a CC-NUMA does not transparently look like an SMP; software changes will be required to move an operating system and applications from an SMP to a CC-NUMA system. These include page allocation, already mentioned, process allocation, and load balancing by the operating system. A second concern is that of availability. This is a rather complex issue and depends on the exact implementation of the CC-NUMA system; the interested reader is referred to [PFIS98]. </a:t>
            </a:r>
            <a:endParaRPr lang="en-US" dirty="0" smtClean="0"/>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38</a:t>
            </a:fld>
            <a:endParaRPr lang="en-US" dirty="0"/>
          </a:p>
        </p:txBody>
      </p:sp>
    </p:spTree>
    <p:extLst>
      <p:ext uri="{BB962C8B-B14F-4D97-AF65-F5344CB8AC3E}">
        <p14:creationId xmlns:p14="http://schemas.microsoft.com/office/powerpoint/2010/main" val="42120421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84" charset="0"/>
                <a:ea typeface="+mn-ea"/>
                <a:cs typeface="+mn-cs"/>
              </a:rPr>
              <a:t> NIST SP-800-145 (The NIST Definition of Cloud Computing ) specifies that cloud</a:t>
            </a:r>
          </a:p>
          <a:p>
            <a:r>
              <a:rPr lang="en-US" sz="1200" b="0" i="0" u="none" strike="noStrike" kern="1200" baseline="0" dirty="0" smtClean="0">
                <a:solidFill>
                  <a:schemeClr val="tx1"/>
                </a:solidFill>
                <a:latin typeface="Times New Roman" pitchFamily="-84" charset="0"/>
                <a:ea typeface="+mn-ea"/>
                <a:cs typeface="+mn-cs"/>
              </a:rPr>
              <a:t>computing  is composed of five essential characteristics, three service models, and</a:t>
            </a:r>
          </a:p>
          <a:p>
            <a:r>
              <a:rPr lang="en-US" sz="1200" b="0" i="0" u="none" strike="noStrike" kern="1200" baseline="0" dirty="0" smtClean="0">
                <a:solidFill>
                  <a:schemeClr val="tx1"/>
                </a:solidFill>
                <a:latin typeface="Times New Roman" pitchFamily="-84" charset="0"/>
                <a:ea typeface="+mn-ea"/>
                <a:cs typeface="+mn-cs"/>
              </a:rPr>
              <a:t> four deployment models. Figure 17.12 illustrates the relationship among these concepts.</a:t>
            </a:r>
          </a:p>
          <a:p>
            <a:r>
              <a:rPr lang="en-US" sz="1200" b="0" i="0" u="none" strike="noStrike" kern="1200" baseline="0" dirty="0" smtClean="0">
                <a:solidFill>
                  <a:schemeClr val="tx1"/>
                </a:solidFill>
                <a:latin typeface="Times New Roman" pitchFamily="-84" charset="0"/>
                <a:ea typeface="+mn-ea"/>
                <a:cs typeface="+mn-cs"/>
              </a:rPr>
              <a:t>The essential characteristics of cloud computing include the following:</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Broad network access:  Capabilities are available over the network and</a:t>
            </a:r>
          </a:p>
          <a:p>
            <a:r>
              <a:rPr lang="en-US" sz="1200" b="0" i="0" u="none" strike="noStrike" kern="1200" baseline="0" dirty="0" smtClean="0">
                <a:solidFill>
                  <a:schemeClr val="tx1"/>
                </a:solidFill>
                <a:latin typeface="Times New Roman" pitchFamily="-84" charset="0"/>
                <a:ea typeface="+mn-ea"/>
                <a:cs typeface="+mn-cs"/>
              </a:rPr>
              <a:t>accessed through standard mechanisms that promote use by heterogeneous</a:t>
            </a:r>
          </a:p>
          <a:p>
            <a:r>
              <a:rPr lang="en-US" sz="1200" b="0" i="0" u="none" strike="noStrike" kern="1200" baseline="0" dirty="0" smtClean="0">
                <a:solidFill>
                  <a:schemeClr val="tx1"/>
                </a:solidFill>
                <a:latin typeface="Times New Roman" pitchFamily="-84" charset="0"/>
                <a:ea typeface="+mn-ea"/>
                <a:cs typeface="+mn-cs"/>
              </a:rPr>
              <a:t>thin or thick client platforms (e.g., mobile phones, laptops, and tablets) as well</a:t>
            </a:r>
          </a:p>
          <a:p>
            <a:r>
              <a:rPr lang="en-US" sz="1200" b="0" i="0" u="none" strike="noStrike" kern="1200" baseline="0" dirty="0" smtClean="0">
                <a:solidFill>
                  <a:schemeClr val="tx1"/>
                </a:solidFill>
                <a:latin typeface="Times New Roman" pitchFamily="-84" charset="0"/>
                <a:ea typeface="+mn-ea"/>
                <a:cs typeface="+mn-cs"/>
              </a:rPr>
              <a:t>as other traditional or cloud-based software services.</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Rapid elasticity:  Cloud computing gives you the ability to expand and reduce</a:t>
            </a:r>
          </a:p>
          <a:p>
            <a:r>
              <a:rPr lang="en-US" sz="1200" b="0" i="0" u="none" strike="noStrike" kern="1200" baseline="0" dirty="0" smtClean="0">
                <a:solidFill>
                  <a:schemeClr val="tx1"/>
                </a:solidFill>
                <a:latin typeface="Times New Roman" pitchFamily="-84" charset="0"/>
                <a:ea typeface="+mn-ea"/>
                <a:cs typeface="+mn-cs"/>
              </a:rPr>
              <a:t>resources according to your specific service requirement. For example, you</a:t>
            </a:r>
          </a:p>
          <a:p>
            <a:r>
              <a:rPr lang="en-US" sz="1200" b="0" i="0" u="none" strike="noStrike" kern="1200" baseline="0" dirty="0" smtClean="0">
                <a:solidFill>
                  <a:schemeClr val="tx1"/>
                </a:solidFill>
                <a:latin typeface="Times New Roman" pitchFamily="-84" charset="0"/>
                <a:ea typeface="+mn-ea"/>
                <a:cs typeface="+mn-cs"/>
              </a:rPr>
              <a:t>may need a large number of server resources for the duration of a specific</a:t>
            </a:r>
          </a:p>
          <a:p>
            <a:r>
              <a:rPr lang="en-US" sz="1200" b="0" i="0" u="none" strike="noStrike" kern="1200" baseline="0" dirty="0" smtClean="0">
                <a:solidFill>
                  <a:schemeClr val="tx1"/>
                </a:solidFill>
                <a:latin typeface="Times New Roman" pitchFamily="-84" charset="0"/>
                <a:ea typeface="+mn-ea"/>
                <a:cs typeface="+mn-cs"/>
              </a:rPr>
              <a:t>task. You can then release these resources upon completion of the task.</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Measured service:  Cloud systems automatically control and optimize resource</a:t>
            </a:r>
          </a:p>
          <a:p>
            <a:r>
              <a:rPr lang="en-US" sz="1200" b="0" i="0" u="none" strike="noStrike" kern="1200" baseline="0" dirty="0" smtClean="0">
                <a:solidFill>
                  <a:schemeClr val="tx1"/>
                </a:solidFill>
                <a:latin typeface="Times New Roman" pitchFamily="-84" charset="0"/>
                <a:ea typeface="+mn-ea"/>
                <a:cs typeface="+mn-cs"/>
              </a:rPr>
              <a:t>use by leveraging a metering capability at some level of abstraction appropriate</a:t>
            </a:r>
          </a:p>
          <a:p>
            <a:r>
              <a:rPr lang="en-US" sz="1200" b="0" i="0" u="none" strike="noStrike" kern="1200" baseline="0" dirty="0" smtClean="0">
                <a:solidFill>
                  <a:schemeClr val="tx1"/>
                </a:solidFill>
                <a:latin typeface="Times New Roman" pitchFamily="-84" charset="0"/>
                <a:ea typeface="+mn-ea"/>
                <a:cs typeface="+mn-cs"/>
              </a:rPr>
              <a:t>to the type of service (e.g., storage, processing, bandwidth, and active</a:t>
            </a:r>
          </a:p>
          <a:p>
            <a:r>
              <a:rPr lang="en-US" sz="1200" b="0" i="0" u="none" strike="noStrike" kern="1200" baseline="0" dirty="0" smtClean="0">
                <a:solidFill>
                  <a:schemeClr val="tx1"/>
                </a:solidFill>
                <a:latin typeface="Times New Roman" pitchFamily="-84" charset="0"/>
                <a:ea typeface="+mn-ea"/>
                <a:cs typeface="+mn-cs"/>
              </a:rPr>
              <a:t>user accounts). Resource usage can be monitored, controlled, and reported,</a:t>
            </a:r>
          </a:p>
          <a:p>
            <a:r>
              <a:rPr lang="en-US" sz="1200" b="0" i="0" u="none" strike="noStrike" kern="1200" baseline="0" dirty="0" smtClean="0">
                <a:solidFill>
                  <a:schemeClr val="tx1"/>
                </a:solidFill>
                <a:latin typeface="Times New Roman" pitchFamily="-84" charset="0"/>
                <a:ea typeface="+mn-ea"/>
                <a:cs typeface="+mn-cs"/>
              </a:rPr>
              <a:t>providing transparency for both the provider and consumer of the utilized</a:t>
            </a:r>
          </a:p>
          <a:p>
            <a:r>
              <a:rPr lang="en-US" sz="1200" b="0" i="0" u="none" strike="noStrike" kern="1200" baseline="0" dirty="0" smtClean="0">
                <a:solidFill>
                  <a:schemeClr val="tx1"/>
                </a:solidFill>
                <a:latin typeface="Times New Roman" pitchFamily="-84" charset="0"/>
                <a:ea typeface="+mn-ea"/>
                <a:cs typeface="+mn-cs"/>
              </a:rPr>
              <a:t>service.</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On-demand self-service: A consumer can unilaterally provision computing</a:t>
            </a:r>
          </a:p>
          <a:p>
            <a:r>
              <a:rPr lang="en-US" sz="1200" b="0" i="0" u="none" strike="noStrike" kern="1200" baseline="0" dirty="0" smtClean="0">
                <a:solidFill>
                  <a:schemeClr val="tx1"/>
                </a:solidFill>
                <a:latin typeface="Times New Roman" pitchFamily="-84" charset="0"/>
                <a:ea typeface="+mn-ea"/>
                <a:cs typeface="+mn-cs"/>
              </a:rPr>
              <a:t>capabilities, such as server time and network storage, as needed automatically</a:t>
            </a:r>
          </a:p>
          <a:p>
            <a:r>
              <a:rPr lang="en-US" sz="1200" b="0" i="0" u="none" strike="noStrike" kern="1200" baseline="0" dirty="0" smtClean="0">
                <a:solidFill>
                  <a:schemeClr val="tx1"/>
                </a:solidFill>
                <a:latin typeface="Times New Roman" pitchFamily="-84" charset="0"/>
                <a:ea typeface="+mn-ea"/>
                <a:cs typeface="+mn-cs"/>
              </a:rPr>
              <a:t> without requiring human interaction with each service provider. Because</a:t>
            </a:r>
          </a:p>
          <a:p>
            <a:r>
              <a:rPr lang="en-US" sz="1200" b="0" i="0" u="none" strike="noStrike" kern="1200" baseline="0" dirty="0" smtClean="0">
                <a:solidFill>
                  <a:schemeClr val="tx1"/>
                </a:solidFill>
                <a:latin typeface="Times New Roman" pitchFamily="-84" charset="0"/>
                <a:ea typeface="+mn-ea"/>
                <a:cs typeface="+mn-cs"/>
              </a:rPr>
              <a:t>the service is on demand, the resources are not permanent parts of your IT</a:t>
            </a:r>
          </a:p>
          <a:p>
            <a:r>
              <a:rPr lang="en-US" sz="1200" b="0" i="0" u="none" strike="noStrike" kern="1200" baseline="0" dirty="0" smtClean="0">
                <a:solidFill>
                  <a:schemeClr val="tx1"/>
                </a:solidFill>
                <a:latin typeface="Times New Roman" pitchFamily="-84" charset="0"/>
                <a:ea typeface="+mn-ea"/>
                <a:cs typeface="+mn-cs"/>
              </a:rPr>
              <a:t>infrastructure.</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Resource pooling:  The provider’s computing resources are pooled to serve</a:t>
            </a:r>
          </a:p>
          <a:p>
            <a:r>
              <a:rPr lang="en-US" sz="1200" b="0" i="0" u="none" strike="noStrike" kern="1200" baseline="0" dirty="0" smtClean="0">
                <a:solidFill>
                  <a:schemeClr val="tx1"/>
                </a:solidFill>
                <a:latin typeface="Times New Roman" pitchFamily="-84" charset="0"/>
                <a:ea typeface="+mn-ea"/>
                <a:cs typeface="+mn-cs"/>
              </a:rPr>
              <a:t>multiple consumers using a multi-tenant model, with different physical and</a:t>
            </a:r>
          </a:p>
          <a:p>
            <a:r>
              <a:rPr lang="en-US" sz="1200" b="0" i="0" u="none" strike="noStrike" kern="1200" baseline="0" dirty="0" smtClean="0">
                <a:solidFill>
                  <a:schemeClr val="tx1"/>
                </a:solidFill>
                <a:latin typeface="Times New Roman" pitchFamily="-84" charset="0"/>
                <a:ea typeface="+mn-ea"/>
                <a:cs typeface="+mn-cs"/>
              </a:rPr>
              <a:t>virtual resources dynamically assigned and reassigned according to consumer</a:t>
            </a:r>
          </a:p>
          <a:p>
            <a:r>
              <a:rPr lang="en-US" sz="1200" b="0" i="0" u="none" strike="noStrike" kern="1200" baseline="0" dirty="0" smtClean="0">
                <a:solidFill>
                  <a:schemeClr val="tx1"/>
                </a:solidFill>
                <a:latin typeface="Times New Roman" pitchFamily="-84" charset="0"/>
                <a:ea typeface="+mn-ea"/>
                <a:cs typeface="+mn-cs"/>
              </a:rPr>
              <a:t>demand. There is a degree of location independence in that the customer generally</a:t>
            </a:r>
          </a:p>
          <a:p>
            <a:r>
              <a:rPr lang="en-US" sz="1200" b="0" i="0" u="none" strike="noStrike" kern="1200" baseline="0" dirty="0" smtClean="0">
                <a:solidFill>
                  <a:schemeClr val="tx1"/>
                </a:solidFill>
                <a:latin typeface="Times New Roman" pitchFamily="-84" charset="0"/>
                <a:ea typeface="+mn-ea"/>
                <a:cs typeface="+mn-cs"/>
              </a:rPr>
              <a:t>has no control or knowledge over the exact location of the provided</a:t>
            </a:r>
          </a:p>
          <a:p>
            <a:r>
              <a:rPr lang="en-US" sz="1200" b="0" i="0" u="none" strike="noStrike" kern="1200" baseline="0" dirty="0" smtClean="0">
                <a:solidFill>
                  <a:schemeClr val="tx1"/>
                </a:solidFill>
                <a:latin typeface="Times New Roman" pitchFamily="-84" charset="0"/>
                <a:ea typeface="+mn-ea"/>
                <a:cs typeface="+mn-cs"/>
              </a:rPr>
              <a:t>resources, but may be able to specify location at a higher level of abstraction</a:t>
            </a:r>
          </a:p>
          <a:p>
            <a:r>
              <a:rPr lang="en-US" sz="1200" b="0" i="0" u="none" strike="noStrike" kern="1200" baseline="0" dirty="0" smtClean="0">
                <a:solidFill>
                  <a:schemeClr val="tx1"/>
                </a:solidFill>
                <a:latin typeface="Times New Roman" pitchFamily="-84" charset="0"/>
                <a:ea typeface="+mn-ea"/>
                <a:cs typeface="+mn-cs"/>
              </a:rPr>
              <a:t>(e.g., country, state, or datacenter). Examples of resources include storage,</a:t>
            </a:r>
          </a:p>
          <a:p>
            <a:r>
              <a:rPr lang="en-US" sz="1200" b="0" i="0" u="none" strike="noStrike" kern="1200" baseline="0" dirty="0" smtClean="0">
                <a:solidFill>
                  <a:schemeClr val="tx1"/>
                </a:solidFill>
                <a:latin typeface="Times New Roman" pitchFamily="-84" charset="0"/>
                <a:ea typeface="+mn-ea"/>
                <a:cs typeface="+mn-cs"/>
              </a:rPr>
              <a:t>processing, memory, network bandwidth, and virtual machines. Even private</a:t>
            </a:r>
          </a:p>
          <a:p>
            <a:r>
              <a:rPr lang="en-US" sz="1200" b="0" i="0" u="none" strike="noStrike" kern="1200" baseline="0" dirty="0" smtClean="0">
                <a:solidFill>
                  <a:schemeClr val="tx1"/>
                </a:solidFill>
                <a:latin typeface="Times New Roman" pitchFamily="-84" charset="0"/>
                <a:ea typeface="+mn-ea"/>
                <a:cs typeface="+mn-cs"/>
              </a:rPr>
              <a:t>clouds tend to pool resources between different parts of the same organization.</a:t>
            </a:r>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39</a:t>
            </a:fld>
            <a:endParaRPr lang="en-US" dirty="0"/>
          </a:p>
        </p:txBody>
      </p:sp>
    </p:spTree>
    <p:extLst>
      <p:ext uri="{BB962C8B-B14F-4D97-AF65-F5344CB8AC3E}">
        <p14:creationId xmlns:p14="http://schemas.microsoft.com/office/powerpoint/2010/main" val="33350767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107ED49-E8F0-E941-B511-59C845D00833}" type="slidenum">
              <a:rPr lang="en-US"/>
              <a:pPr/>
              <a:t>4</a:t>
            </a:fld>
            <a:endParaRPr lang="en-US" dirty="0"/>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r>
              <a:rPr lang="en-US" sz="1200" kern="1200" dirty="0" smtClean="0">
                <a:solidFill>
                  <a:schemeClr val="tx1"/>
                </a:solidFill>
                <a:latin typeface="Times New Roman" pitchFamily="-84" charset="0"/>
                <a:ea typeface="+mn-ea"/>
                <a:cs typeface="+mn-cs"/>
              </a:rPr>
              <a:t>With the MIMD organization, the processors are general purpose; each is able to process all of the instructions necessary to perform the appropriate data transformation. MIMDs can be further subdivided by the means in which the processors communicate (Figure 17.1). If the processors share a common memory, then each processor accesses programs and data stored in the shared memory, and processors communicate with each other via that memory. The most common form of such system is known as a </a:t>
            </a:r>
            <a:r>
              <a:rPr lang="en-US" sz="1200" b="1" kern="1200" dirty="0" smtClean="0">
                <a:solidFill>
                  <a:schemeClr val="tx1"/>
                </a:solidFill>
                <a:latin typeface="Times New Roman" pitchFamily="-84" charset="0"/>
                <a:ea typeface="+mn-ea"/>
                <a:cs typeface="+mn-cs"/>
              </a:rPr>
              <a:t>symmetric multiprocessor (SMP), </a:t>
            </a:r>
            <a:r>
              <a:rPr lang="en-US" sz="1200" kern="1200" dirty="0" smtClean="0">
                <a:solidFill>
                  <a:schemeClr val="tx1"/>
                </a:solidFill>
                <a:latin typeface="Times New Roman" pitchFamily="-84" charset="0"/>
                <a:ea typeface="+mn-ea"/>
                <a:cs typeface="+mn-cs"/>
              </a:rPr>
              <a:t>which we examine in Section 17.2. In an SMP, multiple processors share a single memory or pool of memory by means of a shared bus or other interconnection mechanism; a distinguishing feature is that the memory access time to any region of memory is approximately the same for each processor. A more recent development is the </a:t>
            </a:r>
            <a:r>
              <a:rPr lang="en-US" sz="1200" b="1" kern="1200" dirty="0" smtClean="0">
                <a:solidFill>
                  <a:schemeClr val="tx1"/>
                </a:solidFill>
                <a:latin typeface="Times New Roman" pitchFamily="-84" charset="0"/>
                <a:ea typeface="+mn-ea"/>
                <a:cs typeface="+mn-cs"/>
              </a:rPr>
              <a:t>non-uniform memory access (NUMA) </a:t>
            </a:r>
            <a:r>
              <a:rPr lang="en-US" sz="1200" kern="1200" dirty="0" smtClean="0">
                <a:solidFill>
                  <a:schemeClr val="tx1"/>
                </a:solidFill>
                <a:latin typeface="Times New Roman" pitchFamily="-84" charset="0"/>
                <a:ea typeface="+mn-ea"/>
                <a:cs typeface="+mn-cs"/>
              </a:rPr>
              <a:t>organization, which is described in Section 17.5. As the name suggests, the memory access time to different regions of memory may differ for a NUMA processor.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A collection of independent uniprocessors or SMPs may be interconnected to form a </a:t>
            </a:r>
            <a:r>
              <a:rPr lang="en-US" sz="1200" b="1" kern="1200" dirty="0" smtClean="0">
                <a:solidFill>
                  <a:schemeClr val="tx1"/>
                </a:solidFill>
                <a:latin typeface="Times New Roman" pitchFamily="-84" charset="0"/>
                <a:ea typeface="+mn-ea"/>
                <a:cs typeface="+mn-cs"/>
              </a:rPr>
              <a:t>cluster. </a:t>
            </a:r>
            <a:r>
              <a:rPr lang="en-US" sz="1200" kern="1200" dirty="0" smtClean="0">
                <a:solidFill>
                  <a:schemeClr val="tx1"/>
                </a:solidFill>
                <a:latin typeface="Times New Roman" pitchFamily="-84" charset="0"/>
                <a:ea typeface="+mn-ea"/>
                <a:cs typeface="+mn-cs"/>
              </a:rPr>
              <a:t>Communication among the computers is either via fixed paths or via some network facility. </a:t>
            </a:r>
            <a:endParaRPr lang="en-US" dirty="0" smtClean="0"/>
          </a:p>
          <a:p>
            <a:endParaRPr lang="en-GB" dirty="0"/>
          </a:p>
        </p:txBody>
      </p:sp>
    </p:spTree>
    <p:extLst>
      <p:ext uri="{BB962C8B-B14F-4D97-AF65-F5344CB8AC3E}">
        <p14:creationId xmlns:p14="http://schemas.microsoft.com/office/powerpoint/2010/main" val="28218088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84" charset="0"/>
                <a:ea typeface="+mn-ea"/>
                <a:cs typeface="+mn-cs"/>
              </a:rPr>
              <a:t> NIST defines three service models , which can be viewed as nested service</a:t>
            </a:r>
          </a:p>
          <a:p>
            <a:r>
              <a:rPr lang="en-US" sz="1200" b="0" i="0" u="none" strike="noStrike" kern="1200" baseline="0" dirty="0" smtClean="0">
                <a:solidFill>
                  <a:schemeClr val="tx1"/>
                </a:solidFill>
                <a:latin typeface="Times New Roman" pitchFamily="-84" charset="0"/>
                <a:ea typeface="+mn-ea"/>
                <a:cs typeface="+mn-cs"/>
              </a:rPr>
              <a:t>alternatives (Figure 17.13). These were defined in Chapter 1, and can be briefly</a:t>
            </a:r>
          </a:p>
          <a:p>
            <a:r>
              <a:rPr lang="en-US" sz="1200" b="0" i="0" u="none" strike="noStrike" kern="1200" baseline="0" dirty="0" smtClean="0">
                <a:solidFill>
                  <a:schemeClr val="tx1"/>
                </a:solidFill>
                <a:latin typeface="Times New Roman" pitchFamily="-84" charset="0"/>
                <a:ea typeface="+mn-ea"/>
                <a:cs typeface="+mn-cs"/>
              </a:rPr>
              <a:t>summarized as follows:</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Software as a service (</a:t>
            </a:r>
            <a:r>
              <a:rPr lang="en-US" sz="1200" b="0" i="0" u="none" strike="noStrike" kern="1200" baseline="0" dirty="0" err="1" smtClean="0">
                <a:solidFill>
                  <a:schemeClr val="tx1"/>
                </a:solidFill>
                <a:latin typeface="Times New Roman" pitchFamily="-84" charset="0"/>
                <a:ea typeface="+mn-ea"/>
                <a:cs typeface="+mn-cs"/>
              </a:rPr>
              <a:t>SaaS</a:t>
            </a:r>
            <a:r>
              <a:rPr lang="en-US" sz="1200" b="0" i="0" u="none" strike="noStrike" kern="1200" baseline="0" dirty="0" smtClean="0">
                <a:solidFill>
                  <a:schemeClr val="tx1"/>
                </a:solidFill>
                <a:latin typeface="Times New Roman" pitchFamily="-84" charset="0"/>
                <a:ea typeface="+mn-ea"/>
                <a:cs typeface="+mn-cs"/>
              </a:rPr>
              <a:t>):  Provides service to customers in the form of software,</a:t>
            </a:r>
          </a:p>
          <a:p>
            <a:r>
              <a:rPr lang="en-US" sz="1200" b="0" i="0" u="none" strike="noStrike" kern="1200" baseline="0" dirty="0" smtClean="0">
                <a:solidFill>
                  <a:schemeClr val="tx1"/>
                </a:solidFill>
                <a:latin typeface="Times New Roman" pitchFamily="-84" charset="0"/>
                <a:ea typeface="+mn-ea"/>
                <a:cs typeface="+mn-cs"/>
              </a:rPr>
              <a:t>specifically application software, running on and accessible in the cloud.</a:t>
            </a:r>
          </a:p>
          <a:p>
            <a:endParaRPr lang="en-US" dirty="0" smtClean="0"/>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Platform as a service (</a:t>
            </a:r>
            <a:r>
              <a:rPr lang="en-US" sz="1200" b="0" i="0" u="none" strike="noStrike" kern="1200" baseline="0" dirty="0" err="1" smtClean="0">
                <a:solidFill>
                  <a:schemeClr val="tx1"/>
                </a:solidFill>
                <a:latin typeface="Times New Roman" pitchFamily="-84" charset="0"/>
                <a:ea typeface="+mn-ea"/>
                <a:cs typeface="+mn-cs"/>
              </a:rPr>
              <a:t>PaaS</a:t>
            </a:r>
            <a:r>
              <a:rPr lang="en-US" sz="1200" b="0" i="0" u="none" strike="noStrike" kern="1200" baseline="0" dirty="0" smtClean="0">
                <a:solidFill>
                  <a:schemeClr val="tx1"/>
                </a:solidFill>
                <a:latin typeface="Times New Roman" pitchFamily="-84" charset="0"/>
                <a:ea typeface="+mn-ea"/>
                <a:cs typeface="+mn-cs"/>
              </a:rPr>
              <a:t>): Provides service to customers in the form of a</a:t>
            </a:r>
          </a:p>
          <a:p>
            <a:r>
              <a:rPr lang="en-US" sz="1200" b="0" i="0" u="none" strike="noStrike" kern="1200" baseline="0" dirty="0" smtClean="0">
                <a:solidFill>
                  <a:schemeClr val="tx1"/>
                </a:solidFill>
                <a:latin typeface="Times New Roman" pitchFamily="-84" charset="0"/>
                <a:ea typeface="+mn-ea"/>
                <a:cs typeface="+mn-cs"/>
              </a:rPr>
              <a:t>platform on which the customer's applications can run.</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Infrastructure as a service (</a:t>
            </a:r>
            <a:r>
              <a:rPr lang="en-US" sz="1200" b="0" i="0" u="none" strike="noStrike" kern="1200" baseline="0" dirty="0" err="1" smtClean="0">
                <a:solidFill>
                  <a:schemeClr val="tx1"/>
                </a:solidFill>
                <a:latin typeface="Times New Roman" pitchFamily="-84" charset="0"/>
                <a:ea typeface="+mn-ea"/>
                <a:cs typeface="+mn-cs"/>
              </a:rPr>
              <a:t>IaaS</a:t>
            </a:r>
            <a:r>
              <a:rPr lang="en-US" sz="1200" b="0" i="0" u="none" strike="noStrike" kern="1200" baseline="0" dirty="0" smtClean="0">
                <a:solidFill>
                  <a:schemeClr val="tx1"/>
                </a:solidFill>
                <a:latin typeface="Times New Roman" pitchFamily="-84" charset="0"/>
                <a:ea typeface="+mn-ea"/>
                <a:cs typeface="+mn-cs"/>
              </a:rPr>
              <a:t>): Provides the customer access to the underlying</a:t>
            </a:r>
          </a:p>
          <a:p>
            <a:r>
              <a:rPr lang="en-US" sz="1200" b="0" i="0" u="none" strike="noStrike" kern="1200" baseline="0" dirty="0" smtClean="0">
                <a:solidFill>
                  <a:schemeClr val="tx1"/>
                </a:solidFill>
                <a:latin typeface="Times New Roman" pitchFamily="-84" charset="0"/>
                <a:ea typeface="+mn-ea"/>
                <a:cs typeface="+mn-cs"/>
              </a:rPr>
              <a:t>cloud infrastructure.</a:t>
            </a:r>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40</a:t>
            </a:fld>
            <a:endParaRPr lang="en-US" dirty="0"/>
          </a:p>
        </p:txBody>
      </p:sp>
    </p:spTree>
    <p:extLst>
      <p:ext uri="{BB962C8B-B14F-4D97-AF65-F5344CB8AC3E}">
        <p14:creationId xmlns:p14="http://schemas.microsoft.com/office/powerpoint/2010/main" val="25185046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84" charset="0"/>
                <a:ea typeface="+mn-ea"/>
                <a:cs typeface="+mn-cs"/>
              </a:rPr>
              <a:t> NIST defines four deployment models :</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Public cloud:  The cloud infrastructure is made available to the general public</a:t>
            </a:r>
          </a:p>
          <a:p>
            <a:r>
              <a:rPr lang="en-US" sz="1200" b="0" i="0" u="none" strike="noStrike" kern="1200" baseline="0" dirty="0" smtClean="0">
                <a:solidFill>
                  <a:schemeClr val="tx1"/>
                </a:solidFill>
                <a:latin typeface="Times New Roman" pitchFamily="-84" charset="0"/>
                <a:ea typeface="+mn-ea"/>
                <a:cs typeface="+mn-cs"/>
              </a:rPr>
              <a:t>or a large industry group and is owned by an organization selling cloud services.</a:t>
            </a:r>
          </a:p>
          <a:p>
            <a:r>
              <a:rPr lang="en-US" sz="1200" b="0" i="0" u="none" strike="noStrike" kern="1200" baseline="0" dirty="0" smtClean="0">
                <a:solidFill>
                  <a:schemeClr val="tx1"/>
                </a:solidFill>
                <a:latin typeface="Times New Roman" pitchFamily="-84" charset="0"/>
                <a:ea typeface="+mn-ea"/>
                <a:cs typeface="+mn-cs"/>
              </a:rPr>
              <a:t>The cloud provider is responsible both for the cloud infrastructure and</a:t>
            </a:r>
          </a:p>
          <a:p>
            <a:r>
              <a:rPr lang="en-US" sz="1200" b="0" i="0" u="none" strike="noStrike" kern="1200" baseline="0" dirty="0" smtClean="0">
                <a:solidFill>
                  <a:schemeClr val="tx1"/>
                </a:solidFill>
                <a:latin typeface="Times New Roman" pitchFamily="-84" charset="0"/>
                <a:ea typeface="+mn-ea"/>
                <a:cs typeface="+mn-cs"/>
              </a:rPr>
              <a:t>for the control of data and operations within the cloud. The major advantage</a:t>
            </a:r>
          </a:p>
          <a:p>
            <a:r>
              <a:rPr lang="en-US" sz="1200" b="0" i="0" u="none" strike="noStrike" kern="1200" baseline="0" dirty="0" smtClean="0">
                <a:solidFill>
                  <a:schemeClr val="tx1"/>
                </a:solidFill>
                <a:latin typeface="Times New Roman" pitchFamily="-84" charset="0"/>
                <a:ea typeface="+mn-ea"/>
                <a:cs typeface="+mn-cs"/>
              </a:rPr>
              <a:t>of the public cloud is cost. A subscribing organization only pays for the services</a:t>
            </a:r>
          </a:p>
          <a:p>
            <a:r>
              <a:rPr lang="en-US" sz="1200" b="0" i="0" u="none" strike="noStrike" kern="1200" baseline="0" dirty="0" smtClean="0">
                <a:solidFill>
                  <a:schemeClr val="tx1"/>
                </a:solidFill>
                <a:latin typeface="Times New Roman" pitchFamily="-84" charset="0"/>
                <a:ea typeface="+mn-ea"/>
                <a:cs typeface="+mn-cs"/>
              </a:rPr>
              <a:t>and resources it needs and can adjust these as needed. Further, the subscriber</a:t>
            </a:r>
          </a:p>
          <a:p>
            <a:r>
              <a:rPr lang="en-US" sz="1200" b="0" i="0" u="none" strike="noStrike" kern="1200" baseline="0" dirty="0" smtClean="0">
                <a:solidFill>
                  <a:schemeClr val="tx1"/>
                </a:solidFill>
                <a:latin typeface="Times New Roman" pitchFamily="-84" charset="0"/>
                <a:ea typeface="+mn-ea"/>
                <a:cs typeface="+mn-cs"/>
              </a:rPr>
              <a:t>has greatly reduced management overhead. The principal concern is security.</a:t>
            </a:r>
          </a:p>
          <a:p>
            <a:r>
              <a:rPr lang="en-US" sz="1200" b="0" i="0" u="none" strike="noStrike" kern="1200" baseline="0" dirty="0" smtClean="0">
                <a:solidFill>
                  <a:schemeClr val="tx1"/>
                </a:solidFill>
                <a:latin typeface="Times New Roman" pitchFamily="-84" charset="0"/>
                <a:ea typeface="+mn-ea"/>
                <a:cs typeface="+mn-cs"/>
              </a:rPr>
              <a:t>However, there are a number of public cloud providers that have demonstrated</a:t>
            </a:r>
          </a:p>
          <a:p>
            <a:r>
              <a:rPr lang="en-US" sz="1200" b="0" i="0" u="none" strike="noStrike" kern="1200" baseline="0" dirty="0" smtClean="0">
                <a:solidFill>
                  <a:schemeClr val="tx1"/>
                </a:solidFill>
                <a:latin typeface="Times New Roman" pitchFamily="-84" charset="0"/>
                <a:ea typeface="+mn-ea"/>
                <a:cs typeface="+mn-cs"/>
              </a:rPr>
              <a:t>strong security controls and, in fact, such providers may have more resources</a:t>
            </a:r>
          </a:p>
          <a:p>
            <a:r>
              <a:rPr lang="en-US" sz="1200" b="0" i="0" u="none" strike="noStrike" kern="1200" baseline="0" dirty="0" smtClean="0">
                <a:solidFill>
                  <a:schemeClr val="tx1"/>
                </a:solidFill>
                <a:latin typeface="Times New Roman" pitchFamily="-84" charset="0"/>
                <a:ea typeface="+mn-ea"/>
                <a:cs typeface="+mn-cs"/>
              </a:rPr>
              <a:t>and expertise to devote to security that would be available in a private cloud.</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Private cloud:  A private cloud is a cloud infrastructure implemented within</a:t>
            </a:r>
          </a:p>
          <a:p>
            <a:r>
              <a:rPr lang="en-US" sz="1200" b="0" i="0" u="none" strike="noStrike" kern="1200" baseline="0" dirty="0" smtClean="0">
                <a:solidFill>
                  <a:schemeClr val="tx1"/>
                </a:solidFill>
                <a:latin typeface="Times New Roman" pitchFamily="-84" charset="0"/>
                <a:ea typeface="+mn-ea"/>
                <a:cs typeface="+mn-cs"/>
              </a:rPr>
              <a:t>the internal IT environment of the organization. The organization may choose</a:t>
            </a:r>
          </a:p>
          <a:p>
            <a:r>
              <a:rPr lang="en-US" sz="1200" b="0" i="0" u="none" strike="noStrike" kern="1200" baseline="0" dirty="0" smtClean="0">
                <a:solidFill>
                  <a:schemeClr val="tx1"/>
                </a:solidFill>
                <a:latin typeface="Times New Roman" pitchFamily="-84" charset="0"/>
                <a:ea typeface="+mn-ea"/>
                <a:cs typeface="+mn-cs"/>
              </a:rPr>
              <a:t>to manage the cloud in house or contract the management function to a third</a:t>
            </a:r>
          </a:p>
          <a:p>
            <a:r>
              <a:rPr lang="en-US" sz="1200" b="0" i="0" u="none" strike="noStrike" kern="1200" baseline="0" dirty="0" smtClean="0">
                <a:solidFill>
                  <a:schemeClr val="tx1"/>
                </a:solidFill>
                <a:latin typeface="Times New Roman" pitchFamily="-84" charset="0"/>
                <a:ea typeface="+mn-ea"/>
                <a:cs typeface="+mn-cs"/>
              </a:rPr>
              <a:t>party. Additionally, the cloud servers and storage devices may exist on premise</a:t>
            </a:r>
          </a:p>
          <a:p>
            <a:r>
              <a:rPr lang="en-US" sz="1200" b="0" i="0" u="none" strike="noStrike" kern="1200" baseline="0" dirty="0" smtClean="0">
                <a:solidFill>
                  <a:schemeClr val="tx1"/>
                </a:solidFill>
                <a:latin typeface="Times New Roman" pitchFamily="-84" charset="0"/>
                <a:ea typeface="+mn-ea"/>
                <a:cs typeface="+mn-cs"/>
              </a:rPr>
              <a:t>or off premise. A key motivation for opting for a private cloud is security.</a:t>
            </a:r>
          </a:p>
          <a:p>
            <a:r>
              <a:rPr lang="en-US" sz="1200" b="0" i="0" u="none" strike="noStrike" kern="1200" baseline="0" dirty="0" smtClean="0">
                <a:solidFill>
                  <a:schemeClr val="tx1"/>
                </a:solidFill>
                <a:latin typeface="Times New Roman" pitchFamily="-84" charset="0"/>
                <a:ea typeface="+mn-ea"/>
                <a:cs typeface="+mn-cs"/>
              </a:rPr>
              <a:t>A private cloud infrastructure offers tighter controls over the geographic location</a:t>
            </a:r>
          </a:p>
          <a:p>
            <a:r>
              <a:rPr lang="en-US" sz="1200" b="0" i="0" u="none" strike="noStrike" kern="1200" baseline="0" dirty="0" smtClean="0">
                <a:solidFill>
                  <a:schemeClr val="tx1"/>
                </a:solidFill>
                <a:latin typeface="Times New Roman" pitchFamily="-84" charset="0"/>
                <a:ea typeface="+mn-ea"/>
                <a:cs typeface="+mn-cs"/>
              </a:rPr>
              <a:t>of data storage and other aspects of security.</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Community cloud:  A community cloud shares characteristics of private and</a:t>
            </a:r>
          </a:p>
          <a:p>
            <a:r>
              <a:rPr lang="en-US" sz="1200" b="0" i="0" u="none" strike="noStrike" kern="1200" baseline="0" dirty="0" smtClean="0">
                <a:solidFill>
                  <a:schemeClr val="tx1"/>
                </a:solidFill>
                <a:latin typeface="Times New Roman" pitchFamily="-84" charset="0"/>
                <a:ea typeface="+mn-ea"/>
                <a:cs typeface="+mn-cs"/>
              </a:rPr>
              <a:t>public clouds. Like a private cloud, a community cloud is not open to any subscriber.</a:t>
            </a:r>
          </a:p>
          <a:p>
            <a:r>
              <a:rPr lang="en-US" sz="1200" b="0" i="0" u="none" strike="noStrike" kern="1200" baseline="0" dirty="0" smtClean="0">
                <a:solidFill>
                  <a:schemeClr val="tx1"/>
                </a:solidFill>
                <a:latin typeface="Times New Roman" pitchFamily="-84" charset="0"/>
                <a:ea typeface="+mn-ea"/>
                <a:cs typeface="+mn-cs"/>
              </a:rPr>
              <a:t>Like a public cloud, the cloud resources are shared among a number of</a:t>
            </a:r>
          </a:p>
          <a:p>
            <a:r>
              <a:rPr lang="en-US" sz="1200" b="0" i="0" u="none" strike="noStrike" kern="1200" baseline="0" dirty="0" smtClean="0">
                <a:solidFill>
                  <a:schemeClr val="tx1"/>
                </a:solidFill>
                <a:latin typeface="Times New Roman" pitchFamily="-84" charset="0"/>
                <a:ea typeface="+mn-ea"/>
                <a:cs typeface="+mn-cs"/>
              </a:rPr>
              <a:t>independent organizations. The organizations that share the community cloud</a:t>
            </a:r>
          </a:p>
          <a:p>
            <a:r>
              <a:rPr lang="en-US" sz="1200" b="0" i="0" u="none" strike="noStrike" kern="1200" baseline="0" dirty="0" smtClean="0">
                <a:solidFill>
                  <a:schemeClr val="tx1"/>
                </a:solidFill>
                <a:latin typeface="Times New Roman" pitchFamily="-84" charset="0"/>
                <a:ea typeface="+mn-ea"/>
                <a:cs typeface="+mn-cs"/>
              </a:rPr>
              <a:t>have similar requirements and, typically, a need to exchange data with each</a:t>
            </a:r>
          </a:p>
          <a:p>
            <a:r>
              <a:rPr lang="en-US" sz="1200" b="0" i="0" u="none" strike="noStrike" kern="1200" baseline="0" dirty="0" smtClean="0">
                <a:solidFill>
                  <a:schemeClr val="tx1"/>
                </a:solidFill>
                <a:latin typeface="Times New Roman" pitchFamily="-84" charset="0"/>
                <a:ea typeface="+mn-ea"/>
                <a:cs typeface="+mn-cs"/>
              </a:rPr>
              <a:t>other. One example of an industry that is employing the community cloud</a:t>
            </a:r>
          </a:p>
          <a:p>
            <a:r>
              <a:rPr lang="en-US" sz="1200" b="0" i="0" u="none" strike="noStrike" kern="1200" baseline="0" dirty="0" smtClean="0">
                <a:solidFill>
                  <a:schemeClr val="tx1"/>
                </a:solidFill>
                <a:latin typeface="Times New Roman" pitchFamily="-84" charset="0"/>
                <a:ea typeface="+mn-ea"/>
                <a:cs typeface="+mn-cs"/>
              </a:rPr>
              <a:t>concept is the health care industry. A community cloud can be implemented</a:t>
            </a:r>
          </a:p>
          <a:p>
            <a:r>
              <a:rPr lang="en-US" sz="1200" b="0" i="0" u="none" strike="noStrike" kern="1200" baseline="0" dirty="0" smtClean="0">
                <a:solidFill>
                  <a:schemeClr val="tx1"/>
                </a:solidFill>
                <a:latin typeface="Times New Roman" pitchFamily="-84" charset="0"/>
                <a:ea typeface="+mn-ea"/>
                <a:cs typeface="+mn-cs"/>
              </a:rPr>
              <a:t>to comply with government privacy and other regulations. The community</a:t>
            </a:r>
          </a:p>
          <a:p>
            <a:r>
              <a:rPr lang="en-US" sz="1200" b="0" i="0" u="none" strike="noStrike" kern="1200" baseline="0" dirty="0" smtClean="0">
                <a:solidFill>
                  <a:schemeClr val="tx1"/>
                </a:solidFill>
                <a:latin typeface="Times New Roman" pitchFamily="-84" charset="0"/>
                <a:ea typeface="+mn-ea"/>
                <a:cs typeface="+mn-cs"/>
              </a:rPr>
              <a:t>participants can exchange data in a controlled fashion. The cloud infrastructure</a:t>
            </a:r>
          </a:p>
          <a:p>
            <a:r>
              <a:rPr lang="en-US" sz="1200" b="0" i="0" u="none" strike="noStrike" kern="1200" baseline="0" dirty="0" smtClean="0">
                <a:solidFill>
                  <a:schemeClr val="tx1"/>
                </a:solidFill>
                <a:latin typeface="Times New Roman" pitchFamily="-84" charset="0"/>
                <a:ea typeface="+mn-ea"/>
                <a:cs typeface="+mn-cs"/>
              </a:rPr>
              <a:t>may be managed by the participating organizations or a third party and</a:t>
            </a:r>
          </a:p>
          <a:p>
            <a:r>
              <a:rPr lang="en-US" sz="1200" b="0" i="0" u="none" strike="noStrike" kern="1200" baseline="0" dirty="0" smtClean="0">
                <a:solidFill>
                  <a:schemeClr val="tx1"/>
                </a:solidFill>
                <a:latin typeface="Times New Roman" pitchFamily="-84" charset="0"/>
                <a:ea typeface="+mn-ea"/>
                <a:cs typeface="+mn-cs"/>
              </a:rPr>
              <a:t>may exist on premise or off premise. In this deployment model, the costs are</a:t>
            </a:r>
          </a:p>
          <a:p>
            <a:r>
              <a:rPr lang="en-US" sz="1200" b="0" i="0" u="none" strike="noStrike" kern="1200" baseline="0" dirty="0" smtClean="0">
                <a:solidFill>
                  <a:schemeClr val="tx1"/>
                </a:solidFill>
                <a:latin typeface="Times New Roman" pitchFamily="-84" charset="0"/>
                <a:ea typeface="+mn-ea"/>
                <a:cs typeface="+mn-cs"/>
              </a:rPr>
              <a:t>spread over fewer users than a public cloud (but more than a private cloud), so</a:t>
            </a:r>
          </a:p>
          <a:p>
            <a:r>
              <a:rPr lang="en-US" sz="1200" b="0" i="0" u="none" strike="noStrike" kern="1200" baseline="0" dirty="0" smtClean="0">
                <a:solidFill>
                  <a:schemeClr val="tx1"/>
                </a:solidFill>
                <a:latin typeface="Times New Roman" pitchFamily="-84" charset="0"/>
                <a:ea typeface="+mn-ea"/>
                <a:cs typeface="+mn-cs"/>
              </a:rPr>
              <a:t>only some of the cost savings potential of cloud computing are realized.</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Hybrid cloud:  The cloud infrastructure is a composition of two or more clouds (private,</a:t>
            </a:r>
          </a:p>
          <a:p>
            <a:r>
              <a:rPr lang="en-US" sz="1200" b="0" i="0" u="none" strike="noStrike" kern="1200" baseline="0" dirty="0" smtClean="0">
                <a:solidFill>
                  <a:schemeClr val="tx1"/>
                </a:solidFill>
                <a:latin typeface="Times New Roman" pitchFamily="-84" charset="0"/>
                <a:ea typeface="+mn-ea"/>
                <a:cs typeface="+mn-cs"/>
              </a:rPr>
              <a:t>community, or public) that remain unique entities but are bound together by</a:t>
            </a:r>
          </a:p>
          <a:p>
            <a:r>
              <a:rPr lang="en-US" sz="1200" b="0" i="0" u="none" strike="noStrike" kern="1200" baseline="0" dirty="0" smtClean="0">
                <a:solidFill>
                  <a:schemeClr val="tx1"/>
                </a:solidFill>
                <a:latin typeface="Times New Roman" pitchFamily="-84" charset="0"/>
                <a:ea typeface="+mn-ea"/>
                <a:cs typeface="+mn-cs"/>
              </a:rPr>
              <a:t>standardized or proprietary technology that enables data and application portability</a:t>
            </a:r>
          </a:p>
          <a:p>
            <a:r>
              <a:rPr lang="en-US" sz="1200" b="0" i="0" u="none" strike="noStrike" kern="1200" baseline="0" dirty="0" smtClean="0">
                <a:solidFill>
                  <a:schemeClr val="tx1"/>
                </a:solidFill>
                <a:latin typeface="Times New Roman" pitchFamily="-84" charset="0"/>
                <a:ea typeface="+mn-ea"/>
                <a:cs typeface="+mn-cs"/>
              </a:rPr>
              <a:t>(e.g., cloud bursting for load balancing between clouds). With a hybrid cloud</a:t>
            </a:r>
          </a:p>
          <a:p>
            <a:r>
              <a:rPr lang="en-US" sz="1200" b="0" i="0" u="none" strike="noStrike" kern="1200" baseline="0" dirty="0" smtClean="0">
                <a:solidFill>
                  <a:schemeClr val="tx1"/>
                </a:solidFill>
                <a:latin typeface="Times New Roman" pitchFamily="-84" charset="0"/>
                <a:ea typeface="+mn-ea"/>
                <a:cs typeface="+mn-cs"/>
              </a:rPr>
              <a:t>solution, sensitive information can be placed in a private area of the cloud, and</a:t>
            </a:r>
          </a:p>
          <a:p>
            <a:r>
              <a:rPr lang="en-US" sz="1200" b="0" i="0" u="none" strike="noStrike" kern="1200" baseline="0" dirty="0" smtClean="0">
                <a:solidFill>
                  <a:schemeClr val="tx1"/>
                </a:solidFill>
                <a:latin typeface="Times New Roman" pitchFamily="-84" charset="0"/>
                <a:ea typeface="+mn-ea"/>
                <a:cs typeface="+mn-cs"/>
              </a:rPr>
              <a:t>less sensitive data can take advantage of the cost benefits of the public cloud.</a:t>
            </a:r>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41</a:t>
            </a:fld>
            <a:endParaRPr lang="en-US" dirty="0"/>
          </a:p>
        </p:txBody>
      </p:sp>
    </p:spTree>
    <p:extLst>
      <p:ext uri="{BB962C8B-B14F-4D97-AF65-F5344CB8AC3E}">
        <p14:creationId xmlns:p14="http://schemas.microsoft.com/office/powerpoint/2010/main" val="27750438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84" charset="0"/>
                <a:ea typeface="+mn-ea"/>
                <a:cs typeface="+mn-cs"/>
              </a:rPr>
              <a:t> Figure 17.14 illustrates the typical cloud service context. An enterprise maintains</a:t>
            </a:r>
          </a:p>
          <a:p>
            <a:r>
              <a:rPr lang="en-US" sz="1200" b="0" i="0" u="none" strike="noStrike" kern="1200" baseline="0" dirty="0" smtClean="0">
                <a:solidFill>
                  <a:schemeClr val="tx1"/>
                </a:solidFill>
                <a:latin typeface="Times New Roman" pitchFamily="-84" charset="0"/>
                <a:ea typeface="+mn-ea"/>
                <a:cs typeface="+mn-cs"/>
              </a:rPr>
              <a:t>workstations within an enterprise LAN or set of LANs, which are connected by a</a:t>
            </a:r>
          </a:p>
          <a:p>
            <a:r>
              <a:rPr lang="en-US" sz="1200" b="0" i="0" u="none" strike="noStrike" kern="1200" baseline="0" dirty="0" smtClean="0">
                <a:solidFill>
                  <a:schemeClr val="tx1"/>
                </a:solidFill>
                <a:latin typeface="Times New Roman" pitchFamily="-84" charset="0"/>
                <a:ea typeface="+mn-ea"/>
                <a:cs typeface="+mn-cs"/>
              </a:rPr>
              <a:t>router through a network or the Internet to the cloud service provider. The cloud service</a:t>
            </a:r>
          </a:p>
          <a:p>
            <a:r>
              <a:rPr lang="en-US" sz="1200" b="0" i="0" u="none" strike="noStrike" kern="1200" baseline="0" dirty="0" smtClean="0">
                <a:solidFill>
                  <a:schemeClr val="tx1"/>
                </a:solidFill>
                <a:latin typeface="Times New Roman" pitchFamily="-84" charset="0"/>
                <a:ea typeface="+mn-ea"/>
                <a:cs typeface="+mn-cs"/>
              </a:rPr>
              <a:t>provider maintains a massive collection of servers, which it manages with a variety</a:t>
            </a:r>
          </a:p>
          <a:p>
            <a:r>
              <a:rPr lang="en-US" sz="1200" b="0" i="0" u="none" strike="noStrike" kern="1200" baseline="0" dirty="0" smtClean="0">
                <a:solidFill>
                  <a:schemeClr val="tx1"/>
                </a:solidFill>
                <a:latin typeface="Times New Roman" pitchFamily="-84" charset="0"/>
                <a:ea typeface="+mn-ea"/>
                <a:cs typeface="+mn-cs"/>
              </a:rPr>
              <a:t> of network management, redundancy, and security tools. In the figure, the cloud infrastructure</a:t>
            </a:r>
          </a:p>
          <a:p>
            <a:r>
              <a:rPr lang="en-US" sz="1200" b="0" i="0" u="none" strike="noStrike" kern="1200" baseline="0" dirty="0" smtClean="0">
                <a:solidFill>
                  <a:schemeClr val="tx1"/>
                </a:solidFill>
                <a:latin typeface="Times New Roman" pitchFamily="-84" charset="0"/>
                <a:ea typeface="+mn-ea"/>
                <a:cs typeface="+mn-cs"/>
              </a:rPr>
              <a:t>is shown as a collection of blade servers, which is a common architecture.</a:t>
            </a:r>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42</a:t>
            </a:fld>
            <a:endParaRPr lang="en-US" dirty="0"/>
          </a:p>
        </p:txBody>
      </p:sp>
    </p:spTree>
    <p:extLst>
      <p:ext uri="{BB962C8B-B14F-4D97-AF65-F5344CB8AC3E}">
        <p14:creationId xmlns:p14="http://schemas.microsoft.com/office/powerpoint/2010/main" val="394968662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84" charset="0"/>
                <a:ea typeface="+mn-ea"/>
                <a:cs typeface="+mn-cs"/>
              </a:rPr>
              <a:t>The NIST cloud computing reference architecture focuses on the requirements of</a:t>
            </a:r>
          </a:p>
          <a:p>
            <a:r>
              <a:rPr lang="en-US" sz="1200" b="0" i="0" u="none" strike="noStrike" kern="1200" baseline="0" dirty="0" smtClean="0">
                <a:solidFill>
                  <a:schemeClr val="tx1"/>
                </a:solidFill>
                <a:latin typeface="Times New Roman" pitchFamily="-84" charset="0"/>
                <a:ea typeface="+mn-ea"/>
                <a:cs typeface="+mn-cs"/>
              </a:rPr>
              <a:t>“what” cloud services provide, not a “how to” design solution and implementation. The</a:t>
            </a:r>
          </a:p>
          <a:p>
            <a:r>
              <a:rPr lang="en-US" sz="1200" b="0" i="0" u="none" strike="noStrike" kern="1200" baseline="0" dirty="0" smtClean="0">
                <a:solidFill>
                  <a:schemeClr val="tx1"/>
                </a:solidFill>
                <a:latin typeface="Times New Roman" pitchFamily="-84" charset="0"/>
                <a:ea typeface="+mn-ea"/>
                <a:cs typeface="+mn-cs"/>
              </a:rPr>
              <a:t>reference architecture is intended to facilitate the understanding of the operational</a:t>
            </a:r>
          </a:p>
          <a:p>
            <a:r>
              <a:rPr lang="en-US" sz="1200" b="0" i="0" u="none" strike="noStrike" kern="1200" baseline="0" dirty="0" smtClean="0">
                <a:solidFill>
                  <a:schemeClr val="tx1"/>
                </a:solidFill>
                <a:latin typeface="Times New Roman" pitchFamily="-84" charset="0"/>
                <a:ea typeface="+mn-ea"/>
                <a:cs typeface="+mn-cs"/>
              </a:rPr>
              <a:t>intricacies in cloud computing. It does not represent the system architecture of a specific</a:t>
            </a:r>
          </a:p>
          <a:p>
            <a:r>
              <a:rPr lang="en-US" sz="1200" b="0" i="0" u="none" strike="noStrike" kern="1200" baseline="0" dirty="0" smtClean="0">
                <a:solidFill>
                  <a:schemeClr val="tx1"/>
                </a:solidFill>
                <a:latin typeface="Times New Roman" pitchFamily="-84" charset="0"/>
                <a:ea typeface="+mn-ea"/>
                <a:cs typeface="+mn-cs"/>
              </a:rPr>
              <a:t>cloud computing system; instead it is a tool for describing, discussing, and developing a</a:t>
            </a:r>
          </a:p>
          <a:p>
            <a:r>
              <a:rPr lang="en-US" sz="1200" b="0" i="0" u="none" strike="noStrike" kern="1200" baseline="0" dirty="0" smtClean="0">
                <a:solidFill>
                  <a:schemeClr val="tx1"/>
                </a:solidFill>
                <a:latin typeface="Times New Roman" pitchFamily="-84" charset="0"/>
                <a:ea typeface="+mn-ea"/>
                <a:cs typeface="+mn-cs"/>
              </a:rPr>
              <a:t>system-specific architecture using a common framework of reference.</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 NIST developed the reference architecture with the following objectives in mind:</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 To illustrate and understand the various cloud services in the context of an</a:t>
            </a:r>
          </a:p>
          <a:p>
            <a:r>
              <a:rPr lang="en-US" sz="1200" b="0" i="0" u="none" strike="noStrike" kern="1200" baseline="0" dirty="0" smtClean="0">
                <a:solidFill>
                  <a:schemeClr val="tx1"/>
                </a:solidFill>
                <a:latin typeface="Times New Roman" pitchFamily="-84" charset="0"/>
                <a:ea typeface="+mn-ea"/>
                <a:cs typeface="+mn-cs"/>
              </a:rPr>
              <a:t>overall cloud computing conceptual model.</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 To provide a technical reference for consumers to understand, discuss, categorize,</a:t>
            </a:r>
          </a:p>
          <a:p>
            <a:r>
              <a:rPr lang="en-US" sz="1200" b="0" i="0" u="none" strike="noStrike" kern="1200" baseline="0" dirty="0" smtClean="0">
                <a:solidFill>
                  <a:schemeClr val="tx1"/>
                </a:solidFill>
                <a:latin typeface="Times New Roman" pitchFamily="-84" charset="0"/>
                <a:ea typeface="+mn-ea"/>
                <a:cs typeface="+mn-cs"/>
              </a:rPr>
              <a:t>and compare cloud services.</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 To facilitate the analysis of candidate standards for security, interoperability,</a:t>
            </a:r>
          </a:p>
          <a:p>
            <a:r>
              <a:rPr lang="en-US" sz="1200" b="0" i="0" u="none" strike="noStrike" kern="1200" baseline="0" dirty="0" smtClean="0">
                <a:solidFill>
                  <a:schemeClr val="tx1"/>
                </a:solidFill>
                <a:latin typeface="Times New Roman" pitchFamily="-84" charset="0"/>
                <a:ea typeface="+mn-ea"/>
                <a:cs typeface="+mn-cs"/>
              </a:rPr>
              <a:t>and portability and reference implementations.</a:t>
            </a:r>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43</a:t>
            </a:fld>
            <a:endParaRPr lang="en-US" dirty="0"/>
          </a:p>
        </p:txBody>
      </p:sp>
    </p:spTree>
    <p:extLst>
      <p:ext uri="{BB962C8B-B14F-4D97-AF65-F5344CB8AC3E}">
        <p14:creationId xmlns:p14="http://schemas.microsoft.com/office/powerpoint/2010/main" val="21573964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Times New Roman" pitchFamily="-84" charset="0"/>
                <a:ea typeface="+mn-ea"/>
                <a:cs typeface="+mn-cs"/>
              </a:rPr>
              <a:t>The reference architecture, depicted in Figure 17.15, defines five major actors</a:t>
            </a:r>
          </a:p>
          <a:p>
            <a:r>
              <a:rPr lang="en-US" sz="1200" b="0" i="0" u="none" strike="noStrike" kern="1200" baseline="0" dirty="0" smtClean="0">
                <a:solidFill>
                  <a:schemeClr val="tx1"/>
                </a:solidFill>
                <a:latin typeface="Times New Roman" pitchFamily="-84" charset="0"/>
                <a:ea typeface="+mn-ea"/>
                <a:cs typeface="+mn-cs"/>
              </a:rPr>
              <a:t>in terms of the roles and responsibilities:</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Cloud consumer:  A person or organization that maintains a business relationship</a:t>
            </a:r>
          </a:p>
          <a:p>
            <a:r>
              <a:rPr lang="en-US" sz="1200" b="0" i="0" u="none" strike="noStrike" kern="1200" baseline="0" dirty="0" smtClean="0">
                <a:solidFill>
                  <a:schemeClr val="tx1"/>
                </a:solidFill>
                <a:latin typeface="Times New Roman" pitchFamily="-84" charset="0"/>
                <a:ea typeface="+mn-ea"/>
                <a:cs typeface="+mn-cs"/>
              </a:rPr>
              <a:t>with, and uses service from, cloud providers.</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Cloud provider (CP):  A person, organization, or entity responsible for making</a:t>
            </a:r>
          </a:p>
          <a:p>
            <a:r>
              <a:rPr lang="en-US" sz="1200" b="0" i="0" u="none" strike="noStrike" kern="1200" baseline="0" dirty="0" smtClean="0">
                <a:solidFill>
                  <a:schemeClr val="tx1"/>
                </a:solidFill>
                <a:latin typeface="Times New Roman" pitchFamily="-84" charset="0"/>
                <a:ea typeface="+mn-ea"/>
                <a:cs typeface="+mn-cs"/>
              </a:rPr>
              <a:t>a service available to interested parties.</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Cloud auditor:  A party that can conduct independent assessment of cloud services,</a:t>
            </a:r>
          </a:p>
          <a:p>
            <a:r>
              <a:rPr lang="en-US" sz="1200" b="0" i="0" u="none" strike="noStrike" kern="1200" baseline="0" dirty="0" smtClean="0">
                <a:solidFill>
                  <a:schemeClr val="tx1"/>
                </a:solidFill>
                <a:latin typeface="Times New Roman" pitchFamily="-84" charset="0"/>
                <a:ea typeface="+mn-ea"/>
                <a:cs typeface="+mn-cs"/>
              </a:rPr>
              <a:t>information system operations, performance, and security of the cloud</a:t>
            </a:r>
          </a:p>
          <a:p>
            <a:r>
              <a:rPr lang="en-US" sz="1200" b="0" i="0" u="none" strike="noStrike" kern="1200" baseline="0" dirty="0" smtClean="0">
                <a:solidFill>
                  <a:schemeClr val="tx1"/>
                </a:solidFill>
                <a:latin typeface="Times New Roman" pitchFamily="-84" charset="0"/>
                <a:ea typeface="+mn-ea"/>
                <a:cs typeface="+mn-cs"/>
              </a:rPr>
              <a:t>implementation.</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Cloud broker:  An entity that manages the use, performance, and delivery</a:t>
            </a:r>
          </a:p>
          <a:p>
            <a:r>
              <a:rPr lang="en-US" sz="1200" b="0" i="0" u="none" strike="noStrike" kern="1200" baseline="0" dirty="0" smtClean="0">
                <a:solidFill>
                  <a:schemeClr val="tx1"/>
                </a:solidFill>
                <a:latin typeface="Times New Roman" pitchFamily="-84" charset="0"/>
                <a:ea typeface="+mn-ea"/>
                <a:cs typeface="+mn-cs"/>
              </a:rPr>
              <a:t>of cloud services, and negotiates relationships between CPs and cloud</a:t>
            </a:r>
          </a:p>
          <a:p>
            <a:r>
              <a:rPr lang="en-US" sz="1200" b="0" i="0" u="none" strike="noStrike" kern="1200" baseline="0" dirty="0" smtClean="0">
                <a:solidFill>
                  <a:schemeClr val="tx1"/>
                </a:solidFill>
                <a:latin typeface="Times New Roman" pitchFamily="-84" charset="0"/>
                <a:ea typeface="+mn-ea"/>
                <a:cs typeface="+mn-cs"/>
              </a:rPr>
              <a:t>consumers.</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Cloud carrier:  An intermediary that provides connectivity and transport of</a:t>
            </a:r>
          </a:p>
          <a:p>
            <a:r>
              <a:rPr lang="en-US" sz="1200" b="0" i="0" u="none" strike="noStrike" kern="1200" baseline="0" dirty="0" smtClean="0">
                <a:solidFill>
                  <a:schemeClr val="tx1"/>
                </a:solidFill>
                <a:latin typeface="Times New Roman" pitchFamily="-84" charset="0"/>
                <a:ea typeface="+mn-ea"/>
                <a:cs typeface="+mn-cs"/>
              </a:rPr>
              <a:t>cloud services from CPs to cloud consumers.</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The cloud carrier  is a networking facility that provides connectivity and</a:t>
            </a:r>
          </a:p>
          <a:p>
            <a:r>
              <a:rPr lang="en-US" sz="1200" b="0" i="0" u="none" strike="noStrike" kern="1200" baseline="0" dirty="0" smtClean="0">
                <a:solidFill>
                  <a:schemeClr val="tx1"/>
                </a:solidFill>
                <a:latin typeface="Times New Roman" pitchFamily="-84" charset="0"/>
                <a:ea typeface="+mn-ea"/>
                <a:cs typeface="+mn-cs"/>
              </a:rPr>
              <a:t>transport of cloud services between cloud consumers and CPs. Typically, a CP will</a:t>
            </a:r>
          </a:p>
          <a:p>
            <a:r>
              <a:rPr lang="en-US" sz="1200" b="0" i="0" u="none" strike="noStrike" kern="1200" baseline="0" dirty="0" smtClean="0">
                <a:solidFill>
                  <a:schemeClr val="tx1"/>
                </a:solidFill>
                <a:latin typeface="Times New Roman" pitchFamily="-84" charset="0"/>
                <a:ea typeface="+mn-ea"/>
                <a:cs typeface="+mn-cs"/>
              </a:rPr>
              <a:t>set up service level agreements (SLAs) with a cloud carrier to provide services</a:t>
            </a:r>
          </a:p>
          <a:p>
            <a:r>
              <a:rPr lang="en-US" sz="1200" b="0" i="0" u="none" strike="noStrike" kern="1200" baseline="0" dirty="0" smtClean="0">
                <a:solidFill>
                  <a:schemeClr val="tx1"/>
                </a:solidFill>
                <a:latin typeface="Times New Roman" pitchFamily="-84" charset="0"/>
                <a:ea typeface="+mn-ea"/>
                <a:cs typeface="+mn-cs"/>
              </a:rPr>
              <a:t>consistent with the level of SLAs offered to cloud consumers, and may require the</a:t>
            </a:r>
          </a:p>
          <a:p>
            <a:r>
              <a:rPr lang="en-US" sz="1200" b="0" i="0" u="none" strike="noStrike" kern="1200" baseline="0" dirty="0" smtClean="0">
                <a:solidFill>
                  <a:schemeClr val="tx1"/>
                </a:solidFill>
                <a:latin typeface="Times New Roman" pitchFamily="-84" charset="0"/>
                <a:ea typeface="+mn-ea"/>
                <a:cs typeface="+mn-cs"/>
              </a:rPr>
              <a:t>cloud carrier to provide dedicated and secure connections between cloud consumers</a:t>
            </a:r>
          </a:p>
          <a:p>
            <a:r>
              <a:rPr lang="en-US" sz="1200" b="0" i="0" u="none" strike="noStrike" kern="1200" baseline="0" dirty="0" smtClean="0">
                <a:solidFill>
                  <a:schemeClr val="tx1"/>
                </a:solidFill>
                <a:latin typeface="Times New Roman" pitchFamily="-84" charset="0"/>
                <a:ea typeface="+mn-ea"/>
                <a:cs typeface="+mn-cs"/>
              </a:rPr>
              <a:t>and CPs.</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A cloud broker  is useful when cloud services are too complex for a cloud consumer</a:t>
            </a:r>
          </a:p>
          <a:p>
            <a:r>
              <a:rPr lang="en-US" sz="1200" b="0" i="0" u="none" strike="noStrike" kern="1200" baseline="0" dirty="0" smtClean="0">
                <a:solidFill>
                  <a:schemeClr val="tx1"/>
                </a:solidFill>
                <a:latin typeface="Times New Roman" pitchFamily="-84" charset="0"/>
                <a:ea typeface="+mn-ea"/>
                <a:cs typeface="+mn-cs"/>
              </a:rPr>
              <a:t>to easily manage. A cloud broker can offer three areas of support:</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Service intermediation:  These are value-</a:t>
            </a:r>
          </a:p>
          <a:p>
            <a:r>
              <a:rPr lang="en-US" sz="1200" b="0" i="0" u="none" strike="noStrike" kern="1200" baseline="0" dirty="0" smtClean="0">
                <a:solidFill>
                  <a:schemeClr val="tx1"/>
                </a:solidFill>
                <a:latin typeface="Times New Roman" pitchFamily="-84" charset="0"/>
                <a:ea typeface="+mn-ea"/>
                <a:cs typeface="+mn-cs"/>
              </a:rPr>
              <a:t>added services, such as identity management,</a:t>
            </a:r>
          </a:p>
          <a:p>
            <a:r>
              <a:rPr lang="en-US" sz="1200" b="0" i="0" u="none" strike="noStrike" kern="1200" baseline="0" dirty="0" smtClean="0">
                <a:solidFill>
                  <a:schemeClr val="tx1"/>
                </a:solidFill>
                <a:latin typeface="Times New Roman" pitchFamily="-84" charset="0"/>
                <a:ea typeface="+mn-ea"/>
                <a:cs typeface="+mn-cs"/>
              </a:rPr>
              <a:t>performance reporting, and enhanced security.</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Service aggregation:  The broker combines multiple cloud services to meet</a:t>
            </a:r>
          </a:p>
          <a:p>
            <a:r>
              <a:rPr lang="en-US" sz="1200" b="0" i="0" u="none" strike="noStrike" kern="1200" baseline="0" dirty="0" smtClean="0">
                <a:solidFill>
                  <a:schemeClr val="tx1"/>
                </a:solidFill>
                <a:latin typeface="Times New Roman" pitchFamily="-84" charset="0"/>
                <a:ea typeface="+mn-ea"/>
                <a:cs typeface="+mn-cs"/>
              </a:rPr>
              <a:t>consumer needs not specifically addressed by a single CP, or to optimize performance</a:t>
            </a:r>
          </a:p>
          <a:p>
            <a:r>
              <a:rPr lang="en-US" sz="1200" b="0" i="0" u="none" strike="noStrike" kern="1200" baseline="0" dirty="0" smtClean="0">
                <a:solidFill>
                  <a:schemeClr val="tx1"/>
                </a:solidFill>
                <a:latin typeface="Times New Roman" pitchFamily="-84" charset="0"/>
                <a:ea typeface="+mn-ea"/>
                <a:cs typeface="+mn-cs"/>
              </a:rPr>
              <a:t>or minimize cost.</a:t>
            </a:r>
          </a:p>
          <a:p>
            <a:endParaRPr lang="en-US" sz="1200" b="1" i="0" u="none" strike="noStrike" kern="1200" baseline="0" dirty="0" smtClean="0">
              <a:solidFill>
                <a:schemeClr val="tx1"/>
              </a:solidFill>
              <a:latin typeface="Times New Roman" pitchFamily="-84" charset="0"/>
              <a:ea typeface="+mn-ea"/>
              <a:cs typeface="+mn-cs"/>
            </a:endParaRPr>
          </a:p>
          <a:p>
            <a:r>
              <a:rPr lang="en-US" sz="1200" b="1" i="0" u="none" strike="noStrike" kern="1200" baseline="0" dirty="0" smtClean="0">
                <a:solidFill>
                  <a:schemeClr val="tx1"/>
                </a:solidFill>
                <a:latin typeface="Times New Roman" pitchFamily="-84" charset="0"/>
                <a:ea typeface="+mn-ea"/>
                <a:cs typeface="+mn-cs"/>
              </a:rPr>
              <a:t>■ </a:t>
            </a:r>
            <a:r>
              <a:rPr lang="en-US" sz="1200" b="0" i="0" u="none" strike="noStrike" kern="1200" baseline="0" dirty="0" smtClean="0">
                <a:solidFill>
                  <a:schemeClr val="tx1"/>
                </a:solidFill>
                <a:latin typeface="Times New Roman" pitchFamily="-84" charset="0"/>
                <a:ea typeface="+mn-ea"/>
                <a:cs typeface="+mn-cs"/>
              </a:rPr>
              <a:t>Service arbitrage:  This is similar to service aggregation except that the services</a:t>
            </a:r>
          </a:p>
          <a:p>
            <a:r>
              <a:rPr lang="en-US" sz="1200" b="0" i="0" u="none" strike="noStrike" kern="1200" baseline="0" dirty="0" smtClean="0">
                <a:solidFill>
                  <a:schemeClr val="tx1"/>
                </a:solidFill>
                <a:latin typeface="Times New Roman" pitchFamily="-84" charset="0"/>
                <a:ea typeface="+mn-ea"/>
                <a:cs typeface="+mn-cs"/>
              </a:rPr>
              <a:t>being aggregated are not fixed. Service arbitrage means a broker has the</a:t>
            </a:r>
          </a:p>
          <a:p>
            <a:r>
              <a:rPr lang="en-US" sz="1200" b="0" i="0" u="none" strike="noStrike" kern="1200" baseline="0" dirty="0" smtClean="0">
                <a:solidFill>
                  <a:schemeClr val="tx1"/>
                </a:solidFill>
                <a:latin typeface="Times New Roman" pitchFamily="-84" charset="0"/>
                <a:ea typeface="+mn-ea"/>
                <a:cs typeface="+mn-cs"/>
              </a:rPr>
              <a:t>flexibility to choose services from multiple agencies. The cloud broker, for</a:t>
            </a:r>
          </a:p>
          <a:p>
            <a:r>
              <a:rPr lang="en-US" sz="1200" b="0" i="0" u="none" strike="noStrike" kern="1200" baseline="0" dirty="0" smtClean="0">
                <a:solidFill>
                  <a:schemeClr val="tx1"/>
                </a:solidFill>
                <a:latin typeface="Times New Roman" pitchFamily="-84" charset="0"/>
                <a:ea typeface="+mn-ea"/>
                <a:cs typeface="+mn-cs"/>
              </a:rPr>
              <a:t>example, can use a credit-scoring service to measure and select an agency with</a:t>
            </a:r>
          </a:p>
          <a:p>
            <a:r>
              <a:rPr lang="en-US" sz="1200" b="0" i="0" u="none" strike="noStrike" kern="1200" baseline="0" dirty="0" smtClean="0">
                <a:solidFill>
                  <a:schemeClr val="tx1"/>
                </a:solidFill>
                <a:latin typeface="Times New Roman" pitchFamily="-84" charset="0"/>
                <a:ea typeface="+mn-ea"/>
                <a:cs typeface="+mn-cs"/>
              </a:rPr>
              <a:t>the best score.</a:t>
            </a:r>
          </a:p>
          <a:p>
            <a:endParaRPr lang="en-US" sz="1200" b="0" i="0" u="none" strike="noStrike" kern="1200" baseline="0" dirty="0" smtClean="0">
              <a:solidFill>
                <a:schemeClr val="tx1"/>
              </a:solidFill>
              <a:latin typeface="Times New Roman" pitchFamily="-84" charset="0"/>
              <a:ea typeface="+mn-ea"/>
              <a:cs typeface="+mn-cs"/>
            </a:endParaRPr>
          </a:p>
          <a:p>
            <a:r>
              <a:rPr lang="en-US" sz="1200" b="0" i="0" u="none" strike="noStrike" kern="1200" baseline="0" dirty="0" smtClean="0">
                <a:solidFill>
                  <a:schemeClr val="tx1"/>
                </a:solidFill>
                <a:latin typeface="Times New Roman" pitchFamily="-84" charset="0"/>
                <a:ea typeface="+mn-ea"/>
                <a:cs typeface="+mn-cs"/>
              </a:rPr>
              <a:t>A cloud auditor  can evaluate the services provided by a CP in terms of security</a:t>
            </a:r>
          </a:p>
          <a:p>
            <a:r>
              <a:rPr lang="en-US" sz="1200" b="0" i="0" u="none" strike="noStrike" kern="1200" baseline="0" dirty="0" smtClean="0">
                <a:solidFill>
                  <a:schemeClr val="tx1"/>
                </a:solidFill>
                <a:latin typeface="Times New Roman" pitchFamily="-84" charset="0"/>
                <a:ea typeface="+mn-ea"/>
                <a:cs typeface="+mn-cs"/>
              </a:rPr>
              <a:t>controls, privacy impact, performance, and so on. The auditor is an independent</a:t>
            </a:r>
          </a:p>
          <a:p>
            <a:r>
              <a:rPr lang="en-US" sz="1200" b="0" i="0" u="none" strike="noStrike" kern="1200" baseline="0" dirty="0" smtClean="0">
                <a:solidFill>
                  <a:schemeClr val="tx1"/>
                </a:solidFill>
                <a:latin typeface="Times New Roman" pitchFamily="-84" charset="0"/>
                <a:ea typeface="+mn-ea"/>
                <a:cs typeface="+mn-cs"/>
              </a:rPr>
              <a:t>entity that can assure that the CP conforms to a set of standards.</a:t>
            </a:r>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44</a:t>
            </a:fld>
            <a:endParaRPr lang="en-US" dirty="0"/>
          </a:p>
        </p:txBody>
      </p:sp>
    </p:spTree>
    <p:extLst>
      <p:ext uri="{BB962C8B-B14F-4D97-AF65-F5344CB8AC3E}">
        <p14:creationId xmlns:p14="http://schemas.microsoft.com/office/powerpoint/2010/main" val="39466561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F2598D2-2ED8-8547-B4B7-C382E9B8AC9E}" type="slidenum">
              <a:rPr lang="en-US"/>
              <a:pPr/>
              <a:t>45</a:t>
            </a:fld>
            <a:endParaRPr lang="en-US" dirty="0"/>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GB" dirty="0" smtClean="0"/>
              <a:t>Chapter</a:t>
            </a:r>
            <a:r>
              <a:rPr lang="en-GB" baseline="0" dirty="0" smtClean="0"/>
              <a:t> 17</a:t>
            </a:r>
            <a:r>
              <a:rPr lang="en-GB" dirty="0" smtClean="0"/>
              <a:t> summary.</a:t>
            </a:r>
            <a:endParaRPr lang="en-GB" dirty="0"/>
          </a:p>
        </p:txBody>
      </p:sp>
    </p:spTree>
    <p:extLst>
      <p:ext uri="{BB962C8B-B14F-4D97-AF65-F5344CB8AC3E}">
        <p14:creationId xmlns:p14="http://schemas.microsoft.com/office/powerpoint/2010/main" val="4908026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F5BF81-6616-1745-A8E7-F4919386A4DE}" type="slidenum">
              <a:rPr lang="en-US"/>
              <a:pPr/>
              <a:t>5</a:t>
            </a:fld>
            <a:endParaRPr lang="en-US" dirty="0"/>
          </a:p>
        </p:txBody>
      </p:sp>
      <p:sp>
        <p:nvSpPr>
          <p:cNvPr id="125954" name="Rectangle 2"/>
          <p:cNvSpPr>
            <a:spLocks noGrp="1" noRot="1" noChangeAspect="1" noChangeArrowheads="1" noTextEdit="1"/>
          </p:cNvSpPr>
          <p:nvPr>
            <p:ph type="sldImg"/>
          </p:nvPr>
        </p:nvSpPr>
        <p:spPr>
          <a:ln/>
        </p:spPr>
      </p:sp>
      <p:sp>
        <p:nvSpPr>
          <p:cNvPr id="125955" name="Rectangle 3"/>
          <p:cNvSpPr>
            <a:spLocks noGrp="1" noChangeArrowheads="1"/>
          </p:cNvSpPr>
          <p:nvPr>
            <p:ph type="body" idx="1"/>
          </p:nvPr>
        </p:nvSpPr>
        <p:spPr/>
        <p:txBody>
          <a:bodyPr/>
          <a:lstStyle/>
          <a:p>
            <a:r>
              <a:rPr lang="en-US" sz="1200" kern="1200" dirty="0" smtClean="0">
                <a:solidFill>
                  <a:schemeClr val="tx1"/>
                </a:solidFill>
                <a:latin typeface="Times New Roman" pitchFamily="-84" charset="0"/>
                <a:ea typeface="+mn-ea"/>
                <a:cs typeface="+mn-cs"/>
              </a:rPr>
              <a:t>Figure 17.2 illustrates the general organization of the taxonomy of Figure 17.1. Figure 17.2a shows the structure of an SISD. There is some sort of control unit (CU) that provides an instruction stream (IS) to a processing unit (PU). The processing unit operates on a single data stream (DS) from a memory unit (MU). With an </a:t>
            </a:r>
          </a:p>
          <a:p>
            <a:r>
              <a:rPr lang="en-US" sz="1200" kern="1200" dirty="0" smtClean="0">
                <a:solidFill>
                  <a:schemeClr val="tx1"/>
                </a:solidFill>
                <a:latin typeface="Times New Roman" pitchFamily="-84" charset="0"/>
                <a:ea typeface="+mn-ea"/>
                <a:cs typeface="+mn-cs"/>
              </a:rPr>
              <a:t>SIMD, there is still a single control unit, now feeding a single instruction stream to multiple PUs. Each PU may have its own dedicated memory (illustrated in Figure 17.2b), or there may be a shared memory. Finally, with the MIMD, there are multiple control units, each feeding a separate instruction stream to its own PU. The MIMD may be a shared-memory multiprocessor (Figure 17.2c) or a distributed- memory multicomputer (Figure 17.2d). </a:t>
            </a:r>
            <a:endParaRPr lang="en-US" dirty="0" smtClean="0"/>
          </a:p>
          <a:p>
            <a:endParaRPr lang="en-US" sz="1200" kern="1200" dirty="0" smtClean="0">
              <a:solidFill>
                <a:schemeClr val="tx1"/>
              </a:solidFill>
              <a:latin typeface="Times New Roman" pitchFamily="-84" charset="0"/>
              <a:ea typeface="+mn-ea"/>
              <a:cs typeface="+mn-cs"/>
            </a:endParaRPr>
          </a:p>
          <a:p>
            <a:r>
              <a:rPr lang="en-US" sz="1200" kern="1200" dirty="0" smtClean="0">
                <a:solidFill>
                  <a:schemeClr val="tx1"/>
                </a:solidFill>
                <a:latin typeface="Times New Roman" pitchFamily="-84" charset="0"/>
                <a:ea typeface="+mn-ea"/>
                <a:cs typeface="+mn-cs"/>
              </a:rPr>
              <a:t>The design issues relating to SMPs, clusters, and NUMAs are complex, involving issues relating to physical organization, interconnection structures, inter-processor communication, operating system design, and application software techniques. Our concern here is primarily with organization, although we touch briefly on operating system design issues. </a:t>
            </a:r>
            <a:endParaRPr lang="en-US" dirty="0" smtClean="0"/>
          </a:p>
          <a:p>
            <a:endParaRPr lang="en-US" dirty="0"/>
          </a:p>
        </p:txBody>
      </p:sp>
    </p:spTree>
    <p:extLst>
      <p:ext uri="{BB962C8B-B14F-4D97-AF65-F5344CB8AC3E}">
        <p14:creationId xmlns:p14="http://schemas.microsoft.com/office/powerpoint/2010/main" val="772482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C7472DF-D950-3046-B4F9-79464FABBB39}" type="slidenum">
              <a:rPr lang="en-US"/>
              <a:pPr/>
              <a:t>6</a:t>
            </a:fld>
            <a:endParaRPr lang="en-US" dirty="0"/>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en-US" sz="1200" b="0" kern="1200" dirty="0" smtClean="0">
                <a:solidFill>
                  <a:schemeClr val="tx1"/>
                </a:solidFill>
                <a:latin typeface="Times New Roman" pitchFamily="-84" charset="0"/>
                <a:ea typeface="+mn-ea"/>
                <a:cs typeface="+mn-cs"/>
              </a:rPr>
              <a:t>Until fairly recently, virtually all single-user personal computers and most workstations contained a single general-purpose microprocessor. As demands for performance increase and as the cost of microprocessors continues to drop, vendors have introduced systems with an SMP organization. The term </a:t>
            </a:r>
            <a:r>
              <a:rPr lang="en-US" sz="1200" b="0" i="1" kern="1200" dirty="0" smtClean="0">
                <a:solidFill>
                  <a:schemeClr val="tx1"/>
                </a:solidFill>
                <a:latin typeface="Times New Roman" pitchFamily="-84" charset="0"/>
                <a:ea typeface="+mn-ea"/>
                <a:cs typeface="+mn-cs"/>
              </a:rPr>
              <a:t>SMP </a:t>
            </a:r>
            <a:r>
              <a:rPr lang="en-US" sz="1200" b="0" kern="1200" dirty="0" smtClean="0">
                <a:solidFill>
                  <a:schemeClr val="tx1"/>
                </a:solidFill>
                <a:latin typeface="Times New Roman" pitchFamily="-84" charset="0"/>
                <a:ea typeface="+mn-ea"/>
                <a:cs typeface="+mn-cs"/>
              </a:rPr>
              <a:t>refers to a computer hardware architecture and also to the operating system behavior that reflects that architecture. An SMP can be defined as a standalone computer system with the following characteristics: </a:t>
            </a:r>
            <a:endParaRPr lang="en-US" b="0" dirty="0" smtClean="0"/>
          </a:p>
          <a:p>
            <a:endParaRPr lang="en-US" sz="1200" b="0" kern="1200" dirty="0" smtClean="0">
              <a:solidFill>
                <a:schemeClr val="tx1"/>
              </a:solidFill>
              <a:latin typeface="Times New Roman" pitchFamily="-84" charset="0"/>
              <a:ea typeface="+mn-ea"/>
              <a:cs typeface="+mn-cs"/>
            </a:endParaRPr>
          </a:p>
          <a:p>
            <a:r>
              <a:rPr lang="en-US" sz="1200" b="0" kern="1200" dirty="0" smtClean="0">
                <a:solidFill>
                  <a:schemeClr val="tx1"/>
                </a:solidFill>
                <a:latin typeface="Times New Roman" pitchFamily="-84" charset="0"/>
                <a:ea typeface="+mn-ea"/>
                <a:cs typeface="+mn-cs"/>
              </a:rPr>
              <a:t>1. There are two or more similar processors of comparable capability. </a:t>
            </a:r>
          </a:p>
          <a:p>
            <a:endParaRPr lang="en-US" sz="1200" b="0" kern="1200" dirty="0" smtClean="0">
              <a:solidFill>
                <a:schemeClr val="tx1"/>
              </a:solidFill>
              <a:latin typeface="Times New Roman" pitchFamily="-84" charset="0"/>
              <a:ea typeface="+mn-ea"/>
              <a:cs typeface="+mn-cs"/>
            </a:endParaRPr>
          </a:p>
          <a:p>
            <a:r>
              <a:rPr lang="en-US" sz="1200" b="0" kern="1200" dirty="0" smtClean="0">
                <a:solidFill>
                  <a:schemeClr val="tx1"/>
                </a:solidFill>
                <a:latin typeface="Times New Roman" pitchFamily="-84" charset="0"/>
                <a:ea typeface="+mn-ea"/>
                <a:cs typeface="+mn-cs"/>
              </a:rPr>
              <a:t>2.</a:t>
            </a:r>
            <a:r>
              <a:rPr lang="en-US" sz="1200" b="0" kern="1200" baseline="0" dirty="0" smtClean="0">
                <a:solidFill>
                  <a:schemeClr val="tx1"/>
                </a:solidFill>
                <a:latin typeface="Times New Roman" pitchFamily="-84" charset="0"/>
                <a:ea typeface="+mn-ea"/>
                <a:cs typeface="+mn-cs"/>
              </a:rPr>
              <a:t> </a:t>
            </a:r>
            <a:r>
              <a:rPr lang="en-US" sz="1200" b="0" kern="1200" dirty="0" smtClean="0">
                <a:solidFill>
                  <a:schemeClr val="tx1"/>
                </a:solidFill>
                <a:latin typeface="Times New Roman" pitchFamily="-84" charset="0"/>
                <a:ea typeface="+mn-ea"/>
                <a:cs typeface="+mn-cs"/>
              </a:rPr>
              <a:t>These processors share the same main memory and I/O facilities and are interconnected by a bus or other internal connection scheme, such that memory access time is approximately the same for each processor. </a:t>
            </a:r>
          </a:p>
          <a:p>
            <a:endParaRPr lang="en-US" sz="1200" b="0" kern="1200" dirty="0" smtClean="0">
              <a:solidFill>
                <a:schemeClr val="tx1"/>
              </a:solidFill>
              <a:latin typeface="Times New Roman" pitchFamily="-84" charset="0"/>
              <a:ea typeface="+mn-ea"/>
              <a:cs typeface="+mn-cs"/>
            </a:endParaRPr>
          </a:p>
          <a:p>
            <a:r>
              <a:rPr lang="en-US" sz="1200" b="0" kern="1200" dirty="0" smtClean="0">
                <a:solidFill>
                  <a:schemeClr val="tx1"/>
                </a:solidFill>
                <a:latin typeface="Times New Roman" pitchFamily="-84" charset="0"/>
                <a:ea typeface="+mn-ea"/>
                <a:cs typeface="+mn-cs"/>
              </a:rPr>
              <a:t>3. All processors share access to I/O devices, either through the same channels or through different channels that provide paths to the same device. </a:t>
            </a:r>
          </a:p>
          <a:p>
            <a:endParaRPr lang="en-US" sz="1200" b="0" kern="1200" dirty="0" smtClean="0">
              <a:solidFill>
                <a:schemeClr val="tx1"/>
              </a:solidFill>
              <a:latin typeface="Times New Roman" pitchFamily="-84" charset="0"/>
              <a:ea typeface="+mn-ea"/>
              <a:cs typeface="+mn-cs"/>
            </a:endParaRPr>
          </a:p>
          <a:p>
            <a:r>
              <a:rPr lang="en-US" sz="1200" b="0" kern="1200" dirty="0" smtClean="0">
                <a:solidFill>
                  <a:schemeClr val="tx1"/>
                </a:solidFill>
                <a:latin typeface="Times New Roman" pitchFamily="-84" charset="0"/>
                <a:ea typeface="+mn-ea"/>
                <a:cs typeface="+mn-cs"/>
              </a:rPr>
              <a:t>4. All processors can perform the same functions (hence the term </a:t>
            </a:r>
            <a:r>
              <a:rPr lang="en-US" sz="1200" b="0" i="1" kern="1200" dirty="0" smtClean="0">
                <a:solidFill>
                  <a:schemeClr val="tx1"/>
                </a:solidFill>
                <a:latin typeface="Times New Roman" pitchFamily="-84" charset="0"/>
                <a:ea typeface="+mn-ea"/>
                <a:cs typeface="+mn-cs"/>
              </a:rPr>
              <a:t>symmetric). </a:t>
            </a:r>
            <a:endParaRPr lang="en-US" sz="1200" b="0" kern="1200" dirty="0" smtClean="0">
              <a:solidFill>
                <a:schemeClr val="tx1"/>
              </a:solidFill>
              <a:latin typeface="Times New Roman" pitchFamily="-84" charset="0"/>
              <a:ea typeface="+mn-ea"/>
              <a:cs typeface="+mn-cs"/>
            </a:endParaRPr>
          </a:p>
          <a:p>
            <a:endParaRPr lang="en-US" sz="1200" b="0" kern="1200" dirty="0" smtClean="0">
              <a:solidFill>
                <a:schemeClr val="tx1"/>
              </a:solidFill>
              <a:latin typeface="Times New Roman" pitchFamily="-84" charset="0"/>
              <a:ea typeface="+mn-ea"/>
              <a:cs typeface="+mn-cs"/>
            </a:endParaRPr>
          </a:p>
          <a:p>
            <a:r>
              <a:rPr lang="en-US" sz="1200" b="0" kern="1200" dirty="0" smtClean="0">
                <a:solidFill>
                  <a:schemeClr val="tx1"/>
                </a:solidFill>
                <a:latin typeface="Times New Roman" pitchFamily="-84" charset="0"/>
                <a:ea typeface="+mn-ea"/>
                <a:cs typeface="+mn-cs"/>
              </a:rPr>
              <a:t>5. The system is controlled by an integrated operating system that provides interaction between processors and their programs at the job, task, file, and data element levels. </a:t>
            </a:r>
          </a:p>
          <a:p>
            <a:endParaRPr lang="en-US" sz="1200" b="0" kern="1200" dirty="0" smtClean="0">
              <a:solidFill>
                <a:schemeClr val="tx1"/>
              </a:solidFill>
              <a:latin typeface="Times New Roman" pitchFamily="-84" charset="0"/>
              <a:ea typeface="+mn-ea"/>
              <a:cs typeface="+mn-cs"/>
            </a:endParaRPr>
          </a:p>
          <a:p>
            <a:r>
              <a:rPr lang="en-US" sz="1200" b="0" kern="1200" dirty="0" smtClean="0">
                <a:solidFill>
                  <a:schemeClr val="tx1"/>
                </a:solidFill>
                <a:latin typeface="Times New Roman" pitchFamily="-84" charset="0"/>
                <a:ea typeface="+mn-ea"/>
                <a:cs typeface="+mn-cs"/>
              </a:rPr>
              <a:t>Points 1 to 4 should be self-explanatory. Point 5 illustrates one of the contrasts </a:t>
            </a:r>
          </a:p>
          <a:p>
            <a:r>
              <a:rPr lang="en-US" sz="1200" b="0" kern="1200" dirty="0" smtClean="0">
                <a:solidFill>
                  <a:schemeClr val="tx1"/>
                </a:solidFill>
                <a:latin typeface="Times New Roman" pitchFamily="-84" charset="0"/>
                <a:ea typeface="+mn-ea"/>
                <a:cs typeface="+mn-cs"/>
              </a:rPr>
              <a:t>with a loosely coupled multiprocessing system, such as a cluster. In the latter, the physical unit of interaction is usually a message </a:t>
            </a:r>
          </a:p>
          <a:p>
            <a:r>
              <a:rPr lang="en-US" sz="1200" b="0" kern="1200" dirty="0" smtClean="0">
                <a:solidFill>
                  <a:schemeClr val="tx1"/>
                </a:solidFill>
                <a:latin typeface="Times New Roman" pitchFamily="-84" charset="0"/>
                <a:ea typeface="+mn-ea"/>
                <a:cs typeface="+mn-cs"/>
              </a:rPr>
              <a:t>or complete file. In an SMP, individual data elements can constitute the level of interaction, and there can be a high degree of cooperation </a:t>
            </a:r>
          </a:p>
          <a:p>
            <a:r>
              <a:rPr lang="en-US" sz="1200" b="0" kern="1200" dirty="0" smtClean="0">
                <a:solidFill>
                  <a:schemeClr val="tx1"/>
                </a:solidFill>
                <a:latin typeface="Times New Roman" pitchFamily="-84" charset="0"/>
                <a:ea typeface="+mn-ea"/>
                <a:cs typeface="+mn-cs"/>
              </a:rPr>
              <a:t>between processes. </a:t>
            </a:r>
            <a:endParaRPr lang="en-US" b="0" dirty="0" smtClean="0"/>
          </a:p>
          <a:p>
            <a:endParaRPr lang="en-GB" dirty="0"/>
          </a:p>
        </p:txBody>
      </p:sp>
    </p:spTree>
    <p:extLst>
      <p:ext uri="{BB962C8B-B14F-4D97-AF65-F5344CB8AC3E}">
        <p14:creationId xmlns:p14="http://schemas.microsoft.com/office/powerpoint/2010/main" val="2364066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sz="1200" b="0" kern="1200" dirty="0" smtClean="0">
                <a:solidFill>
                  <a:schemeClr val="tx1"/>
                </a:solidFill>
                <a:latin typeface="Times New Roman" pitchFamily="-84" charset="0"/>
                <a:ea typeface="+mn-ea"/>
                <a:cs typeface="+mn-cs"/>
              </a:rPr>
              <a:t>The operating system of an SMP schedules processes or threads across all of the processors. An SMP organization has a number of potential advantages over a uniprocessor organization, including the following: </a:t>
            </a:r>
            <a:endParaRPr lang="en-US" b="0" dirty="0" smtClean="0"/>
          </a:p>
          <a:p>
            <a:endParaRPr lang="en-US" sz="1200" b="0" kern="1200" dirty="0" smtClean="0">
              <a:solidFill>
                <a:schemeClr val="tx1"/>
              </a:solidFill>
              <a:latin typeface="Times New Roman" pitchFamily="-84" charset="0"/>
              <a:ea typeface="+mn-ea"/>
              <a:cs typeface="+mn-cs"/>
            </a:endParaRPr>
          </a:p>
          <a:p>
            <a:r>
              <a:rPr lang="en-US" sz="1200" b="0" kern="1200" dirty="0" smtClean="0">
                <a:solidFill>
                  <a:schemeClr val="tx1"/>
                </a:solidFill>
                <a:latin typeface="Times New Roman" pitchFamily="-84" charset="0"/>
                <a:ea typeface="+mn-ea"/>
                <a:cs typeface="+mn-cs"/>
              </a:rPr>
              <a:t>• Performance: If the work to be done by a computer can be organized so that some portions of the work can be done in parallel, then a system with multiple processors will yield greater performance than one with a single processor of the same type (Figure 17.3).</a:t>
            </a:r>
          </a:p>
          <a:p>
            <a:endParaRPr lang="en-US" sz="1200" b="0" kern="1200" dirty="0" smtClean="0">
              <a:solidFill>
                <a:schemeClr val="tx1"/>
              </a:solidFill>
              <a:latin typeface="Times New Roman" pitchFamily="-84" charset="0"/>
              <a:ea typeface="+mn-ea"/>
              <a:cs typeface="+mn-cs"/>
            </a:endParaRPr>
          </a:p>
          <a:p>
            <a:r>
              <a:rPr lang="en-US" sz="1200" b="0" kern="1200" dirty="0" smtClean="0">
                <a:solidFill>
                  <a:schemeClr val="tx1"/>
                </a:solidFill>
                <a:latin typeface="Times New Roman" pitchFamily="-84" charset="0"/>
                <a:ea typeface="+mn-ea"/>
                <a:cs typeface="+mn-cs"/>
              </a:rPr>
              <a:t>* Availability: In a symmetric multiprocessor, because all processors can perform the same functions, the failure of a single processor </a:t>
            </a:r>
          </a:p>
          <a:p>
            <a:r>
              <a:rPr lang="en-US" sz="1200" b="0" kern="1200" dirty="0" smtClean="0">
                <a:solidFill>
                  <a:schemeClr val="tx1"/>
                </a:solidFill>
                <a:latin typeface="Times New Roman" pitchFamily="-84" charset="0"/>
                <a:ea typeface="+mn-ea"/>
                <a:cs typeface="+mn-cs"/>
              </a:rPr>
              <a:t>does not halt the machine. Instead, the system can continue to function at reduced performance. </a:t>
            </a:r>
          </a:p>
          <a:p>
            <a:endParaRPr lang="en-US" sz="1200" b="0" kern="1200" dirty="0" smtClean="0">
              <a:solidFill>
                <a:schemeClr val="tx1"/>
              </a:solidFill>
              <a:latin typeface="Times New Roman" pitchFamily="-84" charset="0"/>
              <a:ea typeface="+mn-ea"/>
              <a:cs typeface="+mn-cs"/>
            </a:endParaRPr>
          </a:p>
          <a:p>
            <a:r>
              <a:rPr lang="en-US" sz="1200" b="0" kern="1200" dirty="0" smtClean="0">
                <a:solidFill>
                  <a:schemeClr val="tx1"/>
                </a:solidFill>
                <a:latin typeface="Times New Roman" pitchFamily="-84" charset="0"/>
                <a:ea typeface="+mn-ea"/>
                <a:cs typeface="+mn-cs"/>
              </a:rPr>
              <a:t>* Incremental growth: A user can enhance the performance of a system by adding an additional processor. </a:t>
            </a:r>
          </a:p>
          <a:p>
            <a:endParaRPr lang="en-US" sz="1200" b="0" kern="1200" dirty="0" smtClean="0">
              <a:solidFill>
                <a:schemeClr val="tx1"/>
              </a:solidFill>
              <a:latin typeface="Times New Roman" pitchFamily="-84" charset="0"/>
              <a:ea typeface="+mn-ea"/>
              <a:cs typeface="+mn-cs"/>
            </a:endParaRPr>
          </a:p>
          <a:p>
            <a:r>
              <a:rPr lang="en-US" sz="1200" b="0" kern="1200" dirty="0" smtClean="0">
                <a:solidFill>
                  <a:schemeClr val="tx1"/>
                </a:solidFill>
                <a:latin typeface="Times New Roman" pitchFamily="-84" charset="0"/>
                <a:ea typeface="+mn-ea"/>
                <a:cs typeface="+mn-cs"/>
              </a:rPr>
              <a:t>* Scaling: Vendors can offer a range of products with different price and performance characteristics based on the number of processors configured in the system. </a:t>
            </a:r>
          </a:p>
          <a:p>
            <a:endParaRPr lang="en-US" sz="1200" b="0" kern="1200" dirty="0" smtClean="0">
              <a:solidFill>
                <a:schemeClr val="tx1"/>
              </a:solidFill>
              <a:latin typeface="Times New Roman" pitchFamily="-84" charset="0"/>
              <a:ea typeface="+mn-ea"/>
              <a:cs typeface="+mn-cs"/>
            </a:endParaRPr>
          </a:p>
          <a:p>
            <a:r>
              <a:rPr lang="en-US" sz="1200" b="0" kern="1200" dirty="0" smtClean="0">
                <a:solidFill>
                  <a:schemeClr val="tx1"/>
                </a:solidFill>
                <a:latin typeface="Times New Roman" pitchFamily="-84" charset="0"/>
                <a:ea typeface="+mn-ea"/>
                <a:cs typeface="+mn-cs"/>
              </a:rPr>
              <a:t>It is important to note that these are potential, rather than guaranteed, benefits. The operating system must provide tools and functions to exploit the parallelism in an SMP system. </a:t>
            </a:r>
          </a:p>
          <a:p>
            <a:endParaRPr lang="en-US" sz="1200" b="0" kern="1200" dirty="0" smtClean="0">
              <a:solidFill>
                <a:schemeClr val="tx1"/>
              </a:solidFill>
              <a:latin typeface="Times New Roman" pitchFamily="-84" charset="0"/>
              <a:ea typeface="+mn-ea"/>
              <a:cs typeface="+mn-cs"/>
            </a:endParaRPr>
          </a:p>
          <a:p>
            <a:r>
              <a:rPr lang="en-US" sz="1200" b="0" kern="1200" dirty="0" smtClean="0">
                <a:solidFill>
                  <a:schemeClr val="tx1"/>
                </a:solidFill>
                <a:latin typeface="Times New Roman" pitchFamily="-84" charset="0"/>
                <a:ea typeface="+mn-ea"/>
                <a:cs typeface="+mn-cs"/>
              </a:rPr>
              <a:t>An attractive feature of an SMP is that the existence of multiple processors is transparent to the user. The operating system takes care of scheduling of threads or processes on individual processors and of synchronization among processors. </a:t>
            </a:r>
          </a:p>
          <a:p>
            <a:r>
              <a:rPr lang="en-US" sz="1200" kern="1200" dirty="0" smtClean="0">
                <a:solidFill>
                  <a:schemeClr val="tx1"/>
                </a:solidFill>
                <a:latin typeface="Times New Roman" pitchFamily="-84" charset="0"/>
                <a:ea typeface="+mn-ea"/>
                <a:cs typeface="+mn-cs"/>
              </a:rPr>
              <a:t> </a:t>
            </a:r>
            <a:endParaRPr lang="en-US" dirty="0" smtClean="0"/>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7</a:t>
            </a:fld>
            <a:endParaRPr lang="en-US" dirty="0"/>
          </a:p>
        </p:txBody>
      </p:sp>
    </p:spTree>
    <p:extLst>
      <p:ext uri="{BB962C8B-B14F-4D97-AF65-F5344CB8AC3E}">
        <p14:creationId xmlns:p14="http://schemas.microsoft.com/office/powerpoint/2010/main" val="309020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227524-B5C4-1344-B80D-45BEB0D1C957}" type="slidenum">
              <a:rPr lang="en-US"/>
              <a:pPr/>
              <a:t>8</a:t>
            </a:fld>
            <a:endParaRPr lang="en-US" dirty="0"/>
          </a:p>
        </p:txBody>
      </p:sp>
      <p:sp>
        <p:nvSpPr>
          <p:cNvPr id="132098" name="Rectangle 2"/>
          <p:cNvSpPr>
            <a:spLocks noGrp="1" noRot="1" noChangeAspect="1" noChangeArrowheads="1" noTextEdit="1"/>
          </p:cNvSpPr>
          <p:nvPr>
            <p:ph type="sldImg"/>
          </p:nvPr>
        </p:nvSpPr>
        <p:spPr>
          <a:ln/>
        </p:spPr>
      </p:sp>
      <p:sp>
        <p:nvSpPr>
          <p:cNvPr id="132099"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Figure 17.4 depicts in general terms the organization of a multiprocessor system. There are two or more processors. Each processor is self-contained, including a control unit, ALU, registers, and, typically, one or more levels of cache. Each processor has access to a shared main memory and the I/O devices through some form of interconnection mechanism. The processors can communicate with each other through memory (messages and status information left in common data areas). It may also be possible for processors to exchange signals directly. The memory is often organized so that multiple simultaneous accesses to separate blocks of memory are possible. In some configurations, each processor may also have its own private main memory and I/O channels in addition to the shared resources.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latin typeface="Times New Roman" pitchFamily="-84" charset="0"/>
                <a:ea typeface="+mn-ea"/>
                <a:cs typeface="+mn-cs"/>
              </a:rPr>
              <a:t> </a:t>
            </a:r>
            <a:endParaRPr lang="en-US" dirty="0" smtClean="0"/>
          </a:p>
          <a:p>
            <a:endParaRPr lang="en-GB" dirty="0"/>
          </a:p>
        </p:txBody>
      </p:sp>
    </p:spTree>
    <p:extLst>
      <p:ext uri="{BB962C8B-B14F-4D97-AF65-F5344CB8AC3E}">
        <p14:creationId xmlns:p14="http://schemas.microsoft.com/office/powerpoint/2010/main" val="13385143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b="0" kern="1200" dirty="0" smtClean="0">
                <a:solidFill>
                  <a:schemeClr val="tx1"/>
                </a:solidFill>
                <a:latin typeface="Times New Roman" pitchFamily="-84" charset="0"/>
                <a:ea typeface="+mn-ea"/>
                <a:cs typeface="+mn-cs"/>
              </a:rPr>
              <a:t>The most common organization for personal computers, workstations, and servers is the time-shared bus. The time-shared bus is the simplest mechanism for constructing a multiprocessor system (Figure 17.5). The structure and interfaces are basically the same as for a single-processor system that uses a bus interconnection. The bus consists of control, address, and data lines. To facilitate DMA transfers from I/O subsystems to processors, the following features are provided: </a:t>
            </a:r>
            <a:endParaRPr lang="en-US" b="0" dirty="0" smtClean="0"/>
          </a:p>
          <a:p>
            <a:endParaRPr lang="en-US" sz="1200" b="0" kern="1200" dirty="0" smtClean="0">
              <a:solidFill>
                <a:schemeClr val="tx1"/>
              </a:solidFill>
              <a:latin typeface="Times New Roman" pitchFamily="-84" charset="0"/>
              <a:ea typeface="+mn-ea"/>
              <a:cs typeface="+mn-cs"/>
            </a:endParaRPr>
          </a:p>
          <a:p>
            <a:r>
              <a:rPr lang="en-US" sz="1200" b="0" kern="1200" dirty="0" smtClean="0">
                <a:solidFill>
                  <a:schemeClr val="tx1"/>
                </a:solidFill>
                <a:latin typeface="Times New Roman" pitchFamily="-84" charset="0"/>
                <a:ea typeface="+mn-ea"/>
                <a:cs typeface="+mn-cs"/>
              </a:rPr>
              <a:t>Addressing: It must be possible to distinguish modules on the bus to determine the source and destination of data. </a:t>
            </a:r>
          </a:p>
          <a:p>
            <a:endParaRPr lang="en-US" sz="1200" b="0" kern="1200" dirty="0" smtClean="0">
              <a:solidFill>
                <a:schemeClr val="tx1"/>
              </a:solidFill>
              <a:latin typeface="Times New Roman" pitchFamily="-84" charset="0"/>
              <a:ea typeface="+mn-ea"/>
              <a:cs typeface="+mn-cs"/>
            </a:endParaRPr>
          </a:p>
          <a:p>
            <a:r>
              <a:rPr lang="en-US" sz="1200" b="0" kern="1200" dirty="0" smtClean="0">
                <a:solidFill>
                  <a:schemeClr val="tx1"/>
                </a:solidFill>
                <a:latin typeface="Times New Roman" pitchFamily="-84" charset="0"/>
                <a:ea typeface="+mn-ea"/>
                <a:cs typeface="+mn-cs"/>
              </a:rPr>
              <a:t>Arbitration: Any I/O module can temporarily function as “master.” A mechanism is provided to arbitrate competing requests for bus control, using some sort of priority scheme. </a:t>
            </a:r>
          </a:p>
          <a:p>
            <a:endParaRPr lang="en-US" sz="1200" b="0" kern="1200" dirty="0" smtClean="0">
              <a:solidFill>
                <a:schemeClr val="tx1"/>
              </a:solidFill>
              <a:latin typeface="Times New Roman" pitchFamily="-84" charset="0"/>
              <a:ea typeface="+mn-ea"/>
              <a:cs typeface="+mn-cs"/>
            </a:endParaRPr>
          </a:p>
          <a:p>
            <a:r>
              <a:rPr lang="en-US" sz="1200" b="0" kern="1200" dirty="0" smtClean="0">
                <a:solidFill>
                  <a:schemeClr val="tx1"/>
                </a:solidFill>
                <a:latin typeface="Times New Roman" pitchFamily="-84" charset="0"/>
                <a:ea typeface="+mn-ea"/>
                <a:cs typeface="+mn-cs"/>
              </a:rPr>
              <a:t>Time-sharing: When one module is controlling the bus, other modules are locked out and must, if necessary, suspend operation until bus access is achieved. </a:t>
            </a:r>
          </a:p>
          <a:p>
            <a:endParaRPr lang="en-US" sz="1200" b="0" kern="1200" dirty="0" smtClean="0">
              <a:solidFill>
                <a:schemeClr val="tx1"/>
              </a:solidFill>
              <a:latin typeface="Times New Roman" pitchFamily="-84" charset="0"/>
              <a:ea typeface="+mn-ea"/>
              <a:cs typeface="+mn-cs"/>
            </a:endParaRPr>
          </a:p>
          <a:p>
            <a:r>
              <a:rPr lang="en-US" sz="1200" b="0" kern="1200" dirty="0" smtClean="0">
                <a:solidFill>
                  <a:schemeClr val="tx1"/>
                </a:solidFill>
                <a:latin typeface="Times New Roman" pitchFamily="-84" charset="0"/>
                <a:ea typeface="+mn-ea"/>
                <a:cs typeface="+mn-cs"/>
              </a:rPr>
              <a:t>These uniprocessor features are directly usable in an SMP organization. In this latter case, there are now multiple processors as well as multiple I/O processors all attempting to gain access to one or more memory modules via the bus. </a:t>
            </a:r>
          </a:p>
          <a:p>
            <a:endParaRPr lang="en-US" dirty="0"/>
          </a:p>
        </p:txBody>
      </p:sp>
      <p:sp>
        <p:nvSpPr>
          <p:cNvPr id="4" name="Slide Number Placeholder 3"/>
          <p:cNvSpPr>
            <a:spLocks noGrp="1"/>
          </p:cNvSpPr>
          <p:nvPr>
            <p:ph type="sldNum" sz="quarter" idx="10"/>
          </p:nvPr>
        </p:nvSpPr>
        <p:spPr/>
        <p:txBody>
          <a:bodyPr/>
          <a:lstStyle/>
          <a:p>
            <a:fld id="{2B10C813-7C32-934C-A3A3-B1F00F8B1FA5}" type="slidenum">
              <a:rPr lang="en-US" smtClean="0"/>
              <a:pPr/>
              <a:t>9</a:t>
            </a:fld>
            <a:endParaRPr lang="en-US" dirty="0"/>
          </a:p>
        </p:txBody>
      </p:sp>
    </p:spTree>
    <p:extLst>
      <p:ext uri="{BB962C8B-B14F-4D97-AF65-F5344CB8AC3E}">
        <p14:creationId xmlns:p14="http://schemas.microsoft.com/office/powerpoint/2010/main" val="30791507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lang="en-GB" dirty="0"/>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GB" smtClean="0"/>
              <a:t>© 2016 Pearson Education, Inc., Hoboken, NJ. All rights reserved.</a:t>
            </a:r>
            <a:endParaRPr lang="en-GB" dirty="0"/>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smtClean="0"/>
              <a:t>© 2016 Pearson Education, Inc., Hoboken, NJ. All rights reserved.</a:t>
            </a:r>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endParaRPr/>
          </a:p>
        </p:txBody>
      </p:sp>
      <p:sp>
        <p:nvSpPr>
          <p:cNvPr id="4" name="Footer Placeholder 3"/>
          <p:cNvSpPr>
            <a:spLocks noGrp="1"/>
          </p:cNvSpPr>
          <p:nvPr>
            <p:ph type="ftr" sz="quarter" idx="11"/>
          </p:nvPr>
        </p:nvSpPr>
        <p:spPr/>
        <p:txBody>
          <a:bodyPr/>
          <a:lstStyle/>
          <a:p>
            <a:r>
              <a:rPr lang="en-US" smtClean="0"/>
              <a:t>© 2016 Pearson Education, Inc., Hoboken, NJ. All rights reserved.</a:t>
            </a:r>
            <a:endParaRPr/>
          </a:p>
        </p:txBody>
      </p:sp>
      <p:sp>
        <p:nvSpPr>
          <p:cNvPr id="5" name="Slide Number Placeholder 4"/>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endParaRPr/>
          </a:p>
        </p:txBody>
      </p:sp>
      <p:sp>
        <p:nvSpPr>
          <p:cNvPr id="3" name="Footer Placeholder 2"/>
          <p:cNvSpPr>
            <a:spLocks noGrp="1"/>
          </p:cNvSpPr>
          <p:nvPr>
            <p:ph type="ftr" sz="quarter" idx="11"/>
          </p:nvPr>
        </p:nvSpPr>
        <p:spPr/>
        <p:txBody>
          <a:bodyPr/>
          <a:lstStyle/>
          <a:p>
            <a:r>
              <a:rPr lang="en-US" smtClean="0"/>
              <a:t>© 2016 Pearson Education, Inc., Hoboken, NJ. All rights reserved.</a:t>
            </a:r>
            <a:endParaRPr/>
          </a:p>
        </p:txBody>
      </p:sp>
      <p:sp>
        <p:nvSpPr>
          <p:cNvPr id="4" name="Slide Number Placeholder 3"/>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381093" y="3733800"/>
            <a:ext cx="325526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3859305" y="6423585"/>
            <a:ext cx="3316941" cy="365125"/>
          </a:xfrm>
        </p:spPr>
        <p:txBody>
          <a:bodyPr/>
          <a:lstStyle/>
          <a:p>
            <a:r>
              <a:rPr lang="en-US" smtClean="0"/>
              <a:t>© 2016 Pearson Education, Inc., Hoboken, NJ. All rights reserved.</a:t>
            </a:r>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169404" y="3995737"/>
            <a:ext cx="3898272"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4191000" y="6423585"/>
            <a:ext cx="3005138" cy="365125"/>
          </a:xfrm>
        </p:spPr>
        <p:txBody>
          <a:bodyPr/>
          <a:lstStyle/>
          <a:p>
            <a:r>
              <a:rPr lang="en-US" smtClean="0"/>
              <a:t>© 2016 Pearson Education, Inc., Hoboken, NJ. All rights reserved.</a:t>
            </a:r>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smtClean="0"/>
              <a:t>© 2016 Pearson Education, Inc., Hoboken, NJ. All rights reserved.</a:t>
            </a:r>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endParaRPr/>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r>
              <a:rPr lang="en-US" smtClean="0"/>
              <a:t>© 2016 Pearson Education, Inc., Hoboken, NJ. All rights reserved.</a:t>
            </a:r>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endParaRPr/>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r>
              <a:rPr lang="en-US" smtClean="0"/>
              <a:t>© 2016 Pearson Education, Inc., Hoboken, NJ. All rights reserved.</a:t>
            </a:r>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smtClean="0"/>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dirty="0"/>
          </a:p>
        </p:txBody>
      </p:sp>
      <p:sp>
        <p:nvSpPr>
          <p:cNvPr id="4" name="Text Placeholder 3"/>
          <p:cNvSpPr>
            <a:spLocks noGrp="1"/>
          </p:cNvSpPr>
          <p:nvPr>
            <p:ph type="body" sz="half" idx="2"/>
          </p:nvPr>
        </p:nvSpPr>
        <p:spPr>
          <a:xfrm>
            <a:off x="4953000" y="3995737"/>
            <a:ext cx="3108960" cy="21478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endParaRPr/>
          </a:p>
        </p:txBody>
      </p:sp>
      <p:sp>
        <p:nvSpPr>
          <p:cNvPr id="6" name="Footer Placeholder 5"/>
          <p:cNvSpPr>
            <a:spLocks noGrp="1"/>
          </p:cNvSpPr>
          <p:nvPr>
            <p:ph type="ftr" sz="quarter" idx="11"/>
          </p:nvPr>
        </p:nvSpPr>
        <p:spPr>
          <a:xfrm>
            <a:off x="4191000" y="6423585"/>
            <a:ext cx="3005138" cy="365125"/>
          </a:xfrm>
        </p:spPr>
        <p:txBody>
          <a:bodyPr/>
          <a:lstStyle/>
          <a:p>
            <a:r>
              <a:rPr lang="en-US" smtClean="0"/>
              <a:t>© 2016 Pearson Education, Inc., Hoboken, NJ. All rights reserved.</a:t>
            </a:r>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dirty="0" smtClean="0"/>
              <a:t>Click icon to add picture</a:t>
            </a:r>
            <a:endParaRPr dirty="0"/>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dirty="0" smtClean="0"/>
              <a:t>Click icon to add picture</a:t>
            </a:r>
            <a:endParaRPr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smtClean="0"/>
              <a:t>© 2016 Pearson Education, Inc., Hoboken, NJ. All rights reserved.</a:t>
            </a:r>
            <a:endParaRP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smtClean="0"/>
              <a:t>© 2016 Pearson Education, Inc., Hoboken, NJ. All rights reserved.</a:t>
            </a:r>
            <a:endParaRP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smtClean="0"/>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smtClean="0"/>
              <a:t>© 2016 Pearson Education, Inc., Hoboken, NJ. All rights reserved.</a:t>
            </a:r>
            <a:endParaRP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a:p>
        </p:txBody>
      </p:sp>
      <p:sp>
        <p:nvSpPr>
          <p:cNvPr id="5" name="Footer Placeholder 4"/>
          <p:cNvSpPr>
            <a:spLocks noGrp="1"/>
          </p:cNvSpPr>
          <p:nvPr>
            <p:ph type="ftr" sz="quarter" idx="11"/>
          </p:nvPr>
        </p:nvSpPr>
        <p:spPr/>
        <p:txBody>
          <a:bodyPr/>
          <a:lstStyle/>
          <a:p>
            <a:r>
              <a:rPr lang="en-US" smtClean="0"/>
              <a:t>© 2016 Pearson Education, Inc., Hoboken, NJ. All rights reserved.</a:t>
            </a:r>
            <a:endParaRPr/>
          </a:p>
        </p:txBody>
      </p:sp>
      <p:sp>
        <p:nvSpPr>
          <p:cNvPr id="6" name="Slide Number Placeholder 5"/>
          <p:cNvSpPr>
            <a:spLocks noGrp="1"/>
          </p:cNvSpPr>
          <p:nvPr>
            <p:ph type="sldNum" sz="quarter" idx="12"/>
          </p:nvPr>
        </p:nvSpPr>
        <p:spPr/>
        <p:txBody>
          <a:bodyPr/>
          <a:lstStyle/>
          <a:p>
            <a:fld id="{8AF02B71-8991-4516-A01E-F1A9ACD28BDC}" type="slidenum">
              <a:rPr/>
              <a:pPr/>
              <a:t>‹#›</a:t>
            </a:fld>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smtClean="0"/>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endParaRPr/>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r>
              <a:rPr lang="en-US" smtClean="0"/>
              <a:t>© 2016 Pearson Education, Inc., Hoboken, NJ. All rights reserved.</a:t>
            </a:r>
            <a:endParaRPr/>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dirty="0" smtClean="0"/>
              <a:t>Click icon to add picture</a:t>
            </a:r>
            <a:endParaRPr dirty="0"/>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dirty="0" smtClean="0"/>
              <a:t>Click icon to add picture</a:t>
            </a:r>
            <a:endParaRPr dirty="0"/>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smtClean="0"/>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endParaRPr/>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r>
              <a:rPr lang="en-US" smtClean="0"/>
              <a:t>© 2016 Pearson Education, Inc., Hoboken, NJ. All rights reserved.</a:t>
            </a:r>
            <a:endParaRPr/>
          </a:p>
        </p:txBody>
      </p:sp>
      <p:sp>
        <p:nvSpPr>
          <p:cNvPr id="6" name="Slide Number Placeholder 5"/>
          <p:cNvSpPr>
            <a:spLocks noGrp="1"/>
          </p:cNvSpPr>
          <p:nvPr>
            <p:ph type="sldNum" sz="quarter" idx="12"/>
          </p:nvPr>
        </p:nvSpPr>
        <p:spPr>
          <a:xfrm>
            <a:off x="8305800" y="6248774"/>
            <a:ext cx="554038" cy="365125"/>
          </a:xfrm>
        </p:spPr>
        <p:txBody>
          <a:bodyPr/>
          <a:lstStyle/>
          <a:p>
            <a:fld id="{8AF02B71-8991-4516-A01E-F1A9ACD28BDC}" type="slidenum">
              <a:rPr/>
              <a:pPr/>
              <a:t>‹#›</a:t>
            </a:fld>
            <a:endParaRPr/>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smtClean="0"/>
              <a:t>© 2016 Pearson Education, Inc., Hoboken, NJ. All rights reserved.</a:t>
            </a:r>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a:p>
        </p:txBody>
      </p:sp>
      <p:sp>
        <p:nvSpPr>
          <p:cNvPr id="8" name="Footer Placeholder 7"/>
          <p:cNvSpPr>
            <a:spLocks noGrp="1"/>
          </p:cNvSpPr>
          <p:nvPr>
            <p:ph type="ftr" sz="quarter" idx="11"/>
          </p:nvPr>
        </p:nvSpPr>
        <p:spPr/>
        <p:txBody>
          <a:bodyPr/>
          <a:lstStyle/>
          <a:p>
            <a:r>
              <a:rPr lang="en-US" smtClean="0"/>
              <a:t>© 2016 Pearson Education, Inc., Hoboken, NJ. All rights reserved.</a:t>
            </a:r>
            <a:endParaRPr/>
          </a:p>
        </p:txBody>
      </p:sp>
      <p:sp>
        <p:nvSpPr>
          <p:cNvPr id="9" name="Slide Number Placeholder 8"/>
          <p:cNvSpPr>
            <a:spLocks noGrp="1"/>
          </p:cNvSpPr>
          <p:nvPr>
            <p:ph type="sldNum" sz="quarter" idx="12"/>
          </p:nvPr>
        </p:nvSpPr>
        <p:spPr/>
        <p:txBody>
          <a:bodyPr/>
          <a:lstStyle/>
          <a:p>
            <a:fld id="{8AF02B71-8991-4516-A01E-F1A9ACD28BDC}" type="slidenum">
              <a:rPr/>
              <a:pPr/>
              <a:t>‹#›</a:t>
            </a:fld>
            <a:endParaRPr/>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smtClean="0"/>
              <a:t>© 2016 Pearson Education, Inc., Hoboken, NJ. All rights reserved.</a:t>
            </a:r>
            <a:endParaRPr/>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8AF02B71-8991-4516-A01E-F1A9ACD28BDC}" type="slidenum">
              <a:rPr/>
              <a:pPr/>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a:p>
        </p:txBody>
      </p:sp>
      <p:sp>
        <p:nvSpPr>
          <p:cNvPr id="6" name="Footer Placeholder 5"/>
          <p:cNvSpPr>
            <a:spLocks noGrp="1"/>
          </p:cNvSpPr>
          <p:nvPr>
            <p:ph type="ftr" sz="quarter" idx="11"/>
          </p:nvPr>
        </p:nvSpPr>
        <p:spPr/>
        <p:txBody>
          <a:bodyPr/>
          <a:lstStyle/>
          <a:p>
            <a:r>
              <a:rPr lang="en-US" smtClean="0"/>
              <a:t>© 2016 Pearson Education, Inc., Hoboken, NJ. All rights reserved.</a:t>
            </a:r>
            <a:endParaRPr/>
          </a:p>
        </p:txBody>
      </p:sp>
      <p:sp>
        <p:nvSpPr>
          <p:cNvPr id="7" name="Slide Number Placeholder 6"/>
          <p:cNvSpPr>
            <a:spLocks noGrp="1"/>
          </p:cNvSpPr>
          <p:nvPr>
            <p:ph type="sldNum" sz="quarter" idx="12"/>
          </p:nvPr>
        </p:nvSpPr>
        <p:spPr/>
        <p:txBody>
          <a:bodyPr/>
          <a:lstStyle/>
          <a:p>
            <a:fld id="{8AF02B71-8991-4516-A01E-F1A9ACD28BDC}" type="slidenum">
              <a:rPr/>
              <a:pPr/>
              <a:t>‹#›</a:t>
            </a:fld>
            <a:endParaRPr/>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smtClean="0"/>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endParaRPr/>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r>
              <a:rPr lang="en-US" smtClean="0"/>
              <a:t>© 2016 Pearson Education, Inc., Hoboken, NJ. All rights reserved.</a:t>
            </a:r>
            <a:endParaRPr/>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8AF02B71-8991-4516-A01E-F1A9ACD28BDC}" type="slidenum">
              <a:rPr/>
              <a:pPr/>
              <a:t>‹#›</a:t>
            </a:fld>
            <a:endParaRPr/>
          </a:p>
        </p:txBody>
      </p:sp>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 id="2147483687" r:id="rId18"/>
    <p:sldLayoutId id="2147483688" r:id="rId19"/>
    <p:sldLayoutId id="2147483689" r:id="rId20"/>
  </p:sldLayoutIdLst>
  <p:hf sldNum="0" hdr="0" dt="0"/>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9.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1.wmf"/><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5.wmf"/><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1.xml"/><Relationship Id="rId1" Type="http://schemas.openxmlformats.org/officeDocument/2006/relationships/slideLayout" Target="../slideLayouts/slideLayout1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6.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Grp="1" noChangeArrowheads="1"/>
          </p:cNvSpPr>
          <p:nvPr>
            <p:ph type="ctrTitle"/>
          </p:nvPr>
        </p:nvSpPr>
        <p:spPr/>
        <p:txBody>
          <a:bodyPr>
            <a:normAutofit fontScale="90000"/>
          </a:bodyPr>
          <a:lstStyle/>
          <a:p>
            <a:r>
              <a:rPr lang="en-GB" dirty="0" smtClean="0"/>
              <a:t>William Stallings </a:t>
            </a:r>
            <a:br>
              <a:rPr lang="en-GB" dirty="0" smtClean="0"/>
            </a:br>
            <a:r>
              <a:rPr lang="en-GB" dirty="0"/>
              <a:t>Computer Organization </a:t>
            </a:r>
            <a:br>
              <a:rPr lang="en-GB" dirty="0"/>
            </a:br>
            <a:r>
              <a:rPr lang="en-GB" dirty="0"/>
              <a:t>and Architecture</a:t>
            </a:r>
            <a:r>
              <a:rPr lang="en-GB" dirty="0" smtClean="0"/>
              <a:t/>
            </a:r>
            <a:br>
              <a:rPr lang="en-GB" dirty="0" smtClean="0"/>
            </a:br>
            <a:r>
              <a:rPr lang="en-GB" dirty="0" smtClean="0"/>
              <a:t>10</a:t>
            </a:r>
            <a:r>
              <a:rPr lang="en-GB" baseline="30000" dirty="0" smtClean="0"/>
              <a:t>th</a:t>
            </a:r>
            <a:r>
              <a:rPr lang="en-GB" dirty="0" smtClean="0"/>
              <a:t> Edition</a:t>
            </a:r>
            <a:endParaRPr lang="en-GB" dirty="0"/>
          </a:p>
        </p:txBody>
      </p:sp>
      <p:pic>
        <p:nvPicPr>
          <p:cNvPr id="3" name="Picture 2" descr="Snapshot 2012-06-08 00-57-47.jpg"/>
          <p:cNvPicPr>
            <a:picLocks noChangeAspect="1"/>
          </p:cNvPicPr>
          <p:nvPr/>
        </p:nvPicPr>
        <p:blipFill>
          <a:blip r:embed="rId3"/>
          <a:stretch>
            <a:fillRect/>
          </a:stretch>
        </p:blipFill>
        <p:spPr>
          <a:xfrm>
            <a:off x="609600" y="990600"/>
            <a:ext cx="3649579" cy="2667000"/>
          </a:xfrm>
          <a:prstGeom prst="rect">
            <a:avLst/>
          </a:prstGeom>
          <a:effectLst>
            <a:outerShdw blurRad="50800" dist="38100" dir="2700000" algn="tl" rotWithShape="0">
              <a:schemeClr val="tx1">
                <a:alpha val="43000"/>
              </a:schemeClr>
            </a:outerShdw>
            <a:reflection stA="50000" endPos="75000" dist="12700" dir="5400000" sy="-100000" algn="bl" rotWithShape="0"/>
            <a:softEdge rad="88900"/>
          </a:effectLst>
        </p:spPr>
      </p:pic>
      <p:sp>
        <p:nvSpPr>
          <p:cNvPr id="4" name="TextBox 3"/>
          <p:cNvSpPr txBox="1"/>
          <p:nvPr/>
        </p:nvSpPr>
        <p:spPr>
          <a:xfrm>
            <a:off x="-1534472" y="1786024"/>
            <a:ext cx="184666" cy="461665"/>
          </a:xfrm>
          <a:prstGeom prst="rect">
            <a:avLst/>
          </a:prstGeom>
          <a:noFill/>
        </p:spPr>
        <p:txBody>
          <a:bodyPr wrap="none" rtlCol="0">
            <a:spAutoFit/>
          </a:bodyPr>
          <a:lstStyle/>
          <a:p>
            <a:endParaRPr lang="en-US" dirty="0"/>
          </a:p>
        </p:txBody>
      </p:sp>
      <p:sp>
        <p:nvSpPr>
          <p:cNvPr id="2" name="Footer Placeholder 1"/>
          <p:cNvSpPr>
            <a:spLocks noGrp="1"/>
          </p:cNvSpPr>
          <p:nvPr>
            <p:ph type="ftr" sz="quarter" idx="11"/>
          </p:nvPr>
        </p:nvSpPr>
        <p:spPr/>
        <p:txBody>
          <a:bodyPr/>
          <a:lstStyle/>
          <a:p>
            <a:r>
              <a:rPr lang="en-GB" smtClean="0"/>
              <a:t>© 2016 Pearson Education, Inc., Hoboken, NJ. All rights reserved.</a:t>
            </a:r>
            <a:endParaRPr lang="en-GB"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5" name="Rectangle 3"/>
          <p:cNvSpPr>
            <a:spLocks noGrp="1" noChangeArrowheads="1"/>
          </p:cNvSpPr>
          <p:nvPr>
            <p:ph idx="1"/>
          </p:nvPr>
        </p:nvSpPr>
        <p:spPr/>
        <p:txBody>
          <a:bodyPr/>
          <a:lstStyle/>
          <a:p>
            <a:r>
              <a:rPr lang="en-US" dirty="0" smtClean="0"/>
              <a:t>Simplicity</a:t>
            </a:r>
          </a:p>
          <a:p>
            <a:pPr lvl="1"/>
            <a:r>
              <a:rPr lang="en-US" dirty="0" smtClean="0"/>
              <a:t>Simplest approach to multiprocessor organization</a:t>
            </a:r>
          </a:p>
          <a:p>
            <a:r>
              <a:rPr lang="en-US" dirty="0" smtClean="0"/>
              <a:t>Flexibility</a:t>
            </a:r>
          </a:p>
          <a:p>
            <a:pPr lvl="1"/>
            <a:r>
              <a:rPr lang="en-US" dirty="0" smtClean="0"/>
              <a:t>Generally easy to expand the system by attaching more processors to the bus</a:t>
            </a:r>
          </a:p>
          <a:p>
            <a:r>
              <a:rPr lang="en-US" dirty="0" smtClean="0"/>
              <a:t>Reliability</a:t>
            </a:r>
          </a:p>
          <a:p>
            <a:pPr lvl="1"/>
            <a:r>
              <a:rPr lang="en-US" dirty="0" smtClean="0"/>
              <a:t>The bus is essentially a passive medium and the failure of any attached device should not cause failure of the whole system</a:t>
            </a:r>
            <a:endParaRPr lang="en-US" dirty="0"/>
          </a:p>
        </p:txBody>
      </p:sp>
      <p:sp>
        <p:nvSpPr>
          <p:cNvPr id="4" name="Text Placeholder 3"/>
          <p:cNvSpPr>
            <a:spLocks noGrp="1"/>
          </p:cNvSpPr>
          <p:nvPr>
            <p:ph type="body" sz="half" idx="2"/>
          </p:nvPr>
        </p:nvSpPr>
        <p:spPr>
          <a:xfrm>
            <a:off x="457200" y="762000"/>
            <a:ext cx="7558960" cy="774700"/>
          </a:xfrm>
        </p:spPr>
        <p:txBody>
          <a:bodyPr/>
          <a:lstStyle/>
          <a:p>
            <a:pPr>
              <a:spcBef>
                <a:spcPts val="0"/>
              </a:spcBef>
            </a:pPr>
            <a:r>
              <a:rPr lang="en-US" dirty="0" smtClean="0"/>
              <a:t>The bus organization has several </a:t>
            </a:r>
          </a:p>
          <a:p>
            <a:pPr>
              <a:spcBef>
                <a:spcPts val="0"/>
              </a:spcBef>
            </a:pPr>
            <a:r>
              <a:rPr lang="en-US" dirty="0" smtClean="0"/>
              <a:t>attractive features:</a:t>
            </a:r>
            <a:endParaRPr lang="en-US" dirty="0"/>
          </a:p>
        </p:txBody>
      </p:sp>
      <p:pic>
        <p:nvPicPr>
          <p:cNvPr id="7" name="Picture 6"/>
          <p:cNvPicPr>
            <a:picLocks noChangeAspect="1"/>
          </p:cNvPicPr>
          <p:nvPr/>
        </p:nvPicPr>
        <p:blipFill>
          <a:blip r:embed="rId3"/>
          <a:stretch>
            <a:fillRect/>
          </a:stretch>
        </p:blipFill>
        <p:spPr>
          <a:xfrm>
            <a:off x="6477000" y="381000"/>
            <a:ext cx="1524000" cy="1524000"/>
          </a:xfrm>
          <a:prstGeom prst="rect">
            <a:avLst/>
          </a:prstGeom>
          <a:effectLst>
            <a:softEdge rad="127000"/>
          </a:effectLst>
        </p:spPr>
      </p:pic>
      <p:sp useBgFill="1">
        <p:nvSpPr>
          <p:cNvPr id="9" name="TextBox 8"/>
          <p:cNvSpPr txBox="1"/>
          <p:nvPr/>
        </p:nvSpPr>
        <p:spPr>
          <a:xfrm>
            <a:off x="8063456" y="246115"/>
            <a:ext cx="928143" cy="1735085"/>
          </a:xfrm>
          <a:prstGeom prst="rect">
            <a:avLst/>
          </a:prstGeom>
        </p:spPr>
        <p:txBody>
          <a:bodyPr wrap="square" rtlCol="0">
            <a:spAutoFit/>
          </a:bodyPr>
          <a:lstStyle/>
          <a:p>
            <a:endParaRPr lang="en-US" dirty="0"/>
          </a:p>
        </p:txBody>
      </p:sp>
      <p:pic>
        <p:nvPicPr>
          <p:cNvPr id="10" name="Picture 9"/>
          <p:cNvPicPr>
            <a:picLocks noChangeAspect="1"/>
          </p:cNvPicPr>
          <p:nvPr/>
        </p:nvPicPr>
        <p:blipFill>
          <a:blip r:embed="rId4"/>
          <a:stretch>
            <a:fillRect/>
          </a:stretch>
        </p:blipFill>
        <p:spPr>
          <a:xfrm>
            <a:off x="8093364" y="685800"/>
            <a:ext cx="969818" cy="914400"/>
          </a:xfrm>
          <a:prstGeom prst="rect">
            <a:avLst/>
          </a:prstGeom>
        </p:spPr>
      </p:pic>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9" name="Rectangle 3"/>
          <p:cNvSpPr>
            <a:spLocks noGrp="1" noChangeArrowheads="1"/>
          </p:cNvSpPr>
          <p:nvPr>
            <p:ph idx="1"/>
          </p:nvPr>
        </p:nvSpPr>
        <p:spPr>
          <a:xfrm>
            <a:off x="498474" y="1676400"/>
            <a:ext cx="7556313" cy="4449763"/>
          </a:xfrm>
        </p:spPr>
        <p:txBody>
          <a:bodyPr>
            <a:normAutofit/>
          </a:bodyPr>
          <a:lstStyle/>
          <a:p>
            <a:r>
              <a:rPr lang="en-US" dirty="0" smtClean="0"/>
              <a:t>Main drawback is performance</a:t>
            </a:r>
          </a:p>
          <a:p>
            <a:pPr lvl="1"/>
            <a:r>
              <a:rPr lang="en-US" dirty="0" smtClean="0"/>
              <a:t>All memory references pass through the common bus</a:t>
            </a:r>
          </a:p>
          <a:p>
            <a:pPr lvl="1"/>
            <a:r>
              <a:rPr lang="en-US" dirty="0" smtClean="0"/>
              <a:t>Performance is limited </a:t>
            </a:r>
            <a:r>
              <a:rPr lang="en-US" dirty="0"/>
              <a:t>by bus cycle time</a:t>
            </a:r>
          </a:p>
          <a:p>
            <a:r>
              <a:rPr lang="en-US" dirty="0"/>
              <a:t>Each processor should have</a:t>
            </a:r>
            <a:r>
              <a:rPr lang="en-US" dirty="0" smtClean="0"/>
              <a:t> cache memory</a:t>
            </a:r>
          </a:p>
          <a:p>
            <a:pPr lvl="1"/>
            <a:r>
              <a:rPr lang="en-US" dirty="0" smtClean="0"/>
              <a:t>Reduces the </a:t>
            </a:r>
            <a:r>
              <a:rPr lang="en-US" dirty="0"/>
              <a:t>number of bus accesses</a:t>
            </a:r>
          </a:p>
          <a:p>
            <a:r>
              <a:rPr lang="en-US" dirty="0"/>
              <a:t>Leads to problems with </a:t>
            </a:r>
            <a:r>
              <a:rPr lang="en-US" i="1" dirty="0"/>
              <a:t>cache coherence</a:t>
            </a:r>
            <a:endParaRPr lang="en-US" i="1" dirty="0" smtClean="0"/>
          </a:p>
          <a:p>
            <a:pPr lvl="1"/>
            <a:r>
              <a:rPr lang="en-US" dirty="0" smtClean="0"/>
              <a:t>If a word is altered in one cache it could conceivably invalidate a word in another cache</a:t>
            </a:r>
          </a:p>
          <a:p>
            <a:pPr lvl="2"/>
            <a:r>
              <a:rPr lang="en-US" dirty="0" smtClean="0"/>
              <a:t>To prevent this the other processors must be alerted that an update has taken place</a:t>
            </a:r>
          </a:p>
          <a:p>
            <a:pPr lvl="1"/>
            <a:r>
              <a:rPr lang="en-US" dirty="0" smtClean="0"/>
              <a:t>Typically addressed </a:t>
            </a:r>
            <a:r>
              <a:rPr lang="en-US" dirty="0"/>
              <a:t>in </a:t>
            </a:r>
            <a:r>
              <a:rPr lang="en-US" dirty="0" smtClean="0"/>
              <a:t>hardware rather than the operating system</a:t>
            </a:r>
            <a:endParaRPr lang="en-US" dirty="0"/>
          </a:p>
        </p:txBody>
      </p:sp>
      <p:sp>
        <p:nvSpPr>
          <p:cNvPr id="4" name="Text Placeholder 3"/>
          <p:cNvSpPr>
            <a:spLocks noGrp="1"/>
          </p:cNvSpPr>
          <p:nvPr>
            <p:ph type="body" sz="half" idx="2"/>
          </p:nvPr>
        </p:nvSpPr>
        <p:spPr>
          <a:xfrm>
            <a:off x="457200" y="762000"/>
            <a:ext cx="7558960" cy="774700"/>
          </a:xfrm>
        </p:spPr>
        <p:txBody>
          <a:bodyPr/>
          <a:lstStyle/>
          <a:p>
            <a:r>
              <a:rPr lang="en-US" dirty="0" smtClean="0"/>
              <a:t>Disadvantages of the bus organization:</a:t>
            </a:r>
            <a:endParaRPr lang="en-US" dirty="0"/>
          </a:p>
        </p:txBody>
      </p:sp>
      <p:pic>
        <p:nvPicPr>
          <p:cNvPr id="7" name="Picture 6"/>
          <p:cNvPicPr>
            <a:picLocks noChangeAspect="1"/>
          </p:cNvPicPr>
          <p:nvPr/>
        </p:nvPicPr>
        <p:blipFill>
          <a:blip r:embed="rId3"/>
          <a:stretch>
            <a:fillRect/>
          </a:stretch>
        </p:blipFill>
        <p:spPr>
          <a:xfrm>
            <a:off x="6477000" y="381000"/>
            <a:ext cx="1524000" cy="1524000"/>
          </a:xfrm>
          <a:prstGeom prst="rect">
            <a:avLst/>
          </a:prstGeom>
          <a:effectLst>
            <a:softEdge rad="127000"/>
          </a:effectLst>
        </p:spPr>
      </p:pic>
      <p:sp useBgFill="1">
        <p:nvSpPr>
          <p:cNvPr id="8" name="TextBox 7"/>
          <p:cNvSpPr txBox="1"/>
          <p:nvPr/>
        </p:nvSpPr>
        <p:spPr>
          <a:xfrm>
            <a:off x="8053612" y="206737"/>
            <a:ext cx="937988" cy="1926863"/>
          </a:xfrm>
          <a:prstGeom prst="rect">
            <a:avLst/>
          </a:prstGeom>
        </p:spPr>
        <p:txBody>
          <a:bodyPr wrap="square" rtlCol="0">
            <a:spAutoFit/>
          </a:bodyPr>
          <a:lstStyle/>
          <a:p>
            <a:endParaRPr lang="en-US" dirty="0"/>
          </a:p>
        </p:txBody>
      </p:sp>
      <p:pic>
        <p:nvPicPr>
          <p:cNvPr id="9" name="Picture 8"/>
          <p:cNvPicPr>
            <a:picLocks noChangeAspect="1"/>
          </p:cNvPicPr>
          <p:nvPr/>
        </p:nvPicPr>
        <p:blipFill>
          <a:blip r:embed="rId4"/>
          <a:stretch>
            <a:fillRect/>
          </a:stretch>
        </p:blipFill>
        <p:spPr>
          <a:xfrm>
            <a:off x="8077200" y="762000"/>
            <a:ext cx="900113" cy="972702"/>
          </a:xfrm>
          <a:prstGeom prst="rect">
            <a:avLst/>
          </a:prstGeom>
        </p:spPr>
      </p:pic>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p:txBody>
          <a:bodyPr/>
          <a:lstStyle/>
          <a:p>
            <a:r>
              <a:rPr lang="en-US" dirty="0" smtClean="0">
                <a:effectLst>
                  <a:outerShdw blurRad="38100" dist="38100" dir="2700000" algn="tl">
                    <a:srgbClr val="000000">
                      <a:alpha val="43137"/>
                    </a:srgbClr>
                  </a:outerShdw>
                </a:effectLst>
              </a:rPr>
              <a:t>Multiprocessor Operating System Design Considerations</a:t>
            </a:r>
            <a:endParaRPr lang="en-US" dirty="0">
              <a:effectLst>
                <a:outerShdw blurRad="38100" dist="38100" dir="2700000" algn="tl">
                  <a:srgbClr val="000000">
                    <a:alpha val="43137"/>
                  </a:srgbClr>
                </a:outerShdw>
              </a:effectLst>
            </a:endParaRPr>
          </a:p>
        </p:txBody>
      </p:sp>
      <p:sp>
        <p:nvSpPr>
          <p:cNvPr id="96259" name="Rectangle 3"/>
          <p:cNvSpPr>
            <a:spLocks noGrp="1" noChangeArrowheads="1"/>
          </p:cNvSpPr>
          <p:nvPr>
            <p:ph idx="1"/>
          </p:nvPr>
        </p:nvSpPr>
        <p:spPr>
          <a:xfrm>
            <a:off x="498474" y="1905000"/>
            <a:ext cx="8112126" cy="4648200"/>
          </a:xfrm>
        </p:spPr>
        <p:txBody>
          <a:bodyPr>
            <a:normAutofit fontScale="62500" lnSpcReduction="20000"/>
          </a:bodyPr>
          <a:lstStyle/>
          <a:p>
            <a:r>
              <a:rPr lang="en-US" b="1" dirty="0"/>
              <a:t>Simultaneous concurrent </a:t>
            </a:r>
            <a:r>
              <a:rPr lang="en-US" b="1" dirty="0" smtClean="0"/>
              <a:t>processes</a:t>
            </a:r>
          </a:p>
          <a:p>
            <a:pPr lvl="1"/>
            <a:r>
              <a:rPr lang="en-US" dirty="0" smtClean="0"/>
              <a:t>OS routines need to be reentrant to allow several processors to execute the same IS code simultaneously</a:t>
            </a:r>
          </a:p>
          <a:p>
            <a:pPr lvl="1"/>
            <a:r>
              <a:rPr lang="en-US" dirty="0" smtClean="0"/>
              <a:t>OS tables and management structures must be managed properly to avoid deadlock or invalid operations	</a:t>
            </a:r>
          </a:p>
          <a:p>
            <a:r>
              <a:rPr lang="en-US" b="1" dirty="0" smtClean="0"/>
              <a:t>Scheduling</a:t>
            </a:r>
          </a:p>
          <a:p>
            <a:pPr lvl="1"/>
            <a:r>
              <a:rPr lang="en-US" dirty="0" smtClean="0"/>
              <a:t>Any processor may perform scheduling so conflicts must be avoided</a:t>
            </a:r>
          </a:p>
          <a:p>
            <a:pPr lvl="1"/>
            <a:r>
              <a:rPr lang="en-US" dirty="0" smtClean="0"/>
              <a:t>Scheduler must assign ready processes to available processors</a:t>
            </a:r>
          </a:p>
          <a:p>
            <a:r>
              <a:rPr lang="en-US" b="1" dirty="0" smtClean="0"/>
              <a:t>Synchronization</a:t>
            </a:r>
          </a:p>
          <a:p>
            <a:pPr lvl="1"/>
            <a:r>
              <a:rPr lang="en-US" dirty="0" smtClean="0"/>
              <a:t>With multiple active processes having potential access to shared address spaces or I/O resources, care must be taken to provide effective synchronization</a:t>
            </a:r>
          </a:p>
          <a:p>
            <a:pPr lvl="1"/>
            <a:r>
              <a:rPr lang="en-US" dirty="0" smtClean="0"/>
              <a:t>Synchronization is a facility that enforces mutual exclusion and event ordering</a:t>
            </a:r>
          </a:p>
          <a:p>
            <a:r>
              <a:rPr lang="en-US" b="1" dirty="0"/>
              <a:t>Memory </a:t>
            </a:r>
            <a:r>
              <a:rPr lang="en-US" b="1" dirty="0" smtClean="0"/>
              <a:t>management</a:t>
            </a:r>
          </a:p>
          <a:p>
            <a:pPr lvl="1"/>
            <a:r>
              <a:rPr lang="en-US" dirty="0" smtClean="0"/>
              <a:t>In addition to dealing with all of the issues found on uniprocessor machines, the OS needs to exploit the available hardware parallelism to achieve the best performance</a:t>
            </a:r>
          </a:p>
          <a:p>
            <a:pPr lvl="1"/>
            <a:r>
              <a:rPr lang="en-US" dirty="0" smtClean="0"/>
              <a:t>Paging mechanisms on different processors must be coordinated to enforce consistency when several processors share a page or segment and to decide on page replacement</a:t>
            </a:r>
          </a:p>
          <a:p>
            <a:r>
              <a:rPr lang="en-US" b="1" dirty="0"/>
              <a:t>Reliability and fault </a:t>
            </a:r>
            <a:r>
              <a:rPr lang="en-US" b="1" dirty="0" smtClean="0"/>
              <a:t>tolerance</a:t>
            </a:r>
          </a:p>
          <a:p>
            <a:pPr lvl="1"/>
            <a:r>
              <a:rPr lang="en-US" dirty="0" smtClean="0"/>
              <a:t>OS should provide graceful degradation in the face of processor failure</a:t>
            </a:r>
          </a:p>
          <a:p>
            <a:pPr lvl="1"/>
            <a:r>
              <a:rPr lang="en-US" dirty="0" smtClean="0"/>
              <a:t>Scheduler and other portions of the operating system must recognize the loss of a processor and restructure accordingly</a:t>
            </a:r>
          </a:p>
          <a:p>
            <a:endParaRPr lang="en-US" dirty="0"/>
          </a:p>
        </p:txBody>
      </p:sp>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effectLst>
                  <a:outerShdw blurRad="38100" dist="38100" dir="2700000" algn="tl">
                    <a:srgbClr val="000000">
                      <a:alpha val="43137"/>
                    </a:srgbClr>
                  </a:outerShdw>
                </a:effectLst>
              </a:rPr>
              <a:t>Cache Coherence</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a:xfrm>
            <a:off x="498474" y="2286000"/>
            <a:ext cx="7556313" cy="4114800"/>
          </a:xfrm>
        </p:spPr>
        <p:txBody>
          <a:bodyPr>
            <a:normAutofit/>
          </a:bodyPr>
          <a:lstStyle/>
          <a:p>
            <a:r>
              <a:rPr lang="en-US" dirty="0" smtClean="0"/>
              <a:t>Attempt to avoid the need for additional hardware circuitry and logic by relying on the compiler and operating system to deal with the problem</a:t>
            </a:r>
          </a:p>
          <a:p>
            <a:r>
              <a:rPr lang="en-US" dirty="0" smtClean="0"/>
              <a:t>Attractive because the overhead of detecting potential problems is transferred from run time to compile time, and the design complexity is transferred from hardware to software</a:t>
            </a:r>
          </a:p>
          <a:p>
            <a:pPr lvl="1"/>
            <a:r>
              <a:rPr lang="en-US" dirty="0" smtClean="0"/>
              <a:t>However, compile-time software approaches generally must make conservative decisions, leading to inefficient cache utilization</a:t>
            </a:r>
          </a:p>
        </p:txBody>
      </p:sp>
      <p:sp>
        <p:nvSpPr>
          <p:cNvPr id="6" name="Text Placeholder 5"/>
          <p:cNvSpPr>
            <a:spLocks noGrp="1"/>
          </p:cNvSpPr>
          <p:nvPr>
            <p:ph type="body" sz="half" idx="2"/>
          </p:nvPr>
        </p:nvSpPr>
        <p:spPr>
          <a:xfrm>
            <a:off x="1143000" y="1295400"/>
            <a:ext cx="7558960" cy="774700"/>
          </a:xfrm>
        </p:spPr>
        <p:txBody>
          <a:bodyPr/>
          <a:lstStyle/>
          <a:p>
            <a:r>
              <a:rPr lang="en-US" sz="2800" dirty="0" smtClean="0"/>
              <a:t>Software Solutions</a:t>
            </a:r>
            <a:endParaRPr lang="en-US" sz="2800" dirty="0"/>
          </a:p>
        </p:txBody>
      </p:sp>
      <p:pic>
        <p:nvPicPr>
          <p:cNvPr id="7" name="Picture 6"/>
          <p:cNvPicPr>
            <a:picLocks noChangeAspect="1"/>
          </p:cNvPicPr>
          <p:nvPr/>
        </p:nvPicPr>
        <p:blipFill>
          <a:blip r:embed="rId3"/>
          <a:stretch>
            <a:fillRect/>
          </a:stretch>
        </p:blipFill>
        <p:spPr>
          <a:xfrm rot="17979780">
            <a:off x="7424826" y="208367"/>
            <a:ext cx="1565203" cy="1264202"/>
          </a:xfrm>
          <a:prstGeom prst="rect">
            <a:avLst/>
          </a:prstGeom>
        </p:spPr>
      </p:pic>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effectLst>
                  <a:outerShdw blurRad="38100" dist="38100" dir="2700000" algn="tl">
                    <a:srgbClr val="000000">
                      <a:alpha val="43137"/>
                    </a:srgbClr>
                  </a:outerShdw>
                </a:effectLst>
              </a:rPr>
              <a:t>Cache Coherence</a:t>
            </a:r>
            <a:endParaRPr lang="en-US" dirty="0">
              <a:effectLst>
                <a:outerShdw blurRad="38100" dist="38100" dir="2700000" algn="tl">
                  <a:srgbClr val="000000">
                    <a:alpha val="43137"/>
                  </a:srgbClr>
                </a:outerShdw>
              </a:effectLst>
            </a:endParaRPr>
          </a:p>
        </p:txBody>
      </p:sp>
      <p:sp>
        <p:nvSpPr>
          <p:cNvPr id="5" name="Content Placeholder 4"/>
          <p:cNvSpPr>
            <a:spLocks noGrp="1"/>
          </p:cNvSpPr>
          <p:nvPr>
            <p:ph idx="1"/>
          </p:nvPr>
        </p:nvSpPr>
        <p:spPr/>
        <p:txBody>
          <a:bodyPr>
            <a:normAutofit fontScale="92500" lnSpcReduction="10000"/>
          </a:bodyPr>
          <a:lstStyle/>
          <a:p>
            <a:r>
              <a:rPr lang="en-US" dirty="0" smtClean="0"/>
              <a:t>Generally referred to as cache coherence protocols</a:t>
            </a:r>
          </a:p>
          <a:p>
            <a:r>
              <a:rPr lang="en-US" dirty="0" smtClean="0"/>
              <a:t>These solutions provide dynamic recognition at run time of potential inconsistency conditions</a:t>
            </a:r>
          </a:p>
          <a:p>
            <a:r>
              <a:rPr lang="en-US" dirty="0" smtClean="0"/>
              <a:t>Because the problem is only dealt with when it actually arises there is more effective use of caches, leading to improved performance over a software approach</a:t>
            </a:r>
          </a:p>
          <a:p>
            <a:r>
              <a:rPr lang="en-US" dirty="0" smtClean="0"/>
              <a:t>Approaches are transparent to the programmer and the compiler, reducing the software development burden</a:t>
            </a:r>
          </a:p>
          <a:p>
            <a:r>
              <a:rPr lang="en-US" dirty="0" smtClean="0"/>
              <a:t>Can be divided into two categories:</a:t>
            </a:r>
          </a:p>
          <a:p>
            <a:pPr lvl="1"/>
            <a:r>
              <a:rPr lang="en-US" dirty="0" smtClean="0"/>
              <a:t>Directory protocols</a:t>
            </a:r>
          </a:p>
          <a:p>
            <a:pPr lvl="1"/>
            <a:r>
              <a:rPr lang="en-US" dirty="0" smtClean="0"/>
              <a:t>Snoopy protocols</a:t>
            </a:r>
            <a:endParaRPr lang="en-US" dirty="0"/>
          </a:p>
        </p:txBody>
      </p:sp>
      <p:sp>
        <p:nvSpPr>
          <p:cNvPr id="6" name="Text Placeholder 5"/>
          <p:cNvSpPr>
            <a:spLocks noGrp="1"/>
          </p:cNvSpPr>
          <p:nvPr>
            <p:ph type="body" sz="half" idx="2"/>
          </p:nvPr>
        </p:nvSpPr>
        <p:spPr>
          <a:xfrm>
            <a:off x="1143000" y="1219200"/>
            <a:ext cx="7558960" cy="774700"/>
          </a:xfrm>
        </p:spPr>
        <p:txBody>
          <a:bodyPr/>
          <a:lstStyle/>
          <a:p>
            <a:r>
              <a:rPr lang="en-US" sz="2800" dirty="0" smtClean="0"/>
              <a:t>Hardware-Based Solutions</a:t>
            </a:r>
            <a:endParaRPr lang="en-US" sz="2800" dirty="0"/>
          </a:p>
        </p:txBody>
      </p:sp>
      <p:sp useBgFill="1">
        <p:nvSpPr>
          <p:cNvPr id="8" name="TextBox 7"/>
          <p:cNvSpPr txBox="1"/>
          <p:nvPr/>
        </p:nvSpPr>
        <p:spPr>
          <a:xfrm>
            <a:off x="8001000" y="127980"/>
            <a:ext cx="990600" cy="1929420"/>
          </a:xfrm>
          <a:prstGeom prst="rect">
            <a:avLst/>
          </a:prstGeom>
        </p:spPr>
        <p:txBody>
          <a:bodyPr wrap="square" rtlCol="0">
            <a:spAutoFit/>
          </a:bodyPr>
          <a:lstStyle/>
          <a:p>
            <a:endParaRPr lang="en-US" dirty="0"/>
          </a:p>
        </p:txBody>
      </p:sp>
      <p:pic>
        <p:nvPicPr>
          <p:cNvPr id="9" name="Picture 8"/>
          <p:cNvPicPr>
            <a:picLocks noChangeAspect="1"/>
          </p:cNvPicPr>
          <p:nvPr/>
        </p:nvPicPr>
        <p:blipFill>
          <a:blip r:embed="rId3"/>
          <a:stretch>
            <a:fillRect/>
          </a:stretch>
        </p:blipFill>
        <p:spPr>
          <a:xfrm>
            <a:off x="6781800" y="228600"/>
            <a:ext cx="2133600" cy="1540148"/>
          </a:xfrm>
          <a:prstGeom prst="rect">
            <a:avLst/>
          </a:prstGeom>
        </p:spPr>
      </p:pic>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idx="4294967295"/>
          </p:nvPr>
        </p:nvSpPr>
        <p:spPr>
          <a:xfrm>
            <a:off x="381000" y="228600"/>
            <a:ext cx="7556500" cy="1116012"/>
          </a:xfrm>
        </p:spPr>
        <p:txBody>
          <a:bodyPr/>
          <a:lstStyle/>
          <a:p>
            <a:r>
              <a:rPr lang="en-US" dirty="0">
                <a:effectLst>
                  <a:outerShdw blurRad="38100" dist="38100" dir="2700000" algn="tl">
                    <a:srgbClr val="000000">
                      <a:alpha val="43137"/>
                    </a:srgbClr>
                  </a:outerShdw>
                </a:effectLst>
              </a:rPr>
              <a:t>Directory Protocols</a:t>
            </a:r>
          </a:p>
        </p:txBody>
      </p:sp>
      <p:graphicFrame>
        <p:nvGraphicFramePr>
          <p:cNvPr id="18" name="Content Placeholder 17"/>
          <p:cNvGraphicFramePr>
            <a:graphicFrameLocks noGrp="1"/>
          </p:cNvGraphicFramePr>
          <p:nvPr>
            <p:ph idx="4294967295"/>
            <p:extLst>
              <p:ext uri="{D42A27DB-BD31-4B8C-83A1-F6EECF244321}">
                <p14:modId xmlns:p14="http://schemas.microsoft.com/office/powerpoint/2010/main" val="1502999876"/>
              </p:ext>
            </p:extLst>
          </p:nvPr>
        </p:nvGraphicFramePr>
        <p:xfrm>
          <a:off x="0" y="1094980"/>
          <a:ext cx="9144000" cy="5286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idx="4294967295"/>
          </p:nvPr>
        </p:nvSpPr>
        <p:spPr>
          <a:xfrm>
            <a:off x="457200" y="304800"/>
            <a:ext cx="7556500" cy="1116012"/>
          </a:xfrm>
        </p:spPr>
        <p:txBody>
          <a:bodyPr/>
          <a:lstStyle/>
          <a:p>
            <a:r>
              <a:rPr lang="en-US" dirty="0">
                <a:effectLst>
                  <a:outerShdw blurRad="38100" dist="38100" dir="2700000" algn="tl">
                    <a:srgbClr val="000000">
                      <a:alpha val="43137"/>
                    </a:srgbClr>
                  </a:outerShdw>
                </a:effectLst>
              </a:rPr>
              <a:t>Snoopy Protocols</a:t>
            </a:r>
          </a:p>
        </p:txBody>
      </p:sp>
      <p:sp>
        <p:nvSpPr>
          <p:cNvPr id="104451" name="Rectangle 3"/>
          <p:cNvSpPr>
            <a:spLocks noGrp="1" noChangeArrowheads="1"/>
          </p:cNvSpPr>
          <p:nvPr>
            <p:ph idx="4294967295"/>
          </p:nvPr>
        </p:nvSpPr>
        <p:spPr>
          <a:xfrm>
            <a:off x="685800" y="1447800"/>
            <a:ext cx="7556500" cy="5029200"/>
          </a:xfrm>
        </p:spPr>
        <p:txBody>
          <a:bodyPr>
            <a:normAutofit fontScale="92500" lnSpcReduction="10000"/>
          </a:bodyPr>
          <a:lstStyle/>
          <a:p>
            <a:r>
              <a:rPr lang="en-US" dirty="0"/>
              <a:t>Distribute</a:t>
            </a:r>
            <a:r>
              <a:rPr lang="en-US" dirty="0" smtClean="0"/>
              <a:t> the responsibility for maintaining cache coherence among all of the cache controllers in a multiprocessor</a:t>
            </a:r>
          </a:p>
          <a:p>
            <a:pPr lvl="1"/>
            <a:r>
              <a:rPr lang="en-US" dirty="0" smtClean="0"/>
              <a:t>A cache must recognize when a line that it holds is shared with other caches</a:t>
            </a:r>
          </a:p>
          <a:p>
            <a:pPr lvl="1"/>
            <a:r>
              <a:rPr lang="en-US" dirty="0" smtClean="0"/>
              <a:t>When updates are performed on a shared cache line, it must be announced </a:t>
            </a:r>
            <a:r>
              <a:rPr lang="en-US" dirty="0"/>
              <a:t>to other </a:t>
            </a:r>
            <a:r>
              <a:rPr lang="en-US" dirty="0" smtClean="0"/>
              <a:t>caches by a broadcast mechanism</a:t>
            </a:r>
          </a:p>
          <a:p>
            <a:pPr lvl="1"/>
            <a:r>
              <a:rPr lang="en-US" dirty="0" smtClean="0"/>
              <a:t>Each cache controller is able to “snoop” on the network to observe these broadcast notifications and react accordingly</a:t>
            </a:r>
          </a:p>
          <a:p>
            <a:r>
              <a:rPr lang="en-US" dirty="0"/>
              <a:t>Suited to </a:t>
            </a:r>
            <a:r>
              <a:rPr lang="en-US" dirty="0" smtClean="0"/>
              <a:t>bus-based multiprocessor because the shared bus provides a simple means for broadcasting and snooping</a:t>
            </a:r>
          </a:p>
          <a:p>
            <a:pPr lvl="1"/>
            <a:r>
              <a:rPr lang="en-US" dirty="0" smtClean="0"/>
              <a:t>Care must be taken that the increased bus traffic required for broadcasting and snooping does not cancel out the gains from the use of local caches</a:t>
            </a:r>
          </a:p>
          <a:p>
            <a:pPr marL="228600" lvl="1">
              <a:spcBef>
                <a:spcPts val="2000"/>
              </a:spcBef>
              <a:buClr>
                <a:schemeClr val="accent1"/>
              </a:buClr>
            </a:pPr>
            <a:r>
              <a:rPr lang="en-US" sz="2054" dirty="0" smtClean="0"/>
              <a:t>Two basic approaches have been explored:</a:t>
            </a:r>
          </a:p>
          <a:p>
            <a:pPr lvl="1"/>
            <a:r>
              <a:rPr lang="en-US" sz="1838" dirty="0" smtClean="0"/>
              <a:t>Write invalidate</a:t>
            </a:r>
          </a:p>
          <a:p>
            <a:pPr lvl="1"/>
            <a:r>
              <a:rPr lang="en-US" sz="1838" dirty="0" smtClean="0"/>
              <a:t>Write update (or write broadcast)</a:t>
            </a:r>
          </a:p>
          <a:p>
            <a:endParaRPr lang="en-US" dirty="0"/>
          </a:p>
        </p:txBody>
      </p:sp>
      <p:pic>
        <p:nvPicPr>
          <p:cNvPr id="4" name="Picture 3"/>
          <p:cNvPicPr>
            <a:picLocks noChangeAspect="1"/>
          </p:cNvPicPr>
          <p:nvPr/>
        </p:nvPicPr>
        <p:blipFill>
          <a:blip r:embed="rId3"/>
          <a:stretch>
            <a:fillRect/>
          </a:stretch>
        </p:blipFill>
        <p:spPr>
          <a:xfrm>
            <a:off x="7620000" y="5410200"/>
            <a:ext cx="1219200" cy="1219200"/>
          </a:xfrm>
          <a:prstGeom prst="rect">
            <a:avLst/>
          </a:prstGeom>
        </p:spPr>
      </p:pic>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Write Invalidate</a:t>
            </a:r>
          </a:p>
        </p:txBody>
      </p:sp>
      <p:sp>
        <p:nvSpPr>
          <p:cNvPr id="105475" name="Rectangle 3"/>
          <p:cNvSpPr>
            <a:spLocks noGrp="1" noChangeArrowheads="1"/>
          </p:cNvSpPr>
          <p:nvPr>
            <p:ph idx="1"/>
          </p:nvPr>
        </p:nvSpPr>
        <p:spPr>
          <a:xfrm>
            <a:off x="498474" y="1700808"/>
            <a:ext cx="7556313" cy="4425355"/>
          </a:xfrm>
        </p:spPr>
        <p:txBody>
          <a:bodyPr>
            <a:normAutofit/>
          </a:bodyPr>
          <a:lstStyle/>
          <a:p>
            <a:r>
              <a:rPr lang="en-US" dirty="0"/>
              <a:t>Multiple readers,</a:t>
            </a:r>
            <a:r>
              <a:rPr lang="en-US" dirty="0" smtClean="0"/>
              <a:t> but only one writer at a time</a:t>
            </a:r>
          </a:p>
          <a:p>
            <a:r>
              <a:rPr lang="en-US" dirty="0"/>
              <a:t>When a write is required, all other caches of the line are invalidated</a:t>
            </a:r>
          </a:p>
          <a:p>
            <a:r>
              <a:rPr lang="en-US" dirty="0"/>
              <a:t>Writing processor then has exclusive (cheap) access until line</a:t>
            </a:r>
            <a:r>
              <a:rPr lang="en-US" dirty="0" smtClean="0"/>
              <a:t> is required </a:t>
            </a:r>
            <a:r>
              <a:rPr lang="en-US" dirty="0"/>
              <a:t>by another processor</a:t>
            </a:r>
            <a:endParaRPr lang="en-US" dirty="0" smtClean="0"/>
          </a:p>
          <a:p>
            <a:r>
              <a:rPr lang="en-US" dirty="0" smtClean="0"/>
              <a:t>Most widely used in commercial multiprocessor systems such as the x86 architecture</a:t>
            </a:r>
          </a:p>
          <a:p>
            <a:r>
              <a:rPr lang="en-US" dirty="0"/>
              <a:t>State of every line is marked as modified, exclusive, shared or </a:t>
            </a:r>
            <a:r>
              <a:rPr lang="en-US" dirty="0" smtClean="0"/>
              <a:t>invalid</a:t>
            </a:r>
          </a:p>
          <a:p>
            <a:pPr lvl="1"/>
            <a:r>
              <a:rPr lang="en-US" dirty="0" smtClean="0"/>
              <a:t>For this reason the write-invalidate protocol is called </a:t>
            </a:r>
            <a:r>
              <a:rPr lang="en-US" i="1" dirty="0" smtClean="0"/>
              <a:t>MESI</a:t>
            </a:r>
            <a:endParaRPr lang="en-US" dirty="0"/>
          </a:p>
        </p:txBody>
      </p:sp>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Write Update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4221164"/>
              </p:ext>
            </p:extLst>
          </p:nvPr>
        </p:nvGraphicFramePr>
        <p:xfrm>
          <a:off x="498474" y="1981200"/>
          <a:ext cx="7556313" cy="4144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effectLst>
                  <a:outerShdw blurRad="38100" dist="38100" dir="2700000" algn="tl">
                    <a:srgbClr val="000000">
                      <a:alpha val="43137"/>
                    </a:srgbClr>
                  </a:outerShdw>
                </a:effectLst>
              </a:rPr>
              <a:t>MESI Protocol</a:t>
            </a:r>
            <a:endParaRPr lang="en-US"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533400" y="2209800"/>
            <a:ext cx="7556313" cy="4144963"/>
          </a:xfrm>
        </p:spPr>
        <p:txBody>
          <a:bodyPr>
            <a:normAutofit lnSpcReduction="10000"/>
          </a:bodyPr>
          <a:lstStyle/>
          <a:p>
            <a:r>
              <a:rPr lang="en-US" dirty="0" smtClean="0"/>
              <a:t>Modified</a:t>
            </a:r>
          </a:p>
          <a:p>
            <a:pPr lvl="1"/>
            <a:r>
              <a:rPr lang="en-US" dirty="0" smtClean="0"/>
              <a:t>The line in the cache has been modified and is available only in this cache</a:t>
            </a:r>
          </a:p>
          <a:p>
            <a:r>
              <a:rPr lang="en-US" dirty="0" smtClean="0"/>
              <a:t>Exclusive</a:t>
            </a:r>
          </a:p>
          <a:p>
            <a:pPr lvl="1"/>
            <a:r>
              <a:rPr lang="en-US" dirty="0" smtClean="0"/>
              <a:t>The line in the cache is the same as that in main memory and is not present in any other cache</a:t>
            </a:r>
          </a:p>
          <a:p>
            <a:r>
              <a:rPr lang="en-US" dirty="0" smtClean="0"/>
              <a:t>Shared</a:t>
            </a:r>
          </a:p>
          <a:p>
            <a:pPr lvl="1"/>
            <a:r>
              <a:rPr lang="en-US" dirty="0" smtClean="0"/>
              <a:t>The line in the cache is the same as that in main memory and may be present in another cache</a:t>
            </a:r>
          </a:p>
          <a:p>
            <a:r>
              <a:rPr lang="en-US" dirty="0" smtClean="0"/>
              <a:t>Invalid</a:t>
            </a:r>
          </a:p>
          <a:p>
            <a:pPr lvl="1"/>
            <a:r>
              <a:rPr lang="en-US" dirty="0" smtClean="0"/>
              <a:t>The line in the cache does not contain valid data </a:t>
            </a:r>
            <a:endParaRPr lang="en-US" dirty="0"/>
          </a:p>
        </p:txBody>
      </p:sp>
      <p:sp>
        <p:nvSpPr>
          <p:cNvPr id="5" name="Text Placeholder 4"/>
          <p:cNvSpPr>
            <a:spLocks noGrp="1"/>
          </p:cNvSpPr>
          <p:nvPr>
            <p:ph type="body" sz="half" idx="2"/>
          </p:nvPr>
        </p:nvSpPr>
        <p:spPr>
          <a:xfrm>
            <a:off x="498518" y="1129552"/>
            <a:ext cx="7558960" cy="851647"/>
          </a:xfrm>
        </p:spPr>
        <p:txBody>
          <a:bodyPr/>
          <a:lstStyle/>
          <a:p>
            <a:r>
              <a:rPr lang="en-US" sz="2200" dirty="0" smtClean="0"/>
              <a:t>To provide cache consistency on an SMP the data cache supports a protocol known as MESI:</a:t>
            </a:r>
            <a:endParaRPr lang="en-US" sz="2200" dirty="0"/>
          </a:p>
        </p:txBody>
      </p:sp>
      <p:sp>
        <p:nvSpPr>
          <p:cNvPr id="3" name="Footer Placeholder 2"/>
          <p:cNvSpPr>
            <a:spLocks noGrp="1"/>
          </p:cNvSpPr>
          <p:nvPr>
            <p:ph type="ftr" sz="quarter" idx="11"/>
          </p:nvPr>
        </p:nvSpPr>
        <p:spPr/>
        <p:txBody>
          <a:bodyPr/>
          <a:lstStyle/>
          <a:p>
            <a:r>
              <a:rPr lang="en-US" smtClean="0"/>
              <a:t>© 2016 Pearson Education, Inc., Hoboken, NJ. All rights reserved.</a:t>
            </a:r>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539552" y="4149080"/>
            <a:ext cx="6191157" cy="833718"/>
          </a:xfrm>
        </p:spPr>
        <p:txBody>
          <a:bodyPr>
            <a:noAutofit/>
          </a:bodyPr>
          <a:lstStyle/>
          <a:p>
            <a:r>
              <a:rPr lang="en-US" sz="5400" dirty="0" smtClean="0">
                <a:effectLst>
                  <a:outerShdw blurRad="38100" dist="38100" dir="2700000" algn="tl">
                    <a:srgbClr val="000000">
                      <a:alpha val="43137"/>
                    </a:srgbClr>
                  </a:outerShdw>
                </a:effectLst>
              </a:rPr>
              <a:t>Chapter 17</a:t>
            </a:r>
            <a:endParaRPr lang="en-US" sz="5400" dirty="0">
              <a:effectLst>
                <a:outerShdw blurRad="38100" dist="38100" dir="2700000" algn="tl">
                  <a:srgbClr val="000000">
                    <a:alpha val="43137"/>
                  </a:srgbClr>
                </a:outerShdw>
              </a:effectLst>
            </a:endParaRPr>
          </a:p>
        </p:txBody>
      </p:sp>
      <p:sp>
        <p:nvSpPr>
          <p:cNvPr id="11" name="Text Placeholder 10"/>
          <p:cNvSpPr>
            <a:spLocks noGrp="1"/>
          </p:cNvSpPr>
          <p:nvPr>
            <p:ph type="body" sz="half" idx="2"/>
          </p:nvPr>
        </p:nvSpPr>
        <p:spPr>
          <a:xfrm>
            <a:off x="539552" y="5013176"/>
            <a:ext cx="6191157" cy="885825"/>
          </a:xfrm>
        </p:spPr>
        <p:txBody>
          <a:bodyPr>
            <a:normAutofit/>
          </a:bodyPr>
          <a:lstStyle/>
          <a:p>
            <a:r>
              <a:rPr lang="en-US" sz="4400" dirty="0" smtClean="0"/>
              <a:t>Parallel Processing</a:t>
            </a:r>
            <a:endParaRPr lang="en-US" sz="4400" dirty="0"/>
          </a:p>
        </p:txBody>
      </p:sp>
      <p:sp>
        <p:nvSpPr>
          <p:cNvPr id="5" name="TextBox 4"/>
          <p:cNvSpPr txBox="1"/>
          <p:nvPr/>
        </p:nvSpPr>
        <p:spPr>
          <a:xfrm>
            <a:off x="5486400" y="1371600"/>
            <a:ext cx="2286000" cy="1938992"/>
          </a:xfrm>
          <a:prstGeom prst="rect">
            <a:avLst/>
          </a:prstGeom>
          <a:solidFill>
            <a:schemeClr val="accent3"/>
          </a:solidFill>
        </p:spPr>
        <p:txBody>
          <a:bodyPr wrap="square" rtlCol="0">
            <a:spAutoFit/>
          </a:bodyPr>
          <a:lstStyle/>
          <a:p>
            <a:endParaRPr lang="en-US" dirty="0" smtClean="0"/>
          </a:p>
          <a:p>
            <a:endParaRPr lang="en-US" dirty="0" smtClean="0"/>
          </a:p>
          <a:p>
            <a:endParaRPr lang="en-US" dirty="0" smtClean="0"/>
          </a:p>
          <a:p>
            <a:endParaRPr lang="en-US" dirty="0" smtClean="0"/>
          </a:p>
          <a:p>
            <a:endParaRPr lang="en-US" dirty="0" smtClean="0"/>
          </a:p>
        </p:txBody>
      </p:sp>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pic>
        <p:nvPicPr>
          <p:cNvPr id="3" name="Picture 2"/>
          <p:cNvPicPr>
            <a:picLocks noChangeAspect="1"/>
          </p:cNvPicPr>
          <p:nvPr/>
        </p:nvPicPr>
        <p:blipFill>
          <a:blip r:embed="rId3"/>
          <a:stretch>
            <a:fillRect/>
          </a:stretch>
        </p:blipFill>
        <p:spPr>
          <a:xfrm>
            <a:off x="323528" y="2564904"/>
            <a:ext cx="8546575" cy="3354397"/>
          </a:xfrm>
          <a:prstGeom prst="rect">
            <a:avLst/>
          </a:prstGeom>
        </p:spPr>
      </p:pic>
      <p:sp>
        <p:nvSpPr>
          <p:cNvPr id="4" name="TextBox 3"/>
          <p:cNvSpPr txBox="1"/>
          <p:nvPr/>
        </p:nvSpPr>
        <p:spPr>
          <a:xfrm>
            <a:off x="0" y="692696"/>
            <a:ext cx="9144000" cy="1077218"/>
          </a:xfrm>
          <a:prstGeom prst="rect">
            <a:avLst/>
          </a:prstGeom>
          <a:noFill/>
        </p:spPr>
        <p:txBody>
          <a:bodyPr wrap="square" rtlCol="0">
            <a:spAutoFit/>
          </a:bodyPr>
          <a:lstStyle/>
          <a:p>
            <a:pPr algn="ctr"/>
            <a:r>
              <a:rPr lang="en-US" sz="3200" dirty="0">
                <a:latin typeface="+mn-lt"/>
              </a:rPr>
              <a:t>Table 17.1   </a:t>
            </a:r>
            <a:endParaRPr lang="en-US" sz="3200" dirty="0" smtClean="0">
              <a:latin typeface="+mn-lt"/>
            </a:endParaRPr>
          </a:p>
          <a:p>
            <a:pPr algn="ctr"/>
            <a:r>
              <a:rPr lang="en-US" sz="3200" dirty="0" smtClean="0">
                <a:latin typeface="+mn-lt"/>
              </a:rPr>
              <a:t>MESI </a:t>
            </a:r>
            <a:r>
              <a:rPr lang="en-US" sz="3200" dirty="0">
                <a:latin typeface="+mn-lt"/>
              </a:rPr>
              <a:t>Cache Line States </a:t>
            </a:r>
          </a:p>
        </p:txBody>
      </p:sp>
    </p:spTree>
  </p:cSld>
  <p:clrMapOvr>
    <a:masterClrMapping/>
  </p:clrMapOvr>
  <p:transition spd="med">
    <p:wedg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pic>
        <p:nvPicPr>
          <p:cNvPr id="3" name="Picture 2" descr="f6.pdf"/>
          <p:cNvPicPr>
            <a:picLocks noChangeAspect="1"/>
          </p:cNvPicPr>
          <p:nvPr/>
        </p:nvPicPr>
        <p:blipFill rotWithShape="1">
          <a:blip r:embed="rId3">
            <a:extLst>
              <a:ext uri="{28A0092B-C50C-407E-A947-70E740481C1C}">
                <a14:useLocalDpi xmlns:a14="http://schemas.microsoft.com/office/drawing/2010/main" val="0"/>
              </a:ext>
            </a:extLst>
          </a:blip>
          <a:srcRect l="3493" t="7368" r="4958" b="2837"/>
          <a:stretch/>
        </p:blipFill>
        <p:spPr>
          <a:xfrm>
            <a:off x="179512" y="116632"/>
            <a:ext cx="8637655" cy="6546791"/>
          </a:xfrm>
          <a:prstGeom prst="rect">
            <a:avLst/>
          </a:prstGeom>
        </p:spPr>
      </p:pic>
    </p:spTree>
  </p:cSld>
  <p:clrMapOvr>
    <a:masterClrMapping/>
  </p:clrMapOvr>
  <p:transition spd="med">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8" name="Rectangle 8"/>
          <p:cNvSpPr>
            <a:spLocks noGrp="1" noChangeArrowheads="1"/>
          </p:cNvSpPr>
          <p:nvPr>
            <p:ph type="title"/>
          </p:nvPr>
        </p:nvSpPr>
        <p:spPr/>
        <p:txBody>
          <a:bodyPr/>
          <a:lstStyle/>
          <a:p>
            <a:r>
              <a:rPr lang="en-GB" dirty="0" smtClean="0">
                <a:effectLst>
                  <a:outerShdw blurRad="38100" dist="38100" dir="2700000" algn="tl">
                    <a:srgbClr val="000000">
                      <a:alpha val="43137"/>
                    </a:srgbClr>
                  </a:outerShdw>
                </a:effectLst>
              </a:rPr>
              <a:t>Multithreading and Chip Multiprocessors</a:t>
            </a:r>
            <a:endParaRPr lang="en-GB" dirty="0">
              <a:effectLst>
                <a:outerShdw blurRad="38100" dist="38100" dir="2700000" algn="tl">
                  <a:srgbClr val="000000">
                    <a:alpha val="43137"/>
                  </a:srgbClr>
                </a:outerShdw>
              </a:effectLst>
            </a:endParaRPr>
          </a:p>
        </p:txBody>
      </p:sp>
      <p:sp>
        <p:nvSpPr>
          <p:cNvPr id="189449" name="Rectangle 9"/>
          <p:cNvSpPr>
            <a:spLocks noGrp="1" noChangeArrowheads="1"/>
          </p:cNvSpPr>
          <p:nvPr>
            <p:ph idx="1"/>
          </p:nvPr>
        </p:nvSpPr>
        <p:spPr>
          <a:xfrm>
            <a:off x="498474" y="1981200"/>
            <a:ext cx="7556313" cy="4419600"/>
          </a:xfrm>
        </p:spPr>
        <p:txBody>
          <a:bodyPr>
            <a:normAutofit fontScale="92500" lnSpcReduction="10000"/>
          </a:bodyPr>
          <a:lstStyle/>
          <a:p>
            <a:r>
              <a:rPr lang="en-GB" dirty="0"/>
              <a:t>Processor performance can be measured by the rate at which it executes instructions</a:t>
            </a:r>
          </a:p>
          <a:p>
            <a:r>
              <a:rPr lang="en-GB" dirty="0"/>
              <a:t>MIPS rate = f * IPC</a:t>
            </a:r>
          </a:p>
          <a:p>
            <a:pPr lvl="1"/>
            <a:r>
              <a:rPr lang="en-GB" dirty="0"/>
              <a:t>f</a:t>
            </a:r>
            <a:r>
              <a:rPr lang="en-GB" dirty="0" smtClean="0"/>
              <a:t> = processor </a:t>
            </a:r>
            <a:r>
              <a:rPr lang="en-GB" dirty="0"/>
              <a:t>clock frequency, in MHz</a:t>
            </a:r>
          </a:p>
          <a:p>
            <a:pPr lvl="1"/>
            <a:r>
              <a:rPr lang="en-GB" dirty="0" smtClean="0"/>
              <a:t>IPC = </a:t>
            </a:r>
            <a:r>
              <a:rPr lang="en-GB" dirty="0"/>
              <a:t>average instructions per cycle</a:t>
            </a:r>
          </a:p>
          <a:p>
            <a:r>
              <a:rPr lang="en-GB" dirty="0"/>
              <a:t>Increase performance by increasing clock frequency and increasing instructions that complete during </a:t>
            </a:r>
            <a:r>
              <a:rPr lang="en-GB" dirty="0" smtClean="0"/>
              <a:t>cycle</a:t>
            </a:r>
          </a:p>
          <a:p>
            <a:r>
              <a:rPr lang="en-GB" dirty="0" smtClean="0"/>
              <a:t>Multithreading</a:t>
            </a:r>
          </a:p>
          <a:p>
            <a:pPr lvl="1"/>
            <a:r>
              <a:rPr lang="en-GB" dirty="0" smtClean="0"/>
              <a:t>Allows for a high degree of instruction-level parallelism without increasing circuit complexity or power consumption</a:t>
            </a:r>
          </a:p>
          <a:p>
            <a:pPr lvl="1"/>
            <a:r>
              <a:rPr lang="en-GB" dirty="0" smtClean="0"/>
              <a:t>Instruction stream is divided into several smaller streams, known as threads, that can be executed in parallel</a:t>
            </a:r>
          </a:p>
        </p:txBody>
      </p:sp>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4" name="Rectangle 6"/>
          <p:cNvSpPr>
            <a:spLocks noGrp="1" noChangeArrowheads="1"/>
          </p:cNvSpPr>
          <p:nvPr>
            <p:ph type="title" idx="4294967295"/>
          </p:nvPr>
        </p:nvSpPr>
        <p:spPr>
          <a:xfrm>
            <a:off x="0" y="0"/>
            <a:ext cx="9144000" cy="1116013"/>
          </a:xfrm>
        </p:spPr>
        <p:txBody>
          <a:bodyPr/>
          <a:lstStyle/>
          <a:p>
            <a:r>
              <a:rPr lang="en-GB" dirty="0">
                <a:effectLst>
                  <a:outerShdw blurRad="38100" dist="38100" dir="2700000" algn="tl">
                    <a:srgbClr val="000000">
                      <a:alpha val="43137"/>
                    </a:srgbClr>
                  </a:outerShdw>
                </a:effectLst>
              </a:rPr>
              <a:t>Definitions of Threads</a:t>
            </a:r>
            <a:r>
              <a:rPr lang="en-GB" dirty="0" smtClean="0">
                <a:effectLst>
                  <a:outerShdw blurRad="38100" dist="38100" dir="2700000" algn="tl">
                    <a:srgbClr val="000000">
                      <a:alpha val="43137"/>
                    </a:srgbClr>
                  </a:outerShdw>
                </a:effectLst>
              </a:rPr>
              <a:t> </a:t>
            </a:r>
            <a:br>
              <a:rPr lang="en-GB" dirty="0" smtClean="0">
                <a:effectLst>
                  <a:outerShdw blurRad="38100" dist="38100" dir="2700000" algn="tl">
                    <a:srgbClr val="000000">
                      <a:alpha val="43137"/>
                    </a:srgbClr>
                  </a:outerShdw>
                </a:effectLst>
              </a:rPr>
            </a:br>
            <a:r>
              <a:rPr lang="en-GB" dirty="0" smtClean="0">
                <a:effectLst>
                  <a:outerShdw blurRad="38100" dist="38100" dir="2700000" algn="tl">
                    <a:srgbClr val="000000">
                      <a:alpha val="43137"/>
                    </a:srgbClr>
                  </a:outerShdw>
                </a:effectLst>
              </a:rPr>
              <a:t>and </a:t>
            </a:r>
            <a:r>
              <a:rPr lang="en-GB" dirty="0">
                <a:effectLst>
                  <a:outerShdw blurRad="38100" dist="38100" dir="2700000" algn="tl">
                    <a:srgbClr val="000000">
                      <a:alpha val="43137"/>
                    </a:srgbClr>
                  </a:outerShdw>
                </a:effectLst>
              </a:rPr>
              <a:t>Processes</a:t>
            </a:r>
          </a:p>
        </p:txBody>
      </p:sp>
      <p:graphicFrame>
        <p:nvGraphicFramePr>
          <p:cNvPr id="31" name="Content Placeholder 30"/>
          <p:cNvGraphicFramePr>
            <a:graphicFrameLocks noGrp="1"/>
          </p:cNvGraphicFramePr>
          <p:nvPr>
            <p:ph idx="4294967295"/>
          </p:nvPr>
        </p:nvGraphicFramePr>
        <p:xfrm>
          <a:off x="228600" y="838200"/>
          <a:ext cx="8610600" cy="579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2" name="Picture 31"/>
          <p:cNvPicPr>
            <a:picLocks noChangeAspect="1"/>
          </p:cNvPicPr>
          <p:nvPr/>
        </p:nvPicPr>
        <p:blipFill>
          <a:blip r:embed="rId8"/>
          <a:stretch>
            <a:fillRect/>
          </a:stretch>
        </p:blipFill>
        <p:spPr>
          <a:xfrm>
            <a:off x="3810000" y="2819400"/>
            <a:ext cx="1525206" cy="1825625"/>
          </a:xfrm>
          <a:prstGeom prst="rect">
            <a:avLst/>
          </a:prstGeom>
          <a:effectLst>
            <a:softEdge rad="152400"/>
          </a:effectLst>
        </p:spPr>
      </p:pic>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8" name="Rectangle 6"/>
          <p:cNvSpPr>
            <a:spLocks noGrp="1" noChangeArrowheads="1"/>
          </p:cNvSpPr>
          <p:nvPr>
            <p:ph type="title"/>
          </p:nvPr>
        </p:nvSpPr>
        <p:spPr>
          <a:xfrm>
            <a:off x="228600" y="228600"/>
            <a:ext cx="6191157" cy="1367118"/>
          </a:xfrm>
        </p:spPr>
        <p:txBody>
          <a:bodyPr>
            <a:noAutofit/>
          </a:bodyPr>
          <a:lstStyle/>
          <a:p>
            <a:pPr algn="ctr"/>
            <a:r>
              <a:rPr lang="en-GB" sz="3600" dirty="0">
                <a:effectLst>
                  <a:outerShdw blurRad="38100" dist="38100" dir="2700000" algn="tl">
                    <a:srgbClr val="000000">
                      <a:alpha val="43137"/>
                    </a:srgbClr>
                  </a:outerShdw>
                </a:effectLst>
              </a:rPr>
              <a:t>Implicit and Explicit Multithreading</a:t>
            </a:r>
          </a:p>
        </p:txBody>
      </p:sp>
      <p:sp>
        <p:nvSpPr>
          <p:cNvPr id="192519" name="Rectangle 7"/>
          <p:cNvSpPr>
            <a:spLocks noGrp="1" noChangeArrowheads="1"/>
          </p:cNvSpPr>
          <p:nvPr>
            <p:ph type="body" sz="half" idx="2"/>
          </p:nvPr>
        </p:nvSpPr>
        <p:spPr>
          <a:xfrm>
            <a:off x="457200" y="1828800"/>
            <a:ext cx="5962557" cy="4572000"/>
          </a:xfrm>
        </p:spPr>
        <p:txBody>
          <a:bodyPr>
            <a:normAutofit/>
          </a:bodyPr>
          <a:lstStyle/>
          <a:p>
            <a:pPr marL="228600" indent="-228600">
              <a:spcBef>
                <a:spcPts val="2000"/>
              </a:spcBef>
              <a:buFont typeface="Wingdings" pitchFamily="2" charset="2"/>
              <a:buChar char="n"/>
            </a:pPr>
            <a:r>
              <a:rPr lang="en-GB" sz="2000" dirty="0"/>
              <a:t>All commercial processors and most experimental ones use explicit </a:t>
            </a:r>
            <a:r>
              <a:rPr lang="en-GB" sz="2000" dirty="0" smtClean="0"/>
              <a:t>multithreading</a:t>
            </a:r>
          </a:p>
          <a:p>
            <a:pPr lvl="1" indent="-228600">
              <a:buFont typeface="Wingdings" pitchFamily="2" charset="2"/>
              <a:buChar char="n"/>
            </a:pPr>
            <a:r>
              <a:rPr lang="en-GB" sz="1800" dirty="0" smtClean="0"/>
              <a:t>Concurrently </a:t>
            </a:r>
            <a:r>
              <a:rPr lang="en-GB" sz="1800" dirty="0"/>
              <a:t>execute instructions from different explicit threads</a:t>
            </a:r>
          </a:p>
          <a:p>
            <a:pPr lvl="1" indent="-228600">
              <a:buFont typeface="Wingdings" pitchFamily="2" charset="2"/>
              <a:buChar char="n"/>
            </a:pPr>
            <a:r>
              <a:rPr lang="en-GB" sz="1800" dirty="0"/>
              <a:t>Interleave instructions from different threads on shared pipelines or parallel execution on parallel pipelines</a:t>
            </a:r>
          </a:p>
          <a:p>
            <a:pPr marL="228600" indent="-228600">
              <a:spcBef>
                <a:spcPts val="2000"/>
              </a:spcBef>
              <a:buFont typeface="Wingdings" pitchFamily="2" charset="2"/>
              <a:buChar char="n"/>
            </a:pPr>
            <a:r>
              <a:rPr lang="en-GB" sz="2000" dirty="0"/>
              <a:t>Implicit multithreading is concurrent execution of multiple threads extracted from single sequential program</a:t>
            </a:r>
          </a:p>
          <a:p>
            <a:pPr lvl="1" indent="-228600">
              <a:buFont typeface="Wingdings" pitchFamily="2" charset="2"/>
              <a:buChar char="n"/>
            </a:pPr>
            <a:r>
              <a:rPr lang="en-GB" sz="1800" dirty="0"/>
              <a:t>Implicit threads defined statically by compiler or dynamically by hardware</a:t>
            </a:r>
          </a:p>
        </p:txBody>
      </p:sp>
      <p:sp useBgFill="1">
        <p:nvSpPr>
          <p:cNvPr id="5" name="TextBox 4"/>
          <p:cNvSpPr txBox="1"/>
          <p:nvPr/>
        </p:nvSpPr>
        <p:spPr>
          <a:xfrm>
            <a:off x="185848" y="4572001"/>
            <a:ext cx="423752" cy="607928"/>
          </a:xfrm>
          <a:prstGeom prst="rect">
            <a:avLst/>
          </a:prstGeom>
        </p:spPr>
        <p:txBody>
          <a:bodyPr wrap="square" rtlCol="0">
            <a:spAutoFit/>
          </a:bodyPr>
          <a:lstStyle/>
          <a:p>
            <a:endParaRPr lang="en-US" dirty="0"/>
          </a:p>
        </p:txBody>
      </p:sp>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4" name="Rectangle 8"/>
          <p:cNvSpPr>
            <a:spLocks noGrp="1" noChangeArrowheads="1"/>
          </p:cNvSpPr>
          <p:nvPr>
            <p:ph type="title"/>
          </p:nvPr>
        </p:nvSpPr>
        <p:spPr>
          <a:xfrm>
            <a:off x="685800" y="381000"/>
            <a:ext cx="7556313" cy="1116106"/>
          </a:xfrm>
        </p:spPr>
        <p:txBody>
          <a:bodyPr/>
          <a:lstStyle/>
          <a:p>
            <a:r>
              <a:rPr lang="en-GB" dirty="0">
                <a:effectLst>
                  <a:outerShdw blurRad="38100" dist="38100" dir="2700000" algn="tl">
                    <a:srgbClr val="000000">
                      <a:alpha val="43137"/>
                    </a:srgbClr>
                  </a:outerShdw>
                </a:effectLst>
              </a:rPr>
              <a:t>Approaches to Explicit Multithreading</a:t>
            </a:r>
          </a:p>
        </p:txBody>
      </p:sp>
      <p:sp>
        <p:nvSpPr>
          <p:cNvPr id="193545" name="Rectangle 9"/>
          <p:cNvSpPr>
            <a:spLocks noGrp="1" noChangeArrowheads="1"/>
          </p:cNvSpPr>
          <p:nvPr>
            <p:ph sz="half" idx="1"/>
          </p:nvPr>
        </p:nvSpPr>
        <p:spPr/>
        <p:txBody>
          <a:bodyPr>
            <a:normAutofit lnSpcReduction="10000"/>
          </a:bodyPr>
          <a:lstStyle/>
          <a:p>
            <a:pPr>
              <a:lnSpc>
                <a:spcPct val="90000"/>
              </a:lnSpc>
            </a:pPr>
            <a:r>
              <a:rPr lang="en-GB" sz="2000" dirty="0"/>
              <a:t>Interleaved</a:t>
            </a:r>
          </a:p>
          <a:p>
            <a:pPr lvl="1">
              <a:lnSpc>
                <a:spcPct val="90000"/>
              </a:lnSpc>
            </a:pPr>
            <a:r>
              <a:rPr lang="en-GB" sz="1800" dirty="0"/>
              <a:t>Fine-grained</a:t>
            </a:r>
          </a:p>
          <a:p>
            <a:pPr lvl="1">
              <a:lnSpc>
                <a:spcPct val="90000"/>
              </a:lnSpc>
            </a:pPr>
            <a:r>
              <a:rPr lang="en-GB" sz="1800" dirty="0"/>
              <a:t>Processor deals with two or more thread contexts at a time</a:t>
            </a:r>
          </a:p>
          <a:p>
            <a:pPr lvl="1">
              <a:lnSpc>
                <a:spcPct val="90000"/>
              </a:lnSpc>
            </a:pPr>
            <a:r>
              <a:rPr lang="en-GB" sz="1800" dirty="0"/>
              <a:t>Switching thread at each clock cycle</a:t>
            </a:r>
          </a:p>
          <a:p>
            <a:pPr lvl="1">
              <a:lnSpc>
                <a:spcPct val="90000"/>
              </a:lnSpc>
            </a:pPr>
            <a:r>
              <a:rPr lang="en-GB" sz="1800" dirty="0"/>
              <a:t>If thread is blocked it is skipped</a:t>
            </a:r>
            <a:endParaRPr lang="en-GB" sz="1800" dirty="0" smtClean="0"/>
          </a:p>
          <a:p>
            <a:pPr>
              <a:lnSpc>
                <a:spcPct val="90000"/>
              </a:lnSpc>
            </a:pPr>
            <a:r>
              <a:rPr lang="en-GB" sz="2000" dirty="0" smtClean="0"/>
              <a:t>Simultaneous </a:t>
            </a:r>
            <a:r>
              <a:rPr lang="en-GB" sz="2000" dirty="0"/>
              <a:t>(SMT)</a:t>
            </a:r>
          </a:p>
          <a:p>
            <a:pPr lvl="1">
              <a:lnSpc>
                <a:spcPct val="90000"/>
              </a:lnSpc>
            </a:pPr>
            <a:r>
              <a:rPr lang="en-GB" sz="1800" dirty="0"/>
              <a:t>Instructions</a:t>
            </a:r>
            <a:r>
              <a:rPr lang="en-GB" sz="1800" dirty="0" smtClean="0"/>
              <a:t> are simultaneously </a:t>
            </a:r>
            <a:r>
              <a:rPr lang="en-GB" sz="1800" dirty="0"/>
              <a:t>issued from multiple threads to execution units of superscalar </a:t>
            </a:r>
            <a:r>
              <a:rPr lang="en-GB" sz="1800" dirty="0" smtClean="0"/>
              <a:t>processor</a:t>
            </a:r>
            <a:endParaRPr lang="en-GB" sz="1800" dirty="0"/>
          </a:p>
        </p:txBody>
      </p:sp>
      <p:sp>
        <p:nvSpPr>
          <p:cNvPr id="7" name="Content Placeholder 6"/>
          <p:cNvSpPr>
            <a:spLocks noGrp="1"/>
          </p:cNvSpPr>
          <p:nvPr>
            <p:ph sz="half" idx="2"/>
          </p:nvPr>
        </p:nvSpPr>
        <p:spPr/>
        <p:txBody>
          <a:bodyPr>
            <a:normAutofit fontScale="92500" lnSpcReduction="10000"/>
          </a:bodyPr>
          <a:lstStyle/>
          <a:p>
            <a:pPr>
              <a:lnSpc>
                <a:spcPct val="90000"/>
              </a:lnSpc>
            </a:pPr>
            <a:r>
              <a:rPr lang="en-GB" sz="2000" dirty="0" smtClean="0"/>
              <a:t>Blocked </a:t>
            </a:r>
          </a:p>
          <a:p>
            <a:pPr lvl="1">
              <a:lnSpc>
                <a:spcPct val="90000"/>
              </a:lnSpc>
            </a:pPr>
            <a:r>
              <a:rPr lang="en-GB" dirty="0" smtClean="0"/>
              <a:t>Coarse-grained </a:t>
            </a:r>
          </a:p>
          <a:p>
            <a:pPr lvl="1">
              <a:lnSpc>
                <a:spcPct val="90000"/>
              </a:lnSpc>
            </a:pPr>
            <a:r>
              <a:rPr lang="en-GB" dirty="0" smtClean="0"/>
              <a:t>Thread executed until event causes delay</a:t>
            </a:r>
          </a:p>
          <a:p>
            <a:pPr lvl="1">
              <a:lnSpc>
                <a:spcPct val="90000"/>
              </a:lnSpc>
            </a:pPr>
            <a:r>
              <a:rPr lang="en-GB" dirty="0" smtClean="0"/>
              <a:t>Effective on in-order processor</a:t>
            </a:r>
          </a:p>
          <a:p>
            <a:pPr lvl="1">
              <a:lnSpc>
                <a:spcPct val="90000"/>
              </a:lnSpc>
            </a:pPr>
            <a:r>
              <a:rPr lang="en-GB" dirty="0" smtClean="0"/>
              <a:t>Avoids pipeline stall</a:t>
            </a:r>
          </a:p>
          <a:p>
            <a:pPr>
              <a:lnSpc>
                <a:spcPct val="90000"/>
              </a:lnSpc>
            </a:pPr>
            <a:r>
              <a:rPr lang="en-GB" sz="2000" dirty="0" smtClean="0"/>
              <a:t>Chip multiprocessing</a:t>
            </a:r>
          </a:p>
          <a:p>
            <a:pPr lvl="1">
              <a:lnSpc>
                <a:spcPct val="90000"/>
              </a:lnSpc>
            </a:pPr>
            <a:r>
              <a:rPr lang="en-GB" dirty="0" smtClean="0"/>
              <a:t>Processor is replicated on a single chip</a:t>
            </a:r>
          </a:p>
          <a:p>
            <a:pPr lvl="1">
              <a:lnSpc>
                <a:spcPct val="90000"/>
              </a:lnSpc>
            </a:pPr>
            <a:r>
              <a:rPr lang="en-GB" dirty="0" smtClean="0"/>
              <a:t>Each processor handles separate threads</a:t>
            </a:r>
          </a:p>
          <a:p>
            <a:pPr lvl="1">
              <a:lnSpc>
                <a:spcPct val="90000"/>
              </a:lnSpc>
            </a:pPr>
            <a:r>
              <a:rPr lang="en-GB" dirty="0" smtClean="0"/>
              <a:t>Advantage is that the available logic area on a chip is used effectively</a:t>
            </a:r>
          </a:p>
          <a:p>
            <a:endParaRPr lang="en-US" dirty="0"/>
          </a:p>
        </p:txBody>
      </p:sp>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pic>
        <p:nvPicPr>
          <p:cNvPr id="5" name="Picture 4" descr="f7.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cSld>
  <p:clrMapOvr>
    <a:masterClrMapping/>
  </p:clrMapOvr>
  <p:transition spd="med">
    <p:pull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ChangeArrowheads="1"/>
          </p:cNvSpPr>
          <p:nvPr>
            <p:ph type="title"/>
          </p:nvPr>
        </p:nvSpPr>
        <p:spPr>
          <a:xfrm>
            <a:off x="304800" y="0"/>
            <a:ext cx="6191157" cy="990600"/>
          </a:xfrm>
        </p:spPr>
        <p:txBody>
          <a:bodyPr>
            <a:normAutofit/>
          </a:bodyPr>
          <a:lstStyle/>
          <a:p>
            <a:r>
              <a:rPr lang="en-US" sz="3200" dirty="0"/>
              <a:t>Clusters</a:t>
            </a:r>
          </a:p>
        </p:txBody>
      </p:sp>
      <p:sp>
        <p:nvSpPr>
          <p:cNvPr id="108547" name="Rectangle 3"/>
          <p:cNvSpPr>
            <a:spLocks noGrp="1" noChangeArrowheads="1"/>
          </p:cNvSpPr>
          <p:nvPr>
            <p:ph type="body" sz="half" idx="2"/>
          </p:nvPr>
        </p:nvSpPr>
        <p:spPr>
          <a:xfrm>
            <a:off x="457200" y="1066800"/>
            <a:ext cx="6172200" cy="5486399"/>
          </a:xfrm>
        </p:spPr>
        <p:txBody>
          <a:bodyPr>
            <a:normAutofit/>
          </a:bodyPr>
          <a:lstStyle/>
          <a:p>
            <a:pPr marL="228600" indent="-228600">
              <a:lnSpc>
                <a:spcPct val="90000"/>
              </a:lnSpc>
              <a:spcBef>
                <a:spcPts val="2000"/>
              </a:spcBef>
              <a:buFont typeface="Wingdings" pitchFamily="2" charset="2"/>
              <a:buChar char="n"/>
            </a:pPr>
            <a:r>
              <a:rPr lang="en-US" sz="2000" dirty="0"/>
              <a:t>Alternative to </a:t>
            </a:r>
            <a:r>
              <a:rPr lang="en-US" sz="2000" dirty="0" smtClean="0"/>
              <a:t>SMP as an approach to providing high performance and high </a:t>
            </a:r>
            <a:r>
              <a:rPr lang="en-US" sz="2000" dirty="0"/>
              <a:t>availability</a:t>
            </a:r>
            <a:endParaRPr lang="en-US" sz="2000" dirty="0" smtClean="0"/>
          </a:p>
          <a:p>
            <a:pPr marL="228600" indent="-228600">
              <a:lnSpc>
                <a:spcPct val="90000"/>
              </a:lnSpc>
              <a:spcBef>
                <a:spcPts val="2000"/>
              </a:spcBef>
              <a:buFont typeface="Wingdings" pitchFamily="2" charset="2"/>
              <a:buChar char="n"/>
            </a:pPr>
            <a:r>
              <a:rPr lang="en-US" sz="2000" dirty="0" smtClean="0"/>
              <a:t>Particularly attractive for server applications</a:t>
            </a:r>
          </a:p>
          <a:p>
            <a:pPr marL="228600" indent="-228600">
              <a:lnSpc>
                <a:spcPct val="90000"/>
              </a:lnSpc>
              <a:spcBef>
                <a:spcPts val="2000"/>
              </a:spcBef>
              <a:buFont typeface="Wingdings" pitchFamily="2" charset="2"/>
              <a:buChar char="n"/>
            </a:pPr>
            <a:r>
              <a:rPr lang="en-US" sz="2000" dirty="0" smtClean="0"/>
              <a:t>Defined as:</a:t>
            </a:r>
          </a:p>
          <a:p>
            <a:pPr lvl="1" indent="-228600">
              <a:lnSpc>
                <a:spcPct val="90000"/>
              </a:lnSpc>
              <a:buFont typeface="Wingdings" pitchFamily="2" charset="2"/>
              <a:buChar char="n"/>
            </a:pPr>
            <a:r>
              <a:rPr lang="en-US" sz="1700" dirty="0" smtClean="0"/>
              <a:t>A </a:t>
            </a:r>
            <a:r>
              <a:rPr lang="en-US" sz="1700" dirty="0"/>
              <a:t>group of interconnected whole </a:t>
            </a:r>
            <a:r>
              <a:rPr lang="en-US" sz="1700" dirty="0" smtClean="0"/>
              <a:t>computers working </a:t>
            </a:r>
            <a:r>
              <a:rPr lang="en-US" sz="1700" dirty="0"/>
              <a:t>together as</a:t>
            </a:r>
            <a:r>
              <a:rPr lang="en-US" sz="1700" dirty="0" smtClean="0"/>
              <a:t> a unified computing resource that can create the illusion </a:t>
            </a:r>
            <a:r>
              <a:rPr lang="en-US" sz="1700" dirty="0"/>
              <a:t>of being one </a:t>
            </a:r>
            <a:r>
              <a:rPr lang="en-US" sz="1700" dirty="0" smtClean="0"/>
              <a:t>machine</a:t>
            </a:r>
          </a:p>
          <a:p>
            <a:pPr lvl="1" indent="-228600">
              <a:lnSpc>
                <a:spcPct val="90000"/>
              </a:lnSpc>
              <a:buFont typeface="Wingdings" pitchFamily="2" charset="2"/>
              <a:buChar char="n"/>
            </a:pPr>
            <a:r>
              <a:rPr lang="en-US" sz="1700" dirty="0" smtClean="0"/>
              <a:t>(The term </a:t>
            </a:r>
            <a:r>
              <a:rPr lang="en-US" sz="1700" i="1" dirty="0" smtClean="0"/>
              <a:t>whole computer </a:t>
            </a:r>
            <a:r>
              <a:rPr lang="en-US" sz="1700" dirty="0" smtClean="0"/>
              <a:t>means a system that can run on its own, apart from the cluster)</a:t>
            </a:r>
          </a:p>
          <a:p>
            <a:pPr marL="228600" indent="-228600">
              <a:lnSpc>
                <a:spcPct val="90000"/>
              </a:lnSpc>
              <a:spcBef>
                <a:spcPts val="2000"/>
              </a:spcBef>
              <a:buFont typeface="Wingdings" pitchFamily="2" charset="2"/>
              <a:buChar char="n"/>
            </a:pPr>
            <a:r>
              <a:rPr lang="en-US" sz="2000" dirty="0"/>
              <a:t>Each computer</a:t>
            </a:r>
            <a:r>
              <a:rPr lang="en-US" sz="2000" dirty="0" smtClean="0"/>
              <a:t> in a cluster is called </a:t>
            </a:r>
            <a:r>
              <a:rPr lang="en-US" sz="2000" dirty="0"/>
              <a:t>a </a:t>
            </a:r>
            <a:r>
              <a:rPr lang="en-US" sz="2000" dirty="0" smtClean="0"/>
              <a:t>node</a:t>
            </a:r>
          </a:p>
          <a:p>
            <a:pPr marL="228600" indent="-228600">
              <a:lnSpc>
                <a:spcPct val="90000"/>
              </a:lnSpc>
              <a:spcBef>
                <a:spcPts val="2000"/>
              </a:spcBef>
              <a:buFont typeface="Wingdings" pitchFamily="2" charset="2"/>
              <a:buChar char="n"/>
            </a:pPr>
            <a:r>
              <a:rPr lang="en-US" sz="2000" dirty="0" smtClean="0"/>
              <a:t>Benefits:</a:t>
            </a:r>
          </a:p>
          <a:p>
            <a:pPr lvl="1" indent="-228600">
              <a:lnSpc>
                <a:spcPct val="90000"/>
              </a:lnSpc>
              <a:buFont typeface="Wingdings" pitchFamily="2" charset="2"/>
              <a:buChar char="n"/>
            </a:pPr>
            <a:r>
              <a:rPr lang="en-US" sz="1700" dirty="0" smtClean="0"/>
              <a:t>Absolute scalability</a:t>
            </a:r>
          </a:p>
          <a:p>
            <a:pPr lvl="1" indent="-228600">
              <a:lnSpc>
                <a:spcPct val="90000"/>
              </a:lnSpc>
              <a:buFont typeface="Wingdings" pitchFamily="2" charset="2"/>
              <a:buChar char="n"/>
            </a:pPr>
            <a:r>
              <a:rPr lang="en-US" sz="1700" dirty="0" smtClean="0"/>
              <a:t>Incremental scalability</a:t>
            </a:r>
          </a:p>
          <a:p>
            <a:pPr lvl="1" indent="-228600">
              <a:lnSpc>
                <a:spcPct val="90000"/>
              </a:lnSpc>
              <a:buFont typeface="Wingdings" pitchFamily="2" charset="2"/>
              <a:buChar char="n"/>
            </a:pPr>
            <a:r>
              <a:rPr lang="en-US" sz="1700" dirty="0" smtClean="0"/>
              <a:t>High availability</a:t>
            </a:r>
          </a:p>
          <a:p>
            <a:pPr lvl="1" indent="-228600">
              <a:lnSpc>
                <a:spcPct val="90000"/>
              </a:lnSpc>
              <a:buFont typeface="Wingdings" pitchFamily="2" charset="2"/>
              <a:buChar char="n"/>
            </a:pPr>
            <a:r>
              <a:rPr lang="en-US" sz="1700" dirty="0" smtClean="0"/>
              <a:t>Superior price/performance</a:t>
            </a:r>
            <a:endParaRPr lang="en-US" sz="1700" dirty="0"/>
          </a:p>
        </p:txBody>
      </p:sp>
      <p:sp useBgFill="1">
        <p:nvSpPr>
          <p:cNvPr id="5" name="TextBox 4"/>
          <p:cNvSpPr txBox="1"/>
          <p:nvPr/>
        </p:nvSpPr>
        <p:spPr>
          <a:xfrm>
            <a:off x="172720" y="4648200"/>
            <a:ext cx="360680" cy="517545"/>
          </a:xfrm>
          <a:prstGeom prst="rect">
            <a:avLst/>
          </a:prstGeom>
        </p:spPr>
        <p:txBody>
          <a:bodyPr wrap="square" rtlCol="0">
            <a:spAutoFit/>
          </a:bodyPr>
          <a:lstStyle/>
          <a:p>
            <a:endParaRPr lang="en-US" dirty="0"/>
          </a:p>
        </p:txBody>
      </p:sp>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pic>
        <p:nvPicPr>
          <p:cNvPr id="3" name="Picture 2" descr="f8.pdf"/>
          <p:cNvPicPr>
            <a:picLocks noChangeAspect="1"/>
          </p:cNvPicPr>
          <p:nvPr/>
        </p:nvPicPr>
        <p:blipFill rotWithShape="1">
          <a:blip r:embed="rId3">
            <a:extLst>
              <a:ext uri="{28A0092B-C50C-407E-A947-70E740481C1C}">
                <a14:useLocalDpi xmlns:a14="http://schemas.microsoft.com/office/drawing/2010/main" val="0"/>
              </a:ext>
            </a:extLst>
          </a:blip>
          <a:srcRect t="4580" b="6620"/>
          <a:stretch/>
        </p:blipFill>
        <p:spPr>
          <a:xfrm>
            <a:off x="1691680" y="-99392"/>
            <a:ext cx="5760640" cy="6620022"/>
          </a:xfrm>
          <a:prstGeom prst="rect">
            <a:avLst/>
          </a:prstGeom>
        </p:spPr>
      </p:pic>
    </p:spTree>
  </p:cSld>
  <p:clrMapOvr>
    <a:masterClrMapping/>
  </p:clrMapOvr>
  <p:transition spd="med">
    <p:pull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pic>
        <p:nvPicPr>
          <p:cNvPr id="3" name="Picture 2"/>
          <p:cNvPicPr>
            <a:picLocks noChangeAspect="1"/>
          </p:cNvPicPr>
          <p:nvPr/>
        </p:nvPicPr>
        <p:blipFill>
          <a:blip r:embed="rId3"/>
          <a:stretch>
            <a:fillRect/>
          </a:stretch>
        </p:blipFill>
        <p:spPr>
          <a:xfrm>
            <a:off x="683568" y="1196752"/>
            <a:ext cx="7560840" cy="5461483"/>
          </a:xfrm>
          <a:prstGeom prst="rect">
            <a:avLst/>
          </a:prstGeom>
        </p:spPr>
      </p:pic>
      <p:sp>
        <p:nvSpPr>
          <p:cNvPr id="4" name="TextBox 3"/>
          <p:cNvSpPr txBox="1"/>
          <p:nvPr/>
        </p:nvSpPr>
        <p:spPr>
          <a:xfrm>
            <a:off x="-4948" y="0"/>
            <a:ext cx="9144000" cy="1077218"/>
          </a:xfrm>
          <a:prstGeom prst="rect">
            <a:avLst/>
          </a:prstGeom>
          <a:noFill/>
        </p:spPr>
        <p:txBody>
          <a:bodyPr wrap="square" rtlCol="0">
            <a:spAutoFit/>
          </a:bodyPr>
          <a:lstStyle/>
          <a:p>
            <a:pPr algn="ctr"/>
            <a:r>
              <a:rPr lang="en-US" sz="3200" dirty="0">
                <a:latin typeface="+mn-lt"/>
              </a:rPr>
              <a:t>Table 17.2  </a:t>
            </a:r>
            <a:endParaRPr lang="en-US" sz="3200" dirty="0" smtClean="0">
              <a:latin typeface="+mn-lt"/>
            </a:endParaRPr>
          </a:p>
          <a:p>
            <a:pPr algn="ctr"/>
            <a:r>
              <a:rPr lang="en-US" sz="3200" dirty="0" smtClean="0">
                <a:latin typeface="+mn-lt"/>
              </a:rPr>
              <a:t>Clustering </a:t>
            </a:r>
            <a:r>
              <a:rPr lang="en-US" sz="3200" dirty="0">
                <a:latin typeface="+mn-lt"/>
              </a:rPr>
              <a:t>Methods: Benefits and Limitations </a:t>
            </a:r>
          </a:p>
        </p:txBody>
      </p:sp>
    </p:spTree>
  </p:cSld>
  <p:clrMapOvr>
    <a:masterClrMapping/>
  </p:clrMapOvr>
  <p:transition spd="med">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US" dirty="0">
                <a:effectLst>
                  <a:outerShdw blurRad="38100" dist="38100" dir="2700000" algn="tl">
                    <a:srgbClr val="000000">
                      <a:alpha val="43137"/>
                    </a:srgbClr>
                  </a:outerShdw>
                </a:effectLst>
              </a:rPr>
              <a:t>Multiple Processor Organization</a:t>
            </a:r>
          </a:p>
        </p:txBody>
      </p:sp>
      <p:sp>
        <p:nvSpPr>
          <p:cNvPr id="6" name="Content Placeholder 5"/>
          <p:cNvSpPr>
            <a:spLocks noGrp="1"/>
          </p:cNvSpPr>
          <p:nvPr>
            <p:ph sz="half" idx="17"/>
          </p:nvPr>
        </p:nvSpPr>
        <p:spPr/>
        <p:txBody>
          <a:bodyPr>
            <a:normAutofit fontScale="92500" lnSpcReduction="10000"/>
          </a:bodyPr>
          <a:lstStyle/>
          <a:p>
            <a:r>
              <a:rPr lang="en-US" dirty="0" smtClean="0"/>
              <a:t>Single instruction, single data </a:t>
            </a:r>
            <a:r>
              <a:rPr lang="en-US" b="1" dirty="0" smtClean="0"/>
              <a:t>(SISD) </a:t>
            </a:r>
            <a:r>
              <a:rPr lang="en-US" dirty="0" smtClean="0"/>
              <a:t>stream</a:t>
            </a:r>
          </a:p>
          <a:p>
            <a:pPr lvl="1"/>
            <a:r>
              <a:rPr lang="en-US" sz="1622" dirty="0" smtClean="0"/>
              <a:t>Single processor executes a single instruction stream to operate on data stored in a single memory</a:t>
            </a:r>
          </a:p>
          <a:p>
            <a:pPr lvl="1"/>
            <a:r>
              <a:rPr lang="en-US" sz="1622" dirty="0" smtClean="0"/>
              <a:t>Uniprocessors fall into this category</a:t>
            </a:r>
          </a:p>
          <a:p>
            <a:pPr lvl="1"/>
            <a:endParaRPr lang="en-US" dirty="0"/>
          </a:p>
        </p:txBody>
      </p:sp>
      <p:sp>
        <p:nvSpPr>
          <p:cNvPr id="7" name="Content Placeholder 6"/>
          <p:cNvSpPr>
            <a:spLocks noGrp="1"/>
          </p:cNvSpPr>
          <p:nvPr>
            <p:ph sz="half" idx="18"/>
          </p:nvPr>
        </p:nvSpPr>
        <p:spPr>
          <a:xfrm>
            <a:off x="502920" y="4164964"/>
            <a:ext cx="3657413" cy="2159635"/>
          </a:xfrm>
        </p:spPr>
        <p:txBody>
          <a:bodyPr>
            <a:normAutofit fontScale="92500" lnSpcReduction="10000"/>
          </a:bodyPr>
          <a:lstStyle/>
          <a:p>
            <a:r>
              <a:rPr lang="en-US" dirty="0" smtClean="0"/>
              <a:t>Single instruction, multiple data </a:t>
            </a:r>
            <a:r>
              <a:rPr lang="en-US" b="1" dirty="0" smtClean="0"/>
              <a:t>(SIMD)</a:t>
            </a:r>
            <a:r>
              <a:rPr lang="en-US" dirty="0" smtClean="0"/>
              <a:t> stream</a:t>
            </a:r>
          </a:p>
          <a:p>
            <a:pPr lvl="1"/>
            <a:r>
              <a:rPr lang="en-US" sz="1622" dirty="0" smtClean="0"/>
              <a:t>A single machine instruction controls the simultaneous execution of a number of processing elements on a lockstep basis</a:t>
            </a:r>
          </a:p>
          <a:p>
            <a:pPr lvl="1"/>
            <a:r>
              <a:rPr lang="en-US" sz="1622" dirty="0" smtClean="0"/>
              <a:t>Vector and array processors fall into this category</a:t>
            </a:r>
            <a:endParaRPr lang="en-US" sz="1622" dirty="0"/>
          </a:p>
        </p:txBody>
      </p:sp>
      <p:sp>
        <p:nvSpPr>
          <p:cNvPr id="4" name="Content Placeholder 3"/>
          <p:cNvSpPr>
            <a:spLocks noGrp="1"/>
          </p:cNvSpPr>
          <p:nvPr>
            <p:ph sz="half" idx="1"/>
          </p:nvPr>
        </p:nvSpPr>
        <p:spPr>
          <a:xfrm>
            <a:off x="4410075" y="1985962"/>
            <a:ext cx="3657600" cy="2052637"/>
          </a:xfrm>
        </p:spPr>
        <p:txBody>
          <a:bodyPr>
            <a:normAutofit fontScale="85000" lnSpcReduction="10000"/>
          </a:bodyPr>
          <a:lstStyle/>
          <a:p>
            <a:r>
              <a:rPr lang="en-US" sz="2000" dirty="0" smtClean="0"/>
              <a:t>Multiple instruction, single data </a:t>
            </a:r>
            <a:r>
              <a:rPr lang="en-US" sz="2000" b="1" dirty="0" smtClean="0"/>
              <a:t>(MISD) </a:t>
            </a:r>
            <a:r>
              <a:rPr lang="en-US" sz="2000" dirty="0" smtClean="0"/>
              <a:t>stream</a:t>
            </a:r>
          </a:p>
          <a:p>
            <a:pPr lvl="1"/>
            <a:r>
              <a:rPr lang="en-US" dirty="0" smtClean="0"/>
              <a:t>A sequence of data is transmitted to a set of processors, each of which executes a different instruction sequence</a:t>
            </a:r>
          </a:p>
          <a:p>
            <a:pPr lvl="1"/>
            <a:r>
              <a:rPr lang="en-US" dirty="0" smtClean="0"/>
              <a:t>Not commercially implemented</a:t>
            </a:r>
            <a:endParaRPr lang="en-US" dirty="0"/>
          </a:p>
        </p:txBody>
      </p:sp>
      <p:sp>
        <p:nvSpPr>
          <p:cNvPr id="5" name="Content Placeholder 4"/>
          <p:cNvSpPr>
            <a:spLocks noGrp="1"/>
          </p:cNvSpPr>
          <p:nvPr>
            <p:ph sz="half" idx="16"/>
          </p:nvPr>
        </p:nvSpPr>
        <p:spPr/>
        <p:txBody>
          <a:bodyPr>
            <a:normAutofit fontScale="92500" lnSpcReduction="10000"/>
          </a:bodyPr>
          <a:lstStyle/>
          <a:p>
            <a:r>
              <a:rPr lang="en-US" sz="1838" dirty="0" smtClean="0"/>
              <a:t>Multiple instruction, multiple data </a:t>
            </a:r>
            <a:r>
              <a:rPr lang="en-US" sz="1838" b="1" dirty="0" smtClean="0"/>
              <a:t>(MIMD) </a:t>
            </a:r>
            <a:r>
              <a:rPr lang="en-US" sz="1838" dirty="0" smtClean="0"/>
              <a:t>stream</a:t>
            </a:r>
          </a:p>
          <a:p>
            <a:pPr lvl="1"/>
            <a:r>
              <a:rPr lang="en-US" sz="1622" dirty="0" smtClean="0"/>
              <a:t>A set of processors simultaneously execute different instruction sequences on different data sets</a:t>
            </a:r>
          </a:p>
          <a:p>
            <a:pPr lvl="1"/>
            <a:r>
              <a:rPr lang="en-US" sz="1622" dirty="0" smtClean="0"/>
              <a:t>SMPs, clusters and NUMA systems fit this category</a:t>
            </a:r>
          </a:p>
          <a:p>
            <a:pPr lvl="1"/>
            <a:endParaRPr lang="en-US" dirty="0"/>
          </a:p>
        </p:txBody>
      </p:sp>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Operating </a:t>
            </a:r>
            <a:r>
              <a:rPr lang="en-GB" dirty="0" smtClean="0">
                <a:effectLst>
                  <a:outerShdw blurRad="38100" dist="38100" dir="2700000" algn="tl">
                    <a:srgbClr val="000000">
                      <a:alpha val="43137"/>
                    </a:srgbClr>
                  </a:outerShdw>
                </a:effectLst>
              </a:rPr>
              <a:t>System </a:t>
            </a:r>
            <a:r>
              <a:rPr lang="en-GB" dirty="0">
                <a:effectLst>
                  <a:outerShdw blurRad="38100" dist="38100" dir="2700000" algn="tl">
                    <a:srgbClr val="000000">
                      <a:alpha val="43137"/>
                    </a:srgbClr>
                  </a:outerShdw>
                </a:effectLst>
              </a:rPr>
              <a:t>Design Issues</a:t>
            </a:r>
          </a:p>
        </p:txBody>
      </p:sp>
      <p:sp>
        <p:nvSpPr>
          <p:cNvPr id="168963" name="Rectangle 3"/>
          <p:cNvSpPr>
            <a:spLocks noGrp="1" noChangeArrowheads="1"/>
          </p:cNvSpPr>
          <p:nvPr>
            <p:ph idx="1"/>
          </p:nvPr>
        </p:nvSpPr>
        <p:spPr>
          <a:xfrm>
            <a:off x="498474" y="1752600"/>
            <a:ext cx="7556313" cy="4724400"/>
          </a:xfrm>
        </p:spPr>
        <p:txBody>
          <a:bodyPr>
            <a:normAutofit fontScale="70000" lnSpcReduction="20000"/>
          </a:bodyPr>
          <a:lstStyle/>
          <a:p>
            <a:r>
              <a:rPr lang="en-GB" sz="2400" dirty="0" smtClean="0"/>
              <a:t>How failures are managed depends on the clustering method used</a:t>
            </a:r>
          </a:p>
          <a:p>
            <a:r>
              <a:rPr lang="en-GB" sz="2400" dirty="0" smtClean="0"/>
              <a:t>Two approaches:</a:t>
            </a:r>
          </a:p>
          <a:p>
            <a:pPr lvl="1"/>
            <a:r>
              <a:rPr lang="en-GB" sz="2000" dirty="0" smtClean="0"/>
              <a:t>Highly available clusters</a:t>
            </a:r>
          </a:p>
          <a:p>
            <a:pPr lvl="1"/>
            <a:r>
              <a:rPr lang="en-GB" sz="2000" dirty="0"/>
              <a:t>Fault </a:t>
            </a:r>
            <a:r>
              <a:rPr lang="en-GB" sz="2000" dirty="0" smtClean="0"/>
              <a:t>tolerant clusters</a:t>
            </a:r>
          </a:p>
          <a:p>
            <a:pPr marL="228600" lvl="1">
              <a:spcBef>
                <a:spcPts val="2000"/>
              </a:spcBef>
              <a:buClr>
                <a:schemeClr val="accent1"/>
              </a:buClr>
            </a:pPr>
            <a:r>
              <a:rPr lang="en-GB" sz="2364" dirty="0" smtClean="0"/>
              <a:t>Failover</a:t>
            </a:r>
          </a:p>
          <a:p>
            <a:pPr lvl="1"/>
            <a:r>
              <a:rPr lang="en-GB" sz="2000" dirty="0" smtClean="0"/>
              <a:t>The function of switching applications and data resources over from a failed system to an alternative system in the cluster</a:t>
            </a:r>
          </a:p>
          <a:p>
            <a:pPr marL="228600" lvl="1">
              <a:spcBef>
                <a:spcPts val="2000"/>
              </a:spcBef>
              <a:buClr>
                <a:schemeClr val="accent1"/>
              </a:buClr>
            </a:pPr>
            <a:r>
              <a:rPr lang="en-GB" sz="2429" dirty="0" smtClean="0"/>
              <a:t>Failback</a:t>
            </a:r>
          </a:p>
          <a:p>
            <a:pPr lvl="1"/>
            <a:r>
              <a:rPr lang="en-GB" sz="2080" dirty="0" smtClean="0"/>
              <a:t>Restoration of applications and data resources to the original system once it has been fixed</a:t>
            </a:r>
          </a:p>
          <a:p>
            <a:r>
              <a:rPr lang="en-GB" sz="2400" dirty="0"/>
              <a:t>Load balancing</a:t>
            </a:r>
          </a:p>
          <a:p>
            <a:pPr lvl="1"/>
            <a:r>
              <a:rPr lang="en-GB" sz="2000" dirty="0"/>
              <a:t>Incremental scalability</a:t>
            </a:r>
          </a:p>
          <a:p>
            <a:pPr lvl="1"/>
            <a:r>
              <a:rPr lang="en-GB" sz="2000" dirty="0"/>
              <a:t>Automatically include new computers in scheduling</a:t>
            </a:r>
          </a:p>
          <a:p>
            <a:pPr lvl="1"/>
            <a:r>
              <a:rPr lang="en-GB" sz="2000" dirty="0"/>
              <a:t>Middleware needs </a:t>
            </a:r>
            <a:r>
              <a:rPr lang="en-GB" sz="2000"/>
              <a:t>to </a:t>
            </a:r>
            <a:r>
              <a:rPr lang="en-GB" sz="2000" smtClean="0"/>
              <a:t>recognize </a:t>
            </a:r>
            <a:r>
              <a:rPr lang="en-GB" sz="2000" dirty="0"/>
              <a:t>that processes may switch between machines</a:t>
            </a:r>
          </a:p>
        </p:txBody>
      </p:sp>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ChangeArrowheads="1"/>
          </p:cNvSpPr>
          <p:nvPr>
            <p:ph type="title" idx="4294967295"/>
          </p:nvPr>
        </p:nvSpPr>
        <p:spPr>
          <a:xfrm>
            <a:off x="228600" y="152400"/>
            <a:ext cx="7556500" cy="1116012"/>
          </a:xfrm>
        </p:spPr>
        <p:txBody>
          <a:bodyPr/>
          <a:lstStyle/>
          <a:p>
            <a:r>
              <a:rPr lang="en-GB" dirty="0" smtClean="0">
                <a:effectLst>
                  <a:outerShdw blurRad="38100" dist="38100" dir="2700000" algn="tl">
                    <a:srgbClr val="000000">
                      <a:alpha val="43137"/>
                    </a:srgbClr>
                  </a:outerShdw>
                </a:effectLst>
              </a:rPr>
              <a:t>Parallelizing Computation</a:t>
            </a:r>
            <a:endParaRPr lang="en-GB" dirty="0">
              <a:effectLst>
                <a:outerShdw blurRad="38100" dist="38100" dir="2700000" algn="tl">
                  <a:srgbClr val="000000">
                    <a:alpha val="43137"/>
                  </a:srgbClr>
                </a:outerShdw>
              </a:effectLst>
            </a:endParaRPr>
          </a:p>
        </p:txBody>
      </p:sp>
      <p:graphicFrame>
        <p:nvGraphicFramePr>
          <p:cNvPr id="6" name="Content Placeholder 5"/>
          <p:cNvGraphicFramePr>
            <a:graphicFrameLocks noGrp="1"/>
          </p:cNvGraphicFramePr>
          <p:nvPr>
            <p:ph idx="4294967295"/>
          </p:nvPr>
        </p:nvGraphicFramePr>
        <p:xfrm>
          <a:off x="457200" y="1219200"/>
          <a:ext cx="8077200" cy="541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pic>
        <p:nvPicPr>
          <p:cNvPr id="3" name="Picture 2" descr="f9.pdf"/>
          <p:cNvPicPr>
            <a:picLocks noChangeAspect="1"/>
          </p:cNvPicPr>
          <p:nvPr/>
        </p:nvPicPr>
        <p:blipFill rotWithShape="1">
          <a:blip r:embed="rId3">
            <a:extLst>
              <a:ext uri="{28A0092B-C50C-407E-A947-70E740481C1C}">
                <a14:useLocalDpi xmlns:a14="http://schemas.microsoft.com/office/drawing/2010/main" val="0"/>
              </a:ext>
            </a:extLst>
          </a:blip>
          <a:srcRect l="7801" t="23893" r="7266" b="10403"/>
          <a:stretch/>
        </p:blipFill>
        <p:spPr>
          <a:xfrm>
            <a:off x="-180528" y="620688"/>
            <a:ext cx="9485166" cy="5670128"/>
          </a:xfrm>
          <a:prstGeom prst="rect">
            <a:avLst/>
          </a:prstGeom>
        </p:spPr>
      </p:pic>
    </p:spTree>
  </p:cSld>
  <p:clrMapOvr>
    <a:masterClrMapping/>
  </p:clrMapOvr>
  <p:transition spd="med">
    <p:zoom/>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pic>
        <p:nvPicPr>
          <p:cNvPr id="3" name="Picture 2" descr="f10.pdf"/>
          <p:cNvPicPr>
            <a:picLocks noChangeAspect="1"/>
          </p:cNvPicPr>
          <p:nvPr/>
        </p:nvPicPr>
        <p:blipFill rotWithShape="1">
          <a:blip r:embed="rId3">
            <a:extLst>
              <a:ext uri="{28A0092B-C50C-407E-A947-70E740481C1C}">
                <a14:useLocalDpi xmlns:a14="http://schemas.microsoft.com/office/drawing/2010/main" val="0"/>
              </a:ext>
            </a:extLst>
          </a:blip>
          <a:srcRect t="18517" b="12992"/>
          <a:stretch/>
        </p:blipFill>
        <p:spPr>
          <a:xfrm>
            <a:off x="683568" y="-243408"/>
            <a:ext cx="7848872" cy="6956958"/>
          </a:xfrm>
          <a:prstGeom prst="rect">
            <a:avLst/>
          </a:prstGeom>
        </p:spPr>
      </p:pic>
    </p:spTree>
  </p:cSld>
  <p:clrMapOvr>
    <a:masterClrMapping/>
  </p:clrMapOvr>
  <p:transition spd="med">
    <p:zoom/>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a:xfrm>
            <a:off x="457200" y="457200"/>
            <a:ext cx="7556313" cy="735106"/>
          </a:xfrm>
        </p:spPr>
        <p:txBody>
          <a:bodyPr/>
          <a:lstStyle/>
          <a:p>
            <a:r>
              <a:rPr lang="en-GB" dirty="0" smtClean="0">
                <a:effectLst>
                  <a:outerShdw blurRad="38100" dist="38100" dir="2700000" algn="tl">
                    <a:srgbClr val="000000">
                      <a:alpha val="43137"/>
                    </a:srgbClr>
                  </a:outerShdw>
                </a:effectLst>
              </a:rPr>
              <a:t>Clusters Compared to SMP</a:t>
            </a:r>
            <a:endParaRPr lang="en-GB" dirty="0">
              <a:effectLst>
                <a:outerShdw blurRad="38100" dist="38100" dir="2700000" algn="tl">
                  <a:srgbClr val="000000">
                    <a:alpha val="43137"/>
                  </a:srgbClr>
                </a:outerShdw>
              </a:effectLst>
            </a:endParaRPr>
          </a:p>
        </p:txBody>
      </p:sp>
      <p:sp>
        <p:nvSpPr>
          <p:cNvPr id="172035" name="Rectangle 3"/>
          <p:cNvSpPr>
            <a:spLocks noGrp="1" noChangeArrowheads="1"/>
          </p:cNvSpPr>
          <p:nvPr>
            <p:ph sz="half" idx="2"/>
          </p:nvPr>
        </p:nvSpPr>
        <p:spPr>
          <a:xfrm>
            <a:off x="457200" y="3048000"/>
            <a:ext cx="3657600" cy="3678797"/>
          </a:xfrm>
        </p:spPr>
        <p:txBody>
          <a:bodyPr>
            <a:normAutofit/>
          </a:bodyPr>
          <a:lstStyle/>
          <a:p>
            <a:pPr>
              <a:lnSpc>
                <a:spcPct val="90000"/>
              </a:lnSpc>
            </a:pPr>
            <a:r>
              <a:rPr lang="en-GB" dirty="0" smtClean="0"/>
              <a:t>Easier to manage and configure</a:t>
            </a:r>
          </a:p>
          <a:p>
            <a:pPr>
              <a:lnSpc>
                <a:spcPct val="90000"/>
              </a:lnSpc>
            </a:pPr>
            <a:r>
              <a:rPr lang="en-GB" dirty="0" smtClean="0"/>
              <a:t>Much closer to the original single processor model for which nearly all applications are written</a:t>
            </a:r>
          </a:p>
          <a:p>
            <a:pPr marL="228600" lvl="1">
              <a:lnSpc>
                <a:spcPct val="90000"/>
              </a:lnSpc>
              <a:spcBef>
                <a:spcPts val="2000"/>
              </a:spcBef>
              <a:buClr>
                <a:schemeClr val="accent1"/>
              </a:buClr>
            </a:pPr>
            <a:r>
              <a:rPr lang="en-GB" dirty="0" smtClean="0"/>
              <a:t>Less physical space and lower power consumption</a:t>
            </a:r>
          </a:p>
          <a:p>
            <a:pPr marL="228600" lvl="1">
              <a:lnSpc>
                <a:spcPct val="90000"/>
              </a:lnSpc>
              <a:spcBef>
                <a:spcPts val="2000"/>
              </a:spcBef>
              <a:buClr>
                <a:schemeClr val="accent1"/>
              </a:buClr>
            </a:pPr>
            <a:r>
              <a:rPr lang="en-GB" dirty="0" smtClean="0"/>
              <a:t>Well established and stable</a:t>
            </a:r>
          </a:p>
        </p:txBody>
      </p:sp>
      <p:sp>
        <p:nvSpPr>
          <p:cNvPr id="20" name="Content Placeholder 19"/>
          <p:cNvSpPr>
            <a:spLocks noGrp="1"/>
          </p:cNvSpPr>
          <p:nvPr>
            <p:ph sz="quarter" idx="4"/>
          </p:nvPr>
        </p:nvSpPr>
        <p:spPr>
          <a:xfrm>
            <a:off x="4495800" y="3048000"/>
            <a:ext cx="3657600" cy="3678797"/>
          </a:xfrm>
        </p:spPr>
        <p:txBody>
          <a:bodyPr/>
          <a:lstStyle/>
          <a:p>
            <a:pPr>
              <a:lnSpc>
                <a:spcPct val="90000"/>
              </a:lnSpc>
            </a:pPr>
            <a:r>
              <a:rPr lang="en-GB" dirty="0" smtClean="0"/>
              <a:t>Far superior in terms of incremental and absolute scalability</a:t>
            </a:r>
          </a:p>
          <a:p>
            <a:pPr>
              <a:lnSpc>
                <a:spcPct val="90000"/>
              </a:lnSpc>
            </a:pPr>
            <a:r>
              <a:rPr lang="en-GB" dirty="0" smtClean="0"/>
              <a:t>Superior in terms of availability</a:t>
            </a:r>
          </a:p>
          <a:p>
            <a:pPr>
              <a:lnSpc>
                <a:spcPct val="90000"/>
              </a:lnSpc>
            </a:pPr>
            <a:r>
              <a:rPr lang="en-GB" dirty="0" smtClean="0"/>
              <a:t>All components of the system can readily be made highly redundant</a:t>
            </a:r>
          </a:p>
        </p:txBody>
      </p:sp>
      <p:sp>
        <p:nvSpPr>
          <p:cNvPr id="18" name="Text Placeholder 17"/>
          <p:cNvSpPr>
            <a:spLocks noGrp="1"/>
          </p:cNvSpPr>
          <p:nvPr>
            <p:ph type="body" idx="1"/>
          </p:nvPr>
        </p:nvSpPr>
        <p:spPr>
          <a:xfrm>
            <a:off x="533400" y="2667000"/>
            <a:ext cx="3657600" cy="322729"/>
          </a:xfrm>
        </p:spPr>
        <p:txBody>
          <a:bodyPr/>
          <a:lstStyle/>
          <a:p>
            <a:r>
              <a:rPr lang="en-US" dirty="0" smtClean="0"/>
              <a:t>SMP</a:t>
            </a:r>
            <a:endParaRPr lang="en-US" dirty="0"/>
          </a:p>
        </p:txBody>
      </p:sp>
      <p:sp>
        <p:nvSpPr>
          <p:cNvPr id="19" name="Text Placeholder 18"/>
          <p:cNvSpPr>
            <a:spLocks noGrp="1"/>
          </p:cNvSpPr>
          <p:nvPr>
            <p:ph type="body" sz="quarter" idx="3"/>
          </p:nvPr>
        </p:nvSpPr>
        <p:spPr>
          <a:xfrm>
            <a:off x="4419600" y="2667000"/>
            <a:ext cx="3657600" cy="322729"/>
          </a:xfrm>
        </p:spPr>
        <p:txBody>
          <a:bodyPr/>
          <a:lstStyle/>
          <a:p>
            <a:r>
              <a:rPr lang="en-US" dirty="0" smtClean="0"/>
              <a:t>Clustering</a:t>
            </a:r>
            <a:endParaRPr lang="en-US" dirty="0"/>
          </a:p>
        </p:txBody>
      </p:sp>
      <p:sp>
        <p:nvSpPr>
          <p:cNvPr id="21" name="TextBox 20"/>
          <p:cNvSpPr txBox="1"/>
          <p:nvPr/>
        </p:nvSpPr>
        <p:spPr>
          <a:xfrm>
            <a:off x="304800" y="1295400"/>
            <a:ext cx="7574280" cy="1395254"/>
          </a:xfrm>
          <a:prstGeom prst="rect">
            <a:avLst/>
          </a:prstGeom>
          <a:noFill/>
        </p:spPr>
        <p:txBody>
          <a:bodyPr wrap="square" rtlCol="0">
            <a:spAutoFit/>
          </a:bodyPr>
          <a:lstStyle/>
          <a:p>
            <a:pPr marL="228600" indent="-228600" eaLnBrk="1" hangingPunct="1">
              <a:lnSpc>
                <a:spcPct val="90000"/>
              </a:lnSpc>
              <a:spcBef>
                <a:spcPts val="800"/>
              </a:spcBef>
              <a:buClr>
                <a:schemeClr val="accent1"/>
              </a:buClr>
              <a:buSzPct val="75000"/>
              <a:buFont typeface="Wingdings" pitchFamily="2" charset="2"/>
              <a:buChar char="n"/>
            </a:pPr>
            <a:r>
              <a:rPr lang="en-GB" sz="2000" dirty="0" smtClean="0">
                <a:solidFill>
                  <a:schemeClr val="tx1">
                    <a:lumMod val="65000"/>
                    <a:lumOff val="35000"/>
                  </a:schemeClr>
                </a:solidFill>
                <a:latin typeface="+mn-lt"/>
              </a:rPr>
              <a:t>Both provide a configuration with multiple processors to support high demand applications</a:t>
            </a:r>
          </a:p>
          <a:p>
            <a:pPr marL="228600" indent="-228600" eaLnBrk="1" hangingPunct="1">
              <a:lnSpc>
                <a:spcPct val="90000"/>
              </a:lnSpc>
              <a:spcBef>
                <a:spcPts val="800"/>
              </a:spcBef>
              <a:buClr>
                <a:schemeClr val="accent1"/>
              </a:buClr>
              <a:buSzPct val="75000"/>
              <a:buFont typeface="Wingdings" pitchFamily="2" charset="2"/>
              <a:buChar char="n"/>
            </a:pPr>
            <a:r>
              <a:rPr lang="en-GB" sz="2000" dirty="0" smtClean="0">
                <a:solidFill>
                  <a:schemeClr val="tx1">
                    <a:lumMod val="65000"/>
                    <a:lumOff val="35000"/>
                  </a:schemeClr>
                </a:solidFill>
                <a:latin typeface="+mn-lt"/>
              </a:rPr>
              <a:t>Both solutions are available commercially</a:t>
            </a:r>
          </a:p>
          <a:p>
            <a:endParaRPr lang="en-US" dirty="0"/>
          </a:p>
        </p:txBody>
      </p:sp>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ChangeArrowheads="1"/>
          </p:cNvSpPr>
          <p:nvPr>
            <p:ph type="title"/>
          </p:nvPr>
        </p:nvSpPr>
        <p:spPr/>
        <p:txBody>
          <a:bodyPr/>
          <a:lstStyle/>
          <a:p>
            <a:r>
              <a:rPr lang="en-GB" dirty="0">
                <a:effectLst>
                  <a:outerShdw blurRad="38100" dist="38100" dir="2700000" algn="tl">
                    <a:srgbClr val="000000">
                      <a:alpha val="43137"/>
                    </a:srgbClr>
                  </a:outerShdw>
                </a:effectLst>
              </a:rPr>
              <a:t>Nonuniform Memory Access (NUMA)</a:t>
            </a:r>
          </a:p>
        </p:txBody>
      </p:sp>
      <p:sp>
        <p:nvSpPr>
          <p:cNvPr id="173059" name="Rectangle 3"/>
          <p:cNvSpPr>
            <a:spLocks noGrp="1" noChangeArrowheads="1"/>
          </p:cNvSpPr>
          <p:nvPr>
            <p:ph idx="1"/>
          </p:nvPr>
        </p:nvSpPr>
        <p:spPr>
          <a:xfrm>
            <a:off x="498474" y="1981200"/>
            <a:ext cx="7556313" cy="4343400"/>
          </a:xfrm>
        </p:spPr>
        <p:txBody>
          <a:bodyPr>
            <a:normAutofit fontScale="85000" lnSpcReduction="10000"/>
          </a:bodyPr>
          <a:lstStyle/>
          <a:p>
            <a:pPr>
              <a:lnSpc>
                <a:spcPct val="90000"/>
              </a:lnSpc>
            </a:pPr>
            <a:r>
              <a:rPr lang="en-GB" sz="2000" dirty="0"/>
              <a:t>Alternative to SMP</a:t>
            </a:r>
            <a:r>
              <a:rPr lang="en-GB" sz="2000" dirty="0" smtClean="0"/>
              <a:t> and </a:t>
            </a:r>
            <a:r>
              <a:rPr lang="en-GB" sz="2000" dirty="0"/>
              <a:t>clustering</a:t>
            </a:r>
          </a:p>
          <a:p>
            <a:pPr>
              <a:lnSpc>
                <a:spcPct val="90000"/>
              </a:lnSpc>
            </a:pPr>
            <a:r>
              <a:rPr lang="en-GB" sz="2000" dirty="0"/>
              <a:t>Uniform memory </a:t>
            </a:r>
            <a:r>
              <a:rPr lang="en-GB" sz="2000" dirty="0" smtClean="0"/>
              <a:t>access (UMA)</a:t>
            </a:r>
          </a:p>
          <a:p>
            <a:pPr lvl="1">
              <a:lnSpc>
                <a:spcPct val="90000"/>
              </a:lnSpc>
            </a:pPr>
            <a:r>
              <a:rPr lang="en-GB" sz="1800" dirty="0"/>
              <a:t>All processors have access to all parts of</a:t>
            </a:r>
            <a:r>
              <a:rPr lang="en-GB" sz="1800" dirty="0" smtClean="0"/>
              <a:t>  main memory using loads and stores</a:t>
            </a:r>
          </a:p>
          <a:p>
            <a:pPr lvl="1">
              <a:lnSpc>
                <a:spcPct val="90000"/>
              </a:lnSpc>
            </a:pPr>
            <a:r>
              <a:rPr lang="en-GB" sz="1800" dirty="0" smtClean="0"/>
              <a:t>Access </a:t>
            </a:r>
            <a:r>
              <a:rPr lang="en-GB" sz="1800" dirty="0"/>
              <a:t>time to all regions of memory is the same</a:t>
            </a:r>
          </a:p>
          <a:p>
            <a:pPr lvl="1">
              <a:lnSpc>
                <a:spcPct val="90000"/>
              </a:lnSpc>
            </a:pPr>
            <a:r>
              <a:rPr lang="en-GB" sz="1800" dirty="0"/>
              <a:t>Access time to memory for different processors</a:t>
            </a:r>
            <a:r>
              <a:rPr lang="en-GB" sz="1800" dirty="0" smtClean="0"/>
              <a:t> is the same</a:t>
            </a:r>
          </a:p>
          <a:p>
            <a:pPr>
              <a:lnSpc>
                <a:spcPct val="90000"/>
              </a:lnSpc>
            </a:pPr>
            <a:r>
              <a:rPr lang="en-GB" sz="2000" dirty="0" smtClean="0"/>
              <a:t>Nonuniform </a:t>
            </a:r>
            <a:r>
              <a:rPr lang="en-GB" sz="2000" dirty="0"/>
              <a:t>memory </a:t>
            </a:r>
            <a:r>
              <a:rPr lang="en-GB" sz="2000" dirty="0" smtClean="0"/>
              <a:t>access (NUMA)</a:t>
            </a:r>
          </a:p>
          <a:p>
            <a:pPr lvl="1">
              <a:lnSpc>
                <a:spcPct val="90000"/>
              </a:lnSpc>
            </a:pPr>
            <a:r>
              <a:rPr lang="en-GB" sz="1800" dirty="0"/>
              <a:t>All processors have access to all parts of</a:t>
            </a:r>
            <a:r>
              <a:rPr lang="en-GB" sz="1800" dirty="0" smtClean="0"/>
              <a:t> main memory using loads and stores</a:t>
            </a:r>
          </a:p>
          <a:p>
            <a:pPr lvl="1">
              <a:lnSpc>
                <a:spcPct val="90000"/>
              </a:lnSpc>
            </a:pPr>
            <a:r>
              <a:rPr lang="en-GB" sz="1800" dirty="0" smtClean="0"/>
              <a:t>Access </a:t>
            </a:r>
            <a:r>
              <a:rPr lang="en-GB" sz="1800" dirty="0"/>
              <a:t>time of processor differs depending on</a:t>
            </a:r>
            <a:r>
              <a:rPr lang="en-GB" sz="1800" dirty="0" smtClean="0"/>
              <a:t> which region </a:t>
            </a:r>
            <a:r>
              <a:rPr lang="en-GB" sz="1800" dirty="0"/>
              <a:t>of</a:t>
            </a:r>
            <a:r>
              <a:rPr lang="en-GB" sz="1800" dirty="0" smtClean="0"/>
              <a:t> main memory is being accessed</a:t>
            </a:r>
          </a:p>
          <a:p>
            <a:pPr lvl="1">
              <a:lnSpc>
                <a:spcPct val="90000"/>
              </a:lnSpc>
            </a:pPr>
            <a:r>
              <a:rPr lang="en-GB" sz="1800" dirty="0"/>
              <a:t>Different processors access different regions of memory at different speeds</a:t>
            </a:r>
          </a:p>
          <a:p>
            <a:pPr>
              <a:lnSpc>
                <a:spcPct val="90000"/>
              </a:lnSpc>
            </a:pPr>
            <a:r>
              <a:rPr lang="en-GB" sz="2000" dirty="0" smtClean="0"/>
              <a:t>Cache-coherent NUMA (CC-NUMA)</a:t>
            </a:r>
          </a:p>
          <a:p>
            <a:pPr lvl="1">
              <a:lnSpc>
                <a:spcPct val="90000"/>
              </a:lnSpc>
            </a:pPr>
            <a:r>
              <a:rPr lang="en-GB" dirty="0" smtClean="0"/>
              <a:t>A NUMA system in which cache coherence is maintained among the caches of the various processors</a:t>
            </a:r>
            <a:endParaRPr lang="en-GB" sz="1800" dirty="0"/>
          </a:p>
        </p:txBody>
      </p:sp>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ChangeArrowheads="1"/>
          </p:cNvSpPr>
          <p:nvPr>
            <p:ph type="title" idx="4294967295"/>
          </p:nvPr>
        </p:nvSpPr>
        <p:spPr>
          <a:xfrm>
            <a:off x="381000" y="228600"/>
            <a:ext cx="7556500" cy="1116013"/>
          </a:xfrm>
        </p:spPr>
        <p:txBody>
          <a:bodyPr/>
          <a:lstStyle/>
          <a:p>
            <a:r>
              <a:rPr lang="en-GB" dirty="0">
                <a:effectLst>
                  <a:outerShdw blurRad="38100" dist="38100" dir="2700000" algn="tl">
                    <a:srgbClr val="000000">
                      <a:alpha val="43137"/>
                    </a:srgbClr>
                  </a:outerShdw>
                </a:effectLst>
              </a:rPr>
              <a:t>Motivation</a:t>
            </a:r>
          </a:p>
        </p:txBody>
      </p:sp>
      <p:graphicFrame>
        <p:nvGraphicFramePr>
          <p:cNvPr id="4" name="Content Placeholder 3"/>
          <p:cNvGraphicFramePr>
            <a:graphicFrameLocks noGrp="1"/>
          </p:cNvGraphicFramePr>
          <p:nvPr>
            <p:ph idx="4294967295"/>
          </p:nvPr>
        </p:nvGraphicFramePr>
        <p:xfrm>
          <a:off x="381000" y="1143000"/>
          <a:ext cx="83820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pic>
        <p:nvPicPr>
          <p:cNvPr id="3" name="Picture 2" descr="f1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7700" y="0"/>
            <a:ext cx="5299364" cy="6858000"/>
          </a:xfrm>
          <a:prstGeom prst="rect">
            <a:avLst/>
          </a:prstGeom>
        </p:spPr>
      </p:pic>
    </p:spTree>
  </p:cSld>
  <p:clrMapOvr>
    <a:masterClrMapping/>
  </p:clrMapOvr>
  <p:transition spd="med">
    <p:pull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762000" y="457200"/>
            <a:ext cx="7556313" cy="1116106"/>
          </a:xfrm>
        </p:spPr>
        <p:txBody>
          <a:bodyPr/>
          <a:lstStyle/>
          <a:p>
            <a:r>
              <a:rPr lang="en-GB" dirty="0">
                <a:effectLst>
                  <a:outerShdw blurRad="38100" dist="38100" dir="2700000" algn="tl">
                    <a:srgbClr val="000000">
                      <a:alpha val="43137"/>
                    </a:srgbClr>
                  </a:outerShdw>
                </a:effectLst>
              </a:rPr>
              <a:t>NUMA Pros</a:t>
            </a:r>
            <a:r>
              <a:rPr lang="en-GB" dirty="0" smtClean="0">
                <a:effectLst>
                  <a:outerShdw blurRad="38100" dist="38100" dir="2700000" algn="tl">
                    <a:srgbClr val="000000">
                      <a:alpha val="43137"/>
                    </a:srgbClr>
                  </a:outerShdw>
                </a:effectLst>
              </a:rPr>
              <a:t> and </a:t>
            </a:r>
            <a:r>
              <a:rPr lang="en-GB" dirty="0">
                <a:effectLst>
                  <a:outerShdw blurRad="38100" dist="38100" dir="2700000" algn="tl">
                    <a:srgbClr val="000000">
                      <a:alpha val="43137"/>
                    </a:srgbClr>
                  </a:outerShdw>
                </a:effectLst>
              </a:rPr>
              <a:t>Cons</a:t>
            </a:r>
          </a:p>
        </p:txBody>
      </p:sp>
      <p:sp>
        <p:nvSpPr>
          <p:cNvPr id="178179" name="Rectangle 3"/>
          <p:cNvSpPr>
            <a:spLocks noGrp="1" noChangeArrowheads="1"/>
          </p:cNvSpPr>
          <p:nvPr>
            <p:ph sz="half" idx="1"/>
          </p:nvPr>
        </p:nvSpPr>
        <p:spPr>
          <a:xfrm>
            <a:off x="498518" y="1752600"/>
            <a:ext cx="3657600" cy="4373563"/>
          </a:xfrm>
        </p:spPr>
        <p:txBody>
          <a:bodyPr>
            <a:noAutofit/>
          </a:bodyPr>
          <a:lstStyle/>
          <a:p>
            <a:pPr>
              <a:lnSpc>
                <a:spcPct val="110000"/>
              </a:lnSpc>
            </a:pPr>
            <a:r>
              <a:rPr lang="en-GB" dirty="0" smtClean="0"/>
              <a:t>Main advantage of a CC-NUMA system is that it can deliver effective performance at higher levels of parallelism than SMP without requiring major </a:t>
            </a:r>
            <a:r>
              <a:rPr lang="en-GB" dirty="0"/>
              <a:t>software changes</a:t>
            </a:r>
            <a:endParaRPr lang="en-GB" dirty="0" smtClean="0"/>
          </a:p>
          <a:p>
            <a:pPr>
              <a:lnSpc>
                <a:spcPct val="110000"/>
              </a:lnSpc>
            </a:pPr>
            <a:r>
              <a:rPr lang="en-GB" dirty="0" smtClean="0"/>
              <a:t>Bus traffic on any individual node is limited to a demand that the bus can handle</a:t>
            </a:r>
          </a:p>
          <a:p>
            <a:pPr>
              <a:lnSpc>
                <a:spcPct val="110000"/>
              </a:lnSpc>
            </a:pPr>
            <a:r>
              <a:rPr lang="en-GB" dirty="0" smtClean="0"/>
              <a:t>If many of the memory accesses are to remote nodes, performance begins to break down</a:t>
            </a:r>
          </a:p>
        </p:txBody>
      </p:sp>
      <p:sp>
        <p:nvSpPr>
          <p:cNvPr id="6" name="Content Placeholder 5"/>
          <p:cNvSpPr>
            <a:spLocks noGrp="1"/>
          </p:cNvSpPr>
          <p:nvPr>
            <p:ph sz="half" idx="2"/>
          </p:nvPr>
        </p:nvSpPr>
        <p:spPr>
          <a:xfrm>
            <a:off x="4648200" y="2743200"/>
            <a:ext cx="3657600" cy="3581401"/>
          </a:xfrm>
        </p:spPr>
        <p:txBody>
          <a:bodyPr/>
          <a:lstStyle/>
          <a:p>
            <a:r>
              <a:rPr lang="en-US" dirty="0" smtClean="0"/>
              <a:t>Does not transparently look like an SMP</a:t>
            </a:r>
          </a:p>
          <a:p>
            <a:r>
              <a:rPr lang="en-US" dirty="0" smtClean="0"/>
              <a:t>Software changes will be required to move an operating system and applications from an SMP to a CC-NUMA system</a:t>
            </a:r>
          </a:p>
          <a:p>
            <a:r>
              <a:rPr lang="en-US" dirty="0" smtClean="0"/>
              <a:t>Concern with availability</a:t>
            </a:r>
            <a:endParaRPr lang="en-US" dirty="0"/>
          </a:p>
        </p:txBody>
      </p:sp>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2016 Pearson Education, Inc., Hoboken, NJ. All rights reserved.</a:t>
            </a:r>
            <a:endParaRPr lang="en-US"/>
          </a:p>
        </p:txBody>
      </p:sp>
      <p:pic>
        <p:nvPicPr>
          <p:cNvPr id="8" name="Picture 7" descr="f12.pdf"/>
          <p:cNvPicPr>
            <a:picLocks noChangeAspect="1"/>
          </p:cNvPicPr>
          <p:nvPr/>
        </p:nvPicPr>
        <p:blipFill rotWithShape="1">
          <a:blip r:embed="rId3">
            <a:extLst>
              <a:ext uri="{28A0092B-C50C-407E-A947-70E740481C1C}">
                <a14:useLocalDpi xmlns:a14="http://schemas.microsoft.com/office/drawing/2010/main" val="0"/>
              </a:ext>
            </a:extLst>
          </a:blip>
          <a:srcRect t="22698" b="14585"/>
          <a:stretch/>
        </p:blipFill>
        <p:spPr>
          <a:xfrm>
            <a:off x="0" y="-99392"/>
            <a:ext cx="8439038" cy="6849477"/>
          </a:xfrm>
          <a:prstGeom prst="rect">
            <a:avLst/>
          </a:prstGeom>
        </p:spPr>
      </p:pic>
    </p:spTree>
    <p:extLst>
      <p:ext uri="{BB962C8B-B14F-4D97-AF65-F5344CB8AC3E}">
        <p14:creationId xmlns:p14="http://schemas.microsoft.com/office/powerpoint/2010/main" val="42343520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pic>
        <p:nvPicPr>
          <p:cNvPr id="3" name="Picture 2" descr="f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0"/>
            <a:ext cx="8875059" cy="6858000"/>
          </a:xfrm>
          <a:prstGeom prst="rect">
            <a:avLst/>
          </a:prstGeom>
        </p:spPr>
      </p:pic>
    </p:spTree>
  </p:cSld>
  <p:clrMapOvr>
    <a:masterClrMapping/>
  </p:clrMapOvr>
  <p:transition spd="med">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2016 Pearson Education, Inc., Hoboken, NJ. All rights reserved.</a:t>
            </a:r>
            <a:endParaRPr lang="en-US"/>
          </a:p>
        </p:txBody>
      </p:sp>
      <p:pic>
        <p:nvPicPr>
          <p:cNvPr id="7" name="Picture 6" descr="f13.pdf"/>
          <p:cNvPicPr>
            <a:picLocks noChangeAspect="1"/>
          </p:cNvPicPr>
          <p:nvPr/>
        </p:nvPicPr>
        <p:blipFill rotWithShape="1">
          <a:blip r:embed="rId3">
            <a:extLst>
              <a:ext uri="{28A0092B-C50C-407E-A947-70E740481C1C}">
                <a14:useLocalDpi xmlns:a14="http://schemas.microsoft.com/office/drawing/2010/main" val="0"/>
              </a:ext>
            </a:extLst>
          </a:blip>
          <a:srcRect t="1594" b="24540"/>
          <a:stretch/>
        </p:blipFill>
        <p:spPr>
          <a:xfrm>
            <a:off x="1115616" y="0"/>
            <a:ext cx="7007806" cy="6698998"/>
          </a:xfrm>
          <a:prstGeom prst="rect">
            <a:avLst/>
          </a:prstGeom>
        </p:spPr>
      </p:pic>
    </p:spTree>
    <p:extLst>
      <p:ext uri="{BB962C8B-B14F-4D97-AF65-F5344CB8AC3E}">
        <p14:creationId xmlns:p14="http://schemas.microsoft.com/office/powerpoint/2010/main" val="404877049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Deployment Models</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Public cloud</a:t>
            </a:r>
          </a:p>
          <a:p>
            <a:pPr lvl="1"/>
            <a:r>
              <a:rPr lang="en-US" dirty="0" smtClean="0"/>
              <a:t>The cloud infrastructure is made available to the general public or a large industry group and is owned by an organization selling cloud services</a:t>
            </a:r>
          </a:p>
          <a:p>
            <a:pPr lvl="1"/>
            <a:r>
              <a:rPr lang="en-US" dirty="0" smtClean="0"/>
              <a:t>Major advantage is cost</a:t>
            </a:r>
          </a:p>
          <a:p>
            <a:r>
              <a:rPr lang="en-US" dirty="0" smtClean="0"/>
              <a:t>Private cloud</a:t>
            </a:r>
          </a:p>
          <a:p>
            <a:pPr lvl="1"/>
            <a:r>
              <a:rPr lang="en-US" dirty="0" smtClean="0"/>
              <a:t>A cloud infrastructure implemented within the internal IT environment of the organization</a:t>
            </a:r>
          </a:p>
          <a:p>
            <a:pPr lvl="1"/>
            <a:r>
              <a:rPr lang="en-US" dirty="0" smtClean="0"/>
              <a:t>A key motivation for opting for a private cloud is security</a:t>
            </a:r>
            <a:endParaRPr lang="en-US" dirty="0"/>
          </a:p>
        </p:txBody>
      </p:sp>
      <p:sp>
        <p:nvSpPr>
          <p:cNvPr id="4" name="Content Placeholder 3"/>
          <p:cNvSpPr>
            <a:spLocks noGrp="1"/>
          </p:cNvSpPr>
          <p:nvPr>
            <p:ph sz="half" idx="2"/>
          </p:nvPr>
        </p:nvSpPr>
        <p:spPr>
          <a:xfrm>
            <a:off x="4399878" y="1268760"/>
            <a:ext cx="3657600" cy="5400599"/>
          </a:xfrm>
        </p:spPr>
        <p:txBody>
          <a:bodyPr>
            <a:normAutofit fontScale="92500" lnSpcReduction="20000"/>
          </a:bodyPr>
          <a:lstStyle/>
          <a:p>
            <a:r>
              <a:rPr lang="en-US" dirty="0" smtClean="0"/>
              <a:t>Community cloud</a:t>
            </a:r>
          </a:p>
          <a:p>
            <a:pPr lvl="1"/>
            <a:r>
              <a:rPr lang="en-US" dirty="0" smtClean="0"/>
              <a:t>Like a private cloud it is not open to any subscriber</a:t>
            </a:r>
          </a:p>
          <a:p>
            <a:pPr lvl="1"/>
            <a:r>
              <a:rPr lang="en-US" dirty="0" smtClean="0"/>
              <a:t>Like a public cloud the resources are shared among a number of independent </a:t>
            </a:r>
            <a:r>
              <a:rPr lang="en-US" dirty="0" err="1" smtClean="0"/>
              <a:t>orgaizations</a:t>
            </a:r>
            <a:endParaRPr lang="en-US" dirty="0" smtClean="0"/>
          </a:p>
          <a:p>
            <a:pPr marL="228600" lvl="1">
              <a:spcBef>
                <a:spcPts val="2000"/>
              </a:spcBef>
              <a:buClr>
                <a:schemeClr val="accent1"/>
              </a:buClr>
            </a:pPr>
            <a:r>
              <a:rPr lang="en-US" dirty="0"/>
              <a:t>Hybrid cloud</a:t>
            </a:r>
          </a:p>
          <a:p>
            <a:pPr lvl="1"/>
            <a:r>
              <a:rPr lang="en-US" dirty="0" smtClean="0"/>
              <a:t>The cloud infrastructure is a composition of two or more clouds that remain unique entities but are bound together by standardized or proprietary technology that enables data and application portability</a:t>
            </a:r>
          </a:p>
          <a:p>
            <a:pPr lvl="1"/>
            <a:r>
              <a:rPr lang="en-US" dirty="0" smtClean="0"/>
              <a:t>Sensitive information can be placed in a private area of the cloud and less sensitive data can take advantage of the cost benefits of the public cloud</a:t>
            </a:r>
            <a:endParaRPr lang="en-US" dirty="0"/>
          </a:p>
        </p:txBody>
      </p:sp>
      <p:sp>
        <p:nvSpPr>
          <p:cNvPr id="5" name="Footer Placeholder 4"/>
          <p:cNvSpPr>
            <a:spLocks noGrp="1"/>
          </p:cNvSpPr>
          <p:nvPr>
            <p:ph type="ftr" sz="quarter" idx="11"/>
          </p:nvPr>
        </p:nvSpPr>
        <p:spPr/>
        <p:txBody>
          <a:bodyPr/>
          <a:lstStyle/>
          <a:p>
            <a:r>
              <a:rPr lang="en-US" smtClean="0"/>
              <a:t>© 2016 Pearson Education, Inc., Hoboken, NJ. All rights reserved.</a:t>
            </a:r>
            <a:endParaRPr lang="en-US"/>
          </a:p>
        </p:txBody>
      </p:sp>
    </p:spTree>
    <p:extLst>
      <p:ext uri="{BB962C8B-B14F-4D97-AF65-F5344CB8AC3E}">
        <p14:creationId xmlns:p14="http://schemas.microsoft.com/office/powerpoint/2010/main" val="380099078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2016 Pearson Education, Inc., Hoboken, NJ. All rights reserved.</a:t>
            </a:r>
            <a:endParaRPr lang="en-US"/>
          </a:p>
        </p:txBody>
      </p:sp>
      <p:pic>
        <p:nvPicPr>
          <p:cNvPr id="6" name="Picture 5" descr="f14.pdf"/>
          <p:cNvPicPr>
            <a:picLocks noChangeAspect="1"/>
          </p:cNvPicPr>
          <p:nvPr/>
        </p:nvPicPr>
        <p:blipFill rotWithShape="1">
          <a:blip r:embed="rId3">
            <a:extLst>
              <a:ext uri="{28A0092B-C50C-407E-A947-70E740481C1C}">
                <a14:useLocalDpi xmlns:a14="http://schemas.microsoft.com/office/drawing/2010/main" val="0"/>
              </a:ext>
            </a:extLst>
          </a:blip>
          <a:srcRect t="3185" b="8811"/>
          <a:stretch/>
        </p:blipFill>
        <p:spPr>
          <a:xfrm>
            <a:off x="1907704" y="116632"/>
            <a:ext cx="5717215" cy="6511195"/>
          </a:xfrm>
          <a:prstGeom prst="rect">
            <a:avLst/>
          </a:prstGeom>
        </p:spPr>
      </p:pic>
    </p:spTree>
    <p:extLst>
      <p:ext uri="{BB962C8B-B14F-4D97-AF65-F5344CB8AC3E}">
        <p14:creationId xmlns:p14="http://schemas.microsoft.com/office/powerpoint/2010/main" val="111270588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Cloud Computing Reference Architecture</a:t>
            </a:r>
            <a:endParaRPr lang="en-US" dirty="0"/>
          </a:p>
        </p:txBody>
      </p:sp>
      <p:sp>
        <p:nvSpPr>
          <p:cNvPr id="7" name="Content Placeholder 6"/>
          <p:cNvSpPr>
            <a:spLocks noGrp="1"/>
          </p:cNvSpPr>
          <p:nvPr>
            <p:ph idx="1"/>
          </p:nvPr>
        </p:nvSpPr>
        <p:spPr/>
        <p:txBody>
          <a:bodyPr>
            <a:normAutofit lnSpcReduction="10000"/>
          </a:bodyPr>
          <a:lstStyle/>
          <a:p>
            <a:pPr>
              <a:lnSpc>
                <a:spcPct val="120000"/>
              </a:lnSpc>
              <a:spcBef>
                <a:spcPts val="0"/>
              </a:spcBef>
            </a:pPr>
            <a:r>
              <a:rPr lang="en-US" dirty="0" smtClean="0"/>
              <a:t>NIST SP 500-292 establishes a reference architecture, described as:</a:t>
            </a:r>
          </a:p>
          <a:p>
            <a:pPr marL="0" indent="0">
              <a:lnSpc>
                <a:spcPct val="120000"/>
              </a:lnSpc>
              <a:spcBef>
                <a:spcPts val="0"/>
              </a:spcBef>
              <a:buNone/>
            </a:pPr>
            <a:endParaRPr lang="en-US" dirty="0"/>
          </a:p>
          <a:p>
            <a:pPr marL="0" indent="0" algn="ctr">
              <a:lnSpc>
                <a:spcPct val="120000"/>
              </a:lnSpc>
              <a:spcBef>
                <a:spcPts val="0"/>
              </a:spcBef>
              <a:buNone/>
            </a:pPr>
            <a:r>
              <a:rPr lang="en-US" dirty="0" smtClean="0"/>
              <a:t>“The </a:t>
            </a:r>
            <a:r>
              <a:rPr lang="en-US" dirty="0"/>
              <a:t>NIST cloud computing reference architecture focuses on the requirements </a:t>
            </a:r>
            <a:r>
              <a:rPr lang="en-US" dirty="0" smtClean="0"/>
              <a:t>of “</a:t>
            </a:r>
            <a:r>
              <a:rPr lang="en-US" dirty="0"/>
              <a:t>what” cloud services provide, not a “how to” design solution and implementation. </a:t>
            </a:r>
            <a:r>
              <a:rPr lang="en-US" dirty="0" smtClean="0"/>
              <a:t>The reference </a:t>
            </a:r>
            <a:r>
              <a:rPr lang="en-US" dirty="0"/>
              <a:t>architecture is intended to facilitate the understanding of the </a:t>
            </a:r>
            <a:r>
              <a:rPr lang="en-US" dirty="0" smtClean="0"/>
              <a:t>operational intricacies </a:t>
            </a:r>
            <a:r>
              <a:rPr lang="en-US" dirty="0"/>
              <a:t>in cloud computing. It does not represent the system architecture of a </a:t>
            </a:r>
            <a:r>
              <a:rPr lang="en-US" dirty="0" smtClean="0"/>
              <a:t>specific</a:t>
            </a:r>
          </a:p>
          <a:p>
            <a:pPr marL="0" indent="0" algn="ctr">
              <a:lnSpc>
                <a:spcPct val="120000"/>
              </a:lnSpc>
              <a:spcBef>
                <a:spcPts val="0"/>
              </a:spcBef>
              <a:buNone/>
            </a:pPr>
            <a:r>
              <a:rPr lang="en-US" dirty="0" smtClean="0"/>
              <a:t> cloud computing system; instead it is a tool for describing, discussing, and developing a system-specific</a:t>
            </a:r>
          </a:p>
          <a:p>
            <a:pPr marL="0" indent="0" algn="ctr">
              <a:lnSpc>
                <a:spcPct val="120000"/>
              </a:lnSpc>
              <a:spcBef>
                <a:spcPts val="0"/>
              </a:spcBef>
              <a:buNone/>
            </a:pPr>
            <a:r>
              <a:rPr lang="en-US" dirty="0" smtClean="0"/>
              <a:t>architecture </a:t>
            </a:r>
            <a:r>
              <a:rPr lang="en-US" dirty="0"/>
              <a:t>using a common framework of reference</a:t>
            </a:r>
            <a:r>
              <a:rPr lang="en-US" dirty="0" smtClean="0"/>
              <a:t>.”</a:t>
            </a:r>
            <a:endParaRPr lang="en-US" dirty="0"/>
          </a:p>
        </p:txBody>
      </p:sp>
      <p:sp>
        <p:nvSpPr>
          <p:cNvPr id="5" name="Footer Placeholder 4"/>
          <p:cNvSpPr>
            <a:spLocks noGrp="1"/>
          </p:cNvSpPr>
          <p:nvPr>
            <p:ph type="ftr" sz="quarter" idx="11"/>
          </p:nvPr>
        </p:nvSpPr>
        <p:spPr/>
        <p:txBody>
          <a:bodyPr/>
          <a:lstStyle/>
          <a:p>
            <a:r>
              <a:rPr lang="en-US" smtClean="0"/>
              <a:t>© 2016 Pearson Education, Inc., Hoboken, NJ. All rights reserved.</a:t>
            </a:r>
            <a:endParaRPr lang="en-US"/>
          </a:p>
        </p:txBody>
      </p:sp>
    </p:spTree>
    <p:extLst>
      <p:ext uri="{BB962C8B-B14F-4D97-AF65-F5344CB8AC3E}">
        <p14:creationId xmlns:p14="http://schemas.microsoft.com/office/powerpoint/2010/main" val="237751684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mtClean="0"/>
              <a:t>© 2016 Pearson Education, Inc., Hoboken, NJ. All rights reserved.</a:t>
            </a:r>
            <a:endParaRPr lang="en-US"/>
          </a:p>
        </p:txBody>
      </p:sp>
      <p:pic>
        <p:nvPicPr>
          <p:cNvPr id="8" name="Picture 7" descr="f15.pdf"/>
          <p:cNvPicPr>
            <a:picLocks noChangeAspect="1"/>
          </p:cNvPicPr>
          <p:nvPr/>
        </p:nvPicPr>
        <p:blipFill rotWithShape="1">
          <a:blip r:embed="rId3">
            <a:extLst>
              <a:ext uri="{28A0092B-C50C-407E-A947-70E740481C1C}">
                <a14:useLocalDpi xmlns:a14="http://schemas.microsoft.com/office/drawing/2010/main" val="0"/>
              </a:ext>
            </a:extLst>
          </a:blip>
          <a:srcRect t="27277" b="16376"/>
          <a:stretch/>
        </p:blipFill>
        <p:spPr>
          <a:xfrm>
            <a:off x="0" y="188640"/>
            <a:ext cx="8993466" cy="6557938"/>
          </a:xfrm>
          <a:prstGeom prst="rect">
            <a:avLst/>
          </a:prstGeom>
        </p:spPr>
      </p:pic>
    </p:spTree>
    <p:extLst>
      <p:ext uri="{BB962C8B-B14F-4D97-AF65-F5344CB8AC3E}">
        <p14:creationId xmlns:p14="http://schemas.microsoft.com/office/powerpoint/2010/main" val="353058848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62000" y="228600"/>
            <a:ext cx="3428999" cy="1116106"/>
          </a:xfrm>
        </p:spPr>
        <p:txBody>
          <a:bodyPr>
            <a:normAutofit/>
          </a:bodyPr>
          <a:lstStyle/>
          <a:p>
            <a:r>
              <a:rPr lang="en-US" sz="4400" dirty="0" smtClean="0"/>
              <a:t>Summary</a:t>
            </a:r>
            <a:endParaRPr lang="en-US" sz="4400" dirty="0"/>
          </a:p>
        </p:txBody>
      </p:sp>
      <p:sp>
        <p:nvSpPr>
          <p:cNvPr id="30" name="Content Placeholder 29"/>
          <p:cNvSpPr>
            <a:spLocks noGrp="1"/>
          </p:cNvSpPr>
          <p:nvPr>
            <p:ph sz="half" idx="2"/>
          </p:nvPr>
        </p:nvSpPr>
        <p:spPr>
          <a:xfrm>
            <a:off x="457200" y="2819400"/>
            <a:ext cx="3657600" cy="4648200"/>
          </a:xfrm>
        </p:spPr>
        <p:txBody>
          <a:bodyPr>
            <a:normAutofit/>
          </a:bodyPr>
          <a:lstStyle/>
          <a:p>
            <a:pPr marL="228600" lvl="1">
              <a:lnSpc>
                <a:spcPct val="80000"/>
              </a:lnSpc>
              <a:spcBef>
                <a:spcPts val="1800"/>
              </a:spcBef>
              <a:buClr>
                <a:schemeClr val="accent1"/>
              </a:buClr>
            </a:pPr>
            <a:r>
              <a:rPr lang="en-US" sz="1514" dirty="0" smtClean="0"/>
              <a:t>Multiple processor organizations</a:t>
            </a:r>
          </a:p>
          <a:p>
            <a:pPr lvl="1">
              <a:lnSpc>
                <a:spcPct val="90000"/>
              </a:lnSpc>
            </a:pPr>
            <a:r>
              <a:rPr lang="en-US" sz="1300" dirty="0" smtClean="0"/>
              <a:t>Types of parallel processor systems</a:t>
            </a:r>
          </a:p>
          <a:p>
            <a:pPr lvl="1">
              <a:lnSpc>
                <a:spcPct val="90000"/>
              </a:lnSpc>
            </a:pPr>
            <a:r>
              <a:rPr lang="en-US" sz="1300" dirty="0" smtClean="0"/>
              <a:t>Parallel organizations</a:t>
            </a:r>
          </a:p>
          <a:p>
            <a:pPr marL="228600" lvl="1">
              <a:lnSpc>
                <a:spcPct val="90000"/>
              </a:lnSpc>
              <a:spcBef>
                <a:spcPts val="1800"/>
              </a:spcBef>
              <a:buClr>
                <a:schemeClr val="accent1"/>
              </a:buClr>
            </a:pPr>
            <a:r>
              <a:rPr lang="en-US" sz="1514" dirty="0" smtClean="0"/>
              <a:t>Symmetric multiprocessors</a:t>
            </a:r>
          </a:p>
          <a:p>
            <a:pPr lvl="1">
              <a:lnSpc>
                <a:spcPct val="90000"/>
              </a:lnSpc>
            </a:pPr>
            <a:r>
              <a:rPr lang="en-US" sz="1300" dirty="0" smtClean="0"/>
              <a:t>Organization</a:t>
            </a:r>
          </a:p>
          <a:p>
            <a:pPr lvl="1">
              <a:lnSpc>
                <a:spcPct val="90000"/>
              </a:lnSpc>
            </a:pPr>
            <a:r>
              <a:rPr lang="en-US" sz="1300" dirty="0" smtClean="0"/>
              <a:t>Multiprocessor operating system design considerations</a:t>
            </a:r>
          </a:p>
          <a:p>
            <a:pPr marL="228600" lvl="1">
              <a:spcBef>
                <a:spcPts val="1800"/>
              </a:spcBef>
              <a:buClr>
                <a:schemeClr val="accent1"/>
              </a:buClr>
            </a:pPr>
            <a:r>
              <a:rPr lang="en-US" sz="1514" dirty="0" smtClean="0"/>
              <a:t>Cache coherence and the MESI protocol</a:t>
            </a:r>
          </a:p>
          <a:p>
            <a:pPr lvl="1">
              <a:lnSpc>
                <a:spcPct val="90000"/>
              </a:lnSpc>
            </a:pPr>
            <a:r>
              <a:rPr lang="en-US" sz="1300" dirty="0" smtClean="0"/>
              <a:t>Software solutions</a:t>
            </a:r>
          </a:p>
          <a:p>
            <a:pPr lvl="1">
              <a:lnSpc>
                <a:spcPct val="90000"/>
              </a:lnSpc>
            </a:pPr>
            <a:r>
              <a:rPr lang="en-US" sz="1300" dirty="0" smtClean="0"/>
              <a:t>Hardware solutions</a:t>
            </a:r>
          </a:p>
          <a:p>
            <a:pPr lvl="1">
              <a:lnSpc>
                <a:spcPct val="90000"/>
              </a:lnSpc>
            </a:pPr>
            <a:r>
              <a:rPr lang="en-US" sz="1300" dirty="0" smtClean="0"/>
              <a:t>The MESI protocol</a:t>
            </a:r>
          </a:p>
        </p:txBody>
      </p:sp>
      <p:sp>
        <p:nvSpPr>
          <p:cNvPr id="32" name="Content Placeholder 31"/>
          <p:cNvSpPr>
            <a:spLocks noGrp="1"/>
          </p:cNvSpPr>
          <p:nvPr>
            <p:ph sz="quarter" idx="4"/>
          </p:nvPr>
        </p:nvSpPr>
        <p:spPr>
          <a:xfrm>
            <a:off x="4495800" y="2133600"/>
            <a:ext cx="3810000" cy="4724400"/>
          </a:xfrm>
        </p:spPr>
        <p:txBody>
          <a:bodyPr>
            <a:normAutofit fontScale="77500" lnSpcReduction="20000"/>
          </a:bodyPr>
          <a:lstStyle/>
          <a:p>
            <a:pPr marL="228600" lvl="1">
              <a:spcBef>
                <a:spcPts val="1800"/>
              </a:spcBef>
              <a:buClr>
                <a:schemeClr val="accent1"/>
              </a:buClr>
            </a:pPr>
            <a:r>
              <a:rPr lang="en-US" dirty="0" smtClean="0"/>
              <a:t>Multithreading and chip multiprocessors</a:t>
            </a:r>
          </a:p>
          <a:p>
            <a:pPr lvl="1"/>
            <a:r>
              <a:rPr lang="en-US" sz="1700" dirty="0" smtClean="0"/>
              <a:t>Implicit and explicit multithreading</a:t>
            </a:r>
          </a:p>
          <a:p>
            <a:pPr lvl="1"/>
            <a:r>
              <a:rPr lang="en-US" sz="1700" dirty="0" smtClean="0"/>
              <a:t>Approaches to explicit multithreading</a:t>
            </a:r>
          </a:p>
          <a:p>
            <a:pPr marL="228600" lvl="1">
              <a:spcBef>
                <a:spcPts val="1800"/>
              </a:spcBef>
              <a:buClr>
                <a:schemeClr val="accent1"/>
              </a:buClr>
            </a:pPr>
            <a:r>
              <a:rPr lang="en-US" dirty="0" smtClean="0"/>
              <a:t>Clusters</a:t>
            </a:r>
          </a:p>
          <a:p>
            <a:pPr lvl="1"/>
            <a:r>
              <a:rPr lang="en-US" sz="1700" dirty="0" smtClean="0"/>
              <a:t>Cluster configurations</a:t>
            </a:r>
          </a:p>
          <a:p>
            <a:pPr lvl="1"/>
            <a:r>
              <a:rPr lang="en-US" sz="1700" dirty="0" smtClean="0"/>
              <a:t>Operating system design issues</a:t>
            </a:r>
          </a:p>
          <a:p>
            <a:pPr lvl="1"/>
            <a:r>
              <a:rPr lang="en-US" sz="1700" dirty="0" smtClean="0"/>
              <a:t>Cluster computer architecture</a:t>
            </a:r>
          </a:p>
          <a:p>
            <a:pPr lvl="1"/>
            <a:r>
              <a:rPr lang="en-US" sz="1700" dirty="0" smtClean="0"/>
              <a:t>Blade servers</a:t>
            </a:r>
          </a:p>
          <a:p>
            <a:pPr lvl="1"/>
            <a:r>
              <a:rPr lang="en-US" sz="1700" dirty="0" smtClean="0"/>
              <a:t>Clusters compared to SMP </a:t>
            </a:r>
          </a:p>
          <a:p>
            <a:pPr marL="228600" lvl="1">
              <a:spcBef>
                <a:spcPts val="1800"/>
              </a:spcBef>
              <a:buClr>
                <a:schemeClr val="accent1"/>
              </a:buClr>
            </a:pPr>
            <a:r>
              <a:rPr lang="en-US" dirty="0" smtClean="0"/>
              <a:t>Nonuniform memory access</a:t>
            </a:r>
          </a:p>
          <a:p>
            <a:pPr lvl="1"/>
            <a:r>
              <a:rPr lang="en-US" sz="1677" dirty="0" smtClean="0"/>
              <a:t>Motivation</a:t>
            </a:r>
          </a:p>
          <a:p>
            <a:pPr lvl="1"/>
            <a:r>
              <a:rPr lang="en-US" sz="1677" dirty="0" smtClean="0"/>
              <a:t>Organization</a:t>
            </a:r>
          </a:p>
          <a:p>
            <a:pPr lvl="1"/>
            <a:r>
              <a:rPr lang="en-US" sz="1677" dirty="0" smtClean="0"/>
              <a:t>NUMA Pros and cons</a:t>
            </a:r>
          </a:p>
          <a:p>
            <a:pPr marL="228600" lvl="1">
              <a:spcBef>
                <a:spcPts val="1800"/>
              </a:spcBef>
              <a:buClr>
                <a:schemeClr val="accent1"/>
              </a:buClr>
            </a:pPr>
            <a:r>
              <a:rPr lang="en-US" dirty="0" smtClean="0"/>
              <a:t>Cloud computing</a:t>
            </a:r>
          </a:p>
          <a:p>
            <a:pPr lvl="1"/>
            <a:r>
              <a:rPr lang="en-US" sz="1700" dirty="0"/>
              <a:t>Cloud computing elements</a:t>
            </a:r>
          </a:p>
          <a:p>
            <a:pPr lvl="1"/>
            <a:r>
              <a:rPr lang="en-US" sz="1700" dirty="0"/>
              <a:t>Cloud computing reference </a:t>
            </a:r>
            <a:r>
              <a:rPr lang="en-US" sz="1700" dirty="0" smtClean="0"/>
              <a:t>architecture</a:t>
            </a:r>
            <a:endParaRPr lang="en-US" sz="1700" dirty="0"/>
          </a:p>
        </p:txBody>
      </p:sp>
      <p:sp>
        <p:nvSpPr>
          <p:cNvPr id="44035" name="Rectangle 3"/>
          <p:cNvSpPr>
            <a:spLocks noGrp="1" noChangeArrowheads="1"/>
          </p:cNvSpPr>
          <p:nvPr>
            <p:ph type="body" idx="1"/>
          </p:nvPr>
        </p:nvSpPr>
        <p:spPr>
          <a:xfrm>
            <a:off x="533400" y="1219200"/>
            <a:ext cx="3657600" cy="1098177"/>
          </a:xfrm>
        </p:spPr>
        <p:txBody>
          <a:bodyPr>
            <a:normAutofit/>
          </a:bodyPr>
          <a:lstStyle/>
          <a:p>
            <a:endParaRPr lang="en-US" sz="800" dirty="0" smtClean="0"/>
          </a:p>
          <a:p>
            <a:endParaRPr lang="en-US" sz="800" dirty="0" smtClean="0"/>
          </a:p>
          <a:p>
            <a:r>
              <a:rPr lang="en-US" sz="3200" dirty="0" smtClean="0"/>
              <a:t>Chapter 17</a:t>
            </a:r>
          </a:p>
          <a:p>
            <a:endParaRPr lang="en-US" dirty="0"/>
          </a:p>
        </p:txBody>
      </p:sp>
      <p:sp>
        <p:nvSpPr>
          <p:cNvPr id="31" name="Text Placeholder 30"/>
          <p:cNvSpPr>
            <a:spLocks noGrp="1"/>
          </p:cNvSpPr>
          <p:nvPr>
            <p:ph type="body" sz="quarter" idx="3"/>
          </p:nvPr>
        </p:nvSpPr>
        <p:spPr>
          <a:xfrm>
            <a:off x="4343400" y="228600"/>
            <a:ext cx="3657600" cy="1707776"/>
          </a:xfrm>
        </p:spPr>
        <p:txBody>
          <a:bodyPr/>
          <a:lstStyle/>
          <a:p>
            <a:r>
              <a:rPr lang="en-US" sz="2800" dirty="0" smtClean="0">
                <a:solidFill>
                  <a:schemeClr val="tx2"/>
                </a:solidFill>
                <a:latin typeface="+mj-lt"/>
                <a:ea typeface="+mj-ea"/>
                <a:cs typeface="+mj-cs"/>
              </a:rPr>
              <a:t>Parallel</a:t>
            </a:r>
          </a:p>
          <a:p>
            <a:r>
              <a:rPr lang="en-US" sz="2800" dirty="0" smtClean="0">
                <a:solidFill>
                  <a:schemeClr val="tx2"/>
                </a:solidFill>
                <a:latin typeface="+mj-lt"/>
                <a:ea typeface="+mj-ea"/>
                <a:cs typeface="+mj-cs"/>
              </a:rPr>
              <a:t>Processing</a:t>
            </a:r>
            <a:endParaRPr lang="en-US" sz="2800" dirty="0">
              <a:solidFill>
                <a:schemeClr val="tx2"/>
              </a:solidFill>
            </a:endParaRPr>
          </a:p>
        </p:txBody>
      </p:sp>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pic>
        <p:nvPicPr>
          <p:cNvPr id="3" name="Picture 2" descr="f2.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7000" y="0"/>
            <a:ext cx="8875059" cy="6858000"/>
          </a:xfrm>
          <a:prstGeom prst="rect">
            <a:avLst/>
          </a:prstGeom>
        </p:spPr>
      </p:pic>
    </p:spTree>
  </p:cSld>
  <p:clrMapOvr>
    <a:masterClrMapping/>
  </p:clrMapOvr>
  <p:transition spd="med">
    <p:zo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Grp="1" noChangeArrowheads="1"/>
          </p:cNvSpPr>
          <p:nvPr>
            <p:ph type="title" idx="4294967295"/>
          </p:nvPr>
        </p:nvSpPr>
        <p:spPr>
          <a:xfrm>
            <a:off x="228600" y="228600"/>
            <a:ext cx="7556500" cy="1116012"/>
          </a:xfrm>
        </p:spPr>
        <p:txBody>
          <a:bodyPr/>
          <a:lstStyle/>
          <a:p>
            <a:r>
              <a:rPr lang="en-US" dirty="0">
                <a:effectLst>
                  <a:outerShdw blurRad="38100" dist="38100" dir="2700000" algn="tl">
                    <a:srgbClr val="000000">
                      <a:alpha val="43137"/>
                    </a:srgbClr>
                  </a:outerShdw>
                </a:effectLst>
              </a:rPr>
              <a:t>Symmetric </a:t>
            </a:r>
            <a:r>
              <a:rPr lang="en-US" dirty="0" smtClean="0">
                <a:effectLst>
                  <a:outerShdw blurRad="38100" dist="38100" dir="2700000" algn="tl">
                    <a:srgbClr val="000000">
                      <a:alpha val="43137"/>
                    </a:srgbClr>
                  </a:outerShdw>
                </a:effectLst>
              </a:rPr>
              <a:t>Multiprocessor (SMP)</a:t>
            </a:r>
            <a:endParaRPr lang="en-US" dirty="0">
              <a:effectLst>
                <a:outerShdw blurRad="38100" dist="38100" dir="2700000" algn="tl">
                  <a:srgbClr val="000000">
                    <a:alpha val="43137"/>
                  </a:srgbClr>
                </a:outerShdw>
              </a:effectLst>
            </a:endParaRPr>
          </a:p>
        </p:txBody>
      </p:sp>
      <p:graphicFrame>
        <p:nvGraphicFramePr>
          <p:cNvPr id="7" name="Content Placeholder 6"/>
          <p:cNvGraphicFramePr>
            <a:graphicFrameLocks noGrp="1"/>
          </p:cNvGraphicFramePr>
          <p:nvPr>
            <p:ph idx="4294967295"/>
          </p:nvPr>
        </p:nvGraphicFramePr>
        <p:xfrm>
          <a:off x="457200" y="1219200"/>
          <a:ext cx="83820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pic>
        <p:nvPicPr>
          <p:cNvPr id="3" name="Picture 2" descr="f3.pdf"/>
          <p:cNvPicPr>
            <a:picLocks noChangeAspect="1"/>
          </p:cNvPicPr>
          <p:nvPr/>
        </p:nvPicPr>
        <p:blipFill rotWithShape="1">
          <a:blip r:embed="rId3">
            <a:extLst>
              <a:ext uri="{28A0092B-C50C-407E-A947-70E740481C1C}">
                <a14:useLocalDpi xmlns:a14="http://schemas.microsoft.com/office/drawing/2010/main" val="0"/>
              </a:ext>
            </a:extLst>
          </a:blip>
          <a:srcRect t="18119" b="6421"/>
          <a:stretch/>
        </p:blipFill>
        <p:spPr>
          <a:xfrm>
            <a:off x="1115616" y="-171400"/>
            <a:ext cx="6910534" cy="6748460"/>
          </a:xfrm>
          <a:prstGeom prst="rect">
            <a:avLst/>
          </a:prstGeom>
        </p:spPr>
      </p:pic>
    </p:spTree>
  </p:cSld>
  <p:clrMapOvr>
    <a:masterClrMapping/>
  </p:clrMapOvr>
  <p:transition spd="med">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pic>
        <p:nvPicPr>
          <p:cNvPr id="3" name="Picture 2" descr="f4.pdf"/>
          <p:cNvPicPr>
            <a:picLocks noChangeAspect="1"/>
          </p:cNvPicPr>
          <p:nvPr/>
        </p:nvPicPr>
        <p:blipFill rotWithShape="1">
          <a:blip r:embed="rId3">
            <a:extLst>
              <a:ext uri="{28A0092B-C50C-407E-A947-70E740481C1C}">
                <a14:useLocalDpi xmlns:a14="http://schemas.microsoft.com/office/drawing/2010/main" val="0"/>
              </a:ext>
            </a:extLst>
          </a:blip>
          <a:srcRect l="7801" t="3982" r="13575" b="10403"/>
          <a:stretch/>
        </p:blipFill>
        <p:spPr>
          <a:xfrm>
            <a:off x="611560" y="0"/>
            <a:ext cx="8037668" cy="6763175"/>
          </a:xfrm>
          <a:prstGeom prst="rect">
            <a:avLst/>
          </a:prstGeom>
        </p:spPr>
      </p:pic>
    </p:spTree>
  </p:cSld>
  <p:clrMapOvr>
    <a:masterClrMapping/>
  </p:clrMapOvr>
  <p:transition spd="med">
    <p:zo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 2016 Pearson Education, Inc., Hoboken, NJ. All rights reserved.</a:t>
            </a:r>
            <a:endParaRPr lang="en-US"/>
          </a:p>
        </p:txBody>
      </p:sp>
      <p:pic>
        <p:nvPicPr>
          <p:cNvPr id="3" name="Picture 2" descr="f5.pdf"/>
          <p:cNvPicPr>
            <a:picLocks noChangeAspect="1"/>
          </p:cNvPicPr>
          <p:nvPr/>
        </p:nvPicPr>
        <p:blipFill rotWithShape="1">
          <a:blip r:embed="rId3">
            <a:extLst>
              <a:ext uri="{28A0092B-C50C-407E-A947-70E740481C1C}">
                <a14:useLocalDpi xmlns:a14="http://schemas.microsoft.com/office/drawing/2010/main" val="0"/>
              </a:ext>
            </a:extLst>
          </a:blip>
          <a:srcRect l="6570" t="12743" r="18191" b="6620"/>
          <a:stretch/>
        </p:blipFill>
        <p:spPr>
          <a:xfrm>
            <a:off x="467545" y="-171400"/>
            <a:ext cx="8182200" cy="6776249"/>
          </a:xfrm>
          <a:prstGeom prst="rect">
            <a:avLst/>
          </a:prstGeom>
        </p:spPr>
      </p:pic>
    </p:spTree>
  </p:cSld>
  <p:clrMapOvr>
    <a:masterClrMapping/>
  </p:clrMapOvr>
  <p:transition spd="med">
    <p:zoom/>
  </p:transition>
  <p:timing>
    <p:tnLst>
      <p:par>
        <p:cTn id="1" dur="indefinite" restart="never" nodeType="tmRoot"/>
      </p:par>
    </p:tn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majorFont>
      <a:minorFont>
        <a:latin typeface="Rockwell"/>
        <a:ea typeface=""/>
        <a:cs typeface=""/>
        <a:font script="Jpan" typeface="ＭＳ ゴシック"/>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5410</TotalTime>
  <Words>14488</Words>
  <Application>Microsoft Office PowerPoint</Application>
  <PresentationFormat>On-screen Show (4:3)</PresentationFormat>
  <Paragraphs>974</Paragraphs>
  <Slides>45</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ＭＳ Ｐゴシック</vt:lpstr>
      <vt:lpstr>Arial</vt:lpstr>
      <vt:lpstr>Rockwell</vt:lpstr>
      <vt:lpstr>Times New Roman</vt:lpstr>
      <vt:lpstr>Wingdings</vt:lpstr>
      <vt:lpstr>Advantage</vt:lpstr>
      <vt:lpstr>William Stallings  Computer Organization  and Architecture 10th Edition</vt:lpstr>
      <vt:lpstr>Chapter 17</vt:lpstr>
      <vt:lpstr>Multiple Processor Organization</vt:lpstr>
      <vt:lpstr>PowerPoint Presentation</vt:lpstr>
      <vt:lpstr>PowerPoint Presentation</vt:lpstr>
      <vt:lpstr>Symmetric Multiprocessor (SMP)</vt:lpstr>
      <vt:lpstr>PowerPoint Presentation</vt:lpstr>
      <vt:lpstr>PowerPoint Presentation</vt:lpstr>
      <vt:lpstr>PowerPoint Presentation</vt:lpstr>
      <vt:lpstr>PowerPoint Presentation</vt:lpstr>
      <vt:lpstr>PowerPoint Presentation</vt:lpstr>
      <vt:lpstr>Multiprocessor Operating System Design Considerations</vt:lpstr>
      <vt:lpstr>Cache Coherence</vt:lpstr>
      <vt:lpstr>Cache Coherence</vt:lpstr>
      <vt:lpstr>Directory Protocols</vt:lpstr>
      <vt:lpstr>Snoopy Protocols</vt:lpstr>
      <vt:lpstr>Write Invalidate</vt:lpstr>
      <vt:lpstr>Write Update</vt:lpstr>
      <vt:lpstr>MESI Protocol</vt:lpstr>
      <vt:lpstr>PowerPoint Presentation</vt:lpstr>
      <vt:lpstr>PowerPoint Presentation</vt:lpstr>
      <vt:lpstr>Multithreading and Chip Multiprocessors</vt:lpstr>
      <vt:lpstr>Definitions of Threads  and Processes</vt:lpstr>
      <vt:lpstr>Implicit and Explicit Multithreading</vt:lpstr>
      <vt:lpstr>Approaches to Explicit Multithreading</vt:lpstr>
      <vt:lpstr>PowerPoint Presentation</vt:lpstr>
      <vt:lpstr>Clusters</vt:lpstr>
      <vt:lpstr>PowerPoint Presentation</vt:lpstr>
      <vt:lpstr>PowerPoint Presentation</vt:lpstr>
      <vt:lpstr>Operating System Design Issues</vt:lpstr>
      <vt:lpstr>Parallelizing Computation</vt:lpstr>
      <vt:lpstr>PowerPoint Presentation</vt:lpstr>
      <vt:lpstr>PowerPoint Presentation</vt:lpstr>
      <vt:lpstr>Clusters Compared to SMP</vt:lpstr>
      <vt:lpstr>Nonuniform Memory Access (NUMA)</vt:lpstr>
      <vt:lpstr>Motivation</vt:lpstr>
      <vt:lpstr>PowerPoint Presentation</vt:lpstr>
      <vt:lpstr>NUMA Pros and Cons</vt:lpstr>
      <vt:lpstr>PowerPoint Presentation</vt:lpstr>
      <vt:lpstr>PowerPoint Presentation</vt:lpstr>
      <vt:lpstr>Deployment Models</vt:lpstr>
      <vt:lpstr>PowerPoint Presentation</vt:lpstr>
      <vt:lpstr>Cloud Computing Reference Architecture</vt:lpstr>
      <vt:lpstr>PowerPoint Presentation</vt:lpstr>
      <vt:lpstr>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17 Parallel Processing</dc:title>
  <dc:creator>Adrian J Pullin</dc:creator>
  <cp:lastModifiedBy>selim</cp:lastModifiedBy>
  <cp:revision>179</cp:revision>
  <cp:lastPrinted>2012-07-23T16:43:49Z</cp:lastPrinted>
  <dcterms:created xsi:type="dcterms:W3CDTF">2012-07-25T05:30:39Z</dcterms:created>
  <dcterms:modified xsi:type="dcterms:W3CDTF">2021-05-29T16:46:46Z</dcterms:modified>
</cp:coreProperties>
</file>