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4" r:id="rId1"/>
    <p:sldMasterId id="2147483714" r:id="rId2"/>
    <p:sldMasterId id="2147483724" r:id="rId3"/>
  </p:sldMasterIdLst>
  <p:notesMasterIdLst>
    <p:notesMasterId r:id="rId70"/>
  </p:notesMasterIdLst>
  <p:handoutMasterIdLst>
    <p:handoutMasterId r:id="rId71"/>
  </p:handoutMasterIdLst>
  <p:sldIdLst>
    <p:sldId id="343" r:id="rId4"/>
    <p:sldId id="257" r:id="rId5"/>
    <p:sldId id="276" r:id="rId6"/>
    <p:sldId id="259" r:id="rId7"/>
    <p:sldId id="260" r:id="rId8"/>
    <p:sldId id="349" r:id="rId9"/>
    <p:sldId id="361" r:id="rId10"/>
    <p:sldId id="261" r:id="rId11"/>
    <p:sldId id="278" r:id="rId12"/>
    <p:sldId id="279" r:id="rId13"/>
    <p:sldId id="280" r:id="rId14"/>
    <p:sldId id="281" r:id="rId15"/>
    <p:sldId id="282" r:id="rId16"/>
    <p:sldId id="283" r:id="rId17"/>
    <p:sldId id="286" r:id="rId18"/>
    <p:sldId id="287" r:id="rId19"/>
    <p:sldId id="288" r:id="rId20"/>
    <p:sldId id="290" r:id="rId21"/>
    <p:sldId id="291" r:id="rId22"/>
    <p:sldId id="293" r:id="rId23"/>
    <p:sldId id="294" r:id="rId24"/>
    <p:sldId id="344" r:id="rId25"/>
    <p:sldId id="362" r:id="rId26"/>
    <p:sldId id="298" r:id="rId27"/>
    <p:sldId id="363" r:id="rId28"/>
    <p:sldId id="300" r:id="rId29"/>
    <p:sldId id="302" r:id="rId30"/>
    <p:sldId id="303" r:id="rId31"/>
    <p:sldId id="364" r:id="rId32"/>
    <p:sldId id="299" r:id="rId33"/>
    <p:sldId id="304" r:id="rId34"/>
    <p:sldId id="306" r:id="rId35"/>
    <p:sldId id="305" r:id="rId36"/>
    <p:sldId id="341" r:id="rId37"/>
    <p:sldId id="307" r:id="rId38"/>
    <p:sldId id="365" r:id="rId39"/>
    <p:sldId id="366" r:id="rId40"/>
    <p:sldId id="321" r:id="rId41"/>
    <p:sldId id="345" r:id="rId42"/>
    <p:sldId id="342" r:id="rId43"/>
    <p:sldId id="312" r:id="rId44"/>
    <p:sldId id="313" r:id="rId45"/>
    <p:sldId id="314" r:id="rId46"/>
    <p:sldId id="315" r:id="rId47"/>
    <p:sldId id="323" r:id="rId48"/>
    <p:sldId id="324" r:id="rId49"/>
    <p:sldId id="325" r:id="rId50"/>
    <p:sldId id="326" r:id="rId51"/>
    <p:sldId id="327" r:id="rId52"/>
    <p:sldId id="331" r:id="rId53"/>
    <p:sldId id="367" r:id="rId54"/>
    <p:sldId id="329" r:id="rId55"/>
    <p:sldId id="330" r:id="rId56"/>
    <p:sldId id="332" r:id="rId57"/>
    <p:sldId id="333" r:id="rId58"/>
    <p:sldId id="334" r:id="rId59"/>
    <p:sldId id="335" r:id="rId60"/>
    <p:sldId id="336" r:id="rId61"/>
    <p:sldId id="346" r:id="rId62"/>
    <p:sldId id="347" r:id="rId63"/>
    <p:sldId id="348" r:id="rId64"/>
    <p:sldId id="337" r:id="rId65"/>
    <p:sldId id="338" r:id="rId66"/>
    <p:sldId id="339" r:id="rId67"/>
    <p:sldId id="340" r:id="rId68"/>
    <p:sldId id="270"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09"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09"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09"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09"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09" charset="0"/>
        <a:ea typeface="+mn-ea"/>
        <a:cs typeface="+mn-cs"/>
      </a:defRPr>
    </a:lvl5pPr>
    <a:lvl6pPr marL="2286000" algn="l" defTabSz="457200" rtl="0" eaLnBrk="1" latinLnBrk="0" hangingPunct="1">
      <a:defRPr sz="2400" kern="1200">
        <a:solidFill>
          <a:schemeClr val="tx1"/>
        </a:solidFill>
        <a:latin typeface="Times New Roman" pitchFamily="-109" charset="0"/>
        <a:ea typeface="+mn-ea"/>
        <a:cs typeface="+mn-cs"/>
      </a:defRPr>
    </a:lvl6pPr>
    <a:lvl7pPr marL="2743200" algn="l" defTabSz="457200" rtl="0" eaLnBrk="1" latinLnBrk="0" hangingPunct="1">
      <a:defRPr sz="2400" kern="1200">
        <a:solidFill>
          <a:schemeClr val="tx1"/>
        </a:solidFill>
        <a:latin typeface="Times New Roman" pitchFamily="-109" charset="0"/>
        <a:ea typeface="+mn-ea"/>
        <a:cs typeface="+mn-cs"/>
      </a:defRPr>
    </a:lvl7pPr>
    <a:lvl8pPr marL="3200400" algn="l" defTabSz="457200" rtl="0" eaLnBrk="1" latinLnBrk="0" hangingPunct="1">
      <a:defRPr sz="2400" kern="1200">
        <a:solidFill>
          <a:schemeClr val="tx1"/>
        </a:solidFill>
        <a:latin typeface="Times New Roman" pitchFamily="-109" charset="0"/>
        <a:ea typeface="+mn-ea"/>
        <a:cs typeface="+mn-cs"/>
      </a:defRPr>
    </a:lvl8pPr>
    <a:lvl9pPr marL="3657600" algn="l" defTabSz="457200" rtl="0" eaLnBrk="1" latinLnBrk="0" hangingPunct="1">
      <a:defRPr sz="2400" kern="1200">
        <a:solidFill>
          <a:schemeClr val="tx1"/>
        </a:solidFill>
        <a:latin typeface="Times New Roman"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84" userDrawn="1">
          <p15:clr>
            <a:srgbClr val="A4A3A4"/>
          </p15:clr>
        </p15:guide>
        <p15:guide id="4" pos="279" userDrawn="1">
          <p15:clr>
            <a:srgbClr val="A4A3A4"/>
          </p15:clr>
        </p15:guide>
        <p15:guide id="5" orient="horz" pos="1082" userDrawn="1">
          <p15:clr>
            <a:srgbClr val="A4A3A4"/>
          </p15:clr>
        </p15:guide>
        <p15:guide id="6" orient="horz" pos="704" userDrawn="1">
          <p15:clr>
            <a:srgbClr val="A4A3A4"/>
          </p15:clr>
        </p15:guide>
        <p15:guide id="7" pos="337" userDrawn="1">
          <p15:clr>
            <a:srgbClr val="A4A3A4"/>
          </p15:clr>
        </p15:guide>
        <p15:guide id="8" pos="553" userDrawn="1">
          <p15:clr>
            <a:srgbClr val="A4A3A4"/>
          </p15:clr>
        </p15:guide>
        <p15:guide id="9" orient="horz" pos="3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007FA3"/>
    <a:srgbClr val="6666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7" autoAdjust="0"/>
    <p:restoredTop sz="66608" autoAdjust="0"/>
  </p:normalViewPr>
  <p:slideViewPr>
    <p:cSldViewPr>
      <p:cViewPr varScale="1">
        <p:scale>
          <a:sx n="81" d="100"/>
          <a:sy n="81" d="100"/>
        </p:scale>
        <p:origin x="3072" y="67"/>
      </p:cViewPr>
      <p:guideLst>
        <p:guide orient="horz" pos="2160"/>
        <p:guide pos="2880"/>
        <p:guide orient="horz" pos="384"/>
        <p:guide pos="279"/>
        <p:guide orient="horz" pos="1082"/>
        <p:guide orient="horz" pos="704"/>
        <p:guide pos="337"/>
        <p:guide pos="553"/>
        <p:guide orient="horz" pos="3881"/>
      </p:guideLst>
    </p:cSldViewPr>
  </p:slideViewPr>
  <p:outlineViewPr>
    <p:cViewPr>
      <p:scale>
        <a:sx n="33" d="100"/>
        <a:sy n="33" d="100"/>
      </p:scale>
      <p:origin x="0" y="-694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26.xml"/><Relationship Id="rId13" Type="http://schemas.openxmlformats.org/officeDocument/2006/relationships/slide" Target="slides/slide42.xml"/><Relationship Id="rId3" Type="http://schemas.openxmlformats.org/officeDocument/2006/relationships/slide" Target="slides/slide4.xml"/><Relationship Id="rId7" Type="http://schemas.openxmlformats.org/officeDocument/2006/relationships/slide" Target="slides/slide24.xml"/><Relationship Id="rId12" Type="http://schemas.openxmlformats.org/officeDocument/2006/relationships/slide" Target="slides/slide38.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23.xml"/><Relationship Id="rId11" Type="http://schemas.openxmlformats.org/officeDocument/2006/relationships/slide" Target="slides/slide31.xml"/><Relationship Id="rId5" Type="http://schemas.openxmlformats.org/officeDocument/2006/relationships/slide" Target="slides/slide19.xml"/><Relationship Id="rId15" Type="http://schemas.openxmlformats.org/officeDocument/2006/relationships/slide" Target="slides/slide66.xml"/><Relationship Id="rId10" Type="http://schemas.openxmlformats.org/officeDocument/2006/relationships/slide" Target="slides/slide30.xml"/><Relationship Id="rId4" Type="http://schemas.openxmlformats.org/officeDocument/2006/relationships/slide" Target="slides/slide17.xml"/><Relationship Id="rId9" Type="http://schemas.openxmlformats.org/officeDocument/2006/relationships/slide" Target="slides/slide28.xml"/><Relationship Id="rId14"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CF26C-3B9E-EC4D-B017-A6EDD2D78F18}" type="doc">
      <dgm:prSet loTypeId="urn:microsoft.com/office/officeart/2005/8/layout/cycle4#1" loCatId="relationship" qsTypeId="urn:microsoft.com/office/officeart/2005/8/quickstyle/simple4" qsCatId="simple" csTypeId="urn:microsoft.com/office/officeart/2005/8/colors/accent1_2" csCatId="accent1"/>
      <dgm:spPr/>
      <dgm:t>
        <a:bodyPr/>
        <a:lstStyle/>
        <a:p>
          <a:endParaRPr lang="en-US"/>
        </a:p>
      </dgm:t>
    </dgm:pt>
    <dgm:pt modelId="{B0CAEE6A-D8FA-1A4E-8E6A-4450A6DD048D}">
      <dgm:prSet/>
      <dgm:spPr>
        <a:xfrm>
          <a:off x="2045614" y="286664"/>
          <a:ext cx="2177643" cy="2177643"/>
        </a:xfrm>
        <a:prstGeom prst="pieWedge">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Computer Architecture</a:t>
          </a:r>
        </a:p>
      </dgm:t>
    </dgm:pt>
    <dgm:pt modelId="{688287C0-0BBB-B04A-B8B2-AB36598391AC}" type="parTrans" cxnId="{D3324486-6DB6-E64B-B1A8-C30BAEA50D60}">
      <dgm:prSet/>
      <dgm:spPr/>
      <dgm:t>
        <a:bodyPr/>
        <a:lstStyle/>
        <a:p>
          <a:endParaRPr lang="en-US"/>
        </a:p>
      </dgm:t>
    </dgm:pt>
    <dgm:pt modelId="{06346C9A-108C-B141-813D-843AF3CECB9B}" type="sibTrans" cxnId="{D3324486-6DB6-E64B-B1A8-C30BAEA50D60}">
      <dgm:prSet/>
      <dgm:spPr/>
      <dgm:t>
        <a:bodyPr/>
        <a:lstStyle/>
        <a:p>
          <a:endParaRPr lang="en-US"/>
        </a:p>
      </dgm:t>
    </dgm:pt>
    <dgm:pt modelId="{28315CB9-8304-2142-842C-3463531B3569}">
      <dgm:prSet/>
      <dgm:spPr>
        <a:xfrm>
          <a:off x="1004569" y="0"/>
          <a:ext cx="2484424" cy="1609344"/>
        </a:xfrm>
        <a:prstGeom prst="roundRect">
          <a:avLst>
            <a:gd name="adj" fmla="val 100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dirty="0">
              <a:solidFill>
                <a:sysClr val="windowText" lastClr="000000">
                  <a:hueOff val="0"/>
                  <a:satOff val="0"/>
                  <a:lumOff val="0"/>
                  <a:alphaOff val="0"/>
                </a:sysClr>
              </a:solidFill>
              <a:latin typeface="Rockwell"/>
              <a:ea typeface="+mn-ea"/>
              <a:cs typeface="+mn-cs"/>
            </a:rPr>
            <a:t>Attributes of a system </a:t>
          </a:r>
          <a:r>
            <a:rPr lang="en-US" dirty="0">
              <a:solidFill>
                <a:srgbClr val="FF0000"/>
              </a:solidFill>
              <a:latin typeface="Rockwell"/>
              <a:ea typeface="+mn-ea"/>
              <a:cs typeface="+mn-cs"/>
            </a:rPr>
            <a:t>visible to the programmer</a:t>
          </a:r>
        </a:p>
      </dgm:t>
    </dgm:pt>
    <dgm:pt modelId="{A7B6E241-54E6-4343-8A9E-03120641D454}" type="parTrans" cxnId="{0982BD52-6017-0E45-866D-E6B00540A5AF}">
      <dgm:prSet/>
      <dgm:spPr/>
      <dgm:t>
        <a:bodyPr/>
        <a:lstStyle/>
        <a:p>
          <a:endParaRPr lang="en-US"/>
        </a:p>
      </dgm:t>
    </dgm:pt>
    <dgm:pt modelId="{8805F3BF-5747-FA44-B2D6-8E46921DD5F2}" type="sibTrans" cxnId="{0982BD52-6017-0E45-866D-E6B00540A5AF}">
      <dgm:prSet/>
      <dgm:spPr/>
      <dgm:t>
        <a:bodyPr/>
        <a:lstStyle/>
        <a:p>
          <a:endParaRPr lang="en-US"/>
        </a:p>
      </dgm:t>
    </dgm:pt>
    <dgm:pt modelId="{21A469AC-73E4-2148-8557-29B0050DEDC0}">
      <dgm:prSet/>
      <dgm:spPr>
        <a:xfrm>
          <a:off x="1004569" y="0"/>
          <a:ext cx="2484424" cy="1609344"/>
        </a:xfrm>
        <a:prstGeom prst="roundRect">
          <a:avLst>
            <a:gd name="adj" fmla="val 100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dirty="0">
              <a:solidFill>
                <a:sysClr val="windowText" lastClr="000000">
                  <a:hueOff val="0"/>
                  <a:satOff val="0"/>
                  <a:lumOff val="0"/>
                  <a:alphaOff val="0"/>
                </a:sysClr>
              </a:solidFill>
              <a:latin typeface="Rockwell"/>
              <a:ea typeface="+mn-ea"/>
              <a:cs typeface="+mn-cs"/>
            </a:rPr>
            <a:t>Have a direct impact on the logical execution of a program</a:t>
          </a:r>
        </a:p>
      </dgm:t>
    </dgm:pt>
    <dgm:pt modelId="{94BC96F5-293D-3C4D-A2F1-79679BBF38E8}" type="parTrans" cxnId="{174D5ABD-454D-0D4F-8354-0209701BD34D}">
      <dgm:prSet/>
      <dgm:spPr/>
      <dgm:t>
        <a:bodyPr/>
        <a:lstStyle/>
        <a:p>
          <a:endParaRPr lang="en-US"/>
        </a:p>
      </dgm:t>
    </dgm:pt>
    <dgm:pt modelId="{C5D2949D-BDAD-0542-A3C2-B076CCD0AE72}" type="sibTrans" cxnId="{174D5ABD-454D-0D4F-8354-0209701BD34D}">
      <dgm:prSet/>
      <dgm:spPr/>
      <dgm:t>
        <a:bodyPr/>
        <a:lstStyle/>
        <a:p>
          <a:endParaRPr lang="en-US"/>
        </a:p>
      </dgm:t>
    </dgm:pt>
    <dgm:pt modelId="{308789E6-82F7-DB43-B928-143FCBCCB864}">
      <dgm:prSet/>
      <dgm:spPr>
        <a:xfrm rot="5400000">
          <a:off x="4323842" y="286664"/>
          <a:ext cx="2177643" cy="2177643"/>
        </a:xfrm>
        <a:prstGeom prst="pieWedge">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Architectural attributes include:</a:t>
          </a:r>
        </a:p>
      </dgm:t>
    </dgm:pt>
    <dgm:pt modelId="{FB24C361-90FF-A246-9A34-69E4A6A8AF57}" type="parTrans" cxnId="{30023AC5-9093-4448-B688-57B5C6556549}">
      <dgm:prSet/>
      <dgm:spPr/>
      <dgm:t>
        <a:bodyPr/>
        <a:lstStyle/>
        <a:p>
          <a:endParaRPr lang="en-US"/>
        </a:p>
      </dgm:t>
    </dgm:pt>
    <dgm:pt modelId="{616A0DCE-F636-194D-9DA8-C39FF48D7209}" type="sibTrans" cxnId="{30023AC5-9093-4448-B688-57B5C6556549}">
      <dgm:prSet/>
      <dgm:spPr/>
      <dgm:t>
        <a:bodyPr/>
        <a:lstStyle/>
        <a:p>
          <a:endParaRPr lang="en-US"/>
        </a:p>
      </dgm:t>
    </dgm:pt>
    <dgm:pt modelId="{CE5F8666-70FC-564C-8B7D-337BE33E4106}">
      <dgm:prSet/>
      <dgm:spPr>
        <a:xfrm>
          <a:off x="5058105" y="0"/>
          <a:ext cx="2484424" cy="1609344"/>
        </a:xfrm>
        <a:prstGeom prst="roundRect">
          <a:avLst>
            <a:gd name="adj" fmla="val 100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dirty="0">
              <a:solidFill>
                <a:sysClr val="windowText" lastClr="000000">
                  <a:hueOff val="0"/>
                  <a:satOff val="0"/>
                  <a:lumOff val="0"/>
                  <a:alphaOff val="0"/>
                </a:sysClr>
              </a:solidFill>
              <a:latin typeface="Rockwell"/>
              <a:ea typeface="+mn-ea"/>
              <a:cs typeface="+mn-cs"/>
            </a:rPr>
            <a:t>Instruction set, number of bits used to represent various data types,   I/O mechanisms, techniques for addressing memory</a:t>
          </a:r>
        </a:p>
      </dgm:t>
    </dgm:pt>
    <dgm:pt modelId="{76348B6E-B52D-394F-A7D3-0CFAABB89617}" type="parTrans" cxnId="{1387E257-C914-334F-A738-A616B99E545F}">
      <dgm:prSet/>
      <dgm:spPr/>
      <dgm:t>
        <a:bodyPr/>
        <a:lstStyle/>
        <a:p>
          <a:endParaRPr lang="en-US"/>
        </a:p>
      </dgm:t>
    </dgm:pt>
    <dgm:pt modelId="{AC6E989A-20AA-194C-A7C6-0BE634EC1713}" type="sibTrans" cxnId="{1387E257-C914-334F-A738-A616B99E545F}">
      <dgm:prSet/>
      <dgm:spPr/>
      <dgm:t>
        <a:bodyPr/>
        <a:lstStyle/>
        <a:p>
          <a:endParaRPr lang="en-US"/>
        </a:p>
      </dgm:t>
    </dgm:pt>
    <dgm:pt modelId="{74536227-6FB9-EA42-B0D1-89175BB10E79}">
      <dgm:prSet/>
      <dgm:spPr>
        <a:xfrm rot="10800000">
          <a:off x="4323842" y="2564892"/>
          <a:ext cx="2177643" cy="2177643"/>
        </a:xfrm>
        <a:prstGeom prst="pieWedge">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Computer Organization </a:t>
          </a:r>
        </a:p>
      </dgm:t>
    </dgm:pt>
    <dgm:pt modelId="{0F4E1031-08A1-144E-B04B-64D102B658EE}" type="parTrans" cxnId="{8E989642-BD8C-7744-8EF6-FBB60B8A00FD}">
      <dgm:prSet/>
      <dgm:spPr/>
      <dgm:t>
        <a:bodyPr/>
        <a:lstStyle/>
        <a:p>
          <a:endParaRPr lang="en-US"/>
        </a:p>
      </dgm:t>
    </dgm:pt>
    <dgm:pt modelId="{134FF832-CB26-164C-83F8-265482D291A9}" type="sibTrans" cxnId="{8E989642-BD8C-7744-8EF6-FBB60B8A00FD}">
      <dgm:prSet/>
      <dgm:spPr/>
      <dgm:t>
        <a:bodyPr/>
        <a:lstStyle/>
        <a:p>
          <a:endParaRPr lang="en-US"/>
        </a:p>
      </dgm:t>
    </dgm:pt>
    <dgm:pt modelId="{4ABB395C-A2BC-EB46-8166-8924AE293271}">
      <dgm:prSet/>
      <dgm:spPr>
        <a:xfrm>
          <a:off x="5334000" y="3419855"/>
          <a:ext cx="2484424" cy="1609344"/>
        </a:xfrm>
        <a:prstGeom prst="roundRect">
          <a:avLst>
            <a:gd name="adj" fmla="val 100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dirty="0">
              <a:solidFill>
                <a:srgbClr val="FF0000"/>
              </a:solidFill>
              <a:latin typeface="Rockwell"/>
              <a:ea typeface="+mn-ea"/>
              <a:cs typeface="+mn-cs"/>
            </a:rPr>
            <a:t>The operational units and their interconnections</a:t>
          </a:r>
          <a:r>
            <a:rPr lang="en-US" dirty="0">
              <a:solidFill>
                <a:sysClr val="windowText" lastClr="000000">
                  <a:hueOff val="0"/>
                  <a:satOff val="0"/>
                  <a:lumOff val="0"/>
                  <a:alphaOff val="0"/>
                </a:sysClr>
              </a:solidFill>
              <a:latin typeface="Rockwell"/>
              <a:ea typeface="+mn-ea"/>
              <a:cs typeface="+mn-cs"/>
            </a:rPr>
            <a:t> that realize the architectural specifications</a:t>
          </a:r>
        </a:p>
      </dgm:t>
    </dgm:pt>
    <dgm:pt modelId="{39F91221-9930-CA4C-BDE4-128319DAD71D}" type="parTrans" cxnId="{B9F257A1-A141-2245-873F-A8263CDB5102}">
      <dgm:prSet/>
      <dgm:spPr/>
      <dgm:t>
        <a:bodyPr/>
        <a:lstStyle/>
        <a:p>
          <a:endParaRPr lang="en-US"/>
        </a:p>
      </dgm:t>
    </dgm:pt>
    <dgm:pt modelId="{FAA95E30-E469-594E-8C2C-8129BB965E39}" type="sibTrans" cxnId="{B9F257A1-A141-2245-873F-A8263CDB5102}">
      <dgm:prSet/>
      <dgm:spPr/>
      <dgm:t>
        <a:bodyPr/>
        <a:lstStyle/>
        <a:p>
          <a:endParaRPr lang="en-US"/>
        </a:p>
      </dgm:t>
    </dgm:pt>
    <dgm:pt modelId="{54AC2B3A-9757-C341-B161-89A6E0CA9575}">
      <dgm:prSet/>
      <dgm:spPr>
        <a:xfrm rot="16200000">
          <a:off x="2045614" y="2564892"/>
          <a:ext cx="2177643" cy="2177643"/>
        </a:xfrm>
        <a:prstGeom prst="pieWedge">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Organizational attributes include:</a:t>
          </a:r>
        </a:p>
      </dgm:t>
    </dgm:pt>
    <dgm:pt modelId="{83493404-DFEF-9E42-ABB4-FBBE426B3AF9}" type="parTrans" cxnId="{734FF944-1D40-0F41-B4EE-7FBCB36088CC}">
      <dgm:prSet/>
      <dgm:spPr/>
      <dgm:t>
        <a:bodyPr/>
        <a:lstStyle/>
        <a:p>
          <a:endParaRPr lang="en-US"/>
        </a:p>
      </dgm:t>
    </dgm:pt>
    <dgm:pt modelId="{D8E9FC16-4D96-4648-AE70-EC41FE4D60A6}" type="sibTrans" cxnId="{734FF944-1D40-0F41-B4EE-7FBCB36088CC}">
      <dgm:prSet/>
      <dgm:spPr/>
      <dgm:t>
        <a:bodyPr/>
        <a:lstStyle/>
        <a:p>
          <a:endParaRPr lang="en-US"/>
        </a:p>
      </dgm:t>
    </dgm:pt>
    <dgm:pt modelId="{601FD3FE-0540-834F-BCAB-697B63FDDAF5}">
      <dgm:prSet/>
      <dgm:spPr>
        <a:xfrm>
          <a:off x="1004569" y="3419855"/>
          <a:ext cx="2484424" cy="1609344"/>
        </a:xfrm>
        <a:prstGeom prst="roundRect">
          <a:avLst>
            <a:gd name="adj" fmla="val 100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dirty="0">
              <a:solidFill>
                <a:srgbClr val="FF0000"/>
              </a:solidFill>
              <a:latin typeface="Rockwell"/>
              <a:ea typeface="+mn-ea"/>
              <a:cs typeface="+mn-cs"/>
            </a:rPr>
            <a:t>Hardware details transparent to the programmer</a:t>
          </a:r>
          <a:r>
            <a:rPr lang="en-US" dirty="0">
              <a:solidFill>
                <a:sysClr val="windowText" lastClr="000000">
                  <a:hueOff val="0"/>
                  <a:satOff val="0"/>
                  <a:lumOff val="0"/>
                  <a:alphaOff val="0"/>
                </a:sysClr>
              </a:solidFill>
              <a:latin typeface="Rockwell"/>
              <a:ea typeface="+mn-ea"/>
              <a:cs typeface="+mn-cs"/>
            </a:rPr>
            <a:t>, control signals, interfaces between the computer and peripherals, memory technology used</a:t>
          </a:r>
        </a:p>
      </dgm:t>
    </dgm:pt>
    <dgm:pt modelId="{7AC73AAD-48BD-0141-801C-7F03F555A865}" type="parTrans" cxnId="{1014AC31-BFCA-4C40-9E55-38A36284F8BC}">
      <dgm:prSet/>
      <dgm:spPr/>
      <dgm:t>
        <a:bodyPr/>
        <a:lstStyle/>
        <a:p>
          <a:endParaRPr lang="en-US"/>
        </a:p>
      </dgm:t>
    </dgm:pt>
    <dgm:pt modelId="{2B5FD2A9-EFF7-224B-968B-602AA09A0E4E}" type="sibTrans" cxnId="{1014AC31-BFCA-4C40-9E55-38A36284F8BC}">
      <dgm:prSet/>
      <dgm:spPr/>
      <dgm:t>
        <a:bodyPr/>
        <a:lstStyle/>
        <a:p>
          <a:endParaRPr lang="en-US"/>
        </a:p>
      </dgm:t>
    </dgm:pt>
    <dgm:pt modelId="{CDA0A06D-0FB6-1E45-90C3-5F07AC6489BF}" type="pres">
      <dgm:prSet presAssocID="{218CF26C-3B9E-EC4D-B017-A6EDD2D78F18}" presName="cycleMatrixDiagram" presStyleCnt="0">
        <dgm:presLayoutVars>
          <dgm:chMax val="1"/>
          <dgm:dir/>
          <dgm:animLvl val="lvl"/>
          <dgm:resizeHandles val="exact"/>
        </dgm:presLayoutVars>
      </dgm:prSet>
      <dgm:spPr/>
    </dgm:pt>
    <dgm:pt modelId="{AE230A46-0396-8548-BFE6-7DE77B7F5698}" type="pres">
      <dgm:prSet presAssocID="{218CF26C-3B9E-EC4D-B017-A6EDD2D78F18}" presName="children" presStyleCnt="0"/>
      <dgm:spPr/>
    </dgm:pt>
    <dgm:pt modelId="{9355E2DA-ED4B-FF45-A420-CEC2FAD4F47F}" type="pres">
      <dgm:prSet presAssocID="{218CF26C-3B9E-EC4D-B017-A6EDD2D78F18}" presName="child1group" presStyleCnt="0"/>
      <dgm:spPr/>
    </dgm:pt>
    <dgm:pt modelId="{EAF475D4-71BA-AC4A-A978-8E1A58675943}" type="pres">
      <dgm:prSet presAssocID="{218CF26C-3B9E-EC4D-B017-A6EDD2D78F18}" presName="child1" presStyleLbl="bgAcc1" presStyleIdx="0" presStyleCnt="4"/>
      <dgm:spPr/>
    </dgm:pt>
    <dgm:pt modelId="{8DC48612-CC3B-434C-BDCA-2D368136FE30}" type="pres">
      <dgm:prSet presAssocID="{218CF26C-3B9E-EC4D-B017-A6EDD2D78F18}" presName="child1Text" presStyleLbl="bgAcc1" presStyleIdx="0" presStyleCnt="4">
        <dgm:presLayoutVars>
          <dgm:bulletEnabled val="1"/>
        </dgm:presLayoutVars>
      </dgm:prSet>
      <dgm:spPr/>
    </dgm:pt>
    <dgm:pt modelId="{36650470-D0B6-4E4B-B2CF-C9FC9D98A3AF}" type="pres">
      <dgm:prSet presAssocID="{218CF26C-3B9E-EC4D-B017-A6EDD2D78F18}" presName="child2group" presStyleCnt="0"/>
      <dgm:spPr/>
    </dgm:pt>
    <dgm:pt modelId="{D6EE7FF3-03D5-1248-B164-AC203683EA31}" type="pres">
      <dgm:prSet presAssocID="{218CF26C-3B9E-EC4D-B017-A6EDD2D78F18}" presName="child2" presStyleLbl="bgAcc1" presStyleIdx="1" presStyleCnt="4"/>
      <dgm:spPr/>
    </dgm:pt>
    <dgm:pt modelId="{7378E5CD-5D97-4946-88A6-1649F23BF4FB}" type="pres">
      <dgm:prSet presAssocID="{218CF26C-3B9E-EC4D-B017-A6EDD2D78F18}" presName="child2Text" presStyleLbl="bgAcc1" presStyleIdx="1" presStyleCnt="4">
        <dgm:presLayoutVars>
          <dgm:bulletEnabled val="1"/>
        </dgm:presLayoutVars>
      </dgm:prSet>
      <dgm:spPr/>
    </dgm:pt>
    <dgm:pt modelId="{079BE95B-2F90-7845-93AC-93020A91204D}" type="pres">
      <dgm:prSet presAssocID="{218CF26C-3B9E-EC4D-B017-A6EDD2D78F18}" presName="child3group" presStyleCnt="0"/>
      <dgm:spPr/>
    </dgm:pt>
    <dgm:pt modelId="{F4B243E3-6A78-9746-BEE9-84ACAEA02E36}" type="pres">
      <dgm:prSet presAssocID="{218CF26C-3B9E-EC4D-B017-A6EDD2D78F18}" presName="child3" presStyleLbl="bgAcc1" presStyleIdx="2" presStyleCnt="4" custLinFactNeighborX="11105" custLinFactNeighborY="568"/>
      <dgm:spPr/>
    </dgm:pt>
    <dgm:pt modelId="{28FF47C2-252F-AD4F-9FFC-C7380D031906}" type="pres">
      <dgm:prSet presAssocID="{218CF26C-3B9E-EC4D-B017-A6EDD2D78F18}" presName="child3Text" presStyleLbl="bgAcc1" presStyleIdx="2" presStyleCnt="4">
        <dgm:presLayoutVars>
          <dgm:bulletEnabled val="1"/>
        </dgm:presLayoutVars>
      </dgm:prSet>
      <dgm:spPr/>
    </dgm:pt>
    <dgm:pt modelId="{857D66DE-4C1F-C044-A0CF-897ECE7AFBB6}" type="pres">
      <dgm:prSet presAssocID="{218CF26C-3B9E-EC4D-B017-A6EDD2D78F18}" presName="child4group" presStyleCnt="0"/>
      <dgm:spPr/>
    </dgm:pt>
    <dgm:pt modelId="{82886FAE-83A2-704D-92D1-F4CC571A92A1}" type="pres">
      <dgm:prSet presAssocID="{218CF26C-3B9E-EC4D-B017-A6EDD2D78F18}" presName="child4" presStyleLbl="bgAcc1" presStyleIdx="3" presStyleCnt="4"/>
      <dgm:spPr/>
    </dgm:pt>
    <dgm:pt modelId="{946504B0-6F32-CA4D-B160-51F1CA3B2486}" type="pres">
      <dgm:prSet presAssocID="{218CF26C-3B9E-EC4D-B017-A6EDD2D78F18}" presName="child4Text" presStyleLbl="bgAcc1" presStyleIdx="3" presStyleCnt="4">
        <dgm:presLayoutVars>
          <dgm:bulletEnabled val="1"/>
        </dgm:presLayoutVars>
      </dgm:prSet>
      <dgm:spPr/>
    </dgm:pt>
    <dgm:pt modelId="{B36011C0-D512-5B43-AFFF-B5EF3477E6BC}" type="pres">
      <dgm:prSet presAssocID="{218CF26C-3B9E-EC4D-B017-A6EDD2D78F18}" presName="childPlaceholder" presStyleCnt="0"/>
      <dgm:spPr/>
    </dgm:pt>
    <dgm:pt modelId="{0176A4A2-93EB-3B4F-8E44-E15DD76601A9}" type="pres">
      <dgm:prSet presAssocID="{218CF26C-3B9E-EC4D-B017-A6EDD2D78F18}" presName="circle" presStyleCnt="0"/>
      <dgm:spPr/>
    </dgm:pt>
    <dgm:pt modelId="{0995DE62-81B9-0E4E-9982-90865C30B506}" type="pres">
      <dgm:prSet presAssocID="{218CF26C-3B9E-EC4D-B017-A6EDD2D78F18}" presName="quadrant1" presStyleLbl="node1" presStyleIdx="0" presStyleCnt="4">
        <dgm:presLayoutVars>
          <dgm:chMax val="1"/>
          <dgm:bulletEnabled val="1"/>
        </dgm:presLayoutVars>
      </dgm:prSet>
      <dgm:spPr/>
    </dgm:pt>
    <dgm:pt modelId="{E56301CE-27B0-6744-BFE7-3637DF690F07}" type="pres">
      <dgm:prSet presAssocID="{218CF26C-3B9E-EC4D-B017-A6EDD2D78F18}" presName="quadrant2" presStyleLbl="node1" presStyleIdx="1" presStyleCnt="4">
        <dgm:presLayoutVars>
          <dgm:chMax val="1"/>
          <dgm:bulletEnabled val="1"/>
        </dgm:presLayoutVars>
      </dgm:prSet>
      <dgm:spPr/>
    </dgm:pt>
    <dgm:pt modelId="{48FC8C78-AEC8-1E4B-9265-AE1BCBD2AB12}" type="pres">
      <dgm:prSet presAssocID="{218CF26C-3B9E-EC4D-B017-A6EDD2D78F18}" presName="quadrant3" presStyleLbl="node1" presStyleIdx="2" presStyleCnt="4">
        <dgm:presLayoutVars>
          <dgm:chMax val="1"/>
          <dgm:bulletEnabled val="1"/>
        </dgm:presLayoutVars>
      </dgm:prSet>
      <dgm:spPr/>
    </dgm:pt>
    <dgm:pt modelId="{84C6FD03-EE72-914E-B7C9-68870374A795}" type="pres">
      <dgm:prSet presAssocID="{218CF26C-3B9E-EC4D-B017-A6EDD2D78F18}" presName="quadrant4" presStyleLbl="node1" presStyleIdx="3" presStyleCnt="4">
        <dgm:presLayoutVars>
          <dgm:chMax val="1"/>
          <dgm:bulletEnabled val="1"/>
        </dgm:presLayoutVars>
      </dgm:prSet>
      <dgm:spPr/>
    </dgm:pt>
    <dgm:pt modelId="{D6826F6B-04DC-E742-8F5F-D9B2D824E236}" type="pres">
      <dgm:prSet presAssocID="{218CF26C-3B9E-EC4D-B017-A6EDD2D78F18}" presName="quadrantPlaceholder" presStyleCnt="0"/>
      <dgm:spPr/>
    </dgm:pt>
    <dgm:pt modelId="{1A971C7A-02BC-2144-9C44-48A4E03337B1}" type="pres">
      <dgm:prSet presAssocID="{218CF26C-3B9E-EC4D-B017-A6EDD2D78F18}" presName="center1" presStyleLbl="fgShp" presStyleIdx="0" presStyleCnt="2"/>
      <dgm:spPr>
        <a:xfrm>
          <a:off x="3897617" y="2061972"/>
          <a:ext cx="751865" cy="653795"/>
        </a:xfrm>
        <a:prstGeom prst="circularArrow">
          <a:avLst/>
        </a:prstGeom>
        <a:gradFill rotWithShape="0">
          <a:gsLst>
            <a:gs pos="0">
              <a:srgbClr val="663366">
                <a:tint val="60000"/>
                <a:hueOff val="0"/>
                <a:satOff val="0"/>
                <a:lumOff val="0"/>
                <a:alphaOff val="0"/>
                <a:shade val="40000"/>
                <a:alpha val="100000"/>
                <a:satMod val="150000"/>
                <a:lumMod val="100000"/>
              </a:srgbClr>
            </a:gs>
            <a:gs pos="100000">
              <a:srgbClr val="663366">
                <a:tint val="60000"/>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pt>
    <dgm:pt modelId="{290E4CF8-E8EE-584A-BC6F-814759FDAB7A}" type="pres">
      <dgm:prSet presAssocID="{218CF26C-3B9E-EC4D-B017-A6EDD2D78F18}" presName="center2" presStyleLbl="fgShp" presStyleIdx="1" presStyleCnt="2"/>
      <dgm:spPr>
        <a:xfrm rot="10800000">
          <a:off x="3897617" y="2313432"/>
          <a:ext cx="751865" cy="653795"/>
        </a:xfrm>
        <a:prstGeom prst="circularArrow">
          <a:avLst/>
        </a:prstGeom>
        <a:gradFill rotWithShape="0">
          <a:gsLst>
            <a:gs pos="0">
              <a:srgbClr val="663366">
                <a:tint val="60000"/>
                <a:hueOff val="0"/>
                <a:satOff val="0"/>
                <a:lumOff val="0"/>
                <a:alphaOff val="0"/>
                <a:shade val="40000"/>
                <a:alpha val="100000"/>
                <a:satMod val="150000"/>
                <a:lumMod val="100000"/>
              </a:srgbClr>
            </a:gs>
            <a:gs pos="100000">
              <a:srgbClr val="663366">
                <a:tint val="60000"/>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pt>
  </dgm:ptLst>
  <dgm:cxnLst>
    <dgm:cxn modelId="{FD56FF05-D7A2-584A-8ABF-2D3821A1E937}" type="presOf" srcId="{601FD3FE-0540-834F-BCAB-697B63FDDAF5}" destId="{946504B0-6F32-CA4D-B160-51F1CA3B2486}" srcOrd="1" destOrd="0" presId="urn:microsoft.com/office/officeart/2005/8/layout/cycle4#1"/>
    <dgm:cxn modelId="{28A35006-6EB0-C244-B998-FFFD23D91384}" type="presOf" srcId="{21A469AC-73E4-2148-8557-29B0050DEDC0}" destId="{8DC48612-CC3B-434C-BDCA-2D368136FE30}" srcOrd="1" destOrd="1" presId="urn:microsoft.com/office/officeart/2005/8/layout/cycle4#1"/>
    <dgm:cxn modelId="{2FF7D623-05EC-C341-AE4E-3E9FCAB5123F}" type="presOf" srcId="{54AC2B3A-9757-C341-B161-89A6E0CA9575}" destId="{84C6FD03-EE72-914E-B7C9-68870374A795}" srcOrd="0" destOrd="0" presId="urn:microsoft.com/office/officeart/2005/8/layout/cycle4#1"/>
    <dgm:cxn modelId="{1014AC31-BFCA-4C40-9E55-38A36284F8BC}" srcId="{54AC2B3A-9757-C341-B161-89A6E0CA9575}" destId="{601FD3FE-0540-834F-BCAB-697B63FDDAF5}" srcOrd="0" destOrd="0" parTransId="{7AC73AAD-48BD-0141-801C-7F03F555A865}" sibTransId="{2B5FD2A9-EFF7-224B-968B-602AA09A0E4E}"/>
    <dgm:cxn modelId="{DEC79734-5731-0947-807E-E0BA6FB7738D}" type="presOf" srcId="{CE5F8666-70FC-564C-8B7D-337BE33E4106}" destId="{D6EE7FF3-03D5-1248-B164-AC203683EA31}" srcOrd="0" destOrd="0" presId="urn:microsoft.com/office/officeart/2005/8/layout/cycle4#1"/>
    <dgm:cxn modelId="{1C7F9834-53D8-D447-AFDE-406FAFE9AA01}" type="presOf" srcId="{CE5F8666-70FC-564C-8B7D-337BE33E4106}" destId="{7378E5CD-5D97-4946-88A6-1649F23BF4FB}" srcOrd="1" destOrd="0" presId="urn:microsoft.com/office/officeart/2005/8/layout/cycle4#1"/>
    <dgm:cxn modelId="{578AC43C-622E-8A4D-8989-0B9965ECC139}" type="presOf" srcId="{218CF26C-3B9E-EC4D-B017-A6EDD2D78F18}" destId="{CDA0A06D-0FB6-1E45-90C3-5F07AC6489BF}" srcOrd="0" destOrd="0" presId="urn:microsoft.com/office/officeart/2005/8/layout/cycle4#1"/>
    <dgm:cxn modelId="{8E989642-BD8C-7744-8EF6-FBB60B8A00FD}" srcId="{218CF26C-3B9E-EC4D-B017-A6EDD2D78F18}" destId="{74536227-6FB9-EA42-B0D1-89175BB10E79}" srcOrd="2" destOrd="0" parTransId="{0F4E1031-08A1-144E-B04B-64D102B658EE}" sibTransId="{134FF832-CB26-164C-83F8-265482D291A9}"/>
    <dgm:cxn modelId="{734FF944-1D40-0F41-B4EE-7FBCB36088CC}" srcId="{218CF26C-3B9E-EC4D-B017-A6EDD2D78F18}" destId="{54AC2B3A-9757-C341-B161-89A6E0CA9575}" srcOrd="3" destOrd="0" parTransId="{83493404-DFEF-9E42-ABB4-FBBE426B3AF9}" sibTransId="{D8E9FC16-4D96-4648-AE70-EC41FE4D60A6}"/>
    <dgm:cxn modelId="{E1272249-4E69-894D-8DDC-98388B0A56AB}" type="presOf" srcId="{4ABB395C-A2BC-EB46-8166-8924AE293271}" destId="{F4B243E3-6A78-9746-BEE9-84ACAEA02E36}" srcOrd="0" destOrd="0" presId="urn:microsoft.com/office/officeart/2005/8/layout/cycle4#1"/>
    <dgm:cxn modelId="{65823B6C-C9F6-D147-988F-D9D117570779}" type="presOf" srcId="{21A469AC-73E4-2148-8557-29B0050DEDC0}" destId="{EAF475D4-71BA-AC4A-A978-8E1A58675943}" srcOrd="0" destOrd="1" presId="urn:microsoft.com/office/officeart/2005/8/layout/cycle4#1"/>
    <dgm:cxn modelId="{6CB4A252-48D8-A94C-B5E1-F54449DF1DFD}" type="presOf" srcId="{B0CAEE6A-D8FA-1A4E-8E6A-4450A6DD048D}" destId="{0995DE62-81B9-0E4E-9982-90865C30B506}" srcOrd="0" destOrd="0" presId="urn:microsoft.com/office/officeart/2005/8/layout/cycle4#1"/>
    <dgm:cxn modelId="{0982BD52-6017-0E45-866D-E6B00540A5AF}" srcId="{B0CAEE6A-D8FA-1A4E-8E6A-4450A6DD048D}" destId="{28315CB9-8304-2142-842C-3463531B3569}" srcOrd="0" destOrd="0" parTransId="{A7B6E241-54E6-4343-8A9E-03120641D454}" sibTransId="{8805F3BF-5747-FA44-B2D6-8E46921DD5F2}"/>
    <dgm:cxn modelId="{4B6F0975-8F18-3744-BB40-DFA5A827FB65}" type="presOf" srcId="{4ABB395C-A2BC-EB46-8166-8924AE293271}" destId="{28FF47C2-252F-AD4F-9FFC-C7380D031906}" srcOrd="1" destOrd="0" presId="urn:microsoft.com/office/officeart/2005/8/layout/cycle4#1"/>
    <dgm:cxn modelId="{1387E257-C914-334F-A738-A616B99E545F}" srcId="{308789E6-82F7-DB43-B928-143FCBCCB864}" destId="{CE5F8666-70FC-564C-8B7D-337BE33E4106}" srcOrd="0" destOrd="0" parTransId="{76348B6E-B52D-394F-A7D3-0CFAABB89617}" sibTransId="{AC6E989A-20AA-194C-A7C6-0BE634EC1713}"/>
    <dgm:cxn modelId="{D3324486-6DB6-E64B-B1A8-C30BAEA50D60}" srcId="{218CF26C-3B9E-EC4D-B017-A6EDD2D78F18}" destId="{B0CAEE6A-D8FA-1A4E-8E6A-4450A6DD048D}" srcOrd="0" destOrd="0" parTransId="{688287C0-0BBB-B04A-B8B2-AB36598391AC}" sibTransId="{06346C9A-108C-B141-813D-843AF3CECB9B}"/>
    <dgm:cxn modelId="{50C3899A-CA77-A647-B562-3E414DB1DB38}" type="presOf" srcId="{308789E6-82F7-DB43-B928-143FCBCCB864}" destId="{E56301CE-27B0-6744-BFE7-3637DF690F07}" srcOrd="0" destOrd="0" presId="urn:microsoft.com/office/officeart/2005/8/layout/cycle4#1"/>
    <dgm:cxn modelId="{B9F257A1-A141-2245-873F-A8263CDB5102}" srcId="{74536227-6FB9-EA42-B0D1-89175BB10E79}" destId="{4ABB395C-A2BC-EB46-8166-8924AE293271}" srcOrd="0" destOrd="0" parTransId="{39F91221-9930-CA4C-BDE4-128319DAD71D}" sibTransId="{FAA95E30-E469-594E-8C2C-8129BB965E39}"/>
    <dgm:cxn modelId="{936663A7-F3F1-544C-BB00-A6B8712F5F75}" type="presOf" srcId="{28315CB9-8304-2142-842C-3463531B3569}" destId="{EAF475D4-71BA-AC4A-A978-8E1A58675943}" srcOrd="0" destOrd="0" presId="urn:microsoft.com/office/officeart/2005/8/layout/cycle4#1"/>
    <dgm:cxn modelId="{644EB4B2-C2D8-7446-B13E-0BDB42040D15}" type="presOf" srcId="{601FD3FE-0540-834F-BCAB-697B63FDDAF5}" destId="{82886FAE-83A2-704D-92D1-F4CC571A92A1}" srcOrd="0" destOrd="0" presId="urn:microsoft.com/office/officeart/2005/8/layout/cycle4#1"/>
    <dgm:cxn modelId="{369DE2B8-1C60-D342-8E38-EC0EB138C6CF}" type="presOf" srcId="{74536227-6FB9-EA42-B0D1-89175BB10E79}" destId="{48FC8C78-AEC8-1E4B-9265-AE1BCBD2AB12}" srcOrd="0" destOrd="0" presId="urn:microsoft.com/office/officeart/2005/8/layout/cycle4#1"/>
    <dgm:cxn modelId="{174D5ABD-454D-0D4F-8354-0209701BD34D}" srcId="{B0CAEE6A-D8FA-1A4E-8E6A-4450A6DD048D}" destId="{21A469AC-73E4-2148-8557-29B0050DEDC0}" srcOrd="1" destOrd="0" parTransId="{94BC96F5-293D-3C4D-A2F1-79679BBF38E8}" sibTransId="{C5D2949D-BDAD-0542-A3C2-B076CCD0AE72}"/>
    <dgm:cxn modelId="{30023AC5-9093-4448-B688-57B5C6556549}" srcId="{218CF26C-3B9E-EC4D-B017-A6EDD2D78F18}" destId="{308789E6-82F7-DB43-B928-143FCBCCB864}" srcOrd="1" destOrd="0" parTransId="{FB24C361-90FF-A246-9A34-69E4A6A8AF57}" sibTransId="{616A0DCE-F636-194D-9DA8-C39FF48D7209}"/>
    <dgm:cxn modelId="{E7A4ADFA-B474-C14B-8A27-965FB71E5D8D}" type="presOf" srcId="{28315CB9-8304-2142-842C-3463531B3569}" destId="{8DC48612-CC3B-434C-BDCA-2D368136FE30}" srcOrd="1" destOrd="0" presId="urn:microsoft.com/office/officeart/2005/8/layout/cycle4#1"/>
    <dgm:cxn modelId="{699078D6-31A2-0B41-B5B3-4D3C3092B897}" type="presParOf" srcId="{CDA0A06D-0FB6-1E45-90C3-5F07AC6489BF}" destId="{AE230A46-0396-8548-BFE6-7DE77B7F5698}" srcOrd="0" destOrd="0" presId="urn:microsoft.com/office/officeart/2005/8/layout/cycle4#1"/>
    <dgm:cxn modelId="{51036B94-27D6-6442-B7E8-4BD19D5092C3}" type="presParOf" srcId="{AE230A46-0396-8548-BFE6-7DE77B7F5698}" destId="{9355E2DA-ED4B-FF45-A420-CEC2FAD4F47F}" srcOrd="0" destOrd="0" presId="urn:microsoft.com/office/officeart/2005/8/layout/cycle4#1"/>
    <dgm:cxn modelId="{5CEFC4B6-D27A-F64A-9614-3E4A00A63D41}" type="presParOf" srcId="{9355E2DA-ED4B-FF45-A420-CEC2FAD4F47F}" destId="{EAF475D4-71BA-AC4A-A978-8E1A58675943}" srcOrd="0" destOrd="0" presId="urn:microsoft.com/office/officeart/2005/8/layout/cycle4#1"/>
    <dgm:cxn modelId="{F695AE92-91AF-1640-8C0C-BF1FD554B2BE}" type="presParOf" srcId="{9355E2DA-ED4B-FF45-A420-CEC2FAD4F47F}" destId="{8DC48612-CC3B-434C-BDCA-2D368136FE30}" srcOrd="1" destOrd="0" presId="urn:microsoft.com/office/officeart/2005/8/layout/cycle4#1"/>
    <dgm:cxn modelId="{FECF91CB-3E6A-F14A-93BB-0814B430D767}" type="presParOf" srcId="{AE230A46-0396-8548-BFE6-7DE77B7F5698}" destId="{36650470-D0B6-4E4B-B2CF-C9FC9D98A3AF}" srcOrd="1" destOrd="0" presId="urn:microsoft.com/office/officeart/2005/8/layout/cycle4#1"/>
    <dgm:cxn modelId="{2033105B-7235-A441-BCD4-1C23395F17D1}" type="presParOf" srcId="{36650470-D0B6-4E4B-B2CF-C9FC9D98A3AF}" destId="{D6EE7FF3-03D5-1248-B164-AC203683EA31}" srcOrd="0" destOrd="0" presId="urn:microsoft.com/office/officeart/2005/8/layout/cycle4#1"/>
    <dgm:cxn modelId="{53B6DDD3-7071-314D-8F65-2945B82F0920}" type="presParOf" srcId="{36650470-D0B6-4E4B-B2CF-C9FC9D98A3AF}" destId="{7378E5CD-5D97-4946-88A6-1649F23BF4FB}" srcOrd="1" destOrd="0" presId="urn:microsoft.com/office/officeart/2005/8/layout/cycle4#1"/>
    <dgm:cxn modelId="{0A0EA159-BE72-504D-AF89-D51A7FA317C4}" type="presParOf" srcId="{AE230A46-0396-8548-BFE6-7DE77B7F5698}" destId="{079BE95B-2F90-7845-93AC-93020A91204D}" srcOrd="2" destOrd="0" presId="urn:microsoft.com/office/officeart/2005/8/layout/cycle4#1"/>
    <dgm:cxn modelId="{6FBAA814-9EDF-874C-B162-98D6DFEA4453}" type="presParOf" srcId="{079BE95B-2F90-7845-93AC-93020A91204D}" destId="{F4B243E3-6A78-9746-BEE9-84ACAEA02E36}" srcOrd="0" destOrd="0" presId="urn:microsoft.com/office/officeart/2005/8/layout/cycle4#1"/>
    <dgm:cxn modelId="{3B12EC53-267E-804F-9CA2-2CFD8BBE1C98}" type="presParOf" srcId="{079BE95B-2F90-7845-93AC-93020A91204D}" destId="{28FF47C2-252F-AD4F-9FFC-C7380D031906}" srcOrd="1" destOrd="0" presId="urn:microsoft.com/office/officeart/2005/8/layout/cycle4#1"/>
    <dgm:cxn modelId="{8E16598D-E657-2440-8FF9-F797A1DC2AB2}" type="presParOf" srcId="{AE230A46-0396-8548-BFE6-7DE77B7F5698}" destId="{857D66DE-4C1F-C044-A0CF-897ECE7AFBB6}" srcOrd="3" destOrd="0" presId="urn:microsoft.com/office/officeart/2005/8/layout/cycle4#1"/>
    <dgm:cxn modelId="{2F4564CF-B1C8-474E-A73E-211CD6C602FF}" type="presParOf" srcId="{857D66DE-4C1F-C044-A0CF-897ECE7AFBB6}" destId="{82886FAE-83A2-704D-92D1-F4CC571A92A1}" srcOrd="0" destOrd="0" presId="urn:microsoft.com/office/officeart/2005/8/layout/cycle4#1"/>
    <dgm:cxn modelId="{361FFEEA-B37D-DD4B-90FD-8019974C51CE}" type="presParOf" srcId="{857D66DE-4C1F-C044-A0CF-897ECE7AFBB6}" destId="{946504B0-6F32-CA4D-B160-51F1CA3B2486}" srcOrd="1" destOrd="0" presId="urn:microsoft.com/office/officeart/2005/8/layout/cycle4#1"/>
    <dgm:cxn modelId="{39AC28DA-B93C-FF4B-938E-E2902348EF70}" type="presParOf" srcId="{AE230A46-0396-8548-BFE6-7DE77B7F5698}" destId="{B36011C0-D512-5B43-AFFF-B5EF3477E6BC}" srcOrd="4" destOrd="0" presId="urn:microsoft.com/office/officeart/2005/8/layout/cycle4#1"/>
    <dgm:cxn modelId="{A20B9968-9E67-7142-A408-85D07AD8F89D}" type="presParOf" srcId="{CDA0A06D-0FB6-1E45-90C3-5F07AC6489BF}" destId="{0176A4A2-93EB-3B4F-8E44-E15DD76601A9}" srcOrd="1" destOrd="0" presId="urn:microsoft.com/office/officeart/2005/8/layout/cycle4#1"/>
    <dgm:cxn modelId="{68023DFC-2968-F643-9CE0-8363C792C624}" type="presParOf" srcId="{0176A4A2-93EB-3B4F-8E44-E15DD76601A9}" destId="{0995DE62-81B9-0E4E-9982-90865C30B506}" srcOrd="0" destOrd="0" presId="urn:microsoft.com/office/officeart/2005/8/layout/cycle4#1"/>
    <dgm:cxn modelId="{232F2B00-0E40-5244-AE96-43E53DC4C21B}" type="presParOf" srcId="{0176A4A2-93EB-3B4F-8E44-E15DD76601A9}" destId="{E56301CE-27B0-6744-BFE7-3637DF690F07}" srcOrd="1" destOrd="0" presId="urn:microsoft.com/office/officeart/2005/8/layout/cycle4#1"/>
    <dgm:cxn modelId="{64C1EE4B-7E4E-7F40-88F6-574C1472E73D}" type="presParOf" srcId="{0176A4A2-93EB-3B4F-8E44-E15DD76601A9}" destId="{48FC8C78-AEC8-1E4B-9265-AE1BCBD2AB12}" srcOrd="2" destOrd="0" presId="urn:microsoft.com/office/officeart/2005/8/layout/cycle4#1"/>
    <dgm:cxn modelId="{B9555833-A8E3-984C-A0CD-48531905E914}" type="presParOf" srcId="{0176A4A2-93EB-3B4F-8E44-E15DD76601A9}" destId="{84C6FD03-EE72-914E-B7C9-68870374A795}" srcOrd="3" destOrd="0" presId="urn:microsoft.com/office/officeart/2005/8/layout/cycle4#1"/>
    <dgm:cxn modelId="{C8E47CC9-F756-8D48-907D-F6D6F2C5F303}" type="presParOf" srcId="{0176A4A2-93EB-3B4F-8E44-E15DD76601A9}" destId="{D6826F6B-04DC-E742-8F5F-D9B2D824E236}" srcOrd="4" destOrd="0" presId="urn:microsoft.com/office/officeart/2005/8/layout/cycle4#1"/>
    <dgm:cxn modelId="{565B3FCF-A28D-E347-8015-2F2DE1DBE44D}" type="presParOf" srcId="{CDA0A06D-0FB6-1E45-90C3-5F07AC6489BF}" destId="{1A971C7A-02BC-2144-9C44-48A4E03337B1}" srcOrd="2" destOrd="0" presId="urn:microsoft.com/office/officeart/2005/8/layout/cycle4#1"/>
    <dgm:cxn modelId="{5BBB7B46-0562-E844-809D-68B34867AC01}" type="presParOf" srcId="{CDA0A06D-0FB6-1E45-90C3-5F07AC6489BF}" destId="{290E4CF8-E8EE-584A-BC6F-814759FDAB7A}"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E09AF2-9AE1-FB41-99AF-0443389F04C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7663F6C-82B1-D142-9476-2B6261508F49}">
      <dgm:prSet/>
      <dgm:spPr>
        <a:xfrm>
          <a:off x="0" y="1423"/>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Memory buffer register (MBR)</a:t>
          </a:r>
        </a:p>
      </dgm:t>
    </dgm:pt>
    <dgm:pt modelId="{F7F3C479-91A8-6343-812B-A5D68BB7EB3D}" type="parTrans" cxnId="{FDA980E1-7003-774D-9832-CEF2C362D91A}">
      <dgm:prSet/>
      <dgm:spPr/>
      <dgm:t>
        <a:bodyPr/>
        <a:lstStyle/>
        <a:p>
          <a:endParaRPr lang="en-US"/>
        </a:p>
      </dgm:t>
    </dgm:pt>
    <dgm:pt modelId="{497FA11D-1D25-7E45-9B30-00E372145D41}" type="sibTrans" cxnId="{FDA980E1-7003-774D-9832-CEF2C362D91A}">
      <dgm:prSet/>
      <dgm:spPr/>
      <dgm:t>
        <a:bodyPr/>
        <a:lstStyle/>
        <a:p>
          <a:endParaRPr lang="en-US"/>
        </a:p>
      </dgm:t>
    </dgm:pt>
    <dgm:pt modelId="{983D0763-390C-1C4D-A956-8AEA364C7DE4}">
      <dgm:prSet/>
      <dgm:spPr>
        <a:xfrm rot="5400000">
          <a:off x="4746527" y="-1973908"/>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gm:spPr>
      <dgm:t>
        <a:bodyPr/>
        <a:lstStyle/>
        <a:p>
          <a:pPr rtl="0"/>
          <a:r>
            <a:rPr lang="en-US"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Contains a word to be stored in memory or sent to the  I/O unit</a:t>
          </a:r>
        </a:p>
      </dgm:t>
    </dgm:pt>
    <dgm:pt modelId="{EE4788FB-E46E-BE4B-8992-71A0B078B764}" type="parTrans" cxnId="{08E7F7BD-EA38-EB41-A1C0-17C62086F05B}">
      <dgm:prSet/>
      <dgm:spPr/>
      <dgm:t>
        <a:bodyPr/>
        <a:lstStyle/>
        <a:p>
          <a:endParaRPr lang="en-US"/>
        </a:p>
      </dgm:t>
    </dgm:pt>
    <dgm:pt modelId="{7AD71A3B-9582-2745-866A-023ECE006DF2}" type="sibTrans" cxnId="{08E7F7BD-EA38-EB41-A1C0-17C62086F05B}">
      <dgm:prSet/>
      <dgm:spPr/>
      <dgm:t>
        <a:bodyPr/>
        <a:lstStyle/>
        <a:p>
          <a:endParaRPr lang="en-US"/>
        </a:p>
      </dgm:t>
    </dgm:pt>
    <dgm:pt modelId="{EBCDBAEC-FCC4-1F43-9879-98177D2FB990}">
      <dgm:prSet/>
      <dgm:spPr>
        <a:xfrm rot="5400000">
          <a:off x="4746527" y="-1973908"/>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gm:spPr>
      <dgm:t>
        <a:bodyPr/>
        <a:lstStyle/>
        <a:p>
          <a:pPr rtl="0"/>
          <a:r>
            <a:rPr lang="en-US"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Or is used to receive a word from memory or from the I/O unit</a:t>
          </a:r>
        </a:p>
      </dgm:t>
    </dgm:pt>
    <dgm:pt modelId="{0CE74277-13BA-C24D-9106-859B38F32026}" type="parTrans" cxnId="{1F0C1B89-F833-274F-A1B1-F35D07B3BE4F}">
      <dgm:prSet/>
      <dgm:spPr/>
      <dgm:t>
        <a:bodyPr/>
        <a:lstStyle/>
        <a:p>
          <a:endParaRPr lang="en-US"/>
        </a:p>
      </dgm:t>
    </dgm:pt>
    <dgm:pt modelId="{76CDBA38-D372-8348-AD06-9299B96E50A3}" type="sibTrans" cxnId="{1F0C1B89-F833-274F-A1B1-F35D07B3BE4F}">
      <dgm:prSet/>
      <dgm:spPr/>
      <dgm:t>
        <a:bodyPr/>
        <a:lstStyle/>
        <a:p>
          <a:endParaRPr lang="en-US"/>
        </a:p>
      </dgm:t>
    </dgm:pt>
    <dgm:pt modelId="{65983CE6-E863-7C48-99C7-7D9C6DCD1E26}">
      <dgm:prSet/>
      <dgm:spPr>
        <a:xfrm>
          <a:off x="0" y="871453"/>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Memory address register (MAR)</a:t>
          </a:r>
        </a:p>
      </dgm:t>
    </dgm:pt>
    <dgm:pt modelId="{7AE7A4AC-1A04-6E47-8627-B9021F173F90}" type="parTrans" cxnId="{10A33F33-74B3-4040-98B8-BE15B3151552}">
      <dgm:prSet/>
      <dgm:spPr/>
      <dgm:t>
        <a:bodyPr/>
        <a:lstStyle/>
        <a:p>
          <a:endParaRPr lang="en-US"/>
        </a:p>
      </dgm:t>
    </dgm:pt>
    <dgm:pt modelId="{340EC2BD-814D-D843-B40C-D5053956DF63}" type="sibTrans" cxnId="{10A33F33-74B3-4040-98B8-BE15B3151552}">
      <dgm:prSet/>
      <dgm:spPr/>
      <dgm:t>
        <a:bodyPr/>
        <a:lstStyle/>
        <a:p>
          <a:endParaRPr lang="en-US"/>
        </a:p>
      </dgm:t>
    </dgm:pt>
    <dgm:pt modelId="{6A46E06D-ACF8-DE45-9687-3C2546649AAB}">
      <dgm:prSet/>
      <dgm:spPr>
        <a:xfrm rot="5400000">
          <a:off x="4746527" y="-1103877"/>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gm:spPr>
      <dgm:t>
        <a:bodyPr/>
        <a:lstStyle/>
        <a:p>
          <a:pPr rtl="0"/>
          <a:r>
            <a:rPr lang="en-US"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Specifies the address in memory of the word to be written from or read into the MBR</a:t>
          </a:r>
        </a:p>
      </dgm:t>
    </dgm:pt>
    <dgm:pt modelId="{D82528B5-3955-C540-9DDC-D8765259A89C}" type="parTrans" cxnId="{F29E6208-4985-6247-84EE-AD50F5FC8F52}">
      <dgm:prSet/>
      <dgm:spPr/>
      <dgm:t>
        <a:bodyPr/>
        <a:lstStyle/>
        <a:p>
          <a:endParaRPr lang="en-US"/>
        </a:p>
      </dgm:t>
    </dgm:pt>
    <dgm:pt modelId="{8EFE98E7-8548-494B-83E9-019F8064BB10}" type="sibTrans" cxnId="{F29E6208-4985-6247-84EE-AD50F5FC8F52}">
      <dgm:prSet/>
      <dgm:spPr/>
      <dgm:t>
        <a:bodyPr/>
        <a:lstStyle/>
        <a:p>
          <a:endParaRPr lang="en-US"/>
        </a:p>
      </dgm:t>
    </dgm:pt>
    <dgm:pt modelId="{1790E50B-3ECE-FA4C-9CD5-C678A681856F}">
      <dgm:prSet/>
      <dgm:spPr>
        <a:xfrm>
          <a:off x="0" y="1741484"/>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Instruction register (IR)</a:t>
          </a:r>
        </a:p>
      </dgm:t>
    </dgm:pt>
    <dgm:pt modelId="{16BE0251-3AEA-DB4B-83D3-3AD38714267D}" type="parTrans" cxnId="{C5D9F764-9323-0544-A014-3A1E8EE5C726}">
      <dgm:prSet/>
      <dgm:spPr/>
      <dgm:t>
        <a:bodyPr/>
        <a:lstStyle/>
        <a:p>
          <a:endParaRPr lang="en-US"/>
        </a:p>
      </dgm:t>
    </dgm:pt>
    <dgm:pt modelId="{BD587779-CA08-6140-AB0D-B1FFC658BAB2}" type="sibTrans" cxnId="{C5D9F764-9323-0544-A014-3A1E8EE5C726}">
      <dgm:prSet/>
      <dgm:spPr/>
      <dgm:t>
        <a:bodyPr/>
        <a:lstStyle/>
        <a:p>
          <a:endParaRPr lang="en-US"/>
        </a:p>
      </dgm:t>
    </dgm:pt>
    <dgm:pt modelId="{89D18AA2-6D08-0743-BA5E-F2FD7939C801}">
      <dgm:prSet/>
      <dgm:spPr>
        <a:xfrm rot="5400000">
          <a:off x="4746527" y="-233847"/>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gm:spPr>
      <dgm:t>
        <a:bodyPr/>
        <a:lstStyle/>
        <a:p>
          <a:pPr rtl="0"/>
          <a:r>
            <a:rPr lang="en-US"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Contains the 8-bit opcode instruction being executed</a:t>
          </a:r>
        </a:p>
      </dgm:t>
    </dgm:pt>
    <dgm:pt modelId="{4EE7EC46-950C-C74C-94A6-B246D0944B66}" type="parTrans" cxnId="{A4C0DEF0-87B7-1947-A9C4-AB9C9CEE975A}">
      <dgm:prSet/>
      <dgm:spPr/>
      <dgm:t>
        <a:bodyPr/>
        <a:lstStyle/>
        <a:p>
          <a:endParaRPr lang="en-US"/>
        </a:p>
      </dgm:t>
    </dgm:pt>
    <dgm:pt modelId="{00E0C177-D917-3F44-883A-04D47388BA7A}" type="sibTrans" cxnId="{A4C0DEF0-87B7-1947-A9C4-AB9C9CEE975A}">
      <dgm:prSet/>
      <dgm:spPr/>
      <dgm:t>
        <a:bodyPr/>
        <a:lstStyle/>
        <a:p>
          <a:endParaRPr lang="en-US"/>
        </a:p>
      </dgm:t>
    </dgm:pt>
    <dgm:pt modelId="{E9E65EFC-4C94-B645-AAEE-FFCAAC6C9A28}">
      <dgm:prSet/>
      <dgm:spPr>
        <a:xfrm>
          <a:off x="0" y="2611515"/>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Instruction buffer register (IBR)</a:t>
          </a:r>
        </a:p>
      </dgm:t>
    </dgm:pt>
    <dgm:pt modelId="{3B1C56A8-0A47-EB4D-8013-1000A12914AB}" type="parTrans" cxnId="{07060C6A-8EF2-6E41-89E6-28DADE83DE91}">
      <dgm:prSet/>
      <dgm:spPr/>
      <dgm:t>
        <a:bodyPr/>
        <a:lstStyle/>
        <a:p>
          <a:endParaRPr lang="en-US"/>
        </a:p>
      </dgm:t>
    </dgm:pt>
    <dgm:pt modelId="{33B8FBE5-5405-6A4E-B288-3F6059E81AD0}" type="sibTrans" cxnId="{07060C6A-8EF2-6E41-89E6-28DADE83DE91}">
      <dgm:prSet/>
      <dgm:spPr/>
      <dgm:t>
        <a:bodyPr/>
        <a:lstStyle/>
        <a:p>
          <a:endParaRPr lang="en-US"/>
        </a:p>
      </dgm:t>
    </dgm:pt>
    <dgm:pt modelId="{A7F141B5-D8A4-504D-B823-062804224018}">
      <dgm:prSet/>
      <dgm:spPr>
        <a:xfrm rot="5400000">
          <a:off x="4746527" y="636183"/>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gm:spPr>
      <dgm:t>
        <a:bodyPr/>
        <a:lstStyle/>
        <a:p>
          <a:pPr rtl="0"/>
          <a:r>
            <a:rPr lang="en-US"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Employed to temporarily hold the right-hand instruction from a word in memory</a:t>
          </a:r>
        </a:p>
      </dgm:t>
    </dgm:pt>
    <dgm:pt modelId="{12F84BD8-822E-9B4F-B9D1-68D7A33E13DC}" type="parTrans" cxnId="{6C4E03BD-0B2B-374A-9E02-B09294541E32}">
      <dgm:prSet/>
      <dgm:spPr/>
      <dgm:t>
        <a:bodyPr/>
        <a:lstStyle/>
        <a:p>
          <a:endParaRPr lang="en-US"/>
        </a:p>
      </dgm:t>
    </dgm:pt>
    <dgm:pt modelId="{DF788E86-A164-2342-A854-BED1A303BD1C}" type="sibTrans" cxnId="{6C4E03BD-0B2B-374A-9E02-B09294541E32}">
      <dgm:prSet/>
      <dgm:spPr/>
      <dgm:t>
        <a:bodyPr/>
        <a:lstStyle/>
        <a:p>
          <a:endParaRPr lang="en-US"/>
        </a:p>
      </dgm:t>
    </dgm:pt>
    <dgm:pt modelId="{96EAA1B5-377E-014F-986A-0459C28D9531}">
      <dgm:prSet/>
      <dgm:spPr>
        <a:xfrm>
          <a:off x="0" y="3481545"/>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Program counter (PC)</a:t>
          </a:r>
        </a:p>
      </dgm:t>
    </dgm:pt>
    <dgm:pt modelId="{68FFE1C2-1A9A-FA42-822C-0BC214C544E8}" type="parTrans" cxnId="{4DEE51A1-A22B-CD46-B99B-D8ECA28E273B}">
      <dgm:prSet/>
      <dgm:spPr/>
      <dgm:t>
        <a:bodyPr/>
        <a:lstStyle/>
        <a:p>
          <a:endParaRPr lang="en-US"/>
        </a:p>
      </dgm:t>
    </dgm:pt>
    <dgm:pt modelId="{CA59F1BF-2709-2F45-A412-5E1D8FB26738}" type="sibTrans" cxnId="{4DEE51A1-A22B-CD46-B99B-D8ECA28E273B}">
      <dgm:prSet/>
      <dgm:spPr/>
      <dgm:t>
        <a:bodyPr/>
        <a:lstStyle/>
        <a:p>
          <a:endParaRPr lang="en-US"/>
        </a:p>
      </dgm:t>
    </dgm:pt>
    <dgm:pt modelId="{0691804E-C818-D34C-BC8F-31C9E94EA9CD}">
      <dgm:prSet/>
      <dgm:spPr>
        <a:xfrm rot="5400000">
          <a:off x="4746527" y="1506213"/>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gm:spPr>
      <dgm:t>
        <a:bodyPr/>
        <a:lstStyle/>
        <a:p>
          <a:pPr rtl="0"/>
          <a:r>
            <a:rPr lang="en-US"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Contains the address of the next instruction pair to be fetched from memory</a:t>
          </a:r>
        </a:p>
      </dgm:t>
    </dgm:pt>
    <dgm:pt modelId="{7FA9B53A-DB94-324F-B03B-9719CB6A2347}" type="parTrans" cxnId="{EB199F31-13D3-9246-83DC-4F2EA27A2A94}">
      <dgm:prSet/>
      <dgm:spPr/>
      <dgm:t>
        <a:bodyPr/>
        <a:lstStyle/>
        <a:p>
          <a:endParaRPr lang="en-US"/>
        </a:p>
      </dgm:t>
    </dgm:pt>
    <dgm:pt modelId="{12B1F7C8-20A0-5C42-B2CE-17BE33A35B1F}" type="sibTrans" cxnId="{EB199F31-13D3-9246-83DC-4F2EA27A2A94}">
      <dgm:prSet/>
      <dgm:spPr/>
      <dgm:t>
        <a:bodyPr/>
        <a:lstStyle/>
        <a:p>
          <a:endParaRPr lang="en-US"/>
        </a:p>
      </dgm:t>
    </dgm:pt>
    <dgm:pt modelId="{04DEC0A9-8D36-F645-B1D5-DAE358DAAFBA}">
      <dgm:prSet/>
      <dgm:spPr>
        <a:xfrm>
          <a:off x="0" y="4351576"/>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b="1" dirty="0">
              <a:solidFill>
                <a:sysClr val="window" lastClr="FFFFFF"/>
              </a:solidFill>
              <a:effectLst>
                <a:outerShdw blurRad="38100" dist="38100" dir="2700000" algn="tl">
                  <a:srgbClr val="000000">
                    <a:alpha val="43137"/>
                  </a:srgbClr>
                </a:outerShdw>
              </a:effectLst>
              <a:latin typeface="Rockwell"/>
              <a:ea typeface="+mn-ea"/>
              <a:cs typeface="+mn-cs"/>
            </a:rPr>
            <a:t>Accumulator (AC) and multiplier quotient (MQ)</a:t>
          </a:r>
        </a:p>
      </dgm:t>
    </dgm:pt>
    <dgm:pt modelId="{631A0EA5-0494-B24E-9403-4527B0F85C7E}" type="parTrans" cxnId="{38603506-379B-B046-8B2D-497BE42F1DCB}">
      <dgm:prSet/>
      <dgm:spPr/>
      <dgm:t>
        <a:bodyPr/>
        <a:lstStyle/>
        <a:p>
          <a:endParaRPr lang="en-US"/>
        </a:p>
      </dgm:t>
    </dgm:pt>
    <dgm:pt modelId="{564ECAF2-DC7F-414C-9921-AF6E8F5E40B9}" type="sibTrans" cxnId="{38603506-379B-B046-8B2D-497BE42F1DCB}">
      <dgm:prSet/>
      <dgm:spPr/>
      <dgm:t>
        <a:bodyPr/>
        <a:lstStyle/>
        <a:p>
          <a:endParaRPr lang="en-US"/>
        </a:p>
      </dgm:t>
    </dgm:pt>
    <dgm:pt modelId="{D05D06A4-74D4-6242-9110-9720EF8306B6}">
      <dgm:prSet/>
      <dgm:spPr>
        <a:xfrm rot="5400000">
          <a:off x="4746527" y="2376244"/>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gm:spPr>
      <dgm:t>
        <a:bodyPr/>
        <a:lstStyle/>
        <a:p>
          <a:pPr rtl="0"/>
          <a:r>
            <a:rPr lang="en-US"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Employed to temporarily hold operands and results of ALU operations</a:t>
          </a:r>
        </a:p>
      </dgm:t>
    </dgm:pt>
    <dgm:pt modelId="{C5FEEFDB-C11A-684A-8A54-FD58D085F0FD}" type="parTrans" cxnId="{A0BCFF7B-CEFE-A443-A0AD-DB297EA7C2DD}">
      <dgm:prSet/>
      <dgm:spPr/>
      <dgm:t>
        <a:bodyPr/>
        <a:lstStyle/>
        <a:p>
          <a:endParaRPr lang="en-US"/>
        </a:p>
      </dgm:t>
    </dgm:pt>
    <dgm:pt modelId="{E7DDEF07-E714-B04F-9AA8-6F74D0592852}" type="sibTrans" cxnId="{A0BCFF7B-CEFE-A443-A0AD-DB297EA7C2DD}">
      <dgm:prSet/>
      <dgm:spPr/>
      <dgm:t>
        <a:bodyPr/>
        <a:lstStyle/>
        <a:p>
          <a:endParaRPr lang="en-US"/>
        </a:p>
      </dgm:t>
    </dgm:pt>
    <dgm:pt modelId="{BA5A99DF-215D-904F-A6D0-65BB379826CF}" type="pres">
      <dgm:prSet presAssocID="{FEE09AF2-9AE1-FB41-99AF-0443389F04C5}" presName="Name0" presStyleCnt="0">
        <dgm:presLayoutVars>
          <dgm:dir/>
          <dgm:animLvl val="lvl"/>
          <dgm:resizeHandles val="exact"/>
        </dgm:presLayoutVars>
      </dgm:prSet>
      <dgm:spPr/>
    </dgm:pt>
    <dgm:pt modelId="{979424FD-12D2-C64F-89D9-5113633F291B}" type="pres">
      <dgm:prSet presAssocID="{17663F6C-82B1-D142-9476-2B6261508F49}" presName="linNode" presStyleCnt="0"/>
      <dgm:spPr/>
    </dgm:pt>
    <dgm:pt modelId="{0CFA3958-9CCA-714D-80C2-D920A4C3B568}" type="pres">
      <dgm:prSet presAssocID="{17663F6C-82B1-D142-9476-2B6261508F49}" presName="parentText" presStyleLbl="node1" presStyleIdx="0" presStyleCnt="6">
        <dgm:presLayoutVars>
          <dgm:chMax val="1"/>
          <dgm:bulletEnabled val="1"/>
        </dgm:presLayoutVars>
      </dgm:prSet>
      <dgm:spPr/>
    </dgm:pt>
    <dgm:pt modelId="{CC497F74-E56D-D54A-A32A-EBB4F6B3EB59}" type="pres">
      <dgm:prSet presAssocID="{17663F6C-82B1-D142-9476-2B6261508F49}" presName="descendantText" presStyleLbl="alignAccFollowNode1" presStyleIdx="0" presStyleCnt="6">
        <dgm:presLayoutVars>
          <dgm:bulletEnabled val="1"/>
        </dgm:presLayoutVars>
      </dgm:prSet>
      <dgm:spPr/>
    </dgm:pt>
    <dgm:pt modelId="{E9077E51-2E5E-A740-8614-DF8126403F15}" type="pres">
      <dgm:prSet presAssocID="{497FA11D-1D25-7E45-9B30-00E372145D41}" presName="sp" presStyleCnt="0"/>
      <dgm:spPr/>
    </dgm:pt>
    <dgm:pt modelId="{27D68538-4B83-8F42-AF07-241E95CB5C6D}" type="pres">
      <dgm:prSet presAssocID="{65983CE6-E863-7C48-99C7-7D9C6DCD1E26}" presName="linNode" presStyleCnt="0"/>
      <dgm:spPr/>
    </dgm:pt>
    <dgm:pt modelId="{48A8FEC9-0511-B347-8FBE-EBA2B7357690}" type="pres">
      <dgm:prSet presAssocID="{65983CE6-E863-7C48-99C7-7D9C6DCD1E26}" presName="parentText" presStyleLbl="node1" presStyleIdx="1" presStyleCnt="6">
        <dgm:presLayoutVars>
          <dgm:chMax val="1"/>
          <dgm:bulletEnabled val="1"/>
        </dgm:presLayoutVars>
      </dgm:prSet>
      <dgm:spPr/>
    </dgm:pt>
    <dgm:pt modelId="{BE17F6E8-5455-3B44-880E-E877A6004AF4}" type="pres">
      <dgm:prSet presAssocID="{65983CE6-E863-7C48-99C7-7D9C6DCD1E26}" presName="descendantText" presStyleLbl="alignAccFollowNode1" presStyleIdx="1" presStyleCnt="6">
        <dgm:presLayoutVars>
          <dgm:bulletEnabled val="1"/>
        </dgm:presLayoutVars>
      </dgm:prSet>
      <dgm:spPr/>
    </dgm:pt>
    <dgm:pt modelId="{7C393D1B-F0BC-DF4B-99B0-228A5CFC1779}" type="pres">
      <dgm:prSet presAssocID="{340EC2BD-814D-D843-B40C-D5053956DF63}" presName="sp" presStyleCnt="0"/>
      <dgm:spPr/>
    </dgm:pt>
    <dgm:pt modelId="{AD72A645-2D90-A54D-BAB3-E0B09A1E9178}" type="pres">
      <dgm:prSet presAssocID="{1790E50B-3ECE-FA4C-9CD5-C678A681856F}" presName="linNode" presStyleCnt="0"/>
      <dgm:spPr/>
    </dgm:pt>
    <dgm:pt modelId="{7766074F-B532-BA4A-B509-BE407CA8E0EF}" type="pres">
      <dgm:prSet presAssocID="{1790E50B-3ECE-FA4C-9CD5-C678A681856F}" presName="parentText" presStyleLbl="node1" presStyleIdx="2" presStyleCnt="6">
        <dgm:presLayoutVars>
          <dgm:chMax val="1"/>
          <dgm:bulletEnabled val="1"/>
        </dgm:presLayoutVars>
      </dgm:prSet>
      <dgm:spPr/>
    </dgm:pt>
    <dgm:pt modelId="{7153501E-395B-E940-A6F0-A2B38B4DD9DA}" type="pres">
      <dgm:prSet presAssocID="{1790E50B-3ECE-FA4C-9CD5-C678A681856F}" presName="descendantText" presStyleLbl="alignAccFollowNode1" presStyleIdx="2" presStyleCnt="6">
        <dgm:presLayoutVars>
          <dgm:bulletEnabled val="1"/>
        </dgm:presLayoutVars>
      </dgm:prSet>
      <dgm:spPr/>
    </dgm:pt>
    <dgm:pt modelId="{85EDF9B2-00BB-9F40-BD8C-4DFDFF48F423}" type="pres">
      <dgm:prSet presAssocID="{BD587779-CA08-6140-AB0D-B1FFC658BAB2}" presName="sp" presStyleCnt="0"/>
      <dgm:spPr/>
    </dgm:pt>
    <dgm:pt modelId="{BB7B410C-BD9D-4047-A944-A7711B586696}" type="pres">
      <dgm:prSet presAssocID="{E9E65EFC-4C94-B645-AAEE-FFCAAC6C9A28}" presName="linNode" presStyleCnt="0"/>
      <dgm:spPr/>
    </dgm:pt>
    <dgm:pt modelId="{D62165FB-07F8-BB41-AD94-3FC196D4B89A}" type="pres">
      <dgm:prSet presAssocID="{E9E65EFC-4C94-B645-AAEE-FFCAAC6C9A28}" presName="parentText" presStyleLbl="node1" presStyleIdx="3" presStyleCnt="6">
        <dgm:presLayoutVars>
          <dgm:chMax val="1"/>
          <dgm:bulletEnabled val="1"/>
        </dgm:presLayoutVars>
      </dgm:prSet>
      <dgm:spPr/>
    </dgm:pt>
    <dgm:pt modelId="{5DCB971D-C09B-EE4E-84F5-7EF86105255A}" type="pres">
      <dgm:prSet presAssocID="{E9E65EFC-4C94-B645-AAEE-FFCAAC6C9A28}" presName="descendantText" presStyleLbl="alignAccFollowNode1" presStyleIdx="3" presStyleCnt="6">
        <dgm:presLayoutVars>
          <dgm:bulletEnabled val="1"/>
        </dgm:presLayoutVars>
      </dgm:prSet>
      <dgm:spPr/>
    </dgm:pt>
    <dgm:pt modelId="{2C1EFBE5-6ED6-5B41-B6EF-602E0DE42527}" type="pres">
      <dgm:prSet presAssocID="{33B8FBE5-5405-6A4E-B288-3F6059E81AD0}" presName="sp" presStyleCnt="0"/>
      <dgm:spPr/>
    </dgm:pt>
    <dgm:pt modelId="{4ECF73A2-6A4C-2C43-B448-6FC917CB42E4}" type="pres">
      <dgm:prSet presAssocID="{96EAA1B5-377E-014F-986A-0459C28D9531}" presName="linNode" presStyleCnt="0"/>
      <dgm:spPr/>
    </dgm:pt>
    <dgm:pt modelId="{5184DBB6-5A0C-6745-8BDB-B2A811578BEF}" type="pres">
      <dgm:prSet presAssocID="{96EAA1B5-377E-014F-986A-0459C28D9531}" presName="parentText" presStyleLbl="node1" presStyleIdx="4" presStyleCnt="6">
        <dgm:presLayoutVars>
          <dgm:chMax val="1"/>
          <dgm:bulletEnabled val="1"/>
        </dgm:presLayoutVars>
      </dgm:prSet>
      <dgm:spPr/>
    </dgm:pt>
    <dgm:pt modelId="{99C0F29E-E6D4-594F-87A8-EF664CEC31E3}" type="pres">
      <dgm:prSet presAssocID="{96EAA1B5-377E-014F-986A-0459C28D9531}" presName="descendantText" presStyleLbl="alignAccFollowNode1" presStyleIdx="4" presStyleCnt="6">
        <dgm:presLayoutVars>
          <dgm:bulletEnabled val="1"/>
        </dgm:presLayoutVars>
      </dgm:prSet>
      <dgm:spPr/>
    </dgm:pt>
    <dgm:pt modelId="{9B1C6B72-5A04-D44C-859A-B47ED4C24702}" type="pres">
      <dgm:prSet presAssocID="{CA59F1BF-2709-2F45-A412-5E1D8FB26738}" presName="sp" presStyleCnt="0"/>
      <dgm:spPr/>
    </dgm:pt>
    <dgm:pt modelId="{BC3A5F91-4D23-5240-A069-1C426B2B7B52}" type="pres">
      <dgm:prSet presAssocID="{04DEC0A9-8D36-F645-B1D5-DAE358DAAFBA}" presName="linNode" presStyleCnt="0"/>
      <dgm:spPr/>
    </dgm:pt>
    <dgm:pt modelId="{5D289608-FBD2-6445-968F-32CDE3AA653D}" type="pres">
      <dgm:prSet presAssocID="{04DEC0A9-8D36-F645-B1D5-DAE358DAAFBA}" presName="parentText" presStyleLbl="node1" presStyleIdx="5" presStyleCnt="6">
        <dgm:presLayoutVars>
          <dgm:chMax val="1"/>
          <dgm:bulletEnabled val="1"/>
        </dgm:presLayoutVars>
      </dgm:prSet>
      <dgm:spPr/>
    </dgm:pt>
    <dgm:pt modelId="{7951A7FF-1A7B-4147-A464-EEADD31946FA}" type="pres">
      <dgm:prSet presAssocID="{04DEC0A9-8D36-F645-B1D5-DAE358DAAFBA}" presName="descendantText" presStyleLbl="alignAccFollowNode1" presStyleIdx="5" presStyleCnt="6">
        <dgm:presLayoutVars>
          <dgm:bulletEnabled val="1"/>
        </dgm:presLayoutVars>
      </dgm:prSet>
      <dgm:spPr/>
    </dgm:pt>
  </dgm:ptLst>
  <dgm:cxnLst>
    <dgm:cxn modelId="{38603506-379B-B046-8B2D-497BE42F1DCB}" srcId="{FEE09AF2-9AE1-FB41-99AF-0443389F04C5}" destId="{04DEC0A9-8D36-F645-B1D5-DAE358DAAFBA}" srcOrd="5" destOrd="0" parTransId="{631A0EA5-0494-B24E-9403-4527B0F85C7E}" sibTransId="{564ECAF2-DC7F-414C-9921-AF6E8F5E40B9}"/>
    <dgm:cxn modelId="{F29E6208-4985-6247-84EE-AD50F5FC8F52}" srcId="{65983CE6-E863-7C48-99C7-7D9C6DCD1E26}" destId="{6A46E06D-ACF8-DE45-9687-3C2546649AAB}" srcOrd="0" destOrd="0" parTransId="{D82528B5-3955-C540-9DDC-D8765259A89C}" sibTransId="{8EFE98E7-8548-494B-83E9-019F8064BB10}"/>
    <dgm:cxn modelId="{E729670D-D22B-0F4B-8F42-72A3606E0D0D}" type="presOf" srcId="{6A46E06D-ACF8-DE45-9687-3C2546649AAB}" destId="{BE17F6E8-5455-3B44-880E-E877A6004AF4}" srcOrd="0" destOrd="0" presId="urn:microsoft.com/office/officeart/2005/8/layout/vList5"/>
    <dgm:cxn modelId="{C5776612-1E65-A943-88FB-B123C0D765C9}" type="presOf" srcId="{EBCDBAEC-FCC4-1F43-9879-98177D2FB990}" destId="{CC497F74-E56D-D54A-A32A-EBB4F6B3EB59}" srcOrd="0" destOrd="1" presId="urn:microsoft.com/office/officeart/2005/8/layout/vList5"/>
    <dgm:cxn modelId="{B914E520-1EB6-9E4C-B67D-EAAB5BC91D0D}" type="presOf" srcId="{65983CE6-E863-7C48-99C7-7D9C6DCD1E26}" destId="{48A8FEC9-0511-B347-8FBE-EBA2B7357690}" srcOrd="0" destOrd="0" presId="urn:microsoft.com/office/officeart/2005/8/layout/vList5"/>
    <dgm:cxn modelId="{C55DB623-993B-6E43-B4A8-EA9AF3E0DFDA}" type="presOf" srcId="{FEE09AF2-9AE1-FB41-99AF-0443389F04C5}" destId="{BA5A99DF-215D-904F-A6D0-65BB379826CF}" srcOrd="0" destOrd="0" presId="urn:microsoft.com/office/officeart/2005/8/layout/vList5"/>
    <dgm:cxn modelId="{EB199F31-13D3-9246-83DC-4F2EA27A2A94}" srcId="{96EAA1B5-377E-014F-986A-0459C28D9531}" destId="{0691804E-C818-D34C-BC8F-31C9E94EA9CD}" srcOrd="0" destOrd="0" parTransId="{7FA9B53A-DB94-324F-B03B-9719CB6A2347}" sibTransId="{12B1F7C8-20A0-5C42-B2CE-17BE33A35B1F}"/>
    <dgm:cxn modelId="{10A33F33-74B3-4040-98B8-BE15B3151552}" srcId="{FEE09AF2-9AE1-FB41-99AF-0443389F04C5}" destId="{65983CE6-E863-7C48-99C7-7D9C6DCD1E26}" srcOrd="1" destOrd="0" parTransId="{7AE7A4AC-1A04-6E47-8627-B9021F173F90}" sibTransId="{340EC2BD-814D-D843-B40C-D5053956DF63}"/>
    <dgm:cxn modelId="{2C7EB333-B365-184E-AAE9-8B6675C5A7A2}" type="presOf" srcId="{D05D06A4-74D4-6242-9110-9720EF8306B6}" destId="{7951A7FF-1A7B-4147-A464-EEADD31946FA}" srcOrd="0" destOrd="0" presId="urn:microsoft.com/office/officeart/2005/8/layout/vList5"/>
    <dgm:cxn modelId="{7800BD3A-E8FE-7D41-A159-0A098B392547}" type="presOf" srcId="{A7F141B5-D8A4-504D-B823-062804224018}" destId="{5DCB971D-C09B-EE4E-84F5-7EF86105255A}" srcOrd="0" destOrd="0" presId="urn:microsoft.com/office/officeart/2005/8/layout/vList5"/>
    <dgm:cxn modelId="{D330B95F-A9CF-DB40-A2E4-743F97EA0C1E}" type="presOf" srcId="{89D18AA2-6D08-0743-BA5E-F2FD7939C801}" destId="{7153501E-395B-E940-A6F0-A2B38B4DD9DA}" srcOrd="0" destOrd="0" presId="urn:microsoft.com/office/officeart/2005/8/layout/vList5"/>
    <dgm:cxn modelId="{C5D9F764-9323-0544-A014-3A1E8EE5C726}" srcId="{FEE09AF2-9AE1-FB41-99AF-0443389F04C5}" destId="{1790E50B-3ECE-FA4C-9CD5-C678A681856F}" srcOrd="2" destOrd="0" parTransId="{16BE0251-3AEA-DB4B-83D3-3AD38714267D}" sibTransId="{BD587779-CA08-6140-AB0D-B1FFC658BAB2}"/>
    <dgm:cxn modelId="{F2F8A469-FF6D-5A4B-B6FC-75750ABA872E}" type="presOf" srcId="{1790E50B-3ECE-FA4C-9CD5-C678A681856F}" destId="{7766074F-B532-BA4A-B509-BE407CA8E0EF}" srcOrd="0" destOrd="0" presId="urn:microsoft.com/office/officeart/2005/8/layout/vList5"/>
    <dgm:cxn modelId="{07060C6A-8EF2-6E41-89E6-28DADE83DE91}" srcId="{FEE09AF2-9AE1-FB41-99AF-0443389F04C5}" destId="{E9E65EFC-4C94-B645-AAEE-FFCAAC6C9A28}" srcOrd="3" destOrd="0" parTransId="{3B1C56A8-0A47-EB4D-8013-1000A12914AB}" sibTransId="{33B8FBE5-5405-6A4E-B288-3F6059E81AD0}"/>
    <dgm:cxn modelId="{9F9F6C4D-AE65-6741-A78F-49415A5251A0}" type="presOf" srcId="{983D0763-390C-1C4D-A956-8AEA364C7DE4}" destId="{CC497F74-E56D-D54A-A32A-EBB4F6B3EB59}" srcOrd="0" destOrd="0" presId="urn:microsoft.com/office/officeart/2005/8/layout/vList5"/>
    <dgm:cxn modelId="{A0BCFF7B-CEFE-A443-A0AD-DB297EA7C2DD}" srcId="{04DEC0A9-8D36-F645-B1D5-DAE358DAAFBA}" destId="{D05D06A4-74D4-6242-9110-9720EF8306B6}" srcOrd="0" destOrd="0" parTransId="{C5FEEFDB-C11A-684A-8A54-FD58D085F0FD}" sibTransId="{E7DDEF07-E714-B04F-9AA8-6F74D0592852}"/>
    <dgm:cxn modelId="{1F0C1B89-F833-274F-A1B1-F35D07B3BE4F}" srcId="{17663F6C-82B1-D142-9476-2B6261508F49}" destId="{EBCDBAEC-FCC4-1F43-9879-98177D2FB990}" srcOrd="1" destOrd="0" parTransId="{0CE74277-13BA-C24D-9106-859B38F32026}" sibTransId="{76CDBA38-D372-8348-AD06-9299B96E50A3}"/>
    <dgm:cxn modelId="{D1E70F99-782E-B34D-B378-9C414B0A3A77}" type="presOf" srcId="{E9E65EFC-4C94-B645-AAEE-FFCAAC6C9A28}" destId="{D62165FB-07F8-BB41-AD94-3FC196D4B89A}" srcOrd="0" destOrd="0" presId="urn:microsoft.com/office/officeart/2005/8/layout/vList5"/>
    <dgm:cxn modelId="{D700A799-97BB-2C45-91A6-BA0864ADB487}" type="presOf" srcId="{96EAA1B5-377E-014F-986A-0459C28D9531}" destId="{5184DBB6-5A0C-6745-8BDB-B2A811578BEF}" srcOrd="0" destOrd="0" presId="urn:microsoft.com/office/officeart/2005/8/layout/vList5"/>
    <dgm:cxn modelId="{4DEE51A1-A22B-CD46-B99B-D8ECA28E273B}" srcId="{FEE09AF2-9AE1-FB41-99AF-0443389F04C5}" destId="{96EAA1B5-377E-014F-986A-0459C28D9531}" srcOrd="4" destOrd="0" parTransId="{68FFE1C2-1A9A-FA42-822C-0BC214C544E8}" sibTransId="{CA59F1BF-2709-2F45-A412-5E1D8FB26738}"/>
    <dgm:cxn modelId="{C6CCA8A7-50B8-3744-B5EA-6AF7DCDD9E3C}" type="presOf" srcId="{0691804E-C818-D34C-BC8F-31C9E94EA9CD}" destId="{99C0F29E-E6D4-594F-87A8-EF664CEC31E3}" srcOrd="0" destOrd="0" presId="urn:microsoft.com/office/officeart/2005/8/layout/vList5"/>
    <dgm:cxn modelId="{B2C31DAE-4FED-BC40-B0A8-970A9B0E0F70}" type="presOf" srcId="{04DEC0A9-8D36-F645-B1D5-DAE358DAAFBA}" destId="{5D289608-FBD2-6445-968F-32CDE3AA653D}" srcOrd="0" destOrd="0" presId="urn:microsoft.com/office/officeart/2005/8/layout/vList5"/>
    <dgm:cxn modelId="{6C4E03BD-0B2B-374A-9E02-B09294541E32}" srcId="{E9E65EFC-4C94-B645-AAEE-FFCAAC6C9A28}" destId="{A7F141B5-D8A4-504D-B823-062804224018}" srcOrd="0" destOrd="0" parTransId="{12F84BD8-822E-9B4F-B9D1-68D7A33E13DC}" sibTransId="{DF788E86-A164-2342-A854-BED1A303BD1C}"/>
    <dgm:cxn modelId="{08E7F7BD-EA38-EB41-A1C0-17C62086F05B}" srcId="{17663F6C-82B1-D142-9476-2B6261508F49}" destId="{983D0763-390C-1C4D-A956-8AEA364C7DE4}" srcOrd="0" destOrd="0" parTransId="{EE4788FB-E46E-BE4B-8992-71A0B078B764}" sibTransId="{7AD71A3B-9582-2745-866A-023ECE006DF2}"/>
    <dgm:cxn modelId="{9F9F0AC5-0C1B-AC40-B0FF-9E6D0635B27F}" type="presOf" srcId="{17663F6C-82B1-D142-9476-2B6261508F49}" destId="{0CFA3958-9CCA-714D-80C2-D920A4C3B568}" srcOrd="0" destOrd="0" presId="urn:microsoft.com/office/officeart/2005/8/layout/vList5"/>
    <dgm:cxn modelId="{FDA980E1-7003-774D-9832-CEF2C362D91A}" srcId="{FEE09AF2-9AE1-FB41-99AF-0443389F04C5}" destId="{17663F6C-82B1-D142-9476-2B6261508F49}" srcOrd="0" destOrd="0" parTransId="{F7F3C479-91A8-6343-812B-A5D68BB7EB3D}" sibTransId="{497FA11D-1D25-7E45-9B30-00E372145D41}"/>
    <dgm:cxn modelId="{A4C0DEF0-87B7-1947-A9C4-AB9C9CEE975A}" srcId="{1790E50B-3ECE-FA4C-9CD5-C678A681856F}" destId="{89D18AA2-6D08-0743-BA5E-F2FD7939C801}" srcOrd="0" destOrd="0" parTransId="{4EE7EC46-950C-C74C-94A6-B246D0944B66}" sibTransId="{00E0C177-D917-3F44-883A-04D47388BA7A}"/>
    <dgm:cxn modelId="{6B05330D-8D27-824F-9399-B25E2BBB12B1}" type="presParOf" srcId="{BA5A99DF-215D-904F-A6D0-65BB379826CF}" destId="{979424FD-12D2-C64F-89D9-5113633F291B}" srcOrd="0" destOrd="0" presId="urn:microsoft.com/office/officeart/2005/8/layout/vList5"/>
    <dgm:cxn modelId="{9C1FF730-D29D-C146-8FCF-1F5733B9588B}" type="presParOf" srcId="{979424FD-12D2-C64F-89D9-5113633F291B}" destId="{0CFA3958-9CCA-714D-80C2-D920A4C3B568}" srcOrd="0" destOrd="0" presId="urn:microsoft.com/office/officeart/2005/8/layout/vList5"/>
    <dgm:cxn modelId="{B348DDDE-AFB7-2E4B-84A8-C2FD43E54579}" type="presParOf" srcId="{979424FD-12D2-C64F-89D9-5113633F291B}" destId="{CC497F74-E56D-D54A-A32A-EBB4F6B3EB59}" srcOrd="1" destOrd="0" presId="urn:microsoft.com/office/officeart/2005/8/layout/vList5"/>
    <dgm:cxn modelId="{9C14A52F-20E0-9148-BA09-A770ACB182A9}" type="presParOf" srcId="{BA5A99DF-215D-904F-A6D0-65BB379826CF}" destId="{E9077E51-2E5E-A740-8614-DF8126403F15}" srcOrd="1" destOrd="0" presId="urn:microsoft.com/office/officeart/2005/8/layout/vList5"/>
    <dgm:cxn modelId="{4FB5F682-6C49-424C-A307-42FE76BC5ACE}" type="presParOf" srcId="{BA5A99DF-215D-904F-A6D0-65BB379826CF}" destId="{27D68538-4B83-8F42-AF07-241E95CB5C6D}" srcOrd="2" destOrd="0" presId="urn:microsoft.com/office/officeart/2005/8/layout/vList5"/>
    <dgm:cxn modelId="{76868A16-3D4B-F644-BEAC-DE163CADE6E6}" type="presParOf" srcId="{27D68538-4B83-8F42-AF07-241E95CB5C6D}" destId="{48A8FEC9-0511-B347-8FBE-EBA2B7357690}" srcOrd="0" destOrd="0" presId="urn:microsoft.com/office/officeart/2005/8/layout/vList5"/>
    <dgm:cxn modelId="{BBA636F3-0C39-B040-92F8-30FB872CF146}" type="presParOf" srcId="{27D68538-4B83-8F42-AF07-241E95CB5C6D}" destId="{BE17F6E8-5455-3B44-880E-E877A6004AF4}" srcOrd="1" destOrd="0" presId="urn:microsoft.com/office/officeart/2005/8/layout/vList5"/>
    <dgm:cxn modelId="{E19859D3-53AA-6A45-ACD1-EA04106FC727}" type="presParOf" srcId="{BA5A99DF-215D-904F-A6D0-65BB379826CF}" destId="{7C393D1B-F0BC-DF4B-99B0-228A5CFC1779}" srcOrd="3" destOrd="0" presId="urn:microsoft.com/office/officeart/2005/8/layout/vList5"/>
    <dgm:cxn modelId="{903AA7A4-6F50-3441-B2B6-1C5679332F96}" type="presParOf" srcId="{BA5A99DF-215D-904F-A6D0-65BB379826CF}" destId="{AD72A645-2D90-A54D-BAB3-E0B09A1E9178}" srcOrd="4" destOrd="0" presId="urn:microsoft.com/office/officeart/2005/8/layout/vList5"/>
    <dgm:cxn modelId="{2C0675F5-11DB-674C-8156-5D2B08A245DD}" type="presParOf" srcId="{AD72A645-2D90-A54D-BAB3-E0B09A1E9178}" destId="{7766074F-B532-BA4A-B509-BE407CA8E0EF}" srcOrd="0" destOrd="0" presId="urn:microsoft.com/office/officeart/2005/8/layout/vList5"/>
    <dgm:cxn modelId="{09D78C66-29FC-AE4D-8C85-5B560E61F8FC}" type="presParOf" srcId="{AD72A645-2D90-A54D-BAB3-E0B09A1E9178}" destId="{7153501E-395B-E940-A6F0-A2B38B4DD9DA}" srcOrd="1" destOrd="0" presId="urn:microsoft.com/office/officeart/2005/8/layout/vList5"/>
    <dgm:cxn modelId="{6FE286D3-5977-5E40-81EE-0980014A0746}" type="presParOf" srcId="{BA5A99DF-215D-904F-A6D0-65BB379826CF}" destId="{85EDF9B2-00BB-9F40-BD8C-4DFDFF48F423}" srcOrd="5" destOrd="0" presId="urn:microsoft.com/office/officeart/2005/8/layout/vList5"/>
    <dgm:cxn modelId="{50506A38-7BE9-F340-9DE5-A40F14436376}" type="presParOf" srcId="{BA5A99DF-215D-904F-A6D0-65BB379826CF}" destId="{BB7B410C-BD9D-4047-A944-A7711B586696}" srcOrd="6" destOrd="0" presId="urn:microsoft.com/office/officeart/2005/8/layout/vList5"/>
    <dgm:cxn modelId="{5C95A454-EDAB-7749-91AD-18F536499E46}" type="presParOf" srcId="{BB7B410C-BD9D-4047-A944-A7711B586696}" destId="{D62165FB-07F8-BB41-AD94-3FC196D4B89A}" srcOrd="0" destOrd="0" presId="urn:microsoft.com/office/officeart/2005/8/layout/vList5"/>
    <dgm:cxn modelId="{D9A4C19A-87DC-6248-BDA6-0F9437CAF926}" type="presParOf" srcId="{BB7B410C-BD9D-4047-A944-A7711B586696}" destId="{5DCB971D-C09B-EE4E-84F5-7EF86105255A}" srcOrd="1" destOrd="0" presId="urn:microsoft.com/office/officeart/2005/8/layout/vList5"/>
    <dgm:cxn modelId="{4374A651-4A57-BF42-924E-B9ED40045B31}" type="presParOf" srcId="{BA5A99DF-215D-904F-A6D0-65BB379826CF}" destId="{2C1EFBE5-6ED6-5B41-B6EF-602E0DE42527}" srcOrd="7" destOrd="0" presId="urn:microsoft.com/office/officeart/2005/8/layout/vList5"/>
    <dgm:cxn modelId="{9690DE40-1C33-D848-9376-8CB9B0A2A166}" type="presParOf" srcId="{BA5A99DF-215D-904F-A6D0-65BB379826CF}" destId="{4ECF73A2-6A4C-2C43-B448-6FC917CB42E4}" srcOrd="8" destOrd="0" presId="urn:microsoft.com/office/officeart/2005/8/layout/vList5"/>
    <dgm:cxn modelId="{5722036E-8466-554E-BE04-006A98C69613}" type="presParOf" srcId="{4ECF73A2-6A4C-2C43-B448-6FC917CB42E4}" destId="{5184DBB6-5A0C-6745-8BDB-B2A811578BEF}" srcOrd="0" destOrd="0" presId="urn:microsoft.com/office/officeart/2005/8/layout/vList5"/>
    <dgm:cxn modelId="{A53F2B56-A7A7-FF41-A6AC-1912BB9017C2}" type="presParOf" srcId="{4ECF73A2-6A4C-2C43-B448-6FC917CB42E4}" destId="{99C0F29E-E6D4-594F-87A8-EF664CEC31E3}" srcOrd="1" destOrd="0" presId="urn:microsoft.com/office/officeart/2005/8/layout/vList5"/>
    <dgm:cxn modelId="{F3044E45-C635-0347-88AE-898607C0C2F9}" type="presParOf" srcId="{BA5A99DF-215D-904F-A6D0-65BB379826CF}" destId="{9B1C6B72-5A04-D44C-859A-B47ED4C24702}" srcOrd="9" destOrd="0" presId="urn:microsoft.com/office/officeart/2005/8/layout/vList5"/>
    <dgm:cxn modelId="{258219E9-7F1E-1341-81ED-609950E52159}" type="presParOf" srcId="{BA5A99DF-215D-904F-A6D0-65BB379826CF}" destId="{BC3A5F91-4D23-5240-A069-1C426B2B7B52}" srcOrd="10" destOrd="0" presId="urn:microsoft.com/office/officeart/2005/8/layout/vList5"/>
    <dgm:cxn modelId="{BDD89167-EAD8-9549-8998-426B2C834F01}" type="presParOf" srcId="{BC3A5F91-4D23-5240-A069-1C426B2B7B52}" destId="{5D289608-FBD2-6445-968F-32CDE3AA653D}" srcOrd="0" destOrd="0" presId="urn:microsoft.com/office/officeart/2005/8/layout/vList5"/>
    <dgm:cxn modelId="{7994CA4F-0EC3-E342-8B7D-C50BB89ABD21}" type="presParOf" srcId="{BC3A5F91-4D23-5240-A069-1C426B2B7B52}" destId="{7951A7FF-1A7B-4147-A464-EEADD31946F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585831-502D-374B-A192-B7BABC6D4047}" type="doc">
      <dgm:prSet loTypeId="urn:microsoft.com/office/officeart/2005/8/layout/target2" loCatId="relationship" qsTypeId="urn:microsoft.com/office/officeart/2005/8/quickstyle/simple4" qsCatId="simple" csTypeId="urn:microsoft.com/office/officeart/2005/8/colors/accent1_2" csCatId="accent1" phldr="1"/>
      <dgm:spPr/>
      <dgm:t>
        <a:bodyPr/>
        <a:lstStyle/>
        <a:p>
          <a:endParaRPr lang="en-US"/>
        </a:p>
      </dgm:t>
    </dgm:pt>
    <dgm:pt modelId="{9083D836-F9C2-FD40-994A-FBDB3E6A01B7}">
      <dgm:prSet/>
      <dgm:spPr>
        <a:xfrm>
          <a:off x="0" y="0"/>
          <a:ext cx="8640960" cy="5914023"/>
        </a:xfrm>
        <a:prstGeom prst="roundRect">
          <a:avLst>
            <a:gd name="adj" fmla="val 8500"/>
          </a:avLst>
        </a:prstGeom>
        <a:solidFill>
          <a:srgbClr val="663366"/>
        </a:soli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dirty="0">
              <a:solidFill>
                <a:sysClr val="window" lastClr="FFFFFF"/>
              </a:solidFill>
              <a:effectLst>
                <a:outerShdw blurRad="38100" dist="38100" dir="2700000" algn="tl">
                  <a:srgbClr val="000000">
                    <a:alpha val="43137"/>
                  </a:srgbClr>
                </a:outerShdw>
              </a:effectLst>
              <a:latin typeface="Rockwell"/>
              <a:ea typeface="+mn-ea"/>
              <a:cs typeface="+mn-cs"/>
            </a:rPr>
            <a:t>1965; Gordon Moore – co-founder of Intel</a:t>
          </a:r>
        </a:p>
      </dgm:t>
    </dgm:pt>
    <dgm:pt modelId="{BEC757D0-ECF8-C74C-9713-97041B080D64}" type="parTrans" cxnId="{2C9A8C07-B658-9D4D-BE2E-E9C07797103D}">
      <dgm:prSet/>
      <dgm:spPr/>
      <dgm:t>
        <a:bodyPr/>
        <a:lstStyle/>
        <a:p>
          <a:endParaRPr lang="en-US"/>
        </a:p>
      </dgm:t>
    </dgm:pt>
    <dgm:pt modelId="{8036F8FD-772A-904A-A70C-A16E59E6D5BD}" type="sibTrans" cxnId="{2C9A8C07-B658-9D4D-BE2E-E9C07797103D}">
      <dgm:prSet/>
      <dgm:spPr/>
      <dgm:t>
        <a:bodyPr/>
        <a:lstStyle/>
        <a:p>
          <a:endParaRPr lang="en-US"/>
        </a:p>
      </dgm:t>
    </dgm:pt>
    <dgm:pt modelId="{F661BF27-3B17-DD40-95C5-81C23D7C8061}">
      <dgm:prSet/>
      <dgm:spPr>
        <a:xfrm>
          <a:off x="216024" y="1478505"/>
          <a:ext cx="8208912" cy="4139816"/>
        </a:xfrm>
        <a:prstGeom prst="roundRect">
          <a:avLst>
            <a:gd name="adj" fmla="val 10500"/>
          </a:avLst>
        </a:prstGeom>
        <a:solidFill>
          <a:srgbClr val="999966"/>
        </a:soli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dirty="0">
              <a:solidFill>
                <a:sysClr val="window" lastClr="FFFFFF"/>
              </a:solidFill>
              <a:effectLst>
                <a:outerShdw blurRad="38100" dist="38100" dir="2700000" algn="tl">
                  <a:srgbClr val="000000">
                    <a:alpha val="43137"/>
                  </a:srgbClr>
                </a:outerShdw>
              </a:effectLst>
              <a:latin typeface="Rockwell"/>
              <a:ea typeface="+mn-ea"/>
              <a:cs typeface="+mn-cs"/>
            </a:rPr>
            <a:t>Observed number of transistors that could be put on a single chip was doubling every year</a:t>
          </a:r>
        </a:p>
      </dgm:t>
    </dgm:pt>
    <dgm:pt modelId="{CE9AFAC9-BEB6-734D-8EE3-122E2573F04B}" type="parTrans" cxnId="{C878F039-0BE5-7B4C-A238-12542864A3CD}">
      <dgm:prSet/>
      <dgm:spPr/>
      <dgm:t>
        <a:bodyPr/>
        <a:lstStyle/>
        <a:p>
          <a:endParaRPr lang="en-US"/>
        </a:p>
      </dgm:t>
    </dgm:pt>
    <dgm:pt modelId="{0AA3D669-0874-F54C-9B68-AB116181B3C4}" type="sibTrans" cxnId="{C878F039-0BE5-7B4C-A238-12542864A3CD}">
      <dgm:prSet/>
      <dgm:spPr/>
      <dgm:t>
        <a:bodyPr/>
        <a:lstStyle/>
        <a:p>
          <a:endParaRPr lang="en-US"/>
        </a:p>
      </dgm:t>
    </dgm:pt>
    <dgm:pt modelId="{BAD1B133-3FB4-464C-A351-6F91810CD99E}">
      <dgm:prSet custT="1"/>
      <dgm:spPr>
        <a:xfrm>
          <a:off x="421246" y="2927441"/>
          <a:ext cx="1641782" cy="238039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sz="1100" b="1" dirty="0">
              <a:solidFill>
                <a:sysClr val="windowText" lastClr="000000">
                  <a:hueOff val="0"/>
                  <a:satOff val="0"/>
                  <a:lumOff val="0"/>
                  <a:alphaOff val="0"/>
                </a:sysClr>
              </a:solidFill>
              <a:effectLst/>
              <a:latin typeface="Rockwell"/>
              <a:ea typeface="+mn-ea"/>
              <a:cs typeface="+mn-cs"/>
            </a:rPr>
            <a:t>The pace slowed to a doubling every 18 months in the 1970’s but has sustained that rate ever since</a:t>
          </a:r>
        </a:p>
      </dgm:t>
    </dgm:pt>
    <dgm:pt modelId="{736A4E65-B531-E547-B202-8F8898FAB6E9}" type="parTrans" cxnId="{4847154F-8122-E545-BFE9-FE0D2254CA64}">
      <dgm:prSet/>
      <dgm:spPr/>
      <dgm:t>
        <a:bodyPr/>
        <a:lstStyle/>
        <a:p>
          <a:endParaRPr lang="en-US"/>
        </a:p>
      </dgm:t>
    </dgm:pt>
    <dgm:pt modelId="{86F678DF-B5F7-8C4B-8A6C-FD1FE14096F1}" type="sibTrans" cxnId="{4847154F-8122-E545-BFE9-FE0D2254CA64}">
      <dgm:prSet/>
      <dgm:spPr/>
      <dgm:t>
        <a:bodyPr/>
        <a:lstStyle/>
        <a:p>
          <a:endParaRPr lang="en-US"/>
        </a:p>
      </dgm:t>
    </dgm:pt>
    <dgm:pt modelId="{7F79720F-E377-5344-9A85-AFB0F93B85CF}">
      <dgm:prSet/>
      <dgm:spPr>
        <a:xfrm>
          <a:off x="2246649" y="2957011"/>
          <a:ext cx="5962262" cy="2365609"/>
        </a:xfrm>
        <a:prstGeom prst="roundRect">
          <a:avLst>
            <a:gd name="adj" fmla="val 10500"/>
          </a:avLst>
        </a:prstGeom>
        <a:solidFill>
          <a:srgbClr val="666699"/>
        </a:solidFill>
        <a:ln>
          <a:noFill/>
        </a:ln>
        <a:effectLst>
          <a:innerShdw blurRad="50800" dist="25400" dir="13500000">
            <a:srgbClr val="FFFFFF">
              <a:alpha val="75000"/>
            </a:srgbClr>
          </a:innerShdw>
          <a:outerShdw blurRad="63500" dist="25400" dir="5400000" rotWithShape="0">
            <a:srgbClr val="808080">
              <a:alpha val="75000"/>
            </a:srgbClr>
          </a:outerShdw>
        </a:effectLst>
      </dgm:spPr>
      <dgm:t>
        <a:bodyPr/>
        <a:lstStyle/>
        <a:p>
          <a:pPr rtl="0"/>
          <a:r>
            <a:rPr lang="en-US" dirty="0">
              <a:solidFill>
                <a:sysClr val="window" lastClr="FFFFFF"/>
              </a:solidFill>
              <a:effectLst>
                <a:outerShdw blurRad="38100" dist="38100" dir="2700000" algn="tl">
                  <a:srgbClr val="000000">
                    <a:alpha val="43137"/>
                  </a:srgbClr>
                </a:outerShdw>
              </a:effectLst>
              <a:latin typeface="Rockwell"/>
              <a:ea typeface="+mn-ea"/>
              <a:cs typeface="+mn-cs"/>
            </a:rPr>
            <a:t>Consequences of Moore’s law: </a:t>
          </a:r>
        </a:p>
      </dgm:t>
    </dgm:pt>
    <dgm:pt modelId="{933050AB-57FE-6E4F-A535-D08658AB3A89}" type="parTrans" cxnId="{713E7D03-B055-FB42-8E27-EC1D78EA836A}">
      <dgm:prSet/>
      <dgm:spPr/>
      <dgm:t>
        <a:bodyPr/>
        <a:lstStyle/>
        <a:p>
          <a:endParaRPr lang="en-US"/>
        </a:p>
      </dgm:t>
    </dgm:pt>
    <dgm:pt modelId="{2A2AA238-1DFB-F64F-94B6-D6F5F0EE73CB}" type="sibTrans" cxnId="{713E7D03-B055-FB42-8E27-EC1D78EA836A}">
      <dgm:prSet/>
      <dgm:spPr/>
      <dgm:t>
        <a:bodyPr/>
        <a:lstStyle/>
        <a:p>
          <a:endParaRPr lang="en-US"/>
        </a:p>
      </dgm:t>
    </dgm:pt>
    <dgm:pt modelId="{5BBA2911-4874-C74E-85E2-4C5F8F6462D9}">
      <dgm:prSet custT="1"/>
      <dgm:spPr>
        <a:xfrm>
          <a:off x="2395706"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sz="1000" b="1" dirty="0">
              <a:solidFill>
                <a:sysClr val="windowText" lastClr="000000">
                  <a:hueOff val="0"/>
                  <a:satOff val="0"/>
                  <a:lumOff val="0"/>
                  <a:alphaOff val="0"/>
                </a:sysClr>
              </a:solidFill>
              <a:effectLst/>
              <a:latin typeface="Rockwell"/>
              <a:ea typeface="+mn-ea"/>
              <a:cs typeface="+mn-cs"/>
            </a:rPr>
            <a:t>The cost of computer logic and memory circuitry has fallen at a dramatic rate</a:t>
          </a:r>
        </a:p>
      </dgm:t>
    </dgm:pt>
    <dgm:pt modelId="{72E3CE4C-AB68-E447-8363-547C71E9E9EE}" type="parTrans" cxnId="{A50FDAFF-E888-4141-ABE8-EB107623D90C}">
      <dgm:prSet/>
      <dgm:spPr/>
      <dgm:t>
        <a:bodyPr/>
        <a:lstStyle/>
        <a:p>
          <a:endParaRPr lang="en-US"/>
        </a:p>
      </dgm:t>
    </dgm:pt>
    <dgm:pt modelId="{7F69016B-A921-584C-81B5-0FCF19B650FC}" type="sibTrans" cxnId="{A50FDAFF-E888-4141-ABE8-EB107623D90C}">
      <dgm:prSet/>
      <dgm:spPr/>
      <dgm:t>
        <a:bodyPr/>
        <a:lstStyle/>
        <a:p>
          <a:endParaRPr lang="en-US"/>
        </a:p>
      </dgm:t>
    </dgm:pt>
    <dgm:pt modelId="{6E822890-7F5D-BA48-A9ED-10EE404E778C}">
      <dgm:prSet custT="1"/>
      <dgm:spPr>
        <a:xfrm>
          <a:off x="3532958"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sz="1000" b="1" dirty="0">
              <a:solidFill>
                <a:sysClr val="windowText" lastClr="000000">
                  <a:hueOff val="0"/>
                  <a:satOff val="0"/>
                  <a:lumOff val="0"/>
                  <a:alphaOff val="0"/>
                </a:sysClr>
              </a:solidFill>
              <a:effectLst/>
              <a:latin typeface="Rockwell"/>
              <a:ea typeface="+mn-ea"/>
              <a:cs typeface="+mn-cs"/>
            </a:rPr>
            <a:t>The electrical path length is shortened, increasing operating speed</a:t>
          </a:r>
        </a:p>
      </dgm:t>
    </dgm:pt>
    <dgm:pt modelId="{11F5D556-1EBA-3446-B76E-D7F2228000ED}" type="parTrans" cxnId="{D2A0ABD5-695B-B044-8F63-7563A3F7D76C}">
      <dgm:prSet/>
      <dgm:spPr/>
      <dgm:t>
        <a:bodyPr/>
        <a:lstStyle/>
        <a:p>
          <a:endParaRPr lang="en-US"/>
        </a:p>
      </dgm:t>
    </dgm:pt>
    <dgm:pt modelId="{6109DA0B-B19C-B241-A668-5D4631C27D39}" type="sibTrans" cxnId="{D2A0ABD5-695B-B044-8F63-7563A3F7D76C}">
      <dgm:prSet/>
      <dgm:spPr/>
      <dgm:t>
        <a:bodyPr/>
        <a:lstStyle/>
        <a:p>
          <a:endParaRPr lang="en-US"/>
        </a:p>
      </dgm:t>
    </dgm:pt>
    <dgm:pt modelId="{52E6D3D1-ABE1-3940-A3F1-FD380C960DD1}">
      <dgm:prSet custT="1"/>
      <dgm:spPr>
        <a:xfrm>
          <a:off x="4670211"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sz="900" b="1" dirty="0">
              <a:solidFill>
                <a:sysClr val="windowText" lastClr="000000">
                  <a:hueOff val="0"/>
                  <a:satOff val="0"/>
                  <a:lumOff val="0"/>
                  <a:alphaOff val="0"/>
                </a:sysClr>
              </a:solidFill>
              <a:effectLst/>
              <a:latin typeface="Rockwell"/>
              <a:ea typeface="+mn-ea"/>
              <a:cs typeface="+mn-cs"/>
            </a:rPr>
            <a:t>Computer becomes smaller and is more convenient to use in a variety of environments</a:t>
          </a:r>
        </a:p>
      </dgm:t>
    </dgm:pt>
    <dgm:pt modelId="{B50FECC3-7EE9-3F44-B903-D1E4F55A26F2}" type="parTrans" cxnId="{79BBBC5F-A9F5-6C4B-A81B-56A2BD7B9031}">
      <dgm:prSet/>
      <dgm:spPr/>
      <dgm:t>
        <a:bodyPr/>
        <a:lstStyle/>
        <a:p>
          <a:endParaRPr lang="en-US"/>
        </a:p>
      </dgm:t>
    </dgm:pt>
    <dgm:pt modelId="{02C9860E-AA50-844C-A097-78F218E24063}" type="sibTrans" cxnId="{79BBBC5F-A9F5-6C4B-A81B-56A2BD7B9031}">
      <dgm:prSet/>
      <dgm:spPr/>
      <dgm:t>
        <a:bodyPr/>
        <a:lstStyle/>
        <a:p>
          <a:endParaRPr lang="en-US"/>
        </a:p>
      </dgm:t>
    </dgm:pt>
    <dgm:pt modelId="{9A9FCB9E-A1F1-0F41-9552-36D8BD5C236C}">
      <dgm:prSet custT="1"/>
      <dgm:spPr>
        <a:xfrm>
          <a:off x="5807463"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sz="1000" b="1" dirty="0">
              <a:solidFill>
                <a:sysClr val="windowText" lastClr="000000">
                  <a:hueOff val="0"/>
                  <a:satOff val="0"/>
                  <a:lumOff val="0"/>
                  <a:alphaOff val="0"/>
                </a:sysClr>
              </a:solidFill>
              <a:effectLst/>
              <a:latin typeface="Rockwell"/>
              <a:ea typeface="+mn-ea"/>
              <a:cs typeface="+mn-cs"/>
            </a:rPr>
            <a:t>Reduction in power and cooling requirements</a:t>
          </a:r>
        </a:p>
      </dgm:t>
    </dgm:pt>
    <dgm:pt modelId="{C794FD44-F705-8245-BF16-E06D99C2C8F9}" type="parTrans" cxnId="{B932485B-FF0B-D548-8F89-799C03284F8F}">
      <dgm:prSet/>
      <dgm:spPr/>
      <dgm:t>
        <a:bodyPr/>
        <a:lstStyle/>
        <a:p>
          <a:endParaRPr lang="en-US"/>
        </a:p>
      </dgm:t>
    </dgm:pt>
    <dgm:pt modelId="{748BA313-798C-9640-8B3E-9FD17EBB82E1}" type="sibTrans" cxnId="{B932485B-FF0B-D548-8F89-799C03284F8F}">
      <dgm:prSet/>
      <dgm:spPr/>
      <dgm:t>
        <a:bodyPr/>
        <a:lstStyle/>
        <a:p>
          <a:endParaRPr lang="en-US"/>
        </a:p>
      </dgm:t>
    </dgm:pt>
    <dgm:pt modelId="{AEAA4B00-9826-6C43-9661-FBB2B391EB8C}">
      <dgm:prSet custT="1"/>
      <dgm:spPr>
        <a:xfrm>
          <a:off x="6944715"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sz="1000" b="1" dirty="0">
              <a:solidFill>
                <a:sysClr val="windowText" lastClr="000000">
                  <a:hueOff val="0"/>
                  <a:satOff val="0"/>
                  <a:lumOff val="0"/>
                  <a:alphaOff val="0"/>
                </a:sysClr>
              </a:solidFill>
              <a:effectLst/>
              <a:latin typeface="Rockwell"/>
              <a:ea typeface="+mn-ea"/>
              <a:cs typeface="+mn-cs"/>
            </a:rPr>
            <a:t>Fewer interchip connections</a:t>
          </a:r>
        </a:p>
      </dgm:t>
    </dgm:pt>
    <dgm:pt modelId="{F60696E8-1AFF-4242-AFEC-48F064D37990}" type="parTrans" cxnId="{11AAA65A-544E-9C48-B494-C30A31DF58D4}">
      <dgm:prSet/>
      <dgm:spPr/>
      <dgm:t>
        <a:bodyPr/>
        <a:lstStyle/>
        <a:p>
          <a:endParaRPr lang="en-US"/>
        </a:p>
      </dgm:t>
    </dgm:pt>
    <dgm:pt modelId="{014429E6-A74A-D14D-9C28-1650F2B9EF4E}" type="sibTrans" cxnId="{11AAA65A-544E-9C48-B494-C30A31DF58D4}">
      <dgm:prSet/>
      <dgm:spPr/>
      <dgm:t>
        <a:bodyPr/>
        <a:lstStyle/>
        <a:p>
          <a:endParaRPr lang="en-US"/>
        </a:p>
      </dgm:t>
    </dgm:pt>
    <dgm:pt modelId="{4AE73C61-08A4-BB42-923D-F4637248A0CC}" type="pres">
      <dgm:prSet presAssocID="{D2585831-502D-374B-A192-B7BABC6D4047}" presName="Name0" presStyleCnt="0">
        <dgm:presLayoutVars>
          <dgm:chMax val="3"/>
          <dgm:chPref val="1"/>
          <dgm:dir/>
          <dgm:animLvl val="lvl"/>
          <dgm:resizeHandles/>
        </dgm:presLayoutVars>
      </dgm:prSet>
      <dgm:spPr/>
    </dgm:pt>
    <dgm:pt modelId="{37E71A41-6A0A-4144-ABAE-9065F23B6835}" type="pres">
      <dgm:prSet presAssocID="{D2585831-502D-374B-A192-B7BABC6D4047}" presName="outerBox" presStyleCnt="0"/>
      <dgm:spPr/>
    </dgm:pt>
    <dgm:pt modelId="{5C554690-5023-454D-81BF-0F8EF7FE64E8}" type="pres">
      <dgm:prSet presAssocID="{D2585831-502D-374B-A192-B7BABC6D4047}" presName="outerBoxParent" presStyleLbl="node1" presStyleIdx="0" presStyleCnt="3"/>
      <dgm:spPr/>
    </dgm:pt>
    <dgm:pt modelId="{DB13DB65-DE9F-594C-8582-A1FC74E9C6C0}" type="pres">
      <dgm:prSet presAssocID="{D2585831-502D-374B-A192-B7BABC6D4047}" presName="outerBoxChildren" presStyleCnt="0"/>
      <dgm:spPr/>
    </dgm:pt>
    <dgm:pt modelId="{6EEF0F2A-3A05-1E47-A263-FF215CF47948}" type="pres">
      <dgm:prSet presAssocID="{D2585831-502D-374B-A192-B7BABC6D4047}" presName="middleBox" presStyleCnt="0"/>
      <dgm:spPr/>
    </dgm:pt>
    <dgm:pt modelId="{B4B2A9B5-CBBA-C949-942A-35DE101CCDFE}" type="pres">
      <dgm:prSet presAssocID="{D2585831-502D-374B-A192-B7BABC6D4047}" presName="middleBoxParent" presStyleLbl="node1" presStyleIdx="1" presStyleCnt="3"/>
      <dgm:spPr/>
    </dgm:pt>
    <dgm:pt modelId="{34E8E3CA-E7C5-6D41-94BA-38DE703CBBA7}" type="pres">
      <dgm:prSet presAssocID="{D2585831-502D-374B-A192-B7BABC6D4047}" presName="middleBoxChildren" presStyleCnt="0"/>
      <dgm:spPr/>
    </dgm:pt>
    <dgm:pt modelId="{EA68CD54-2321-944A-9097-D8C9F2E9C2D9}" type="pres">
      <dgm:prSet presAssocID="{BAD1B133-3FB4-464C-A351-6F91810CD99E}" presName="mChild" presStyleLbl="fgAcc1" presStyleIdx="0" presStyleCnt="6">
        <dgm:presLayoutVars>
          <dgm:bulletEnabled val="1"/>
        </dgm:presLayoutVars>
      </dgm:prSet>
      <dgm:spPr/>
    </dgm:pt>
    <dgm:pt modelId="{AB03BA1D-91DF-8B4F-B43D-D1B478197768}" type="pres">
      <dgm:prSet presAssocID="{D2585831-502D-374B-A192-B7BABC6D4047}" presName="centerBox" presStyleCnt="0"/>
      <dgm:spPr/>
    </dgm:pt>
    <dgm:pt modelId="{9EC0930A-9BAA-D347-A334-BC7E180A4743}" type="pres">
      <dgm:prSet presAssocID="{D2585831-502D-374B-A192-B7BABC6D4047}" presName="centerBoxParent" presStyleLbl="node1" presStyleIdx="2" presStyleCnt="3"/>
      <dgm:spPr/>
    </dgm:pt>
    <dgm:pt modelId="{851B01E6-80ED-E345-8BEA-AD24321E99DF}" type="pres">
      <dgm:prSet presAssocID="{D2585831-502D-374B-A192-B7BABC6D4047}" presName="centerBoxChildren" presStyleCnt="0"/>
      <dgm:spPr/>
    </dgm:pt>
    <dgm:pt modelId="{91813869-71C4-7749-AA7F-6F71B8046448}" type="pres">
      <dgm:prSet presAssocID="{5BBA2911-4874-C74E-85E2-4C5F8F6462D9}" presName="cChild" presStyleLbl="fgAcc1" presStyleIdx="1" presStyleCnt="6">
        <dgm:presLayoutVars>
          <dgm:bulletEnabled val="1"/>
        </dgm:presLayoutVars>
      </dgm:prSet>
      <dgm:spPr/>
    </dgm:pt>
    <dgm:pt modelId="{D62C8E5A-DCDA-9C4F-BCCD-DA89BEF23B4E}" type="pres">
      <dgm:prSet presAssocID="{7F69016B-A921-584C-81B5-0FCF19B650FC}" presName="centerSibTrans" presStyleCnt="0"/>
      <dgm:spPr/>
    </dgm:pt>
    <dgm:pt modelId="{43D95310-0335-8948-925B-493826D68CA7}" type="pres">
      <dgm:prSet presAssocID="{6E822890-7F5D-BA48-A9ED-10EE404E778C}" presName="cChild" presStyleLbl="fgAcc1" presStyleIdx="2" presStyleCnt="6">
        <dgm:presLayoutVars>
          <dgm:bulletEnabled val="1"/>
        </dgm:presLayoutVars>
      </dgm:prSet>
      <dgm:spPr/>
    </dgm:pt>
    <dgm:pt modelId="{4E6DDC86-C701-C443-9AB2-0E9A35DB7AD9}" type="pres">
      <dgm:prSet presAssocID="{6109DA0B-B19C-B241-A668-5D4631C27D39}" presName="centerSibTrans" presStyleCnt="0"/>
      <dgm:spPr/>
    </dgm:pt>
    <dgm:pt modelId="{2BFD2A48-BAFB-C448-9560-380462349BFA}" type="pres">
      <dgm:prSet presAssocID="{52E6D3D1-ABE1-3940-A3F1-FD380C960DD1}" presName="cChild" presStyleLbl="fgAcc1" presStyleIdx="3" presStyleCnt="6">
        <dgm:presLayoutVars>
          <dgm:bulletEnabled val="1"/>
        </dgm:presLayoutVars>
      </dgm:prSet>
      <dgm:spPr/>
    </dgm:pt>
    <dgm:pt modelId="{7E95640C-67A1-F344-B8CD-301632A9C6A3}" type="pres">
      <dgm:prSet presAssocID="{02C9860E-AA50-844C-A097-78F218E24063}" presName="centerSibTrans" presStyleCnt="0"/>
      <dgm:spPr/>
    </dgm:pt>
    <dgm:pt modelId="{54116479-2825-CE4B-A0CD-356DD46D1C46}" type="pres">
      <dgm:prSet presAssocID="{9A9FCB9E-A1F1-0F41-9552-36D8BD5C236C}" presName="cChild" presStyleLbl="fgAcc1" presStyleIdx="4" presStyleCnt="6">
        <dgm:presLayoutVars>
          <dgm:bulletEnabled val="1"/>
        </dgm:presLayoutVars>
      </dgm:prSet>
      <dgm:spPr/>
    </dgm:pt>
    <dgm:pt modelId="{EDF3239A-57F4-AF43-97AF-9D01BB7064C9}" type="pres">
      <dgm:prSet presAssocID="{748BA313-798C-9640-8B3E-9FD17EBB82E1}" presName="centerSibTrans" presStyleCnt="0"/>
      <dgm:spPr/>
    </dgm:pt>
    <dgm:pt modelId="{A184587C-4EF5-0248-B0F8-E4E73CF3787B}" type="pres">
      <dgm:prSet presAssocID="{AEAA4B00-9826-6C43-9661-FBB2B391EB8C}" presName="cChild" presStyleLbl="fgAcc1" presStyleIdx="5" presStyleCnt="6">
        <dgm:presLayoutVars>
          <dgm:bulletEnabled val="1"/>
        </dgm:presLayoutVars>
      </dgm:prSet>
      <dgm:spPr/>
    </dgm:pt>
  </dgm:ptLst>
  <dgm:cxnLst>
    <dgm:cxn modelId="{713E7D03-B055-FB42-8E27-EC1D78EA836A}" srcId="{D2585831-502D-374B-A192-B7BABC6D4047}" destId="{7F79720F-E377-5344-9A85-AFB0F93B85CF}" srcOrd="2" destOrd="0" parTransId="{933050AB-57FE-6E4F-A535-D08658AB3A89}" sibTransId="{2A2AA238-1DFB-F64F-94B6-D6F5F0EE73CB}"/>
    <dgm:cxn modelId="{2C9A8C07-B658-9D4D-BE2E-E9C07797103D}" srcId="{D2585831-502D-374B-A192-B7BABC6D4047}" destId="{9083D836-F9C2-FD40-994A-FBDB3E6A01B7}" srcOrd="0" destOrd="0" parTransId="{BEC757D0-ECF8-C74C-9713-97041B080D64}" sibTransId="{8036F8FD-772A-904A-A70C-A16E59E6D5BD}"/>
    <dgm:cxn modelId="{1D739A12-BF55-DC41-95D7-44534B3DA802}" type="presOf" srcId="{52E6D3D1-ABE1-3940-A3F1-FD380C960DD1}" destId="{2BFD2A48-BAFB-C448-9560-380462349BFA}" srcOrd="0" destOrd="0" presId="urn:microsoft.com/office/officeart/2005/8/layout/target2"/>
    <dgm:cxn modelId="{738ED420-E179-7140-830C-F6490FDE712E}" type="presOf" srcId="{AEAA4B00-9826-6C43-9661-FBB2B391EB8C}" destId="{A184587C-4EF5-0248-B0F8-E4E73CF3787B}" srcOrd="0" destOrd="0" presId="urn:microsoft.com/office/officeart/2005/8/layout/target2"/>
    <dgm:cxn modelId="{E2603531-5F20-CE45-9858-DE160B1DB11B}" type="presOf" srcId="{BAD1B133-3FB4-464C-A351-6F91810CD99E}" destId="{EA68CD54-2321-944A-9097-D8C9F2E9C2D9}" srcOrd="0" destOrd="0" presId="urn:microsoft.com/office/officeart/2005/8/layout/target2"/>
    <dgm:cxn modelId="{92844F37-A0C1-3A4B-A3D1-EA7FE912A5BE}" type="presOf" srcId="{5BBA2911-4874-C74E-85E2-4C5F8F6462D9}" destId="{91813869-71C4-7749-AA7F-6F71B8046448}" srcOrd="0" destOrd="0" presId="urn:microsoft.com/office/officeart/2005/8/layout/target2"/>
    <dgm:cxn modelId="{C878F039-0BE5-7B4C-A238-12542864A3CD}" srcId="{D2585831-502D-374B-A192-B7BABC6D4047}" destId="{F661BF27-3B17-DD40-95C5-81C23D7C8061}" srcOrd="1" destOrd="0" parTransId="{CE9AFAC9-BEB6-734D-8EE3-122E2573F04B}" sibTransId="{0AA3D669-0874-F54C-9B68-AB116181B3C4}"/>
    <dgm:cxn modelId="{B932485B-FF0B-D548-8F89-799C03284F8F}" srcId="{7F79720F-E377-5344-9A85-AFB0F93B85CF}" destId="{9A9FCB9E-A1F1-0F41-9552-36D8BD5C236C}" srcOrd="3" destOrd="0" parTransId="{C794FD44-F705-8245-BF16-E06D99C2C8F9}" sibTransId="{748BA313-798C-9640-8B3E-9FD17EBB82E1}"/>
    <dgm:cxn modelId="{79BBBC5F-A9F5-6C4B-A81B-56A2BD7B9031}" srcId="{7F79720F-E377-5344-9A85-AFB0F93B85CF}" destId="{52E6D3D1-ABE1-3940-A3F1-FD380C960DD1}" srcOrd="2" destOrd="0" parTransId="{B50FECC3-7EE9-3F44-B903-D1E4F55A26F2}" sibTransId="{02C9860E-AA50-844C-A097-78F218E24063}"/>
    <dgm:cxn modelId="{EBFB2065-70AC-634F-9106-15350295E7C0}" type="presOf" srcId="{9083D836-F9C2-FD40-994A-FBDB3E6A01B7}" destId="{5C554690-5023-454D-81BF-0F8EF7FE64E8}" srcOrd="0" destOrd="0" presId="urn:microsoft.com/office/officeart/2005/8/layout/target2"/>
    <dgm:cxn modelId="{4847154F-8122-E545-BFE9-FE0D2254CA64}" srcId="{F661BF27-3B17-DD40-95C5-81C23D7C8061}" destId="{BAD1B133-3FB4-464C-A351-6F91810CD99E}" srcOrd="0" destOrd="0" parTransId="{736A4E65-B531-E547-B202-8F8898FAB6E9}" sibTransId="{86F678DF-B5F7-8C4B-8A6C-FD1FE14096F1}"/>
    <dgm:cxn modelId="{EC967378-EF2D-2F49-A58D-666D3F10710A}" type="presOf" srcId="{D2585831-502D-374B-A192-B7BABC6D4047}" destId="{4AE73C61-08A4-BB42-923D-F4637248A0CC}" srcOrd="0" destOrd="0" presId="urn:microsoft.com/office/officeart/2005/8/layout/target2"/>
    <dgm:cxn modelId="{1B18F078-1BA2-034E-9945-C797C8211CFC}" type="presOf" srcId="{F661BF27-3B17-DD40-95C5-81C23D7C8061}" destId="{B4B2A9B5-CBBA-C949-942A-35DE101CCDFE}" srcOrd="0" destOrd="0" presId="urn:microsoft.com/office/officeart/2005/8/layout/target2"/>
    <dgm:cxn modelId="{11AAA65A-544E-9C48-B494-C30A31DF58D4}" srcId="{7F79720F-E377-5344-9A85-AFB0F93B85CF}" destId="{AEAA4B00-9826-6C43-9661-FBB2B391EB8C}" srcOrd="4" destOrd="0" parTransId="{F60696E8-1AFF-4242-AFEC-48F064D37990}" sibTransId="{014429E6-A74A-D14D-9C28-1650F2B9EF4E}"/>
    <dgm:cxn modelId="{73D5FC92-0C6A-B84F-922C-ECFC87387A3A}" type="presOf" srcId="{9A9FCB9E-A1F1-0F41-9552-36D8BD5C236C}" destId="{54116479-2825-CE4B-A0CD-356DD46D1C46}" srcOrd="0" destOrd="0" presId="urn:microsoft.com/office/officeart/2005/8/layout/target2"/>
    <dgm:cxn modelId="{419F25A2-6172-1E4C-87C9-FAF76326800E}" type="presOf" srcId="{6E822890-7F5D-BA48-A9ED-10EE404E778C}" destId="{43D95310-0335-8948-925B-493826D68CA7}" srcOrd="0" destOrd="0" presId="urn:microsoft.com/office/officeart/2005/8/layout/target2"/>
    <dgm:cxn modelId="{D2A0ABD5-695B-B044-8F63-7563A3F7D76C}" srcId="{7F79720F-E377-5344-9A85-AFB0F93B85CF}" destId="{6E822890-7F5D-BA48-A9ED-10EE404E778C}" srcOrd="1" destOrd="0" parTransId="{11F5D556-1EBA-3446-B76E-D7F2228000ED}" sibTransId="{6109DA0B-B19C-B241-A668-5D4631C27D39}"/>
    <dgm:cxn modelId="{6EA3BCFB-58E3-C44E-A537-3AEBDE3DEB6C}" type="presOf" srcId="{7F79720F-E377-5344-9A85-AFB0F93B85CF}" destId="{9EC0930A-9BAA-D347-A334-BC7E180A4743}" srcOrd="0" destOrd="0" presId="urn:microsoft.com/office/officeart/2005/8/layout/target2"/>
    <dgm:cxn modelId="{A50FDAFF-E888-4141-ABE8-EB107623D90C}" srcId="{7F79720F-E377-5344-9A85-AFB0F93B85CF}" destId="{5BBA2911-4874-C74E-85E2-4C5F8F6462D9}" srcOrd="0" destOrd="0" parTransId="{72E3CE4C-AB68-E447-8363-547C71E9E9EE}" sibTransId="{7F69016B-A921-584C-81B5-0FCF19B650FC}"/>
    <dgm:cxn modelId="{8FD41C8E-4E1F-214D-9C65-F375BAE46288}" type="presParOf" srcId="{4AE73C61-08A4-BB42-923D-F4637248A0CC}" destId="{37E71A41-6A0A-4144-ABAE-9065F23B6835}" srcOrd="0" destOrd="0" presId="urn:microsoft.com/office/officeart/2005/8/layout/target2"/>
    <dgm:cxn modelId="{209D6477-BEC6-954B-A73E-EC0D1212BC72}" type="presParOf" srcId="{37E71A41-6A0A-4144-ABAE-9065F23B6835}" destId="{5C554690-5023-454D-81BF-0F8EF7FE64E8}" srcOrd="0" destOrd="0" presId="urn:microsoft.com/office/officeart/2005/8/layout/target2"/>
    <dgm:cxn modelId="{B963F1C6-3894-7646-AE19-95EDF01B93CB}" type="presParOf" srcId="{37E71A41-6A0A-4144-ABAE-9065F23B6835}" destId="{DB13DB65-DE9F-594C-8582-A1FC74E9C6C0}" srcOrd="1" destOrd="0" presId="urn:microsoft.com/office/officeart/2005/8/layout/target2"/>
    <dgm:cxn modelId="{A640C6E0-3FDD-484A-B5C6-E9FACD7285C4}" type="presParOf" srcId="{4AE73C61-08A4-BB42-923D-F4637248A0CC}" destId="{6EEF0F2A-3A05-1E47-A263-FF215CF47948}" srcOrd="1" destOrd="0" presId="urn:microsoft.com/office/officeart/2005/8/layout/target2"/>
    <dgm:cxn modelId="{8EB310A5-6646-3C4E-81DE-DDE1F6AFF5A3}" type="presParOf" srcId="{6EEF0F2A-3A05-1E47-A263-FF215CF47948}" destId="{B4B2A9B5-CBBA-C949-942A-35DE101CCDFE}" srcOrd="0" destOrd="0" presId="urn:microsoft.com/office/officeart/2005/8/layout/target2"/>
    <dgm:cxn modelId="{3282E47D-33B9-1945-9A66-87AAC67252DA}" type="presParOf" srcId="{6EEF0F2A-3A05-1E47-A263-FF215CF47948}" destId="{34E8E3CA-E7C5-6D41-94BA-38DE703CBBA7}" srcOrd="1" destOrd="0" presId="urn:microsoft.com/office/officeart/2005/8/layout/target2"/>
    <dgm:cxn modelId="{C04EF3CF-D1BE-0440-8299-8819D351F4A3}" type="presParOf" srcId="{34E8E3CA-E7C5-6D41-94BA-38DE703CBBA7}" destId="{EA68CD54-2321-944A-9097-D8C9F2E9C2D9}" srcOrd="0" destOrd="0" presId="urn:microsoft.com/office/officeart/2005/8/layout/target2"/>
    <dgm:cxn modelId="{FDF40D59-3418-2F44-974A-C86B32291D50}" type="presParOf" srcId="{4AE73C61-08A4-BB42-923D-F4637248A0CC}" destId="{AB03BA1D-91DF-8B4F-B43D-D1B478197768}" srcOrd="2" destOrd="0" presId="urn:microsoft.com/office/officeart/2005/8/layout/target2"/>
    <dgm:cxn modelId="{717692A5-B1B4-C64E-A73E-0620C63BD505}" type="presParOf" srcId="{AB03BA1D-91DF-8B4F-B43D-D1B478197768}" destId="{9EC0930A-9BAA-D347-A334-BC7E180A4743}" srcOrd="0" destOrd="0" presId="urn:microsoft.com/office/officeart/2005/8/layout/target2"/>
    <dgm:cxn modelId="{BACD1A9A-5234-0240-9731-6AE7ED6688F2}" type="presParOf" srcId="{AB03BA1D-91DF-8B4F-B43D-D1B478197768}" destId="{851B01E6-80ED-E345-8BEA-AD24321E99DF}" srcOrd="1" destOrd="0" presId="urn:microsoft.com/office/officeart/2005/8/layout/target2"/>
    <dgm:cxn modelId="{5CF5674F-D90D-7F48-9806-036B8A44A5BD}" type="presParOf" srcId="{851B01E6-80ED-E345-8BEA-AD24321E99DF}" destId="{91813869-71C4-7749-AA7F-6F71B8046448}" srcOrd="0" destOrd="0" presId="urn:microsoft.com/office/officeart/2005/8/layout/target2"/>
    <dgm:cxn modelId="{FF8C1DCC-0A73-E349-91FF-5D465735552E}" type="presParOf" srcId="{851B01E6-80ED-E345-8BEA-AD24321E99DF}" destId="{D62C8E5A-DCDA-9C4F-BCCD-DA89BEF23B4E}" srcOrd="1" destOrd="0" presId="urn:microsoft.com/office/officeart/2005/8/layout/target2"/>
    <dgm:cxn modelId="{D42EF6A1-BB23-FB4E-93F4-0A4F7BFB5786}" type="presParOf" srcId="{851B01E6-80ED-E345-8BEA-AD24321E99DF}" destId="{43D95310-0335-8948-925B-493826D68CA7}" srcOrd="2" destOrd="0" presId="urn:microsoft.com/office/officeart/2005/8/layout/target2"/>
    <dgm:cxn modelId="{AA066FFB-A298-E14E-A460-DCEBF08503C8}" type="presParOf" srcId="{851B01E6-80ED-E345-8BEA-AD24321E99DF}" destId="{4E6DDC86-C701-C443-9AB2-0E9A35DB7AD9}" srcOrd="3" destOrd="0" presId="urn:microsoft.com/office/officeart/2005/8/layout/target2"/>
    <dgm:cxn modelId="{C9362797-5603-9B45-AC58-50E267A57E57}" type="presParOf" srcId="{851B01E6-80ED-E345-8BEA-AD24321E99DF}" destId="{2BFD2A48-BAFB-C448-9560-380462349BFA}" srcOrd="4" destOrd="0" presId="urn:microsoft.com/office/officeart/2005/8/layout/target2"/>
    <dgm:cxn modelId="{E61CC6EF-A599-694B-B7F1-565DF55B4195}" type="presParOf" srcId="{851B01E6-80ED-E345-8BEA-AD24321E99DF}" destId="{7E95640C-67A1-F344-B8CD-301632A9C6A3}" srcOrd="5" destOrd="0" presId="urn:microsoft.com/office/officeart/2005/8/layout/target2"/>
    <dgm:cxn modelId="{33E3F678-721F-1648-8442-2D24DC034500}" type="presParOf" srcId="{851B01E6-80ED-E345-8BEA-AD24321E99DF}" destId="{54116479-2825-CE4B-A0CD-356DD46D1C46}" srcOrd="6" destOrd="0" presId="urn:microsoft.com/office/officeart/2005/8/layout/target2"/>
    <dgm:cxn modelId="{AC17F213-1349-B240-BFEC-65CF5BCE6CDF}" type="presParOf" srcId="{851B01E6-80ED-E345-8BEA-AD24321E99DF}" destId="{EDF3239A-57F4-AF43-97AF-9D01BB7064C9}" srcOrd="7" destOrd="0" presId="urn:microsoft.com/office/officeart/2005/8/layout/target2"/>
    <dgm:cxn modelId="{35ED64D6-DFAA-424E-A2F4-64BC09AE9DC8}" type="presParOf" srcId="{851B01E6-80ED-E345-8BEA-AD24321E99DF}" destId="{A184587C-4EF5-0248-B0F8-E4E73CF3787B}" srcOrd="8"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14355C-BD07-304E-A9A7-5B5A8E330603}"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3271F505-C3FF-754B-908B-494AD0E2A605}">
      <dgm:prSet/>
      <dgm:spPr>
        <a:ln>
          <a:solidFill>
            <a:srgbClr val="8000FF"/>
          </a:solidFill>
        </a:ln>
      </dgm:spPr>
      <dgm:t>
        <a:bodyPr/>
        <a:lstStyle/>
        <a:p>
          <a:pPr rtl="0"/>
          <a:r>
            <a:rPr lang="en-US" dirty="0"/>
            <a:t>In 1970 Fairchild produced the first relatively capacious semiconductor memory</a:t>
          </a:r>
        </a:p>
      </dgm:t>
    </dgm:pt>
    <dgm:pt modelId="{F33400EB-03E8-D046-8134-1D7B1F0B279C}" type="parTrans" cxnId="{66D9707E-017F-0541-B9E4-82E8448EF0C1}">
      <dgm:prSet/>
      <dgm:spPr/>
      <dgm:t>
        <a:bodyPr/>
        <a:lstStyle/>
        <a:p>
          <a:endParaRPr lang="en-US"/>
        </a:p>
      </dgm:t>
    </dgm:pt>
    <dgm:pt modelId="{1705B43B-9B94-774F-8E8E-1DD57A15E1C3}" type="sibTrans" cxnId="{66D9707E-017F-0541-B9E4-82E8448EF0C1}">
      <dgm:prSet/>
      <dgm:spPr/>
      <dgm:t>
        <a:bodyPr/>
        <a:lstStyle/>
        <a:p>
          <a:endParaRPr lang="en-US"/>
        </a:p>
      </dgm:t>
    </dgm:pt>
    <dgm:pt modelId="{817284ED-408B-1142-8761-CBD62D7F989C}">
      <dgm:prSet/>
      <dgm:spPr>
        <a:ln>
          <a:solidFill>
            <a:schemeClr val="accent3"/>
          </a:solidFill>
        </a:ln>
      </dgm:spPr>
      <dgm:t>
        <a:bodyPr/>
        <a:lstStyle/>
        <a:p>
          <a:pPr rtl="0"/>
          <a:r>
            <a:rPr lang="en-US" dirty="0"/>
            <a:t>Chip was about the size of a single core</a:t>
          </a:r>
        </a:p>
      </dgm:t>
    </dgm:pt>
    <dgm:pt modelId="{97CBEE3D-6F45-9140-8FB3-C772A9165A86}" type="parTrans" cxnId="{CAF8D241-9843-4643-908B-783DD0D62DB8}">
      <dgm:prSet/>
      <dgm:spPr/>
      <dgm:t>
        <a:bodyPr/>
        <a:lstStyle/>
        <a:p>
          <a:endParaRPr lang="en-US"/>
        </a:p>
      </dgm:t>
    </dgm:pt>
    <dgm:pt modelId="{02241F8F-F691-FD45-85D7-7763B76C4782}" type="sibTrans" cxnId="{CAF8D241-9843-4643-908B-783DD0D62DB8}">
      <dgm:prSet/>
      <dgm:spPr/>
      <dgm:t>
        <a:bodyPr/>
        <a:lstStyle/>
        <a:p>
          <a:endParaRPr lang="en-US"/>
        </a:p>
      </dgm:t>
    </dgm:pt>
    <dgm:pt modelId="{6834AEE2-8096-5B4C-9533-188046F45A57}">
      <dgm:prSet/>
      <dgm:spPr>
        <a:ln>
          <a:solidFill>
            <a:schemeClr val="accent3"/>
          </a:solidFill>
        </a:ln>
      </dgm:spPr>
      <dgm:t>
        <a:bodyPr/>
        <a:lstStyle/>
        <a:p>
          <a:pPr rtl="0"/>
          <a:r>
            <a:rPr lang="en-US" dirty="0"/>
            <a:t>Could hold 256 bits of memory</a:t>
          </a:r>
        </a:p>
      </dgm:t>
    </dgm:pt>
    <dgm:pt modelId="{FD9327AE-87AA-6345-9BC0-4BDE8AE5AAD6}" type="parTrans" cxnId="{F58FF5D7-B6ED-F047-9A38-29337FD68537}">
      <dgm:prSet/>
      <dgm:spPr/>
      <dgm:t>
        <a:bodyPr/>
        <a:lstStyle/>
        <a:p>
          <a:endParaRPr lang="en-US"/>
        </a:p>
      </dgm:t>
    </dgm:pt>
    <dgm:pt modelId="{F8DE7C9B-37F6-4945-832C-8BA2E140444E}" type="sibTrans" cxnId="{F58FF5D7-B6ED-F047-9A38-29337FD68537}">
      <dgm:prSet/>
      <dgm:spPr/>
      <dgm:t>
        <a:bodyPr/>
        <a:lstStyle/>
        <a:p>
          <a:endParaRPr lang="en-US"/>
        </a:p>
      </dgm:t>
    </dgm:pt>
    <dgm:pt modelId="{B4C1D064-BA44-844B-A2F2-1467D57B3DC4}">
      <dgm:prSet/>
      <dgm:spPr>
        <a:ln>
          <a:solidFill>
            <a:schemeClr val="accent3"/>
          </a:solidFill>
        </a:ln>
      </dgm:spPr>
      <dgm:t>
        <a:bodyPr/>
        <a:lstStyle/>
        <a:p>
          <a:pPr rtl="0"/>
          <a:r>
            <a:rPr lang="en-US" dirty="0"/>
            <a:t>Non-destructive</a:t>
          </a:r>
        </a:p>
      </dgm:t>
    </dgm:pt>
    <dgm:pt modelId="{7D7594D6-9390-6C4A-8F58-04ACCAB058EA}" type="parTrans" cxnId="{19545A82-0EF7-424A-B17C-075AB7479C76}">
      <dgm:prSet/>
      <dgm:spPr/>
      <dgm:t>
        <a:bodyPr/>
        <a:lstStyle/>
        <a:p>
          <a:endParaRPr lang="en-US"/>
        </a:p>
      </dgm:t>
    </dgm:pt>
    <dgm:pt modelId="{D4F10827-D5DD-8342-9C1A-E83DCE9D6F49}" type="sibTrans" cxnId="{19545A82-0EF7-424A-B17C-075AB7479C76}">
      <dgm:prSet/>
      <dgm:spPr/>
      <dgm:t>
        <a:bodyPr/>
        <a:lstStyle/>
        <a:p>
          <a:endParaRPr lang="en-US"/>
        </a:p>
      </dgm:t>
    </dgm:pt>
    <dgm:pt modelId="{2026C043-D031-5640-8E56-22C54ED33342}">
      <dgm:prSet/>
      <dgm:spPr>
        <a:ln>
          <a:solidFill>
            <a:schemeClr val="accent3"/>
          </a:solidFill>
        </a:ln>
      </dgm:spPr>
      <dgm:t>
        <a:bodyPr/>
        <a:lstStyle/>
        <a:p>
          <a:pPr rtl="0"/>
          <a:r>
            <a:rPr lang="en-US" dirty="0"/>
            <a:t>Much faster than core </a:t>
          </a:r>
        </a:p>
      </dgm:t>
    </dgm:pt>
    <dgm:pt modelId="{DCEF23BA-964B-CA45-961E-2A94EC5CC5FE}" type="parTrans" cxnId="{348BF8BD-1A08-4645-A887-68EADAD8A464}">
      <dgm:prSet/>
      <dgm:spPr/>
      <dgm:t>
        <a:bodyPr/>
        <a:lstStyle/>
        <a:p>
          <a:endParaRPr lang="en-US"/>
        </a:p>
      </dgm:t>
    </dgm:pt>
    <dgm:pt modelId="{223A53D8-C58D-9F40-A10B-F52EB18B1370}" type="sibTrans" cxnId="{348BF8BD-1A08-4645-A887-68EADAD8A464}">
      <dgm:prSet/>
      <dgm:spPr/>
      <dgm:t>
        <a:bodyPr/>
        <a:lstStyle/>
        <a:p>
          <a:endParaRPr lang="en-US"/>
        </a:p>
      </dgm:t>
    </dgm:pt>
    <dgm:pt modelId="{8AF4DBE5-D1CE-DD4C-9CE4-60DD5602C7CA}">
      <dgm:prSet/>
      <dgm:spPr>
        <a:ln>
          <a:solidFill>
            <a:srgbClr val="8000FF"/>
          </a:solidFill>
        </a:ln>
      </dgm:spPr>
      <dgm:t>
        <a:bodyPr/>
        <a:lstStyle/>
        <a:p>
          <a:pPr rtl="0"/>
          <a:r>
            <a:rPr lang="en-US" dirty="0"/>
            <a:t>In 1974 the price per bit of semiconductor memory dropped below the price per bit of core memory</a:t>
          </a:r>
        </a:p>
      </dgm:t>
    </dgm:pt>
    <dgm:pt modelId="{1EF48EDA-8CF5-8D42-AB40-54229C718025}" type="parTrans" cxnId="{CD0CE997-B428-C74D-8F50-0415CF76E67F}">
      <dgm:prSet/>
      <dgm:spPr/>
      <dgm:t>
        <a:bodyPr/>
        <a:lstStyle/>
        <a:p>
          <a:endParaRPr lang="en-US"/>
        </a:p>
      </dgm:t>
    </dgm:pt>
    <dgm:pt modelId="{4BBEC0EF-1496-4149-8F4F-48A1110908BB}" type="sibTrans" cxnId="{CD0CE997-B428-C74D-8F50-0415CF76E67F}">
      <dgm:prSet/>
      <dgm:spPr/>
      <dgm:t>
        <a:bodyPr/>
        <a:lstStyle/>
        <a:p>
          <a:endParaRPr lang="en-US"/>
        </a:p>
      </dgm:t>
    </dgm:pt>
    <dgm:pt modelId="{CA3D650F-52D7-2F4F-96C0-F0B31CBB53DA}">
      <dgm:prSet/>
      <dgm:spPr>
        <a:ln>
          <a:solidFill>
            <a:schemeClr val="accent3"/>
          </a:solidFill>
        </a:ln>
      </dgm:spPr>
      <dgm:t>
        <a:bodyPr/>
        <a:lstStyle/>
        <a:p>
          <a:pPr rtl="0"/>
          <a:r>
            <a:rPr lang="en-US" dirty="0"/>
            <a:t>There has been a continuing and rapid decline in memory cost accompanied by a corresponding increase in physical memory density</a:t>
          </a:r>
        </a:p>
      </dgm:t>
    </dgm:pt>
    <dgm:pt modelId="{A66D4ECC-D4F4-E946-A41F-706FD48B82C5}" type="parTrans" cxnId="{D7663D01-0AFF-1144-8F20-B3F30BD3A7F8}">
      <dgm:prSet/>
      <dgm:spPr/>
      <dgm:t>
        <a:bodyPr/>
        <a:lstStyle/>
        <a:p>
          <a:endParaRPr lang="en-US"/>
        </a:p>
      </dgm:t>
    </dgm:pt>
    <dgm:pt modelId="{1B254916-FADB-4243-BF0F-BD3D68E12D68}" type="sibTrans" cxnId="{D7663D01-0AFF-1144-8F20-B3F30BD3A7F8}">
      <dgm:prSet/>
      <dgm:spPr/>
      <dgm:t>
        <a:bodyPr/>
        <a:lstStyle/>
        <a:p>
          <a:endParaRPr lang="en-US"/>
        </a:p>
      </dgm:t>
    </dgm:pt>
    <dgm:pt modelId="{CD2163DA-4932-084C-9EAD-3AEB9F60245D}">
      <dgm:prSet/>
      <dgm:spPr>
        <a:ln>
          <a:solidFill>
            <a:schemeClr val="accent3"/>
          </a:solidFill>
        </a:ln>
      </dgm:spPr>
      <dgm:t>
        <a:bodyPr/>
        <a:lstStyle/>
        <a:p>
          <a:pPr rtl="0"/>
          <a:r>
            <a:rPr lang="en-US" dirty="0"/>
            <a:t>Developments in memory and processor technologies changed the nature of computers in less than a decade</a:t>
          </a:r>
        </a:p>
      </dgm:t>
    </dgm:pt>
    <dgm:pt modelId="{4ABAB12B-92BE-E24A-B331-12256B8252D9}" type="parTrans" cxnId="{CEBEFBD1-92F3-9A4C-82DE-60717B78124D}">
      <dgm:prSet/>
      <dgm:spPr/>
      <dgm:t>
        <a:bodyPr/>
        <a:lstStyle/>
        <a:p>
          <a:endParaRPr lang="en-US"/>
        </a:p>
      </dgm:t>
    </dgm:pt>
    <dgm:pt modelId="{0ED0B7DD-BF44-F54A-ADEA-926BD221FD74}" type="sibTrans" cxnId="{CEBEFBD1-92F3-9A4C-82DE-60717B78124D}">
      <dgm:prSet/>
      <dgm:spPr/>
      <dgm:t>
        <a:bodyPr/>
        <a:lstStyle/>
        <a:p>
          <a:endParaRPr lang="en-US"/>
        </a:p>
      </dgm:t>
    </dgm:pt>
    <dgm:pt modelId="{0CEB27C1-112D-8A4D-9AAB-F203F016997D}">
      <dgm:prSet/>
      <dgm:spPr/>
      <dgm:t>
        <a:bodyPr/>
        <a:lstStyle/>
        <a:p>
          <a:pPr rtl="0"/>
          <a:r>
            <a:rPr lang="en-US" dirty="0"/>
            <a:t>Since 1970 semiconductor memory has been through 13 generations</a:t>
          </a:r>
        </a:p>
      </dgm:t>
    </dgm:pt>
    <dgm:pt modelId="{089018F7-2654-B44D-80A3-09F3B23CF57C}" type="parTrans" cxnId="{0C9345FE-0504-C44A-BEAF-362AFA843266}">
      <dgm:prSet/>
      <dgm:spPr/>
      <dgm:t>
        <a:bodyPr/>
        <a:lstStyle/>
        <a:p>
          <a:endParaRPr lang="en-US"/>
        </a:p>
      </dgm:t>
    </dgm:pt>
    <dgm:pt modelId="{F166E183-B1E8-2144-A388-061C53E5C04F}" type="sibTrans" cxnId="{0C9345FE-0504-C44A-BEAF-362AFA843266}">
      <dgm:prSet/>
      <dgm:spPr/>
      <dgm:t>
        <a:bodyPr/>
        <a:lstStyle/>
        <a:p>
          <a:endParaRPr lang="en-US"/>
        </a:p>
      </dgm:t>
    </dgm:pt>
    <dgm:pt modelId="{E8A023F3-5302-0940-982A-A811C9D7D2C0}">
      <dgm:prSet/>
      <dgm:spPr>
        <a:ln>
          <a:solidFill>
            <a:schemeClr val="accent3"/>
          </a:solidFill>
        </a:ln>
      </dgm:spPr>
      <dgm:t>
        <a:bodyPr/>
        <a:lstStyle/>
        <a:p>
          <a:pPr rtl="0"/>
          <a:r>
            <a:rPr lang="en-US" dirty="0"/>
            <a:t>Each generation has provided four times the storage density of the previous generation, accompanied by declining cost per bit and declining access time</a:t>
          </a:r>
        </a:p>
      </dgm:t>
    </dgm:pt>
    <dgm:pt modelId="{37E86A4C-33CA-3D45-BEDE-E5894586DC0E}" type="parTrans" cxnId="{848E2822-7458-BB44-8C16-D5D9C94D4E28}">
      <dgm:prSet/>
      <dgm:spPr/>
      <dgm:t>
        <a:bodyPr/>
        <a:lstStyle/>
        <a:p>
          <a:endParaRPr lang="en-US"/>
        </a:p>
      </dgm:t>
    </dgm:pt>
    <dgm:pt modelId="{75547D02-604D-704B-B115-83A23CFDDC4C}" type="sibTrans" cxnId="{848E2822-7458-BB44-8C16-D5D9C94D4E28}">
      <dgm:prSet/>
      <dgm:spPr/>
      <dgm:t>
        <a:bodyPr/>
        <a:lstStyle/>
        <a:p>
          <a:endParaRPr lang="en-US"/>
        </a:p>
      </dgm:t>
    </dgm:pt>
    <dgm:pt modelId="{D1EEF0AD-4235-D345-BDD8-F8C93C2C99BD}" type="pres">
      <dgm:prSet presAssocID="{2514355C-BD07-304E-A9A7-5B5A8E330603}" presName="Name0" presStyleCnt="0">
        <dgm:presLayoutVars>
          <dgm:dir/>
          <dgm:animLvl val="lvl"/>
          <dgm:resizeHandles val="exact"/>
        </dgm:presLayoutVars>
      </dgm:prSet>
      <dgm:spPr/>
    </dgm:pt>
    <dgm:pt modelId="{FE53E372-5F58-DD4D-89B5-378225F114BB}" type="pres">
      <dgm:prSet presAssocID="{0CEB27C1-112D-8A4D-9AAB-F203F016997D}" presName="boxAndChildren" presStyleCnt="0"/>
      <dgm:spPr/>
    </dgm:pt>
    <dgm:pt modelId="{0E1245A6-73B6-5C4F-8A80-957256B987E1}" type="pres">
      <dgm:prSet presAssocID="{0CEB27C1-112D-8A4D-9AAB-F203F016997D}" presName="parentTextBox" presStyleLbl="node1" presStyleIdx="0" presStyleCnt="3"/>
      <dgm:spPr/>
    </dgm:pt>
    <dgm:pt modelId="{EE39DE1C-6487-F644-B0FB-514DFD9A6203}" type="pres">
      <dgm:prSet presAssocID="{0CEB27C1-112D-8A4D-9AAB-F203F016997D}" presName="entireBox" presStyleLbl="node1" presStyleIdx="0" presStyleCnt="3" custLinFactNeighborX="-6195" custLinFactNeighborY="37365"/>
      <dgm:spPr/>
    </dgm:pt>
    <dgm:pt modelId="{AE196E9D-BD4C-3D49-B2AA-5A7688576163}" type="pres">
      <dgm:prSet presAssocID="{0CEB27C1-112D-8A4D-9AAB-F203F016997D}" presName="descendantBox" presStyleCnt="0"/>
      <dgm:spPr/>
    </dgm:pt>
    <dgm:pt modelId="{3D32EC06-2A10-E044-BF0D-8C73C5E8D97F}" type="pres">
      <dgm:prSet presAssocID="{E8A023F3-5302-0940-982A-A811C9D7D2C0}" presName="childTextBox" presStyleLbl="fgAccFollowNode1" presStyleIdx="0" presStyleCnt="7">
        <dgm:presLayoutVars>
          <dgm:bulletEnabled val="1"/>
        </dgm:presLayoutVars>
      </dgm:prSet>
      <dgm:spPr/>
    </dgm:pt>
    <dgm:pt modelId="{DE513A28-A35E-B541-BACA-C225CCCD837B}" type="pres">
      <dgm:prSet presAssocID="{4BBEC0EF-1496-4149-8F4F-48A1110908BB}" presName="sp" presStyleCnt="0"/>
      <dgm:spPr/>
    </dgm:pt>
    <dgm:pt modelId="{EEA73AED-1344-B547-8C17-A9067E08D3C6}" type="pres">
      <dgm:prSet presAssocID="{8AF4DBE5-D1CE-DD4C-9CE4-60DD5602C7CA}" presName="arrowAndChildren" presStyleCnt="0"/>
      <dgm:spPr/>
    </dgm:pt>
    <dgm:pt modelId="{AE2C2B1E-BC40-EA4C-8659-D1805A6BB825}" type="pres">
      <dgm:prSet presAssocID="{8AF4DBE5-D1CE-DD4C-9CE4-60DD5602C7CA}" presName="parentTextArrow" presStyleLbl="node1" presStyleIdx="0" presStyleCnt="3"/>
      <dgm:spPr/>
    </dgm:pt>
    <dgm:pt modelId="{9295D34B-13D6-E143-8FAA-4C45DFED13EF}" type="pres">
      <dgm:prSet presAssocID="{8AF4DBE5-D1CE-DD4C-9CE4-60DD5602C7CA}" presName="arrow" presStyleLbl="node1" presStyleIdx="1" presStyleCnt="3"/>
      <dgm:spPr/>
    </dgm:pt>
    <dgm:pt modelId="{EA0878F1-9D00-A54F-B2FA-2BB32B76DC1D}" type="pres">
      <dgm:prSet presAssocID="{8AF4DBE5-D1CE-DD4C-9CE4-60DD5602C7CA}" presName="descendantArrow" presStyleCnt="0"/>
      <dgm:spPr/>
    </dgm:pt>
    <dgm:pt modelId="{02DEDF47-B60B-174C-B68D-9085A3F1AB6A}" type="pres">
      <dgm:prSet presAssocID="{CA3D650F-52D7-2F4F-96C0-F0B31CBB53DA}" presName="childTextArrow" presStyleLbl="fgAccFollowNode1" presStyleIdx="1" presStyleCnt="7">
        <dgm:presLayoutVars>
          <dgm:bulletEnabled val="1"/>
        </dgm:presLayoutVars>
      </dgm:prSet>
      <dgm:spPr/>
    </dgm:pt>
    <dgm:pt modelId="{80A90482-38CF-964E-898E-B14683C6E887}" type="pres">
      <dgm:prSet presAssocID="{CD2163DA-4932-084C-9EAD-3AEB9F60245D}" presName="childTextArrow" presStyleLbl="fgAccFollowNode1" presStyleIdx="2" presStyleCnt="7">
        <dgm:presLayoutVars>
          <dgm:bulletEnabled val="1"/>
        </dgm:presLayoutVars>
      </dgm:prSet>
      <dgm:spPr/>
    </dgm:pt>
    <dgm:pt modelId="{D7656CE7-2034-9345-ACFA-A9F62F1415B6}" type="pres">
      <dgm:prSet presAssocID="{1705B43B-9B94-774F-8E8E-1DD57A15E1C3}" presName="sp" presStyleCnt="0"/>
      <dgm:spPr/>
    </dgm:pt>
    <dgm:pt modelId="{BBB7B630-6B70-2E4C-B572-DD0C4C9D9195}" type="pres">
      <dgm:prSet presAssocID="{3271F505-C3FF-754B-908B-494AD0E2A605}" presName="arrowAndChildren" presStyleCnt="0"/>
      <dgm:spPr/>
    </dgm:pt>
    <dgm:pt modelId="{958D548E-1C83-3C4D-B46A-75C8FC0C38EB}" type="pres">
      <dgm:prSet presAssocID="{3271F505-C3FF-754B-908B-494AD0E2A605}" presName="parentTextArrow" presStyleLbl="node1" presStyleIdx="1" presStyleCnt="3"/>
      <dgm:spPr/>
    </dgm:pt>
    <dgm:pt modelId="{20D983A6-25B2-D34F-9721-9F543575F986}" type="pres">
      <dgm:prSet presAssocID="{3271F505-C3FF-754B-908B-494AD0E2A605}" presName="arrow" presStyleLbl="node1" presStyleIdx="2" presStyleCnt="3"/>
      <dgm:spPr/>
    </dgm:pt>
    <dgm:pt modelId="{A6B4D42C-F817-E344-972B-D267A6FD2D31}" type="pres">
      <dgm:prSet presAssocID="{3271F505-C3FF-754B-908B-494AD0E2A605}" presName="descendantArrow" presStyleCnt="0"/>
      <dgm:spPr/>
    </dgm:pt>
    <dgm:pt modelId="{BCDEB9CC-91F2-B04C-BF78-8C8FAC34A974}" type="pres">
      <dgm:prSet presAssocID="{817284ED-408B-1142-8761-CBD62D7F989C}" presName="childTextArrow" presStyleLbl="fgAccFollowNode1" presStyleIdx="3" presStyleCnt="7">
        <dgm:presLayoutVars>
          <dgm:bulletEnabled val="1"/>
        </dgm:presLayoutVars>
      </dgm:prSet>
      <dgm:spPr/>
    </dgm:pt>
    <dgm:pt modelId="{22D687DF-5A41-C04B-83B2-990819124270}" type="pres">
      <dgm:prSet presAssocID="{6834AEE2-8096-5B4C-9533-188046F45A57}" presName="childTextArrow" presStyleLbl="fgAccFollowNode1" presStyleIdx="4" presStyleCnt="7">
        <dgm:presLayoutVars>
          <dgm:bulletEnabled val="1"/>
        </dgm:presLayoutVars>
      </dgm:prSet>
      <dgm:spPr/>
    </dgm:pt>
    <dgm:pt modelId="{97A27664-9A96-1645-A7EC-5BE951D18748}" type="pres">
      <dgm:prSet presAssocID="{B4C1D064-BA44-844B-A2F2-1467D57B3DC4}" presName="childTextArrow" presStyleLbl="fgAccFollowNode1" presStyleIdx="5" presStyleCnt="7">
        <dgm:presLayoutVars>
          <dgm:bulletEnabled val="1"/>
        </dgm:presLayoutVars>
      </dgm:prSet>
      <dgm:spPr/>
    </dgm:pt>
    <dgm:pt modelId="{23FFA982-4016-B24A-AD76-E71171B95C2B}" type="pres">
      <dgm:prSet presAssocID="{2026C043-D031-5640-8E56-22C54ED33342}" presName="childTextArrow" presStyleLbl="fgAccFollowNode1" presStyleIdx="6" presStyleCnt="7">
        <dgm:presLayoutVars>
          <dgm:bulletEnabled val="1"/>
        </dgm:presLayoutVars>
      </dgm:prSet>
      <dgm:spPr/>
    </dgm:pt>
  </dgm:ptLst>
  <dgm:cxnLst>
    <dgm:cxn modelId="{D7663D01-0AFF-1144-8F20-B3F30BD3A7F8}" srcId="{8AF4DBE5-D1CE-DD4C-9CE4-60DD5602C7CA}" destId="{CA3D650F-52D7-2F4F-96C0-F0B31CBB53DA}" srcOrd="0" destOrd="0" parTransId="{A66D4ECC-D4F4-E946-A41F-706FD48B82C5}" sibTransId="{1B254916-FADB-4243-BF0F-BD3D68E12D68}"/>
    <dgm:cxn modelId="{3E4B5301-49E6-AB4C-BFB0-545ADC9FE9EB}" type="presOf" srcId="{2026C043-D031-5640-8E56-22C54ED33342}" destId="{23FFA982-4016-B24A-AD76-E71171B95C2B}" srcOrd="0" destOrd="0" presId="urn:microsoft.com/office/officeart/2005/8/layout/process4"/>
    <dgm:cxn modelId="{848E2822-7458-BB44-8C16-D5D9C94D4E28}" srcId="{0CEB27C1-112D-8A4D-9AAB-F203F016997D}" destId="{E8A023F3-5302-0940-982A-A811C9D7D2C0}" srcOrd="0" destOrd="0" parTransId="{37E86A4C-33CA-3D45-BEDE-E5894586DC0E}" sibTransId="{75547D02-604D-704B-B115-83A23CFDDC4C}"/>
    <dgm:cxn modelId="{C627AD28-05FB-DE4D-B82A-D8B319665A39}" type="presOf" srcId="{3271F505-C3FF-754B-908B-494AD0E2A605}" destId="{958D548E-1C83-3C4D-B46A-75C8FC0C38EB}" srcOrd="0" destOrd="0" presId="urn:microsoft.com/office/officeart/2005/8/layout/process4"/>
    <dgm:cxn modelId="{4808BA38-33B4-0845-840D-C778B8D38EB5}" type="presOf" srcId="{0CEB27C1-112D-8A4D-9AAB-F203F016997D}" destId="{EE39DE1C-6487-F644-B0FB-514DFD9A6203}" srcOrd="1" destOrd="0" presId="urn:microsoft.com/office/officeart/2005/8/layout/process4"/>
    <dgm:cxn modelId="{2352143B-76C9-F64D-8F44-735A6272C810}" type="presOf" srcId="{8AF4DBE5-D1CE-DD4C-9CE4-60DD5602C7CA}" destId="{9295D34B-13D6-E143-8FAA-4C45DFED13EF}" srcOrd="1" destOrd="0" presId="urn:microsoft.com/office/officeart/2005/8/layout/process4"/>
    <dgm:cxn modelId="{09034F3C-9930-E547-A77F-FBBE1A2D5706}" type="presOf" srcId="{B4C1D064-BA44-844B-A2F2-1467D57B3DC4}" destId="{97A27664-9A96-1645-A7EC-5BE951D18748}" srcOrd="0" destOrd="0" presId="urn:microsoft.com/office/officeart/2005/8/layout/process4"/>
    <dgm:cxn modelId="{CAF8D241-9843-4643-908B-783DD0D62DB8}" srcId="{3271F505-C3FF-754B-908B-494AD0E2A605}" destId="{817284ED-408B-1142-8761-CBD62D7F989C}" srcOrd="0" destOrd="0" parTransId="{97CBEE3D-6F45-9140-8FB3-C772A9165A86}" sibTransId="{02241F8F-F691-FD45-85D7-7763B76C4782}"/>
    <dgm:cxn modelId="{864BB76E-8210-3E4A-B13C-F4BCDBCE1A18}" type="presOf" srcId="{6834AEE2-8096-5B4C-9533-188046F45A57}" destId="{22D687DF-5A41-C04B-83B2-990819124270}" srcOrd="0" destOrd="0" presId="urn:microsoft.com/office/officeart/2005/8/layout/process4"/>
    <dgm:cxn modelId="{B49BF673-8752-D143-8C42-C5737104930F}" type="presOf" srcId="{3271F505-C3FF-754B-908B-494AD0E2A605}" destId="{20D983A6-25B2-D34F-9721-9F543575F986}" srcOrd="1" destOrd="0" presId="urn:microsoft.com/office/officeart/2005/8/layout/process4"/>
    <dgm:cxn modelId="{66D9707E-017F-0541-B9E4-82E8448EF0C1}" srcId="{2514355C-BD07-304E-A9A7-5B5A8E330603}" destId="{3271F505-C3FF-754B-908B-494AD0E2A605}" srcOrd="0" destOrd="0" parTransId="{F33400EB-03E8-D046-8134-1D7B1F0B279C}" sibTransId="{1705B43B-9B94-774F-8E8E-1DD57A15E1C3}"/>
    <dgm:cxn modelId="{19545A82-0EF7-424A-B17C-075AB7479C76}" srcId="{3271F505-C3FF-754B-908B-494AD0E2A605}" destId="{B4C1D064-BA44-844B-A2F2-1467D57B3DC4}" srcOrd="2" destOrd="0" parTransId="{7D7594D6-9390-6C4A-8F58-04ACCAB058EA}" sibTransId="{D4F10827-D5DD-8342-9C1A-E83DCE9D6F49}"/>
    <dgm:cxn modelId="{8D25BA89-0DCA-8343-A4BD-036B99DA4995}" type="presOf" srcId="{8AF4DBE5-D1CE-DD4C-9CE4-60DD5602C7CA}" destId="{AE2C2B1E-BC40-EA4C-8659-D1805A6BB825}" srcOrd="0" destOrd="0" presId="urn:microsoft.com/office/officeart/2005/8/layout/process4"/>
    <dgm:cxn modelId="{CD0CE997-B428-C74D-8F50-0415CF76E67F}" srcId="{2514355C-BD07-304E-A9A7-5B5A8E330603}" destId="{8AF4DBE5-D1CE-DD4C-9CE4-60DD5602C7CA}" srcOrd="1" destOrd="0" parTransId="{1EF48EDA-8CF5-8D42-AB40-54229C718025}" sibTransId="{4BBEC0EF-1496-4149-8F4F-48A1110908BB}"/>
    <dgm:cxn modelId="{0EB4759C-FBDE-9C46-8922-C164C8284C46}" type="presOf" srcId="{E8A023F3-5302-0940-982A-A811C9D7D2C0}" destId="{3D32EC06-2A10-E044-BF0D-8C73C5E8D97F}" srcOrd="0" destOrd="0" presId="urn:microsoft.com/office/officeart/2005/8/layout/process4"/>
    <dgm:cxn modelId="{D7CB30A4-BC6F-9148-A25F-A224A1D939F5}" type="presOf" srcId="{0CEB27C1-112D-8A4D-9AAB-F203F016997D}" destId="{0E1245A6-73B6-5C4F-8A80-957256B987E1}" srcOrd="0" destOrd="0" presId="urn:microsoft.com/office/officeart/2005/8/layout/process4"/>
    <dgm:cxn modelId="{A2D9F0A8-B155-E54E-A36F-4B2E7B69BC60}" type="presOf" srcId="{CD2163DA-4932-084C-9EAD-3AEB9F60245D}" destId="{80A90482-38CF-964E-898E-B14683C6E887}" srcOrd="0" destOrd="0" presId="urn:microsoft.com/office/officeart/2005/8/layout/process4"/>
    <dgm:cxn modelId="{FEB1A8BB-7539-AB40-BD6E-435D21108A9D}" type="presOf" srcId="{2514355C-BD07-304E-A9A7-5B5A8E330603}" destId="{D1EEF0AD-4235-D345-BDD8-F8C93C2C99BD}" srcOrd="0" destOrd="0" presId="urn:microsoft.com/office/officeart/2005/8/layout/process4"/>
    <dgm:cxn modelId="{348BF8BD-1A08-4645-A887-68EADAD8A464}" srcId="{3271F505-C3FF-754B-908B-494AD0E2A605}" destId="{2026C043-D031-5640-8E56-22C54ED33342}" srcOrd="3" destOrd="0" parTransId="{DCEF23BA-964B-CA45-961E-2A94EC5CC5FE}" sibTransId="{223A53D8-C58D-9F40-A10B-F52EB18B1370}"/>
    <dgm:cxn modelId="{CEBEFBD1-92F3-9A4C-82DE-60717B78124D}" srcId="{8AF4DBE5-D1CE-DD4C-9CE4-60DD5602C7CA}" destId="{CD2163DA-4932-084C-9EAD-3AEB9F60245D}" srcOrd="1" destOrd="0" parTransId="{4ABAB12B-92BE-E24A-B331-12256B8252D9}" sibTransId="{0ED0B7DD-BF44-F54A-ADEA-926BD221FD74}"/>
    <dgm:cxn modelId="{F58FF5D7-B6ED-F047-9A38-29337FD68537}" srcId="{3271F505-C3FF-754B-908B-494AD0E2A605}" destId="{6834AEE2-8096-5B4C-9533-188046F45A57}" srcOrd="1" destOrd="0" parTransId="{FD9327AE-87AA-6345-9BC0-4BDE8AE5AAD6}" sibTransId="{F8DE7C9B-37F6-4945-832C-8BA2E140444E}"/>
    <dgm:cxn modelId="{E09900DF-E63F-2840-AC2C-7AACADE9743C}" type="presOf" srcId="{CA3D650F-52D7-2F4F-96C0-F0B31CBB53DA}" destId="{02DEDF47-B60B-174C-B68D-9085A3F1AB6A}" srcOrd="0" destOrd="0" presId="urn:microsoft.com/office/officeart/2005/8/layout/process4"/>
    <dgm:cxn modelId="{A649FDFB-B22E-6B4B-A9DC-6289B7E4B97F}" type="presOf" srcId="{817284ED-408B-1142-8761-CBD62D7F989C}" destId="{BCDEB9CC-91F2-B04C-BF78-8C8FAC34A974}" srcOrd="0" destOrd="0" presId="urn:microsoft.com/office/officeart/2005/8/layout/process4"/>
    <dgm:cxn modelId="{0C9345FE-0504-C44A-BEAF-362AFA843266}" srcId="{2514355C-BD07-304E-A9A7-5B5A8E330603}" destId="{0CEB27C1-112D-8A4D-9AAB-F203F016997D}" srcOrd="2" destOrd="0" parTransId="{089018F7-2654-B44D-80A3-09F3B23CF57C}" sibTransId="{F166E183-B1E8-2144-A388-061C53E5C04F}"/>
    <dgm:cxn modelId="{1CF65D1B-BE69-1248-8970-BE12A438787E}" type="presParOf" srcId="{D1EEF0AD-4235-D345-BDD8-F8C93C2C99BD}" destId="{FE53E372-5F58-DD4D-89B5-378225F114BB}" srcOrd="0" destOrd="0" presId="urn:microsoft.com/office/officeart/2005/8/layout/process4"/>
    <dgm:cxn modelId="{7B451990-3CF2-474E-8C33-FFA354C575EA}" type="presParOf" srcId="{FE53E372-5F58-DD4D-89B5-378225F114BB}" destId="{0E1245A6-73B6-5C4F-8A80-957256B987E1}" srcOrd="0" destOrd="0" presId="urn:microsoft.com/office/officeart/2005/8/layout/process4"/>
    <dgm:cxn modelId="{595FAE69-7CAA-BE46-AB21-A42887C56D59}" type="presParOf" srcId="{FE53E372-5F58-DD4D-89B5-378225F114BB}" destId="{EE39DE1C-6487-F644-B0FB-514DFD9A6203}" srcOrd="1" destOrd="0" presId="urn:microsoft.com/office/officeart/2005/8/layout/process4"/>
    <dgm:cxn modelId="{3E0FBE30-3A17-FD41-8CF3-153660F5CBA1}" type="presParOf" srcId="{FE53E372-5F58-DD4D-89B5-378225F114BB}" destId="{AE196E9D-BD4C-3D49-B2AA-5A7688576163}" srcOrd="2" destOrd="0" presId="urn:microsoft.com/office/officeart/2005/8/layout/process4"/>
    <dgm:cxn modelId="{440DF450-142F-784E-B075-3C4007D4B4C4}" type="presParOf" srcId="{AE196E9D-BD4C-3D49-B2AA-5A7688576163}" destId="{3D32EC06-2A10-E044-BF0D-8C73C5E8D97F}" srcOrd="0" destOrd="0" presId="urn:microsoft.com/office/officeart/2005/8/layout/process4"/>
    <dgm:cxn modelId="{4E972CB8-DF8E-8B47-B8BF-786DD85E2E4F}" type="presParOf" srcId="{D1EEF0AD-4235-D345-BDD8-F8C93C2C99BD}" destId="{DE513A28-A35E-B541-BACA-C225CCCD837B}" srcOrd="1" destOrd="0" presId="urn:microsoft.com/office/officeart/2005/8/layout/process4"/>
    <dgm:cxn modelId="{4E3E6746-4892-FE4C-8D3B-E1AE708DF8B4}" type="presParOf" srcId="{D1EEF0AD-4235-D345-BDD8-F8C93C2C99BD}" destId="{EEA73AED-1344-B547-8C17-A9067E08D3C6}" srcOrd="2" destOrd="0" presId="urn:microsoft.com/office/officeart/2005/8/layout/process4"/>
    <dgm:cxn modelId="{9FB8F8BF-FCF7-8F42-936C-96C647868D7A}" type="presParOf" srcId="{EEA73AED-1344-B547-8C17-A9067E08D3C6}" destId="{AE2C2B1E-BC40-EA4C-8659-D1805A6BB825}" srcOrd="0" destOrd="0" presId="urn:microsoft.com/office/officeart/2005/8/layout/process4"/>
    <dgm:cxn modelId="{1CB7F2E7-42CD-B74E-A658-4BCC8B77B203}" type="presParOf" srcId="{EEA73AED-1344-B547-8C17-A9067E08D3C6}" destId="{9295D34B-13D6-E143-8FAA-4C45DFED13EF}" srcOrd="1" destOrd="0" presId="urn:microsoft.com/office/officeart/2005/8/layout/process4"/>
    <dgm:cxn modelId="{A428A10D-03CE-4144-8C8A-D7C096D11124}" type="presParOf" srcId="{EEA73AED-1344-B547-8C17-A9067E08D3C6}" destId="{EA0878F1-9D00-A54F-B2FA-2BB32B76DC1D}" srcOrd="2" destOrd="0" presId="urn:microsoft.com/office/officeart/2005/8/layout/process4"/>
    <dgm:cxn modelId="{62A0F11C-015F-EA43-AE34-73B83AFB7A13}" type="presParOf" srcId="{EA0878F1-9D00-A54F-B2FA-2BB32B76DC1D}" destId="{02DEDF47-B60B-174C-B68D-9085A3F1AB6A}" srcOrd="0" destOrd="0" presId="urn:microsoft.com/office/officeart/2005/8/layout/process4"/>
    <dgm:cxn modelId="{AD88CA6D-244D-E54E-B654-81A482FF6AF3}" type="presParOf" srcId="{EA0878F1-9D00-A54F-B2FA-2BB32B76DC1D}" destId="{80A90482-38CF-964E-898E-B14683C6E887}" srcOrd="1" destOrd="0" presId="urn:microsoft.com/office/officeart/2005/8/layout/process4"/>
    <dgm:cxn modelId="{FB71CA19-7926-4040-9E52-43556BAC3EAE}" type="presParOf" srcId="{D1EEF0AD-4235-D345-BDD8-F8C93C2C99BD}" destId="{D7656CE7-2034-9345-ACFA-A9F62F1415B6}" srcOrd="3" destOrd="0" presId="urn:microsoft.com/office/officeart/2005/8/layout/process4"/>
    <dgm:cxn modelId="{F1B39CD9-8510-5E4F-8CA9-722B35022EF4}" type="presParOf" srcId="{D1EEF0AD-4235-D345-BDD8-F8C93C2C99BD}" destId="{BBB7B630-6B70-2E4C-B572-DD0C4C9D9195}" srcOrd="4" destOrd="0" presId="urn:microsoft.com/office/officeart/2005/8/layout/process4"/>
    <dgm:cxn modelId="{F76DD594-94EF-354F-9C3D-3A1C1E8F5F71}" type="presParOf" srcId="{BBB7B630-6B70-2E4C-B572-DD0C4C9D9195}" destId="{958D548E-1C83-3C4D-B46A-75C8FC0C38EB}" srcOrd="0" destOrd="0" presId="urn:microsoft.com/office/officeart/2005/8/layout/process4"/>
    <dgm:cxn modelId="{1C1C17BC-B7D0-6D45-BC84-662594E6DB23}" type="presParOf" srcId="{BBB7B630-6B70-2E4C-B572-DD0C4C9D9195}" destId="{20D983A6-25B2-D34F-9721-9F543575F986}" srcOrd="1" destOrd="0" presId="urn:microsoft.com/office/officeart/2005/8/layout/process4"/>
    <dgm:cxn modelId="{751AB825-1BB8-5B44-803C-817D56549303}" type="presParOf" srcId="{BBB7B630-6B70-2E4C-B572-DD0C4C9D9195}" destId="{A6B4D42C-F817-E344-972B-D267A6FD2D31}" srcOrd="2" destOrd="0" presId="urn:microsoft.com/office/officeart/2005/8/layout/process4"/>
    <dgm:cxn modelId="{7F9C7C37-601F-914F-B433-27C1AEBDBB3D}" type="presParOf" srcId="{A6B4D42C-F817-E344-972B-D267A6FD2D31}" destId="{BCDEB9CC-91F2-B04C-BF78-8C8FAC34A974}" srcOrd="0" destOrd="0" presId="urn:microsoft.com/office/officeart/2005/8/layout/process4"/>
    <dgm:cxn modelId="{B56653E3-DF40-F146-AA13-7745C1635F94}" type="presParOf" srcId="{A6B4D42C-F817-E344-972B-D267A6FD2D31}" destId="{22D687DF-5A41-C04B-83B2-990819124270}" srcOrd="1" destOrd="0" presId="urn:microsoft.com/office/officeart/2005/8/layout/process4"/>
    <dgm:cxn modelId="{D2F54ED1-97B4-4D4B-B341-EE1646E6B59B}" type="presParOf" srcId="{A6B4D42C-F817-E344-972B-D267A6FD2D31}" destId="{97A27664-9A96-1645-A7EC-5BE951D18748}" srcOrd="2" destOrd="0" presId="urn:microsoft.com/office/officeart/2005/8/layout/process4"/>
    <dgm:cxn modelId="{97A62CB4-3571-C34C-BD69-3A2E67EB13EA}" type="presParOf" srcId="{A6B4D42C-F817-E344-972B-D267A6FD2D31}" destId="{23FFA982-4016-B24A-AD76-E71171B95C2B}"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27938E-50F4-C34B-B020-995D5DBE4B6C}" type="doc">
      <dgm:prSet loTypeId="urn:microsoft.com/office/officeart/2005/8/layout/hList1" loCatId="relationship" qsTypeId="urn:microsoft.com/office/officeart/2005/8/quickstyle/3D2" qsCatId="3D" csTypeId="urn:microsoft.com/office/officeart/2005/8/colors/accent1_2" csCatId="accent1"/>
      <dgm:spPr/>
      <dgm:t>
        <a:bodyPr/>
        <a:lstStyle/>
        <a:p>
          <a:endParaRPr lang="en-US"/>
        </a:p>
      </dgm:t>
    </dgm:pt>
    <dgm:pt modelId="{977CAD81-6BA7-0743-8DC2-410DB7F6FCE2}">
      <dgm:prSet custT="1"/>
      <dgm:spPr>
        <a:xfrm>
          <a:off x="3935"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gm:spPr>
      <dgm:t>
        <a:bodyPr/>
        <a:lstStyle/>
        <a:p>
          <a:pPr rtl="0"/>
          <a:r>
            <a:rPr lang="en-US" sz="1800" dirty="0">
              <a:solidFill>
                <a:sysClr val="window" lastClr="FFFFFF"/>
              </a:solidFill>
              <a:latin typeface="Rockwell"/>
              <a:ea typeface="+mn-ea"/>
              <a:cs typeface="+mn-cs"/>
            </a:rPr>
            <a:t>8080</a:t>
          </a:r>
        </a:p>
      </dgm:t>
    </dgm:pt>
    <dgm:pt modelId="{869311D8-5CFF-BC45-A87A-85DF9F4A36F4}" type="parTrans" cxnId="{D32779C1-6DA9-3542-B999-40BFBD4E2311}">
      <dgm:prSet/>
      <dgm:spPr/>
      <dgm:t>
        <a:bodyPr/>
        <a:lstStyle/>
        <a:p>
          <a:endParaRPr lang="en-US"/>
        </a:p>
      </dgm:t>
    </dgm:pt>
    <dgm:pt modelId="{A7CBA08D-62E9-F944-9123-3E977CA3A571}" type="sibTrans" cxnId="{D32779C1-6DA9-3542-B999-40BFBD4E2311}">
      <dgm:prSet/>
      <dgm:spPr/>
      <dgm:t>
        <a:bodyPr/>
        <a:lstStyle/>
        <a:p>
          <a:endParaRPr lang="en-US"/>
        </a:p>
      </dgm:t>
    </dgm:pt>
    <dgm:pt modelId="{DB13C6DD-1E52-1844-91D9-5E02FC8320AF}">
      <dgm:prSet/>
      <dgm:spPr>
        <a:xfrm>
          <a:off x="3935"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dirty="0">
              <a:solidFill>
                <a:sysClr val="windowText" lastClr="000000">
                  <a:hueOff val="0"/>
                  <a:satOff val="0"/>
                  <a:lumOff val="0"/>
                  <a:alphaOff val="0"/>
                </a:sysClr>
              </a:solidFill>
              <a:latin typeface="Rockwell"/>
              <a:ea typeface="+mn-ea"/>
              <a:cs typeface="+mn-cs"/>
            </a:rPr>
            <a:t>World’s first general-purpose microprocessor</a:t>
          </a:r>
        </a:p>
      </dgm:t>
    </dgm:pt>
    <dgm:pt modelId="{0F77ED43-D28F-E94F-A191-D7516FB57FE4}" type="parTrans" cxnId="{6566EAE1-9A3B-3D4A-9BFA-A8E7ABC97B89}">
      <dgm:prSet/>
      <dgm:spPr/>
      <dgm:t>
        <a:bodyPr/>
        <a:lstStyle/>
        <a:p>
          <a:endParaRPr lang="en-US"/>
        </a:p>
      </dgm:t>
    </dgm:pt>
    <dgm:pt modelId="{42CAAE1D-511C-5D43-9877-026EF8E6009D}" type="sibTrans" cxnId="{6566EAE1-9A3B-3D4A-9BFA-A8E7ABC97B89}">
      <dgm:prSet/>
      <dgm:spPr/>
      <dgm:t>
        <a:bodyPr/>
        <a:lstStyle/>
        <a:p>
          <a:endParaRPr lang="en-US"/>
        </a:p>
      </dgm:t>
    </dgm:pt>
    <dgm:pt modelId="{67E7134E-2092-C843-B55E-C1D44D002BB1}">
      <dgm:prSet/>
      <dgm:spPr>
        <a:xfrm>
          <a:off x="3935"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dirty="0">
              <a:solidFill>
                <a:sysClr val="windowText" lastClr="000000">
                  <a:hueOff val="0"/>
                  <a:satOff val="0"/>
                  <a:lumOff val="0"/>
                  <a:alphaOff val="0"/>
                </a:sysClr>
              </a:solidFill>
              <a:latin typeface="Rockwell"/>
              <a:ea typeface="+mn-ea"/>
              <a:cs typeface="+mn-cs"/>
            </a:rPr>
            <a:t>8-bit machine, 8-bit data path to memory</a:t>
          </a:r>
        </a:p>
      </dgm:t>
    </dgm:pt>
    <dgm:pt modelId="{59598C61-E5DE-A340-9880-E922417FCF5D}" type="parTrans" cxnId="{85ACE212-3529-464E-9B24-6062E369EBD0}">
      <dgm:prSet/>
      <dgm:spPr/>
      <dgm:t>
        <a:bodyPr/>
        <a:lstStyle/>
        <a:p>
          <a:endParaRPr lang="en-US"/>
        </a:p>
      </dgm:t>
    </dgm:pt>
    <dgm:pt modelId="{097D8F75-D211-EA4B-90EF-DA203109F914}" type="sibTrans" cxnId="{85ACE212-3529-464E-9B24-6062E369EBD0}">
      <dgm:prSet/>
      <dgm:spPr/>
      <dgm:t>
        <a:bodyPr/>
        <a:lstStyle/>
        <a:p>
          <a:endParaRPr lang="en-US"/>
        </a:p>
      </dgm:t>
    </dgm:pt>
    <dgm:pt modelId="{15D727A6-43A7-1146-93D3-4FC81E42B88C}">
      <dgm:prSet/>
      <dgm:spPr>
        <a:xfrm>
          <a:off x="3935"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a:solidFill>
                <a:sysClr val="windowText" lastClr="000000">
                  <a:hueOff val="0"/>
                  <a:satOff val="0"/>
                  <a:lumOff val="0"/>
                  <a:alphaOff val="0"/>
                </a:sysClr>
              </a:solidFill>
              <a:latin typeface="Rockwell"/>
              <a:ea typeface="+mn-ea"/>
              <a:cs typeface="+mn-cs"/>
            </a:rPr>
            <a:t>Was used in the first personal computer (Altair)</a:t>
          </a:r>
        </a:p>
      </dgm:t>
    </dgm:pt>
    <dgm:pt modelId="{6DD4C616-CC21-EE41-A91D-B7E995DC93C7}" type="parTrans" cxnId="{DCFE8C33-C001-6F4F-9EEE-F52F98C0DF82}">
      <dgm:prSet/>
      <dgm:spPr/>
      <dgm:t>
        <a:bodyPr/>
        <a:lstStyle/>
        <a:p>
          <a:endParaRPr lang="en-US"/>
        </a:p>
      </dgm:t>
    </dgm:pt>
    <dgm:pt modelId="{41A138FB-CD59-0A47-877F-8D50B93C7AC8}" type="sibTrans" cxnId="{DCFE8C33-C001-6F4F-9EEE-F52F98C0DF82}">
      <dgm:prSet/>
      <dgm:spPr/>
      <dgm:t>
        <a:bodyPr/>
        <a:lstStyle/>
        <a:p>
          <a:endParaRPr lang="en-US"/>
        </a:p>
      </dgm:t>
    </dgm:pt>
    <dgm:pt modelId="{ED28E796-E29E-F448-892A-C7E742AB37E6}">
      <dgm:prSet custT="1"/>
      <dgm:spPr>
        <a:xfrm>
          <a:off x="1723536"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gm:spPr>
      <dgm:t>
        <a:bodyPr/>
        <a:lstStyle/>
        <a:p>
          <a:pPr rtl="0"/>
          <a:r>
            <a:rPr lang="en-US" sz="1800" dirty="0">
              <a:solidFill>
                <a:sysClr val="window" lastClr="FFFFFF"/>
              </a:solidFill>
              <a:latin typeface="Rockwell"/>
              <a:ea typeface="+mn-ea"/>
              <a:cs typeface="+mn-cs"/>
            </a:rPr>
            <a:t>8086</a:t>
          </a:r>
        </a:p>
      </dgm:t>
    </dgm:pt>
    <dgm:pt modelId="{EE60372B-B201-7146-B294-6585778C2B42}" type="parTrans" cxnId="{62B2A464-085E-344B-919F-8694CD838666}">
      <dgm:prSet/>
      <dgm:spPr/>
      <dgm:t>
        <a:bodyPr/>
        <a:lstStyle/>
        <a:p>
          <a:endParaRPr lang="en-US"/>
        </a:p>
      </dgm:t>
    </dgm:pt>
    <dgm:pt modelId="{5C829C6A-EBC9-2A4E-9D53-39A4A316B729}" type="sibTrans" cxnId="{62B2A464-085E-344B-919F-8694CD838666}">
      <dgm:prSet/>
      <dgm:spPr/>
      <dgm:t>
        <a:bodyPr/>
        <a:lstStyle/>
        <a:p>
          <a:endParaRPr lang="en-US"/>
        </a:p>
      </dgm:t>
    </dgm:pt>
    <dgm:pt modelId="{485E70F4-8345-CB4E-96E1-42CC6A880CAB}">
      <dgm:prSet/>
      <dgm:spPr>
        <a:xfrm>
          <a:off x="1723536"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dirty="0">
              <a:solidFill>
                <a:sysClr val="windowText" lastClr="000000">
                  <a:hueOff val="0"/>
                  <a:satOff val="0"/>
                  <a:lumOff val="0"/>
                  <a:alphaOff val="0"/>
                </a:sysClr>
              </a:solidFill>
              <a:latin typeface="Rockwell"/>
              <a:ea typeface="+mn-ea"/>
              <a:cs typeface="+mn-cs"/>
            </a:rPr>
            <a:t>A more powerful 16-bit machine</a:t>
          </a:r>
        </a:p>
      </dgm:t>
    </dgm:pt>
    <dgm:pt modelId="{A764361D-FE56-A34B-BA6C-6393724FE922}" type="parTrans" cxnId="{B901CCE0-B64A-BC40-A6F3-FF3A642807BE}">
      <dgm:prSet/>
      <dgm:spPr/>
      <dgm:t>
        <a:bodyPr/>
        <a:lstStyle/>
        <a:p>
          <a:endParaRPr lang="en-US"/>
        </a:p>
      </dgm:t>
    </dgm:pt>
    <dgm:pt modelId="{D1AE908B-786C-CC43-993E-209EF8B27F97}" type="sibTrans" cxnId="{B901CCE0-B64A-BC40-A6F3-FF3A642807BE}">
      <dgm:prSet/>
      <dgm:spPr/>
      <dgm:t>
        <a:bodyPr/>
        <a:lstStyle/>
        <a:p>
          <a:endParaRPr lang="en-US"/>
        </a:p>
      </dgm:t>
    </dgm:pt>
    <dgm:pt modelId="{5364076C-1E31-D94E-809E-7C64943410AA}">
      <dgm:prSet/>
      <dgm:spPr>
        <a:xfrm>
          <a:off x="1723536"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dirty="0">
              <a:solidFill>
                <a:sysClr val="windowText" lastClr="000000">
                  <a:hueOff val="0"/>
                  <a:satOff val="0"/>
                  <a:lumOff val="0"/>
                  <a:alphaOff val="0"/>
                </a:sysClr>
              </a:solidFill>
              <a:latin typeface="Rockwell"/>
              <a:ea typeface="+mn-ea"/>
              <a:cs typeface="+mn-cs"/>
            </a:rPr>
            <a:t>Has an instruction cache, or queue, that prefetches a few instructions before they are executed</a:t>
          </a:r>
        </a:p>
      </dgm:t>
    </dgm:pt>
    <dgm:pt modelId="{7A1E6B08-7AA7-374B-961D-38ACCECE2745}" type="parTrans" cxnId="{7FD524C6-737E-BF42-9772-A9F11C022CB0}">
      <dgm:prSet/>
      <dgm:spPr/>
      <dgm:t>
        <a:bodyPr/>
        <a:lstStyle/>
        <a:p>
          <a:endParaRPr lang="en-US"/>
        </a:p>
      </dgm:t>
    </dgm:pt>
    <dgm:pt modelId="{067D459F-6C2E-7B4C-B893-FA6F93A8E53A}" type="sibTrans" cxnId="{7FD524C6-737E-BF42-9772-A9F11C022CB0}">
      <dgm:prSet/>
      <dgm:spPr/>
      <dgm:t>
        <a:bodyPr/>
        <a:lstStyle/>
        <a:p>
          <a:endParaRPr lang="en-US"/>
        </a:p>
      </dgm:t>
    </dgm:pt>
    <dgm:pt modelId="{7C64B1DB-8D93-C843-87A2-6112C6AA7236}">
      <dgm:prSet/>
      <dgm:spPr>
        <a:xfrm>
          <a:off x="1723536"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a:solidFill>
                <a:sysClr val="windowText" lastClr="000000">
                  <a:hueOff val="0"/>
                  <a:satOff val="0"/>
                  <a:lumOff val="0"/>
                  <a:alphaOff val="0"/>
                </a:sysClr>
              </a:solidFill>
              <a:latin typeface="Rockwell"/>
              <a:ea typeface="+mn-ea"/>
              <a:cs typeface="+mn-cs"/>
            </a:rPr>
            <a:t>The first appearance of the x86 architecture</a:t>
          </a:r>
        </a:p>
      </dgm:t>
    </dgm:pt>
    <dgm:pt modelId="{E14042B3-B281-2248-8EB7-4885D22D7091}" type="parTrans" cxnId="{7E0CC626-3A67-4E49-B3E9-E75EACD1C4C2}">
      <dgm:prSet/>
      <dgm:spPr/>
      <dgm:t>
        <a:bodyPr/>
        <a:lstStyle/>
        <a:p>
          <a:endParaRPr lang="en-US"/>
        </a:p>
      </dgm:t>
    </dgm:pt>
    <dgm:pt modelId="{510F6365-EE1D-4A45-95ED-1E4A362FD814}" type="sibTrans" cxnId="{7E0CC626-3A67-4E49-B3E9-E75EACD1C4C2}">
      <dgm:prSet/>
      <dgm:spPr/>
      <dgm:t>
        <a:bodyPr/>
        <a:lstStyle/>
        <a:p>
          <a:endParaRPr lang="en-US"/>
        </a:p>
      </dgm:t>
    </dgm:pt>
    <dgm:pt modelId="{EE56D8E6-0BEA-FC43-8E00-6CC3059AE1C5}">
      <dgm:prSet/>
      <dgm:spPr>
        <a:xfrm>
          <a:off x="1723536"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a:solidFill>
                <a:sysClr val="windowText" lastClr="000000">
                  <a:hueOff val="0"/>
                  <a:satOff val="0"/>
                  <a:lumOff val="0"/>
                  <a:alphaOff val="0"/>
                </a:sysClr>
              </a:solidFill>
              <a:latin typeface="Rockwell"/>
              <a:ea typeface="+mn-ea"/>
              <a:cs typeface="+mn-cs"/>
            </a:rPr>
            <a:t>The 8088 was a variant of this processor and used in IBM’s first personal computer (securing the success of Intel</a:t>
          </a:r>
        </a:p>
      </dgm:t>
    </dgm:pt>
    <dgm:pt modelId="{B4D563CF-7218-7246-B0E7-B1D65AC792DE}" type="parTrans" cxnId="{D2AF63C7-0CAF-6E4A-8FEA-8B47EAA8BFD3}">
      <dgm:prSet/>
      <dgm:spPr/>
      <dgm:t>
        <a:bodyPr/>
        <a:lstStyle/>
        <a:p>
          <a:endParaRPr lang="en-US"/>
        </a:p>
      </dgm:t>
    </dgm:pt>
    <dgm:pt modelId="{6624AEE6-31F5-464D-B800-8D9E4E8D6B42}" type="sibTrans" cxnId="{D2AF63C7-0CAF-6E4A-8FEA-8B47EAA8BFD3}">
      <dgm:prSet/>
      <dgm:spPr/>
      <dgm:t>
        <a:bodyPr/>
        <a:lstStyle/>
        <a:p>
          <a:endParaRPr lang="en-US"/>
        </a:p>
      </dgm:t>
    </dgm:pt>
    <dgm:pt modelId="{61620D4D-B2D7-564C-AB73-FE68A430D868}">
      <dgm:prSet custT="1"/>
      <dgm:spPr>
        <a:xfrm>
          <a:off x="3443138"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gm:spPr>
      <dgm:t>
        <a:bodyPr/>
        <a:lstStyle/>
        <a:p>
          <a:pPr rtl="0"/>
          <a:r>
            <a:rPr lang="en-US" sz="1800" dirty="0">
              <a:solidFill>
                <a:sysClr val="window" lastClr="FFFFFF"/>
              </a:solidFill>
              <a:latin typeface="Rockwell"/>
              <a:ea typeface="+mn-ea"/>
              <a:cs typeface="+mn-cs"/>
            </a:rPr>
            <a:t>80286</a:t>
          </a:r>
        </a:p>
      </dgm:t>
    </dgm:pt>
    <dgm:pt modelId="{EBBA3479-C7FF-FC4F-B6B6-55F479FFD2EE}" type="parTrans" cxnId="{F2841867-96C4-6548-AA40-43CA89CEC616}">
      <dgm:prSet/>
      <dgm:spPr/>
      <dgm:t>
        <a:bodyPr/>
        <a:lstStyle/>
        <a:p>
          <a:endParaRPr lang="en-US"/>
        </a:p>
      </dgm:t>
    </dgm:pt>
    <dgm:pt modelId="{14E97795-6F4D-294A-89BD-1E5BF3DB7FF3}" type="sibTrans" cxnId="{F2841867-96C4-6548-AA40-43CA89CEC616}">
      <dgm:prSet/>
      <dgm:spPr/>
      <dgm:t>
        <a:bodyPr/>
        <a:lstStyle/>
        <a:p>
          <a:endParaRPr lang="en-US"/>
        </a:p>
      </dgm:t>
    </dgm:pt>
    <dgm:pt modelId="{569F40F4-D001-2049-8492-EB93961CF23A}">
      <dgm:prSet/>
      <dgm:spPr>
        <a:xfrm>
          <a:off x="3443138"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dirty="0">
              <a:solidFill>
                <a:sysClr val="windowText" lastClr="000000">
                  <a:hueOff val="0"/>
                  <a:satOff val="0"/>
                  <a:lumOff val="0"/>
                  <a:alphaOff val="0"/>
                </a:sysClr>
              </a:solidFill>
              <a:latin typeface="Rockwell"/>
              <a:ea typeface="+mn-ea"/>
              <a:cs typeface="+mn-cs"/>
            </a:rPr>
            <a:t>Extension of the 8086 enabling addressing a 16-MB memory instead of just 1MB</a:t>
          </a:r>
        </a:p>
      </dgm:t>
    </dgm:pt>
    <dgm:pt modelId="{30D6D011-AB9B-5446-862C-1CF16F9C532C}" type="parTrans" cxnId="{BE71E49A-B00F-6D4E-957E-BD80C5CE541D}">
      <dgm:prSet/>
      <dgm:spPr/>
      <dgm:t>
        <a:bodyPr/>
        <a:lstStyle/>
        <a:p>
          <a:endParaRPr lang="en-US"/>
        </a:p>
      </dgm:t>
    </dgm:pt>
    <dgm:pt modelId="{0CC9D92F-AEC6-5A45-9B0E-15B8B13951FD}" type="sibTrans" cxnId="{BE71E49A-B00F-6D4E-957E-BD80C5CE541D}">
      <dgm:prSet/>
      <dgm:spPr/>
      <dgm:t>
        <a:bodyPr/>
        <a:lstStyle/>
        <a:p>
          <a:endParaRPr lang="en-US"/>
        </a:p>
      </dgm:t>
    </dgm:pt>
    <dgm:pt modelId="{BB576463-553D-A548-BEAF-DA87C1976BE8}">
      <dgm:prSet custT="1"/>
      <dgm:spPr>
        <a:xfrm>
          <a:off x="5162740"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gm:spPr>
      <dgm:t>
        <a:bodyPr/>
        <a:lstStyle/>
        <a:p>
          <a:pPr rtl="0"/>
          <a:r>
            <a:rPr lang="en-US" sz="1800" dirty="0">
              <a:solidFill>
                <a:sysClr val="window" lastClr="FFFFFF"/>
              </a:solidFill>
              <a:latin typeface="Rockwell"/>
              <a:ea typeface="+mn-ea"/>
              <a:cs typeface="+mn-cs"/>
            </a:rPr>
            <a:t>80386</a:t>
          </a:r>
        </a:p>
      </dgm:t>
    </dgm:pt>
    <dgm:pt modelId="{FB089A6E-74CD-F843-BB35-820EEA2E4BC4}" type="parTrans" cxnId="{34D7580F-E0B3-4747-9D37-75622A470EC3}">
      <dgm:prSet/>
      <dgm:spPr/>
      <dgm:t>
        <a:bodyPr/>
        <a:lstStyle/>
        <a:p>
          <a:endParaRPr lang="en-US"/>
        </a:p>
      </dgm:t>
    </dgm:pt>
    <dgm:pt modelId="{34629C30-3BC1-FB4D-8FAE-E3E60948562A}" type="sibTrans" cxnId="{34D7580F-E0B3-4747-9D37-75622A470EC3}">
      <dgm:prSet/>
      <dgm:spPr/>
      <dgm:t>
        <a:bodyPr/>
        <a:lstStyle/>
        <a:p>
          <a:endParaRPr lang="en-US"/>
        </a:p>
      </dgm:t>
    </dgm:pt>
    <dgm:pt modelId="{89639C84-F68C-6745-AA17-DCC3FAA6A289}">
      <dgm:prSet/>
      <dgm:spPr>
        <a:xfrm>
          <a:off x="5162740"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a:solidFill>
                <a:sysClr val="windowText" lastClr="000000">
                  <a:hueOff val="0"/>
                  <a:satOff val="0"/>
                  <a:lumOff val="0"/>
                  <a:alphaOff val="0"/>
                </a:sysClr>
              </a:solidFill>
              <a:latin typeface="Rockwell"/>
              <a:ea typeface="+mn-ea"/>
              <a:cs typeface="+mn-cs"/>
            </a:rPr>
            <a:t>Intel’s first 32-bit machine</a:t>
          </a:r>
        </a:p>
      </dgm:t>
    </dgm:pt>
    <dgm:pt modelId="{5A28C33A-EF28-474D-89A8-2AC545DEBE40}" type="parTrans" cxnId="{3938E283-6446-F042-AAB1-5755807BEBAB}">
      <dgm:prSet/>
      <dgm:spPr/>
      <dgm:t>
        <a:bodyPr/>
        <a:lstStyle/>
        <a:p>
          <a:endParaRPr lang="en-US"/>
        </a:p>
      </dgm:t>
    </dgm:pt>
    <dgm:pt modelId="{13F76DAF-6236-CE48-9E24-5DC49D92431E}" type="sibTrans" cxnId="{3938E283-6446-F042-AAB1-5755807BEBAB}">
      <dgm:prSet/>
      <dgm:spPr/>
      <dgm:t>
        <a:bodyPr/>
        <a:lstStyle/>
        <a:p>
          <a:endParaRPr lang="en-US"/>
        </a:p>
      </dgm:t>
    </dgm:pt>
    <dgm:pt modelId="{E5AE5780-D481-104F-8689-AA1A0A3183D5}">
      <dgm:prSet/>
      <dgm:spPr>
        <a:xfrm>
          <a:off x="5162740"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a:solidFill>
                <a:sysClr val="windowText" lastClr="000000">
                  <a:hueOff val="0"/>
                  <a:satOff val="0"/>
                  <a:lumOff val="0"/>
                  <a:alphaOff val="0"/>
                </a:sysClr>
              </a:solidFill>
              <a:latin typeface="Rockwell"/>
              <a:ea typeface="+mn-ea"/>
              <a:cs typeface="+mn-cs"/>
            </a:rPr>
            <a:t>First Intel processor to support multitasking</a:t>
          </a:r>
        </a:p>
      </dgm:t>
    </dgm:pt>
    <dgm:pt modelId="{C761EA2F-099E-2647-8769-668F91D3FF9A}" type="parTrans" cxnId="{3956BDCC-5D6B-6945-B251-07904639A51E}">
      <dgm:prSet/>
      <dgm:spPr/>
      <dgm:t>
        <a:bodyPr/>
        <a:lstStyle/>
        <a:p>
          <a:endParaRPr lang="en-US"/>
        </a:p>
      </dgm:t>
    </dgm:pt>
    <dgm:pt modelId="{8529F21F-D231-F94C-AE0E-5EB1DD73B94D}" type="sibTrans" cxnId="{3956BDCC-5D6B-6945-B251-07904639A51E}">
      <dgm:prSet/>
      <dgm:spPr/>
      <dgm:t>
        <a:bodyPr/>
        <a:lstStyle/>
        <a:p>
          <a:endParaRPr lang="en-US"/>
        </a:p>
      </dgm:t>
    </dgm:pt>
    <dgm:pt modelId="{27C90F37-1A06-134D-88E5-5EAAA596B510}">
      <dgm:prSet custT="1"/>
      <dgm:spPr>
        <a:xfrm>
          <a:off x="6882342"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gm:spPr>
      <dgm:t>
        <a:bodyPr/>
        <a:lstStyle/>
        <a:p>
          <a:pPr rtl="0"/>
          <a:r>
            <a:rPr lang="en-US" sz="1800" dirty="0">
              <a:solidFill>
                <a:sysClr val="window" lastClr="FFFFFF"/>
              </a:solidFill>
              <a:latin typeface="Rockwell"/>
              <a:ea typeface="+mn-ea"/>
              <a:cs typeface="+mn-cs"/>
            </a:rPr>
            <a:t>80486</a:t>
          </a:r>
        </a:p>
      </dgm:t>
    </dgm:pt>
    <dgm:pt modelId="{BCFC2BA6-04B9-0E48-87DE-0E833B1A2920}" type="parTrans" cxnId="{5593D22F-5619-6645-9EB4-D847E4155EB4}">
      <dgm:prSet/>
      <dgm:spPr/>
      <dgm:t>
        <a:bodyPr/>
        <a:lstStyle/>
        <a:p>
          <a:endParaRPr lang="en-US"/>
        </a:p>
      </dgm:t>
    </dgm:pt>
    <dgm:pt modelId="{D505A8F8-0E02-EB4C-9C22-0157B718976C}" type="sibTrans" cxnId="{5593D22F-5619-6645-9EB4-D847E4155EB4}">
      <dgm:prSet/>
      <dgm:spPr/>
      <dgm:t>
        <a:bodyPr/>
        <a:lstStyle/>
        <a:p>
          <a:endParaRPr lang="en-US"/>
        </a:p>
      </dgm:t>
    </dgm:pt>
    <dgm:pt modelId="{CA21BC0A-169A-4A42-8DCE-08C71148342A}">
      <dgm:prSet/>
      <dgm:spPr>
        <a:xfrm>
          <a:off x="6882342"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a:solidFill>
                <a:sysClr val="windowText" lastClr="000000">
                  <a:hueOff val="0"/>
                  <a:satOff val="0"/>
                  <a:lumOff val="0"/>
                  <a:alphaOff val="0"/>
                </a:sysClr>
              </a:solidFill>
              <a:latin typeface="Rockwell"/>
              <a:ea typeface="+mn-ea"/>
              <a:cs typeface="+mn-cs"/>
            </a:rPr>
            <a:t>Introduced the use of much more sophisticated and powerful cache technology and sophisticated instruction pipelining</a:t>
          </a:r>
        </a:p>
      </dgm:t>
    </dgm:pt>
    <dgm:pt modelId="{438680BD-BDCE-B943-BC9D-E93F48EDFC7C}" type="parTrans" cxnId="{D1AEC51A-9249-2F42-84E7-7D18C5F375B8}">
      <dgm:prSet/>
      <dgm:spPr/>
      <dgm:t>
        <a:bodyPr/>
        <a:lstStyle/>
        <a:p>
          <a:endParaRPr lang="en-US"/>
        </a:p>
      </dgm:t>
    </dgm:pt>
    <dgm:pt modelId="{04463E89-EA8C-4149-BED0-57A5B7C62DCA}" type="sibTrans" cxnId="{D1AEC51A-9249-2F42-84E7-7D18C5F375B8}">
      <dgm:prSet/>
      <dgm:spPr/>
      <dgm:t>
        <a:bodyPr/>
        <a:lstStyle/>
        <a:p>
          <a:endParaRPr lang="en-US"/>
        </a:p>
      </dgm:t>
    </dgm:pt>
    <dgm:pt modelId="{A634DD83-14E4-A948-B5D7-2F856B6A65C3}">
      <dgm:prSet/>
      <dgm:spPr>
        <a:xfrm>
          <a:off x="6882342"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gm:spPr>
      <dgm:t>
        <a:bodyPr/>
        <a:lstStyle/>
        <a:p>
          <a:pPr rtl="0"/>
          <a:r>
            <a:rPr lang="en-US">
              <a:solidFill>
                <a:sysClr val="windowText" lastClr="000000">
                  <a:hueOff val="0"/>
                  <a:satOff val="0"/>
                  <a:lumOff val="0"/>
                  <a:alphaOff val="0"/>
                </a:sysClr>
              </a:solidFill>
              <a:latin typeface="Rockwell"/>
              <a:ea typeface="+mn-ea"/>
              <a:cs typeface="+mn-cs"/>
            </a:rPr>
            <a:t>Also offered a built-in math coprocessor</a:t>
          </a:r>
        </a:p>
      </dgm:t>
    </dgm:pt>
    <dgm:pt modelId="{60C41DA8-7F8D-534C-A35B-35112F01C12E}" type="parTrans" cxnId="{C47EC74D-456F-2A4C-A7C5-7B6BA4CF424F}">
      <dgm:prSet/>
      <dgm:spPr/>
      <dgm:t>
        <a:bodyPr/>
        <a:lstStyle/>
        <a:p>
          <a:endParaRPr lang="en-US"/>
        </a:p>
      </dgm:t>
    </dgm:pt>
    <dgm:pt modelId="{56F2B9C5-F330-104D-9DEF-4A58F878B1A1}" type="sibTrans" cxnId="{C47EC74D-456F-2A4C-A7C5-7B6BA4CF424F}">
      <dgm:prSet/>
      <dgm:spPr/>
      <dgm:t>
        <a:bodyPr/>
        <a:lstStyle/>
        <a:p>
          <a:endParaRPr lang="en-US"/>
        </a:p>
      </dgm:t>
    </dgm:pt>
    <dgm:pt modelId="{677FF645-1B91-3D41-B59F-B81EA1AAE56F}" type="pres">
      <dgm:prSet presAssocID="{B127938E-50F4-C34B-B020-995D5DBE4B6C}" presName="Name0" presStyleCnt="0">
        <dgm:presLayoutVars>
          <dgm:dir/>
          <dgm:animLvl val="lvl"/>
          <dgm:resizeHandles val="exact"/>
        </dgm:presLayoutVars>
      </dgm:prSet>
      <dgm:spPr/>
    </dgm:pt>
    <dgm:pt modelId="{0FA82AC8-F473-C847-9F1E-32D1FC99A191}" type="pres">
      <dgm:prSet presAssocID="{977CAD81-6BA7-0743-8DC2-410DB7F6FCE2}" presName="composite" presStyleCnt="0"/>
      <dgm:spPr/>
    </dgm:pt>
    <dgm:pt modelId="{4F100454-1CF3-C942-BD65-DD76190E44C3}" type="pres">
      <dgm:prSet presAssocID="{977CAD81-6BA7-0743-8DC2-410DB7F6FCE2}" presName="parTx" presStyleLbl="alignNode1" presStyleIdx="0" presStyleCnt="5">
        <dgm:presLayoutVars>
          <dgm:chMax val="0"/>
          <dgm:chPref val="0"/>
          <dgm:bulletEnabled val="1"/>
        </dgm:presLayoutVars>
      </dgm:prSet>
      <dgm:spPr/>
    </dgm:pt>
    <dgm:pt modelId="{7BFBF2A3-0772-704B-A26B-0F9C645892BA}" type="pres">
      <dgm:prSet presAssocID="{977CAD81-6BA7-0743-8DC2-410DB7F6FCE2}" presName="desTx" presStyleLbl="alignAccFollowNode1" presStyleIdx="0" presStyleCnt="5">
        <dgm:presLayoutVars>
          <dgm:bulletEnabled val="1"/>
        </dgm:presLayoutVars>
      </dgm:prSet>
      <dgm:spPr/>
    </dgm:pt>
    <dgm:pt modelId="{6E9A6D94-E28E-6547-801E-C318CB9418F7}" type="pres">
      <dgm:prSet presAssocID="{A7CBA08D-62E9-F944-9123-3E977CA3A571}" presName="space" presStyleCnt="0"/>
      <dgm:spPr/>
    </dgm:pt>
    <dgm:pt modelId="{B8462EE4-188F-C141-9F29-0D8F2FCA7710}" type="pres">
      <dgm:prSet presAssocID="{ED28E796-E29E-F448-892A-C7E742AB37E6}" presName="composite" presStyleCnt="0"/>
      <dgm:spPr/>
    </dgm:pt>
    <dgm:pt modelId="{6F672CE8-FADD-B54B-9F24-7FD6B08E2F30}" type="pres">
      <dgm:prSet presAssocID="{ED28E796-E29E-F448-892A-C7E742AB37E6}" presName="parTx" presStyleLbl="alignNode1" presStyleIdx="1" presStyleCnt="5">
        <dgm:presLayoutVars>
          <dgm:chMax val="0"/>
          <dgm:chPref val="0"/>
          <dgm:bulletEnabled val="1"/>
        </dgm:presLayoutVars>
      </dgm:prSet>
      <dgm:spPr/>
    </dgm:pt>
    <dgm:pt modelId="{31BB9E97-7BDF-5A4E-BFC2-3F009BF2951D}" type="pres">
      <dgm:prSet presAssocID="{ED28E796-E29E-F448-892A-C7E742AB37E6}" presName="desTx" presStyleLbl="alignAccFollowNode1" presStyleIdx="1" presStyleCnt="5">
        <dgm:presLayoutVars>
          <dgm:bulletEnabled val="1"/>
        </dgm:presLayoutVars>
      </dgm:prSet>
      <dgm:spPr/>
    </dgm:pt>
    <dgm:pt modelId="{8A51E477-D974-504B-A3AE-39260E3CE2DD}" type="pres">
      <dgm:prSet presAssocID="{5C829C6A-EBC9-2A4E-9D53-39A4A316B729}" presName="space" presStyleCnt="0"/>
      <dgm:spPr/>
    </dgm:pt>
    <dgm:pt modelId="{DE9D162F-DE57-DC44-8EA4-1668F61BAE74}" type="pres">
      <dgm:prSet presAssocID="{61620D4D-B2D7-564C-AB73-FE68A430D868}" presName="composite" presStyleCnt="0"/>
      <dgm:spPr/>
    </dgm:pt>
    <dgm:pt modelId="{162916D5-5368-F64B-9D98-7DF7F300661F}" type="pres">
      <dgm:prSet presAssocID="{61620D4D-B2D7-564C-AB73-FE68A430D868}" presName="parTx" presStyleLbl="alignNode1" presStyleIdx="2" presStyleCnt="5">
        <dgm:presLayoutVars>
          <dgm:chMax val="0"/>
          <dgm:chPref val="0"/>
          <dgm:bulletEnabled val="1"/>
        </dgm:presLayoutVars>
      </dgm:prSet>
      <dgm:spPr/>
    </dgm:pt>
    <dgm:pt modelId="{CF06B9F9-B0F5-EA48-B4F6-6821AD3DAF4C}" type="pres">
      <dgm:prSet presAssocID="{61620D4D-B2D7-564C-AB73-FE68A430D868}" presName="desTx" presStyleLbl="alignAccFollowNode1" presStyleIdx="2" presStyleCnt="5">
        <dgm:presLayoutVars>
          <dgm:bulletEnabled val="1"/>
        </dgm:presLayoutVars>
      </dgm:prSet>
      <dgm:spPr/>
    </dgm:pt>
    <dgm:pt modelId="{DE77FE2E-A2A1-C040-817D-4C92F681191F}" type="pres">
      <dgm:prSet presAssocID="{14E97795-6F4D-294A-89BD-1E5BF3DB7FF3}" presName="space" presStyleCnt="0"/>
      <dgm:spPr/>
    </dgm:pt>
    <dgm:pt modelId="{5113940B-1167-0040-88FD-396C31B4449E}" type="pres">
      <dgm:prSet presAssocID="{BB576463-553D-A548-BEAF-DA87C1976BE8}" presName="composite" presStyleCnt="0"/>
      <dgm:spPr/>
    </dgm:pt>
    <dgm:pt modelId="{1B9ECA26-4EE1-5945-8D9E-8C0ABB9F2C37}" type="pres">
      <dgm:prSet presAssocID="{BB576463-553D-A548-BEAF-DA87C1976BE8}" presName="parTx" presStyleLbl="alignNode1" presStyleIdx="3" presStyleCnt="5">
        <dgm:presLayoutVars>
          <dgm:chMax val="0"/>
          <dgm:chPref val="0"/>
          <dgm:bulletEnabled val="1"/>
        </dgm:presLayoutVars>
      </dgm:prSet>
      <dgm:spPr/>
    </dgm:pt>
    <dgm:pt modelId="{424BCA7A-4E6A-294F-9EA3-ED3BAC2BC2A9}" type="pres">
      <dgm:prSet presAssocID="{BB576463-553D-A548-BEAF-DA87C1976BE8}" presName="desTx" presStyleLbl="alignAccFollowNode1" presStyleIdx="3" presStyleCnt="5">
        <dgm:presLayoutVars>
          <dgm:bulletEnabled val="1"/>
        </dgm:presLayoutVars>
      </dgm:prSet>
      <dgm:spPr/>
    </dgm:pt>
    <dgm:pt modelId="{2285FC04-2CF0-1C48-BD54-89DF5D94620D}" type="pres">
      <dgm:prSet presAssocID="{34629C30-3BC1-FB4D-8FAE-E3E60948562A}" presName="space" presStyleCnt="0"/>
      <dgm:spPr/>
    </dgm:pt>
    <dgm:pt modelId="{A0A47FED-53DC-8C47-A5BE-689837B224D9}" type="pres">
      <dgm:prSet presAssocID="{27C90F37-1A06-134D-88E5-5EAAA596B510}" presName="composite" presStyleCnt="0"/>
      <dgm:spPr/>
    </dgm:pt>
    <dgm:pt modelId="{5FA66C6E-3604-BC4D-A31B-AE01B8FB6C85}" type="pres">
      <dgm:prSet presAssocID="{27C90F37-1A06-134D-88E5-5EAAA596B510}" presName="parTx" presStyleLbl="alignNode1" presStyleIdx="4" presStyleCnt="5">
        <dgm:presLayoutVars>
          <dgm:chMax val="0"/>
          <dgm:chPref val="0"/>
          <dgm:bulletEnabled val="1"/>
        </dgm:presLayoutVars>
      </dgm:prSet>
      <dgm:spPr/>
    </dgm:pt>
    <dgm:pt modelId="{C65417AC-B100-5C48-AE72-EFF7D37FF1C8}" type="pres">
      <dgm:prSet presAssocID="{27C90F37-1A06-134D-88E5-5EAAA596B510}" presName="desTx" presStyleLbl="alignAccFollowNode1" presStyleIdx="4" presStyleCnt="5">
        <dgm:presLayoutVars>
          <dgm:bulletEnabled val="1"/>
        </dgm:presLayoutVars>
      </dgm:prSet>
      <dgm:spPr/>
    </dgm:pt>
  </dgm:ptLst>
  <dgm:cxnLst>
    <dgm:cxn modelId="{9E9BE206-F80B-D044-AA33-31A4B08891D3}" type="presOf" srcId="{569F40F4-D001-2049-8492-EB93961CF23A}" destId="{CF06B9F9-B0F5-EA48-B4F6-6821AD3DAF4C}" srcOrd="0" destOrd="0" presId="urn:microsoft.com/office/officeart/2005/8/layout/hList1"/>
    <dgm:cxn modelId="{34D7580F-E0B3-4747-9D37-75622A470EC3}" srcId="{B127938E-50F4-C34B-B020-995D5DBE4B6C}" destId="{BB576463-553D-A548-BEAF-DA87C1976BE8}" srcOrd="3" destOrd="0" parTransId="{FB089A6E-74CD-F843-BB35-820EEA2E4BC4}" sibTransId="{34629C30-3BC1-FB4D-8FAE-E3E60948562A}"/>
    <dgm:cxn modelId="{CB0CA212-289F-B240-B0CB-107D5109DBBE}" type="presOf" srcId="{CA21BC0A-169A-4A42-8DCE-08C71148342A}" destId="{C65417AC-B100-5C48-AE72-EFF7D37FF1C8}" srcOrd="0" destOrd="0" presId="urn:microsoft.com/office/officeart/2005/8/layout/hList1"/>
    <dgm:cxn modelId="{85ACE212-3529-464E-9B24-6062E369EBD0}" srcId="{977CAD81-6BA7-0743-8DC2-410DB7F6FCE2}" destId="{67E7134E-2092-C843-B55E-C1D44D002BB1}" srcOrd="1" destOrd="0" parTransId="{59598C61-E5DE-A340-9880-E922417FCF5D}" sibTransId="{097D8F75-D211-EA4B-90EF-DA203109F914}"/>
    <dgm:cxn modelId="{D1AEC51A-9249-2F42-84E7-7D18C5F375B8}" srcId="{27C90F37-1A06-134D-88E5-5EAAA596B510}" destId="{CA21BC0A-169A-4A42-8DCE-08C71148342A}" srcOrd="0" destOrd="0" parTransId="{438680BD-BDCE-B943-BC9D-E93F48EDFC7C}" sibTransId="{04463E89-EA8C-4149-BED0-57A5B7C62DCA}"/>
    <dgm:cxn modelId="{7E0CC626-3A67-4E49-B3E9-E75EACD1C4C2}" srcId="{ED28E796-E29E-F448-892A-C7E742AB37E6}" destId="{7C64B1DB-8D93-C843-87A2-6112C6AA7236}" srcOrd="2" destOrd="0" parTransId="{E14042B3-B281-2248-8EB7-4885D22D7091}" sibTransId="{510F6365-EE1D-4A45-95ED-1E4A362FD814}"/>
    <dgm:cxn modelId="{FA9A6227-C258-2046-8410-56CE7CE5658A}" type="presOf" srcId="{61620D4D-B2D7-564C-AB73-FE68A430D868}" destId="{162916D5-5368-F64B-9D98-7DF7F300661F}" srcOrd="0" destOrd="0" presId="urn:microsoft.com/office/officeart/2005/8/layout/hList1"/>
    <dgm:cxn modelId="{EE9E2D2B-B9C6-554C-826B-7C2435D3F9A2}" type="presOf" srcId="{B127938E-50F4-C34B-B020-995D5DBE4B6C}" destId="{677FF645-1B91-3D41-B59F-B81EA1AAE56F}" srcOrd="0" destOrd="0" presId="urn:microsoft.com/office/officeart/2005/8/layout/hList1"/>
    <dgm:cxn modelId="{83E4E32B-596C-C247-8B6C-6CFD1DDD4E54}" type="presOf" srcId="{5364076C-1E31-D94E-809E-7C64943410AA}" destId="{31BB9E97-7BDF-5A4E-BFC2-3F009BF2951D}" srcOrd="0" destOrd="1" presId="urn:microsoft.com/office/officeart/2005/8/layout/hList1"/>
    <dgm:cxn modelId="{5593D22F-5619-6645-9EB4-D847E4155EB4}" srcId="{B127938E-50F4-C34B-B020-995D5DBE4B6C}" destId="{27C90F37-1A06-134D-88E5-5EAAA596B510}" srcOrd="4" destOrd="0" parTransId="{BCFC2BA6-04B9-0E48-87DE-0E833B1A2920}" sibTransId="{D505A8F8-0E02-EB4C-9C22-0157B718976C}"/>
    <dgm:cxn modelId="{DCFE8C33-C001-6F4F-9EEE-F52F98C0DF82}" srcId="{977CAD81-6BA7-0743-8DC2-410DB7F6FCE2}" destId="{15D727A6-43A7-1146-93D3-4FC81E42B88C}" srcOrd="2" destOrd="0" parTransId="{6DD4C616-CC21-EE41-A91D-B7E995DC93C7}" sibTransId="{41A138FB-CD59-0A47-877F-8D50B93C7AC8}"/>
    <dgm:cxn modelId="{2619DB37-8499-7146-B3AB-01323B087C6A}" type="presOf" srcId="{15D727A6-43A7-1146-93D3-4FC81E42B88C}" destId="{7BFBF2A3-0772-704B-A26B-0F9C645892BA}" srcOrd="0" destOrd="2" presId="urn:microsoft.com/office/officeart/2005/8/layout/hList1"/>
    <dgm:cxn modelId="{CFBA583D-6876-4D40-93E7-9D7FC90ECA35}" type="presOf" srcId="{BB576463-553D-A548-BEAF-DA87C1976BE8}" destId="{1B9ECA26-4EE1-5945-8D9E-8C0ABB9F2C37}" srcOrd="0" destOrd="0" presId="urn:microsoft.com/office/officeart/2005/8/layout/hList1"/>
    <dgm:cxn modelId="{26825B62-0775-824D-934F-3CE445B796DC}" type="presOf" srcId="{E5AE5780-D481-104F-8689-AA1A0A3183D5}" destId="{424BCA7A-4E6A-294F-9EA3-ED3BAC2BC2A9}" srcOrd="0" destOrd="1" presId="urn:microsoft.com/office/officeart/2005/8/layout/hList1"/>
    <dgm:cxn modelId="{62B2A464-085E-344B-919F-8694CD838666}" srcId="{B127938E-50F4-C34B-B020-995D5DBE4B6C}" destId="{ED28E796-E29E-F448-892A-C7E742AB37E6}" srcOrd="1" destOrd="0" parTransId="{EE60372B-B201-7146-B294-6585778C2B42}" sibTransId="{5C829C6A-EBC9-2A4E-9D53-39A4A316B729}"/>
    <dgm:cxn modelId="{F2841867-96C4-6548-AA40-43CA89CEC616}" srcId="{B127938E-50F4-C34B-B020-995D5DBE4B6C}" destId="{61620D4D-B2D7-564C-AB73-FE68A430D868}" srcOrd="2" destOrd="0" parTransId="{EBBA3479-C7FF-FC4F-B6B6-55F479FFD2EE}" sibTransId="{14E97795-6F4D-294A-89BD-1E5BF3DB7FF3}"/>
    <dgm:cxn modelId="{0D617749-BAB4-9C4A-893E-990045073D25}" type="presOf" srcId="{DB13C6DD-1E52-1844-91D9-5E02FC8320AF}" destId="{7BFBF2A3-0772-704B-A26B-0F9C645892BA}" srcOrd="0" destOrd="0" presId="urn:microsoft.com/office/officeart/2005/8/layout/hList1"/>
    <dgm:cxn modelId="{C47EC74D-456F-2A4C-A7C5-7B6BA4CF424F}" srcId="{27C90F37-1A06-134D-88E5-5EAAA596B510}" destId="{A634DD83-14E4-A948-B5D7-2F856B6A65C3}" srcOrd="1" destOrd="0" parTransId="{60C41DA8-7F8D-534C-A35B-35112F01C12E}" sibTransId="{56F2B9C5-F330-104D-9DEF-4A58F878B1A1}"/>
    <dgm:cxn modelId="{82EA615A-F8FA-8844-BF8B-459DE7CB0798}" type="presOf" srcId="{EE56D8E6-0BEA-FC43-8E00-6CC3059AE1C5}" destId="{31BB9E97-7BDF-5A4E-BFC2-3F009BF2951D}" srcOrd="0" destOrd="3" presId="urn:microsoft.com/office/officeart/2005/8/layout/hList1"/>
    <dgm:cxn modelId="{3938E283-6446-F042-AAB1-5755807BEBAB}" srcId="{BB576463-553D-A548-BEAF-DA87C1976BE8}" destId="{89639C84-F68C-6745-AA17-DCC3FAA6A289}" srcOrd="0" destOrd="0" parTransId="{5A28C33A-EF28-474D-89A8-2AC545DEBE40}" sibTransId="{13F76DAF-6236-CE48-9E24-5DC49D92431E}"/>
    <dgm:cxn modelId="{D2CB3790-FB3E-5342-813D-FE4BB03854A2}" type="presOf" srcId="{67E7134E-2092-C843-B55E-C1D44D002BB1}" destId="{7BFBF2A3-0772-704B-A26B-0F9C645892BA}" srcOrd="0" destOrd="1" presId="urn:microsoft.com/office/officeart/2005/8/layout/hList1"/>
    <dgm:cxn modelId="{BE71E49A-B00F-6D4E-957E-BD80C5CE541D}" srcId="{61620D4D-B2D7-564C-AB73-FE68A430D868}" destId="{569F40F4-D001-2049-8492-EB93961CF23A}" srcOrd="0" destOrd="0" parTransId="{30D6D011-AB9B-5446-862C-1CF16F9C532C}" sibTransId="{0CC9D92F-AEC6-5A45-9B0E-15B8B13951FD}"/>
    <dgm:cxn modelId="{3728A9AC-1863-5249-B6A1-ACB82BF90F30}" type="presOf" srcId="{A634DD83-14E4-A948-B5D7-2F856B6A65C3}" destId="{C65417AC-B100-5C48-AE72-EFF7D37FF1C8}" srcOrd="0" destOrd="1" presId="urn:microsoft.com/office/officeart/2005/8/layout/hList1"/>
    <dgm:cxn modelId="{14A345BC-A88F-2948-ABEA-244E0E97C60C}" type="presOf" srcId="{89639C84-F68C-6745-AA17-DCC3FAA6A289}" destId="{424BCA7A-4E6A-294F-9EA3-ED3BAC2BC2A9}" srcOrd="0" destOrd="0" presId="urn:microsoft.com/office/officeart/2005/8/layout/hList1"/>
    <dgm:cxn modelId="{5026C8BF-0EC9-EB40-835D-6DE307F7B02B}" type="presOf" srcId="{27C90F37-1A06-134D-88E5-5EAAA596B510}" destId="{5FA66C6E-3604-BC4D-A31B-AE01B8FB6C85}" srcOrd="0" destOrd="0" presId="urn:microsoft.com/office/officeart/2005/8/layout/hList1"/>
    <dgm:cxn modelId="{D32779C1-6DA9-3542-B999-40BFBD4E2311}" srcId="{B127938E-50F4-C34B-B020-995D5DBE4B6C}" destId="{977CAD81-6BA7-0743-8DC2-410DB7F6FCE2}" srcOrd="0" destOrd="0" parTransId="{869311D8-5CFF-BC45-A87A-85DF9F4A36F4}" sibTransId="{A7CBA08D-62E9-F944-9123-3E977CA3A571}"/>
    <dgm:cxn modelId="{7FD524C6-737E-BF42-9772-A9F11C022CB0}" srcId="{ED28E796-E29E-F448-892A-C7E742AB37E6}" destId="{5364076C-1E31-D94E-809E-7C64943410AA}" srcOrd="1" destOrd="0" parTransId="{7A1E6B08-7AA7-374B-961D-38ACCECE2745}" sibTransId="{067D459F-6C2E-7B4C-B893-FA6F93A8E53A}"/>
    <dgm:cxn modelId="{D2AF63C7-0CAF-6E4A-8FEA-8B47EAA8BFD3}" srcId="{ED28E796-E29E-F448-892A-C7E742AB37E6}" destId="{EE56D8E6-0BEA-FC43-8E00-6CC3059AE1C5}" srcOrd="3" destOrd="0" parTransId="{B4D563CF-7218-7246-B0E7-B1D65AC792DE}" sibTransId="{6624AEE6-31F5-464D-B800-8D9E4E8D6B42}"/>
    <dgm:cxn modelId="{3956BDCC-5D6B-6945-B251-07904639A51E}" srcId="{BB576463-553D-A548-BEAF-DA87C1976BE8}" destId="{E5AE5780-D481-104F-8689-AA1A0A3183D5}" srcOrd="1" destOrd="0" parTransId="{C761EA2F-099E-2647-8769-668F91D3FF9A}" sibTransId="{8529F21F-D231-F94C-AE0E-5EB1DD73B94D}"/>
    <dgm:cxn modelId="{4EC605D3-8B8B-354A-AA8E-1B2C8F49F042}" type="presOf" srcId="{ED28E796-E29E-F448-892A-C7E742AB37E6}" destId="{6F672CE8-FADD-B54B-9F24-7FD6B08E2F30}" srcOrd="0" destOrd="0" presId="urn:microsoft.com/office/officeart/2005/8/layout/hList1"/>
    <dgm:cxn modelId="{B901CCE0-B64A-BC40-A6F3-FF3A642807BE}" srcId="{ED28E796-E29E-F448-892A-C7E742AB37E6}" destId="{485E70F4-8345-CB4E-96E1-42CC6A880CAB}" srcOrd="0" destOrd="0" parTransId="{A764361D-FE56-A34B-BA6C-6393724FE922}" sibTransId="{D1AE908B-786C-CC43-993E-209EF8B27F97}"/>
    <dgm:cxn modelId="{6566EAE1-9A3B-3D4A-9BFA-A8E7ABC97B89}" srcId="{977CAD81-6BA7-0743-8DC2-410DB7F6FCE2}" destId="{DB13C6DD-1E52-1844-91D9-5E02FC8320AF}" srcOrd="0" destOrd="0" parTransId="{0F77ED43-D28F-E94F-A191-D7516FB57FE4}" sibTransId="{42CAAE1D-511C-5D43-9877-026EF8E6009D}"/>
    <dgm:cxn modelId="{7F848BE3-02C9-F84A-83AF-D0325BE180AC}" type="presOf" srcId="{7C64B1DB-8D93-C843-87A2-6112C6AA7236}" destId="{31BB9E97-7BDF-5A4E-BFC2-3F009BF2951D}" srcOrd="0" destOrd="2" presId="urn:microsoft.com/office/officeart/2005/8/layout/hList1"/>
    <dgm:cxn modelId="{85B02EE9-0C72-8745-B697-87BA51F0BF2B}" type="presOf" srcId="{485E70F4-8345-CB4E-96E1-42CC6A880CAB}" destId="{31BB9E97-7BDF-5A4E-BFC2-3F009BF2951D}" srcOrd="0" destOrd="0" presId="urn:microsoft.com/office/officeart/2005/8/layout/hList1"/>
    <dgm:cxn modelId="{4852E3FB-CFEC-0344-A35A-5B67DFB78765}" type="presOf" srcId="{977CAD81-6BA7-0743-8DC2-410DB7F6FCE2}" destId="{4F100454-1CF3-C942-BD65-DD76190E44C3}" srcOrd="0" destOrd="0" presId="urn:microsoft.com/office/officeart/2005/8/layout/hList1"/>
    <dgm:cxn modelId="{3329FED7-77FD-CD48-814A-AD969CCAEB5A}" type="presParOf" srcId="{677FF645-1B91-3D41-B59F-B81EA1AAE56F}" destId="{0FA82AC8-F473-C847-9F1E-32D1FC99A191}" srcOrd="0" destOrd="0" presId="urn:microsoft.com/office/officeart/2005/8/layout/hList1"/>
    <dgm:cxn modelId="{0C50896C-2A32-8246-AAEE-55692DD7F88B}" type="presParOf" srcId="{0FA82AC8-F473-C847-9F1E-32D1FC99A191}" destId="{4F100454-1CF3-C942-BD65-DD76190E44C3}" srcOrd="0" destOrd="0" presId="urn:microsoft.com/office/officeart/2005/8/layout/hList1"/>
    <dgm:cxn modelId="{97B6A037-C37B-AE4D-AC5F-C4DDB69324EF}" type="presParOf" srcId="{0FA82AC8-F473-C847-9F1E-32D1FC99A191}" destId="{7BFBF2A3-0772-704B-A26B-0F9C645892BA}" srcOrd="1" destOrd="0" presId="urn:microsoft.com/office/officeart/2005/8/layout/hList1"/>
    <dgm:cxn modelId="{C8087137-7122-8C45-857C-A0C2193B3277}" type="presParOf" srcId="{677FF645-1B91-3D41-B59F-B81EA1AAE56F}" destId="{6E9A6D94-E28E-6547-801E-C318CB9418F7}" srcOrd="1" destOrd="0" presId="urn:microsoft.com/office/officeart/2005/8/layout/hList1"/>
    <dgm:cxn modelId="{0184E361-1F84-3045-9412-FBD62E72EBE4}" type="presParOf" srcId="{677FF645-1B91-3D41-B59F-B81EA1AAE56F}" destId="{B8462EE4-188F-C141-9F29-0D8F2FCA7710}" srcOrd="2" destOrd="0" presId="urn:microsoft.com/office/officeart/2005/8/layout/hList1"/>
    <dgm:cxn modelId="{29AEC615-DCD1-CF44-9C6A-CDE58780B44F}" type="presParOf" srcId="{B8462EE4-188F-C141-9F29-0D8F2FCA7710}" destId="{6F672CE8-FADD-B54B-9F24-7FD6B08E2F30}" srcOrd="0" destOrd="0" presId="urn:microsoft.com/office/officeart/2005/8/layout/hList1"/>
    <dgm:cxn modelId="{799A6EB9-B4D3-7148-8F2A-E531FB05CA84}" type="presParOf" srcId="{B8462EE4-188F-C141-9F29-0D8F2FCA7710}" destId="{31BB9E97-7BDF-5A4E-BFC2-3F009BF2951D}" srcOrd="1" destOrd="0" presId="urn:microsoft.com/office/officeart/2005/8/layout/hList1"/>
    <dgm:cxn modelId="{DDBBC4FF-569D-6B4C-B8A9-BF8E9AC78585}" type="presParOf" srcId="{677FF645-1B91-3D41-B59F-B81EA1AAE56F}" destId="{8A51E477-D974-504B-A3AE-39260E3CE2DD}" srcOrd="3" destOrd="0" presId="urn:microsoft.com/office/officeart/2005/8/layout/hList1"/>
    <dgm:cxn modelId="{B56EBE3B-0F65-E047-A14C-8AD4B752DFC5}" type="presParOf" srcId="{677FF645-1B91-3D41-B59F-B81EA1AAE56F}" destId="{DE9D162F-DE57-DC44-8EA4-1668F61BAE74}" srcOrd="4" destOrd="0" presId="urn:microsoft.com/office/officeart/2005/8/layout/hList1"/>
    <dgm:cxn modelId="{C577CB24-9EB4-DD47-9D93-F94BE31E7408}" type="presParOf" srcId="{DE9D162F-DE57-DC44-8EA4-1668F61BAE74}" destId="{162916D5-5368-F64B-9D98-7DF7F300661F}" srcOrd="0" destOrd="0" presId="urn:microsoft.com/office/officeart/2005/8/layout/hList1"/>
    <dgm:cxn modelId="{BA44A3E5-B1E6-6C47-AA20-75B450062F53}" type="presParOf" srcId="{DE9D162F-DE57-DC44-8EA4-1668F61BAE74}" destId="{CF06B9F9-B0F5-EA48-B4F6-6821AD3DAF4C}" srcOrd="1" destOrd="0" presId="urn:microsoft.com/office/officeart/2005/8/layout/hList1"/>
    <dgm:cxn modelId="{BC9DEE20-E269-A946-B364-7D22949321B6}" type="presParOf" srcId="{677FF645-1B91-3D41-B59F-B81EA1AAE56F}" destId="{DE77FE2E-A2A1-C040-817D-4C92F681191F}" srcOrd="5" destOrd="0" presId="urn:microsoft.com/office/officeart/2005/8/layout/hList1"/>
    <dgm:cxn modelId="{572952C5-1E8C-EB4C-9F77-9C489BD70F36}" type="presParOf" srcId="{677FF645-1B91-3D41-B59F-B81EA1AAE56F}" destId="{5113940B-1167-0040-88FD-396C31B4449E}" srcOrd="6" destOrd="0" presId="urn:microsoft.com/office/officeart/2005/8/layout/hList1"/>
    <dgm:cxn modelId="{47751F04-1853-4C47-A6BB-98491E88B4A6}" type="presParOf" srcId="{5113940B-1167-0040-88FD-396C31B4449E}" destId="{1B9ECA26-4EE1-5945-8D9E-8C0ABB9F2C37}" srcOrd="0" destOrd="0" presId="urn:microsoft.com/office/officeart/2005/8/layout/hList1"/>
    <dgm:cxn modelId="{6B5D0557-0D5B-7D47-B884-FA7E7292ECDA}" type="presParOf" srcId="{5113940B-1167-0040-88FD-396C31B4449E}" destId="{424BCA7A-4E6A-294F-9EA3-ED3BAC2BC2A9}" srcOrd="1" destOrd="0" presId="urn:microsoft.com/office/officeart/2005/8/layout/hList1"/>
    <dgm:cxn modelId="{220520B9-25D7-F942-92C5-20B69AAB02C6}" type="presParOf" srcId="{677FF645-1B91-3D41-B59F-B81EA1AAE56F}" destId="{2285FC04-2CF0-1C48-BD54-89DF5D94620D}" srcOrd="7" destOrd="0" presId="urn:microsoft.com/office/officeart/2005/8/layout/hList1"/>
    <dgm:cxn modelId="{D4B812BC-1699-0949-AD07-82D5E3D0D8A1}" type="presParOf" srcId="{677FF645-1B91-3D41-B59F-B81EA1AAE56F}" destId="{A0A47FED-53DC-8C47-A5BE-689837B224D9}" srcOrd="8" destOrd="0" presId="urn:microsoft.com/office/officeart/2005/8/layout/hList1"/>
    <dgm:cxn modelId="{77EB7D6C-CCD5-A645-88B8-437D70689EFE}" type="presParOf" srcId="{A0A47FED-53DC-8C47-A5BE-689837B224D9}" destId="{5FA66C6E-3604-BC4D-A31B-AE01B8FB6C85}" srcOrd="0" destOrd="0" presId="urn:microsoft.com/office/officeart/2005/8/layout/hList1"/>
    <dgm:cxn modelId="{5257C333-60E3-A64B-AE34-55D31C5EC2E7}" type="presParOf" srcId="{A0A47FED-53DC-8C47-A5BE-689837B224D9}" destId="{C65417AC-B100-5C48-AE72-EFF7D37FF1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27938E-50F4-C34B-B020-995D5DBE4B6C}" type="doc">
      <dgm:prSet loTypeId="urn:microsoft.com/office/officeart/2005/8/layout/list1" loCatId="relationship" qsTypeId="urn:microsoft.com/office/officeart/2005/8/quickstyle/simple1" qsCatId="simple" csTypeId="urn:microsoft.com/office/officeart/2005/8/colors/colorful2" csCatId="colorful" phldr="1"/>
      <dgm:spPr/>
      <dgm:t>
        <a:bodyPr/>
        <a:lstStyle/>
        <a:p>
          <a:endParaRPr lang="en-US"/>
        </a:p>
      </dgm:t>
    </dgm:pt>
    <dgm:pt modelId="{569F40F4-D001-2049-8492-EB93961CF23A}">
      <dgm:prSet custT="1"/>
      <dgm:spPr>
        <a:xfrm>
          <a:off x="0" y="0"/>
          <a:ext cx="6325547" cy="265680"/>
        </a:xfrm>
        <a:prstGeom prst="roundRect">
          <a:avLst/>
        </a:prstGeom>
        <a:solidFill>
          <a:srgbClr val="330F4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1600" dirty="0">
              <a:solidFill>
                <a:sysClr val="window" lastClr="FFFFFF"/>
              </a:solidFill>
              <a:latin typeface="Rockwell"/>
              <a:ea typeface="+mn-ea"/>
              <a:cs typeface="+mn-cs"/>
            </a:rPr>
            <a:t>Pentium</a:t>
          </a:r>
        </a:p>
      </dgm:t>
    </dgm:pt>
    <dgm:pt modelId="{30D6D011-AB9B-5446-862C-1CF16F9C532C}" type="parTrans" cxnId="{BE71E49A-B00F-6D4E-957E-BD80C5CE541D}">
      <dgm:prSet/>
      <dgm:spPr/>
      <dgm:t>
        <a:bodyPr/>
        <a:lstStyle/>
        <a:p>
          <a:endParaRPr lang="en-US"/>
        </a:p>
      </dgm:t>
    </dgm:pt>
    <dgm:pt modelId="{0CC9D92F-AEC6-5A45-9B0E-15B8B13951FD}" type="sibTrans" cxnId="{BE71E49A-B00F-6D4E-957E-BD80C5CE541D}">
      <dgm:prSet/>
      <dgm:spPr/>
      <dgm:t>
        <a:bodyPr/>
        <a:lstStyle/>
        <a:p>
          <a:endParaRPr lang="en-US"/>
        </a:p>
      </dgm:t>
    </dgm:pt>
    <dgm:pt modelId="{6A7BA4CB-D5FC-E841-BFAD-8C64E2BDA7A5}">
      <dgm:prSet custT="1"/>
      <dgm:spPr>
        <a:xfrm>
          <a:off x="451824" y="672768"/>
          <a:ext cx="6325547" cy="265680"/>
        </a:xfrm>
        <a:prstGeom prst="roundRect">
          <a:avLst/>
        </a:prstGeom>
        <a:solidFill>
          <a:srgbClr val="330F42">
            <a:hueOff val="-423459"/>
            <a:satOff val="-7158"/>
            <a:lumOff val="5686"/>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1600" dirty="0">
              <a:solidFill>
                <a:sysClr val="window" lastClr="FFFFFF"/>
              </a:solidFill>
              <a:latin typeface="Rockwell"/>
              <a:ea typeface="+mn-ea"/>
              <a:cs typeface="+mn-cs"/>
            </a:rPr>
            <a:t>Pentium Pro</a:t>
          </a:r>
        </a:p>
      </dgm:t>
    </dgm:pt>
    <dgm:pt modelId="{2766593E-55A8-004A-8FDD-37EE80A4AE58}" type="parTrans" cxnId="{8E8DB0C3-0470-F24C-BD7B-9934C602F4E2}">
      <dgm:prSet/>
      <dgm:spPr/>
      <dgm:t>
        <a:bodyPr/>
        <a:lstStyle/>
        <a:p>
          <a:endParaRPr lang="en-US"/>
        </a:p>
      </dgm:t>
    </dgm:pt>
    <dgm:pt modelId="{87877A37-63D5-4544-B4AD-4A1F977F4EBF}" type="sibTrans" cxnId="{8E8DB0C3-0470-F24C-BD7B-9934C602F4E2}">
      <dgm:prSet/>
      <dgm:spPr/>
      <dgm:t>
        <a:bodyPr/>
        <a:lstStyle/>
        <a:p>
          <a:endParaRPr lang="en-US"/>
        </a:p>
      </dgm:t>
    </dgm:pt>
    <dgm:pt modelId="{44BDCDB9-7728-424C-B69B-2A96ABE9F763}">
      <dgm:prSet custT="1"/>
      <dgm:spPr>
        <a:xfrm>
          <a:off x="451824" y="1449558"/>
          <a:ext cx="6325547" cy="265680"/>
        </a:xfrm>
        <a:prstGeom prst="roundRect">
          <a:avLst/>
        </a:prstGeom>
        <a:solidFill>
          <a:srgbClr val="330F42">
            <a:hueOff val="-846917"/>
            <a:satOff val="-14316"/>
            <a:lumOff val="11372"/>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1600" dirty="0">
              <a:solidFill>
                <a:sysClr val="window" lastClr="FFFFFF"/>
              </a:solidFill>
              <a:latin typeface="Rockwell"/>
              <a:ea typeface="+mn-ea"/>
              <a:cs typeface="+mn-cs"/>
            </a:rPr>
            <a:t>Pentium II</a:t>
          </a:r>
        </a:p>
      </dgm:t>
    </dgm:pt>
    <dgm:pt modelId="{006E554D-E678-FB4C-80A9-A13A7F7F0183}" type="parTrans" cxnId="{879007A4-451B-074F-B2A7-3F544E8C5502}">
      <dgm:prSet/>
      <dgm:spPr/>
      <dgm:t>
        <a:bodyPr/>
        <a:lstStyle/>
        <a:p>
          <a:endParaRPr lang="en-US"/>
        </a:p>
      </dgm:t>
    </dgm:pt>
    <dgm:pt modelId="{46BC3C16-00B1-7E4E-A68C-06CE78B326F5}" type="sibTrans" cxnId="{879007A4-451B-074F-B2A7-3F544E8C5502}">
      <dgm:prSet/>
      <dgm:spPr/>
      <dgm:t>
        <a:bodyPr/>
        <a:lstStyle/>
        <a:p>
          <a:endParaRPr lang="en-US"/>
        </a:p>
      </dgm:t>
    </dgm:pt>
    <dgm:pt modelId="{03D78728-45C4-A348-953A-E0522B0F8C96}">
      <dgm:prSet custT="1"/>
      <dgm:spPr>
        <a:xfrm>
          <a:off x="451824" y="2226348"/>
          <a:ext cx="6325547" cy="265680"/>
        </a:xfrm>
        <a:prstGeom prst="roundRect">
          <a:avLst/>
        </a:prstGeom>
        <a:solidFill>
          <a:srgbClr val="330F42">
            <a:hueOff val="-1270376"/>
            <a:satOff val="-21474"/>
            <a:lumOff val="17058"/>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1600" dirty="0">
              <a:solidFill>
                <a:sysClr val="window" lastClr="FFFFFF"/>
              </a:solidFill>
              <a:latin typeface="Rockwell"/>
              <a:ea typeface="+mn-ea"/>
              <a:cs typeface="+mn-cs"/>
            </a:rPr>
            <a:t>Pentium III</a:t>
          </a:r>
        </a:p>
      </dgm:t>
    </dgm:pt>
    <dgm:pt modelId="{140B9892-EA59-F340-989F-B27FCC6AD1C9}" type="parTrans" cxnId="{1EE5B1C5-AC79-D74D-8416-32A23541D66F}">
      <dgm:prSet/>
      <dgm:spPr/>
      <dgm:t>
        <a:bodyPr/>
        <a:lstStyle/>
        <a:p>
          <a:endParaRPr lang="en-US"/>
        </a:p>
      </dgm:t>
    </dgm:pt>
    <dgm:pt modelId="{62FB60B2-7341-B54C-ADE3-6E8F3FBA3CCE}" type="sibTrans" cxnId="{1EE5B1C5-AC79-D74D-8416-32A23541D66F}">
      <dgm:prSet/>
      <dgm:spPr/>
      <dgm:t>
        <a:bodyPr/>
        <a:lstStyle/>
        <a:p>
          <a:endParaRPr lang="en-US"/>
        </a:p>
      </dgm:t>
    </dgm:pt>
    <dgm:pt modelId="{339F5300-0DB9-9D41-8B69-9960F8E24072}">
      <dgm:prSet custT="1"/>
      <dgm:spPr>
        <a:xfrm>
          <a:off x="451824" y="2988963"/>
          <a:ext cx="6325547" cy="265680"/>
        </a:xfrm>
        <a:prstGeom prst="roundRect">
          <a:avLst/>
        </a:prstGeom>
        <a:solidFill>
          <a:srgbClr val="330F42">
            <a:hueOff val="-1693834"/>
            <a:satOff val="-28631"/>
            <a:lumOff val="22744"/>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1600" dirty="0">
              <a:solidFill>
                <a:sysClr val="window" lastClr="FFFFFF"/>
              </a:solidFill>
              <a:latin typeface="Rockwell"/>
              <a:ea typeface="+mn-ea"/>
              <a:cs typeface="+mn-cs"/>
            </a:rPr>
            <a:t>Pentium 4</a:t>
          </a:r>
        </a:p>
      </dgm:t>
    </dgm:pt>
    <dgm:pt modelId="{D646A5FC-68D9-1040-90E9-4CB99DAFD171}" type="parTrans" cxnId="{9A3DEA7D-B9B3-4E44-9144-0BD38D441240}">
      <dgm:prSet/>
      <dgm:spPr/>
      <dgm:t>
        <a:bodyPr/>
        <a:lstStyle/>
        <a:p>
          <a:endParaRPr lang="en-US"/>
        </a:p>
      </dgm:t>
    </dgm:pt>
    <dgm:pt modelId="{9218AE72-C494-0940-ABF1-DB2A0C868BBF}" type="sibTrans" cxnId="{9A3DEA7D-B9B3-4E44-9144-0BD38D441240}">
      <dgm:prSet/>
      <dgm:spPr/>
      <dgm:t>
        <a:bodyPr/>
        <a:lstStyle/>
        <a:p>
          <a:endParaRPr lang="en-US"/>
        </a:p>
      </dgm:t>
    </dgm:pt>
    <dgm:pt modelId="{5D5E80AC-F885-7C43-9268-A36403B1250E}">
      <dgm:prSet custT="1"/>
      <dgm:spPr>
        <a:xfrm>
          <a:off x="37356" y="3571659"/>
          <a:ext cx="6325547" cy="265680"/>
        </a:xfrm>
        <a:prstGeom prst="roundRect">
          <a:avLst/>
        </a:prstGeom>
        <a:solidFill>
          <a:srgbClr val="330F42">
            <a:hueOff val="-2117293"/>
            <a:satOff val="-35789"/>
            <a:lumOff val="28430"/>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1600" dirty="0">
              <a:solidFill>
                <a:sysClr val="window" lastClr="FFFFFF"/>
              </a:solidFill>
              <a:latin typeface="Rockwell"/>
              <a:ea typeface="+mn-ea"/>
              <a:cs typeface="+mn-cs"/>
            </a:rPr>
            <a:t>Core</a:t>
          </a:r>
        </a:p>
      </dgm:t>
    </dgm:pt>
    <dgm:pt modelId="{920E4C71-149A-B940-96D4-4E0F2F4E36F2}" type="parTrans" cxnId="{C220D081-C0B5-2348-B783-FBACE45EDA0A}">
      <dgm:prSet/>
      <dgm:spPr/>
      <dgm:t>
        <a:bodyPr/>
        <a:lstStyle/>
        <a:p>
          <a:endParaRPr lang="en-US"/>
        </a:p>
      </dgm:t>
    </dgm:pt>
    <dgm:pt modelId="{6645F16F-133A-9744-853C-95ED98390FDE}" type="sibTrans" cxnId="{C220D081-C0B5-2348-B783-FBACE45EDA0A}">
      <dgm:prSet/>
      <dgm:spPr/>
      <dgm:t>
        <a:bodyPr/>
        <a:lstStyle/>
        <a:p>
          <a:endParaRPr lang="en-US"/>
        </a:p>
      </dgm:t>
    </dgm:pt>
    <dgm:pt modelId="{C405D3A9-2378-494D-BF47-739DBC235730}">
      <dgm:prSet custT="1"/>
      <dgm:spPr>
        <a:xfrm>
          <a:off x="451824" y="4216518"/>
          <a:ext cx="6325547" cy="265680"/>
        </a:xfrm>
        <a:prstGeom prst="roundRect">
          <a:avLst/>
        </a:prstGeom>
        <a:solidFill>
          <a:srgbClr val="330F42">
            <a:hueOff val="-2540751"/>
            <a:satOff val="-42947"/>
            <a:lumOff val="34116"/>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1600" dirty="0">
              <a:solidFill>
                <a:sysClr val="window" lastClr="FFFFFF"/>
              </a:solidFill>
              <a:latin typeface="Rockwell"/>
              <a:ea typeface="+mn-ea"/>
              <a:cs typeface="+mn-cs"/>
            </a:rPr>
            <a:t>Core 2</a:t>
          </a:r>
        </a:p>
      </dgm:t>
    </dgm:pt>
    <dgm:pt modelId="{6794EFD4-4C31-D849-943F-CA52C2420E32}" type="parTrans" cxnId="{6E9E6A2B-5B6F-3B49-85BB-11E41047921F}">
      <dgm:prSet/>
      <dgm:spPr/>
      <dgm:t>
        <a:bodyPr/>
        <a:lstStyle/>
        <a:p>
          <a:endParaRPr lang="en-US"/>
        </a:p>
      </dgm:t>
    </dgm:pt>
    <dgm:pt modelId="{B089544C-C433-144C-8210-EE0BA7B10C67}" type="sibTrans" cxnId="{6E9E6A2B-5B6F-3B49-85BB-11E41047921F}">
      <dgm:prSet/>
      <dgm:spPr/>
      <dgm:t>
        <a:bodyPr/>
        <a:lstStyle/>
        <a:p>
          <a:endParaRPr lang="en-US"/>
        </a:p>
      </dgm:t>
    </dgm:pt>
    <dgm:pt modelId="{5E8DC1D0-1295-D540-8DF5-3E2D07CAF092}">
      <dgm:prSet custT="1"/>
      <dgm:spPr>
        <a:xfrm>
          <a:off x="0" y="191831"/>
          <a:ext cx="9036496" cy="432337"/>
        </a:xfrm>
        <a:prstGeom prst="rect">
          <a:avLst/>
        </a:prstGeom>
        <a:solidFill>
          <a:sysClr val="window" lastClr="FFFFFF">
            <a:alpha val="90000"/>
            <a:hueOff val="0"/>
            <a:satOff val="0"/>
            <a:lumOff val="0"/>
            <a:alphaOff val="0"/>
          </a:sysClr>
        </a:solidFill>
        <a:ln w="25400" cap="flat" cmpd="sng" algn="ctr">
          <a:solidFill>
            <a:srgbClr val="330F42">
              <a:hueOff val="0"/>
              <a:satOff val="0"/>
              <a:lumOff val="0"/>
              <a:alphaOff val="0"/>
            </a:srgbClr>
          </a:solidFill>
          <a:prstDash val="solid"/>
        </a:ln>
        <a:effectLst/>
      </dgm:spPr>
      <dgm:t>
        <a:bodyPr/>
        <a:lstStyle/>
        <a:p>
          <a:pPr rtl="0"/>
          <a:r>
            <a:rPr lang="en-US" sz="1200" dirty="0">
              <a:solidFill>
                <a:sysClr val="windowText" lastClr="000000">
                  <a:hueOff val="0"/>
                  <a:satOff val="0"/>
                  <a:lumOff val="0"/>
                  <a:alphaOff val="0"/>
                </a:sysClr>
              </a:solidFill>
              <a:latin typeface="Rockwell"/>
              <a:ea typeface="+mn-ea"/>
              <a:cs typeface="+mn-cs"/>
            </a:rPr>
            <a:t>Intel introduced the use of superscalar techniques, which allow multiple instructions to execute in parallel</a:t>
          </a:r>
        </a:p>
      </dgm:t>
    </dgm:pt>
    <dgm:pt modelId="{62F1AE2E-E52E-9B44-A41D-F0B380D0A622}" type="parTrans" cxnId="{A2A7EC56-5CEA-AF48-9833-74628C8F98C9}">
      <dgm:prSet/>
      <dgm:spPr/>
      <dgm:t>
        <a:bodyPr/>
        <a:lstStyle/>
        <a:p>
          <a:endParaRPr lang="en-US"/>
        </a:p>
      </dgm:t>
    </dgm:pt>
    <dgm:pt modelId="{4AE42F6F-87DB-174B-96A8-A0589840807A}" type="sibTrans" cxnId="{A2A7EC56-5CEA-AF48-9833-74628C8F98C9}">
      <dgm:prSet/>
      <dgm:spPr/>
      <dgm:t>
        <a:bodyPr/>
        <a:lstStyle/>
        <a:p>
          <a:endParaRPr lang="en-US"/>
        </a:p>
      </dgm:t>
    </dgm:pt>
    <dgm:pt modelId="{412936DE-44A7-8A47-B985-F8D0E7414BA5}">
      <dgm:prSet custT="1"/>
      <dgm:spPr>
        <a:xfrm>
          <a:off x="0" y="805608"/>
          <a:ext cx="9036496" cy="595350"/>
        </a:xfrm>
        <a:prstGeom prst="rect">
          <a:avLst/>
        </a:prstGeom>
        <a:solidFill>
          <a:sysClr val="window" lastClr="FFFFFF">
            <a:alpha val="90000"/>
            <a:hueOff val="0"/>
            <a:satOff val="0"/>
            <a:lumOff val="0"/>
            <a:alphaOff val="0"/>
          </a:sysClr>
        </a:solidFill>
        <a:ln w="25400" cap="flat" cmpd="sng" algn="ctr">
          <a:solidFill>
            <a:srgbClr val="330F42">
              <a:hueOff val="-423459"/>
              <a:satOff val="-7158"/>
              <a:lumOff val="5686"/>
              <a:alphaOff val="0"/>
            </a:srgbClr>
          </a:solidFill>
          <a:prstDash val="solid"/>
        </a:ln>
        <a:effectLst/>
      </dgm:spPr>
      <dgm:t>
        <a:bodyPr/>
        <a:lstStyle/>
        <a:p>
          <a:pPr rtl="0"/>
          <a:r>
            <a:rPr lang="en-US" sz="1200" dirty="0">
              <a:solidFill>
                <a:sysClr val="windowText" lastClr="000000">
                  <a:hueOff val="0"/>
                  <a:satOff val="0"/>
                  <a:lumOff val="0"/>
                  <a:alphaOff val="0"/>
                </a:sysClr>
              </a:solidFill>
              <a:latin typeface="Rockwell"/>
              <a:ea typeface="+mn-ea"/>
              <a:cs typeface="+mn-cs"/>
            </a:rPr>
            <a:t>Continued the move into superscalar organization with aggressive use of register renaming, branch prediction, data flow analysis, and speculative execution</a:t>
          </a:r>
        </a:p>
      </dgm:t>
    </dgm:pt>
    <dgm:pt modelId="{DDE61435-C888-5347-8CA9-2D6F96A54C5C}" type="parTrans" cxnId="{97D4A587-5616-5744-A0AF-1ACDA572E89D}">
      <dgm:prSet/>
      <dgm:spPr/>
      <dgm:t>
        <a:bodyPr/>
        <a:lstStyle/>
        <a:p>
          <a:endParaRPr lang="en-US"/>
        </a:p>
      </dgm:t>
    </dgm:pt>
    <dgm:pt modelId="{79C6E61C-0577-3C42-BB4E-2D0886C2A44A}" type="sibTrans" cxnId="{97D4A587-5616-5744-A0AF-1ACDA572E89D}">
      <dgm:prSet/>
      <dgm:spPr/>
      <dgm:t>
        <a:bodyPr/>
        <a:lstStyle/>
        <a:p>
          <a:endParaRPr lang="en-US"/>
        </a:p>
      </dgm:t>
    </dgm:pt>
    <dgm:pt modelId="{B10C4C9F-3EF7-6546-BE7F-B7F3622347D8}">
      <dgm:prSet custT="1"/>
      <dgm:spPr>
        <a:xfrm>
          <a:off x="0" y="1582398"/>
          <a:ext cx="9036496" cy="595350"/>
        </a:xfrm>
        <a:prstGeom prst="rect">
          <a:avLst/>
        </a:prstGeom>
        <a:solidFill>
          <a:sysClr val="window" lastClr="FFFFFF">
            <a:alpha val="90000"/>
            <a:hueOff val="0"/>
            <a:satOff val="0"/>
            <a:lumOff val="0"/>
            <a:alphaOff val="0"/>
          </a:sysClr>
        </a:solidFill>
        <a:ln w="25400" cap="flat" cmpd="sng" algn="ctr">
          <a:solidFill>
            <a:srgbClr val="330F42">
              <a:hueOff val="-846917"/>
              <a:satOff val="-14316"/>
              <a:lumOff val="11372"/>
              <a:alphaOff val="0"/>
            </a:srgbClr>
          </a:solidFill>
          <a:prstDash val="solid"/>
        </a:ln>
        <a:effectLst/>
      </dgm:spPr>
      <dgm:t>
        <a:bodyPr/>
        <a:lstStyle/>
        <a:p>
          <a:pPr rtl="0"/>
          <a:r>
            <a:rPr lang="en-US" sz="1200" dirty="0">
              <a:solidFill>
                <a:sysClr val="windowText" lastClr="000000">
                  <a:hueOff val="0"/>
                  <a:satOff val="0"/>
                  <a:lumOff val="0"/>
                  <a:alphaOff val="0"/>
                </a:sysClr>
              </a:solidFill>
              <a:latin typeface="Rockwell"/>
              <a:ea typeface="+mn-ea"/>
              <a:cs typeface="+mn-cs"/>
            </a:rPr>
            <a:t>Incorporated Intel MMX technology, which is designed specifically to process video, audio, and graphics data efficiently</a:t>
          </a:r>
        </a:p>
      </dgm:t>
    </dgm:pt>
    <dgm:pt modelId="{871BEFE0-ECA8-8F40-9883-89B36B8266BD}" type="parTrans" cxnId="{CA125224-E6F4-D343-805D-00882DFB07D6}">
      <dgm:prSet/>
      <dgm:spPr/>
      <dgm:t>
        <a:bodyPr/>
        <a:lstStyle/>
        <a:p>
          <a:endParaRPr lang="en-US"/>
        </a:p>
      </dgm:t>
    </dgm:pt>
    <dgm:pt modelId="{4BAE4655-1BAA-D044-A4F4-CA82668ED604}" type="sibTrans" cxnId="{CA125224-E6F4-D343-805D-00882DFB07D6}">
      <dgm:prSet/>
      <dgm:spPr/>
      <dgm:t>
        <a:bodyPr/>
        <a:lstStyle/>
        <a:p>
          <a:endParaRPr lang="en-US"/>
        </a:p>
      </dgm:t>
    </dgm:pt>
    <dgm:pt modelId="{AAE39385-BF98-D947-B979-F5BD77CF6F71}">
      <dgm:prSet custT="1"/>
      <dgm:spPr>
        <a:xfrm>
          <a:off x="0" y="2359188"/>
          <a:ext cx="9036496" cy="581175"/>
        </a:xfrm>
        <a:prstGeom prst="rect">
          <a:avLst/>
        </a:prstGeom>
        <a:solidFill>
          <a:sysClr val="window" lastClr="FFFFFF">
            <a:alpha val="90000"/>
            <a:hueOff val="0"/>
            <a:satOff val="0"/>
            <a:lumOff val="0"/>
            <a:alphaOff val="0"/>
          </a:sysClr>
        </a:solidFill>
        <a:ln w="25400" cap="flat" cmpd="sng" algn="ctr">
          <a:solidFill>
            <a:srgbClr val="330F42">
              <a:hueOff val="-1270376"/>
              <a:satOff val="-21474"/>
              <a:lumOff val="17058"/>
              <a:alphaOff val="0"/>
            </a:srgbClr>
          </a:solidFill>
          <a:prstDash val="solid"/>
        </a:ln>
        <a:effectLst/>
      </dgm:spPr>
      <dgm:t>
        <a:bodyPr/>
        <a:lstStyle/>
        <a:p>
          <a:pPr rtl="0"/>
          <a:r>
            <a:rPr lang="en-US" sz="1100" dirty="0">
              <a:solidFill>
                <a:sysClr val="windowText" lastClr="000000">
                  <a:hueOff val="0"/>
                  <a:satOff val="0"/>
                  <a:lumOff val="0"/>
                  <a:alphaOff val="0"/>
                </a:sysClr>
              </a:solidFill>
              <a:latin typeface="Rockwell"/>
              <a:ea typeface="+mn-ea"/>
              <a:cs typeface="+mn-cs"/>
            </a:rPr>
            <a:t>Incorporated additional floating-point instructions</a:t>
          </a:r>
        </a:p>
      </dgm:t>
    </dgm:pt>
    <dgm:pt modelId="{995626E3-BB01-EF41-82F9-2FDB88CDA58D}" type="parTrans" cxnId="{1DCA2541-187C-CB45-A73B-B9AB44A7F46C}">
      <dgm:prSet/>
      <dgm:spPr/>
      <dgm:t>
        <a:bodyPr/>
        <a:lstStyle/>
        <a:p>
          <a:endParaRPr lang="en-US"/>
        </a:p>
      </dgm:t>
    </dgm:pt>
    <dgm:pt modelId="{A7898064-2EDF-E645-B6AB-3B2A5494014C}" type="sibTrans" cxnId="{1DCA2541-187C-CB45-A73B-B9AB44A7F46C}">
      <dgm:prSet/>
      <dgm:spPr/>
      <dgm:t>
        <a:bodyPr/>
        <a:lstStyle/>
        <a:p>
          <a:endParaRPr lang="en-US"/>
        </a:p>
      </dgm:t>
    </dgm:pt>
    <dgm:pt modelId="{47D34B6E-11DE-9A42-9EB7-69085D5DF75B}">
      <dgm:prSet custT="1"/>
      <dgm:spPr>
        <a:xfrm>
          <a:off x="0" y="2359188"/>
          <a:ext cx="9036496" cy="581175"/>
        </a:xfrm>
        <a:prstGeom prst="rect">
          <a:avLst/>
        </a:prstGeom>
        <a:solidFill>
          <a:sysClr val="window" lastClr="FFFFFF">
            <a:alpha val="90000"/>
            <a:hueOff val="0"/>
            <a:satOff val="0"/>
            <a:lumOff val="0"/>
            <a:alphaOff val="0"/>
          </a:sysClr>
        </a:solidFill>
        <a:ln w="25400" cap="flat" cmpd="sng" algn="ctr">
          <a:solidFill>
            <a:srgbClr val="330F42">
              <a:hueOff val="-1270376"/>
              <a:satOff val="-21474"/>
              <a:lumOff val="17058"/>
              <a:alphaOff val="0"/>
            </a:srgbClr>
          </a:solidFill>
          <a:prstDash val="solid"/>
        </a:ln>
        <a:effectLst/>
      </dgm:spPr>
      <dgm:t>
        <a:bodyPr/>
        <a:lstStyle/>
        <a:p>
          <a:pPr rtl="0"/>
          <a:r>
            <a:rPr lang="en-US" sz="1100" dirty="0">
              <a:solidFill>
                <a:sysClr val="windowText" lastClr="000000">
                  <a:hueOff val="0"/>
                  <a:satOff val="0"/>
                  <a:lumOff val="0"/>
                  <a:alphaOff val="0"/>
                </a:sysClr>
              </a:solidFill>
              <a:latin typeface="Rockwell"/>
              <a:ea typeface="+mn-ea"/>
              <a:cs typeface="+mn-cs"/>
            </a:rPr>
            <a:t>Streaming SIMD Extensions (SSE)</a:t>
          </a:r>
        </a:p>
      </dgm:t>
    </dgm:pt>
    <dgm:pt modelId="{3AEA75BA-C73E-B742-A3D1-9F8411B58091}" type="parTrans" cxnId="{BBE121FF-B78E-EC4A-9897-ABBE4FFD5C32}">
      <dgm:prSet/>
      <dgm:spPr/>
      <dgm:t>
        <a:bodyPr/>
        <a:lstStyle/>
        <a:p>
          <a:endParaRPr lang="en-US"/>
        </a:p>
      </dgm:t>
    </dgm:pt>
    <dgm:pt modelId="{3DF0D608-F0B0-6D45-A65D-00C6FB7B7933}" type="sibTrans" cxnId="{BBE121FF-B78E-EC4A-9897-ABBE4FFD5C32}">
      <dgm:prSet/>
      <dgm:spPr/>
      <dgm:t>
        <a:bodyPr/>
        <a:lstStyle/>
        <a:p>
          <a:endParaRPr lang="en-US"/>
        </a:p>
      </dgm:t>
    </dgm:pt>
    <dgm:pt modelId="{37A73B84-44FC-2645-9BBC-5780BDFB1398}">
      <dgm:prSet custT="1"/>
      <dgm:spPr>
        <a:xfrm>
          <a:off x="0" y="3121803"/>
          <a:ext cx="9036496" cy="432337"/>
        </a:xfrm>
        <a:prstGeom prst="rect">
          <a:avLst/>
        </a:prstGeom>
        <a:solidFill>
          <a:sysClr val="window" lastClr="FFFFFF">
            <a:alpha val="90000"/>
            <a:hueOff val="0"/>
            <a:satOff val="0"/>
            <a:lumOff val="0"/>
            <a:alphaOff val="0"/>
          </a:sysClr>
        </a:solidFill>
        <a:ln w="25400" cap="flat" cmpd="sng" algn="ctr">
          <a:solidFill>
            <a:srgbClr val="330F42">
              <a:hueOff val="-1693834"/>
              <a:satOff val="-28631"/>
              <a:lumOff val="22744"/>
              <a:alphaOff val="0"/>
            </a:srgbClr>
          </a:solidFill>
          <a:prstDash val="solid"/>
        </a:ln>
        <a:effectLst/>
      </dgm:spPr>
      <dgm:t>
        <a:bodyPr/>
        <a:lstStyle/>
        <a:p>
          <a:pPr rtl="0"/>
          <a:r>
            <a:rPr lang="en-US" sz="1200" dirty="0">
              <a:solidFill>
                <a:sysClr val="windowText" lastClr="000000">
                  <a:hueOff val="0"/>
                  <a:satOff val="0"/>
                  <a:lumOff val="0"/>
                  <a:alphaOff val="0"/>
                </a:sysClr>
              </a:solidFill>
              <a:latin typeface="Rockwell"/>
              <a:ea typeface="+mn-ea"/>
              <a:cs typeface="+mn-cs"/>
            </a:rPr>
            <a:t>Includes additional floating-point and other enhancements for multimedia</a:t>
          </a:r>
        </a:p>
      </dgm:t>
    </dgm:pt>
    <dgm:pt modelId="{D641B560-CCE0-0B4E-A4E6-460777EB0125}" type="parTrans" cxnId="{03B004DA-BEBF-2540-BA0C-2F2B9546E5C9}">
      <dgm:prSet/>
      <dgm:spPr/>
      <dgm:t>
        <a:bodyPr/>
        <a:lstStyle/>
        <a:p>
          <a:endParaRPr lang="en-US"/>
        </a:p>
      </dgm:t>
    </dgm:pt>
    <dgm:pt modelId="{82E2E51B-8AA8-104A-B6BB-AD8AC1239011}" type="sibTrans" cxnId="{03B004DA-BEBF-2540-BA0C-2F2B9546E5C9}">
      <dgm:prSet/>
      <dgm:spPr/>
      <dgm:t>
        <a:bodyPr/>
        <a:lstStyle/>
        <a:p>
          <a:endParaRPr lang="en-US"/>
        </a:p>
      </dgm:t>
    </dgm:pt>
    <dgm:pt modelId="{02DDEDD6-1B86-1446-A99C-1D81B4302A5C}">
      <dgm:prSet custT="1"/>
      <dgm:spPr>
        <a:xfrm>
          <a:off x="0" y="3735581"/>
          <a:ext cx="9036496" cy="432337"/>
        </a:xfrm>
        <a:prstGeom prst="rect">
          <a:avLst/>
        </a:prstGeom>
        <a:solidFill>
          <a:sysClr val="window" lastClr="FFFFFF">
            <a:alpha val="90000"/>
            <a:hueOff val="0"/>
            <a:satOff val="0"/>
            <a:lumOff val="0"/>
            <a:alphaOff val="0"/>
          </a:sysClr>
        </a:solidFill>
        <a:ln w="25400" cap="flat" cmpd="sng" algn="ctr">
          <a:solidFill>
            <a:srgbClr val="330F42">
              <a:hueOff val="-2117293"/>
              <a:satOff val="-35789"/>
              <a:lumOff val="28430"/>
              <a:alphaOff val="0"/>
            </a:srgbClr>
          </a:solidFill>
          <a:prstDash val="solid"/>
        </a:ln>
        <a:effectLst/>
      </dgm:spPr>
      <dgm:t>
        <a:bodyPr/>
        <a:lstStyle/>
        <a:p>
          <a:pPr rtl="0"/>
          <a:r>
            <a:rPr lang="en-US" sz="1200" dirty="0">
              <a:solidFill>
                <a:sysClr val="windowText" lastClr="000000">
                  <a:hueOff val="0"/>
                  <a:satOff val="0"/>
                  <a:lumOff val="0"/>
                  <a:alphaOff val="0"/>
                </a:sysClr>
              </a:solidFill>
              <a:latin typeface="Rockwell"/>
              <a:ea typeface="+mn-ea"/>
              <a:cs typeface="+mn-cs"/>
            </a:rPr>
            <a:t>First Intel x86 micro-core</a:t>
          </a:r>
        </a:p>
      </dgm:t>
    </dgm:pt>
    <dgm:pt modelId="{D134DFBD-81BC-534B-B21D-DBF70D7913C1}" type="parTrans" cxnId="{2966811C-C7C7-7B4D-B507-25F11B741878}">
      <dgm:prSet/>
      <dgm:spPr/>
      <dgm:t>
        <a:bodyPr/>
        <a:lstStyle/>
        <a:p>
          <a:endParaRPr lang="en-US"/>
        </a:p>
      </dgm:t>
    </dgm:pt>
    <dgm:pt modelId="{A37E4420-83B7-2C44-A779-7308AA9129F5}" type="sibTrans" cxnId="{2966811C-C7C7-7B4D-B507-25F11B741878}">
      <dgm:prSet/>
      <dgm:spPr/>
      <dgm:t>
        <a:bodyPr/>
        <a:lstStyle/>
        <a:p>
          <a:endParaRPr lang="en-US"/>
        </a:p>
      </dgm:t>
    </dgm:pt>
    <dgm:pt modelId="{A8240000-A112-F644-A117-C4116170132B}">
      <dgm:prSet custT="1"/>
      <dgm:spPr>
        <a:xfrm>
          <a:off x="0" y="4358108"/>
          <a:ext cx="9036496" cy="992250"/>
        </a:xfrm>
        <a:prstGeom prst="rect">
          <a:avLst/>
        </a:prstGeom>
        <a:solidFill>
          <a:sysClr val="window" lastClr="FFFFFF">
            <a:alpha val="90000"/>
            <a:hueOff val="0"/>
            <a:satOff val="0"/>
            <a:lumOff val="0"/>
            <a:alphaOff val="0"/>
          </a:sysClr>
        </a:solidFill>
        <a:ln w="25400" cap="flat" cmpd="sng" algn="ctr">
          <a:solidFill>
            <a:srgbClr val="330F42">
              <a:hueOff val="-2540751"/>
              <a:satOff val="-42947"/>
              <a:lumOff val="34116"/>
              <a:alphaOff val="0"/>
            </a:srgbClr>
          </a:solidFill>
          <a:prstDash val="solid"/>
        </a:ln>
        <a:effectLst/>
      </dgm:spPr>
      <dgm:t>
        <a:bodyPr/>
        <a:lstStyle/>
        <a:p>
          <a:pPr rtl="0"/>
          <a:r>
            <a:rPr lang="en-US" sz="1200" dirty="0">
              <a:solidFill>
                <a:sysClr val="windowText" lastClr="000000">
                  <a:hueOff val="0"/>
                  <a:satOff val="0"/>
                  <a:lumOff val="0"/>
                  <a:alphaOff val="0"/>
                </a:sysClr>
              </a:solidFill>
              <a:latin typeface="Rockwell"/>
              <a:ea typeface="+mn-ea"/>
              <a:cs typeface="+mn-cs"/>
            </a:rPr>
            <a:t>Extends the Core architecture to 64 bits</a:t>
          </a:r>
        </a:p>
      </dgm:t>
    </dgm:pt>
    <dgm:pt modelId="{D8F2830E-4C51-DA48-A560-3A4E61824D9C}" type="parTrans" cxnId="{381EA701-289F-AD4B-9FA4-8BC8928D7B00}">
      <dgm:prSet/>
      <dgm:spPr/>
      <dgm:t>
        <a:bodyPr/>
        <a:lstStyle/>
        <a:p>
          <a:endParaRPr lang="en-US"/>
        </a:p>
      </dgm:t>
    </dgm:pt>
    <dgm:pt modelId="{664F4C0B-A00E-EB4A-B76E-B6CED4ED1EEE}" type="sibTrans" cxnId="{381EA701-289F-AD4B-9FA4-8BC8928D7B00}">
      <dgm:prSet/>
      <dgm:spPr/>
      <dgm:t>
        <a:bodyPr/>
        <a:lstStyle/>
        <a:p>
          <a:endParaRPr lang="en-US"/>
        </a:p>
      </dgm:t>
    </dgm:pt>
    <dgm:pt modelId="{30CA52F9-53A3-3348-94AA-841006D35DDC}">
      <dgm:prSet custT="1"/>
      <dgm:spPr>
        <a:xfrm>
          <a:off x="0" y="4358108"/>
          <a:ext cx="9036496" cy="992250"/>
        </a:xfrm>
        <a:prstGeom prst="rect">
          <a:avLst/>
        </a:prstGeom>
        <a:solidFill>
          <a:sysClr val="window" lastClr="FFFFFF">
            <a:alpha val="90000"/>
            <a:hueOff val="0"/>
            <a:satOff val="0"/>
            <a:lumOff val="0"/>
            <a:alphaOff val="0"/>
          </a:sysClr>
        </a:solidFill>
        <a:ln w="25400" cap="flat" cmpd="sng" algn="ctr">
          <a:solidFill>
            <a:srgbClr val="330F42">
              <a:hueOff val="-2540751"/>
              <a:satOff val="-42947"/>
              <a:lumOff val="34116"/>
              <a:alphaOff val="0"/>
            </a:srgbClr>
          </a:solidFill>
          <a:prstDash val="solid"/>
        </a:ln>
        <a:effectLst/>
      </dgm:spPr>
      <dgm:t>
        <a:bodyPr/>
        <a:lstStyle/>
        <a:p>
          <a:pPr rtl="0"/>
          <a:r>
            <a:rPr lang="en-US" sz="1200" dirty="0">
              <a:solidFill>
                <a:sysClr val="windowText" lastClr="000000">
                  <a:hueOff val="0"/>
                  <a:satOff val="0"/>
                  <a:lumOff val="0"/>
                  <a:alphaOff val="0"/>
                </a:sysClr>
              </a:solidFill>
              <a:latin typeface="Rockwell"/>
              <a:ea typeface="+mn-ea"/>
              <a:cs typeface="+mn-cs"/>
            </a:rPr>
            <a:t>Core 2 Quad provides four cores on a single chip</a:t>
          </a:r>
        </a:p>
      </dgm:t>
    </dgm:pt>
    <dgm:pt modelId="{9DBE64CD-93A7-6A4F-805A-5FBADB9CC07C}" type="parTrans" cxnId="{DF7F3F78-DB6B-6C4B-B7EA-034DF0357CFB}">
      <dgm:prSet/>
      <dgm:spPr/>
      <dgm:t>
        <a:bodyPr/>
        <a:lstStyle/>
        <a:p>
          <a:endParaRPr lang="en-US"/>
        </a:p>
      </dgm:t>
    </dgm:pt>
    <dgm:pt modelId="{5978915E-69D3-8747-BD79-F810C40CE837}" type="sibTrans" cxnId="{DF7F3F78-DB6B-6C4B-B7EA-034DF0357CFB}">
      <dgm:prSet/>
      <dgm:spPr/>
      <dgm:t>
        <a:bodyPr/>
        <a:lstStyle/>
        <a:p>
          <a:endParaRPr lang="en-US"/>
        </a:p>
      </dgm:t>
    </dgm:pt>
    <dgm:pt modelId="{C44F6141-B029-B54E-9EB4-13B365A9AFB7}">
      <dgm:prSet custT="1"/>
      <dgm:spPr>
        <a:xfrm>
          <a:off x="0" y="4358108"/>
          <a:ext cx="9036496" cy="992250"/>
        </a:xfrm>
        <a:prstGeom prst="rect">
          <a:avLst/>
        </a:prstGeom>
        <a:solidFill>
          <a:sysClr val="window" lastClr="FFFFFF">
            <a:alpha val="90000"/>
            <a:hueOff val="0"/>
            <a:satOff val="0"/>
            <a:lumOff val="0"/>
            <a:alphaOff val="0"/>
          </a:sysClr>
        </a:solidFill>
        <a:ln w="25400" cap="flat" cmpd="sng" algn="ctr">
          <a:solidFill>
            <a:srgbClr val="330F42">
              <a:hueOff val="-2540751"/>
              <a:satOff val="-42947"/>
              <a:lumOff val="34116"/>
              <a:alphaOff val="0"/>
            </a:srgbClr>
          </a:solidFill>
          <a:prstDash val="solid"/>
        </a:ln>
        <a:effectLst/>
      </dgm:spPr>
      <dgm:t>
        <a:bodyPr/>
        <a:lstStyle/>
        <a:p>
          <a:pPr rtl="0"/>
          <a:r>
            <a:rPr lang="en-US" sz="1200" dirty="0">
              <a:solidFill>
                <a:sysClr val="windowText" lastClr="000000">
                  <a:hueOff val="0"/>
                  <a:satOff val="0"/>
                  <a:lumOff val="0"/>
                  <a:alphaOff val="0"/>
                </a:sysClr>
              </a:solidFill>
              <a:latin typeface="Rockwell"/>
              <a:ea typeface="+mn-ea"/>
              <a:cs typeface="+mn-cs"/>
            </a:rPr>
            <a:t>More recent Core offerings have up to 10 cores per chip</a:t>
          </a:r>
        </a:p>
      </dgm:t>
    </dgm:pt>
    <dgm:pt modelId="{8069DB9F-A878-744C-A4A1-E603CA4DC361}" type="parTrans" cxnId="{B845F216-DD23-8043-A38D-4634FB303C1B}">
      <dgm:prSet/>
      <dgm:spPr/>
      <dgm:t>
        <a:bodyPr/>
        <a:lstStyle/>
        <a:p>
          <a:endParaRPr lang="en-US"/>
        </a:p>
      </dgm:t>
    </dgm:pt>
    <dgm:pt modelId="{B57F7F3D-9490-3A43-8BE4-C782F6E8A093}" type="sibTrans" cxnId="{B845F216-DD23-8043-A38D-4634FB303C1B}">
      <dgm:prSet/>
      <dgm:spPr/>
      <dgm:t>
        <a:bodyPr/>
        <a:lstStyle/>
        <a:p>
          <a:endParaRPr lang="en-US"/>
        </a:p>
      </dgm:t>
    </dgm:pt>
    <dgm:pt modelId="{379F2049-138E-7846-8827-A017270CF4A2}">
      <dgm:prSet custT="1"/>
      <dgm:spPr>
        <a:xfrm>
          <a:off x="0" y="4358108"/>
          <a:ext cx="9036496" cy="992250"/>
        </a:xfrm>
        <a:prstGeom prst="rect">
          <a:avLst/>
        </a:prstGeom>
        <a:solidFill>
          <a:sysClr val="window" lastClr="FFFFFF">
            <a:alpha val="90000"/>
            <a:hueOff val="0"/>
            <a:satOff val="0"/>
            <a:lumOff val="0"/>
            <a:alphaOff val="0"/>
          </a:sysClr>
        </a:solidFill>
        <a:ln w="25400" cap="flat" cmpd="sng" algn="ctr">
          <a:solidFill>
            <a:srgbClr val="330F42">
              <a:hueOff val="-2540751"/>
              <a:satOff val="-42947"/>
              <a:lumOff val="34116"/>
              <a:alphaOff val="0"/>
            </a:srgbClr>
          </a:solidFill>
          <a:prstDash val="solid"/>
        </a:ln>
        <a:effectLst/>
      </dgm:spPr>
      <dgm:t>
        <a:bodyPr/>
        <a:lstStyle/>
        <a:p>
          <a:pPr rtl="0"/>
          <a:r>
            <a:rPr lang="en-US" sz="1200" dirty="0">
              <a:solidFill>
                <a:sysClr val="windowText" lastClr="000000">
                  <a:hueOff val="0"/>
                  <a:satOff val="0"/>
                  <a:lumOff val="0"/>
                  <a:alphaOff val="0"/>
                </a:sysClr>
              </a:solidFill>
              <a:latin typeface="Rockwell"/>
              <a:ea typeface="+mn-ea"/>
              <a:cs typeface="+mn-cs"/>
            </a:rPr>
            <a:t>An important addition to the architecture was the Advanced Vector Extensions instruction set</a:t>
          </a:r>
        </a:p>
      </dgm:t>
    </dgm:pt>
    <dgm:pt modelId="{34903CA0-00CE-144F-A3D9-D0C38B8F4BFC}" type="parTrans" cxnId="{FE7EFEC6-D425-FC4C-8438-5549ACEEFE8D}">
      <dgm:prSet/>
      <dgm:spPr/>
      <dgm:t>
        <a:bodyPr/>
        <a:lstStyle/>
        <a:p>
          <a:endParaRPr lang="en-US"/>
        </a:p>
      </dgm:t>
    </dgm:pt>
    <dgm:pt modelId="{6140778A-2D97-524E-88FD-47843E4F9B1B}" type="sibTrans" cxnId="{FE7EFEC6-D425-FC4C-8438-5549ACEEFE8D}">
      <dgm:prSet/>
      <dgm:spPr/>
      <dgm:t>
        <a:bodyPr/>
        <a:lstStyle/>
        <a:p>
          <a:endParaRPr lang="en-US"/>
        </a:p>
      </dgm:t>
    </dgm:pt>
    <dgm:pt modelId="{9D2D01CA-1D55-0F46-BC29-99A0F947701A}" type="pres">
      <dgm:prSet presAssocID="{B127938E-50F4-C34B-B020-995D5DBE4B6C}" presName="linear" presStyleCnt="0">
        <dgm:presLayoutVars>
          <dgm:dir/>
          <dgm:animLvl val="lvl"/>
          <dgm:resizeHandles val="exact"/>
        </dgm:presLayoutVars>
      </dgm:prSet>
      <dgm:spPr/>
    </dgm:pt>
    <dgm:pt modelId="{673E9EDD-1D12-4348-A869-17F135B64E15}" type="pres">
      <dgm:prSet presAssocID="{569F40F4-D001-2049-8492-EB93961CF23A}" presName="parentLin" presStyleCnt="0"/>
      <dgm:spPr/>
    </dgm:pt>
    <dgm:pt modelId="{D3F96DF1-E87F-884C-A16C-37C7589E4FA8}" type="pres">
      <dgm:prSet presAssocID="{569F40F4-D001-2049-8492-EB93961CF23A}" presName="parentLeftMargin" presStyleLbl="node1" presStyleIdx="0" presStyleCnt="7"/>
      <dgm:spPr/>
    </dgm:pt>
    <dgm:pt modelId="{926171EE-F438-0343-92FF-E27C41A5667F}" type="pres">
      <dgm:prSet presAssocID="{569F40F4-D001-2049-8492-EB93961CF23A}" presName="parentText" presStyleLbl="node1" presStyleIdx="0" presStyleCnt="7" custLinFactX="-2825" custLinFactNeighborX="-100000" custLinFactNeighborY="-24057">
        <dgm:presLayoutVars>
          <dgm:chMax val="0"/>
          <dgm:bulletEnabled val="1"/>
        </dgm:presLayoutVars>
      </dgm:prSet>
      <dgm:spPr/>
    </dgm:pt>
    <dgm:pt modelId="{5754B45F-0820-B645-B13A-4A40E63AD8F0}" type="pres">
      <dgm:prSet presAssocID="{569F40F4-D001-2049-8492-EB93961CF23A}" presName="negativeSpace" presStyleCnt="0"/>
      <dgm:spPr/>
    </dgm:pt>
    <dgm:pt modelId="{E5788940-4630-5F4E-998C-D3076EFFC840}" type="pres">
      <dgm:prSet presAssocID="{569F40F4-D001-2049-8492-EB93961CF23A}" presName="childText" presStyleLbl="conFgAcc1" presStyleIdx="0" presStyleCnt="7">
        <dgm:presLayoutVars>
          <dgm:bulletEnabled val="1"/>
        </dgm:presLayoutVars>
      </dgm:prSet>
      <dgm:spPr/>
    </dgm:pt>
    <dgm:pt modelId="{5A59E66C-6170-D548-A4C2-B3F1055FD119}" type="pres">
      <dgm:prSet presAssocID="{0CC9D92F-AEC6-5A45-9B0E-15B8B13951FD}" presName="spaceBetweenRectangles" presStyleCnt="0"/>
      <dgm:spPr/>
    </dgm:pt>
    <dgm:pt modelId="{73031C4F-D6C6-2C40-80DB-D69A38CE099E}" type="pres">
      <dgm:prSet presAssocID="{6A7BA4CB-D5FC-E841-BFAD-8C64E2BDA7A5}" presName="parentLin" presStyleCnt="0"/>
      <dgm:spPr/>
    </dgm:pt>
    <dgm:pt modelId="{3FA5681F-4DB5-394C-A05D-E513C59DEBC0}" type="pres">
      <dgm:prSet presAssocID="{6A7BA4CB-D5FC-E841-BFAD-8C64E2BDA7A5}" presName="parentLeftMargin" presStyleLbl="node1" presStyleIdx="0" presStyleCnt="7"/>
      <dgm:spPr/>
    </dgm:pt>
    <dgm:pt modelId="{87AF5CD5-0F4E-AE4E-ACEF-15012E170E95}" type="pres">
      <dgm:prSet presAssocID="{6A7BA4CB-D5FC-E841-BFAD-8C64E2BDA7A5}" presName="parentText" presStyleLbl="node1" presStyleIdx="1" presStyleCnt="7">
        <dgm:presLayoutVars>
          <dgm:chMax val="0"/>
          <dgm:bulletEnabled val="1"/>
        </dgm:presLayoutVars>
      </dgm:prSet>
      <dgm:spPr/>
    </dgm:pt>
    <dgm:pt modelId="{2EC22B64-02F5-4149-AA26-23AE628C33A9}" type="pres">
      <dgm:prSet presAssocID="{6A7BA4CB-D5FC-E841-BFAD-8C64E2BDA7A5}" presName="negativeSpace" presStyleCnt="0"/>
      <dgm:spPr/>
    </dgm:pt>
    <dgm:pt modelId="{DF8C5430-0B8A-3E4F-8CE4-876B02EC3DF9}" type="pres">
      <dgm:prSet presAssocID="{6A7BA4CB-D5FC-E841-BFAD-8C64E2BDA7A5}" presName="childText" presStyleLbl="conFgAcc1" presStyleIdx="1" presStyleCnt="7">
        <dgm:presLayoutVars>
          <dgm:bulletEnabled val="1"/>
        </dgm:presLayoutVars>
      </dgm:prSet>
      <dgm:spPr/>
    </dgm:pt>
    <dgm:pt modelId="{380EAE3E-7B46-B445-B01B-6F4E4E77A1EF}" type="pres">
      <dgm:prSet presAssocID="{87877A37-63D5-4544-B4AD-4A1F977F4EBF}" presName="spaceBetweenRectangles" presStyleCnt="0"/>
      <dgm:spPr/>
    </dgm:pt>
    <dgm:pt modelId="{1A914CAF-04A4-564A-AACC-A764A8CCEFEE}" type="pres">
      <dgm:prSet presAssocID="{44BDCDB9-7728-424C-B69B-2A96ABE9F763}" presName="parentLin" presStyleCnt="0"/>
      <dgm:spPr/>
    </dgm:pt>
    <dgm:pt modelId="{CA200294-5FB6-4F47-B825-5BD863ECE0F3}" type="pres">
      <dgm:prSet presAssocID="{44BDCDB9-7728-424C-B69B-2A96ABE9F763}" presName="parentLeftMargin" presStyleLbl="node1" presStyleIdx="1" presStyleCnt="7"/>
      <dgm:spPr/>
    </dgm:pt>
    <dgm:pt modelId="{BA480AEB-DDB8-9F42-94A4-E7766303C930}" type="pres">
      <dgm:prSet presAssocID="{44BDCDB9-7728-424C-B69B-2A96ABE9F763}" presName="parentText" presStyleLbl="node1" presStyleIdx="2" presStyleCnt="7">
        <dgm:presLayoutVars>
          <dgm:chMax val="0"/>
          <dgm:bulletEnabled val="1"/>
        </dgm:presLayoutVars>
      </dgm:prSet>
      <dgm:spPr/>
    </dgm:pt>
    <dgm:pt modelId="{F061FAAF-2E79-7248-ABC6-35D3C19FB480}" type="pres">
      <dgm:prSet presAssocID="{44BDCDB9-7728-424C-B69B-2A96ABE9F763}" presName="negativeSpace" presStyleCnt="0"/>
      <dgm:spPr/>
    </dgm:pt>
    <dgm:pt modelId="{FDA052D9-0AC9-C64B-B9C8-5D43FB2C70FA}" type="pres">
      <dgm:prSet presAssocID="{44BDCDB9-7728-424C-B69B-2A96ABE9F763}" presName="childText" presStyleLbl="conFgAcc1" presStyleIdx="2" presStyleCnt="7">
        <dgm:presLayoutVars>
          <dgm:bulletEnabled val="1"/>
        </dgm:presLayoutVars>
      </dgm:prSet>
      <dgm:spPr/>
    </dgm:pt>
    <dgm:pt modelId="{22501134-DBC1-DA46-BBF6-E475B0822BB9}" type="pres">
      <dgm:prSet presAssocID="{46BC3C16-00B1-7E4E-A68C-06CE78B326F5}" presName="spaceBetweenRectangles" presStyleCnt="0"/>
      <dgm:spPr/>
    </dgm:pt>
    <dgm:pt modelId="{F67C2DDB-E5EF-B247-976A-69D358E7D1D2}" type="pres">
      <dgm:prSet presAssocID="{03D78728-45C4-A348-953A-E0522B0F8C96}" presName="parentLin" presStyleCnt="0"/>
      <dgm:spPr/>
    </dgm:pt>
    <dgm:pt modelId="{1E0CE03A-38F5-7247-B032-DBFF7F2E8E34}" type="pres">
      <dgm:prSet presAssocID="{03D78728-45C4-A348-953A-E0522B0F8C96}" presName="parentLeftMargin" presStyleLbl="node1" presStyleIdx="2" presStyleCnt="7"/>
      <dgm:spPr/>
    </dgm:pt>
    <dgm:pt modelId="{4CE4F232-D387-414D-8CFB-85DC782FED43}" type="pres">
      <dgm:prSet presAssocID="{03D78728-45C4-A348-953A-E0522B0F8C96}" presName="parentText" presStyleLbl="node1" presStyleIdx="3" presStyleCnt="7">
        <dgm:presLayoutVars>
          <dgm:chMax val="0"/>
          <dgm:bulletEnabled val="1"/>
        </dgm:presLayoutVars>
      </dgm:prSet>
      <dgm:spPr/>
    </dgm:pt>
    <dgm:pt modelId="{DF63115A-71B3-F148-9F8C-48F6B8CF9F37}" type="pres">
      <dgm:prSet presAssocID="{03D78728-45C4-A348-953A-E0522B0F8C96}" presName="negativeSpace" presStyleCnt="0"/>
      <dgm:spPr/>
    </dgm:pt>
    <dgm:pt modelId="{49E369E3-E773-8142-BD42-3DF55CAC25A8}" type="pres">
      <dgm:prSet presAssocID="{03D78728-45C4-A348-953A-E0522B0F8C96}" presName="childText" presStyleLbl="conFgAcc1" presStyleIdx="3" presStyleCnt="7">
        <dgm:presLayoutVars>
          <dgm:bulletEnabled val="1"/>
        </dgm:presLayoutVars>
      </dgm:prSet>
      <dgm:spPr/>
    </dgm:pt>
    <dgm:pt modelId="{B3864F7F-AC4D-504E-9784-62B96FF70C88}" type="pres">
      <dgm:prSet presAssocID="{62FB60B2-7341-B54C-ADE3-6E8F3FBA3CCE}" presName="spaceBetweenRectangles" presStyleCnt="0"/>
      <dgm:spPr/>
    </dgm:pt>
    <dgm:pt modelId="{71DE48FE-8E62-D548-8C89-A1234A4BC1DC}" type="pres">
      <dgm:prSet presAssocID="{339F5300-0DB9-9D41-8B69-9960F8E24072}" presName="parentLin" presStyleCnt="0"/>
      <dgm:spPr/>
    </dgm:pt>
    <dgm:pt modelId="{64599F17-C088-3E45-ACBA-CEDD66CF1925}" type="pres">
      <dgm:prSet presAssocID="{339F5300-0DB9-9D41-8B69-9960F8E24072}" presName="parentLeftMargin" presStyleLbl="node1" presStyleIdx="3" presStyleCnt="7"/>
      <dgm:spPr/>
    </dgm:pt>
    <dgm:pt modelId="{817D5F10-0EA2-6F40-BE78-64E65F4C27C2}" type="pres">
      <dgm:prSet presAssocID="{339F5300-0DB9-9D41-8B69-9960F8E24072}" presName="parentText" presStyleLbl="node1" presStyleIdx="4" presStyleCnt="7">
        <dgm:presLayoutVars>
          <dgm:chMax val="0"/>
          <dgm:bulletEnabled val="1"/>
        </dgm:presLayoutVars>
      </dgm:prSet>
      <dgm:spPr/>
    </dgm:pt>
    <dgm:pt modelId="{3CCBE217-8199-7A4F-A3EE-57ABD16CBC96}" type="pres">
      <dgm:prSet presAssocID="{339F5300-0DB9-9D41-8B69-9960F8E24072}" presName="negativeSpace" presStyleCnt="0"/>
      <dgm:spPr/>
    </dgm:pt>
    <dgm:pt modelId="{48FDE051-F40E-8640-A8FC-01096C084078}" type="pres">
      <dgm:prSet presAssocID="{339F5300-0DB9-9D41-8B69-9960F8E24072}" presName="childText" presStyleLbl="conFgAcc1" presStyleIdx="4" presStyleCnt="7">
        <dgm:presLayoutVars>
          <dgm:bulletEnabled val="1"/>
        </dgm:presLayoutVars>
      </dgm:prSet>
      <dgm:spPr/>
    </dgm:pt>
    <dgm:pt modelId="{0CC17179-533E-504F-B06D-DBF621616B49}" type="pres">
      <dgm:prSet presAssocID="{9218AE72-C494-0940-ABF1-DB2A0C868BBF}" presName="spaceBetweenRectangles" presStyleCnt="0"/>
      <dgm:spPr/>
    </dgm:pt>
    <dgm:pt modelId="{DB68AA6C-F8BA-6743-82DF-3D94B4C15EE7}" type="pres">
      <dgm:prSet presAssocID="{5D5E80AC-F885-7C43-9268-A36403B1250E}" presName="parentLin" presStyleCnt="0"/>
      <dgm:spPr/>
    </dgm:pt>
    <dgm:pt modelId="{04622D2E-99E9-7F4D-BD32-033B1D5BF269}" type="pres">
      <dgm:prSet presAssocID="{5D5E80AC-F885-7C43-9268-A36403B1250E}" presName="parentLeftMargin" presStyleLbl="node1" presStyleIdx="4" presStyleCnt="7"/>
      <dgm:spPr/>
    </dgm:pt>
    <dgm:pt modelId="{874C754E-516A-9945-A098-B503B8D43702}" type="pres">
      <dgm:prSet presAssocID="{5D5E80AC-F885-7C43-9268-A36403B1250E}" presName="parentText" presStyleLbl="node1" presStyleIdx="5" presStyleCnt="7" custLinFactNeighborX="-91732" custLinFactNeighborY="-11699">
        <dgm:presLayoutVars>
          <dgm:chMax val="0"/>
          <dgm:bulletEnabled val="1"/>
        </dgm:presLayoutVars>
      </dgm:prSet>
      <dgm:spPr/>
    </dgm:pt>
    <dgm:pt modelId="{DDEC5539-67A3-8443-B4F3-7D952D829970}" type="pres">
      <dgm:prSet presAssocID="{5D5E80AC-F885-7C43-9268-A36403B1250E}" presName="negativeSpace" presStyleCnt="0"/>
      <dgm:spPr/>
    </dgm:pt>
    <dgm:pt modelId="{B8BC36A6-E728-5E43-8E36-6AF4256D47B0}" type="pres">
      <dgm:prSet presAssocID="{5D5E80AC-F885-7C43-9268-A36403B1250E}" presName="childText" presStyleLbl="conFgAcc1" presStyleIdx="5" presStyleCnt="7">
        <dgm:presLayoutVars>
          <dgm:bulletEnabled val="1"/>
        </dgm:presLayoutVars>
      </dgm:prSet>
      <dgm:spPr/>
    </dgm:pt>
    <dgm:pt modelId="{A10BAE88-AB82-0D4E-981D-01A7B68856A6}" type="pres">
      <dgm:prSet presAssocID="{6645F16F-133A-9744-853C-95ED98390FDE}" presName="spaceBetweenRectangles" presStyleCnt="0"/>
      <dgm:spPr/>
    </dgm:pt>
    <dgm:pt modelId="{BBCAA45D-C8D0-994B-B723-060A7F7A5466}" type="pres">
      <dgm:prSet presAssocID="{C405D3A9-2378-494D-BF47-739DBC235730}" presName="parentLin" presStyleCnt="0"/>
      <dgm:spPr/>
    </dgm:pt>
    <dgm:pt modelId="{C1F34418-7344-1841-B940-0F8221BCFD0F}" type="pres">
      <dgm:prSet presAssocID="{C405D3A9-2378-494D-BF47-739DBC235730}" presName="parentLeftMargin" presStyleLbl="node1" presStyleIdx="5" presStyleCnt="7"/>
      <dgm:spPr/>
    </dgm:pt>
    <dgm:pt modelId="{BC0D35F7-74B7-754E-83B9-9AB9D4918529}" type="pres">
      <dgm:prSet presAssocID="{C405D3A9-2378-494D-BF47-739DBC235730}" presName="parentText" presStyleLbl="node1" presStyleIdx="6" presStyleCnt="7">
        <dgm:presLayoutVars>
          <dgm:chMax val="0"/>
          <dgm:bulletEnabled val="1"/>
        </dgm:presLayoutVars>
      </dgm:prSet>
      <dgm:spPr/>
    </dgm:pt>
    <dgm:pt modelId="{6D7F1548-1599-BC48-8C27-77ECEFAA9475}" type="pres">
      <dgm:prSet presAssocID="{C405D3A9-2378-494D-BF47-739DBC235730}" presName="negativeSpace" presStyleCnt="0"/>
      <dgm:spPr/>
    </dgm:pt>
    <dgm:pt modelId="{6CAD52E7-AEAA-9A4C-9F8A-9E274D19AD28}" type="pres">
      <dgm:prSet presAssocID="{C405D3A9-2378-494D-BF47-739DBC235730}" presName="childText" presStyleLbl="conFgAcc1" presStyleIdx="6" presStyleCnt="7" custLinFactNeighborX="170" custLinFactNeighborY="6587">
        <dgm:presLayoutVars>
          <dgm:bulletEnabled val="1"/>
        </dgm:presLayoutVars>
      </dgm:prSet>
      <dgm:spPr/>
    </dgm:pt>
  </dgm:ptLst>
  <dgm:cxnLst>
    <dgm:cxn modelId="{381EA701-289F-AD4B-9FA4-8BC8928D7B00}" srcId="{C405D3A9-2378-494D-BF47-739DBC235730}" destId="{A8240000-A112-F644-A117-C4116170132B}" srcOrd="0" destOrd="0" parTransId="{D8F2830E-4C51-DA48-A560-3A4E61824D9C}" sibTransId="{664F4C0B-A00E-EB4A-B76E-B6CED4ED1EEE}"/>
    <dgm:cxn modelId="{BB87DE03-6266-6943-8F5C-146856A4C4F4}" type="presOf" srcId="{47D34B6E-11DE-9A42-9EB7-69085D5DF75B}" destId="{49E369E3-E773-8142-BD42-3DF55CAC25A8}" srcOrd="0" destOrd="1" presId="urn:microsoft.com/office/officeart/2005/8/layout/list1"/>
    <dgm:cxn modelId="{40DA1C07-5878-BE49-BE34-9D33F12DCE32}" type="presOf" srcId="{AAE39385-BF98-D947-B979-F5BD77CF6F71}" destId="{49E369E3-E773-8142-BD42-3DF55CAC25A8}" srcOrd="0" destOrd="0" presId="urn:microsoft.com/office/officeart/2005/8/layout/list1"/>
    <dgm:cxn modelId="{49274609-0832-6C4E-9428-639E5E9A6868}" type="presOf" srcId="{44BDCDB9-7728-424C-B69B-2A96ABE9F763}" destId="{BA480AEB-DDB8-9F42-94A4-E7766303C930}" srcOrd="1" destOrd="0" presId="urn:microsoft.com/office/officeart/2005/8/layout/list1"/>
    <dgm:cxn modelId="{B845F216-DD23-8043-A38D-4634FB303C1B}" srcId="{C405D3A9-2378-494D-BF47-739DBC235730}" destId="{C44F6141-B029-B54E-9EB4-13B365A9AFB7}" srcOrd="2" destOrd="0" parTransId="{8069DB9F-A878-744C-A4A1-E603CA4DC361}" sibTransId="{B57F7F3D-9490-3A43-8BE4-C782F6E8A093}"/>
    <dgm:cxn modelId="{2966811C-C7C7-7B4D-B507-25F11B741878}" srcId="{5D5E80AC-F885-7C43-9268-A36403B1250E}" destId="{02DDEDD6-1B86-1446-A99C-1D81B4302A5C}" srcOrd="0" destOrd="0" parTransId="{D134DFBD-81BC-534B-B21D-DBF70D7913C1}" sibTransId="{A37E4420-83B7-2C44-A779-7308AA9129F5}"/>
    <dgm:cxn modelId="{CA125224-E6F4-D343-805D-00882DFB07D6}" srcId="{44BDCDB9-7728-424C-B69B-2A96ABE9F763}" destId="{B10C4C9F-3EF7-6546-BE7F-B7F3622347D8}" srcOrd="0" destOrd="0" parTransId="{871BEFE0-ECA8-8F40-9883-89B36B8266BD}" sibTransId="{4BAE4655-1BAA-D044-A4F4-CA82668ED604}"/>
    <dgm:cxn modelId="{4B403E2A-A71C-2F43-BB93-AD2CBD02EF22}" type="presOf" srcId="{5E8DC1D0-1295-D540-8DF5-3E2D07CAF092}" destId="{E5788940-4630-5F4E-998C-D3076EFFC840}" srcOrd="0" destOrd="0" presId="urn:microsoft.com/office/officeart/2005/8/layout/list1"/>
    <dgm:cxn modelId="{6E9E6A2B-5B6F-3B49-85BB-11E41047921F}" srcId="{B127938E-50F4-C34B-B020-995D5DBE4B6C}" destId="{C405D3A9-2378-494D-BF47-739DBC235730}" srcOrd="6" destOrd="0" parTransId="{6794EFD4-4C31-D849-943F-CA52C2420E32}" sibTransId="{B089544C-C433-144C-8210-EE0BA7B10C67}"/>
    <dgm:cxn modelId="{72D92534-80E8-3D46-A114-7B800DF1EFD7}" type="presOf" srcId="{02DDEDD6-1B86-1446-A99C-1D81B4302A5C}" destId="{B8BC36A6-E728-5E43-8E36-6AF4256D47B0}" srcOrd="0" destOrd="0" presId="urn:microsoft.com/office/officeart/2005/8/layout/list1"/>
    <dgm:cxn modelId="{CA785438-A5F8-3B46-96E0-2E300D15704D}" type="presOf" srcId="{C405D3A9-2378-494D-BF47-739DBC235730}" destId="{BC0D35F7-74B7-754E-83B9-9AB9D4918529}" srcOrd="1" destOrd="0" presId="urn:microsoft.com/office/officeart/2005/8/layout/list1"/>
    <dgm:cxn modelId="{7D3C5D5B-8322-5741-9D28-88BA8785B203}" type="presOf" srcId="{B10C4C9F-3EF7-6546-BE7F-B7F3622347D8}" destId="{FDA052D9-0AC9-C64B-B9C8-5D43FB2C70FA}" srcOrd="0" destOrd="0" presId="urn:microsoft.com/office/officeart/2005/8/layout/list1"/>
    <dgm:cxn modelId="{AA3AA15C-38B1-834B-A8DC-129A232EC00D}" type="presOf" srcId="{A8240000-A112-F644-A117-C4116170132B}" destId="{6CAD52E7-AEAA-9A4C-9F8A-9E274D19AD28}" srcOrd="0" destOrd="0" presId="urn:microsoft.com/office/officeart/2005/8/layout/list1"/>
    <dgm:cxn modelId="{1DCA2541-187C-CB45-A73B-B9AB44A7F46C}" srcId="{03D78728-45C4-A348-953A-E0522B0F8C96}" destId="{AAE39385-BF98-D947-B979-F5BD77CF6F71}" srcOrd="0" destOrd="0" parTransId="{995626E3-BB01-EF41-82F9-2FDB88CDA58D}" sibTransId="{A7898064-2EDF-E645-B6AB-3B2A5494014C}"/>
    <dgm:cxn modelId="{2FA11463-157E-F44C-B49A-EC79CDC05277}" type="presOf" srcId="{5D5E80AC-F885-7C43-9268-A36403B1250E}" destId="{874C754E-516A-9945-A098-B503B8D43702}" srcOrd="1" destOrd="0" presId="urn:microsoft.com/office/officeart/2005/8/layout/list1"/>
    <dgm:cxn modelId="{0FC56165-750D-8346-B194-8F007D74C15D}" type="presOf" srcId="{C44F6141-B029-B54E-9EB4-13B365A9AFB7}" destId="{6CAD52E7-AEAA-9A4C-9F8A-9E274D19AD28}" srcOrd="0" destOrd="2" presId="urn:microsoft.com/office/officeart/2005/8/layout/list1"/>
    <dgm:cxn modelId="{06382747-01AB-EC46-929A-1286EF534158}" type="presOf" srcId="{569F40F4-D001-2049-8492-EB93961CF23A}" destId="{926171EE-F438-0343-92FF-E27C41A5667F}" srcOrd="1" destOrd="0" presId="urn:microsoft.com/office/officeart/2005/8/layout/list1"/>
    <dgm:cxn modelId="{96B06069-C271-194F-8D48-F00E4C424C34}" type="presOf" srcId="{03D78728-45C4-A348-953A-E0522B0F8C96}" destId="{4CE4F232-D387-414D-8CFB-85DC782FED43}" srcOrd="1" destOrd="0" presId="urn:microsoft.com/office/officeart/2005/8/layout/list1"/>
    <dgm:cxn modelId="{91EA4E4A-A005-4F49-885D-62E4DCC28ECA}" type="presOf" srcId="{44BDCDB9-7728-424C-B69B-2A96ABE9F763}" destId="{CA200294-5FB6-4F47-B825-5BD863ECE0F3}" srcOrd="0" destOrd="0" presId="urn:microsoft.com/office/officeart/2005/8/layout/list1"/>
    <dgm:cxn modelId="{8E4AD06E-ACE5-AB48-89A9-0727A9790240}" type="presOf" srcId="{339F5300-0DB9-9D41-8B69-9960F8E24072}" destId="{817D5F10-0EA2-6F40-BE78-64E65F4C27C2}" srcOrd="1" destOrd="0" presId="urn:microsoft.com/office/officeart/2005/8/layout/list1"/>
    <dgm:cxn modelId="{41AB9853-0C52-944A-8FD7-A3B77A06C3DB}" type="presOf" srcId="{6A7BA4CB-D5FC-E841-BFAD-8C64E2BDA7A5}" destId="{3FA5681F-4DB5-394C-A05D-E513C59DEBC0}" srcOrd="0" destOrd="0" presId="urn:microsoft.com/office/officeart/2005/8/layout/list1"/>
    <dgm:cxn modelId="{A2A7EC56-5CEA-AF48-9833-74628C8F98C9}" srcId="{569F40F4-D001-2049-8492-EB93961CF23A}" destId="{5E8DC1D0-1295-D540-8DF5-3E2D07CAF092}" srcOrd="0" destOrd="0" parTransId="{62F1AE2E-E52E-9B44-A41D-F0B380D0A622}" sibTransId="{4AE42F6F-87DB-174B-96A8-A0589840807A}"/>
    <dgm:cxn modelId="{DF7F3F78-DB6B-6C4B-B7EA-034DF0357CFB}" srcId="{C405D3A9-2378-494D-BF47-739DBC235730}" destId="{30CA52F9-53A3-3348-94AA-841006D35DDC}" srcOrd="1" destOrd="0" parTransId="{9DBE64CD-93A7-6A4F-805A-5FBADB9CC07C}" sibTransId="{5978915E-69D3-8747-BD79-F810C40CE837}"/>
    <dgm:cxn modelId="{9A3DEA7D-B9B3-4E44-9144-0BD38D441240}" srcId="{B127938E-50F4-C34B-B020-995D5DBE4B6C}" destId="{339F5300-0DB9-9D41-8B69-9960F8E24072}" srcOrd="4" destOrd="0" parTransId="{D646A5FC-68D9-1040-90E9-4CB99DAFD171}" sibTransId="{9218AE72-C494-0940-ABF1-DB2A0C868BBF}"/>
    <dgm:cxn modelId="{EFE01D7F-C874-704E-B3A9-A2151D0B4E4C}" type="presOf" srcId="{37A73B84-44FC-2645-9BBC-5780BDFB1398}" destId="{48FDE051-F40E-8640-A8FC-01096C084078}" srcOrd="0" destOrd="0" presId="urn:microsoft.com/office/officeart/2005/8/layout/list1"/>
    <dgm:cxn modelId="{403DC97F-A40D-3E41-A3C7-F7A6F700FE76}" type="presOf" srcId="{C405D3A9-2378-494D-BF47-739DBC235730}" destId="{C1F34418-7344-1841-B940-0F8221BCFD0F}" srcOrd="0" destOrd="0" presId="urn:microsoft.com/office/officeart/2005/8/layout/list1"/>
    <dgm:cxn modelId="{C220D081-C0B5-2348-B783-FBACE45EDA0A}" srcId="{B127938E-50F4-C34B-B020-995D5DBE4B6C}" destId="{5D5E80AC-F885-7C43-9268-A36403B1250E}" srcOrd="5" destOrd="0" parTransId="{920E4C71-149A-B940-96D4-4E0F2F4E36F2}" sibTransId="{6645F16F-133A-9744-853C-95ED98390FDE}"/>
    <dgm:cxn modelId="{4FB9BC85-E2AB-9346-A19D-74AEE32DB777}" type="presOf" srcId="{5D5E80AC-F885-7C43-9268-A36403B1250E}" destId="{04622D2E-99E9-7F4D-BD32-033B1D5BF269}" srcOrd="0" destOrd="0" presId="urn:microsoft.com/office/officeart/2005/8/layout/list1"/>
    <dgm:cxn modelId="{F8153A87-B26D-0541-ABBD-ABBB9013D516}" type="presOf" srcId="{6A7BA4CB-D5FC-E841-BFAD-8C64E2BDA7A5}" destId="{87AF5CD5-0F4E-AE4E-ACEF-15012E170E95}" srcOrd="1" destOrd="0" presId="urn:microsoft.com/office/officeart/2005/8/layout/list1"/>
    <dgm:cxn modelId="{97D4A587-5616-5744-A0AF-1ACDA572E89D}" srcId="{6A7BA4CB-D5FC-E841-BFAD-8C64E2BDA7A5}" destId="{412936DE-44A7-8A47-B985-F8D0E7414BA5}" srcOrd="0" destOrd="0" parTransId="{DDE61435-C888-5347-8CA9-2D6F96A54C5C}" sibTransId="{79C6E61C-0577-3C42-BB4E-2D0886C2A44A}"/>
    <dgm:cxn modelId="{BE71E49A-B00F-6D4E-957E-BD80C5CE541D}" srcId="{B127938E-50F4-C34B-B020-995D5DBE4B6C}" destId="{569F40F4-D001-2049-8492-EB93961CF23A}" srcOrd="0" destOrd="0" parTransId="{30D6D011-AB9B-5446-862C-1CF16F9C532C}" sibTransId="{0CC9D92F-AEC6-5A45-9B0E-15B8B13951FD}"/>
    <dgm:cxn modelId="{879007A4-451B-074F-B2A7-3F544E8C5502}" srcId="{B127938E-50F4-C34B-B020-995D5DBE4B6C}" destId="{44BDCDB9-7728-424C-B69B-2A96ABE9F763}" srcOrd="2" destOrd="0" parTransId="{006E554D-E678-FB4C-80A9-A13A7F7F0183}" sibTransId="{46BC3C16-00B1-7E4E-A68C-06CE78B326F5}"/>
    <dgm:cxn modelId="{DA8B5AB1-E47A-3A4A-839B-C28C62A124A3}" type="presOf" srcId="{B127938E-50F4-C34B-B020-995D5DBE4B6C}" destId="{9D2D01CA-1D55-0F46-BC29-99A0F947701A}" srcOrd="0" destOrd="0" presId="urn:microsoft.com/office/officeart/2005/8/layout/list1"/>
    <dgm:cxn modelId="{D3374CBC-D34A-9B49-AC15-6536ACF57C99}" type="presOf" srcId="{379F2049-138E-7846-8827-A017270CF4A2}" destId="{6CAD52E7-AEAA-9A4C-9F8A-9E274D19AD28}" srcOrd="0" destOrd="3" presId="urn:microsoft.com/office/officeart/2005/8/layout/list1"/>
    <dgm:cxn modelId="{98CCAFC1-793B-1B45-8166-10C0E658ADDE}" type="presOf" srcId="{30CA52F9-53A3-3348-94AA-841006D35DDC}" destId="{6CAD52E7-AEAA-9A4C-9F8A-9E274D19AD28}" srcOrd="0" destOrd="1" presId="urn:microsoft.com/office/officeart/2005/8/layout/list1"/>
    <dgm:cxn modelId="{8E8DB0C3-0470-F24C-BD7B-9934C602F4E2}" srcId="{B127938E-50F4-C34B-B020-995D5DBE4B6C}" destId="{6A7BA4CB-D5FC-E841-BFAD-8C64E2BDA7A5}" srcOrd="1" destOrd="0" parTransId="{2766593E-55A8-004A-8FDD-37EE80A4AE58}" sibTransId="{87877A37-63D5-4544-B4AD-4A1F977F4EBF}"/>
    <dgm:cxn modelId="{1EE5B1C5-AC79-D74D-8416-32A23541D66F}" srcId="{B127938E-50F4-C34B-B020-995D5DBE4B6C}" destId="{03D78728-45C4-A348-953A-E0522B0F8C96}" srcOrd="3" destOrd="0" parTransId="{140B9892-EA59-F340-989F-B27FCC6AD1C9}" sibTransId="{62FB60B2-7341-B54C-ADE3-6E8F3FBA3CCE}"/>
    <dgm:cxn modelId="{FE7EFEC6-D425-FC4C-8438-5549ACEEFE8D}" srcId="{C405D3A9-2378-494D-BF47-739DBC235730}" destId="{379F2049-138E-7846-8827-A017270CF4A2}" srcOrd="3" destOrd="0" parTransId="{34903CA0-00CE-144F-A3D9-D0C38B8F4BFC}" sibTransId="{6140778A-2D97-524E-88FD-47843E4F9B1B}"/>
    <dgm:cxn modelId="{8CC63FCD-50CC-6B48-ADB0-6031EF4B310A}" type="presOf" srcId="{412936DE-44A7-8A47-B985-F8D0E7414BA5}" destId="{DF8C5430-0B8A-3E4F-8CE4-876B02EC3DF9}" srcOrd="0" destOrd="0" presId="urn:microsoft.com/office/officeart/2005/8/layout/list1"/>
    <dgm:cxn modelId="{03B004DA-BEBF-2540-BA0C-2F2B9546E5C9}" srcId="{339F5300-0DB9-9D41-8B69-9960F8E24072}" destId="{37A73B84-44FC-2645-9BBC-5780BDFB1398}" srcOrd="0" destOrd="0" parTransId="{D641B560-CCE0-0B4E-A4E6-460777EB0125}" sibTransId="{82E2E51B-8AA8-104A-B6BB-AD8AC1239011}"/>
    <dgm:cxn modelId="{1D8241DB-FD03-C345-8EC3-CF623A56B8BC}" type="presOf" srcId="{339F5300-0DB9-9D41-8B69-9960F8E24072}" destId="{64599F17-C088-3E45-ACBA-CEDD66CF1925}" srcOrd="0" destOrd="0" presId="urn:microsoft.com/office/officeart/2005/8/layout/list1"/>
    <dgm:cxn modelId="{565D8FE6-3E21-9E4F-9B86-93DD6BA63DB9}" type="presOf" srcId="{569F40F4-D001-2049-8492-EB93961CF23A}" destId="{D3F96DF1-E87F-884C-A16C-37C7589E4FA8}" srcOrd="0" destOrd="0" presId="urn:microsoft.com/office/officeart/2005/8/layout/list1"/>
    <dgm:cxn modelId="{F2A529FD-CE56-CF4C-8C12-433B7AA677CA}" type="presOf" srcId="{03D78728-45C4-A348-953A-E0522B0F8C96}" destId="{1E0CE03A-38F5-7247-B032-DBFF7F2E8E34}" srcOrd="0" destOrd="0" presId="urn:microsoft.com/office/officeart/2005/8/layout/list1"/>
    <dgm:cxn modelId="{BBE121FF-B78E-EC4A-9897-ABBE4FFD5C32}" srcId="{03D78728-45C4-A348-953A-E0522B0F8C96}" destId="{47D34B6E-11DE-9A42-9EB7-69085D5DF75B}" srcOrd="1" destOrd="0" parTransId="{3AEA75BA-C73E-B742-A3D1-9F8411B58091}" sibTransId="{3DF0D608-F0B0-6D45-A65D-00C6FB7B7933}"/>
    <dgm:cxn modelId="{FBA4632F-2960-0546-B4E2-F76EEF1B1E8A}" type="presParOf" srcId="{9D2D01CA-1D55-0F46-BC29-99A0F947701A}" destId="{673E9EDD-1D12-4348-A869-17F135B64E15}" srcOrd="0" destOrd="0" presId="urn:microsoft.com/office/officeart/2005/8/layout/list1"/>
    <dgm:cxn modelId="{F919124F-DD82-3A4B-AC38-08F07483A24B}" type="presParOf" srcId="{673E9EDD-1D12-4348-A869-17F135B64E15}" destId="{D3F96DF1-E87F-884C-A16C-37C7589E4FA8}" srcOrd="0" destOrd="0" presId="urn:microsoft.com/office/officeart/2005/8/layout/list1"/>
    <dgm:cxn modelId="{ED69A719-263B-3244-8532-D5E31C97A0B1}" type="presParOf" srcId="{673E9EDD-1D12-4348-A869-17F135B64E15}" destId="{926171EE-F438-0343-92FF-E27C41A5667F}" srcOrd="1" destOrd="0" presId="urn:microsoft.com/office/officeart/2005/8/layout/list1"/>
    <dgm:cxn modelId="{9C87298C-1FD9-894A-8C06-D601CBDF8E68}" type="presParOf" srcId="{9D2D01CA-1D55-0F46-BC29-99A0F947701A}" destId="{5754B45F-0820-B645-B13A-4A40E63AD8F0}" srcOrd="1" destOrd="0" presId="urn:microsoft.com/office/officeart/2005/8/layout/list1"/>
    <dgm:cxn modelId="{5CB3E7BC-3837-3448-9FCC-CBE0750DB7E7}" type="presParOf" srcId="{9D2D01CA-1D55-0F46-BC29-99A0F947701A}" destId="{E5788940-4630-5F4E-998C-D3076EFFC840}" srcOrd="2" destOrd="0" presId="urn:microsoft.com/office/officeart/2005/8/layout/list1"/>
    <dgm:cxn modelId="{D9F9E9E9-CCFC-CC4B-9AD9-A11692CDE6DA}" type="presParOf" srcId="{9D2D01CA-1D55-0F46-BC29-99A0F947701A}" destId="{5A59E66C-6170-D548-A4C2-B3F1055FD119}" srcOrd="3" destOrd="0" presId="urn:microsoft.com/office/officeart/2005/8/layout/list1"/>
    <dgm:cxn modelId="{DA2B43B2-C498-454D-B272-E16C52FAFB49}" type="presParOf" srcId="{9D2D01CA-1D55-0F46-BC29-99A0F947701A}" destId="{73031C4F-D6C6-2C40-80DB-D69A38CE099E}" srcOrd="4" destOrd="0" presId="urn:microsoft.com/office/officeart/2005/8/layout/list1"/>
    <dgm:cxn modelId="{BE02D9EB-7C11-6744-A2DE-F6899BF12192}" type="presParOf" srcId="{73031C4F-D6C6-2C40-80DB-D69A38CE099E}" destId="{3FA5681F-4DB5-394C-A05D-E513C59DEBC0}" srcOrd="0" destOrd="0" presId="urn:microsoft.com/office/officeart/2005/8/layout/list1"/>
    <dgm:cxn modelId="{39268314-84BD-A344-B18F-6BE574D38189}" type="presParOf" srcId="{73031C4F-D6C6-2C40-80DB-D69A38CE099E}" destId="{87AF5CD5-0F4E-AE4E-ACEF-15012E170E95}" srcOrd="1" destOrd="0" presId="urn:microsoft.com/office/officeart/2005/8/layout/list1"/>
    <dgm:cxn modelId="{E257EB2A-7324-F14D-B855-FE121F56944A}" type="presParOf" srcId="{9D2D01CA-1D55-0F46-BC29-99A0F947701A}" destId="{2EC22B64-02F5-4149-AA26-23AE628C33A9}" srcOrd="5" destOrd="0" presId="urn:microsoft.com/office/officeart/2005/8/layout/list1"/>
    <dgm:cxn modelId="{42EA0113-7F65-4048-B73D-5E5AE9068C08}" type="presParOf" srcId="{9D2D01CA-1D55-0F46-BC29-99A0F947701A}" destId="{DF8C5430-0B8A-3E4F-8CE4-876B02EC3DF9}" srcOrd="6" destOrd="0" presId="urn:microsoft.com/office/officeart/2005/8/layout/list1"/>
    <dgm:cxn modelId="{2E27C12C-2D0B-B446-8A41-B3D7D1558472}" type="presParOf" srcId="{9D2D01CA-1D55-0F46-BC29-99A0F947701A}" destId="{380EAE3E-7B46-B445-B01B-6F4E4E77A1EF}" srcOrd="7" destOrd="0" presId="urn:microsoft.com/office/officeart/2005/8/layout/list1"/>
    <dgm:cxn modelId="{DAC5A22F-9C26-1145-ADF7-9A07C15B68C4}" type="presParOf" srcId="{9D2D01CA-1D55-0F46-BC29-99A0F947701A}" destId="{1A914CAF-04A4-564A-AACC-A764A8CCEFEE}" srcOrd="8" destOrd="0" presId="urn:microsoft.com/office/officeart/2005/8/layout/list1"/>
    <dgm:cxn modelId="{FBCF9F95-4EB3-B241-8440-68418E1F6816}" type="presParOf" srcId="{1A914CAF-04A4-564A-AACC-A764A8CCEFEE}" destId="{CA200294-5FB6-4F47-B825-5BD863ECE0F3}" srcOrd="0" destOrd="0" presId="urn:microsoft.com/office/officeart/2005/8/layout/list1"/>
    <dgm:cxn modelId="{1A914409-E741-4445-896F-B4378170023C}" type="presParOf" srcId="{1A914CAF-04A4-564A-AACC-A764A8CCEFEE}" destId="{BA480AEB-DDB8-9F42-94A4-E7766303C930}" srcOrd="1" destOrd="0" presId="urn:microsoft.com/office/officeart/2005/8/layout/list1"/>
    <dgm:cxn modelId="{DB4E0692-ED12-FE45-985B-5DBAC7777D3B}" type="presParOf" srcId="{9D2D01CA-1D55-0F46-BC29-99A0F947701A}" destId="{F061FAAF-2E79-7248-ABC6-35D3C19FB480}" srcOrd="9" destOrd="0" presId="urn:microsoft.com/office/officeart/2005/8/layout/list1"/>
    <dgm:cxn modelId="{263923F1-146D-5944-AA8E-8D6C9CE452F7}" type="presParOf" srcId="{9D2D01CA-1D55-0F46-BC29-99A0F947701A}" destId="{FDA052D9-0AC9-C64B-B9C8-5D43FB2C70FA}" srcOrd="10" destOrd="0" presId="urn:microsoft.com/office/officeart/2005/8/layout/list1"/>
    <dgm:cxn modelId="{B3E3A118-61A5-B749-B344-B5BCF7CD0248}" type="presParOf" srcId="{9D2D01CA-1D55-0F46-BC29-99A0F947701A}" destId="{22501134-DBC1-DA46-BBF6-E475B0822BB9}" srcOrd="11" destOrd="0" presId="urn:microsoft.com/office/officeart/2005/8/layout/list1"/>
    <dgm:cxn modelId="{4083CC65-DA08-AE4A-B995-E3DCE22E7777}" type="presParOf" srcId="{9D2D01CA-1D55-0F46-BC29-99A0F947701A}" destId="{F67C2DDB-E5EF-B247-976A-69D358E7D1D2}" srcOrd="12" destOrd="0" presId="urn:microsoft.com/office/officeart/2005/8/layout/list1"/>
    <dgm:cxn modelId="{7BABEA95-9913-0F4E-B4E4-C4432BEE961C}" type="presParOf" srcId="{F67C2DDB-E5EF-B247-976A-69D358E7D1D2}" destId="{1E0CE03A-38F5-7247-B032-DBFF7F2E8E34}" srcOrd="0" destOrd="0" presId="urn:microsoft.com/office/officeart/2005/8/layout/list1"/>
    <dgm:cxn modelId="{E841E399-9F01-5945-B6BB-07AE7F8EF176}" type="presParOf" srcId="{F67C2DDB-E5EF-B247-976A-69D358E7D1D2}" destId="{4CE4F232-D387-414D-8CFB-85DC782FED43}" srcOrd="1" destOrd="0" presId="urn:microsoft.com/office/officeart/2005/8/layout/list1"/>
    <dgm:cxn modelId="{4B4B1CA7-7DAF-EA42-857B-1245A9ABB5FB}" type="presParOf" srcId="{9D2D01CA-1D55-0F46-BC29-99A0F947701A}" destId="{DF63115A-71B3-F148-9F8C-48F6B8CF9F37}" srcOrd="13" destOrd="0" presId="urn:microsoft.com/office/officeart/2005/8/layout/list1"/>
    <dgm:cxn modelId="{47BD15E9-ABEB-EA4B-8995-71188621B222}" type="presParOf" srcId="{9D2D01CA-1D55-0F46-BC29-99A0F947701A}" destId="{49E369E3-E773-8142-BD42-3DF55CAC25A8}" srcOrd="14" destOrd="0" presId="urn:microsoft.com/office/officeart/2005/8/layout/list1"/>
    <dgm:cxn modelId="{8B7FA081-56C4-844B-8ECA-FB3DB7F02128}" type="presParOf" srcId="{9D2D01CA-1D55-0F46-BC29-99A0F947701A}" destId="{B3864F7F-AC4D-504E-9784-62B96FF70C88}" srcOrd="15" destOrd="0" presId="urn:microsoft.com/office/officeart/2005/8/layout/list1"/>
    <dgm:cxn modelId="{D6029360-9F78-8745-B0FE-E7A61AB5DE0C}" type="presParOf" srcId="{9D2D01CA-1D55-0F46-BC29-99A0F947701A}" destId="{71DE48FE-8E62-D548-8C89-A1234A4BC1DC}" srcOrd="16" destOrd="0" presId="urn:microsoft.com/office/officeart/2005/8/layout/list1"/>
    <dgm:cxn modelId="{A5BEFC95-2CD0-DE4E-94DD-27501D84640B}" type="presParOf" srcId="{71DE48FE-8E62-D548-8C89-A1234A4BC1DC}" destId="{64599F17-C088-3E45-ACBA-CEDD66CF1925}" srcOrd="0" destOrd="0" presId="urn:microsoft.com/office/officeart/2005/8/layout/list1"/>
    <dgm:cxn modelId="{21E8F106-062C-0B47-9B8B-6A240418ADA1}" type="presParOf" srcId="{71DE48FE-8E62-D548-8C89-A1234A4BC1DC}" destId="{817D5F10-0EA2-6F40-BE78-64E65F4C27C2}" srcOrd="1" destOrd="0" presId="urn:microsoft.com/office/officeart/2005/8/layout/list1"/>
    <dgm:cxn modelId="{679F1E71-8C66-EA4D-850A-6B0B654F4A39}" type="presParOf" srcId="{9D2D01CA-1D55-0F46-BC29-99A0F947701A}" destId="{3CCBE217-8199-7A4F-A3EE-57ABD16CBC96}" srcOrd="17" destOrd="0" presId="urn:microsoft.com/office/officeart/2005/8/layout/list1"/>
    <dgm:cxn modelId="{DD2943BA-13CD-144A-84E6-821DE4826EE0}" type="presParOf" srcId="{9D2D01CA-1D55-0F46-BC29-99A0F947701A}" destId="{48FDE051-F40E-8640-A8FC-01096C084078}" srcOrd="18" destOrd="0" presId="urn:microsoft.com/office/officeart/2005/8/layout/list1"/>
    <dgm:cxn modelId="{3C6AD34C-C501-774E-98DC-E515227720A7}" type="presParOf" srcId="{9D2D01CA-1D55-0F46-BC29-99A0F947701A}" destId="{0CC17179-533E-504F-B06D-DBF621616B49}" srcOrd="19" destOrd="0" presId="urn:microsoft.com/office/officeart/2005/8/layout/list1"/>
    <dgm:cxn modelId="{CB2231B3-8C3B-E842-8A76-F748BCA3F3CF}" type="presParOf" srcId="{9D2D01CA-1D55-0F46-BC29-99A0F947701A}" destId="{DB68AA6C-F8BA-6743-82DF-3D94B4C15EE7}" srcOrd="20" destOrd="0" presId="urn:microsoft.com/office/officeart/2005/8/layout/list1"/>
    <dgm:cxn modelId="{F5F7F775-E220-964E-A0B3-11D059779E54}" type="presParOf" srcId="{DB68AA6C-F8BA-6743-82DF-3D94B4C15EE7}" destId="{04622D2E-99E9-7F4D-BD32-033B1D5BF269}" srcOrd="0" destOrd="0" presId="urn:microsoft.com/office/officeart/2005/8/layout/list1"/>
    <dgm:cxn modelId="{D8A5CDE3-BECC-3B44-9C34-2F1080344709}" type="presParOf" srcId="{DB68AA6C-F8BA-6743-82DF-3D94B4C15EE7}" destId="{874C754E-516A-9945-A098-B503B8D43702}" srcOrd="1" destOrd="0" presId="urn:microsoft.com/office/officeart/2005/8/layout/list1"/>
    <dgm:cxn modelId="{0E3E63BA-ADDC-EA40-975B-23FACABDBB4F}" type="presParOf" srcId="{9D2D01CA-1D55-0F46-BC29-99A0F947701A}" destId="{DDEC5539-67A3-8443-B4F3-7D952D829970}" srcOrd="21" destOrd="0" presId="urn:microsoft.com/office/officeart/2005/8/layout/list1"/>
    <dgm:cxn modelId="{018DE34F-39DD-0F42-8D86-E20773CB5659}" type="presParOf" srcId="{9D2D01CA-1D55-0F46-BC29-99A0F947701A}" destId="{B8BC36A6-E728-5E43-8E36-6AF4256D47B0}" srcOrd="22" destOrd="0" presId="urn:microsoft.com/office/officeart/2005/8/layout/list1"/>
    <dgm:cxn modelId="{78330D5B-F9A3-8F48-BDAF-1FD8766CBB36}" type="presParOf" srcId="{9D2D01CA-1D55-0F46-BC29-99A0F947701A}" destId="{A10BAE88-AB82-0D4E-981D-01A7B68856A6}" srcOrd="23" destOrd="0" presId="urn:microsoft.com/office/officeart/2005/8/layout/list1"/>
    <dgm:cxn modelId="{09CA2363-F26A-4C43-B908-7CF30CC023B1}" type="presParOf" srcId="{9D2D01CA-1D55-0F46-BC29-99A0F947701A}" destId="{BBCAA45D-C8D0-994B-B723-060A7F7A5466}" srcOrd="24" destOrd="0" presId="urn:microsoft.com/office/officeart/2005/8/layout/list1"/>
    <dgm:cxn modelId="{C000664A-2318-CA4A-AB6A-E6792B6BA00B}" type="presParOf" srcId="{BBCAA45D-C8D0-994B-B723-060A7F7A5466}" destId="{C1F34418-7344-1841-B940-0F8221BCFD0F}" srcOrd="0" destOrd="0" presId="urn:microsoft.com/office/officeart/2005/8/layout/list1"/>
    <dgm:cxn modelId="{CF5E7AA4-B4AB-9D4F-A89A-48A44426CF21}" type="presParOf" srcId="{BBCAA45D-C8D0-994B-B723-060A7F7A5466}" destId="{BC0D35F7-74B7-754E-83B9-9AB9D4918529}" srcOrd="1" destOrd="0" presId="urn:microsoft.com/office/officeart/2005/8/layout/list1"/>
    <dgm:cxn modelId="{2FB79DFE-80B2-8C40-96A4-B441AF414243}" type="presParOf" srcId="{9D2D01CA-1D55-0F46-BC29-99A0F947701A}" destId="{6D7F1548-1599-BC48-8C27-77ECEFAA9475}" srcOrd="25" destOrd="0" presId="urn:microsoft.com/office/officeart/2005/8/layout/list1"/>
    <dgm:cxn modelId="{4C69CA82-19AC-B840-8F6B-7E232BF2E50D}" type="presParOf" srcId="{9D2D01CA-1D55-0F46-BC29-99A0F947701A}" destId="{6CAD52E7-AEAA-9A4C-9F8A-9E274D19AD28}"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F2892F-FCF7-3A4B-98FF-B2F4650C826A}" type="doc">
      <dgm:prSet loTypeId="urn:microsoft.com/office/officeart/2005/8/layout/target3" loCatId="relationship" qsTypeId="urn:microsoft.com/office/officeart/2005/8/quickstyle/simple4" qsCatId="simple" csTypeId="urn:microsoft.com/office/officeart/2005/8/colors/accent1_2" csCatId="accent1"/>
      <dgm:spPr/>
      <dgm:t>
        <a:bodyPr/>
        <a:lstStyle/>
        <a:p>
          <a:endParaRPr lang="en-US"/>
        </a:p>
      </dgm:t>
    </dgm:pt>
    <dgm:pt modelId="{1123246F-22CB-4443-8352-EA007740BEA0}">
      <dgm:prSet/>
      <dgm:spPr>
        <a:xfrm>
          <a:off x="2436903" y="25970"/>
          <a:ext cx="5720679" cy="4903440"/>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a:solidFill>
                <a:sysClr val="windowText" lastClr="000000">
                  <a:hueOff val="0"/>
                  <a:satOff val="0"/>
                  <a:lumOff val="0"/>
                  <a:alphaOff val="0"/>
                </a:sysClr>
              </a:solidFill>
              <a:latin typeface="Rockwell"/>
              <a:ea typeface="+mn-ea"/>
              <a:cs typeface="+mn-cs"/>
            </a:rPr>
            <a:t>Refers to a processor architecture that has evolved from RISC design principles and is used in embedded systems</a:t>
          </a:r>
        </a:p>
      </dgm:t>
    </dgm:pt>
    <dgm:pt modelId="{597042A9-26FA-5C48-B0FB-ED65414BA098}" type="parTrans" cxnId="{0B9B3273-E083-6D47-9605-D038113B76FD}">
      <dgm:prSet/>
      <dgm:spPr/>
      <dgm:t>
        <a:bodyPr/>
        <a:lstStyle/>
        <a:p>
          <a:endParaRPr lang="en-US"/>
        </a:p>
      </dgm:t>
    </dgm:pt>
    <dgm:pt modelId="{07B2F954-0EBC-2943-B6CB-B4F187E74277}" type="sibTrans" cxnId="{0B9B3273-E083-6D47-9605-D038113B76FD}">
      <dgm:prSet/>
      <dgm:spPr/>
      <dgm:t>
        <a:bodyPr/>
        <a:lstStyle/>
        <a:p>
          <a:endParaRPr lang="en-US"/>
        </a:p>
      </dgm:t>
    </dgm:pt>
    <dgm:pt modelId="{E741DB30-206C-774F-9FE4-22DEB55538FF}">
      <dgm:prSet/>
      <dgm:spPr>
        <a:xfrm>
          <a:off x="2451720" y="797535"/>
          <a:ext cx="5720679" cy="3873717"/>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dirty="0">
              <a:solidFill>
                <a:sysClr val="windowText" lastClr="000000">
                  <a:hueOff val="0"/>
                  <a:satOff val="0"/>
                  <a:lumOff val="0"/>
                  <a:alphaOff val="0"/>
                </a:sysClr>
              </a:solidFill>
              <a:latin typeface="Rockwell"/>
              <a:ea typeface="+mn-ea"/>
              <a:cs typeface="+mn-cs"/>
            </a:rPr>
            <a:t>Family of RISC-based microprocessors and microcontrollers designed by ARM Holdings, Cambridge, England</a:t>
          </a:r>
        </a:p>
      </dgm:t>
    </dgm:pt>
    <dgm:pt modelId="{E11DF189-81A0-DE40-BFC0-797A523C3E95}" type="parTrans" cxnId="{73551A1C-1254-4A42-AF91-0B2DC4A56449}">
      <dgm:prSet/>
      <dgm:spPr/>
      <dgm:t>
        <a:bodyPr/>
        <a:lstStyle/>
        <a:p>
          <a:endParaRPr lang="en-US"/>
        </a:p>
      </dgm:t>
    </dgm:pt>
    <dgm:pt modelId="{FF06B8F3-1F86-8140-9B9F-E235AE5E10C5}" type="sibTrans" cxnId="{73551A1C-1254-4A42-AF91-0B2DC4A56449}">
      <dgm:prSet/>
      <dgm:spPr/>
      <dgm:t>
        <a:bodyPr/>
        <a:lstStyle/>
        <a:p>
          <a:endParaRPr lang="en-US"/>
        </a:p>
      </dgm:t>
    </dgm:pt>
    <dgm:pt modelId="{E24C8E8A-770D-5B42-9276-16CAD8070F05}">
      <dgm:prSet/>
      <dgm:spPr>
        <a:xfrm>
          <a:off x="2451720" y="1582086"/>
          <a:ext cx="5720679" cy="2843995"/>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a:solidFill>
                <a:sysClr val="windowText" lastClr="000000">
                  <a:hueOff val="0"/>
                  <a:satOff val="0"/>
                  <a:lumOff val="0"/>
                  <a:alphaOff val="0"/>
                </a:sysClr>
              </a:solidFill>
              <a:latin typeface="Rockwell"/>
              <a:ea typeface="+mn-ea"/>
              <a:cs typeface="+mn-cs"/>
            </a:rPr>
            <a:t>Chips are high-speed processors that are known for their small die size and low power requirements</a:t>
          </a:r>
        </a:p>
      </dgm:t>
    </dgm:pt>
    <dgm:pt modelId="{7B4DA492-5B82-0C40-94A2-C1B1175CF320}" type="parTrans" cxnId="{A380C853-BD63-ED44-8CB7-78C75020B6A9}">
      <dgm:prSet/>
      <dgm:spPr/>
      <dgm:t>
        <a:bodyPr/>
        <a:lstStyle/>
        <a:p>
          <a:endParaRPr lang="en-US"/>
        </a:p>
      </dgm:t>
    </dgm:pt>
    <dgm:pt modelId="{482C19A7-4BEC-7642-A198-D0ABB1202A63}" type="sibTrans" cxnId="{A380C853-BD63-ED44-8CB7-78C75020B6A9}">
      <dgm:prSet/>
      <dgm:spPr/>
      <dgm:t>
        <a:bodyPr/>
        <a:lstStyle/>
        <a:p>
          <a:endParaRPr lang="en-US"/>
        </a:p>
      </dgm:t>
    </dgm:pt>
    <dgm:pt modelId="{6E0E09CF-535C-9F4A-9D42-DCA4647452B0}">
      <dgm:prSet/>
      <dgm:spPr>
        <a:xfrm>
          <a:off x="2451720" y="2366636"/>
          <a:ext cx="5720679" cy="1814272"/>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a:solidFill>
                <a:sysClr val="windowText" lastClr="000000">
                  <a:hueOff val="0"/>
                  <a:satOff val="0"/>
                  <a:lumOff val="0"/>
                  <a:alphaOff val="0"/>
                </a:sysClr>
              </a:solidFill>
              <a:latin typeface="Rockwell"/>
              <a:ea typeface="+mn-ea"/>
              <a:cs typeface="+mn-cs"/>
            </a:rPr>
            <a:t>Probably the most widely used embedded processor architecture and indeed the most widely used processor architecture of any kind in the world</a:t>
          </a:r>
        </a:p>
      </dgm:t>
    </dgm:pt>
    <dgm:pt modelId="{0FA56BE3-C9E3-CF45-9C91-DCD16A1C680C}" type="parTrans" cxnId="{0583210F-6658-E941-97B5-990E4BF53B0E}">
      <dgm:prSet/>
      <dgm:spPr/>
      <dgm:t>
        <a:bodyPr/>
        <a:lstStyle/>
        <a:p>
          <a:endParaRPr lang="en-US"/>
        </a:p>
      </dgm:t>
    </dgm:pt>
    <dgm:pt modelId="{913AF2FA-D9DD-6A44-BACF-81C7590E85C8}" type="sibTrans" cxnId="{0583210F-6658-E941-97B5-990E4BF53B0E}">
      <dgm:prSet/>
      <dgm:spPr/>
      <dgm:t>
        <a:bodyPr/>
        <a:lstStyle/>
        <a:p>
          <a:endParaRPr lang="en-US"/>
        </a:p>
      </dgm:t>
    </dgm:pt>
    <dgm:pt modelId="{4C699249-4DD6-B04C-8DE1-FD90DFF21924}">
      <dgm:prSet/>
      <dgm:spPr>
        <a:xfrm>
          <a:off x="2451720" y="3151187"/>
          <a:ext cx="5720679" cy="784550"/>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gm:spPr>
      <dgm:t>
        <a:bodyPr/>
        <a:lstStyle/>
        <a:p>
          <a:pPr rtl="0"/>
          <a:r>
            <a:rPr lang="en-US">
              <a:solidFill>
                <a:sysClr val="windowText" lastClr="000000">
                  <a:hueOff val="0"/>
                  <a:satOff val="0"/>
                  <a:lumOff val="0"/>
                  <a:alphaOff val="0"/>
                </a:sysClr>
              </a:solidFill>
              <a:latin typeface="Rockwell"/>
              <a:ea typeface="+mn-ea"/>
              <a:cs typeface="+mn-cs"/>
            </a:rPr>
            <a:t>Acorn RISC Machine/Advanced RISC Machine</a:t>
          </a:r>
        </a:p>
      </dgm:t>
    </dgm:pt>
    <dgm:pt modelId="{641C02CC-C464-5749-9F00-88CCBC3A2BF1}" type="parTrans" cxnId="{D9427F64-74F0-3748-8569-AD6417A0EB19}">
      <dgm:prSet/>
      <dgm:spPr/>
      <dgm:t>
        <a:bodyPr/>
        <a:lstStyle/>
        <a:p>
          <a:endParaRPr lang="en-US"/>
        </a:p>
      </dgm:t>
    </dgm:pt>
    <dgm:pt modelId="{5FB25D44-B2D6-FE42-8282-DC4B82756DF5}" type="sibTrans" cxnId="{D9427F64-74F0-3748-8569-AD6417A0EB19}">
      <dgm:prSet/>
      <dgm:spPr/>
      <dgm:t>
        <a:bodyPr/>
        <a:lstStyle/>
        <a:p>
          <a:endParaRPr lang="en-US"/>
        </a:p>
      </dgm:t>
    </dgm:pt>
    <dgm:pt modelId="{4CAA11AB-C3B6-7742-B856-B8BEE4690829}" type="pres">
      <dgm:prSet presAssocID="{FBF2892F-FCF7-3A4B-98FF-B2F4650C826A}" presName="Name0" presStyleCnt="0">
        <dgm:presLayoutVars>
          <dgm:chMax val="7"/>
          <dgm:dir/>
          <dgm:animLvl val="lvl"/>
          <dgm:resizeHandles val="exact"/>
        </dgm:presLayoutVars>
      </dgm:prSet>
      <dgm:spPr/>
    </dgm:pt>
    <dgm:pt modelId="{7E5E71E9-02DD-8F4B-A764-3EE25B482476}" type="pres">
      <dgm:prSet presAssocID="{1123246F-22CB-4443-8352-EA007740BEA0}" presName="circle1" presStyleLbl="node1" presStyleIdx="0" presStyleCnt="5"/>
      <dgm:spPr>
        <a:xfrm>
          <a:off x="0" y="12985"/>
          <a:ext cx="4903440" cy="4903440"/>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pt>
    <dgm:pt modelId="{A339D49C-3675-ED44-AA24-21007938E703}" type="pres">
      <dgm:prSet presAssocID="{1123246F-22CB-4443-8352-EA007740BEA0}" presName="space" presStyleCnt="0"/>
      <dgm:spPr/>
    </dgm:pt>
    <dgm:pt modelId="{CA2649DD-3136-744F-8618-39E3378CD44E}" type="pres">
      <dgm:prSet presAssocID="{1123246F-22CB-4443-8352-EA007740BEA0}" presName="rect1" presStyleLbl="alignAcc1" presStyleIdx="0" presStyleCnt="5" custLinFactNeighborX="-259" custLinFactNeighborY="2337"/>
      <dgm:spPr/>
    </dgm:pt>
    <dgm:pt modelId="{86564882-C43B-5F44-9E2B-7C3273C25D25}" type="pres">
      <dgm:prSet presAssocID="{E741DB30-206C-774F-9FE4-22DEB55538FF}" presName="vertSpace2" presStyleLbl="node1" presStyleIdx="0" presStyleCnt="5"/>
      <dgm:spPr/>
    </dgm:pt>
    <dgm:pt modelId="{30FF8077-7F83-324F-B1D6-2D388D1A859E}" type="pres">
      <dgm:prSet presAssocID="{E741DB30-206C-774F-9FE4-22DEB55538FF}" presName="circle2" presStyleLbl="node1" presStyleIdx="1" presStyleCnt="5"/>
      <dgm:spPr>
        <a:xfrm>
          <a:off x="514861" y="797535"/>
          <a:ext cx="3873717" cy="3873717"/>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pt>
    <dgm:pt modelId="{52EA27E7-5658-A04C-872B-736FE36E95B9}" type="pres">
      <dgm:prSet presAssocID="{E741DB30-206C-774F-9FE4-22DEB55538FF}" presName="rect2" presStyleLbl="alignAcc1" presStyleIdx="1" presStyleCnt="5"/>
      <dgm:spPr/>
    </dgm:pt>
    <dgm:pt modelId="{D286EAF9-10A1-BC48-90B9-9EF3F0252513}" type="pres">
      <dgm:prSet presAssocID="{E24C8E8A-770D-5B42-9276-16CAD8070F05}" presName="vertSpace3" presStyleLbl="node1" presStyleIdx="1" presStyleCnt="5"/>
      <dgm:spPr/>
    </dgm:pt>
    <dgm:pt modelId="{890FD210-37B1-924A-ACE3-EC4AF3723DA8}" type="pres">
      <dgm:prSet presAssocID="{E24C8E8A-770D-5B42-9276-16CAD8070F05}" presName="circle3" presStyleLbl="node1" presStyleIdx="2" presStyleCnt="5"/>
      <dgm:spPr>
        <a:xfrm>
          <a:off x="1029722" y="1582086"/>
          <a:ext cx="2843995" cy="2843995"/>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pt>
    <dgm:pt modelId="{8E427BFD-68F7-9144-84C4-B6F555C3E9C2}" type="pres">
      <dgm:prSet presAssocID="{E24C8E8A-770D-5B42-9276-16CAD8070F05}" presName="rect3" presStyleLbl="alignAcc1" presStyleIdx="2" presStyleCnt="5"/>
      <dgm:spPr/>
    </dgm:pt>
    <dgm:pt modelId="{88B52972-5B56-814E-9276-2870F1EFB52E}" type="pres">
      <dgm:prSet presAssocID="{6E0E09CF-535C-9F4A-9D42-DCA4647452B0}" presName="vertSpace4" presStyleLbl="node1" presStyleIdx="2" presStyleCnt="5"/>
      <dgm:spPr/>
    </dgm:pt>
    <dgm:pt modelId="{CB5F8675-4706-0A49-8834-410E77301F2D}" type="pres">
      <dgm:prSet presAssocID="{6E0E09CF-535C-9F4A-9D42-DCA4647452B0}" presName="circle4" presStyleLbl="node1" presStyleIdx="3" presStyleCnt="5"/>
      <dgm:spPr>
        <a:xfrm>
          <a:off x="1544583" y="2366636"/>
          <a:ext cx="1814272" cy="1814272"/>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pt>
    <dgm:pt modelId="{278E313F-4732-FB48-ADB3-EB7BAA2F0AD8}" type="pres">
      <dgm:prSet presAssocID="{6E0E09CF-535C-9F4A-9D42-DCA4647452B0}" presName="rect4" presStyleLbl="alignAcc1" presStyleIdx="3" presStyleCnt="5"/>
      <dgm:spPr/>
    </dgm:pt>
    <dgm:pt modelId="{B3CB6F7B-4AF8-884B-A770-14D7D179D48F}" type="pres">
      <dgm:prSet presAssocID="{4C699249-4DD6-B04C-8DE1-FD90DFF21924}" presName="vertSpace5" presStyleLbl="node1" presStyleIdx="3" presStyleCnt="5"/>
      <dgm:spPr/>
    </dgm:pt>
    <dgm:pt modelId="{EC44F69B-9D2C-2143-B459-8D67124DB16C}" type="pres">
      <dgm:prSet presAssocID="{4C699249-4DD6-B04C-8DE1-FD90DFF21924}" presName="circle5" presStyleLbl="node1" presStyleIdx="4" presStyleCnt="5"/>
      <dgm:spPr>
        <a:xfrm>
          <a:off x="2059444" y="3151187"/>
          <a:ext cx="784550" cy="784550"/>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gm:spPr>
    </dgm:pt>
    <dgm:pt modelId="{F3DE286F-F91F-864B-883C-CE6534E57A45}" type="pres">
      <dgm:prSet presAssocID="{4C699249-4DD6-B04C-8DE1-FD90DFF21924}" presName="rect5" presStyleLbl="alignAcc1" presStyleIdx="4" presStyleCnt="5"/>
      <dgm:spPr/>
    </dgm:pt>
    <dgm:pt modelId="{5EB9BD66-219F-E345-B2D4-09DF848DC51E}" type="pres">
      <dgm:prSet presAssocID="{1123246F-22CB-4443-8352-EA007740BEA0}" presName="rect1ParTxNoCh" presStyleLbl="alignAcc1" presStyleIdx="4" presStyleCnt="5">
        <dgm:presLayoutVars>
          <dgm:chMax val="1"/>
          <dgm:bulletEnabled val="1"/>
        </dgm:presLayoutVars>
      </dgm:prSet>
      <dgm:spPr/>
    </dgm:pt>
    <dgm:pt modelId="{28E0102D-7B8E-4743-80D0-4499ED8E83EE}" type="pres">
      <dgm:prSet presAssocID="{E741DB30-206C-774F-9FE4-22DEB55538FF}" presName="rect2ParTxNoCh" presStyleLbl="alignAcc1" presStyleIdx="4" presStyleCnt="5">
        <dgm:presLayoutVars>
          <dgm:chMax val="1"/>
          <dgm:bulletEnabled val="1"/>
        </dgm:presLayoutVars>
      </dgm:prSet>
      <dgm:spPr/>
    </dgm:pt>
    <dgm:pt modelId="{E43BF79D-E91E-6B40-B0A9-7EFFBAEB7024}" type="pres">
      <dgm:prSet presAssocID="{E24C8E8A-770D-5B42-9276-16CAD8070F05}" presName="rect3ParTxNoCh" presStyleLbl="alignAcc1" presStyleIdx="4" presStyleCnt="5">
        <dgm:presLayoutVars>
          <dgm:chMax val="1"/>
          <dgm:bulletEnabled val="1"/>
        </dgm:presLayoutVars>
      </dgm:prSet>
      <dgm:spPr/>
    </dgm:pt>
    <dgm:pt modelId="{FB4F0F7E-15B0-AC45-9F8C-21DEA43E32D0}" type="pres">
      <dgm:prSet presAssocID="{6E0E09CF-535C-9F4A-9D42-DCA4647452B0}" presName="rect4ParTxNoCh" presStyleLbl="alignAcc1" presStyleIdx="4" presStyleCnt="5">
        <dgm:presLayoutVars>
          <dgm:chMax val="1"/>
          <dgm:bulletEnabled val="1"/>
        </dgm:presLayoutVars>
      </dgm:prSet>
      <dgm:spPr/>
    </dgm:pt>
    <dgm:pt modelId="{ACF4BA02-BC30-DC45-BCBE-34FC27F21B0B}" type="pres">
      <dgm:prSet presAssocID="{4C699249-4DD6-B04C-8DE1-FD90DFF21924}" presName="rect5ParTxNoCh" presStyleLbl="alignAcc1" presStyleIdx="4" presStyleCnt="5">
        <dgm:presLayoutVars>
          <dgm:chMax val="1"/>
          <dgm:bulletEnabled val="1"/>
        </dgm:presLayoutVars>
      </dgm:prSet>
      <dgm:spPr/>
    </dgm:pt>
  </dgm:ptLst>
  <dgm:cxnLst>
    <dgm:cxn modelId="{0583210F-6658-E941-97B5-990E4BF53B0E}" srcId="{FBF2892F-FCF7-3A4B-98FF-B2F4650C826A}" destId="{6E0E09CF-535C-9F4A-9D42-DCA4647452B0}" srcOrd="3" destOrd="0" parTransId="{0FA56BE3-C9E3-CF45-9C91-DCD16A1C680C}" sibTransId="{913AF2FA-D9DD-6A44-BACF-81C7590E85C8}"/>
    <dgm:cxn modelId="{73551A1C-1254-4A42-AF91-0B2DC4A56449}" srcId="{FBF2892F-FCF7-3A4B-98FF-B2F4650C826A}" destId="{E741DB30-206C-774F-9FE4-22DEB55538FF}" srcOrd="1" destOrd="0" parTransId="{E11DF189-81A0-DE40-BFC0-797A523C3E95}" sibTransId="{FF06B8F3-1F86-8140-9B9F-E235AE5E10C5}"/>
    <dgm:cxn modelId="{564D1861-B1CF-4045-9322-5745E3574076}" type="presOf" srcId="{6E0E09CF-535C-9F4A-9D42-DCA4647452B0}" destId="{FB4F0F7E-15B0-AC45-9F8C-21DEA43E32D0}" srcOrd="1" destOrd="0" presId="urn:microsoft.com/office/officeart/2005/8/layout/target3"/>
    <dgm:cxn modelId="{D9427F64-74F0-3748-8569-AD6417A0EB19}" srcId="{FBF2892F-FCF7-3A4B-98FF-B2F4650C826A}" destId="{4C699249-4DD6-B04C-8DE1-FD90DFF21924}" srcOrd="4" destOrd="0" parTransId="{641C02CC-C464-5749-9F00-88CCBC3A2BF1}" sibTransId="{5FB25D44-B2D6-FE42-8282-DC4B82756DF5}"/>
    <dgm:cxn modelId="{D3A57248-CF94-1A4D-855C-E5EA8DB9801D}" type="presOf" srcId="{FBF2892F-FCF7-3A4B-98FF-B2F4650C826A}" destId="{4CAA11AB-C3B6-7742-B856-B8BEE4690829}" srcOrd="0" destOrd="0" presId="urn:microsoft.com/office/officeart/2005/8/layout/target3"/>
    <dgm:cxn modelId="{C177F86B-266F-234E-B64D-7491F903933A}" type="presOf" srcId="{E741DB30-206C-774F-9FE4-22DEB55538FF}" destId="{28E0102D-7B8E-4743-80D0-4499ED8E83EE}" srcOrd="1" destOrd="0" presId="urn:microsoft.com/office/officeart/2005/8/layout/target3"/>
    <dgm:cxn modelId="{0B9B3273-E083-6D47-9605-D038113B76FD}" srcId="{FBF2892F-FCF7-3A4B-98FF-B2F4650C826A}" destId="{1123246F-22CB-4443-8352-EA007740BEA0}" srcOrd="0" destOrd="0" parTransId="{597042A9-26FA-5C48-B0FB-ED65414BA098}" sibTransId="{07B2F954-0EBC-2943-B6CB-B4F187E74277}"/>
    <dgm:cxn modelId="{A380C853-BD63-ED44-8CB7-78C75020B6A9}" srcId="{FBF2892F-FCF7-3A4B-98FF-B2F4650C826A}" destId="{E24C8E8A-770D-5B42-9276-16CAD8070F05}" srcOrd="2" destOrd="0" parTransId="{7B4DA492-5B82-0C40-94A2-C1B1175CF320}" sibTransId="{482C19A7-4BEC-7642-A198-D0ABB1202A63}"/>
    <dgm:cxn modelId="{D22365B5-C5E5-2D45-BC29-A1F99CB9CAEC}" type="presOf" srcId="{E24C8E8A-770D-5B42-9276-16CAD8070F05}" destId="{8E427BFD-68F7-9144-84C4-B6F555C3E9C2}" srcOrd="0" destOrd="0" presId="urn:microsoft.com/office/officeart/2005/8/layout/target3"/>
    <dgm:cxn modelId="{225AAFB6-5353-BB4D-B5EA-1466613E9E1F}" type="presOf" srcId="{E741DB30-206C-774F-9FE4-22DEB55538FF}" destId="{52EA27E7-5658-A04C-872B-736FE36E95B9}" srcOrd="0" destOrd="0" presId="urn:microsoft.com/office/officeart/2005/8/layout/target3"/>
    <dgm:cxn modelId="{976C7BB7-6029-5943-8A6C-4A27C6D90CD1}" type="presOf" srcId="{1123246F-22CB-4443-8352-EA007740BEA0}" destId="{5EB9BD66-219F-E345-B2D4-09DF848DC51E}" srcOrd="1" destOrd="0" presId="urn:microsoft.com/office/officeart/2005/8/layout/target3"/>
    <dgm:cxn modelId="{18137EBC-9CB8-B54F-BBFF-437631269049}" type="presOf" srcId="{E24C8E8A-770D-5B42-9276-16CAD8070F05}" destId="{E43BF79D-E91E-6B40-B0A9-7EFFBAEB7024}" srcOrd="1" destOrd="0" presId="urn:microsoft.com/office/officeart/2005/8/layout/target3"/>
    <dgm:cxn modelId="{F99231BF-6395-1A47-9E13-C9CE92C7B24B}" type="presOf" srcId="{6E0E09CF-535C-9F4A-9D42-DCA4647452B0}" destId="{278E313F-4732-FB48-ADB3-EB7BAA2F0AD8}" srcOrd="0" destOrd="0" presId="urn:microsoft.com/office/officeart/2005/8/layout/target3"/>
    <dgm:cxn modelId="{D87E2FCE-3BB4-B54A-A6D3-26469E50F659}" type="presOf" srcId="{4C699249-4DD6-B04C-8DE1-FD90DFF21924}" destId="{F3DE286F-F91F-864B-883C-CE6534E57A45}" srcOrd="0" destOrd="0" presId="urn:microsoft.com/office/officeart/2005/8/layout/target3"/>
    <dgm:cxn modelId="{D726C8D6-A049-CE4B-9077-148EC6B7FC28}" type="presOf" srcId="{1123246F-22CB-4443-8352-EA007740BEA0}" destId="{CA2649DD-3136-744F-8618-39E3378CD44E}" srcOrd="0" destOrd="0" presId="urn:microsoft.com/office/officeart/2005/8/layout/target3"/>
    <dgm:cxn modelId="{FC6BEAE3-48E4-1D49-AAB1-000AB76294C9}" type="presOf" srcId="{4C699249-4DD6-B04C-8DE1-FD90DFF21924}" destId="{ACF4BA02-BC30-DC45-BCBE-34FC27F21B0B}" srcOrd="1" destOrd="0" presId="urn:microsoft.com/office/officeart/2005/8/layout/target3"/>
    <dgm:cxn modelId="{D609580D-09FF-E042-A49F-E07B63F101FE}" type="presParOf" srcId="{4CAA11AB-C3B6-7742-B856-B8BEE4690829}" destId="{7E5E71E9-02DD-8F4B-A764-3EE25B482476}" srcOrd="0" destOrd="0" presId="urn:microsoft.com/office/officeart/2005/8/layout/target3"/>
    <dgm:cxn modelId="{428DCE99-FEDC-EA41-96B0-2FD499858A11}" type="presParOf" srcId="{4CAA11AB-C3B6-7742-B856-B8BEE4690829}" destId="{A339D49C-3675-ED44-AA24-21007938E703}" srcOrd="1" destOrd="0" presId="urn:microsoft.com/office/officeart/2005/8/layout/target3"/>
    <dgm:cxn modelId="{35E28F33-B25C-264F-B5FA-46D5948A98CB}" type="presParOf" srcId="{4CAA11AB-C3B6-7742-B856-B8BEE4690829}" destId="{CA2649DD-3136-744F-8618-39E3378CD44E}" srcOrd="2" destOrd="0" presId="urn:microsoft.com/office/officeart/2005/8/layout/target3"/>
    <dgm:cxn modelId="{A0D02778-A63D-094F-A833-FB5AB2F45372}" type="presParOf" srcId="{4CAA11AB-C3B6-7742-B856-B8BEE4690829}" destId="{86564882-C43B-5F44-9E2B-7C3273C25D25}" srcOrd="3" destOrd="0" presId="urn:microsoft.com/office/officeart/2005/8/layout/target3"/>
    <dgm:cxn modelId="{262A6666-1A81-7944-B3BE-D2B4A2507212}" type="presParOf" srcId="{4CAA11AB-C3B6-7742-B856-B8BEE4690829}" destId="{30FF8077-7F83-324F-B1D6-2D388D1A859E}" srcOrd="4" destOrd="0" presId="urn:microsoft.com/office/officeart/2005/8/layout/target3"/>
    <dgm:cxn modelId="{5F7B434B-5A92-414B-A1B9-4D7448A0B1BA}" type="presParOf" srcId="{4CAA11AB-C3B6-7742-B856-B8BEE4690829}" destId="{52EA27E7-5658-A04C-872B-736FE36E95B9}" srcOrd="5" destOrd="0" presId="urn:microsoft.com/office/officeart/2005/8/layout/target3"/>
    <dgm:cxn modelId="{9E95219E-D9F6-5B41-A2AB-1AB6BA130EE9}" type="presParOf" srcId="{4CAA11AB-C3B6-7742-B856-B8BEE4690829}" destId="{D286EAF9-10A1-BC48-90B9-9EF3F0252513}" srcOrd="6" destOrd="0" presId="urn:microsoft.com/office/officeart/2005/8/layout/target3"/>
    <dgm:cxn modelId="{6D073BB1-7132-A646-A32C-216ED4DC3332}" type="presParOf" srcId="{4CAA11AB-C3B6-7742-B856-B8BEE4690829}" destId="{890FD210-37B1-924A-ACE3-EC4AF3723DA8}" srcOrd="7" destOrd="0" presId="urn:microsoft.com/office/officeart/2005/8/layout/target3"/>
    <dgm:cxn modelId="{EF2AD3E3-6CBA-0347-95BA-3B17EFCCF1BB}" type="presParOf" srcId="{4CAA11AB-C3B6-7742-B856-B8BEE4690829}" destId="{8E427BFD-68F7-9144-84C4-B6F555C3E9C2}" srcOrd="8" destOrd="0" presId="urn:microsoft.com/office/officeart/2005/8/layout/target3"/>
    <dgm:cxn modelId="{A8B8D065-73AF-9A49-901F-94347A3A90CD}" type="presParOf" srcId="{4CAA11AB-C3B6-7742-B856-B8BEE4690829}" destId="{88B52972-5B56-814E-9276-2870F1EFB52E}" srcOrd="9" destOrd="0" presId="urn:microsoft.com/office/officeart/2005/8/layout/target3"/>
    <dgm:cxn modelId="{5ACFB274-49F3-4F47-87E8-A514763538AD}" type="presParOf" srcId="{4CAA11AB-C3B6-7742-B856-B8BEE4690829}" destId="{CB5F8675-4706-0A49-8834-410E77301F2D}" srcOrd="10" destOrd="0" presId="urn:microsoft.com/office/officeart/2005/8/layout/target3"/>
    <dgm:cxn modelId="{8FD1CB43-0104-5C4A-AA16-9DF5D05265D1}" type="presParOf" srcId="{4CAA11AB-C3B6-7742-B856-B8BEE4690829}" destId="{278E313F-4732-FB48-ADB3-EB7BAA2F0AD8}" srcOrd="11" destOrd="0" presId="urn:microsoft.com/office/officeart/2005/8/layout/target3"/>
    <dgm:cxn modelId="{59DD2532-EE15-2946-98E2-DA12EE01D05F}" type="presParOf" srcId="{4CAA11AB-C3B6-7742-B856-B8BEE4690829}" destId="{B3CB6F7B-4AF8-884B-A770-14D7D179D48F}" srcOrd="12" destOrd="0" presId="urn:microsoft.com/office/officeart/2005/8/layout/target3"/>
    <dgm:cxn modelId="{268E34D0-EBC7-0549-A4C9-99084C6ECBC4}" type="presParOf" srcId="{4CAA11AB-C3B6-7742-B856-B8BEE4690829}" destId="{EC44F69B-9D2C-2143-B459-8D67124DB16C}" srcOrd="13" destOrd="0" presId="urn:microsoft.com/office/officeart/2005/8/layout/target3"/>
    <dgm:cxn modelId="{729EC047-FAFB-2E4A-B06E-9D437173CDD3}" type="presParOf" srcId="{4CAA11AB-C3B6-7742-B856-B8BEE4690829}" destId="{F3DE286F-F91F-864B-883C-CE6534E57A45}" srcOrd="14" destOrd="0" presId="urn:microsoft.com/office/officeart/2005/8/layout/target3"/>
    <dgm:cxn modelId="{5BD0046F-2151-8940-8C9E-8AEF4E4EDF1B}" type="presParOf" srcId="{4CAA11AB-C3B6-7742-B856-B8BEE4690829}" destId="{5EB9BD66-219F-E345-B2D4-09DF848DC51E}" srcOrd="15" destOrd="0" presId="urn:microsoft.com/office/officeart/2005/8/layout/target3"/>
    <dgm:cxn modelId="{995D0144-58C0-1345-B852-6184F95A6849}" type="presParOf" srcId="{4CAA11AB-C3B6-7742-B856-B8BEE4690829}" destId="{28E0102D-7B8E-4743-80D0-4499ED8E83EE}" srcOrd="16" destOrd="0" presId="urn:microsoft.com/office/officeart/2005/8/layout/target3"/>
    <dgm:cxn modelId="{25B675BE-F5A8-B647-A997-FE158D3FCFD4}" type="presParOf" srcId="{4CAA11AB-C3B6-7742-B856-B8BEE4690829}" destId="{E43BF79D-E91E-6B40-B0A9-7EFFBAEB7024}" srcOrd="17" destOrd="0" presId="urn:microsoft.com/office/officeart/2005/8/layout/target3"/>
    <dgm:cxn modelId="{F0C8FB9D-18EF-EE49-8AA1-277BF984FDAB}" type="presParOf" srcId="{4CAA11AB-C3B6-7742-B856-B8BEE4690829}" destId="{FB4F0F7E-15B0-AC45-9F8C-21DEA43E32D0}" srcOrd="18" destOrd="0" presId="urn:microsoft.com/office/officeart/2005/8/layout/target3"/>
    <dgm:cxn modelId="{6C70895F-E435-9642-A2B0-C862FAEF8648}" type="presParOf" srcId="{4CAA11AB-C3B6-7742-B856-B8BEE4690829}" destId="{ACF4BA02-BC30-DC45-BCBE-34FC27F21B0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244595-40B8-0C44-AB01-36C07C7C032F}" type="doc">
      <dgm:prSet loTypeId="urn:microsoft.com/office/officeart/2009/3/layout/StepUpProcess" loCatId="relationship" qsTypeId="urn:microsoft.com/office/officeart/2005/8/quickstyle/simple4" qsCatId="simple" csTypeId="urn:microsoft.com/office/officeart/2005/8/colors/accent1_2" csCatId="accent1" phldr="1"/>
      <dgm:spPr/>
      <dgm:t>
        <a:bodyPr/>
        <a:lstStyle/>
        <a:p>
          <a:endParaRPr lang="en-US"/>
        </a:p>
      </dgm:t>
    </dgm:pt>
    <dgm:pt modelId="{9972BBDB-889F-9344-B3C7-098CE51925FC}">
      <dgm:prSet/>
      <dgm:spPr>
        <a:xfrm>
          <a:off x="549272" y="2448076"/>
          <a:ext cx="1934324" cy="1695548"/>
        </a:xfrm>
        <a:prstGeom prst="rect">
          <a:avLst/>
        </a:prstGeom>
        <a:noFill/>
        <a:ln>
          <a:noFill/>
        </a:ln>
        <a:effectLst/>
      </dgm:spPr>
      <dgm:t>
        <a:bodyPr/>
        <a:lstStyle/>
        <a:p>
          <a:pPr rtl="0"/>
          <a:r>
            <a:rPr lang="en-US" dirty="0">
              <a:solidFill>
                <a:sysClr val="windowText" lastClr="000000">
                  <a:hueOff val="0"/>
                  <a:satOff val="0"/>
                  <a:lumOff val="0"/>
                  <a:alphaOff val="0"/>
                </a:sysClr>
              </a:solidFill>
              <a:latin typeface="Rockwell"/>
              <a:ea typeface="+mn-ea"/>
              <a:cs typeface="+mn-cs"/>
            </a:rPr>
            <a:t>Cortex-A</a:t>
          </a:r>
        </a:p>
      </dgm:t>
    </dgm:pt>
    <dgm:pt modelId="{02F33E88-1CA8-1849-A059-F1F13661286D}" type="parTrans" cxnId="{1BCC1A9F-183A-1C47-8E31-24B48C550775}">
      <dgm:prSet/>
      <dgm:spPr/>
      <dgm:t>
        <a:bodyPr/>
        <a:lstStyle/>
        <a:p>
          <a:endParaRPr lang="en-US"/>
        </a:p>
      </dgm:t>
    </dgm:pt>
    <dgm:pt modelId="{5FA7183A-15C0-EE43-A9D1-7B812FC22867}" type="sibTrans" cxnId="{1BCC1A9F-183A-1C47-8E31-24B48C550775}">
      <dgm:prSet/>
      <dgm:spPr/>
      <dgm:t>
        <a:bodyPr/>
        <a:lstStyle/>
        <a:p>
          <a:endParaRPr lang="en-US"/>
        </a:p>
      </dgm:t>
    </dgm:pt>
    <dgm:pt modelId="{BEC033E2-AC9A-FF4F-AB54-E16960F6D766}">
      <dgm:prSet/>
      <dgm:spPr>
        <a:xfrm>
          <a:off x="2917263" y="1862114"/>
          <a:ext cx="1934324" cy="1695548"/>
        </a:xfrm>
        <a:prstGeom prst="rect">
          <a:avLst/>
        </a:prstGeom>
        <a:noFill/>
        <a:ln>
          <a:noFill/>
        </a:ln>
        <a:effectLst/>
      </dgm:spPr>
      <dgm:t>
        <a:bodyPr/>
        <a:lstStyle/>
        <a:p>
          <a:pPr rtl="0"/>
          <a:r>
            <a:rPr lang="en-US">
              <a:solidFill>
                <a:sysClr val="windowText" lastClr="000000">
                  <a:hueOff val="0"/>
                  <a:satOff val="0"/>
                  <a:lumOff val="0"/>
                  <a:alphaOff val="0"/>
                </a:sysClr>
              </a:solidFill>
              <a:latin typeface="Rockwell"/>
              <a:ea typeface="+mn-ea"/>
              <a:cs typeface="+mn-cs"/>
            </a:rPr>
            <a:t>Cortex-R</a:t>
          </a:r>
        </a:p>
      </dgm:t>
    </dgm:pt>
    <dgm:pt modelId="{4511412A-7C47-2642-8C3D-2536C66A69C0}" type="parTrans" cxnId="{36BF6ED1-991C-064E-B658-560C3B935438}">
      <dgm:prSet/>
      <dgm:spPr/>
      <dgm:t>
        <a:bodyPr/>
        <a:lstStyle/>
        <a:p>
          <a:endParaRPr lang="en-US"/>
        </a:p>
      </dgm:t>
    </dgm:pt>
    <dgm:pt modelId="{23DAB6B6-5B95-6043-940D-29241B3419B5}" type="sibTrans" cxnId="{36BF6ED1-991C-064E-B658-560C3B935438}">
      <dgm:prSet/>
      <dgm:spPr/>
      <dgm:t>
        <a:bodyPr/>
        <a:lstStyle/>
        <a:p>
          <a:endParaRPr lang="en-US"/>
        </a:p>
      </dgm:t>
    </dgm:pt>
    <dgm:pt modelId="{C5DE4E15-3294-6440-AE71-1692C1B22026}">
      <dgm:prSet/>
      <dgm:spPr>
        <a:xfrm>
          <a:off x="5297654" y="789598"/>
          <a:ext cx="1934324" cy="2970364"/>
        </a:xfrm>
        <a:prstGeom prst="rect">
          <a:avLst/>
        </a:prstGeom>
        <a:noFill/>
        <a:ln>
          <a:noFill/>
        </a:ln>
        <a:effectLst/>
      </dgm:spPr>
      <dgm:t>
        <a:bodyPr/>
        <a:lstStyle/>
        <a:p>
          <a:pPr rtl="0"/>
          <a:r>
            <a:rPr lang="en-US">
              <a:solidFill>
                <a:sysClr val="windowText" lastClr="000000">
                  <a:hueOff val="0"/>
                  <a:satOff val="0"/>
                  <a:lumOff val="0"/>
                  <a:alphaOff val="0"/>
                </a:sysClr>
              </a:solidFill>
              <a:latin typeface="Rockwell"/>
              <a:ea typeface="+mn-ea"/>
              <a:cs typeface="+mn-cs"/>
            </a:rPr>
            <a:t>Cortex-M</a:t>
          </a:r>
        </a:p>
      </dgm:t>
    </dgm:pt>
    <dgm:pt modelId="{F8270A97-BFC2-B941-8E0D-763AC7C45356}" type="parTrans" cxnId="{5935EA6D-5400-E146-807E-1B9B32CA1DBC}">
      <dgm:prSet/>
      <dgm:spPr/>
      <dgm:t>
        <a:bodyPr/>
        <a:lstStyle/>
        <a:p>
          <a:endParaRPr lang="en-US"/>
        </a:p>
      </dgm:t>
    </dgm:pt>
    <dgm:pt modelId="{70F196F0-F938-8949-9887-643668E20A06}" type="sibTrans" cxnId="{5935EA6D-5400-E146-807E-1B9B32CA1DBC}">
      <dgm:prSet/>
      <dgm:spPr/>
      <dgm:t>
        <a:bodyPr/>
        <a:lstStyle/>
        <a:p>
          <a:endParaRPr lang="en-US"/>
        </a:p>
      </dgm:t>
    </dgm:pt>
    <dgm:pt modelId="{B3624D79-F1C1-DA4D-95FD-B4050C309303}">
      <dgm:prSet/>
      <dgm:spPr>
        <a:xfrm>
          <a:off x="5297654" y="789598"/>
          <a:ext cx="1934324" cy="2970364"/>
        </a:xfrm>
        <a:prstGeom prst="rect">
          <a:avLst/>
        </a:prstGeom>
        <a:noFill/>
        <a:ln>
          <a:noFill/>
        </a:ln>
        <a:effectLst/>
      </dgm:spPr>
      <dgm:t>
        <a:bodyPr/>
        <a:lstStyle/>
        <a:p>
          <a:pPr rtl="0"/>
          <a:r>
            <a:rPr lang="en-US">
              <a:solidFill>
                <a:sysClr val="windowText" lastClr="000000">
                  <a:hueOff val="0"/>
                  <a:satOff val="0"/>
                  <a:lumOff val="0"/>
                  <a:alphaOff val="0"/>
                </a:sysClr>
              </a:solidFill>
              <a:latin typeface="Rockwell"/>
              <a:ea typeface="+mn-ea"/>
              <a:cs typeface="+mn-cs"/>
            </a:rPr>
            <a:t>Cortex-M0</a:t>
          </a:r>
        </a:p>
      </dgm:t>
    </dgm:pt>
    <dgm:pt modelId="{996D892B-574A-454E-96B3-CA5FAE7E93F1}" type="parTrans" cxnId="{8D3F7BD9-095A-EB4E-BD01-8D02E07C544A}">
      <dgm:prSet/>
      <dgm:spPr/>
      <dgm:t>
        <a:bodyPr/>
        <a:lstStyle/>
        <a:p>
          <a:endParaRPr lang="en-US"/>
        </a:p>
      </dgm:t>
    </dgm:pt>
    <dgm:pt modelId="{6D564A4A-F9E1-964B-9BAB-BFCFE72084EC}" type="sibTrans" cxnId="{8D3F7BD9-095A-EB4E-BD01-8D02E07C544A}">
      <dgm:prSet/>
      <dgm:spPr/>
      <dgm:t>
        <a:bodyPr/>
        <a:lstStyle/>
        <a:p>
          <a:endParaRPr lang="en-US"/>
        </a:p>
      </dgm:t>
    </dgm:pt>
    <dgm:pt modelId="{FBECF0E3-9602-9443-82CC-519BB77001DF}">
      <dgm:prSet/>
      <dgm:spPr>
        <a:xfrm>
          <a:off x="5297654" y="789598"/>
          <a:ext cx="1934324" cy="2970364"/>
        </a:xfrm>
        <a:prstGeom prst="rect">
          <a:avLst/>
        </a:prstGeom>
        <a:noFill/>
        <a:ln>
          <a:noFill/>
        </a:ln>
        <a:effectLst/>
      </dgm:spPr>
      <dgm:t>
        <a:bodyPr/>
        <a:lstStyle/>
        <a:p>
          <a:pPr rtl="0"/>
          <a:r>
            <a:rPr lang="en-US">
              <a:solidFill>
                <a:sysClr val="windowText" lastClr="000000">
                  <a:hueOff val="0"/>
                  <a:satOff val="0"/>
                  <a:lumOff val="0"/>
                  <a:alphaOff val="0"/>
                </a:sysClr>
              </a:solidFill>
              <a:latin typeface="Rockwell"/>
              <a:ea typeface="+mn-ea"/>
              <a:cs typeface="+mn-cs"/>
            </a:rPr>
            <a:t>Cortex-M0+</a:t>
          </a:r>
        </a:p>
      </dgm:t>
    </dgm:pt>
    <dgm:pt modelId="{FED445DB-EDC6-3346-B338-981C71C8E77F}" type="parTrans" cxnId="{D0A4BDED-C468-9B49-A2F9-D1B917033ED2}">
      <dgm:prSet/>
      <dgm:spPr/>
      <dgm:t>
        <a:bodyPr/>
        <a:lstStyle/>
        <a:p>
          <a:endParaRPr lang="en-US"/>
        </a:p>
      </dgm:t>
    </dgm:pt>
    <dgm:pt modelId="{0E2EB7D7-EB84-4549-AFC2-8E633600E035}" type="sibTrans" cxnId="{D0A4BDED-C468-9B49-A2F9-D1B917033ED2}">
      <dgm:prSet/>
      <dgm:spPr/>
      <dgm:t>
        <a:bodyPr/>
        <a:lstStyle/>
        <a:p>
          <a:endParaRPr lang="en-US"/>
        </a:p>
      </dgm:t>
    </dgm:pt>
    <dgm:pt modelId="{B5D517DB-5BE9-F74A-B8E1-06334ED04690}">
      <dgm:prSet/>
      <dgm:spPr>
        <a:xfrm>
          <a:off x="5297654" y="789598"/>
          <a:ext cx="1934324" cy="2970364"/>
        </a:xfrm>
        <a:prstGeom prst="rect">
          <a:avLst/>
        </a:prstGeom>
        <a:noFill/>
        <a:ln>
          <a:noFill/>
        </a:ln>
        <a:effectLst/>
      </dgm:spPr>
      <dgm:t>
        <a:bodyPr/>
        <a:lstStyle/>
        <a:p>
          <a:pPr rtl="0"/>
          <a:r>
            <a:rPr lang="en-US" dirty="0">
              <a:solidFill>
                <a:sysClr val="windowText" lastClr="000000">
                  <a:hueOff val="0"/>
                  <a:satOff val="0"/>
                  <a:lumOff val="0"/>
                  <a:alphaOff val="0"/>
                </a:sysClr>
              </a:solidFill>
              <a:latin typeface="Rockwell"/>
              <a:ea typeface="+mn-ea"/>
              <a:cs typeface="+mn-cs"/>
            </a:rPr>
            <a:t>Cortex-M3</a:t>
          </a:r>
        </a:p>
      </dgm:t>
    </dgm:pt>
    <dgm:pt modelId="{B74274B9-839B-974C-8EF8-FA5B6B637461}" type="parTrans" cxnId="{D40CE18F-4D76-514A-8CA6-36933BF06C8F}">
      <dgm:prSet/>
      <dgm:spPr/>
      <dgm:t>
        <a:bodyPr/>
        <a:lstStyle/>
        <a:p>
          <a:endParaRPr lang="en-US"/>
        </a:p>
      </dgm:t>
    </dgm:pt>
    <dgm:pt modelId="{DA2A9467-BA12-F142-8739-80E7E11F66A0}" type="sibTrans" cxnId="{D40CE18F-4D76-514A-8CA6-36933BF06C8F}">
      <dgm:prSet/>
      <dgm:spPr/>
      <dgm:t>
        <a:bodyPr/>
        <a:lstStyle/>
        <a:p>
          <a:endParaRPr lang="en-US"/>
        </a:p>
      </dgm:t>
    </dgm:pt>
    <dgm:pt modelId="{B6BAC66E-1C7B-7C4F-9C20-C379BE76DD50}">
      <dgm:prSet/>
      <dgm:spPr>
        <a:xfrm>
          <a:off x="5297654" y="789598"/>
          <a:ext cx="1934324" cy="2970364"/>
        </a:xfrm>
        <a:prstGeom prst="rect">
          <a:avLst/>
        </a:prstGeom>
        <a:noFill/>
        <a:ln>
          <a:noFill/>
        </a:ln>
        <a:effectLst/>
      </dgm:spPr>
      <dgm:t>
        <a:bodyPr/>
        <a:lstStyle/>
        <a:p>
          <a:pPr rtl="0"/>
          <a:r>
            <a:rPr lang="en-US" dirty="0">
              <a:solidFill>
                <a:sysClr val="windowText" lastClr="000000">
                  <a:hueOff val="0"/>
                  <a:satOff val="0"/>
                  <a:lumOff val="0"/>
                  <a:alphaOff val="0"/>
                </a:sysClr>
              </a:solidFill>
              <a:latin typeface="Rockwell"/>
              <a:ea typeface="+mn-ea"/>
              <a:cs typeface="+mn-cs"/>
            </a:rPr>
            <a:t>Cortex-M4</a:t>
          </a:r>
        </a:p>
      </dgm:t>
    </dgm:pt>
    <dgm:pt modelId="{359C1D31-CFC5-9A4F-A4AE-D31EED7291A3}" type="parTrans" cxnId="{0A42961E-003A-9441-8892-8960B157762D}">
      <dgm:prSet/>
      <dgm:spPr/>
      <dgm:t>
        <a:bodyPr/>
        <a:lstStyle/>
        <a:p>
          <a:endParaRPr lang="en-US"/>
        </a:p>
      </dgm:t>
    </dgm:pt>
    <dgm:pt modelId="{34941DD6-24EE-534F-8B81-1550FD3B6431}" type="sibTrans" cxnId="{0A42961E-003A-9441-8892-8960B157762D}">
      <dgm:prSet/>
      <dgm:spPr/>
      <dgm:t>
        <a:bodyPr/>
        <a:lstStyle/>
        <a:p>
          <a:endParaRPr lang="en-US"/>
        </a:p>
      </dgm:t>
    </dgm:pt>
    <dgm:pt modelId="{083A84D5-61EE-8246-A078-336EB3567D04}">
      <dgm:prSet/>
      <dgm:spPr>
        <a:xfrm>
          <a:off x="5297654" y="789598"/>
          <a:ext cx="1934324" cy="2970364"/>
        </a:xfrm>
        <a:prstGeom prst="rect">
          <a:avLst/>
        </a:prstGeom>
        <a:noFill/>
        <a:ln>
          <a:noFill/>
        </a:ln>
        <a:effectLst/>
      </dgm:spPr>
      <dgm:t>
        <a:bodyPr/>
        <a:lstStyle/>
        <a:p>
          <a:pPr rtl="0"/>
          <a:r>
            <a:rPr lang="en-US" dirty="0">
              <a:solidFill>
                <a:sysClr val="windowText" lastClr="000000">
                  <a:hueOff val="0"/>
                  <a:satOff val="0"/>
                  <a:lumOff val="0"/>
                  <a:alphaOff val="0"/>
                </a:sysClr>
              </a:solidFill>
              <a:latin typeface="Rockwell"/>
              <a:ea typeface="+mn-ea"/>
              <a:cs typeface="+mn-cs"/>
            </a:rPr>
            <a:t>Cortex-M7</a:t>
          </a:r>
        </a:p>
      </dgm:t>
    </dgm:pt>
    <dgm:pt modelId="{AF1EF02B-5CCD-0D4F-BC8E-AA5F6486DF2F}" type="parTrans" cxnId="{CFC1C0E5-AB0B-0141-AB9F-233AABAE9DEF}">
      <dgm:prSet/>
      <dgm:spPr/>
      <dgm:t>
        <a:bodyPr/>
        <a:lstStyle/>
        <a:p>
          <a:endParaRPr lang="en-US"/>
        </a:p>
      </dgm:t>
    </dgm:pt>
    <dgm:pt modelId="{834AA201-D16D-8F4C-A11F-70344803B1DD}" type="sibTrans" cxnId="{CFC1C0E5-AB0B-0141-AB9F-233AABAE9DEF}">
      <dgm:prSet/>
      <dgm:spPr/>
      <dgm:t>
        <a:bodyPr/>
        <a:lstStyle/>
        <a:p>
          <a:endParaRPr lang="en-US"/>
        </a:p>
      </dgm:t>
    </dgm:pt>
    <dgm:pt modelId="{651AC246-9818-074C-82FA-4B1AA9646072}">
      <dgm:prSet/>
      <dgm:spPr>
        <a:xfrm>
          <a:off x="5297654" y="789598"/>
          <a:ext cx="1934324" cy="2970364"/>
        </a:xfrm>
        <a:prstGeom prst="rect">
          <a:avLst/>
        </a:prstGeom>
        <a:noFill/>
        <a:ln>
          <a:noFill/>
        </a:ln>
        <a:effectLst/>
      </dgm:spPr>
      <dgm:t>
        <a:bodyPr/>
        <a:lstStyle/>
        <a:p>
          <a:pPr rtl="0"/>
          <a:r>
            <a:rPr lang="en-US" dirty="0">
              <a:solidFill>
                <a:sysClr val="windowText" lastClr="000000">
                  <a:hueOff val="0"/>
                  <a:satOff val="0"/>
                  <a:lumOff val="0"/>
                  <a:alphaOff val="0"/>
                </a:sysClr>
              </a:solidFill>
              <a:latin typeface="Rockwell"/>
              <a:ea typeface="+mn-ea"/>
              <a:cs typeface="+mn-cs"/>
            </a:rPr>
            <a:t>Cortex-M23</a:t>
          </a:r>
        </a:p>
      </dgm:t>
    </dgm:pt>
    <dgm:pt modelId="{9B797E82-0252-A343-A1A9-F6ED2523BDF8}" type="parTrans" cxnId="{60BEC430-1BFA-3E45-A019-804F3B035864}">
      <dgm:prSet/>
      <dgm:spPr/>
      <dgm:t>
        <a:bodyPr/>
        <a:lstStyle/>
        <a:p>
          <a:endParaRPr lang="en-US"/>
        </a:p>
      </dgm:t>
    </dgm:pt>
    <dgm:pt modelId="{69E01483-E552-7144-A2BF-D800A7B29B95}" type="sibTrans" cxnId="{60BEC430-1BFA-3E45-A019-804F3B035864}">
      <dgm:prSet/>
      <dgm:spPr/>
      <dgm:t>
        <a:bodyPr/>
        <a:lstStyle/>
        <a:p>
          <a:endParaRPr lang="en-US"/>
        </a:p>
      </dgm:t>
    </dgm:pt>
    <dgm:pt modelId="{8259BD33-9B98-F049-B9C4-BDB384D02748}">
      <dgm:prSet/>
      <dgm:spPr>
        <a:xfrm>
          <a:off x="5297654" y="789598"/>
          <a:ext cx="1934324" cy="2970364"/>
        </a:xfrm>
        <a:prstGeom prst="rect">
          <a:avLst/>
        </a:prstGeom>
        <a:noFill/>
        <a:ln>
          <a:noFill/>
        </a:ln>
        <a:effectLst/>
      </dgm:spPr>
      <dgm:t>
        <a:bodyPr/>
        <a:lstStyle/>
        <a:p>
          <a:pPr rtl="0"/>
          <a:r>
            <a:rPr lang="en-US" dirty="0">
              <a:solidFill>
                <a:sysClr val="windowText" lastClr="000000">
                  <a:hueOff val="0"/>
                  <a:satOff val="0"/>
                  <a:lumOff val="0"/>
                  <a:alphaOff val="0"/>
                </a:sysClr>
              </a:solidFill>
              <a:latin typeface="Rockwell"/>
              <a:ea typeface="+mn-ea"/>
              <a:cs typeface="+mn-cs"/>
            </a:rPr>
            <a:t>Cortex-M33</a:t>
          </a:r>
        </a:p>
      </dgm:t>
    </dgm:pt>
    <dgm:pt modelId="{D974A3B4-43AA-1543-B34A-2D4115F65004}" type="parTrans" cxnId="{39AA6A15-2945-6C4F-A0D3-6D6BBD44D3B8}">
      <dgm:prSet/>
      <dgm:spPr/>
      <dgm:t>
        <a:bodyPr/>
        <a:lstStyle/>
        <a:p>
          <a:endParaRPr lang="en-US"/>
        </a:p>
      </dgm:t>
    </dgm:pt>
    <dgm:pt modelId="{F7D50E1E-37F0-3546-9B0D-20CF5986E46D}" type="sibTrans" cxnId="{39AA6A15-2945-6C4F-A0D3-6D6BBD44D3B8}">
      <dgm:prSet/>
      <dgm:spPr/>
      <dgm:t>
        <a:bodyPr/>
        <a:lstStyle/>
        <a:p>
          <a:endParaRPr lang="en-US"/>
        </a:p>
      </dgm:t>
    </dgm:pt>
    <dgm:pt modelId="{88DEEDEA-3D43-B94E-A8BE-2B6F2CC171CC}" type="pres">
      <dgm:prSet presAssocID="{64244595-40B8-0C44-AB01-36C07C7C032F}" presName="rootnode" presStyleCnt="0">
        <dgm:presLayoutVars>
          <dgm:chMax/>
          <dgm:chPref/>
          <dgm:dir/>
          <dgm:animLvl val="lvl"/>
        </dgm:presLayoutVars>
      </dgm:prSet>
      <dgm:spPr/>
    </dgm:pt>
    <dgm:pt modelId="{830C26F3-CEAB-464A-9BB6-746675F569C8}" type="pres">
      <dgm:prSet presAssocID="{9972BBDB-889F-9344-B3C7-098CE51925FC}" presName="composite" presStyleCnt="0"/>
      <dgm:spPr/>
    </dgm:pt>
    <dgm:pt modelId="{0A48A44B-ACFF-2245-AEEB-A5DDDCC8C496}" type="pres">
      <dgm:prSet presAssocID="{9972BBDB-889F-9344-B3C7-098CE51925FC}" presName="LShape" presStyleLbl="alignNode1" presStyleIdx="0" presStyleCnt="5"/>
      <dgm:spPr>
        <a:xfrm rot="5400000">
          <a:off x="764208" y="1807909"/>
          <a:ext cx="1287619" cy="2142570"/>
        </a:xfrm>
        <a:prstGeom prst="corner">
          <a:avLst>
            <a:gd name="adj1" fmla="val 16120"/>
            <a:gd name="adj2" fmla="val 1611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gm:spPr>
    </dgm:pt>
    <dgm:pt modelId="{2A519228-43C1-C040-B33A-097341431CE2}" type="pres">
      <dgm:prSet presAssocID="{9972BBDB-889F-9344-B3C7-098CE51925FC}" presName="ParentText" presStyleLbl="revTx" presStyleIdx="0" presStyleCnt="3">
        <dgm:presLayoutVars>
          <dgm:chMax val="0"/>
          <dgm:chPref val="0"/>
          <dgm:bulletEnabled val="1"/>
        </dgm:presLayoutVars>
      </dgm:prSet>
      <dgm:spPr/>
    </dgm:pt>
    <dgm:pt modelId="{47794180-F9F3-EE4B-A723-D9EC2A211089}" type="pres">
      <dgm:prSet presAssocID="{9972BBDB-889F-9344-B3C7-098CE51925FC}" presName="Triangle" presStyleLbl="alignNode1" presStyleIdx="1" presStyleCnt="5"/>
      <dgm:spPr>
        <a:xfrm>
          <a:off x="2118630" y="1650171"/>
          <a:ext cx="364966" cy="364966"/>
        </a:xfrm>
        <a:prstGeom prst="triangle">
          <a:avLst>
            <a:gd name="adj" fmla="val 1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gm:spPr>
    </dgm:pt>
    <dgm:pt modelId="{CA2E6E44-B8E7-844C-A330-D89650D6039A}" type="pres">
      <dgm:prSet presAssocID="{5FA7183A-15C0-EE43-A9D1-7B812FC22867}" presName="sibTrans" presStyleCnt="0"/>
      <dgm:spPr/>
    </dgm:pt>
    <dgm:pt modelId="{60473021-6AD7-5E46-82D5-DEE1BCAFFA4D}" type="pres">
      <dgm:prSet presAssocID="{5FA7183A-15C0-EE43-A9D1-7B812FC22867}" presName="space" presStyleCnt="0"/>
      <dgm:spPr/>
    </dgm:pt>
    <dgm:pt modelId="{CFFAFEA4-C7E3-DF4B-B4D7-2A38CF8EC7CB}" type="pres">
      <dgm:prSet presAssocID="{BEC033E2-AC9A-FF4F-AB54-E16960F6D766}" presName="composite" presStyleCnt="0"/>
      <dgm:spPr/>
    </dgm:pt>
    <dgm:pt modelId="{1CA04008-96F3-564A-B46E-6B87073615C5}" type="pres">
      <dgm:prSet presAssocID="{BEC033E2-AC9A-FF4F-AB54-E16960F6D766}" presName="LShape" presStyleLbl="alignNode1" presStyleIdx="2" presStyleCnt="5"/>
      <dgm:spPr>
        <a:xfrm rot="5400000">
          <a:off x="3132199" y="1221947"/>
          <a:ext cx="1287619" cy="2142570"/>
        </a:xfrm>
        <a:prstGeom prst="corner">
          <a:avLst>
            <a:gd name="adj1" fmla="val 16120"/>
            <a:gd name="adj2" fmla="val 1611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gm:spPr>
    </dgm:pt>
    <dgm:pt modelId="{5614FA6C-291A-254E-9375-7FDF93864951}" type="pres">
      <dgm:prSet presAssocID="{BEC033E2-AC9A-FF4F-AB54-E16960F6D766}" presName="ParentText" presStyleLbl="revTx" presStyleIdx="1" presStyleCnt="3">
        <dgm:presLayoutVars>
          <dgm:chMax val="0"/>
          <dgm:chPref val="0"/>
          <dgm:bulletEnabled val="1"/>
        </dgm:presLayoutVars>
      </dgm:prSet>
      <dgm:spPr/>
    </dgm:pt>
    <dgm:pt modelId="{3331A2A3-1F64-8B4F-8B60-EA1062A7E831}" type="pres">
      <dgm:prSet presAssocID="{BEC033E2-AC9A-FF4F-AB54-E16960F6D766}" presName="Triangle" presStyleLbl="alignNode1" presStyleIdx="3" presStyleCnt="5"/>
      <dgm:spPr>
        <a:xfrm>
          <a:off x="4486621" y="1064209"/>
          <a:ext cx="364966" cy="364966"/>
        </a:xfrm>
        <a:prstGeom prst="triangle">
          <a:avLst>
            <a:gd name="adj" fmla="val 1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gm:spPr>
    </dgm:pt>
    <dgm:pt modelId="{0F8ED890-79FA-E44F-BE37-948D6532D1B7}" type="pres">
      <dgm:prSet presAssocID="{23DAB6B6-5B95-6043-940D-29241B3419B5}" presName="sibTrans" presStyleCnt="0"/>
      <dgm:spPr/>
    </dgm:pt>
    <dgm:pt modelId="{489BD653-FCB7-2042-9913-50E27DA8F68B}" type="pres">
      <dgm:prSet presAssocID="{23DAB6B6-5B95-6043-940D-29241B3419B5}" presName="space" presStyleCnt="0"/>
      <dgm:spPr/>
    </dgm:pt>
    <dgm:pt modelId="{934A9BCB-07A4-6B4B-94AE-2D7D15F37D5D}" type="pres">
      <dgm:prSet presAssocID="{C5DE4E15-3294-6440-AE71-1692C1B22026}" presName="composite" presStyleCnt="0"/>
      <dgm:spPr/>
    </dgm:pt>
    <dgm:pt modelId="{070F56ED-CC42-AC46-8D66-3EE13232BDAF}" type="pres">
      <dgm:prSet presAssocID="{C5DE4E15-3294-6440-AE71-1692C1B22026}" presName="LShape" presStyleLbl="alignNode1" presStyleIdx="4" presStyleCnt="5"/>
      <dgm:spPr>
        <a:xfrm rot="5400000">
          <a:off x="5500190" y="-1421"/>
          <a:ext cx="1287619" cy="2142570"/>
        </a:xfrm>
        <a:prstGeom prst="corner">
          <a:avLst>
            <a:gd name="adj1" fmla="val 16120"/>
            <a:gd name="adj2" fmla="val 1611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gm:spPr>
    </dgm:pt>
    <dgm:pt modelId="{903C2039-EA74-B740-BBFD-F3C0B5FCAA3D}" type="pres">
      <dgm:prSet presAssocID="{C5DE4E15-3294-6440-AE71-1692C1B22026}" presName="ParentText" presStyleLbl="revTx" presStyleIdx="2" presStyleCnt="3" custScaleY="175186" custLinFactNeighborX="641" custLinFactNeighborY="46490">
        <dgm:presLayoutVars>
          <dgm:chMax val="0"/>
          <dgm:chPref val="0"/>
          <dgm:bulletEnabled val="1"/>
        </dgm:presLayoutVars>
      </dgm:prSet>
      <dgm:spPr/>
    </dgm:pt>
  </dgm:ptLst>
  <dgm:cxnLst>
    <dgm:cxn modelId="{0B786707-4A91-B642-A9C2-4B9C23048876}" type="presOf" srcId="{B3624D79-F1C1-DA4D-95FD-B4050C309303}" destId="{903C2039-EA74-B740-BBFD-F3C0B5FCAA3D}" srcOrd="0" destOrd="1" presId="urn:microsoft.com/office/officeart/2009/3/layout/StepUpProcess"/>
    <dgm:cxn modelId="{39AA6A15-2945-6C4F-A0D3-6D6BBD44D3B8}" srcId="{C5DE4E15-3294-6440-AE71-1692C1B22026}" destId="{8259BD33-9B98-F049-B9C4-BDB384D02748}" srcOrd="6" destOrd="0" parTransId="{D974A3B4-43AA-1543-B34A-2D4115F65004}" sibTransId="{F7D50E1E-37F0-3546-9B0D-20CF5986E46D}"/>
    <dgm:cxn modelId="{0A42961E-003A-9441-8892-8960B157762D}" srcId="{C5DE4E15-3294-6440-AE71-1692C1B22026}" destId="{B6BAC66E-1C7B-7C4F-9C20-C379BE76DD50}" srcOrd="3" destOrd="0" parTransId="{359C1D31-CFC5-9A4F-A4AE-D31EED7291A3}" sibTransId="{34941DD6-24EE-534F-8B81-1550FD3B6431}"/>
    <dgm:cxn modelId="{60BEC430-1BFA-3E45-A019-804F3B035864}" srcId="{C5DE4E15-3294-6440-AE71-1692C1B22026}" destId="{651AC246-9818-074C-82FA-4B1AA9646072}" srcOrd="5" destOrd="0" parTransId="{9B797E82-0252-A343-A1A9-F6ED2523BDF8}" sibTransId="{69E01483-E552-7144-A2BF-D800A7B29B95}"/>
    <dgm:cxn modelId="{5847513A-0376-4A41-9E71-47D388BBFABC}" type="presOf" srcId="{651AC246-9818-074C-82FA-4B1AA9646072}" destId="{903C2039-EA74-B740-BBFD-F3C0B5FCAA3D}" srcOrd="0" destOrd="6" presId="urn:microsoft.com/office/officeart/2009/3/layout/StepUpProcess"/>
    <dgm:cxn modelId="{39CE7460-656E-C04A-A22A-00F81DF5C364}" type="presOf" srcId="{B6BAC66E-1C7B-7C4F-9C20-C379BE76DD50}" destId="{903C2039-EA74-B740-BBFD-F3C0B5FCAA3D}" srcOrd="0" destOrd="4" presId="urn:microsoft.com/office/officeart/2009/3/layout/StepUpProcess"/>
    <dgm:cxn modelId="{5935EA6D-5400-E146-807E-1B9B32CA1DBC}" srcId="{64244595-40B8-0C44-AB01-36C07C7C032F}" destId="{C5DE4E15-3294-6440-AE71-1692C1B22026}" srcOrd="2" destOrd="0" parTransId="{F8270A97-BFC2-B941-8E0D-763AC7C45356}" sibTransId="{70F196F0-F938-8949-9887-643668E20A06}"/>
    <dgm:cxn modelId="{35CA7F53-AECB-054F-B19F-85F18DDDB919}" type="presOf" srcId="{083A84D5-61EE-8246-A078-336EB3567D04}" destId="{903C2039-EA74-B740-BBFD-F3C0B5FCAA3D}" srcOrd="0" destOrd="5" presId="urn:microsoft.com/office/officeart/2009/3/layout/StepUpProcess"/>
    <dgm:cxn modelId="{FB1ECD7A-FB0F-FD4A-9560-64720393018E}" type="presOf" srcId="{FBECF0E3-9602-9443-82CC-519BB77001DF}" destId="{903C2039-EA74-B740-BBFD-F3C0B5FCAA3D}" srcOrd="0" destOrd="2" presId="urn:microsoft.com/office/officeart/2009/3/layout/StepUpProcess"/>
    <dgm:cxn modelId="{C41DB588-C206-1C46-B5AF-918E6298BC98}" type="presOf" srcId="{64244595-40B8-0C44-AB01-36C07C7C032F}" destId="{88DEEDEA-3D43-B94E-A8BE-2B6F2CC171CC}" srcOrd="0" destOrd="0" presId="urn:microsoft.com/office/officeart/2009/3/layout/StepUpProcess"/>
    <dgm:cxn modelId="{D40CE18F-4D76-514A-8CA6-36933BF06C8F}" srcId="{C5DE4E15-3294-6440-AE71-1692C1B22026}" destId="{B5D517DB-5BE9-F74A-B8E1-06334ED04690}" srcOrd="2" destOrd="0" parTransId="{B74274B9-839B-974C-8EF8-FA5B6B637461}" sibTransId="{DA2A9467-BA12-F142-8739-80E7E11F66A0}"/>
    <dgm:cxn modelId="{1BCC1A9F-183A-1C47-8E31-24B48C550775}" srcId="{64244595-40B8-0C44-AB01-36C07C7C032F}" destId="{9972BBDB-889F-9344-B3C7-098CE51925FC}" srcOrd="0" destOrd="0" parTransId="{02F33E88-1CA8-1849-A059-F1F13661286D}" sibTransId="{5FA7183A-15C0-EE43-A9D1-7B812FC22867}"/>
    <dgm:cxn modelId="{95274DB3-B1B9-2A42-8921-92D3FF0A2BB9}" type="presOf" srcId="{BEC033E2-AC9A-FF4F-AB54-E16960F6D766}" destId="{5614FA6C-291A-254E-9375-7FDF93864951}" srcOrd="0" destOrd="0" presId="urn:microsoft.com/office/officeart/2009/3/layout/StepUpProcess"/>
    <dgm:cxn modelId="{96353BCA-89D9-184C-883C-B70E0C75C0A1}" type="presOf" srcId="{C5DE4E15-3294-6440-AE71-1692C1B22026}" destId="{903C2039-EA74-B740-BBFD-F3C0B5FCAA3D}" srcOrd="0" destOrd="0" presId="urn:microsoft.com/office/officeart/2009/3/layout/StepUpProcess"/>
    <dgm:cxn modelId="{F6308CD0-2315-7744-8DA9-C34C6133007F}" type="presOf" srcId="{B5D517DB-5BE9-F74A-B8E1-06334ED04690}" destId="{903C2039-EA74-B740-BBFD-F3C0B5FCAA3D}" srcOrd="0" destOrd="3" presId="urn:microsoft.com/office/officeart/2009/3/layout/StepUpProcess"/>
    <dgm:cxn modelId="{36BF6ED1-991C-064E-B658-560C3B935438}" srcId="{64244595-40B8-0C44-AB01-36C07C7C032F}" destId="{BEC033E2-AC9A-FF4F-AB54-E16960F6D766}" srcOrd="1" destOrd="0" parTransId="{4511412A-7C47-2642-8C3D-2536C66A69C0}" sibTransId="{23DAB6B6-5B95-6043-940D-29241B3419B5}"/>
    <dgm:cxn modelId="{AB4495D1-5CD2-D541-9A3B-A8B4EB9A548C}" type="presOf" srcId="{8259BD33-9B98-F049-B9C4-BDB384D02748}" destId="{903C2039-EA74-B740-BBFD-F3C0B5FCAA3D}" srcOrd="0" destOrd="7" presId="urn:microsoft.com/office/officeart/2009/3/layout/StepUpProcess"/>
    <dgm:cxn modelId="{8D3F7BD9-095A-EB4E-BD01-8D02E07C544A}" srcId="{C5DE4E15-3294-6440-AE71-1692C1B22026}" destId="{B3624D79-F1C1-DA4D-95FD-B4050C309303}" srcOrd="0" destOrd="0" parTransId="{996D892B-574A-454E-96B3-CA5FAE7E93F1}" sibTransId="{6D564A4A-F9E1-964B-9BAB-BFCFE72084EC}"/>
    <dgm:cxn modelId="{788336E1-854F-1848-A623-292C815A39FD}" type="presOf" srcId="{9972BBDB-889F-9344-B3C7-098CE51925FC}" destId="{2A519228-43C1-C040-B33A-097341431CE2}" srcOrd="0" destOrd="0" presId="urn:microsoft.com/office/officeart/2009/3/layout/StepUpProcess"/>
    <dgm:cxn modelId="{CFC1C0E5-AB0B-0141-AB9F-233AABAE9DEF}" srcId="{C5DE4E15-3294-6440-AE71-1692C1B22026}" destId="{083A84D5-61EE-8246-A078-336EB3567D04}" srcOrd="4" destOrd="0" parTransId="{AF1EF02B-5CCD-0D4F-BC8E-AA5F6486DF2F}" sibTransId="{834AA201-D16D-8F4C-A11F-70344803B1DD}"/>
    <dgm:cxn modelId="{D0A4BDED-C468-9B49-A2F9-D1B917033ED2}" srcId="{C5DE4E15-3294-6440-AE71-1692C1B22026}" destId="{FBECF0E3-9602-9443-82CC-519BB77001DF}" srcOrd="1" destOrd="0" parTransId="{FED445DB-EDC6-3346-B338-981C71C8E77F}" sibTransId="{0E2EB7D7-EB84-4549-AFC2-8E633600E035}"/>
    <dgm:cxn modelId="{A2A6534B-939F-4D47-AAB4-07970F1D1172}" type="presParOf" srcId="{88DEEDEA-3D43-B94E-A8BE-2B6F2CC171CC}" destId="{830C26F3-CEAB-464A-9BB6-746675F569C8}" srcOrd="0" destOrd="0" presId="urn:microsoft.com/office/officeart/2009/3/layout/StepUpProcess"/>
    <dgm:cxn modelId="{FA01A321-DDAD-6742-A04A-A829890ED196}" type="presParOf" srcId="{830C26F3-CEAB-464A-9BB6-746675F569C8}" destId="{0A48A44B-ACFF-2245-AEEB-A5DDDCC8C496}" srcOrd="0" destOrd="0" presId="urn:microsoft.com/office/officeart/2009/3/layout/StepUpProcess"/>
    <dgm:cxn modelId="{97D18404-2041-BA48-A0D4-3BABD5EA1D7F}" type="presParOf" srcId="{830C26F3-CEAB-464A-9BB6-746675F569C8}" destId="{2A519228-43C1-C040-B33A-097341431CE2}" srcOrd="1" destOrd="0" presId="urn:microsoft.com/office/officeart/2009/3/layout/StepUpProcess"/>
    <dgm:cxn modelId="{577E57E0-74CB-AA40-B60D-10399AEA4AEE}" type="presParOf" srcId="{830C26F3-CEAB-464A-9BB6-746675F569C8}" destId="{47794180-F9F3-EE4B-A723-D9EC2A211089}" srcOrd="2" destOrd="0" presId="urn:microsoft.com/office/officeart/2009/3/layout/StepUpProcess"/>
    <dgm:cxn modelId="{4B64BABE-092B-BD41-914D-EBA9FFDA968B}" type="presParOf" srcId="{88DEEDEA-3D43-B94E-A8BE-2B6F2CC171CC}" destId="{CA2E6E44-B8E7-844C-A330-D89650D6039A}" srcOrd="1" destOrd="0" presId="urn:microsoft.com/office/officeart/2009/3/layout/StepUpProcess"/>
    <dgm:cxn modelId="{FFE28C6D-43EE-EA4E-9C37-B28096F700B8}" type="presParOf" srcId="{CA2E6E44-B8E7-844C-A330-D89650D6039A}" destId="{60473021-6AD7-5E46-82D5-DEE1BCAFFA4D}" srcOrd="0" destOrd="0" presId="urn:microsoft.com/office/officeart/2009/3/layout/StepUpProcess"/>
    <dgm:cxn modelId="{18ACBC8E-8306-3B48-A5D0-6C35E1579F23}" type="presParOf" srcId="{88DEEDEA-3D43-B94E-A8BE-2B6F2CC171CC}" destId="{CFFAFEA4-C7E3-DF4B-B4D7-2A38CF8EC7CB}" srcOrd="2" destOrd="0" presId="urn:microsoft.com/office/officeart/2009/3/layout/StepUpProcess"/>
    <dgm:cxn modelId="{82B8BA04-9C70-C340-9AB6-638B52C604C0}" type="presParOf" srcId="{CFFAFEA4-C7E3-DF4B-B4D7-2A38CF8EC7CB}" destId="{1CA04008-96F3-564A-B46E-6B87073615C5}" srcOrd="0" destOrd="0" presId="urn:microsoft.com/office/officeart/2009/3/layout/StepUpProcess"/>
    <dgm:cxn modelId="{A401E569-60B2-B64D-9887-8EBDD7C1CAAE}" type="presParOf" srcId="{CFFAFEA4-C7E3-DF4B-B4D7-2A38CF8EC7CB}" destId="{5614FA6C-291A-254E-9375-7FDF93864951}" srcOrd="1" destOrd="0" presId="urn:microsoft.com/office/officeart/2009/3/layout/StepUpProcess"/>
    <dgm:cxn modelId="{9BFA7693-45F6-5C45-966F-F31986370D3C}" type="presParOf" srcId="{CFFAFEA4-C7E3-DF4B-B4D7-2A38CF8EC7CB}" destId="{3331A2A3-1F64-8B4F-8B60-EA1062A7E831}" srcOrd="2" destOrd="0" presId="urn:microsoft.com/office/officeart/2009/3/layout/StepUpProcess"/>
    <dgm:cxn modelId="{9ED23ED3-953B-9A47-B646-58A8D9D20DA8}" type="presParOf" srcId="{88DEEDEA-3D43-B94E-A8BE-2B6F2CC171CC}" destId="{0F8ED890-79FA-E44F-BE37-948D6532D1B7}" srcOrd="3" destOrd="0" presId="urn:microsoft.com/office/officeart/2009/3/layout/StepUpProcess"/>
    <dgm:cxn modelId="{9DA25616-4E1A-E94A-B9F4-C93B6C06D0A3}" type="presParOf" srcId="{0F8ED890-79FA-E44F-BE37-948D6532D1B7}" destId="{489BD653-FCB7-2042-9913-50E27DA8F68B}" srcOrd="0" destOrd="0" presId="urn:microsoft.com/office/officeart/2009/3/layout/StepUpProcess"/>
    <dgm:cxn modelId="{7CEC5DD2-4277-B647-BDDE-4190BF513238}" type="presParOf" srcId="{88DEEDEA-3D43-B94E-A8BE-2B6F2CC171CC}" destId="{934A9BCB-07A4-6B4B-94AE-2D7D15F37D5D}" srcOrd="4" destOrd="0" presId="urn:microsoft.com/office/officeart/2009/3/layout/StepUpProcess"/>
    <dgm:cxn modelId="{905C904F-94E5-3441-92FD-DA0A5E8D50A2}" type="presParOf" srcId="{934A9BCB-07A4-6B4B-94AE-2D7D15F37D5D}" destId="{070F56ED-CC42-AC46-8D66-3EE13232BDAF}" srcOrd="0" destOrd="0" presId="urn:microsoft.com/office/officeart/2009/3/layout/StepUpProcess"/>
    <dgm:cxn modelId="{3501581F-F116-8D42-9AA0-17DF445CBF65}" type="presParOf" srcId="{934A9BCB-07A4-6B4B-94AE-2D7D15F37D5D}" destId="{903C2039-EA74-B740-BBFD-F3C0B5FCAA3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243E3-6A78-9746-BEE9-84ACAEA02E36}">
      <dsp:nvSpPr>
        <dsp:cNvPr id="0" name=""/>
        <dsp:cNvSpPr/>
      </dsp:nvSpPr>
      <dsp:spPr>
        <a:xfrm>
          <a:off x="5334000" y="3419855"/>
          <a:ext cx="2484424" cy="1609344"/>
        </a:xfrm>
        <a:prstGeom prst="roundRect">
          <a:avLst>
            <a:gd name="adj" fmla="val 100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rtl="0">
            <a:lnSpc>
              <a:spcPct val="90000"/>
            </a:lnSpc>
            <a:spcBef>
              <a:spcPct val="0"/>
            </a:spcBef>
            <a:spcAft>
              <a:spcPct val="15000"/>
            </a:spcAft>
            <a:buChar char="•"/>
          </a:pPr>
          <a:r>
            <a:rPr lang="en-US" sz="1000" kern="1200" dirty="0">
              <a:solidFill>
                <a:srgbClr val="FF0000"/>
              </a:solidFill>
              <a:latin typeface="Rockwell"/>
              <a:ea typeface="+mn-ea"/>
              <a:cs typeface="+mn-cs"/>
            </a:rPr>
            <a:t>The operational units and their interconnections</a:t>
          </a:r>
          <a:r>
            <a:rPr lang="en-US" sz="1000" kern="1200" dirty="0">
              <a:solidFill>
                <a:sysClr val="windowText" lastClr="000000">
                  <a:hueOff val="0"/>
                  <a:satOff val="0"/>
                  <a:lumOff val="0"/>
                  <a:alphaOff val="0"/>
                </a:sysClr>
              </a:solidFill>
              <a:latin typeface="Rockwell"/>
              <a:ea typeface="+mn-ea"/>
              <a:cs typeface="+mn-cs"/>
            </a:rPr>
            <a:t> that realize the architectural specifications</a:t>
          </a:r>
        </a:p>
      </dsp:txBody>
      <dsp:txXfrm>
        <a:off x="6114680" y="3857543"/>
        <a:ext cx="1668393" cy="1136304"/>
      </dsp:txXfrm>
    </dsp:sp>
    <dsp:sp modelId="{82886FAE-83A2-704D-92D1-F4CC571A92A1}">
      <dsp:nvSpPr>
        <dsp:cNvPr id="0" name=""/>
        <dsp:cNvSpPr/>
      </dsp:nvSpPr>
      <dsp:spPr>
        <a:xfrm>
          <a:off x="1004569" y="3419855"/>
          <a:ext cx="2484424" cy="1609344"/>
        </a:xfrm>
        <a:prstGeom prst="roundRect">
          <a:avLst>
            <a:gd name="adj" fmla="val 100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rtl="0">
            <a:lnSpc>
              <a:spcPct val="90000"/>
            </a:lnSpc>
            <a:spcBef>
              <a:spcPct val="0"/>
            </a:spcBef>
            <a:spcAft>
              <a:spcPct val="15000"/>
            </a:spcAft>
            <a:buChar char="•"/>
          </a:pPr>
          <a:r>
            <a:rPr lang="en-US" sz="1000" kern="1200" dirty="0">
              <a:solidFill>
                <a:srgbClr val="FF0000"/>
              </a:solidFill>
              <a:latin typeface="Rockwell"/>
              <a:ea typeface="+mn-ea"/>
              <a:cs typeface="+mn-cs"/>
            </a:rPr>
            <a:t>Hardware details transparent to the programmer</a:t>
          </a:r>
          <a:r>
            <a:rPr lang="en-US" sz="1000" kern="1200" dirty="0">
              <a:solidFill>
                <a:sysClr val="windowText" lastClr="000000">
                  <a:hueOff val="0"/>
                  <a:satOff val="0"/>
                  <a:lumOff val="0"/>
                  <a:alphaOff val="0"/>
                </a:sysClr>
              </a:solidFill>
              <a:latin typeface="Rockwell"/>
              <a:ea typeface="+mn-ea"/>
              <a:cs typeface="+mn-cs"/>
            </a:rPr>
            <a:t>, control signals, interfaces between the computer and peripherals, memory technology used</a:t>
          </a:r>
        </a:p>
      </dsp:txBody>
      <dsp:txXfrm>
        <a:off x="1039921" y="3857543"/>
        <a:ext cx="1668393" cy="1136304"/>
      </dsp:txXfrm>
    </dsp:sp>
    <dsp:sp modelId="{D6EE7FF3-03D5-1248-B164-AC203683EA31}">
      <dsp:nvSpPr>
        <dsp:cNvPr id="0" name=""/>
        <dsp:cNvSpPr/>
      </dsp:nvSpPr>
      <dsp:spPr>
        <a:xfrm>
          <a:off x="5058105" y="0"/>
          <a:ext cx="2484424" cy="1609344"/>
        </a:xfrm>
        <a:prstGeom prst="roundRect">
          <a:avLst>
            <a:gd name="adj" fmla="val 100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rtl="0">
            <a:lnSpc>
              <a:spcPct val="90000"/>
            </a:lnSpc>
            <a:spcBef>
              <a:spcPct val="0"/>
            </a:spcBef>
            <a:spcAft>
              <a:spcPct val="15000"/>
            </a:spcAft>
            <a:buChar char="•"/>
          </a:pPr>
          <a:r>
            <a:rPr lang="en-US" sz="1000" kern="1200" dirty="0">
              <a:solidFill>
                <a:sysClr val="windowText" lastClr="000000">
                  <a:hueOff val="0"/>
                  <a:satOff val="0"/>
                  <a:lumOff val="0"/>
                  <a:alphaOff val="0"/>
                </a:sysClr>
              </a:solidFill>
              <a:latin typeface="Rockwell"/>
              <a:ea typeface="+mn-ea"/>
              <a:cs typeface="+mn-cs"/>
            </a:rPr>
            <a:t>Instruction set, number of bits used to represent various data types,   I/O mechanisms, techniques for addressing memory</a:t>
          </a:r>
        </a:p>
      </dsp:txBody>
      <dsp:txXfrm>
        <a:off x="5838784" y="35352"/>
        <a:ext cx="1668393" cy="1136304"/>
      </dsp:txXfrm>
    </dsp:sp>
    <dsp:sp modelId="{EAF475D4-71BA-AC4A-A978-8E1A58675943}">
      <dsp:nvSpPr>
        <dsp:cNvPr id="0" name=""/>
        <dsp:cNvSpPr/>
      </dsp:nvSpPr>
      <dsp:spPr>
        <a:xfrm>
          <a:off x="1004569" y="0"/>
          <a:ext cx="2484424" cy="1609344"/>
        </a:xfrm>
        <a:prstGeom prst="roundRect">
          <a:avLst>
            <a:gd name="adj" fmla="val 100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rtl="0">
            <a:lnSpc>
              <a:spcPct val="90000"/>
            </a:lnSpc>
            <a:spcBef>
              <a:spcPct val="0"/>
            </a:spcBef>
            <a:spcAft>
              <a:spcPct val="15000"/>
            </a:spcAft>
            <a:buChar char="•"/>
          </a:pPr>
          <a:r>
            <a:rPr lang="en-US" sz="1000" kern="1200" dirty="0">
              <a:solidFill>
                <a:sysClr val="windowText" lastClr="000000">
                  <a:hueOff val="0"/>
                  <a:satOff val="0"/>
                  <a:lumOff val="0"/>
                  <a:alphaOff val="0"/>
                </a:sysClr>
              </a:solidFill>
              <a:latin typeface="Rockwell"/>
              <a:ea typeface="+mn-ea"/>
              <a:cs typeface="+mn-cs"/>
            </a:rPr>
            <a:t>Attributes of a system </a:t>
          </a:r>
          <a:r>
            <a:rPr lang="en-US" sz="1000" kern="1200" dirty="0">
              <a:solidFill>
                <a:srgbClr val="FF0000"/>
              </a:solidFill>
              <a:latin typeface="Rockwell"/>
              <a:ea typeface="+mn-ea"/>
              <a:cs typeface="+mn-cs"/>
            </a:rPr>
            <a:t>visible to the programmer</a:t>
          </a:r>
        </a:p>
        <a:p>
          <a:pPr marL="57150" lvl="1" indent="-57150" algn="l" defTabSz="444500" rtl="0">
            <a:lnSpc>
              <a:spcPct val="90000"/>
            </a:lnSpc>
            <a:spcBef>
              <a:spcPct val="0"/>
            </a:spcBef>
            <a:spcAft>
              <a:spcPct val="15000"/>
            </a:spcAft>
            <a:buChar char="•"/>
          </a:pPr>
          <a:r>
            <a:rPr lang="en-US" sz="1000" kern="1200" dirty="0">
              <a:solidFill>
                <a:sysClr val="windowText" lastClr="000000">
                  <a:hueOff val="0"/>
                  <a:satOff val="0"/>
                  <a:lumOff val="0"/>
                  <a:alphaOff val="0"/>
                </a:sysClr>
              </a:solidFill>
              <a:latin typeface="Rockwell"/>
              <a:ea typeface="+mn-ea"/>
              <a:cs typeface="+mn-cs"/>
            </a:rPr>
            <a:t>Have a direct impact on the logical execution of a program</a:t>
          </a:r>
        </a:p>
      </dsp:txBody>
      <dsp:txXfrm>
        <a:off x="1039921" y="35352"/>
        <a:ext cx="1668393" cy="1136304"/>
      </dsp:txXfrm>
    </dsp:sp>
    <dsp:sp modelId="{0995DE62-81B9-0E4E-9982-90865C30B506}">
      <dsp:nvSpPr>
        <dsp:cNvPr id="0" name=""/>
        <dsp:cNvSpPr/>
      </dsp:nvSpPr>
      <dsp:spPr>
        <a:xfrm>
          <a:off x="2045614" y="286664"/>
          <a:ext cx="2177643" cy="2177643"/>
        </a:xfrm>
        <a:prstGeom prst="pieWedge">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 lastClr="FFFFFF"/>
              </a:solidFill>
              <a:effectLst>
                <a:outerShdw blurRad="38100" dist="38100" dir="2700000" algn="tl">
                  <a:srgbClr val="000000">
                    <a:alpha val="43137"/>
                  </a:srgbClr>
                </a:outerShdw>
              </a:effectLst>
              <a:latin typeface="Rockwell"/>
              <a:ea typeface="+mn-ea"/>
              <a:cs typeface="+mn-cs"/>
            </a:rPr>
            <a:t>Computer Architecture</a:t>
          </a:r>
        </a:p>
      </dsp:txBody>
      <dsp:txXfrm>
        <a:off x="2683431" y="924481"/>
        <a:ext cx="1539826" cy="1539826"/>
      </dsp:txXfrm>
    </dsp:sp>
    <dsp:sp modelId="{E56301CE-27B0-6744-BFE7-3637DF690F07}">
      <dsp:nvSpPr>
        <dsp:cNvPr id="0" name=""/>
        <dsp:cNvSpPr/>
      </dsp:nvSpPr>
      <dsp:spPr>
        <a:xfrm rot="5400000">
          <a:off x="4323842" y="286664"/>
          <a:ext cx="2177643" cy="2177643"/>
        </a:xfrm>
        <a:prstGeom prst="pieWedge">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 lastClr="FFFFFF"/>
              </a:solidFill>
              <a:effectLst>
                <a:outerShdw blurRad="38100" dist="38100" dir="2700000" algn="tl">
                  <a:srgbClr val="000000">
                    <a:alpha val="43137"/>
                  </a:srgbClr>
                </a:outerShdw>
              </a:effectLst>
              <a:latin typeface="Rockwell"/>
              <a:ea typeface="+mn-ea"/>
              <a:cs typeface="+mn-cs"/>
            </a:rPr>
            <a:t>Architectural attributes include:</a:t>
          </a:r>
        </a:p>
      </dsp:txBody>
      <dsp:txXfrm rot="-5400000">
        <a:off x="4323842" y="924481"/>
        <a:ext cx="1539826" cy="1539826"/>
      </dsp:txXfrm>
    </dsp:sp>
    <dsp:sp modelId="{48FC8C78-AEC8-1E4B-9265-AE1BCBD2AB12}">
      <dsp:nvSpPr>
        <dsp:cNvPr id="0" name=""/>
        <dsp:cNvSpPr/>
      </dsp:nvSpPr>
      <dsp:spPr>
        <a:xfrm rot="10800000">
          <a:off x="4323842" y="2564892"/>
          <a:ext cx="2177643" cy="2177643"/>
        </a:xfrm>
        <a:prstGeom prst="pieWedge">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 lastClr="FFFFFF"/>
              </a:solidFill>
              <a:effectLst>
                <a:outerShdw blurRad="38100" dist="38100" dir="2700000" algn="tl">
                  <a:srgbClr val="000000">
                    <a:alpha val="43137"/>
                  </a:srgbClr>
                </a:outerShdw>
              </a:effectLst>
              <a:latin typeface="Rockwell"/>
              <a:ea typeface="+mn-ea"/>
              <a:cs typeface="+mn-cs"/>
            </a:rPr>
            <a:t>Computer Organization </a:t>
          </a:r>
        </a:p>
      </dsp:txBody>
      <dsp:txXfrm rot="10800000">
        <a:off x="4323842" y="2564892"/>
        <a:ext cx="1539826" cy="1539826"/>
      </dsp:txXfrm>
    </dsp:sp>
    <dsp:sp modelId="{84C6FD03-EE72-914E-B7C9-68870374A795}">
      <dsp:nvSpPr>
        <dsp:cNvPr id="0" name=""/>
        <dsp:cNvSpPr/>
      </dsp:nvSpPr>
      <dsp:spPr>
        <a:xfrm rot="16200000">
          <a:off x="2045614" y="2564892"/>
          <a:ext cx="2177643" cy="2177643"/>
        </a:xfrm>
        <a:prstGeom prst="pieWedge">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ysClr val="window" lastClr="FFFFFF"/>
              </a:solidFill>
              <a:effectLst>
                <a:outerShdw blurRad="38100" dist="38100" dir="2700000" algn="tl">
                  <a:srgbClr val="000000">
                    <a:alpha val="43137"/>
                  </a:srgbClr>
                </a:outerShdw>
              </a:effectLst>
              <a:latin typeface="Rockwell"/>
              <a:ea typeface="+mn-ea"/>
              <a:cs typeface="+mn-cs"/>
            </a:rPr>
            <a:t>Organizational attributes include:</a:t>
          </a:r>
        </a:p>
      </dsp:txBody>
      <dsp:txXfrm rot="5400000">
        <a:off x="2683431" y="2564892"/>
        <a:ext cx="1539826" cy="1539826"/>
      </dsp:txXfrm>
    </dsp:sp>
    <dsp:sp modelId="{1A971C7A-02BC-2144-9C44-48A4E03337B1}">
      <dsp:nvSpPr>
        <dsp:cNvPr id="0" name=""/>
        <dsp:cNvSpPr/>
      </dsp:nvSpPr>
      <dsp:spPr>
        <a:xfrm>
          <a:off x="3897617" y="2061972"/>
          <a:ext cx="751865" cy="653795"/>
        </a:xfrm>
        <a:prstGeom prst="circularArrow">
          <a:avLst/>
        </a:prstGeom>
        <a:gradFill rotWithShape="0">
          <a:gsLst>
            <a:gs pos="0">
              <a:srgbClr val="663366">
                <a:tint val="60000"/>
                <a:hueOff val="0"/>
                <a:satOff val="0"/>
                <a:lumOff val="0"/>
                <a:alphaOff val="0"/>
                <a:shade val="40000"/>
                <a:alpha val="100000"/>
                <a:satMod val="150000"/>
                <a:lumMod val="100000"/>
              </a:srgbClr>
            </a:gs>
            <a:gs pos="100000">
              <a:srgbClr val="663366">
                <a:tint val="60000"/>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dsp:style>
    </dsp:sp>
    <dsp:sp modelId="{290E4CF8-E8EE-584A-BC6F-814759FDAB7A}">
      <dsp:nvSpPr>
        <dsp:cNvPr id="0" name=""/>
        <dsp:cNvSpPr/>
      </dsp:nvSpPr>
      <dsp:spPr>
        <a:xfrm rot="10800000">
          <a:off x="3897617" y="2313432"/>
          <a:ext cx="751865" cy="653795"/>
        </a:xfrm>
        <a:prstGeom prst="circularArrow">
          <a:avLst/>
        </a:prstGeom>
        <a:gradFill rotWithShape="0">
          <a:gsLst>
            <a:gs pos="0">
              <a:srgbClr val="663366">
                <a:tint val="60000"/>
                <a:hueOff val="0"/>
                <a:satOff val="0"/>
                <a:lumOff val="0"/>
                <a:alphaOff val="0"/>
                <a:shade val="40000"/>
                <a:alpha val="100000"/>
                <a:satMod val="150000"/>
                <a:lumMod val="100000"/>
              </a:srgbClr>
            </a:gs>
            <a:gs pos="100000">
              <a:srgbClr val="663366">
                <a:tint val="60000"/>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97F74-E56D-D54A-A32A-EBB4F6B3EB59}">
      <dsp:nvSpPr>
        <dsp:cNvPr id="0" name=""/>
        <dsp:cNvSpPr/>
      </dsp:nvSpPr>
      <dsp:spPr>
        <a:xfrm rot="5400000">
          <a:off x="4746527" y="-1973908"/>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Contains a word to be stored in memory or sent to the  I/O unit</a:t>
          </a:r>
        </a:p>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Or is used to receive a word from memory or from the I/O unit</a:t>
          </a:r>
        </a:p>
      </dsp:txBody>
      <dsp:txXfrm rot="-5400000">
        <a:off x="2688336" y="116642"/>
        <a:ext cx="4746905" cy="598162"/>
      </dsp:txXfrm>
    </dsp:sp>
    <dsp:sp modelId="{0CFA3958-9CCA-714D-80C2-D920A4C3B568}">
      <dsp:nvSpPr>
        <dsp:cNvPr id="0" name=""/>
        <dsp:cNvSpPr/>
      </dsp:nvSpPr>
      <dsp:spPr>
        <a:xfrm>
          <a:off x="0" y="1423"/>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ysClr val="window" lastClr="FFFFFF"/>
              </a:solidFill>
              <a:effectLst>
                <a:outerShdw blurRad="38100" dist="38100" dir="2700000" algn="tl">
                  <a:srgbClr val="000000">
                    <a:alpha val="43137"/>
                  </a:srgbClr>
                </a:outerShdw>
              </a:effectLst>
              <a:latin typeface="Rockwell"/>
              <a:ea typeface="+mn-ea"/>
              <a:cs typeface="+mn-cs"/>
            </a:rPr>
            <a:t>Memory buffer register (MBR)</a:t>
          </a:r>
        </a:p>
      </dsp:txBody>
      <dsp:txXfrm>
        <a:off x="40449" y="41872"/>
        <a:ext cx="2607438" cy="747702"/>
      </dsp:txXfrm>
    </dsp:sp>
    <dsp:sp modelId="{BE17F6E8-5455-3B44-880E-E877A6004AF4}">
      <dsp:nvSpPr>
        <dsp:cNvPr id="0" name=""/>
        <dsp:cNvSpPr/>
      </dsp:nvSpPr>
      <dsp:spPr>
        <a:xfrm rot="5400000">
          <a:off x="4746527" y="-1103877"/>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Specifies the address in memory of the word to be written from or read into the MBR</a:t>
          </a:r>
        </a:p>
      </dsp:txBody>
      <dsp:txXfrm rot="-5400000">
        <a:off x="2688336" y="986673"/>
        <a:ext cx="4746905" cy="598162"/>
      </dsp:txXfrm>
    </dsp:sp>
    <dsp:sp modelId="{48A8FEC9-0511-B347-8FBE-EBA2B7357690}">
      <dsp:nvSpPr>
        <dsp:cNvPr id="0" name=""/>
        <dsp:cNvSpPr/>
      </dsp:nvSpPr>
      <dsp:spPr>
        <a:xfrm>
          <a:off x="0" y="871453"/>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ysClr val="window" lastClr="FFFFFF"/>
              </a:solidFill>
              <a:effectLst>
                <a:outerShdw blurRad="38100" dist="38100" dir="2700000" algn="tl">
                  <a:srgbClr val="000000">
                    <a:alpha val="43137"/>
                  </a:srgbClr>
                </a:outerShdw>
              </a:effectLst>
              <a:latin typeface="Rockwell"/>
              <a:ea typeface="+mn-ea"/>
              <a:cs typeface="+mn-cs"/>
            </a:rPr>
            <a:t>Memory address register (MAR)</a:t>
          </a:r>
        </a:p>
      </dsp:txBody>
      <dsp:txXfrm>
        <a:off x="40449" y="911902"/>
        <a:ext cx="2607438" cy="747702"/>
      </dsp:txXfrm>
    </dsp:sp>
    <dsp:sp modelId="{7153501E-395B-E940-A6F0-A2B38B4DD9DA}">
      <dsp:nvSpPr>
        <dsp:cNvPr id="0" name=""/>
        <dsp:cNvSpPr/>
      </dsp:nvSpPr>
      <dsp:spPr>
        <a:xfrm rot="5400000">
          <a:off x="4746527" y="-233847"/>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Contains the 8-bit opcode instruction being executed</a:t>
          </a:r>
        </a:p>
      </dsp:txBody>
      <dsp:txXfrm rot="-5400000">
        <a:off x="2688336" y="1856703"/>
        <a:ext cx="4746905" cy="598162"/>
      </dsp:txXfrm>
    </dsp:sp>
    <dsp:sp modelId="{7766074F-B532-BA4A-B509-BE407CA8E0EF}">
      <dsp:nvSpPr>
        <dsp:cNvPr id="0" name=""/>
        <dsp:cNvSpPr/>
      </dsp:nvSpPr>
      <dsp:spPr>
        <a:xfrm>
          <a:off x="0" y="1741484"/>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ysClr val="window" lastClr="FFFFFF"/>
              </a:solidFill>
              <a:effectLst>
                <a:outerShdw blurRad="38100" dist="38100" dir="2700000" algn="tl">
                  <a:srgbClr val="000000">
                    <a:alpha val="43137"/>
                  </a:srgbClr>
                </a:outerShdw>
              </a:effectLst>
              <a:latin typeface="Rockwell"/>
              <a:ea typeface="+mn-ea"/>
              <a:cs typeface="+mn-cs"/>
            </a:rPr>
            <a:t>Instruction register (IR)</a:t>
          </a:r>
        </a:p>
      </dsp:txBody>
      <dsp:txXfrm>
        <a:off x="40449" y="1781933"/>
        <a:ext cx="2607438" cy="747702"/>
      </dsp:txXfrm>
    </dsp:sp>
    <dsp:sp modelId="{5DCB971D-C09B-EE4E-84F5-7EF86105255A}">
      <dsp:nvSpPr>
        <dsp:cNvPr id="0" name=""/>
        <dsp:cNvSpPr/>
      </dsp:nvSpPr>
      <dsp:spPr>
        <a:xfrm rot="5400000">
          <a:off x="4746527" y="636183"/>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Employed to temporarily hold the right-hand instruction from a word in memory</a:t>
          </a:r>
        </a:p>
      </dsp:txBody>
      <dsp:txXfrm rot="-5400000">
        <a:off x="2688336" y="2726734"/>
        <a:ext cx="4746905" cy="598162"/>
      </dsp:txXfrm>
    </dsp:sp>
    <dsp:sp modelId="{D62165FB-07F8-BB41-AD94-3FC196D4B89A}">
      <dsp:nvSpPr>
        <dsp:cNvPr id="0" name=""/>
        <dsp:cNvSpPr/>
      </dsp:nvSpPr>
      <dsp:spPr>
        <a:xfrm>
          <a:off x="0" y="2611515"/>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ysClr val="window" lastClr="FFFFFF"/>
              </a:solidFill>
              <a:effectLst>
                <a:outerShdw blurRad="38100" dist="38100" dir="2700000" algn="tl">
                  <a:srgbClr val="000000">
                    <a:alpha val="43137"/>
                  </a:srgbClr>
                </a:outerShdw>
              </a:effectLst>
              <a:latin typeface="Rockwell"/>
              <a:ea typeface="+mn-ea"/>
              <a:cs typeface="+mn-cs"/>
            </a:rPr>
            <a:t>Instruction buffer register (IBR)</a:t>
          </a:r>
        </a:p>
      </dsp:txBody>
      <dsp:txXfrm>
        <a:off x="40449" y="2651964"/>
        <a:ext cx="2607438" cy="747702"/>
      </dsp:txXfrm>
    </dsp:sp>
    <dsp:sp modelId="{99C0F29E-E6D4-594F-87A8-EF664CEC31E3}">
      <dsp:nvSpPr>
        <dsp:cNvPr id="0" name=""/>
        <dsp:cNvSpPr/>
      </dsp:nvSpPr>
      <dsp:spPr>
        <a:xfrm rot="5400000">
          <a:off x="4746527" y="1506213"/>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Contains the address of the next instruction pair to be fetched from memory</a:t>
          </a:r>
        </a:p>
      </dsp:txBody>
      <dsp:txXfrm rot="-5400000">
        <a:off x="2688336" y="3596764"/>
        <a:ext cx="4746905" cy="598162"/>
      </dsp:txXfrm>
    </dsp:sp>
    <dsp:sp modelId="{5184DBB6-5A0C-6745-8BDB-B2A811578BEF}">
      <dsp:nvSpPr>
        <dsp:cNvPr id="0" name=""/>
        <dsp:cNvSpPr/>
      </dsp:nvSpPr>
      <dsp:spPr>
        <a:xfrm>
          <a:off x="0" y="3481545"/>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ysClr val="window" lastClr="FFFFFF"/>
              </a:solidFill>
              <a:effectLst>
                <a:outerShdw blurRad="38100" dist="38100" dir="2700000" algn="tl">
                  <a:srgbClr val="000000">
                    <a:alpha val="43137"/>
                  </a:srgbClr>
                </a:outerShdw>
              </a:effectLst>
              <a:latin typeface="Rockwell"/>
              <a:ea typeface="+mn-ea"/>
              <a:cs typeface="+mn-cs"/>
            </a:rPr>
            <a:t>Program counter (PC)</a:t>
          </a:r>
        </a:p>
      </dsp:txBody>
      <dsp:txXfrm>
        <a:off x="40449" y="3521994"/>
        <a:ext cx="2607438" cy="747702"/>
      </dsp:txXfrm>
    </dsp:sp>
    <dsp:sp modelId="{7951A7FF-1A7B-4147-A464-EEADD31946FA}">
      <dsp:nvSpPr>
        <dsp:cNvPr id="0" name=""/>
        <dsp:cNvSpPr/>
      </dsp:nvSpPr>
      <dsp:spPr>
        <a:xfrm rot="5400000">
          <a:off x="4746527" y="2376244"/>
          <a:ext cx="662880" cy="4779264"/>
        </a:xfrm>
        <a:prstGeom prst="round2SameRect">
          <a:avLst/>
        </a:prstGeom>
        <a:solidFill>
          <a:srgbClr val="663366">
            <a:alpha val="90000"/>
            <a:tint val="40000"/>
            <a:hueOff val="0"/>
            <a:satOff val="0"/>
            <a:lumOff val="0"/>
            <a:alphaOff val="0"/>
          </a:srgbClr>
        </a:solidFill>
        <a:ln w="12700" cap="flat" cmpd="sng" algn="ctr">
          <a:solidFill>
            <a:srgbClr val="666699"/>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Rockwell"/>
              <a:ea typeface="+mn-ea"/>
              <a:cs typeface="+mn-cs"/>
            </a:rPr>
            <a:t>Employed to temporarily hold operands and results of ALU operations</a:t>
          </a:r>
        </a:p>
      </dsp:txBody>
      <dsp:txXfrm rot="-5400000">
        <a:off x="2688336" y="4466795"/>
        <a:ext cx="4746905" cy="598162"/>
      </dsp:txXfrm>
    </dsp:sp>
    <dsp:sp modelId="{5D289608-FBD2-6445-968F-32CDE3AA653D}">
      <dsp:nvSpPr>
        <dsp:cNvPr id="0" name=""/>
        <dsp:cNvSpPr/>
      </dsp:nvSpPr>
      <dsp:spPr>
        <a:xfrm>
          <a:off x="0" y="4351576"/>
          <a:ext cx="2688336" cy="828600"/>
        </a:xfrm>
        <a:prstGeom prst="round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ysClr val="window" lastClr="FFFFFF"/>
              </a:solidFill>
              <a:effectLst>
                <a:outerShdw blurRad="38100" dist="38100" dir="2700000" algn="tl">
                  <a:srgbClr val="000000">
                    <a:alpha val="43137"/>
                  </a:srgbClr>
                </a:outerShdw>
              </a:effectLst>
              <a:latin typeface="Rockwell"/>
              <a:ea typeface="+mn-ea"/>
              <a:cs typeface="+mn-cs"/>
            </a:rPr>
            <a:t>Accumulator (AC) and multiplier quotient (MQ)</a:t>
          </a:r>
        </a:p>
      </dsp:txBody>
      <dsp:txXfrm>
        <a:off x="40449" y="4392025"/>
        <a:ext cx="2607438" cy="747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54690-5023-454D-81BF-0F8EF7FE64E8}">
      <dsp:nvSpPr>
        <dsp:cNvPr id="0" name=""/>
        <dsp:cNvSpPr/>
      </dsp:nvSpPr>
      <dsp:spPr>
        <a:xfrm>
          <a:off x="0" y="0"/>
          <a:ext cx="8640960" cy="5914023"/>
        </a:xfrm>
        <a:prstGeom prst="roundRect">
          <a:avLst>
            <a:gd name="adj" fmla="val 8500"/>
          </a:avLst>
        </a:prstGeom>
        <a:solidFill>
          <a:srgbClr val="663366"/>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4589939" numCol="1" spcCol="1270" anchor="t" anchorCtr="0">
          <a:noAutofit/>
        </a:bodyPr>
        <a:lstStyle/>
        <a:p>
          <a:pPr marL="0" lvl="0" indent="0" algn="l" defTabSz="1289050" rtl="0">
            <a:lnSpc>
              <a:spcPct val="90000"/>
            </a:lnSpc>
            <a:spcBef>
              <a:spcPct val="0"/>
            </a:spcBef>
            <a:spcAft>
              <a:spcPct val="35000"/>
            </a:spcAft>
            <a:buNone/>
          </a:pPr>
          <a:r>
            <a:rPr lang="en-US" sz="2900" kern="1200" dirty="0">
              <a:solidFill>
                <a:sysClr val="window" lastClr="FFFFFF"/>
              </a:solidFill>
              <a:effectLst>
                <a:outerShdw blurRad="38100" dist="38100" dir="2700000" algn="tl">
                  <a:srgbClr val="000000">
                    <a:alpha val="43137"/>
                  </a:srgbClr>
                </a:outerShdw>
              </a:effectLst>
              <a:latin typeface="Rockwell"/>
              <a:ea typeface="+mn-ea"/>
              <a:cs typeface="+mn-cs"/>
            </a:rPr>
            <a:t>1965; Gordon Moore – co-founder of Intel</a:t>
          </a:r>
        </a:p>
      </dsp:txBody>
      <dsp:txXfrm>
        <a:off x="147233" y="147233"/>
        <a:ext cx="8346494" cy="5619557"/>
      </dsp:txXfrm>
    </dsp:sp>
    <dsp:sp modelId="{B4B2A9B5-CBBA-C949-942A-35DE101CCDFE}">
      <dsp:nvSpPr>
        <dsp:cNvPr id="0" name=""/>
        <dsp:cNvSpPr/>
      </dsp:nvSpPr>
      <dsp:spPr>
        <a:xfrm>
          <a:off x="216024" y="1478505"/>
          <a:ext cx="8208912" cy="4139816"/>
        </a:xfrm>
        <a:prstGeom prst="roundRect">
          <a:avLst>
            <a:gd name="adj" fmla="val 10500"/>
          </a:avLst>
        </a:prstGeom>
        <a:solidFill>
          <a:srgbClr val="999966"/>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2628783" numCol="1" spcCol="1270" anchor="t" anchorCtr="0">
          <a:noAutofit/>
        </a:bodyPr>
        <a:lstStyle/>
        <a:p>
          <a:pPr marL="0" lvl="0" indent="0" algn="l" defTabSz="1289050" rtl="0">
            <a:lnSpc>
              <a:spcPct val="90000"/>
            </a:lnSpc>
            <a:spcBef>
              <a:spcPct val="0"/>
            </a:spcBef>
            <a:spcAft>
              <a:spcPct val="35000"/>
            </a:spcAft>
            <a:buNone/>
          </a:pPr>
          <a:r>
            <a:rPr lang="en-US" sz="2900" kern="1200" dirty="0">
              <a:solidFill>
                <a:sysClr val="window" lastClr="FFFFFF"/>
              </a:solidFill>
              <a:effectLst>
                <a:outerShdw blurRad="38100" dist="38100" dir="2700000" algn="tl">
                  <a:srgbClr val="000000">
                    <a:alpha val="43137"/>
                  </a:srgbClr>
                </a:outerShdw>
              </a:effectLst>
              <a:latin typeface="Rockwell"/>
              <a:ea typeface="+mn-ea"/>
              <a:cs typeface="+mn-cs"/>
            </a:rPr>
            <a:t>Observed number of transistors that could be put on a single chip was doubling every year</a:t>
          </a:r>
        </a:p>
      </dsp:txBody>
      <dsp:txXfrm>
        <a:off x="343338" y="1605819"/>
        <a:ext cx="7954284" cy="3885188"/>
      </dsp:txXfrm>
    </dsp:sp>
    <dsp:sp modelId="{EA68CD54-2321-944A-9097-D8C9F2E9C2D9}">
      <dsp:nvSpPr>
        <dsp:cNvPr id="0" name=""/>
        <dsp:cNvSpPr/>
      </dsp:nvSpPr>
      <dsp:spPr>
        <a:xfrm>
          <a:off x="421246" y="2927441"/>
          <a:ext cx="1641782" cy="238039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solidFill>
                <a:sysClr val="windowText" lastClr="000000">
                  <a:hueOff val="0"/>
                  <a:satOff val="0"/>
                  <a:lumOff val="0"/>
                  <a:alphaOff val="0"/>
                </a:sysClr>
              </a:solidFill>
              <a:effectLst/>
              <a:latin typeface="Rockwell"/>
              <a:ea typeface="+mn-ea"/>
              <a:cs typeface="+mn-cs"/>
            </a:rPr>
            <a:t>The pace slowed to a doubling every 18 months in the 1970’s but has sustained that rate ever since</a:t>
          </a:r>
        </a:p>
      </dsp:txBody>
      <dsp:txXfrm>
        <a:off x="471736" y="2977931"/>
        <a:ext cx="1540802" cy="2279414"/>
      </dsp:txXfrm>
    </dsp:sp>
    <dsp:sp modelId="{9EC0930A-9BAA-D347-A334-BC7E180A4743}">
      <dsp:nvSpPr>
        <dsp:cNvPr id="0" name=""/>
        <dsp:cNvSpPr/>
      </dsp:nvSpPr>
      <dsp:spPr>
        <a:xfrm>
          <a:off x="2246649" y="2957011"/>
          <a:ext cx="5962262" cy="2365609"/>
        </a:xfrm>
        <a:prstGeom prst="roundRect">
          <a:avLst>
            <a:gd name="adj" fmla="val 10500"/>
          </a:avLst>
        </a:prstGeom>
        <a:solidFill>
          <a:srgbClr val="666699"/>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335255" numCol="1" spcCol="1270" anchor="t" anchorCtr="0">
          <a:noAutofit/>
        </a:bodyPr>
        <a:lstStyle/>
        <a:p>
          <a:pPr marL="0" lvl="0" indent="0" algn="l" defTabSz="1289050" rtl="0">
            <a:lnSpc>
              <a:spcPct val="90000"/>
            </a:lnSpc>
            <a:spcBef>
              <a:spcPct val="0"/>
            </a:spcBef>
            <a:spcAft>
              <a:spcPct val="35000"/>
            </a:spcAft>
            <a:buNone/>
          </a:pPr>
          <a:r>
            <a:rPr lang="en-US" sz="2900" kern="1200" dirty="0">
              <a:solidFill>
                <a:sysClr val="window" lastClr="FFFFFF"/>
              </a:solidFill>
              <a:effectLst>
                <a:outerShdw blurRad="38100" dist="38100" dir="2700000" algn="tl">
                  <a:srgbClr val="000000">
                    <a:alpha val="43137"/>
                  </a:srgbClr>
                </a:outerShdw>
              </a:effectLst>
              <a:latin typeface="Rockwell"/>
              <a:ea typeface="+mn-ea"/>
              <a:cs typeface="+mn-cs"/>
            </a:rPr>
            <a:t>Consequences of Moore’s law: </a:t>
          </a:r>
        </a:p>
      </dsp:txBody>
      <dsp:txXfrm>
        <a:off x="2319400" y="3029762"/>
        <a:ext cx="5816760" cy="2220107"/>
      </dsp:txXfrm>
    </dsp:sp>
    <dsp:sp modelId="{91813869-71C4-7749-AA7F-6F71B8046448}">
      <dsp:nvSpPr>
        <dsp:cNvPr id="0" name=""/>
        <dsp:cNvSpPr/>
      </dsp:nvSpPr>
      <dsp:spPr>
        <a:xfrm>
          <a:off x="2395706"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ysClr val="windowText" lastClr="000000">
                  <a:hueOff val="0"/>
                  <a:satOff val="0"/>
                  <a:lumOff val="0"/>
                  <a:alphaOff val="0"/>
                </a:sysClr>
              </a:solidFill>
              <a:effectLst/>
              <a:latin typeface="Rockwell"/>
              <a:ea typeface="+mn-ea"/>
              <a:cs typeface="+mn-cs"/>
            </a:rPr>
            <a:t>The cost of computer logic and memory circuitry has fallen at a dramatic rate</a:t>
          </a:r>
        </a:p>
      </dsp:txBody>
      <dsp:txXfrm>
        <a:off x="2428444" y="4054273"/>
        <a:ext cx="1046334" cy="999048"/>
      </dsp:txXfrm>
    </dsp:sp>
    <dsp:sp modelId="{43D95310-0335-8948-925B-493826D68CA7}">
      <dsp:nvSpPr>
        <dsp:cNvPr id="0" name=""/>
        <dsp:cNvSpPr/>
      </dsp:nvSpPr>
      <dsp:spPr>
        <a:xfrm>
          <a:off x="3532958"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ysClr val="windowText" lastClr="000000">
                  <a:hueOff val="0"/>
                  <a:satOff val="0"/>
                  <a:lumOff val="0"/>
                  <a:alphaOff val="0"/>
                </a:sysClr>
              </a:solidFill>
              <a:effectLst/>
              <a:latin typeface="Rockwell"/>
              <a:ea typeface="+mn-ea"/>
              <a:cs typeface="+mn-cs"/>
            </a:rPr>
            <a:t>The electrical path length is shortened, increasing operating speed</a:t>
          </a:r>
        </a:p>
      </dsp:txBody>
      <dsp:txXfrm>
        <a:off x="3565696" y="4054273"/>
        <a:ext cx="1046334" cy="999048"/>
      </dsp:txXfrm>
    </dsp:sp>
    <dsp:sp modelId="{2BFD2A48-BAFB-C448-9560-380462349BFA}">
      <dsp:nvSpPr>
        <dsp:cNvPr id="0" name=""/>
        <dsp:cNvSpPr/>
      </dsp:nvSpPr>
      <dsp:spPr>
        <a:xfrm>
          <a:off x="4670211"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b="1" kern="1200" dirty="0">
              <a:solidFill>
                <a:sysClr val="windowText" lastClr="000000">
                  <a:hueOff val="0"/>
                  <a:satOff val="0"/>
                  <a:lumOff val="0"/>
                  <a:alphaOff val="0"/>
                </a:sysClr>
              </a:solidFill>
              <a:effectLst/>
              <a:latin typeface="Rockwell"/>
              <a:ea typeface="+mn-ea"/>
              <a:cs typeface="+mn-cs"/>
            </a:rPr>
            <a:t>Computer becomes smaller and is more convenient to use in a variety of environments</a:t>
          </a:r>
        </a:p>
      </dsp:txBody>
      <dsp:txXfrm>
        <a:off x="4702949" y="4054273"/>
        <a:ext cx="1046334" cy="999048"/>
      </dsp:txXfrm>
    </dsp:sp>
    <dsp:sp modelId="{54116479-2825-CE4B-A0CD-356DD46D1C46}">
      <dsp:nvSpPr>
        <dsp:cNvPr id="0" name=""/>
        <dsp:cNvSpPr/>
      </dsp:nvSpPr>
      <dsp:spPr>
        <a:xfrm>
          <a:off x="5807463"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ysClr val="windowText" lastClr="000000">
                  <a:hueOff val="0"/>
                  <a:satOff val="0"/>
                  <a:lumOff val="0"/>
                  <a:alphaOff val="0"/>
                </a:sysClr>
              </a:solidFill>
              <a:effectLst/>
              <a:latin typeface="Rockwell"/>
              <a:ea typeface="+mn-ea"/>
              <a:cs typeface="+mn-cs"/>
            </a:rPr>
            <a:t>Reduction in power and cooling requirements</a:t>
          </a:r>
        </a:p>
      </dsp:txBody>
      <dsp:txXfrm>
        <a:off x="5840201" y="4054273"/>
        <a:ext cx="1046334" cy="999048"/>
      </dsp:txXfrm>
    </dsp:sp>
    <dsp:sp modelId="{A184587C-4EF5-0248-B0F8-E4E73CF3787B}">
      <dsp:nvSpPr>
        <dsp:cNvPr id="0" name=""/>
        <dsp:cNvSpPr/>
      </dsp:nvSpPr>
      <dsp:spPr>
        <a:xfrm>
          <a:off x="6944715" y="4021535"/>
          <a:ext cx="1111810" cy="1064524"/>
        </a:xfrm>
        <a:prstGeom prst="roundRect">
          <a:avLst>
            <a:gd name="adj" fmla="val 10500"/>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ysClr val="windowText" lastClr="000000">
                  <a:hueOff val="0"/>
                  <a:satOff val="0"/>
                  <a:lumOff val="0"/>
                  <a:alphaOff val="0"/>
                </a:sysClr>
              </a:solidFill>
              <a:effectLst/>
              <a:latin typeface="Rockwell"/>
              <a:ea typeface="+mn-ea"/>
              <a:cs typeface="+mn-cs"/>
            </a:rPr>
            <a:t>Fewer interchip connections</a:t>
          </a:r>
        </a:p>
      </dsp:txBody>
      <dsp:txXfrm>
        <a:off x="6977453" y="4054273"/>
        <a:ext cx="1046334" cy="999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9DE1C-6487-F644-B0FB-514DFD9A6203}">
      <dsp:nvSpPr>
        <dsp:cNvPr id="0" name=""/>
        <dsp:cNvSpPr/>
      </dsp:nvSpPr>
      <dsp:spPr>
        <a:xfrm>
          <a:off x="0" y="4073500"/>
          <a:ext cx="8610600" cy="1336699"/>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t>Since 1970 semiconductor memory has been through 13 generations</a:t>
          </a:r>
        </a:p>
      </dsp:txBody>
      <dsp:txXfrm>
        <a:off x="0" y="4073500"/>
        <a:ext cx="8610600" cy="721817"/>
      </dsp:txXfrm>
    </dsp:sp>
    <dsp:sp modelId="{3D32EC06-2A10-E044-BF0D-8C73C5E8D97F}">
      <dsp:nvSpPr>
        <dsp:cNvPr id="0" name=""/>
        <dsp:cNvSpPr/>
      </dsp:nvSpPr>
      <dsp:spPr>
        <a:xfrm>
          <a:off x="0" y="4767627"/>
          <a:ext cx="8610600" cy="614881"/>
        </a:xfrm>
        <a:prstGeom prst="rect">
          <a:avLst/>
        </a:prstGeom>
        <a:solidFill>
          <a:schemeClr val="accent1">
            <a:alpha val="90000"/>
            <a:tint val="40000"/>
            <a:hueOff val="0"/>
            <a:satOff val="0"/>
            <a:lumOff val="0"/>
            <a:alphaOff val="0"/>
          </a:schemeClr>
        </a:solidFill>
        <a:ln w="9525"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Each generation has provided four times the storage density of the previous generation, accompanied by declining cost per bit and declining access time</a:t>
          </a:r>
        </a:p>
      </dsp:txBody>
      <dsp:txXfrm>
        <a:off x="0" y="4767627"/>
        <a:ext cx="8610600" cy="614881"/>
      </dsp:txXfrm>
    </dsp:sp>
    <dsp:sp modelId="{9295D34B-13D6-E143-8FAA-4C45DFED13EF}">
      <dsp:nvSpPr>
        <dsp:cNvPr id="0" name=""/>
        <dsp:cNvSpPr/>
      </dsp:nvSpPr>
      <dsp:spPr>
        <a:xfrm rot="10800000">
          <a:off x="0" y="2036750"/>
          <a:ext cx="8610600" cy="2055844"/>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solidFill>
            <a:srgbClr val="8000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t>In 1974 the price per bit of semiconductor memory dropped below the price per bit of core memory</a:t>
          </a:r>
        </a:p>
      </dsp:txBody>
      <dsp:txXfrm rot="-10800000">
        <a:off x="0" y="2036750"/>
        <a:ext cx="8610600" cy="721601"/>
      </dsp:txXfrm>
    </dsp:sp>
    <dsp:sp modelId="{02DEDF47-B60B-174C-B68D-9085A3F1AB6A}">
      <dsp:nvSpPr>
        <dsp:cNvPr id="0" name=""/>
        <dsp:cNvSpPr/>
      </dsp:nvSpPr>
      <dsp:spPr>
        <a:xfrm>
          <a:off x="0" y="2758351"/>
          <a:ext cx="4305299" cy="614697"/>
        </a:xfrm>
        <a:prstGeom prst="rect">
          <a:avLst/>
        </a:prstGeom>
        <a:solidFill>
          <a:schemeClr val="accent1">
            <a:alpha val="90000"/>
            <a:tint val="40000"/>
            <a:hueOff val="0"/>
            <a:satOff val="0"/>
            <a:lumOff val="0"/>
            <a:alphaOff val="0"/>
          </a:schemeClr>
        </a:solidFill>
        <a:ln w="9525"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There has been a continuing and rapid decline in memory cost accompanied by a corresponding increase in physical memory density</a:t>
          </a:r>
        </a:p>
      </dsp:txBody>
      <dsp:txXfrm>
        <a:off x="0" y="2758351"/>
        <a:ext cx="4305299" cy="614697"/>
      </dsp:txXfrm>
    </dsp:sp>
    <dsp:sp modelId="{80A90482-38CF-964E-898E-B14683C6E887}">
      <dsp:nvSpPr>
        <dsp:cNvPr id="0" name=""/>
        <dsp:cNvSpPr/>
      </dsp:nvSpPr>
      <dsp:spPr>
        <a:xfrm>
          <a:off x="4305300" y="2758351"/>
          <a:ext cx="4305299" cy="614697"/>
        </a:xfrm>
        <a:prstGeom prst="rect">
          <a:avLst/>
        </a:prstGeom>
        <a:solidFill>
          <a:schemeClr val="accent1">
            <a:alpha val="90000"/>
            <a:tint val="40000"/>
            <a:hueOff val="0"/>
            <a:satOff val="0"/>
            <a:lumOff val="0"/>
            <a:alphaOff val="0"/>
          </a:schemeClr>
        </a:solidFill>
        <a:ln w="9525"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Developments in memory and processor technologies changed the nature of computers in less than a decade</a:t>
          </a:r>
        </a:p>
      </dsp:txBody>
      <dsp:txXfrm>
        <a:off x="4305300" y="2758351"/>
        <a:ext cx="4305299" cy="614697"/>
      </dsp:txXfrm>
    </dsp:sp>
    <dsp:sp modelId="{20D983A6-25B2-D34F-9721-9F543575F986}">
      <dsp:nvSpPr>
        <dsp:cNvPr id="0" name=""/>
        <dsp:cNvSpPr/>
      </dsp:nvSpPr>
      <dsp:spPr>
        <a:xfrm rot="10800000">
          <a:off x="0" y="956"/>
          <a:ext cx="8610600" cy="2055844"/>
        </a:xfrm>
        <a:prstGeom prst="upArrow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solidFill>
            <a:srgbClr val="8000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t>In 1970 Fairchild produced the first relatively capacious semiconductor memory</a:t>
          </a:r>
        </a:p>
      </dsp:txBody>
      <dsp:txXfrm rot="-10800000">
        <a:off x="0" y="956"/>
        <a:ext cx="8610600" cy="721601"/>
      </dsp:txXfrm>
    </dsp:sp>
    <dsp:sp modelId="{BCDEB9CC-91F2-B04C-BF78-8C8FAC34A974}">
      <dsp:nvSpPr>
        <dsp:cNvPr id="0" name=""/>
        <dsp:cNvSpPr/>
      </dsp:nvSpPr>
      <dsp:spPr>
        <a:xfrm>
          <a:off x="0" y="722557"/>
          <a:ext cx="2152649" cy="614697"/>
        </a:xfrm>
        <a:prstGeom prst="rect">
          <a:avLst/>
        </a:prstGeom>
        <a:solidFill>
          <a:schemeClr val="accent1">
            <a:alpha val="90000"/>
            <a:tint val="40000"/>
            <a:hueOff val="0"/>
            <a:satOff val="0"/>
            <a:lumOff val="0"/>
            <a:alphaOff val="0"/>
          </a:schemeClr>
        </a:solidFill>
        <a:ln w="9525"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Chip was about the size of a single core</a:t>
          </a:r>
        </a:p>
      </dsp:txBody>
      <dsp:txXfrm>
        <a:off x="0" y="722557"/>
        <a:ext cx="2152649" cy="614697"/>
      </dsp:txXfrm>
    </dsp:sp>
    <dsp:sp modelId="{22D687DF-5A41-C04B-83B2-990819124270}">
      <dsp:nvSpPr>
        <dsp:cNvPr id="0" name=""/>
        <dsp:cNvSpPr/>
      </dsp:nvSpPr>
      <dsp:spPr>
        <a:xfrm>
          <a:off x="2152650" y="722557"/>
          <a:ext cx="2152649" cy="614697"/>
        </a:xfrm>
        <a:prstGeom prst="rect">
          <a:avLst/>
        </a:prstGeom>
        <a:solidFill>
          <a:schemeClr val="accent1">
            <a:alpha val="90000"/>
            <a:tint val="40000"/>
            <a:hueOff val="0"/>
            <a:satOff val="0"/>
            <a:lumOff val="0"/>
            <a:alphaOff val="0"/>
          </a:schemeClr>
        </a:solidFill>
        <a:ln w="9525"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Could hold 256 bits of memory</a:t>
          </a:r>
        </a:p>
      </dsp:txBody>
      <dsp:txXfrm>
        <a:off x="2152650" y="722557"/>
        <a:ext cx="2152649" cy="614697"/>
      </dsp:txXfrm>
    </dsp:sp>
    <dsp:sp modelId="{97A27664-9A96-1645-A7EC-5BE951D18748}">
      <dsp:nvSpPr>
        <dsp:cNvPr id="0" name=""/>
        <dsp:cNvSpPr/>
      </dsp:nvSpPr>
      <dsp:spPr>
        <a:xfrm>
          <a:off x="4305300" y="722557"/>
          <a:ext cx="2152649" cy="614697"/>
        </a:xfrm>
        <a:prstGeom prst="rect">
          <a:avLst/>
        </a:prstGeom>
        <a:solidFill>
          <a:schemeClr val="accent1">
            <a:alpha val="90000"/>
            <a:tint val="40000"/>
            <a:hueOff val="0"/>
            <a:satOff val="0"/>
            <a:lumOff val="0"/>
            <a:alphaOff val="0"/>
          </a:schemeClr>
        </a:solidFill>
        <a:ln w="9525"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Non-destructive</a:t>
          </a:r>
        </a:p>
      </dsp:txBody>
      <dsp:txXfrm>
        <a:off x="4305300" y="722557"/>
        <a:ext cx="2152649" cy="614697"/>
      </dsp:txXfrm>
    </dsp:sp>
    <dsp:sp modelId="{23FFA982-4016-B24A-AD76-E71171B95C2B}">
      <dsp:nvSpPr>
        <dsp:cNvPr id="0" name=""/>
        <dsp:cNvSpPr/>
      </dsp:nvSpPr>
      <dsp:spPr>
        <a:xfrm>
          <a:off x="6457949" y="722557"/>
          <a:ext cx="2152649" cy="614697"/>
        </a:xfrm>
        <a:prstGeom prst="rect">
          <a:avLst/>
        </a:prstGeom>
        <a:solidFill>
          <a:schemeClr val="accent1">
            <a:alpha val="90000"/>
            <a:tint val="40000"/>
            <a:hueOff val="0"/>
            <a:satOff val="0"/>
            <a:lumOff val="0"/>
            <a:alphaOff val="0"/>
          </a:schemeClr>
        </a:solidFill>
        <a:ln w="9525"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Much faster than core </a:t>
          </a:r>
        </a:p>
      </dsp:txBody>
      <dsp:txXfrm>
        <a:off x="6457949" y="722557"/>
        <a:ext cx="2152649" cy="6146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00454-1CF3-C942-BD65-DD76190E44C3}">
      <dsp:nvSpPr>
        <dsp:cNvPr id="0" name=""/>
        <dsp:cNvSpPr/>
      </dsp:nvSpPr>
      <dsp:spPr>
        <a:xfrm>
          <a:off x="3935"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Rockwell"/>
              <a:ea typeface="+mn-ea"/>
              <a:cs typeface="+mn-cs"/>
            </a:rPr>
            <a:t>8080</a:t>
          </a:r>
        </a:p>
      </dsp:txBody>
      <dsp:txXfrm>
        <a:off x="3935" y="169534"/>
        <a:ext cx="1508422" cy="388710"/>
      </dsp:txXfrm>
    </dsp:sp>
    <dsp:sp modelId="{7BFBF2A3-0772-704B-A26B-0F9C645892BA}">
      <dsp:nvSpPr>
        <dsp:cNvPr id="0" name=""/>
        <dsp:cNvSpPr/>
      </dsp:nvSpPr>
      <dsp:spPr>
        <a:xfrm>
          <a:off x="3935"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Rockwell"/>
              <a:ea typeface="+mn-ea"/>
              <a:cs typeface="+mn-cs"/>
            </a:rPr>
            <a:t>World’s first general-purpose microprocessor</a:t>
          </a:r>
        </a:p>
        <a:p>
          <a:pPr marL="114300" lvl="1" indent="-114300" algn="l" defTabSz="577850" rtl="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Rockwell"/>
              <a:ea typeface="+mn-ea"/>
              <a:cs typeface="+mn-cs"/>
            </a:rPr>
            <a:t>8-bit machine, 8-bit data path to memory</a:t>
          </a:r>
        </a:p>
        <a:p>
          <a:pPr marL="114300" lvl="1" indent="-114300" algn="l" defTabSz="577850" rtl="0">
            <a:lnSpc>
              <a:spcPct val="90000"/>
            </a:lnSpc>
            <a:spcBef>
              <a:spcPct val="0"/>
            </a:spcBef>
            <a:spcAft>
              <a:spcPct val="15000"/>
            </a:spcAft>
            <a:buChar char="•"/>
          </a:pPr>
          <a:r>
            <a:rPr lang="en-US" sz="1300" kern="1200">
              <a:solidFill>
                <a:sysClr val="windowText" lastClr="000000">
                  <a:hueOff val="0"/>
                  <a:satOff val="0"/>
                  <a:lumOff val="0"/>
                  <a:alphaOff val="0"/>
                </a:sysClr>
              </a:solidFill>
              <a:latin typeface="Rockwell"/>
              <a:ea typeface="+mn-ea"/>
              <a:cs typeface="+mn-cs"/>
            </a:rPr>
            <a:t>Was used in the first personal computer (Altair)</a:t>
          </a:r>
        </a:p>
      </dsp:txBody>
      <dsp:txXfrm>
        <a:off x="3935" y="558245"/>
        <a:ext cx="1508422" cy="4285545"/>
      </dsp:txXfrm>
    </dsp:sp>
    <dsp:sp modelId="{6F672CE8-FADD-B54B-9F24-7FD6B08E2F30}">
      <dsp:nvSpPr>
        <dsp:cNvPr id="0" name=""/>
        <dsp:cNvSpPr/>
      </dsp:nvSpPr>
      <dsp:spPr>
        <a:xfrm>
          <a:off x="1723536"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Rockwell"/>
              <a:ea typeface="+mn-ea"/>
              <a:cs typeface="+mn-cs"/>
            </a:rPr>
            <a:t>8086</a:t>
          </a:r>
        </a:p>
      </dsp:txBody>
      <dsp:txXfrm>
        <a:off x="1723536" y="169534"/>
        <a:ext cx="1508422" cy="388710"/>
      </dsp:txXfrm>
    </dsp:sp>
    <dsp:sp modelId="{31BB9E97-7BDF-5A4E-BFC2-3F009BF2951D}">
      <dsp:nvSpPr>
        <dsp:cNvPr id="0" name=""/>
        <dsp:cNvSpPr/>
      </dsp:nvSpPr>
      <dsp:spPr>
        <a:xfrm>
          <a:off x="1723536"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Rockwell"/>
              <a:ea typeface="+mn-ea"/>
              <a:cs typeface="+mn-cs"/>
            </a:rPr>
            <a:t>A more powerful 16-bit machine</a:t>
          </a:r>
        </a:p>
        <a:p>
          <a:pPr marL="114300" lvl="1" indent="-114300" algn="l" defTabSz="577850" rtl="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Rockwell"/>
              <a:ea typeface="+mn-ea"/>
              <a:cs typeface="+mn-cs"/>
            </a:rPr>
            <a:t>Has an instruction cache, or queue, that prefetches a few instructions before they are executed</a:t>
          </a:r>
        </a:p>
        <a:p>
          <a:pPr marL="114300" lvl="1" indent="-114300" algn="l" defTabSz="577850" rtl="0">
            <a:lnSpc>
              <a:spcPct val="90000"/>
            </a:lnSpc>
            <a:spcBef>
              <a:spcPct val="0"/>
            </a:spcBef>
            <a:spcAft>
              <a:spcPct val="15000"/>
            </a:spcAft>
            <a:buChar char="•"/>
          </a:pPr>
          <a:r>
            <a:rPr lang="en-US" sz="1300" kern="1200">
              <a:solidFill>
                <a:sysClr val="windowText" lastClr="000000">
                  <a:hueOff val="0"/>
                  <a:satOff val="0"/>
                  <a:lumOff val="0"/>
                  <a:alphaOff val="0"/>
                </a:sysClr>
              </a:solidFill>
              <a:latin typeface="Rockwell"/>
              <a:ea typeface="+mn-ea"/>
              <a:cs typeface="+mn-cs"/>
            </a:rPr>
            <a:t>The first appearance of the x86 architecture</a:t>
          </a:r>
        </a:p>
        <a:p>
          <a:pPr marL="114300" lvl="1" indent="-114300" algn="l" defTabSz="577850" rtl="0">
            <a:lnSpc>
              <a:spcPct val="90000"/>
            </a:lnSpc>
            <a:spcBef>
              <a:spcPct val="0"/>
            </a:spcBef>
            <a:spcAft>
              <a:spcPct val="15000"/>
            </a:spcAft>
            <a:buChar char="•"/>
          </a:pPr>
          <a:r>
            <a:rPr lang="en-US" sz="1300" kern="1200">
              <a:solidFill>
                <a:sysClr val="windowText" lastClr="000000">
                  <a:hueOff val="0"/>
                  <a:satOff val="0"/>
                  <a:lumOff val="0"/>
                  <a:alphaOff val="0"/>
                </a:sysClr>
              </a:solidFill>
              <a:latin typeface="Rockwell"/>
              <a:ea typeface="+mn-ea"/>
              <a:cs typeface="+mn-cs"/>
            </a:rPr>
            <a:t>The 8088 was a variant of this processor and used in IBM’s first personal computer (securing the success of Intel</a:t>
          </a:r>
        </a:p>
      </dsp:txBody>
      <dsp:txXfrm>
        <a:off x="1723536" y="558245"/>
        <a:ext cx="1508422" cy="4285545"/>
      </dsp:txXfrm>
    </dsp:sp>
    <dsp:sp modelId="{162916D5-5368-F64B-9D98-7DF7F300661F}">
      <dsp:nvSpPr>
        <dsp:cNvPr id="0" name=""/>
        <dsp:cNvSpPr/>
      </dsp:nvSpPr>
      <dsp:spPr>
        <a:xfrm>
          <a:off x="3443138"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Rockwell"/>
              <a:ea typeface="+mn-ea"/>
              <a:cs typeface="+mn-cs"/>
            </a:rPr>
            <a:t>80286</a:t>
          </a:r>
        </a:p>
      </dsp:txBody>
      <dsp:txXfrm>
        <a:off x="3443138" y="169534"/>
        <a:ext cx="1508422" cy="388710"/>
      </dsp:txXfrm>
    </dsp:sp>
    <dsp:sp modelId="{CF06B9F9-B0F5-EA48-B4F6-6821AD3DAF4C}">
      <dsp:nvSpPr>
        <dsp:cNvPr id="0" name=""/>
        <dsp:cNvSpPr/>
      </dsp:nvSpPr>
      <dsp:spPr>
        <a:xfrm>
          <a:off x="3443138"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Rockwell"/>
              <a:ea typeface="+mn-ea"/>
              <a:cs typeface="+mn-cs"/>
            </a:rPr>
            <a:t>Extension of the 8086 enabling addressing a 16-MB memory instead of just 1MB</a:t>
          </a:r>
        </a:p>
      </dsp:txBody>
      <dsp:txXfrm>
        <a:off x="3443138" y="558245"/>
        <a:ext cx="1508422" cy="4285545"/>
      </dsp:txXfrm>
    </dsp:sp>
    <dsp:sp modelId="{1B9ECA26-4EE1-5945-8D9E-8C0ABB9F2C37}">
      <dsp:nvSpPr>
        <dsp:cNvPr id="0" name=""/>
        <dsp:cNvSpPr/>
      </dsp:nvSpPr>
      <dsp:spPr>
        <a:xfrm>
          <a:off x="5162740"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Rockwell"/>
              <a:ea typeface="+mn-ea"/>
              <a:cs typeface="+mn-cs"/>
            </a:rPr>
            <a:t>80386</a:t>
          </a:r>
        </a:p>
      </dsp:txBody>
      <dsp:txXfrm>
        <a:off x="5162740" y="169534"/>
        <a:ext cx="1508422" cy="388710"/>
      </dsp:txXfrm>
    </dsp:sp>
    <dsp:sp modelId="{424BCA7A-4E6A-294F-9EA3-ED3BAC2BC2A9}">
      <dsp:nvSpPr>
        <dsp:cNvPr id="0" name=""/>
        <dsp:cNvSpPr/>
      </dsp:nvSpPr>
      <dsp:spPr>
        <a:xfrm>
          <a:off x="5162740"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solidFill>
                <a:sysClr val="windowText" lastClr="000000">
                  <a:hueOff val="0"/>
                  <a:satOff val="0"/>
                  <a:lumOff val="0"/>
                  <a:alphaOff val="0"/>
                </a:sysClr>
              </a:solidFill>
              <a:latin typeface="Rockwell"/>
              <a:ea typeface="+mn-ea"/>
              <a:cs typeface="+mn-cs"/>
            </a:rPr>
            <a:t>Intel’s first 32-bit machine</a:t>
          </a:r>
        </a:p>
        <a:p>
          <a:pPr marL="114300" lvl="1" indent="-114300" algn="l" defTabSz="577850" rtl="0">
            <a:lnSpc>
              <a:spcPct val="90000"/>
            </a:lnSpc>
            <a:spcBef>
              <a:spcPct val="0"/>
            </a:spcBef>
            <a:spcAft>
              <a:spcPct val="15000"/>
            </a:spcAft>
            <a:buChar char="•"/>
          </a:pPr>
          <a:r>
            <a:rPr lang="en-US" sz="1300" kern="1200">
              <a:solidFill>
                <a:sysClr val="windowText" lastClr="000000">
                  <a:hueOff val="0"/>
                  <a:satOff val="0"/>
                  <a:lumOff val="0"/>
                  <a:alphaOff val="0"/>
                </a:sysClr>
              </a:solidFill>
              <a:latin typeface="Rockwell"/>
              <a:ea typeface="+mn-ea"/>
              <a:cs typeface="+mn-cs"/>
            </a:rPr>
            <a:t>First Intel processor to support multitasking</a:t>
          </a:r>
        </a:p>
      </dsp:txBody>
      <dsp:txXfrm>
        <a:off x="5162740" y="558245"/>
        <a:ext cx="1508422" cy="4285545"/>
      </dsp:txXfrm>
    </dsp:sp>
    <dsp:sp modelId="{5FA66C6E-3604-BC4D-A31B-AE01B8FB6C85}">
      <dsp:nvSpPr>
        <dsp:cNvPr id="0" name=""/>
        <dsp:cNvSpPr/>
      </dsp:nvSpPr>
      <dsp:spPr>
        <a:xfrm>
          <a:off x="6882342" y="169534"/>
          <a:ext cx="1508422" cy="388710"/>
        </a:xfrm>
        <a:prstGeom prst="rect">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Rockwell"/>
              <a:ea typeface="+mn-ea"/>
              <a:cs typeface="+mn-cs"/>
            </a:rPr>
            <a:t>80486</a:t>
          </a:r>
        </a:p>
      </dsp:txBody>
      <dsp:txXfrm>
        <a:off x="6882342" y="169534"/>
        <a:ext cx="1508422" cy="388710"/>
      </dsp:txXfrm>
    </dsp:sp>
    <dsp:sp modelId="{C65417AC-B100-5C48-AE72-EFF7D37FF1C8}">
      <dsp:nvSpPr>
        <dsp:cNvPr id="0" name=""/>
        <dsp:cNvSpPr/>
      </dsp:nvSpPr>
      <dsp:spPr>
        <a:xfrm>
          <a:off x="6882342" y="558245"/>
          <a:ext cx="1508422" cy="4285545"/>
        </a:xfrm>
        <a:prstGeom prst="rect">
          <a:avLst/>
        </a:prstGeom>
        <a:solidFill>
          <a:srgbClr val="663366">
            <a:alpha val="90000"/>
            <a:tint val="40000"/>
            <a:hueOff val="0"/>
            <a:satOff val="0"/>
            <a:lumOff val="0"/>
            <a:alphaOff val="0"/>
          </a:srgbClr>
        </a:solidFill>
        <a:ln w="12700" cap="flat" cmpd="sng" algn="ctr">
          <a:solidFill>
            <a:srgbClr val="663366">
              <a:alpha val="90000"/>
              <a:tint val="40000"/>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solidFill>
                <a:sysClr val="windowText" lastClr="000000">
                  <a:hueOff val="0"/>
                  <a:satOff val="0"/>
                  <a:lumOff val="0"/>
                  <a:alphaOff val="0"/>
                </a:sysClr>
              </a:solidFill>
              <a:latin typeface="Rockwell"/>
              <a:ea typeface="+mn-ea"/>
              <a:cs typeface="+mn-cs"/>
            </a:rPr>
            <a:t>Introduced the use of much more sophisticated and powerful cache technology and sophisticated instruction pipelining</a:t>
          </a:r>
        </a:p>
        <a:p>
          <a:pPr marL="114300" lvl="1" indent="-114300" algn="l" defTabSz="577850" rtl="0">
            <a:lnSpc>
              <a:spcPct val="90000"/>
            </a:lnSpc>
            <a:spcBef>
              <a:spcPct val="0"/>
            </a:spcBef>
            <a:spcAft>
              <a:spcPct val="15000"/>
            </a:spcAft>
            <a:buChar char="•"/>
          </a:pPr>
          <a:r>
            <a:rPr lang="en-US" sz="1300" kern="1200">
              <a:solidFill>
                <a:sysClr val="windowText" lastClr="000000">
                  <a:hueOff val="0"/>
                  <a:satOff val="0"/>
                  <a:lumOff val="0"/>
                  <a:alphaOff val="0"/>
                </a:sysClr>
              </a:solidFill>
              <a:latin typeface="Rockwell"/>
              <a:ea typeface="+mn-ea"/>
              <a:cs typeface="+mn-cs"/>
            </a:rPr>
            <a:t>Also offered a built-in math coprocessor</a:t>
          </a:r>
        </a:p>
      </dsp:txBody>
      <dsp:txXfrm>
        <a:off x="6882342" y="558245"/>
        <a:ext cx="1508422" cy="42855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88940-4630-5F4E-998C-D3076EFFC840}">
      <dsp:nvSpPr>
        <dsp:cNvPr id="0" name=""/>
        <dsp:cNvSpPr/>
      </dsp:nvSpPr>
      <dsp:spPr>
        <a:xfrm>
          <a:off x="0" y="159937"/>
          <a:ext cx="9036496" cy="439425"/>
        </a:xfrm>
        <a:prstGeom prst="rect">
          <a:avLst/>
        </a:prstGeom>
        <a:solidFill>
          <a:sysClr val="window" lastClr="FFFFFF">
            <a:alpha val="90000"/>
            <a:hueOff val="0"/>
            <a:satOff val="0"/>
            <a:lumOff val="0"/>
            <a:alphaOff val="0"/>
          </a:sysClr>
        </a:solidFill>
        <a:ln w="25400" cap="flat" cmpd="sng" algn="ctr">
          <a:solidFill>
            <a:srgbClr val="330F4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Rockwell"/>
              <a:ea typeface="+mn-ea"/>
              <a:cs typeface="+mn-cs"/>
            </a:rPr>
            <a:t>Intel introduced the use of superscalar techniques, which allow multiple instructions to execute in parallel</a:t>
          </a:r>
        </a:p>
      </dsp:txBody>
      <dsp:txXfrm>
        <a:off x="0" y="159937"/>
        <a:ext cx="9036496" cy="439425"/>
      </dsp:txXfrm>
    </dsp:sp>
    <dsp:sp modelId="{926171EE-F438-0343-92FF-E27C41A5667F}">
      <dsp:nvSpPr>
        <dsp:cNvPr id="0" name=""/>
        <dsp:cNvSpPr/>
      </dsp:nvSpPr>
      <dsp:spPr>
        <a:xfrm>
          <a:off x="0" y="0"/>
          <a:ext cx="6325547" cy="265680"/>
        </a:xfrm>
        <a:prstGeom prst="roundRect">
          <a:avLst/>
        </a:prstGeom>
        <a:solidFill>
          <a:srgbClr val="330F4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ysClr val="window" lastClr="FFFFFF"/>
              </a:solidFill>
              <a:latin typeface="Rockwell"/>
              <a:ea typeface="+mn-ea"/>
              <a:cs typeface="+mn-cs"/>
            </a:rPr>
            <a:t>Pentium</a:t>
          </a:r>
        </a:p>
      </dsp:txBody>
      <dsp:txXfrm>
        <a:off x="12969" y="12969"/>
        <a:ext cx="6299609" cy="239742"/>
      </dsp:txXfrm>
    </dsp:sp>
    <dsp:sp modelId="{DF8C5430-0B8A-3E4F-8CE4-876B02EC3DF9}">
      <dsp:nvSpPr>
        <dsp:cNvPr id="0" name=""/>
        <dsp:cNvSpPr/>
      </dsp:nvSpPr>
      <dsp:spPr>
        <a:xfrm>
          <a:off x="0" y="780802"/>
          <a:ext cx="9036496" cy="595350"/>
        </a:xfrm>
        <a:prstGeom prst="rect">
          <a:avLst/>
        </a:prstGeom>
        <a:solidFill>
          <a:sysClr val="window" lastClr="FFFFFF">
            <a:alpha val="90000"/>
            <a:hueOff val="0"/>
            <a:satOff val="0"/>
            <a:lumOff val="0"/>
            <a:alphaOff val="0"/>
          </a:sysClr>
        </a:solidFill>
        <a:ln w="25400" cap="flat" cmpd="sng" algn="ctr">
          <a:solidFill>
            <a:srgbClr val="330F42">
              <a:hueOff val="-423459"/>
              <a:satOff val="-7158"/>
              <a:lumOff val="5686"/>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Rockwell"/>
              <a:ea typeface="+mn-ea"/>
              <a:cs typeface="+mn-cs"/>
            </a:rPr>
            <a:t>Continued the move into superscalar organization with aggressive use of register renaming, branch prediction, data flow analysis, and speculative execution</a:t>
          </a:r>
        </a:p>
      </dsp:txBody>
      <dsp:txXfrm>
        <a:off x="0" y="780802"/>
        <a:ext cx="9036496" cy="595350"/>
      </dsp:txXfrm>
    </dsp:sp>
    <dsp:sp modelId="{87AF5CD5-0F4E-AE4E-ACEF-15012E170E95}">
      <dsp:nvSpPr>
        <dsp:cNvPr id="0" name=""/>
        <dsp:cNvSpPr/>
      </dsp:nvSpPr>
      <dsp:spPr>
        <a:xfrm>
          <a:off x="451824" y="647962"/>
          <a:ext cx="6325547" cy="265680"/>
        </a:xfrm>
        <a:prstGeom prst="roundRect">
          <a:avLst/>
        </a:prstGeom>
        <a:solidFill>
          <a:srgbClr val="330F42">
            <a:hueOff val="-423459"/>
            <a:satOff val="-7158"/>
            <a:lumOff val="5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ysClr val="window" lastClr="FFFFFF"/>
              </a:solidFill>
              <a:latin typeface="Rockwell"/>
              <a:ea typeface="+mn-ea"/>
              <a:cs typeface="+mn-cs"/>
            </a:rPr>
            <a:t>Pentium Pro</a:t>
          </a:r>
        </a:p>
      </dsp:txBody>
      <dsp:txXfrm>
        <a:off x="464793" y="660931"/>
        <a:ext cx="6299609" cy="239742"/>
      </dsp:txXfrm>
    </dsp:sp>
    <dsp:sp modelId="{FDA052D9-0AC9-C64B-B9C8-5D43FB2C70FA}">
      <dsp:nvSpPr>
        <dsp:cNvPr id="0" name=""/>
        <dsp:cNvSpPr/>
      </dsp:nvSpPr>
      <dsp:spPr>
        <a:xfrm>
          <a:off x="0" y="1557592"/>
          <a:ext cx="9036496" cy="595350"/>
        </a:xfrm>
        <a:prstGeom prst="rect">
          <a:avLst/>
        </a:prstGeom>
        <a:solidFill>
          <a:sysClr val="window" lastClr="FFFFFF">
            <a:alpha val="90000"/>
            <a:hueOff val="0"/>
            <a:satOff val="0"/>
            <a:lumOff val="0"/>
            <a:alphaOff val="0"/>
          </a:sysClr>
        </a:solidFill>
        <a:ln w="25400" cap="flat" cmpd="sng" algn="ctr">
          <a:solidFill>
            <a:srgbClr val="330F42">
              <a:hueOff val="-846917"/>
              <a:satOff val="-14316"/>
              <a:lumOff val="11372"/>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Rockwell"/>
              <a:ea typeface="+mn-ea"/>
              <a:cs typeface="+mn-cs"/>
            </a:rPr>
            <a:t>Incorporated Intel MMX technology, which is designed specifically to process video, audio, and graphics data efficiently</a:t>
          </a:r>
        </a:p>
      </dsp:txBody>
      <dsp:txXfrm>
        <a:off x="0" y="1557592"/>
        <a:ext cx="9036496" cy="595350"/>
      </dsp:txXfrm>
    </dsp:sp>
    <dsp:sp modelId="{BA480AEB-DDB8-9F42-94A4-E7766303C930}">
      <dsp:nvSpPr>
        <dsp:cNvPr id="0" name=""/>
        <dsp:cNvSpPr/>
      </dsp:nvSpPr>
      <dsp:spPr>
        <a:xfrm>
          <a:off x="451824" y="1424752"/>
          <a:ext cx="6325547" cy="265680"/>
        </a:xfrm>
        <a:prstGeom prst="roundRect">
          <a:avLst/>
        </a:prstGeom>
        <a:solidFill>
          <a:srgbClr val="330F42">
            <a:hueOff val="-846917"/>
            <a:satOff val="-14316"/>
            <a:lumOff val="11372"/>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ysClr val="window" lastClr="FFFFFF"/>
              </a:solidFill>
              <a:latin typeface="Rockwell"/>
              <a:ea typeface="+mn-ea"/>
              <a:cs typeface="+mn-cs"/>
            </a:rPr>
            <a:t>Pentium II</a:t>
          </a:r>
        </a:p>
      </dsp:txBody>
      <dsp:txXfrm>
        <a:off x="464793" y="1437721"/>
        <a:ext cx="6299609" cy="239742"/>
      </dsp:txXfrm>
    </dsp:sp>
    <dsp:sp modelId="{49E369E3-E773-8142-BD42-3DF55CAC25A8}">
      <dsp:nvSpPr>
        <dsp:cNvPr id="0" name=""/>
        <dsp:cNvSpPr/>
      </dsp:nvSpPr>
      <dsp:spPr>
        <a:xfrm>
          <a:off x="0" y="2334382"/>
          <a:ext cx="9036496" cy="595350"/>
        </a:xfrm>
        <a:prstGeom prst="rect">
          <a:avLst/>
        </a:prstGeom>
        <a:solidFill>
          <a:sysClr val="window" lastClr="FFFFFF">
            <a:alpha val="90000"/>
            <a:hueOff val="0"/>
            <a:satOff val="0"/>
            <a:lumOff val="0"/>
            <a:alphaOff val="0"/>
          </a:sysClr>
        </a:solidFill>
        <a:ln w="25400" cap="flat" cmpd="sng" algn="ctr">
          <a:solidFill>
            <a:srgbClr val="330F42">
              <a:hueOff val="-1270376"/>
              <a:satOff val="-21474"/>
              <a:lumOff val="170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solidFill>
                <a:sysClr val="windowText" lastClr="000000">
                  <a:hueOff val="0"/>
                  <a:satOff val="0"/>
                  <a:lumOff val="0"/>
                  <a:alphaOff val="0"/>
                </a:sysClr>
              </a:solidFill>
              <a:latin typeface="Rockwell"/>
              <a:ea typeface="+mn-ea"/>
              <a:cs typeface="+mn-cs"/>
            </a:rPr>
            <a:t>Incorporated additional floating-point instructions</a:t>
          </a:r>
        </a:p>
        <a:p>
          <a:pPr marL="57150" lvl="1" indent="-57150" algn="l" defTabSz="488950" rtl="0">
            <a:lnSpc>
              <a:spcPct val="90000"/>
            </a:lnSpc>
            <a:spcBef>
              <a:spcPct val="0"/>
            </a:spcBef>
            <a:spcAft>
              <a:spcPct val="15000"/>
            </a:spcAft>
            <a:buChar char="•"/>
          </a:pPr>
          <a:r>
            <a:rPr lang="en-US" sz="1100" kern="1200" dirty="0">
              <a:solidFill>
                <a:sysClr val="windowText" lastClr="000000">
                  <a:hueOff val="0"/>
                  <a:satOff val="0"/>
                  <a:lumOff val="0"/>
                  <a:alphaOff val="0"/>
                </a:sysClr>
              </a:solidFill>
              <a:latin typeface="Rockwell"/>
              <a:ea typeface="+mn-ea"/>
              <a:cs typeface="+mn-cs"/>
            </a:rPr>
            <a:t>Streaming SIMD Extensions (SSE)</a:t>
          </a:r>
        </a:p>
      </dsp:txBody>
      <dsp:txXfrm>
        <a:off x="0" y="2334382"/>
        <a:ext cx="9036496" cy="595350"/>
      </dsp:txXfrm>
    </dsp:sp>
    <dsp:sp modelId="{4CE4F232-D387-414D-8CFB-85DC782FED43}">
      <dsp:nvSpPr>
        <dsp:cNvPr id="0" name=""/>
        <dsp:cNvSpPr/>
      </dsp:nvSpPr>
      <dsp:spPr>
        <a:xfrm>
          <a:off x="451824" y="2201542"/>
          <a:ext cx="6325547" cy="265680"/>
        </a:xfrm>
        <a:prstGeom prst="roundRect">
          <a:avLst/>
        </a:prstGeom>
        <a:solidFill>
          <a:srgbClr val="330F42">
            <a:hueOff val="-1270376"/>
            <a:satOff val="-21474"/>
            <a:lumOff val="1705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ysClr val="window" lastClr="FFFFFF"/>
              </a:solidFill>
              <a:latin typeface="Rockwell"/>
              <a:ea typeface="+mn-ea"/>
              <a:cs typeface="+mn-cs"/>
            </a:rPr>
            <a:t>Pentium III</a:t>
          </a:r>
        </a:p>
      </dsp:txBody>
      <dsp:txXfrm>
        <a:off x="464793" y="2214511"/>
        <a:ext cx="6299609" cy="239742"/>
      </dsp:txXfrm>
    </dsp:sp>
    <dsp:sp modelId="{48FDE051-F40E-8640-A8FC-01096C084078}">
      <dsp:nvSpPr>
        <dsp:cNvPr id="0" name=""/>
        <dsp:cNvSpPr/>
      </dsp:nvSpPr>
      <dsp:spPr>
        <a:xfrm>
          <a:off x="0" y="3111172"/>
          <a:ext cx="9036496" cy="439425"/>
        </a:xfrm>
        <a:prstGeom prst="rect">
          <a:avLst/>
        </a:prstGeom>
        <a:solidFill>
          <a:sysClr val="window" lastClr="FFFFFF">
            <a:alpha val="90000"/>
            <a:hueOff val="0"/>
            <a:satOff val="0"/>
            <a:lumOff val="0"/>
            <a:alphaOff val="0"/>
          </a:sysClr>
        </a:solidFill>
        <a:ln w="25400" cap="flat" cmpd="sng" algn="ctr">
          <a:solidFill>
            <a:srgbClr val="330F42">
              <a:hueOff val="-1693834"/>
              <a:satOff val="-28631"/>
              <a:lumOff val="22744"/>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Rockwell"/>
              <a:ea typeface="+mn-ea"/>
              <a:cs typeface="+mn-cs"/>
            </a:rPr>
            <a:t>Includes additional floating-point and other enhancements for multimedia</a:t>
          </a:r>
        </a:p>
      </dsp:txBody>
      <dsp:txXfrm>
        <a:off x="0" y="3111172"/>
        <a:ext cx="9036496" cy="439425"/>
      </dsp:txXfrm>
    </dsp:sp>
    <dsp:sp modelId="{817D5F10-0EA2-6F40-BE78-64E65F4C27C2}">
      <dsp:nvSpPr>
        <dsp:cNvPr id="0" name=""/>
        <dsp:cNvSpPr/>
      </dsp:nvSpPr>
      <dsp:spPr>
        <a:xfrm>
          <a:off x="451824" y="2978332"/>
          <a:ext cx="6325547" cy="265680"/>
        </a:xfrm>
        <a:prstGeom prst="roundRect">
          <a:avLst/>
        </a:prstGeom>
        <a:solidFill>
          <a:srgbClr val="330F42">
            <a:hueOff val="-1693834"/>
            <a:satOff val="-28631"/>
            <a:lumOff val="2274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ysClr val="window" lastClr="FFFFFF"/>
              </a:solidFill>
              <a:latin typeface="Rockwell"/>
              <a:ea typeface="+mn-ea"/>
              <a:cs typeface="+mn-cs"/>
            </a:rPr>
            <a:t>Pentium 4</a:t>
          </a:r>
        </a:p>
      </dsp:txBody>
      <dsp:txXfrm>
        <a:off x="464793" y="2991301"/>
        <a:ext cx="6299609" cy="239742"/>
      </dsp:txXfrm>
    </dsp:sp>
    <dsp:sp modelId="{B8BC36A6-E728-5E43-8E36-6AF4256D47B0}">
      <dsp:nvSpPr>
        <dsp:cNvPr id="0" name=""/>
        <dsp:cNvSpPr/>
      </dsp:nvSpPr>
      <dsp:spPr>
        <a:xfrm>
          <a:off x="0" y="3732037"/>
          <a:ext cx="9036496" cy="439425"/>
        </a:xfrm>
        <a:prstGeom prst="rect">
          <a:avLst/>
        </a:prstGeom>
        <a:solidFill>
          <a:sysClr val="window" lastClr="FFFFFF">
            <a:alpha val="90000"/>
            <a:hueOff val="0"/>
            <a:satOff val="0"/>
            <a:lumOff val="0"/>
            <a:alphaOff val="0"/>
          </a:sysClr>
        </a:solidFill>
        <a:ln w="25400" cap="flat" cmpd="sng" algn="ctr">
          <a:solidFill>
            <a:srgbClr val="330F42">
              <a:hueOff val="-2117293"/>
              <a:satOff val="-35789"/>
              <a:lumOff val="2843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Rockwell"/>
              <a:ea typeface="+mn-ea"/>
              <a:cs typeface="+mn-cs"/>
            </a:rPr>
            <a:t>First Intel x86 micro-core</a:t>
          </a:r>
        </a:p>
      </dsp:txBody>
      <dsp:txXfrm>
        <a:off x="0" y="3732037"/>
        <a:ext cx="9036496" cy="439425"/>
      </dsp:txXfrm>
    </dsp:sp>
    <dsp:sp modelId="{874C754E-516A-9945-A098-B503B8D43702}">
      <dsp:nvSpPr>
        <dsp:cNvPr id="0" name=""/>
        <dsp:cNvSpPr/>
      </dsp:nvSpPr>
      <dsp:spPr>
        <a:xfrm>
          <a:off x="37356" y="3568115"/>
          <a:ext cx="6325547" cy="265680"/>
        </a:xfrm>
        <a:prstGeom prst="roundRect">
          <a:avLst/>
        </a:prstGeom>
        <a:solidFill>
          <a:srgbClr val="330F42">
            <a:hueOff val="-2117293"/>
            <a:satOff val="-35789"/>
            <a:lumOff val="2843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ysClr val="window" lastClr="FFFFFF"/>
              </a:solidFill>
              <a:latin typeface="Rockwell"/>
              <a:ea typeface="+mn-ea"/>
              <a:cs typeface="+mn-cs"/>
            </a:rPr>
            <a:t>Core</a:t>
          </a:r>
        </a:p>
      </dsp:txBody>
      <dsp:txXfrm>
        <a:off x="50325" y="3581084"/>
        <a:ext cx="6299609" cy="239742"/>
      </dsp:txXfrm>
    </dsp:sp>
    <dsp:sp modelId="{6CAD52E7-AEAA-9A4C-9F8A-9E274D19AD28}">
      <dsp:nvSpPr>
        <dsp:cNvPr id="0" name=""/>
        <dsp:cNvSpPr/>
      </dsp:nvSpPr>
      <dsp:spPr>
        <a:xfrm>
          <a:off x="0" y="4361652"/>
          <a:ext cx="9036496" cy="1020600"/>
        </a:xfrm>
        <a:prstGeom prst="rect">
          <a:avLst/>
        </a:prstGeom>
        <a:solidFill>
          <a:sysClr val="window" lastClr="FFFFFF">
            <a:alpha val="90000"/>
            <a:hueOff val="0"/>
            <a:satOff val="0"/>
            <a:lumOff val="0"/>
            <a:alphaOff val="0"/>
          </a:sysClr>
        </a:solidFill>
        <a:ln w="25400" cap="flat" cmpd="sng" algn="ctr">
          <a:solidFill>
            <a:srgbClr val="330F42">
              <a:hueOff val="-2540751"/>
              <a:satOff val="-42947"/>
              <a:lumOff val="34116"/>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Rockwell"/>
              <a:ea typeface="+mn-ea"/>
              <a:cs typeface="+mn-cs"/>
            </a:rPr>
            <a:t>Extends the Core architecture to 64 bits</a:t>
          </a:r>
        </a:p>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Rockwell"/>
              <a:ea typeface="+mn-ea"/>
              <a:cs typeface="+mn-cs"/>
            </a:rPr>
            <a:t>Core 2 Quad provides four cores on a single chip</a:t>
          </a:r>
        </a:p>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Rockwell"/>
              <a:ea typeface="+mn-ea"/>
              <a:cs typeface="+mn-cs"/>
            </a:rPr>
            <a:t>More recent Core offerings have up to 10 cores per chip</a:t>
          </a:r>
        </a:p>
        <a:p>
          <a:pPr marL="114300" lvl="1" indent="-114300" algn="l" defTabSz="533400" rtl="0">
            <a:lnSpc>
              <a:spcPct val="90000"/>
            </a:lnSpc>
            <a:spcBef>
              <a:spcPct val="0"/>
            </a:spcBef>
            <a:spcAft>
              <a:spcPct val="15000"/>
            </a:spcAft>
            <a:buChar char="•"/>
          </a:pPr>
          <a:r>
            <a:rPr lang="en-US" sz="1200" kern="1200" dirty="0">
              <a:solidFill>
                <a:sysClr val="windowText" lastClr="000000">
                  <a:hueOff val="0"/>
                  <a:satOff val="0"/>
                  <a:lumOff val="0"/>
                  <a:alphaOff val="0"/>
                </a:sysClr>
              </a:solidFill>
              <a:latin typeface="Rockwell"/>
              <a:ea typeface="+mn-ea"/>
              <a:cs typeface="+mn-cs"/>
            </a:rPr>
            <a:t>An important addition to the architecture was the Advanced Vector Extensions instruction set</a:t>
          </a:r>
        </a:p>
      </dsp:txBody>
      <dsp:txXfrm>
        <a:off x="0" y="4361652"/>
        <a:ext cx="9036496" cy="1020600"/>
      </dsp:txXfrm>
    </dsp:sp>
    <dsp:sp modelId="{BC0D35F7-74B7-754E-83B9-9AB9D4918529}">
      <dsp:nvSpPr>
        <dsp:cNvPr id="0" name=""/>
        <dsp:cNvSpPr/>
      </dsp:nvSpPr>
      <dsp:spPr>
        <a:xfrm>
          <a:off x="451824" y="4220062"/>
          <a:ext cx="6325547" cy="265680"/>
        </a:xfrm>
        <a:prstGeom prst="roundRect">
          <a:avLst/>
        </a:prstGeom>
        <a:solidFill>
          <a:srgbClr val="330F42">
            <a:hueOff val="-2540751"/>
            <a:satOff val="-42947"/>
            <a:lumOff val="3411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solidFill>
                <a:sysClr val="window" lastClr="FFFFFF"/>
              </a:solidFill>
              <a:latin typeface="Rockwell"/>
              <a:ea typeface="+mn-ea"/>
              <a:cs typeface="+mn-cs"/>
            </a:rPr>
            <a:t>Core 2</a:t>
          </a:r>
        </a:p>
      </dsp:txBody>
      <dsp:txXfrm>
        <a:off x="464793" y="4233031"/>
        <a:ext cx="6299609" cy="2397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E71E9-02DD-8F4B-A764-3EE25B482476}">
      <dsp:nvSpPr>
        <dsp:cNvPr id="0" name=""/>
        <dsp:cNvSpPr/>
      </dsp:nvSpPr>
      <dsp:spPr>
        <a:xfrm>
          <a:off x="0" y="12985"/>
          <a:ext cx="4903440" cy="4903440"/>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CA2649DD-3136-744F-8618-39E3378CD44E}">
      <dsp:nvSpPr>
        <dsp:cNvPr id="0" name=""/>
        <dsp:cNvSpPr/>
      </dsp:nvSpPr>
      <dsp:spPr>
        <a:xfrm>
          <a:off x="2436903" y="25970"/>
          <a:ext cx="5720679" cy="4903440"/>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ysClr val="windowText" lastClr="000000">
                  <a:hueOff val="0"/>
                  <a:satOff val="0"/>
                  <a:lumOff val="0"/>
                  <a:alphaOff val="0"/>
                </a:sysClr>
              </a:solidFill>
              <a:latin typeface="Rockwell"/>
              <a:ea typeface="+mn-ea"/>
              <a:cs typeface="+mn-cs"/>
            </a:rPr>
            <a:t>Refers to a processor architecture that has evolved from RISC design principles and is used in embedded systems</a:t>
          </a:r>
        </a:p>
      </dsp:txBody>
      <dsp:txXfrm>
        <a:off x="2436903" y="25970"/>
        <a:ext cx="5720679" cy="784550"/>
      </dsp:txXfrm>
    </dsp:sp>
    <dsp:sp modelId="{30FF8077-7F83-324F-B1D6-2D388D1A859E}">
      <dsp:nvSpPr>
        <dsp:cNvPr id="0" name=""/>
        <dsp:cNvSpPr/>
      </dsp:nvSpPr>
      <dsp:spPr>
        <a:xfrm>
          <a:off x="514861" y="797535"/>
          <a:ext cx="3873717" cy="3873717"/>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52EA27E7-5658-A04C-872B-736FE36E95B9}">
      <dsp:nvSpPr>
        <dsp:cNvPr id="0" name=""/>
        <dsp:cNvSpPr/>
      </dsp:nvSpPr>
      <dsp:spPr>
        <a:xfrm>
          <a:off x="2451720" y="797535"/>
          <a:ext cx="5720679" cy="3873717"/>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Rockwell"/>
              <a:ea typeface="+mn-ea"/>
              <a:cs typeface="+mn-cs"/>
            </a:rPr>
            <a:t>Family of RISC-based microprocessors and microcontrollers designed by ARM Holdings, Cambridge, England</a:t>
          </a:r>
        </a:p>
      </dsp:txBody>
      <dsp:txXfrm>
        <a:off x="2451720" y="797535"/>
        <a:ext cx="5720679" cy="784550"/>
      </dsp:txXfrm>
    </dsp:sp>
    <dsp:sp modelId="{890FD210-37B1-924A-ACE3-EC4AF3723DA8}">
      <dsp:nvSpPr>
        <dsp:cNvPr id="0" name=""/>
        <dsp:cNvSpPr/>
      </dsp:nvSpPr>
      <dsp:spPr>
        <a:xfrm>
          <a:off x="1029722" y="1582086"/>
          <a:ext cx="2843995" cy="2843995"/>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8E427BFD-68F7-9144-84C4-B6F555C3E9C2}">
      <dsp:nvSpPr>
        <dsp:cNvPr id="0" name=""/>
        <dsp:cNvSpPr/>
      </dsp:nvSpPr>
      <dsp:spPr>
        <a:xfrm>
          <a:off x="2451720" y="1582086"/>
          <a:ext cx="5720679" cy="2843995"/>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ysClr val="windowText" lastClr="000000">
                  <a:hueOff val="0"/>
                  <a:satOff val="0"/>
                  <a:lumOff val="0"/>
                  <a:alphaOff val="0"/>
                </a:sysClr>
              </a:solidFill>
              <a:latin typeface="Rockwell"/>
              <a:ea typeface="+mn-ea"/>
              <a:cs typeface="+mn-cs"/>
            </a:rPr>
            <a:t>Chips are high-speed processors that are known for their small die size and low power requirements</a:t>
          </a:r>
        </a:p>
      </dsp:txBody>
      <dsp:txXfrm>
        <a:off x="2451720" y="1582086"/>
        <a:ext cx="5720679" cy="784550"/>
      </dsp:txXfrm>
    </dsp:sp>
    <dsp:sp modelId="{CB5F8675-4706-0A49-8834-410E77301F2D}">
      <dsp:nvSpPr>
        <dsp:cNvPr id="0" name=""/>
        <dsp:cNvSpPr/>
      </dsp:nvSpPr>
      <dsp:spPr>
        <a:xfrm>
          <a:off x="1544583" y="2366636"/>
          <a:ext cx="1814272" cy="1814272"/>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278E313F-4732-FB48-ADB3-EB7BAA2F0AD8}">
      <dsp:nvSpPr>
        <dsp:cNvPr id="0" name=""/>
        <dsp:cNvSpPr/>
      </dsp:nvSpPr>
      <dsp:spPr>
        <a:xfrm>
          <a:off x="2451720" y="2366636"/>
          <a:ext cx="5720679" cy="1814272"/>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ysClr val="windowText" lastClr="000000">
                  <a:hueOff val="0"/>
                  <a:satOff val="0"/>
                  <a:lumOff val="0"/>
                  <a:alphaOff val="0"/>
                </a:sysClr>
              </a:solidFill>
              <a:latin typeface="Rockwell"/>
              <a:ea typeface="+mn-ea"/>
              <a:cs typeface="+mn-cs"/>
            </a:rPr>
            <a:t>Probably the most widely used embedded processor architecture and indeed the most widely used processor architecture of any kind in the world</a:t>
          </a:r>
        </a:p>
      </dsp:txBody>
      <dsp:txXfrm>
        <a:off x="2451720" y="2366636"/>
        <a:ext cx="5720679" cy="784550"/>
      </dsp:txXfrm>
    </dsp:sp>
    <dsp:sp modelId="{EC44F69B-9D2C-2143-B459-8D67124DB16C}">
      <dsp:nvSpPr>
        <dsp:cNvPr id="0" name=""/>
        <dsp:cNvSpPr/>
      </dsp:nvSpPr>
      <dsp:spPr>
        <a:xfrm>
          <a:off x="2059444" y="3151187"/>
          <a:ext cx="784550" cy="784550"/>
        </a:xfrm>
        <a:prstGeom prst="pie">
          <a:avLst>
            <a:gd name="adj1" fmla="val 5400000"/>
            <a:gd name="adj2" fmla="val 162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F3DE286F-F91F-864B-883C-CE6534E57A45}">
      <dsp:nvSpPr>
        <dsp:cNvPr id="0" name=""/>
        <dsp:cNvSpPr/>
      </dsp:nvSpPr>
      <dsp:spPr>
        <a:xfrm>
          <a:off x="2451720" y="3151187"/>
          <a:ext cx="5720679" cy="784550"/>
        </a:xfrm>
        <a:prstGeom prst="rect">
          <a:avLst/>
        </a:prstGeom>
        <a:solidFill>
          <a:sysClr val="window" lastClr="FFFFFF">
            <a:alpha val="90000"/>
            <a:hueOff val="0"/>
            <a:satOff val="0"/>
            <a:lumOff val="0"/>
            <a:alphaOff val="0"/>
          </a:sysClr>
        </a:solidFill>
        <a:ln w="12700" cap="flat" cmpd="sng" algn="ctr">
          <a:solidFill>
            <a:srgbClr val="663366">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solidFill>
                <a:sysClr val="windowText" lastClr="000000">
                  <a:hueOff val="0"/>
                  <a:satOff val="0"/>
                  <a:lumOff val="0"/>
                  <a:alphaOff val="0"/>
                </a:sysClr>
              </a:solidFill>
              <a:latin typeface="Rockwell"/>
              <a:ea typeface="+mn-ea"/>
              <a:cs typeface="+mn-cs"/>
            </a:rPr>
            <a:t>Acorn RISC Machine/Advanced RISC Machine</a:t>
          </a:r>
        </a:p>
      </dsp:txBody>
      <dsp:txXfrm>
        <a:off x="2451720" y="3151187"/>
        <a:ext cx="5720679" cy="7845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8A44B-ACFF-2245-AEEB-A5DDDCC8C496}">
      <dsp:nvSpPr>
        <dsp:cNvPr id="0" name=""/>
        <dsp:cNvSpPr/>
      </dsp:nvSpPr>
      <dsp:spPr>
        <a:xfrm rot="5400000">
          <a:off x="764208" y="1807909"/>
          <a:ext cx="1287619" cy="2142570"/>
        </a:xfrm>
        <a:prstGeom prst="corner">
          <a:avLst>
            <a:gd name="adj1" fmla="val 16120"/>
            <a:gd name="adj2" fmla="val 1611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2A519228-43C1-C040-B33A-097341431CE2}">
      <dsp:nvSpPr>
        <dsp:cNvPr id="0" name=""/>
        <dsp:cNvSpPr/>
      </dsp:nvSpPr>
      <dsp:spPr>
        <a:xfrm>
          <a:off x="549272" y="2448076"/>
          <a:ext cx="1934324" cy="1695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dirty="0">
              <a:solidFill>
                <a:sysClr val="windowText" lastClr="000000">
                  <a:hueOff val="0"/>
                  <a:satOff val="0"/>
                  <a:lumOff val="0"/>
                  <a:alphaOff val="0"/>
                </a:sysClr>
              </a:solidFill>
              <a:latin typeface="Rockwell"/>
              <a:ea typeface="+mn-ea"/>
              <a:cs typeface="+mn-cs"/>
            </a:rPr>
            <a:t>Cortex-A</a:t>
          </a:r>
        </a:p>
      </dsp:txBody>
      <dsp:txXfrm>
        <a:off x="549272" y="2448076"/>
        <a:ext cx="1934324" cy="1695548"/>
      </dsp:txXfrm>
    </dsp:sp>
    <dsp:sp modelId="{47794180-F9F3-EE4B-A723-D9EC2A211089}">
      <dsp:nvSpPr>
        <dsp:cNvPr id="0" name=""/>
        <dsp:cNvSpPr/>
      </dsp:nvSpPr>
      <dsp:spPr>
        <a:xfrm>
          <a:off x="2118630" y="1650171"/>
          <a:ext cx="364966" cy="364966"/>
        </a:xfrm>
        <a:prstGeom prst="triangle">
          <a:avLst>
            <a:gd name="adj" fmla="val 1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1CA04008-96F3-564A-B46E-6B87073615C5}">
      <dsp:nvSpPr>
        <dsp:cNvPr id="0" name=""/>
        <dsp:cNvSpPr/>
      </dsp:nvSpPr>
      <dsp:spPr>
        <a:xfrm rot="5400000">
          <a:off x="3132199" y="1221947"/>
          <a:ext cx="1287619" cy="2142570"/>
        </a:xfrm>
        <a:prstGeom prst="corner">
          <a:avLst>
            <a:gd name="adj1" fmla="val 16120"/>
            <a:gd name="adj2" fmla="val 1611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5614FA6C-291A-254E-9375-7FDF93864951}">
      <dsp:nvSpPr>
        <dsp:cNvPr id="0" name=""/>
        <dsp:cNvSpPr/>
      </dsp:nvSpPr>
      <dsp:spPr>
        <a:xfrm>
          <a:off x="2917263" y="1862114"/>
          <a:ext cx="1934324" cy="1695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solidFill>
                <a:sysClr val="windowText" lastClr="000000">
                  <a:hueOff val="0"/>
                  <a:satOff val="0"/>
                  <a:lumOff val="0"/>
                  <a:alphaOff val="0"/>
                </a:sysClr>
              </a:solidFill>
              <a:latin typeface="Rockwell"/>
              <a:ea typeface="+mn-ea"/>
              <a:cs typeface="+mn-cs"/>
            </a:rPr>
            <a:t>Cortex-R</a:t>
          </a:r>
        </a:p>
      </dsp:txBody>
      <dsp:txXfrm>
        <a:off x="2917263" y="1862114"/>
        <a:ext cx="1934324" cy="1695548"/>
      </dsp:txXfrm>
    </dsp:sp>
    <dsp:sp modelId="{3331A2A3-1F64-8B4F-8B60-EA1062A7E831}">
      <dsp:nvSpPr>
        <dsp:cNvPr id="0" name=""/>
        <dsp:cNvSpPr/>
      </dsp:nvSpPr>
      <dsp:spPr>
        <a:xfrm>
          <a:off x="4486621" y="1064209"/>
          <a:ext cx="364966" cy="364966"/>
        </a:xfrm>
        <a:prstGeom prst="triangle">
          <a:avLst>
            <a:gd name="adj" fmla="val 10000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070F56ED-CC42-AC46-8D66-3EE13232BDAF}">
      <dsp:nvSpPr>
        <dsp:cNvPr id="0" name=""/>
        <dsp:cNvSpPr/>
      </dsp:nvSpPr>
      <dsp:spPr>
        <a:xfrm rot="5400000">
          <a:off x="5500190" y="-1421"/>
          <a:ext cx="1287619" cy="2142570"/>
        </a:xfrm>
        <a:prstGeom prst="corner">
          <a:avLst>
            <a:gd name="adj1" fmla="val 16120"/>
            <a:gd name="adj2" fmla="val 16110"/>
          </a:avLst>
        </a:prstGeom>
        <a:gradFill rotWithShape="0">
          <a:gsLst>
            <a:gs pos="0">
              <a:srgbClr val="663366">
                <a:hueOff val="0"/>
                <a:satOff val="0"/>
                <a:lumOff val="0"/>
                <a:alphaOff val="0"/>
                <a:shade val="40000"/>
                <a:alpha val="100000"/>
                <a:satMod val="150000"/>
                <a:lumMod val="100000"/>
              </a:srgbClr>
            </a:gs>
            <a:gs pos="100000">
              <a:srgbClr val="663366">
                <a:hueOff val="0"/>
                <a:satOff val="0"/>
                <a:lumOff val="0"/>
                <a:alphaOff val="0"/>
                <a:tint val="70000"/>
                <a:shade val="100000"/>
                <a:alpha val="100000"/>
                <a:satMod val="200000"/>
                <a:lumMod val="100000"/>
              </a:srgbClr>
            </a:gs>
          </a:gsLst>
          <a:lin ang="5400000" scaled="1"/>
        </a:gradFill>
        <a:ln w="12700" cap="flat" cmpd="sng" algn="ctr">
          <a:solidFill>
            <a:srgbClr val="663366">
              <a:hueOff val="0"/>
              <a:satOff val="0"/>
              <a:lumOff val="0"/>
              <a:alphaOff val="0"/>
            </a:srgb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903C2039-EA74-B740-BBFD-F3C0B5FCAA3D}">
      <dsp:nvSpPr>
        <dsp:cNvPr id="0" name=""/>
        <dsp:cNvSpPr/>
      </dsp:nvSpPr>
      <dsp:spPr>
        <a:xfrm>
          <a:off x="5297654" y="789598"/>
          <a:ext cx="1934324" cy="2970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solidFill>
                <a:sysClr val="windowText" lastClr="000000">
                  <a:hueOff val="0"/>
                  <a:satOff val="0"/>
                  <a:lumOff val="0"/>
                  <a:alphaOff val="0"/>
                </a:sysClr>
              </a:solidFill>
              <a:latin typeface="Rockwell"/>
              <a:ea typeface="+mn-ea"/>
              <a:cs typeface="+mn-cs"/>
            </a:rPr>
            <a:t>Cortex-M</a:t>
          </a:r>
        </a:p>
        <a:p>
          <a:pPr marL="228600" lvl="1" indent="-228600" algn="l" defTabSz="933450" rtl="0">
            <a:lnSpc>
              <a:spcPct val="90000"/>
            </a:lnSpc>
            <a:spcBef>
              <a:spcPct val="0"/>
            </a:spcBef>
            <a:spcAft>
              <a:spcPct val="15000"/>
            </a:spcAft>
            <a:buChar char="•"/>
          </a:pPr>
          <a:r>
            <a:rPr lang="en-US" sz="2100" kern="1200">
              <a:solidFill>
                <a:sysClr val="windowText" lastClr="000000">
                  <a:hueOff val="0"/>
                  <a:satOff val="0"/>
                  <a:lumOff val="0"/>
                  <a:alphaOff val="0"/>
                </a:sysClr>
              </a:solidFill>
              <a:latin typeface="Rockwell"/>
              <a:ea typeface="+mn-ea"/>
              <a:cs typeface="+mn-cs"/>
            </a:rPr>
            <a:t>Cortex-M0</a:t>
          </a:r>
        </a:p>
        <a:p>
          <a:pPr marL="228600" lvl="1" indent="-228600" algn="l" defTabSz="933450" rtl="0">
            <a:lnSpc>
              <a:spcPct val="90000"/>
            </a:lnSpc>
            <a:spcBef>
              <a:spcPct val="0"/>
            </a:spcBef>
            <a:spcAft>
              <a:spcPct val="15000"/>
            </a:spcAft>
            <a:buChar char="•"/>
          </a:pPr>
          <a:r>
            <a:rPr lang="en-US" sz="2100" kern="1200">
              <a:solidFill>
                <a:sysClr val="windowText" lastClr="000000">
                  <a:hueOff val="0"/>
                  <a:satOff val="0"/>
                  <a:lumOff val="0"/>
                  <a:alphaOff val="0"/>
                </a:sysClr>
              </a:solidFill>
              <a:latin typeface="Rockwell"/>
              <a:ea typeface="+mn-ea"/>
              <a:cs typeface="+mn-cs"/>
            </a:rPr>
            <a:t>Cortex-M0+</a:t>
          </a:r>
        </a:p>
        <a:p>
          <a:pPr marL="228600" lvl="1" indent="-228600" algn="l" defTabSz="933450" rtl="0">
            <a:lnSpc>
              <a:spcPct val="90000"/>
            </a:lnSpc>
            <a:spcBef>
              <a:spcPct val="0"/>
            </a:spcBef>
            <a:spcAft>
              <a:spcPct val="15000"/>
            </a:spcAft>
            <a:buChar char="•"/>
          </a:pPr>
          <a:r>
            <a:rPr lang="en-US" sz="2100" kern="1200" dirty="0">
              <a:solidFill>
                <a:sysClr val="windowText" lastClr="000000">
                  <a:hueOff val="0"/>
                  <a:satOff val="0"/>
                  <a:lumOff val="0"/>
                  <a:alphaOff val="0"/>
                </a:sysClr>
              </a:solidFill>
              <a:latin typeface="Rockwell"/>
              <a:ea typeface="+mn-ea"/>
              <a:cs typeface="+mn-cs"/>
            </a:rPr>
            <a:t>Cortex-M3</a:t>
          </a:r>
        </a:p>
        <a:p>
          <a:pPr marL="228600" lvl="1" indent="-228600" algn="l" defTabSz="933450" rtl="0">
            <a:lnSpc>
              <a:spcPct val="90000"/>
            </a:lnSpc>
            <a:spcBef>
              <a:spcPct val="0"/>
            </a:spcBef>
            <a:spcAft>
              <a:spcPct val="15000"/>
            </a:spcAft>
            <a:buChar char="•"/>
          </a:pPr>
          <a:r>
            <a:rPr lang="en-US" sz="2100" kern="1200" dirty="0">
              <a:solidFill>
                <a:sysClr val="windowText" lastClr="000000">
                  <a:hueOff val="0"/>
                  <a:satOff val="0"/>
                  <a:lumOff val="0"/>
                  <a:alphaOff val="0"/>
                </a:sysClr>
              </a:solidFill>
              <a:latin typeface="Rockwell"/>
              <a:ea typeface="+mn-ea"/>
              <a:cs typeface="+mn-cs"/>
            </a:rPr>
            <a:t>Cortex-M4</a:t>
          </a:r>
        </a:p>
        <a:p>
          <a:pPr marL="228600" lvl="1" indent="-228600" algn="l" defTabSz="933450" rtl="0">
            <a:lnSpc>
              <a:spcPct val="90000"/>
            </a:lnSpc>
            <a:spcBef>
              <a:spcPct val="0"/>
            </a:spcBef>
            <a:spcAft>
              <a:spcPct val="15000"/>
            </a:spcAft>
            <a:buChar char="•"/>
          </a:pPr>
          <a:r>
            <a:rPr lang="en-US" sz="2100" kern="1200" dirty="0">
              <a:solidFill>
                <a:sysClr val="windowText" lastClr="000000">
                  <a:hueOff val="0"/>
                  <a:satOff val="0"/>
                  <a:lumOff val="0"/>
                  <a:alphaOff val="0"/>
                </a:sysClr>
              </a:solidFill>
              <a:latin typeface="Rockwell"/>
              <a:ea typeface="+mn-ea"/>
              <a:cs typeface="+mn-cs"/>
            </a:rPr>
            <a:t>Cortex-M7</a:t>
          </a:r>
        </a:p>
        <a:p>
          <a:pPr marL="228600" lvl="1" indent="-228600" algn="l" defTabSz="933450" rtl="0">
            <a:lnSpc>
              <a:spcPct val="90000"/>
            </a:lnSpc>
            <a:spcBef>
              <a:spcPct val="0"/>
            </a:spcBef>
            <a:spcAft>
              <a:spcPct val="15000"/>
            </a:spcAft>
            <a:buChar char="•"/>
          </a:pPr>
          <a:r>
            <a:rPr lang="en-US" sz="2100" kern="1200" dirty="0">
              <a:solidFill>
                <a:sysClr val="windowText" lastClr="000000">
                  <a:hueOff val="0"/>
                  <a:satOff val="0"/>
                  <a:lumOff val="0"/>
                  <a:alphaOff val="0"/>
                </a:sysClr>
              </a:solidFill>
              <a:latin typeface="Rockwell"/>
              <a:ea typeface="+mn-ea"/>
              <a:cs typeface="+mn-cs"/>
            </a:rPr>
            <a:t>Cortex-M23</a:t>
          </a:r>
        </a:p>
        <a:p>
          <a:pPr marL="228600" lvl="1" indent="-228600" algn="l" defTabSz="933450" rtl="0">
            <a:lnSpc>
              <a:spcPct val="90000"/>
            </a:lnSpc>
            <a:spcBef>
              <a:spcPct val="0"/>
            </a:spcBef>
            <a:spcAft>
              <a:spcPct val="15000"/>
            </a:spcAft>
            <a:buChar char="•"/>
          </a:pPr>
          <a:r>
            <a:rPr lang="en-US" sz="2100" kern="1200" dirty="0">
              <a:solidFill>
                <a:sysClr val="windowText" lastClr="000000">
                  <a:hueOff val="0"/>
                  <a:satOff val="0"/>
                  <a:lumOff val="0"/>
                  <a:alphaOff val="0"/>
                </a:sysClr>
              </a:solidFill>
              <a:latin typeface="Rockwell"/>
              <a:ea typeface="+mn-ea"/>
              <a:cs typeface="+mn-cs"/>
            </a:rPr>
            <a:t>Cortex-M33</a:t>
          </a:r>
        </a:p>
      </dsp:txBody>
      <dsp:txXfrm>
        <a:off x="5297654" y="789598"/>
        <a:ext cx="1934324" cy="2970364"/>
      </dsp:txXfrm>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lvl1pPr>
              <a:defRPr sz="1200">
                <a:latin typeface="Arial" pitchFamily="-109" charset="0"/>
              </a:defRPr>
            </a:lvl1pPr>
          </a:lstStyle>
          <a:p>
            <a:endParaRPr lang="en-US" dirty="0"/>
          </a:p>
        </p:txBody>
      </p:sp>
      <p:sp>
        <p:nvSpPr>
          <p:cNvPr id="5120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lvl1pPr algn="r">
              <a:defRPr sz="1200">
                <a:latin typeface="Arial" pitchFamily="-109" charset="0"/>
              </a:defRPr>
            </a:lvl1pPr>
          </a:lstStyle>
          <a:p>
            <a:endParaRPr lang="en-US" dirty="0"/>
          </a:p>
        </p:txBody>
      </p:sp>
      <p:sp>
        <p:nvSpPr>
          <p:cNvPr id="5120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0000" tIns="46800" rIns="90000" bIns="46800" numCol="1" anchor="b" anchorCtr="0" compatLnSpc="1">
            <a:prstTxWarp prst="textNoShape">
              <a:avLst/>
            </a:prstTxWarp>
          </a:bodyPr>
          <a:lstStyle>
            <a:lvl1pPr>
              <a:defRPr sz="1200">
                <a:latin typeface="Arial" pitchFamily="-109" charset="0"/>
              </a:defRPr>
            </a:lvl1pPr>
          </a:lstStyle>
          <a:p>
            <a:r>
              <a:rPr lang="en-US"/>
              <a:t>© 2016 Pearson Education, Inc., Upper Saddle River, NJ. All rights reserved.</a:t>
            </a:r>
            <a:endParaRPr lang="en-US" dirty="0"/>
          </a:p>
        </p:txBody>
      </p:sp>
      <p:sp>
        <p:nvSpPr>
          <p:cNvPr id="5120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0000" tIns="46800" rIns="90000" bIns="46800" numCol="1" anchor="b" anchorCtr="0" compatLnSpc="1">
            <a:prstTxWarp prst="textNoShape">
              <a:avLst/>
            </a:prstTxWarp>
          </a:bodyPr>
          <a:lstStyle>
            <a:lvl1pPr algn="r">
              <a:defRPr sz="1200">
                <a:latin typeface="Arial" pitchFamily="-109" charset="0"/>
              </a:defRPr>
            </a:lvl1pPr>
          </a:lstStyle>
          <a:p>
            <a:fld id="{632BFCA1-7074-BE49-9C26-1E5CA6845EA1}" type="slidenum">
              <a:rPr lang="en-US"/>
              <a:pPr/>
              <a:t>‹#›</a:t>
            </a:fld>
            <a:endParaRPr lang="en-US" dirty="0"/>
          </a:p>
        </p:txBody>
      </p:sp>
    </p:spTree>
    <p:extLst>
      <p:ext uri="{BB962C8B-B14F-4D97-AF65-F5344CB8AC3E}">
        <p14:creationId xmlns:p14="http://schemas.microsoft.com/office/powerpoint/2010/main" val="33346213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lvl1pPr>
              <a:defRPr sz="1200">
                <a:latin typeface="Arial" pitchFamily="-109" charset="0"/>
              </a:defRPr>
            </a:lvl1pPr>
          </a:lstStyle>
          <a:p>
            <a:endParaRPr lang="en-US" dirty="0"/>
          </a:p>
        </p:txBody>
      </p:sp>
      <p:sp>
        <p:nvSpPr>
          <p:cNvPr id="501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lvl1pPr algn="r">
              <a:defRPr sz="1200">
                <a:latin typeface="Arial" pitchFamily="-109" charset="0"/>
              </a:defRPr>
            </a:lvl1pPr>
          </a:lstStyle>
          <a:p>
            <a:endParaRPr lang="en-US" dirty="0"/>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0000" tIns="46800" rIns="90000" bIns="46800" numCol="1" anchor="b" anchorCtr="0" compatLnSpc="1">
            <a:prstTxWarp prst="textNoShape">
              <a:avLst/>
            </a:prstTxWarp>
          </a:bodyPr>
          <a:lstStyle>
            <a:lvl1pPr>
              <a:defRPr sz="1200">
                <a:latin typeface="Arial" pitchFamily="-109" charset="0"/>
              </a:defRPr>
            </a:lvl1pPr>
          </a:lstStyle>
          <a:p>
            <a:r>
              <a:rPr lang="en-US"/>
              <a:t>© 2016 Pearson Education, Inc., Upper Saddle River, NJ. All rights reserved.</a:t>
            </a:r>
            <a:endParaRPr lang="en-US" dirty="0"/>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0000" tIns="46800" rIns="90000" bIns="46800" numCol="1" anchor="b" anchorCtr="0" compatLnSpc="1">
            <a:prstTxWarp prst="textNoShape">
              <a:avLst/>
            </a:prstTxWarp>
          </a:bodyPr>
          <a:lstStyle>
            <a:lvl1pPr algn="r">
              <a:defRPr sz="1200">
                <a:latin typeface="Arial" pitchFamily="-109" charset="0"/>
              </a:defRPr>
            </a:lvl1pPr>
          </a:lstStyle>
          <a:p>
            <a:fld id="{426AC9EA-110C-D44B-81A3-E5165EEE361B}" type="slidenum">
              <a:rPr lang="en-US"/>
              <a:pPr/>
              <a:t>‹#›</a:t>
            </a:fld>
            <a:endParaRPr lang="en-US" dirty="0"/>
          </a:p>
        </p:txBody>
      </p:sp>
    </p:spTree>
    <p:extLst>
      <p:ext uri="{BB962C8B-B14F-4D97-AF65-F5344CB8AC3E}">
        <p14:creationId xmlns:p14="http://schemas.microsoft.com/office/powerpoint/2010/main" val="351710305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09"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09" charset="0"/>
        <a:ea typeface="ＭＳ Ｐゴシック" pitchFamily="-109"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09" charset="0"/>
        <a:ea typeface="ＭＳ Ｐゴシック" pitchFamily="-109"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09" charset="0"/>
        <a:ea typeface="ＭＳ Ｐゴシック" pitchFamily="-109"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74719-171D-B949-8C83-D2F8F6712CF4}" type="slidenum">
              <a:rPr lang="en-US"/>
              <a:pPr/>
              <a:t>2</a:t>
            </a:fld>
            <a:endParaRPr lang="en-US" dirty="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09" charset="0"/>
                <a:ea typeface="+mn-ea"/>
                <a:cs typeface="+mn-cs"/>
              </a:rPr>
              <a:t>In describing computers, a distinction is often made between </a:t>
            </a:r>
            <a:r>
              <a:rPr kumimoji="1" lang="en-US" sz="1200" i="1" kern="1200" baseline="0" dirty="0">
                <a:solidFill>
                  <a:schemeClr val="tx1"/>
                </a:solidFill>
                <a:latin typeface="Times New Roman" pitchFamily="-109" charset="0"/>
                <a:ea typeface="+mn-ea"/>
                <a:cs typeface="+mn-cs"/>
              </a:rPr>
              <a:t>computer architecture</a:t>
            </a:r>
          </a:p>
          <a:p>
            <a:r>
              <a:rPr kumimoji="1" lang="en-US" sz="1200" kern="1200" baseline="0" dirty="0">
                <a:solidFill>
                  <a:schemeClr val="tx1"/>
                </a:solidFill>
                <a:latin typeface="Times New Roman" pitchFamily="-109" charset="0"/>
                <a:ea typeface="+mn-ea"/>
                <a:cs typeface="+mn-cs"/>
              </a:rPr>
              <a:t>and </a:t>
            </a:r>
            <a:r>
              <a:rPr kumimoji="1" lang="en-US" sz="1200" i="1" kern="1200" baseline="0" dirty="0">
                <a:solidFill>
                  <a:schemeClr val="tx1"/>
                </a:solidFill>
                <a:latin typeface="Times New Roman" pitchFamily="-109" charset="0"/>
                <a:ea typeface="+mn-ea"/>
                <a:cs typeface="+mn-cs"/>
              </a:rPr>
              <a:t>computer organization. </a:t>
            </a:r>
            <a:r>
              <a:rPr kumimoji="1" lang="en-US" sz="1200" i="0" kern="1200" baseline="0" dirty="0">
                <a:solidFill>
                  <a:schemeClr val="tx1"/>
                </a:solidFill>
                <a:latin typeface="Times New Roman" pitchFamily="-109" charset="0"/>
                <a:ea typeface="+mn-ea"/>
                <a:cs typeface="+mn-cs"/>
              </a:rPr>
              <a:t>Although it is difficult to give precise definitions</a:t>
            </a:r>
          </a:p>
          <a:p>
            <a:r>
              <a:rPr kumimoji="1" lang="en-US" sz="1200" kern="1200" baseline="0" dirty="0">
                <a:solidFill>
                  <a:schemeClr val="tx1"/>
                </a:solidFill>
                <a:latin typeface="Times New Roman" pitchFamily="-109" charset="0"/>
                <a:ea typeface="+mn-ea"/>
                <a:cs typeface="+mn-cs"/>
              </a:rPr>
              <a:t>for these terms, a consensus exists about the general areas covered by each</a:t>
            </a:r>
          </a:p>
          <a:p>
            <a:r>
              <a:rPr kumimoji="1" lang="en-US" sz="1200" kern="1200" baseline="0" dirty="0">
                <a:solidFill>
                  <a:schemeClr val="tx1"/>
                </a:solidFill>
                <a:latin typeface="Times New Roman" pitchFamily="-109" charset="0"/>
                <a:ea typeface="+mn-ea"/>
                <a:cs typeface="+mn-cs"/>
              </a:rPr>
              <a:t>(e.g., see [VRAN80], [SIEW82], and [BELL78a]); an interesting alternative view</a:t>
            </a:r>
          </a:p>
          <a:p>
            <a:r>
              <a:rPr kumimoji="1" lang="en-US" sz="1200" kern="1200" baseline="0" dirty="0">
                <a:solidFill>
                  <a:schemeClr val="tx1"/>
                </a:solidFill>
                <a:latin typeface="Times New Roman" pitchFamily="-109" charset="0"/>
                <a:ea typeface="+mn-ea"/>
                <a:cs typeface="+mn-cs"/>
              </a:rPr>
              <a:t>is presented in [REDD76].</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Computer architecture </a:t>
            </a:r>
            <a:r>
              <a:rPr kumimoji="1" lang="en-US" sz="1200" b="0" kern="1200" baseline="0" dirty="0">
                <a:solidFill>
                  <a:schemeClr val="tx1"/>
                </a:solidFill>
                <a:latin typeface="Times New Roman" pitchFamily="-109" charset="0"/>
                <a:ea typeface="+mn-ea"/>
                <a:cs typeface="+mn-cs"/>
              </a:rPr>
              <a:t>refers to those attributes of a system visible to a</a:t>
            </a:r>
          </a:p>
          <a:p>
            <a:r>
              <a:rPr kumimoji="1" lang="en-US" sz="1200" kern="1200" baseline="0" dirty="0">
                <a:solidFill>
                  <a:schemeClr val="tx1"/>
                </a:solidFill>
                <a:latin typeface="Times New Roman" pitchFamily="-109" charset="0"/>
                <a:ea typeface="+mn-ea"/>
                <a:cs typeface="+mn-cs"/>
              </a:rPr>
              <a:t>programmer or, put another way, those attributes that have a direct impact on</a:t>
            </a:r>
          </a:p>
          <a:p>
            <a:r>
              <a:rPr kumimoji="1" lang="en-US" sz="1200" kern="1200" baseline="0" dirty="0">
                <a:solidFill>
                  <a:schemeClr val="tx1"/>
                </a:solidFill>
                <a:latin typeface="Times New Roman" pitchFamily="-109" charset="0"/>
                <a:ea typeface="+mn-ea"/>
                <a:cs typeface="+mn-cs"/>
              </a:rPr>
              <a:t>the logical execution of a program. </a:t>
            </a:r>
            <a:r>
              <a:rPr kumimoji="1" lang="en-US" sz="1200" b="0" i="0" u="none" strike="noStrike" kern="1200" baseline="0" dirty="0">
                <a:solidFill>
                  <a:schemeClr val="tx1"/>
                </a:solidFill>
                <a:latin typeface="Times New Roman" pitchFamily="-109" charset="0"/>
                <a:ea typeface="+mn-ea"/>
                <a:cs typeface="+mn-cs"/>
              </a:rPr>
              <a:t>A term that is often used interchangeably with computer</a:t>
            </a:r>
          </a:p>
          <a:p>
            <a:r>
              <a:rPr kumimoji="1" lang="en-US" sz="1200" b="0" i="0" u="none" strike="noStrike" kern="1200" baseline="0" dirty="0">
                <a:solidFill>
                  <a:schemeClr val="tx1"/>
                </a:solidFill>
                <a:latin typeface="Times New Roman" pitchFamily="-109" charset="0"/>
                <a:ea typeface="+mn-ea"/>
                <a:cs typeface="+mn-cs"/>
              </a:rPr>
              <a:t>architecture is </a:t>
            </a:r>
            <a:r>
              <a:rPr kumimoji="1" lang="en-US" sz="1200" b="1" i="0" u="none" strike="noStrike" kern="1200" baseline="0" dirty="0">
                <a:solidFill>
                  <a:schemeClr val="tx1"/>
                </a:solidFill>
                <a:latin typeface="Times New Roman" pitchFamily="-109" charset="0"/>
                <a:ea typeface="+mn-ea"/>
                <a:cs typeface="+mn-cs"/>
              </a:rPr>
              <a:t>instruction set architecture (ISA)</a:t>
            </a:r>
            <a:r>
              <a:rPr kumimoji="1" lang="en-US" sz="1200" b="0" i="0" u="none" strike="noStrike" kern="1200" baseline="0" dirty="0">
                <a:solidFill>
                  <a:schemeClr val="tx1"/>
                </a:solidFill>
                <a:latin typeface="Times New Roman" pitchFamily="-109" charset="0"/>
                <a:ea typeface="+mn-ea"/>
                <a:cs typeface="+mn-cs"/>
              </a:rPr>
              <a:t> . The ISA defines instruction</a:t>
            </a:r>
          </a:p>
          <a:p>
            <a:r>
              <a:rPr kumimoji="1" lang="en-US" sz="1200" b="0" i="0" u="none" strike="noStrike" kern="1200" baseline="0" dirty="0">
                <a:solidFill>
                  <a:schemeClr val="tx1"/>
                </a:solidFill>
                <a:latin typeface="Times New Roman" pitchFamily="-109" charset="0"/>
                <a:ea typeface="+mn-ea"/>
                <a:cs typeface="+mn-cs"/>
              </a:rPr>
              <a:t>formats, instruction </a:t>
            </a:r>
            <a:r>
              <a:rPr kumimoji="1" lang="en-US" sz="1200" b="0" i="0" u="none" strike="noStrike" kern="1200" baseline="0" dirty="0" err="1">
                <a:solidFill>
                  <a:schemeClr val="tx1"/>
                </a:solidFill>
                <a:latin typeface="Times New Roman" pitchFamily="-109" charset="0"/>
                <a:ea typeface="+mn-ea"/>
                <a:cs typeface="+mn-cs"/>
              </a:rPr>
              <a:t>opcodes</a:t>
            </a:r>
            <a:r>
              <a:rPr kumimoji="1" lang="en-US" sz="1200" b="0" i="0" u="none" strike="noStrike" kern="1200" baseline="0" dirty="0">
                <a:solidFill>
                  <a:schemeClr val="tx1"/>
                </a:solidFill>
                <a:latin typeface="Times New Roman" pitchFamily="-109" charset="0"/>
                <a:ea typeface="+mn-ea"/>
                <a:cs typeface="+mn-cs"/>
              </a:rPr>
              <a:t>, registers, instruction and data memory; the effect of</a:t>
            </a:r>
          </a:p>
          <a:p>
            <a:r>
              <a:rPr kumimoji="1" lang="en-US" sz="1200" b="0" i="0" u="none" strike="noStrike" kern="1200" baseline="0" dirty="0">
                <a:solidFill>
                  <a:schemeClr val="tx1"/>
                </a:solidFill>
                <a:latin typeface="Times New Roman" pitchFamily="-109" charset="0"/>
                <a:ea typeface="+mn-ea"/>
                <a:cs typeface="+mn-cs"/>
              </a:rPr>
              <a:t>executed instructions on the registers and memory; and an algorithm for controlling</a:t>
            </a:r>
          </a:p>
          <a:p>
            <a:r>
              <a:rPr kumimoji="1" lang="en-US" sz="1200" b="0" i="0" u="none" strike="noStrike" kern="1200" baseline="0" dirty="0">
                <a:solidFill>
                  <a:schemeClr val="tx1"/>
                </a:solidFill>
                <a:latin typeface="Times New Roman" pitchFamily="-109" charset="0"/>
                <a:ea typeface="+mn-ea"/>
                <a:cs typeface="+mn-cs"/>
              </a:rPr>
              <a:t>instruction execution.</a:t>
            </a:r>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Computer organization </a:t>
            </a:r>
            <a:r>
              <a:rPr kumimoji="1" lang="en-US" sz="1200" b="0" kern="1200" baseline="0" dirty="0">
                <a:solidFill>
                  <a:schemeClr val="tx1"/>
                </a:solidFill>
                <a:latin typeface="Times New Roman" pitchFamily="-109" charset="0"/>
                <a:ea typeface="+mn-ea"/>
                <a:cs typeface="+mn-cs"/>
              </a:rPr>
              <a:t>refers to the operational</a:t>
            </a:r>
          </a:p>
          <a:p>
            <a:r>
              <a:rPr kumimoji="1" lang="en-US" sz="1200" kern="1200" baseline="0" dirty="0">
                <a:solidFill>
                  <a:schemeClr val="tx1"/>
                </a:solidFill>
                <a:latin typeface="Times New Roman" pitchFamily="-109" charset="0"/>
                <a:ea typeface="+mn-ea"/>
                <a:cs typeface="+mn-cs"/>
              </a:rPr>
              <a:t>units and their interconnections that realize the architectural specifications.</a:t>
            </a:r>
          </a:p>
          <a:p>
            <a:r>
              <a:rPr kumimoji="1" lang="en-US" sz="1200" kern="1200" baseline="0" dirty="0">
                <a:solidFill>
                  <a:schemeClr val="tx1"/>
                </a:solidFill>
                <a:latin typeface="Times New Roman" pitchFamily="-109" charset="0"/>
                <a:ea typeface="+mn-ea"/>
                <a:cs typeface="+mn-cs"/>
              </a:rPr>
              <a:t>Examples of architectural attributes include the instruction set, the number of bits</a:t>
            </a:r>
          </a:p>
          <a:p>
            <a:r>
              <a:rPr kumimoji="1" lang="en-US" sz="1200" kern="1200" baseline="0" dirty="0">
                <a:solidFill>
                  <a:schemeClr val="tx1"/>
                </a:solidFill>
                <a:latin typeface="Times New Roman" pitchFamily="-109" charset="0"/>
                <a:ea typeface="+mn-ea"/>
                <a:cs typeface="+mn-cs"/>
              </a:rPr>
              <a:t>used to represent various data types (e.g., numbers, characters), I/O mechanisms,</a:t>
            </a:r>
          </a:p>
          <a:p>
            <a:r>
              <a:rPr kumimoji="1" lang="en-US" sz="1200" kern="1200" baseline="0" dirty="0">
                <a:solidFill>
                  <a:schemeClr val="tx1"/>
                </a:solidFill>
                <a:latin typeface="Times New Roman" pitchFamily="-109" charset="0"/>
                <a:ea typeface="+mn-ea"/>
                <a:cs typeface="+mn-cs"/>
              </a:rPr>
              <a:t>and techniques for addressing memory. Organizational attributes include those</a:t>
            </a:r>
          </a:p>
          <a:p>
            <a:r>
              <a:rPr kumimoji="1" lang="en-US" sz="1200" kern="1200" baseline="0" dirty="0">
                <a:solidFill>
                  <a:schemeClr val="tx1"/>
                </a:solidFill>
                <a:latin typeface="Times New Roman" pitchFamily="-109" charset="0"/>
                <a:ea typeface="+mn-ea"/>
                <a:cs typeface="+mn-cs"/>
              </a:rPr>
              <a:t>hardware details transparent to the programmer, such as control signals; interfaces</a:t>
            </a:r>
          </a:p>
          <a:p>
            <a:r>
              <a:rPr kumimoji="1" lang="en-US" sz="1200" kern="1200" baseline="0" dirty="0">
                <a:solidFill>
                  <a:schemeClr val="tx1"/>
                </a:solidFill>
                <a:latin typeface="Times New Roman" pitchFamily="-109" charset="0"/>
                <a:ea typeface="+mn-ea"/>
                <a:cs typeface="+mn-cs"/>
              </a:rPr>
              <a:t>between the computer and peripherals; and the memory technology used.</a:t>
            </a:r>
            <a:endParaRPr kumimoji="1" lang="en-GB" sz="1200" kern="1200" baseline="0" dirty="0">
              <a:solidFill>
                <a:schemeClr val="tx1"/>
              </a:solidFill>
              <a:latin typeface="Times New Roman" pitchFamily="-109" charset="0"/>
              <a:ea typeface="+mn-ea"/>
              <a:cs typeface="+mn-cs"/>
            </a:endParaRPr>
          </a:p>
          <a:p>
            <a:endParaRPr kumimoji="1" lang="en-GB"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For example, it is an architectural design issue whether a computer will have</a:t>
            </a:r>
          </a:p>
          <a:p>
            <a:r>
              <a:rPr kumimoji="1" lang="en-US" sz="1200" kern="1200" baseline="0" dirty="0">
                <a:solidFill>
                  <a:schemeClr val="tx1"/>
                </a:solidFill>
                <a:latin typeface="Times New Roman" pitchFamily="-109" charset="0"/>
                <a:ea typeface="+mn-ea"/>
                <a:cs typeface="+mn-cs"/>
              </a:rPr>
              <a:t>a multiply instruction. It is an organizational issue whether that instruction will</a:t>
            </a:r>
          </a:p>
          <a:p>
            <a:r>
              <a:rPr kumimoji="1" lang="en-US" sz="1200" kern="1200" baseline="0" dirty="0">
                <a:solidFill>
                  <a:schemeClr val="tx1"/>
                </a:solidFill>
                <a:latin typeface="Times New Roman" pitchFamily="-109" charset="0"/>
                <a:ea typeface="+mn-ea"/>
                <a:cs typeface="+mn-cs"/>
              </a:rPr>
              <a:t>be implemented by a special multiply unit or by a mechanism that makes repeated</a:t>
            </a:r>
          </a:p>
          <a:p>
            <a:r>
              <a:rPr kumimoji="1" lang="en-US" sz="1200" kern="1200" baseline="0" dirty="0">
                <a:solidFill>
                  <a:schemeClr val="tx1"/>
                </a:solidFill>
                <a:latin typeface="Times New Roman" pitchFamily="-109" charset="0"/>
                <a:ea typeface="+mn-ea"/>
                <a:cs typeface="+mn-cs"/>
              </a:rPr>
              <a:t>use of the add unit of the system. The organizational decision may be based on the</a:t>
            </a:r>
          </a:p>
          <a:p>
            <a:r>
              <a:rPr kumimoji="1" lang="en-US" sz="1200" kern="1200" baseline="0" dirty="0">
                <a:solidFill>
                  <a:schemeClr val="tx1"/>
                </a:solidFill>
                <a:latin typeface="Times New Roman" pitchFamily="-109" charset="0"/>
                <a:ea typeface="+mn-ea"/>
                <a:cs typeface="+mn-cs"/>
              </a:rPr>
              <a:t>anticipated frequency of use of the multiply instruction, the relative speed of the two</a:t>
            </a:r>
          </a:p>
          <a:p>
            <a:r>
              <a:rPr kumimoji="1" lang="en-US" sz="1200" kern="1200" baseline="0" dirty="0">
                <a:solidFill>
                  <a:schemeClr val="tx1"/>
                </a:solidFill>
                <a:latin typeface="Times New Roman" pitchFamily="-109" charset="0"/>
                <a:ea typeface="+mn-ea"/>
                <a:cs typeface="+mn-cs"/>
              </a:rPr>
              <a:t>approaches, and the cost and physical size of a special multiply unit.</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Historically, and still today, the distinction between architecture and organization</a:t>
            </a:r>
          </a:p>
          <a:p>
            <a:r>
              <a:rPr kumimoji="1" lang="en-US" sz="1200" kern="1200" baseline="0" dirty="0">
                <a:solidFill>
                  <a:schemeClr val="tx1"/>
                </a:solidFill>
                <a:latin typeface="Times New Roman" pitchFamily="-109" charset="0"/>
                <a:ea typeface="+mn-ea"/>
                <a:cs typeface="+mn-cs"/>
              </a:rPr>
              <a:t>has been an important one. Many computer manufacturers offer a family of</a:t>
            </a:r>
          </a:p>
          <a:p>
            <a:r>
              <a:rPr kumimoji="1" lang="en-US" sz="1200" kern="1200" baseline="0" dirty="0">
                <a:solidFill>
                  <a:schemeClr val="tx1"/>
                </a:solidFill>
                <a:latin typeface="Times New Roman" pitchFamily="-109" charset="0"/>
                <a:ea typeface="+mn-ea"/>
                <a:cs typeface="+mn-cs"/>
              </a:rPr>
              <a:t>computer models, all with the same architecture but with differences in organization.</a:t>
            </a:r>
          </a:p>
          <a:p>
            <a:r>
              <a:rPr kumimoji="1" lang="en-US" sz="1200" kern="1200" baseline="0" dirty="0">
                <a:solidFill>
                  <a:schemeClr val="tx1"/>
                </a:solidFill>
                <a:latin typeface="Times New Roman" pitchFamily="-109" charset="0"/>
                <a:ea typeface="+mn-ea"/>
                <a:cs typeface="+mn-cs"/>
              </a:rPr>
              <a:t>Consequently, the different models in the family have different price and performance</a:t>
            </a:r>
          </a:p>
          <a:p>
            <a:r>
              <a:rPr kumimoji="1" lang="en-US" sz="1200" kern="1200" baseline="0" dirty="0">
                <a:solidFill>
                  <a:schemeClr val="tx1"/>
                </a:solidFill>
                <a:latin typeface="Times New Roman" pitchFamily="-109" charset="0"/>
                <a:ea typeface="+mn-ea"/>
                <a:cs typeface="+mn-cs"/>
              </a:rPr>
              <a:t>characteristics. Furthermore, a particular architecture may span many years and</a:t>
            </a:r>
          </a:p>
          <a:p>
            <a:r>
              <a:rPr kumimoji="1" lang="en-US" sz="1200" kern="1200" baseline="0" dirty="0">
                <a:solidFill>
                  <a:schemeClr val="tx1"/>
                </a:solidFill>
                <a:latin typeface="Times New Roman" pitchFamily="-109" charset="0"/>
                <a:ea typeface="+mn-ea"/>
                <a:cs typeface="+mn-cs"/>
              </a:rPr>
              <a:t>encompass a number of different computer models, its organization changing with</a:t>
            </a:r>
          </a:p>
          <a:p>
            <a:r>
              <a:rPr kumimoji="1" lang="en-US" sz="1200" kern="1200" baseline="0" dirty="0">
                <a:solidFill>
                  <a:schemeClr val="tx1"/>
                </a:solidFill>
                <a:latin typeface="Times New Roman" pitchFamily="-109" charset="0"/>
                <a:ea typeface="+mn-ea"/>
                <a:cs typeface="+mn-cs"/>
              </a:rPr>
              <a:t>changing technology.</a:t>
            </a:r>
            <a:endParaRPr lang="en-GB" dirty="0"/>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kumimoji="1" lang="en-US" sz="1200" kern="1200" baseline="0" dirty="0">
                <a:solidFill>
                  <a:schemeClr val="tx1"/>
                </a:solidFill>
                <a:latin typeface="Times New Roman" pitchFamily="-109" charset="0"/>
                <a:ea typeface="+mn-ea"/>
                <a:cs typeface="+mn-cs"/>
              </a:rPr>
              <a:t>There may be one or more of each of the aforementioned components.</a:t>
            </a:r>
          </a:p>
          <a:p>
            <a:r>
              <a:rPr kumimoji="1" lang="en-US" sz="1200" kern="1200" baseline="0" dirty="0">
                <a:solidFill>
                  <a:schemeClr val="tx1"/>
                </a:solidFill>
                <a:latin typeface="Times New Roman" pitchFamily="-109" charset="0"/>
                <a:ea typeface="+mn-ea"/>
                <a:cs typeface="+mn-cs"/>
              </a:rPr>
              <a:t>Traditionally, there has been just a single processor. In recent years, there has been</a:t>
            </a:r>
          </a:p>
          <a:p>
            <a:r>
              <a:rPr kumimoji="1" lang="en-US" sz="1200" kern="1200" baseline="0" dirty="0">
                <a:solidFill>
                  <a:schemeClr val="tx1"/>
                </a:solidFill>
                <a:latin typeface="Times New Roman" pitchFamily="-109" charset="0"/>
                <a:ea typeface="+mn-ea"/>
                <a:cs typeface="+mn-cs"/>
              </a:rPr>
              <a:t>increasing use of multiple processors in a single computer. Some design issues relating</a:t>
            </a:r>
          </a:p>
          <a:p>
            <a:r>
              <a:rPr kumimoji="1" lang="en-US" sz="1200" kern="1200" baseline="0" dirty="0">
                <a:solidFill>
                  <a:schemeClr val="tx1"/>
                </a:solidFill>
                <a:latin typeface="Times New Roman" pitchFamily="-109" charset="0"/>
                <a:ea typeface="+mn-ea"/>
                <a:cs typeface="+mn-cs"/>
              </a:rPr>
              <a:t>to multiple processors crop up and are discussed as the text proceeds; Part Five</a:t>
            </a:r>
          </a:p>
          <a:p>
            <a:r>
              <a:rPr kumimoji="1" lang="en-US" sz="1200" kern="1200" baseline="0" dirty="0">
                <a:solidFill>
                  <a:schemeClr val="tx1"/>
                </a:solidFill>
                <a:latin typeface="Times New Roman" pitchFamily="-109" charset="0"/>
                <a:ea typeface="+mn-ea"/>
                <a:cs typeface="+mn-cs"/>
              </a:rPr>
              <a:t>focuses on such computers.</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Each of these components will be examined in some detail in Part Two.</a:t>
            </a:r>
          </a:p>
          <a:p>
            <a:r>
              <a:rPr kumimoji="1" lang="en-US" sz="1200" kern="1200" baseline="0" dirty="0">
                <a:solidFill>
                  <a:schemeClr val="tx1"/>
                </a:solidFill>
                <a:latin typeface="Times New Roman" pitchFamily="-109" charset="0"/>
                <a:ea typeface="+mn-ea"/>
                <a:cs typeface="+mn-cs"/>
              </a:rPr>
              <a:t>However, for our purposes, the most interesting and in some ways the most complex</a:t>
            </a:r>
          </a:p>
          <a:p>
            <a:r>
              <a:rPr kumimoji="1" lang="en-US" sz="1200" kern="1200" baseline="0" dirty="0">
                <a:solidFill>
                  <a:schemeClr val="tx1"/>
                </a:solidFill>
                <a:latin typeface="Times New Roman" pitchFamily="-109" charset="0"/>
                <a:ea typeface="+mn-ea"/>
                <a:cs typeface="+mn-cs"/>
              </a:rPr>
              <a:t>component is the CPU. Its major structural components are as follows:</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Control unit: </a:t>
            </a:r>
            <a:r>
              <a:rPr kumimoji="1" lang="en-US" sz="1200" b="0" kern="1200" baseline="0" dirty="0">
                <a:solidFill>
                  <a:schemeClr val="tx1"/>
                </a:solidFill>
                <a:latin typeface="Times New Roman" pitchFamily="-109" charset="0"/>
                <a:ea typeface="+mn-ea"/>
                <a:cs typeface="+mn-cs"/>
              </a:rPr>
              <a:t>Controls the operation of the CPU and hence the computer.</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Arithmetic and logic unit (ALU): </a:t>
            </a:r>
            <a:r>
              <a:rPr kumimoji="1" lang="en-US" sz="1200" b="0" kern="1200" baseline="0" dirty="0">
                <a:solidFill>
                  <a:schemeClr val="tx1"/>
                </a:solidFill>
                <a:latin typeface="Times New Roman" pitchFamily="-109" charset="0"/>
                <a:ea typeface="+mn-ea"/>
                <a:cs typeface="+mn-cs"/>
              </a:rPr>
              <a:t>Performs the computer’s data processing</a:t>
            </a:r>
          </a:p>
          <a:p>
            <a:r>
              <a:rPr kumimoji="1" lang="en-US" sz="1200" b="0" kern="1200" baseline="0" dirty="0">
                <a:solidFill>
                  <a:schemeClr val="tx1"/>
                </a:solidFill>
                <a:latin typeface="Times New Roman" pitchFamily="-109" charset="0"/>
                <a:ea typeface="+mn-ea"/>
                <a:cs typeface="+mn-cs"/>
              </a:rPr>
              <a:t>functions.</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Registers: </a:t>
            </a:r>
            <a:r>
              <a:rPr kumimoji="1" lang="en-US" sz="1200" b="0" kern="1200" baseline="0" dirty="0">
                <a:solidFill>
                  <a:schemeClr val="tx1"/>
                </a:solidFill>
                <a:latin typeface="Times New Roman" pitchFamily="-109" charset="0"/>
                <a:ea typeface="+mn-ea"/>
                <a:cs typeface="+mn-cs"/>
              </a:rPr>
              <a:t>Provides storage internal to the CPU.</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CPU interconnection: </a:t>
            </a:r>
            <a:r>
              <a:rPr kumimoji="1" lang="en-US" sz="1200" b="0" kern="1200" baseline="0" dirty="0">
                <a:solidFill>
                  <a:schemeClr val="tx1"/>
                </a:solidFill>
                <a:latin typeface="Times New Roman" pitchFamily="-109" charset="0"/>
                <a:ea typeface="+mn-ea"/>
                <a:cs typeface="+mn-cs"/>
              </a:rPr>
              <a:t>Some mechanism that provides for communication</a:t>
            </a:r>
          </a:p>
          <a:p>
            <a:r>
              <a:rPr kumimoji="1" lang="en-US" sz="1200" kern="1200" baseline="0" dirty="0">
                <a:solidFill>
                  <a:schemeClr val="tx1"/>
                </a:solidFill>
                <a:latin typeface="Times New Roman" pitchFamily="-109" charset="0"/>
                <a:ea typeface="+mn-ea"/>
                <a:cs typeface="+mn-cs"/>
              </a:rPr>
              <a:t>among the control unit, ALU, and registers.</a:t>
            </a:r>
          </a:p>
          <a:p>
            <a:endParaRPr kumimoji="1" lang="en-US" sz="1200"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Part Three covers these components, where we will see that complexity is added by</a:t>
            </a:r>
          </a:p>
          <a:p>
            <a:r>
              <a:rPr kumimoji="1" lang="en-US" sz="1200" b="0" i="0" u="none" strike="noStrike" kern="1200" baseline="0" dirty="0">
                <a:solidFill>
                  <a:schemeClr val="tx1"/>
                </a:solidFill>
                <a:latin typeface="Times New Roman" pitchFamily="-109" charset="0"/>
                <a:ea typeface="+mn-ea"/>
                <a:cs typeface="+mn-cs"/>
              </a:rPr>
              <a:t>the use of parallel and pipelined organizational techniques. Finally, there are several</a:t>
            </a:r>
          </a:p>
          <a:p>
            <a:r>
              <a:rPr kumimoji="1" lang="en-US" sz="1200" b="0" i="0" u="none" strike="noStrike" kern="1200" baseline="0" dirty="0">
                <a:solidFill>
                  <a:schemeClr val="tx1"/>
                </a:solidFill>
                <a:latin typeface="Times New Roman" pitchFamily="-109" charset="0"/>
                <a:ea typeface="+mn-ea"/>
                <a:cs typeface="+mn-cs"/>
              </a:rPr>
              <a:t>approaches to the implementation of the control unit; one common approach is</a:t>
            </a:r>
          </a:p>
          <a:p>
            <a:r>
              <a:rPr kumimoji="1" lang="en-US" sz="1200" b="0" i="0" u="none" strike="noStrike" kern="1200" baseline="0" dirty="0">
                <a:solidFill>
                  <a:schemeClr val="tx1"/>
                </a:solidFill>
                <a:latin typeface="Times New Roman" pitchFamily="-109" charset="0"/>
                <a:ea typeface="+mn-ea"/>
                <a:cs typeface="+mn-cs"/>
              </a:rPr>
              <a:t>a </a:t>
            </a:r>
            <a:r>
              <a:rPr kumimoji="1" lang="en-US" sz="1200" b="0" i="1" u="none" strike="noStrike" kern="1200" baseline="0" dirty="0" err="1">
                <a:solidFill>
                  <a:schemeClr val="tx1"/>
                </a:solidFill>
                <a:latin typeface="Times New Roman" pitchFamily="-109" charset="0"/>
                <a:ea typeface="+mn-ea"/>
                <a:cs typeface="+mn-cs"/>
              </a:rPr>
              <a:t>microprogrammed</a:t>
            </a:r>
            <a:r>
              <a:rPr kumimoji="1" lang="en-US" sz="1200" b="0" i="1"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 implementation. In essence, a </a:t>
            </a:r>
            <a:r>
              <a:rPr kumimoji="1" lang="en-US" sz="1200" b="0" i="0" u="none" strike="noStrike" kern="1200" baseline="0" dirty="0" err="1">
                <a:solidFill>
                  <a:schemeClr val="tx1"/>
                </a:solidFill>
                <a:latin typeface="Times New Roman" pitchFamily="-109" charset="0"/>
                <a:ea typeface="+mn-ea"/>
                <a:cs typeface="+mn-cs"/>
              </a:rPr>
              <a:t>microprogrammed</a:t>
            </a:r>
            <a:r>
              <a:rPr kumimoji="1" lang="en-US" sz="1200" b="0" i="0" u="none" strike="noStrike" kern="1200" baseline="0" dirty="0">
                <a:solidFill>
                  <a:schemeClr val="tx1"/>
                </a:solidFill>
                <a:latin typeface="Times New Roman" pitchFamily="-109" charset="0"/>
                <a:ea typeface="+mn-ea"/>
                <a:cs typeface="+mn-cs"/>
              </a:rPr>
              <a:t> control unit</a:t>
            </a:r>
          </a:p>
          <a:p>
            <a:r>
              <a:rPr kumimoji="1" lang="en-US" sz="1200" b="0" i="0" u="none" strike="noStrike" kern="1200" baseline="0" dirty="0">
                <a:solidFill>
                  <a:schemeClr val="tx1"/>
                </a:solidFill>
                <a:latin typeface="Times New Roman" pitchFamily="-109" charset="0"/>
                <a:ea typeface="+mn-ea"/>
                <a:cs typeface="+mn-cs"/>
              </a:rPr>
              <a:t>operates by executing microinstructions that define the functionality of the control</a:t>
            </a:r>
          </a:p>
          <a:p>
            <a:r>
              <a:rPr kumimoji="1" lang="en-US" sz="1200" b="0" i="0" u="none" strike="noStrike" kern="1200" baseline="0" dirty="0">
                <a:solidFill>
                  <a:schemeClr val="tx1"/>
                </a:solidFill>
                <a:latin typeface="Times New Roman" pitchFamily="-109" charset="0"/>
                <a:ea typeface="+mn-ea"/>
                <a:cs typeface="+mn-cs"/>
              </a:rPr>
              <a:t>unit. With this approach, the structure of the control unit can be depicted, as in</a:t>
            </a:r>
          </a:p>
          <a:p>
            <a:r>
              <a:rPr kumimoji="1" lang="en-US" sz="1200" b="0" i="0" u="none" strike="noStrike" kern="1200" baseline="0" dirty="0">
                <a:solidFill>
                  <a:schemeClr val="tx1"/>
                </a:solidFill>
                <a:latin typeface="Times New Roman" pitchFamily="-109" charset="0"/>
                <a:ea typeface="+mn-ea"/>
                <a:cs typeface="+mn-cs"/>
              </a:rPr>
              <a:t>Figure 1.1. This structure is examined in Part Four.</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11</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As was mentioned, contemporary</a:t>
            </a:r>
          </a:p>
          <a:p>
            <a:r>
              <a:rPr kumimoji="1" lang="en-US" sz="1200" b="0" i="0" u="none" strike="noStrike" kern="1200" baseline="0" dirty="0">
                <a:solidFill>
                  <a:schemeClr val="tx1"/>
                </a:solidFill>
                <a:latin typeface="Times New Roman" pitchFamily="-109" charset="0"/>
                <a:ea typeface="+mn-ea"/>
                <a:cs typeface="+mn-cs"/>
              </a:rPr>
              <a:t>computers generally have multiple processors. When these processors all reside</a:t>
            </a:r>
          </a:p>
          <a:p>
            <a:r>
              <a:rPr kumimoji="1" lang="en-US" sz="1200" b="0" i="0" u="none" strike="noStrike" kern="1200" baseline="0" dirty="0">
                <a:solidFill>
                  <a:schemeClr val="tx1"/>
                </a:solidFill>
                <a:latin typeface="Times New Roman" pitchFamily="-109" charset="0"/>
                <a:ea typeface="+mn-ea"/>
                <a:cs typeface="+mn-cs"/>
              </a:rPr>
              <a:t>on a single chip, the term multicore computer  is used, and each processing unit</a:t>
            </a:r>
          </a:p>
          <a:p>
            <a:r>
              <a:rPr kumimoji="1" lang="en-US" sz="1200" b="0" i="0" u="none" strike="noStrike" kern="1200" baseline="0" dirty="0">
                <a:solidFill>
                  <a:schemeClr val="tx1"/>
                </a:solidFill>
                <a:latin typeface="Times New Roman" pitchFamily="-109" charset="0"/>
                <a:ea typeface="+mn-ea"/>
                <a:cs typeface="+mn-cs"/>
              </a:rPr>
              <a:t>(consisting of a control unit, ALU, registers, and perhaps cache) is called a </a:t>
            </a:r>
            <a:r>
              <a:rPr kumimoji="1" lang="en-US" sz="1200" b="0" i="1" u="none" strike="noStrike" kern="1200" baseline="0" dirty="0">
                <a:solidFill>
                  <a:schemeClr val="tx1"/>
                </a:solidFill>
                <a:latin typeface="Times New Roman" pitchFamily="-109" charset="0"/>
                <a:ea typeface="+mn-ea"/>
                <a:cs typeface="+mn-cs"/>
              </a:rPr>
              <a:t>core </a:t>
            </a:r>
            <a:r>
              <a:rPr kumimoji="1" lang="en-US" sz="1200" b="0" i="0" u="none" strike="noStrike" kern="1200" baseline="0" dirty="0">
                <a:solidFill>
                  <a:schemeClr val="tx1"/>
                </a:solidFill>
                <a:latin typeface="Times New Roman" pitchFamily="-109" charset="0"/>
                <a:ea typeface="+mn-ea"/>
                <a:cs typeface="+mn-cs"/>
              </a:rPr>
              <a:t>. To</a:t>
            </a:r>
          </a:p>
          <a:p>
            <a:r>
              <a:rPr kumimoji="1" lang="en-US" sz="1200" b="0" i="0" u="none" strike="noStrike" kern="1200" baseline="0" dirty="0">
                <a:solidFill>
                  <a:schemeClr val="tx1"/>
                </a:solidFill>
                <a:latin typeface="Times New Roman" pitchFamily="-109" charset="0"/>
                <a:ea typeface="+mn-ea"/>
                <a:cs typeface="+mn-cs"/>
              </a:rPr>
              <a:t>clarify the terminology, this text will use the following definitions.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Central processing unit (CPU) :</a:t>
            </a:r>
            <a:r>
              <a:rPr kumimoji="1" lang="en-US" sz="1200" b="0" i="0" u="none" strike="noStrike" kern="1200" baseline="0" dirty="0">
                <a:solidFill>
                  <a:schemeClr val="tx1"/>
                </a:solidFill>
                <a:latin typeface="Times New Roman" pitchFamily="-109" charset="0"/>
                <a:ea typeface="+mn-ea"/>
                <a:cs typeface="+mn-cs"/>
              </a:rPr>
              <a:t> That portion of a computer that fetches and</a:t>
            </a:r>
          </a:p>
          <a:p>
            <a:r>
              <a:rPr kumimoji="1" lang="en-US" sz="1200" b="0" i="0" u="none" strike="noStrike" kern="1200" baseline="0" dirty="0">
                <a:solidFill>
                  <a:schemeClr val="tx1"/>
                </a:solidFill>
                <a:latin typeface="Times New Roman" pitchFamily="-109" charset="0"/>
                <a:ea typeface="+mn-ea"/>
                <a:cs typeface="+mn-cs"/>
              </a:rPr>
              <a:t>executes instructions. It consists of an ALU, a control unit, and registers. In a</a:t>
            </a:r>
          </a:p>
          <a:p>
            <a:r>
              <a:rPr kumimoji="1" lang="en-US" sz="1200" b="0" i="0" u="none" strike="noStrike" kern="1200" baseline="0" dirty="0">
                <a:solidFill>
                  <a:schemeClr val="tx1"/>
                </a:solidFill>
                <a:latin typeface="Times New Roman" pitchFamily="-109" charset="0"/>
                <a:ea typeface="+mn-ea"/>
                <a:cs typeface="+mn-cs"/>
              </a:rPr>
              <a:t>system with a single processing unit, it is often simply referred to as a </a:t>
            </a:r>
            <a:r>
              <a:rPr kumimoji="1" lang="en-US" sz="1200" b="0" i="1" u="none" strike="noStrike" kern="1200" baseline="0" dirty="0">
                <a:solidFill>
                  <a:schemeClr val="tx1"/>
                </a:solidFill>
                <a:latin typeface="Times New Roman" pitchFamily="-109" charset="0"/>
                <a:ea typeface="+mn-ea"/>
                <a:cs typeface="+mn-cs"/>
              </a:rPr>
              <a:t>processor </a:t>
            </a:r>
            <a:r>
              <a:rPr kumimoji="1" lang="en-US" sz="1200" b="0" i="0" u="none" strike="noStrike" kern="1200" baseline="0" dirty="0">
                <a:solidFill>
                  <a:schemeClr val="tx1"/>
                </a:solidFill>
                <a:latin typeface="Times New Roman" pitchFamily="-109" charset="0"/>
                <a:ea typeface="+mn-ea"/>
                <a:cs typeface="+mn-cs"/>
              </a:rPr>
              <a:t>.</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Core </a:t>
            </a:r>
            <a:r>
              <a:rPr kumimoji="1" lang="en-US" sz="1200" b="0" i="0" u="none" strike="noStrike" kern="1200" baseline="0" dirty="0">
                <a:solidFill>
                  <a:schemeClr val="tx1"/>
                </a:solidFill>
                <a:latin typeface="Times New Roman" pitchFamily="-109" charset="0"/>
                <a:ea typeface="+mn-ea"/>
                <a:cs typeface="+mn-cs"/>
              </a:rPr>
              <a:t>: An individual processing unit on a processor chip. A core may be</a:t>
            </a:r>
          </a:p>
          <a:p>
            <a:r>
              <a:rPr kumimoji="1" lang="en-US" sz="1200" b="0" i="0" u="none" strike="noStrike" kern="1200" baseline="0" dirty="0">
                <a:solidFill>
                  <a:schemeClr val="tx1"/>
                </a:solidFill>
                <a:latin typeface="Times New Roman" pitchFamily="-109" charset="0"/>
                <a:ea typeface="+mn-ea"/>
                <a:cs typeface="+mn-cs"/>
              </a:rPr>
              <a:t>equivalent in functionality to a CPU on a single-CPU system. Other specialized processing units, </a:t>
            </a:r>
          </a:p>
          <a:p>
            <a:r>
              <a:rPr kumimoji="1" lang="en-US" sz="1200" b="0" i="0" u="none" strike="noStrike" kern="1200" baseline="0" dirty="0">
                <a:solidFill>
                  <a:schemeClr val="tx1"/>
                </a:solidFill>
                <a:latin typeface="Times New Roman" pitchFamily="-109" charset="0"/>
                <a:ea typeface="+mn-ea"/>
                <a:cs typeface="+mn-cs"/>
              </a:rPr>
              <a:t>such as one optimized for vector and matrix operations, are also referred to as cores.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Processor:  </a:t>
            </a:r>
            <a:r>
              <a:rPr kumimoji="1" lang="en-US" sz="1200" b="0" i="0" u="none" strike="noStrike" kern="1200" baseline="0" dirty="0">
                <a:solidFill>
                  <a:schemeClr val="tx1"/>
                </a:solidFill>
                <a:latin typeface="Times New Roman" pitchFamily="-109" charset="0"/>
                <a:ea typeface="+mn-ea"/>
                <a:cs typeface="+mn-cs"/>
              </a:rPr>
              <a:t>A physical piece of silicon containing one or more cores. The</a:t>
            </a:r>
          </a:p>
          <a:p>
            <a:r>
              <a:rPr kumimoji="1" lang="en-US" sz="1200" b="0" i="0" u="none" strike="noStrike" kern="1200" baseline="0" dirty="0">
                <a:solidFill>
                  <a:schemeClr val="tx1"/>
                </a:solidFill>
                <a:latin typeface="Times New Roman" pitchFamily="-109" charset="0"/>
                <a:ea typeface="+mn-ea"/>
                <a:cs typeface="+mn-cs"/>
              </a:rPr>
              <a:t>processor is the computer component that interprets and executes instructions.</a:t>
            </a:r>
          </a:p>
          <a:p>
            <a:r>
              <a:rPr kumimoji="1" lang="en-US" sz="1200" b="0" i="0" u="none" strike="noStrike" kern="1200" baseline="0" dirty="0">
                <a:solidFill>
                  <a:schemeClr val="tx1"/>
                </a:solidFill>
                <a:latin typeface="Times New Roman" pitchFamily="-109" charset="0"/>
                <a:ea typeface="+mn-ea"/>
                <a:cs typeface="+mn-cs"/>
              </a:rPr>
              <a:t>If a processor contains multiple cores, it is referred to as a </a:t>
            </a:r>
            <a:r>
              <a:rPr kumimoji="1" lang="en-US" sz="1200" b="1" i="0" u="none" strike="noStrike" kern="1200" baseline="0" dirty="0">
                <a:solidFill>
                  <a:schemeClr val="tx1"/>
                </a:solidFill>
                <a:latin typeface="Times New Roman" pitchFamily="-109" charset="0"/>
                <a:ea typeface="+mn-ea"/>
                <a:cs typeface="+mn-cs"/>
              </a:rPr>
              <a:t>multicore</a:t>
            </a:r>
          </a:p>
          <a:p>
            <a:r>
              <a:rPr kumimoji="1" lang="en-US" sz="1200" b="1" i="0" u="none" strike="noStrike" kern="1200" baseline="0" dirty="0">
                <a:solidFill>
                  <a:schemeClr val="tx1"/>
                </a:solidFill>
                <a:latin typeface="Times New Roman" pitchFamily="-109" charset="0"/>
                <a:ea typeface="+mn-ea"/>
                <a:cs typeface="+mn-cs"/>
              </a:rPr>
              <a:t>processor .</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After about a decade of discussion, there is broad industry consensus on this</a:t>
            </a:r>
          </a:p>
          <a:p>
            <a:r>
              <a:rPr kumimoji="1" lang="en-US" sz="1200" b="0" i="0" u="none" strike="noStrike" kern="1200" baseline="0" dirty="0">
                <a:solidFill>
                  <a:schemeClr val="tx1"/>
                </a:solidFill>
                <a:latin typeface="Times New Roman" pitchFamily="-109" charset="0"/>
                <a:ea typeface="+mn-ea"/>
                <a:cs typeface="+mn-cs"/>
              </a:rPr>
              <a:t>usage.</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12</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4020798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Another prominent feature of contemporary computers is the use of multiple</a:t>
            </a:r>
          </a:p>
          <a:p>
            <a:r>
              <a:rPr kumimoji="1" lang="en-US" sz="1200" b="0" i="0" u="none" strike="noStrike" kern="1200" baseline="0" dirty="0">
                <a:solidFill>
                  <a:schemeClr val="tx1"/>
                </a:solidFill>
                <a:latin typeface="Times New Roman" pitchFamily="-109" charset="0"/>
                <a:ea typeface="+mn-ea"/>
                <a:cs typeface="+mn-cs"/>
              </a:rPr>
              <a:t>layers of memory, called </a:t>
            </a:r>
            <a:r>
              <a:rPr kumimoji="1" lang="en-US" sz="1200" b="0" i="1" u="none" strike="noStrike" kern="1200" baseline="0" dirty="0">
                <a:solidFill>
                  <a:schemeClr val="tx1"/>
                </a:solidFill>
                <a:latin typeface="Times New Roman" pitchFamily="-109" charset="0"/>
                <a:ea typeface="+mn-ea"/>
                <a:cs typeface="+mn-cs"/>
              </a:rPr>
              <a:t>cache memory </a:t>
            </a:r>
            <a:r>
              <a:rPr kumimoji="1" lang="en-US" sz="1200" b="0" i="0" u="none" strike="noStrike" kern="1200" baseline="0" dirty="0">
                <a:solidFill>
                  <a:schemeClr val="tx1"/>
                </a:solidFill>
                <a:latin typeface="Times New Roman" pitchFamily="-109" charset="0"/>
                <a:ea typeface="+mn-ea"/>
                <a:cs typeface="+mn-cs"/>
              </a:rPr>
              <a:t>, between the processor and main memory.</a:t>
            </a:r>
          </a:p>
          <a:p>
            <a:r>
              <a:rPr kumimoji="1" lang="en-US" sz="1200" b="0" i="0" u="none" strike="noStrike" kern="1200" baseline="0" dirty="0">
                <a:solidFill>
                  <a:schemeClr val="tx1"/>
                </a:solidFill>
                <a:latin typeface="Times New Roman" pitchFamily="-109" charset="0"/>
                <a:ea typeface="+mn-ea"/>
                <a:cs typeface="+mn-cs"/>
              </a:rPr>
              <a:t>Chapter 4 is devoted to the topic of cache memory. For our purposes in this section,</a:t>
            </a:r>
          </a:p>
          <a:p>
            <a:r>
              <a:rPr kumimoji="1" lang="en-US" sz="1200" b="0" i="0" u="none" strike="noStrike" kern="1200" baseline="0" dirty="0">
                <a:solidFill>
                  <a:schemeClr val="tx1"/>
                </a:solidFill>
                <a:latin typeface="Times New Roman" pitchFamily="-109" charset="0"/>
                <a:ea typeface="+mn-ea"/>
                <a:cs typeface="+mn-cs"/>
              </a:rPr>
              <a:t>we simply note that a cache memory is smaller and faster than main memory and is</a:t>
            </a:r>
          </a:p>
          <a:p>
            <a:r>
              <a:rPr kumimoji="1" lang="en-US" sz="1200" b="0" i="0" u="none" strike="noStrike" kern="1200" baseline="0" dirty="0">
                <a:solidFill>
                  <a:schemeClr val="tx1"/>
                </a:solidFill>
                <a:latin typeface="Times New Roman" pitchFamily="-109" charset="0"/>
                <a:ea typeface="+mn-ea"/>
                <a:cs typeface="+mn-cs"/>
              </a:rPr>
              <a:t>used to speed up memory access by placing in the cache, data from main memory</a:t>
            </a:r>
          </a:p>
          <a:p>
            <a:r>
              <a:rPr kumimoji="1" lang="en-US" sz="1200" b="0" i="0" u="none" strike="noStrike" kern="1200" baseline="0" dirty="0">
                <a:solidFill>
                  <a:schemeClr val="tx1"/>
                </a:solidFill>
                <a:latin typeface="Times New Roman" pitchFamily="-109" charset="0"/>
                <a:ea typeface="+mn-ea"/>
                <a:cs typeface="+mn-cs"/>
              </a:rPr>
              <a:t>that is likely to be used in the near future. A greater performance improvement may</a:t>
            </a:r>
          </a:p>
          <a:p>
            <a:r>
              <a:rPr kumimoji="1" lang="en-US" sz="1200" b="0" i="0" u="none" strike="noStrike" kern="1200" baseline="0" dirty="0">
                <a:solidFill>
                  <a:schemeClr val="tx1"/>
                </a:solidFill>
                <a:latin typeface="Times New Roman" pitchFamily="-109" charset="0"/>
                <a:ea typeface="+mn-ea"/>
                <a:cs typeface="+mn-cs"/>
              </a:rPr>
              <a:t>be obtained by using multiple levels of cache, with level 1 (L1) closest to the core</a:t>
            </a:r>
          </a:p>
          <a:p>
            <a:r>
              <a:rPr kumimoji="1" lang="en-US" sz="1200" b="0" i="0" u="none" strike="noStrike" kern="1200" baseline="0" dirty="0">
                <a:solidFill>
                  <a:schemeClr val="tx1"/>
                </a:solidFill>
                <a:latin typeface="Times New Roman" pitchFamily="-109" charset="0"/>
                <a:ea typeface="+mn-ea"/>
                <a:cs typeface="+mn-cs"/>
              </a:rPr>
              <a:t>and additional levels (L2, L3, and so on) progressively farther from the core. In this</a:t>
            </a:r>
          </a:p>
          <a:p>
            <a:r>
              <a:rPr kumimoji="1" lang="en-US" sz="1200" b="0" i="0" u="none" strike="noStrike" kern="1200" baseline="0" dirty="0">
                <a:solidFill>
                  <a:schemeClr val="tx1"/>
                </a:solidFill>
                <a:latin typeface="Times New Roman" pitchFamily="-109" charset="0"/>
                <a:ea typeface="+mn-ea"/>
                <a:cs typeface="+mn-cs"/>
              </a:rPr>
              <a:t>scheme, level </a:t>
            </a:r>
            <a:r>
              <a:rPr kumimoji="1" lang="en-US" sz="1200" b="0" i="1" u="none" strike="noStrike" kern="1200" baseline="0" dirty="0">
                <a:solidFill>
                  <a:schemeClr val="tx1"/>
                </a:solidFill>
                <a:latin typeface="Times New Roman" pitchFamily="-109" charset="0"/>
                <a:ea typeface="+mn-ea"/>
                <a:cs typeface="+mn-cs"/>
              </a:rPr>
              <a:t>n</a:t>
            </a:r>
            <a:r>
              <a:rPr kumimoji="1" lang="en-US" sz="1200" b="0" i="0" u="none" strike="noStrike" kern="1200" baseline="0" dirty="0">
                <a:solidFill>
                  <a:schemeClr val="tx1"/>
                </a:solidFill>
                <a:latin typeface="Times New Roman" pitchFamily="-109" charset="0"/>
                <a:ea typeface="+mn-ea"/>
                <a:cs typeface="+mn-cs"/>
              </a:rPr>
              <a:t>  is smaller and faster than level </a:t>
            </a:r>
            <a:r>
              <a:rPr kumimoji="1" lang="en-US" sz="1200" b="0" i="1" u="none" strike="noStrike" kern="1200" baseline="0" dirty="0">
                <a:solidFill>
                  <a:schemeClr val="tx1"/>
                </a:solidFill>
                <a:latin typeface="Times New Roman" pitchFamily="-109" charset="0"/>
                <a:ea typeface="+mn-ea"/>
                <a:cs typeface="+mn-cs"/>
              </a:rPr>
              <a:t>n</a:t>
            </a:r>
            <a:r>
              <a:rPr kumimoji="1" lang="en-US" sz="1200" b="0" i="0" u="none" strike="noStrike" kern="1200" baseline="0" dirty="0">
                <a:solidFill>
                  <a:schemeClr val="tx1"/>
                </a:solidFill>
                <a:latin typeface="Times New Roman" pitchFamily="-109" charset="0"/>
                <a:ea typeface="+mn-ea"/>
                <a:cs typeface="+mn-cs"/>
              </a:rPr>
              <a:t> +  1.</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13</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1517232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Figure 1.2 is a simplified view of the principal components of a typical multicore</a:t>
            </a:r>
          </a:p>
          <a:p>
            <a:r>
              <a:rPr kumimoji="1" lang="en-US" sz="1200" b="0" i="0" u="none" strike="noStrike" kern="1200" baseline="0" dirty="0">
                <a:solidFill>
                  <a:schemeClr val="tx1"/>
                </a:solidFill>
                <a:latin typeface="Times New Roman" pitchFamily="-109" charset="0"/>
                <a:ea typeface="+mn-ea"/>
                <a:cs typeface="+mn-cs"/>
              </a:rPr>
              <a:t>computer. Most computers, including embedded computers in smartphones</a:t>
            </a:r>
          </a:p>
          <a:p>
            <a:r>
              <a:rPr kumimoji="1" lang="en-US" sz="1200" b="0" i="0" u="none" strike="noStrike" kern="1200" baseline="0" dirty="0">
                <a:solidFill>
                  <a:schemeClr val="tx1"/>
                </a:solidFill>
                <a:latin typeface="Times New Roman" pitchFamily="-109" charset="0"/>
                <a:ea typeface="+mn-ea"/>
                <a:cs typeface="+mn-cs"/>
              </a:rPr>
              <a:t>and tablets, plus personal computers, laptops, and workstations, are housed on a</a:t>
            </a:r>
          </a:p>
          <a:p>
            <a:r>
              <a:rPr kumimoji="1" lang="en-US" sz="1200" b="0" i="0" u="none" strike="noStrike" kern="1200" baseline="0" dirty="0">
                <a:solidFill>
                  <a:schemeClr val="tx1"/>
                </a:solidFill>
                <a:latin typeface="Times New Roman" pitchFamily="-109" charset="0"/>
                <a:ea typeface="+mn-ea"/>
                <a:cs typeface="+mn-cs"/>
              </a:rPr>
              <a:t>motherboard. Before describing this arrangement, we need to define some terms.</a:t>
            </a:r>
          </a:p>
          <a:p>
            <a:r>
              <a:rPr kumimoji="1" lang="en-US" sz="1200" b="0" i="0" u="none" strike="noStrike" kern="1200" baseline="0" dirty="0">
                <a:solidFill>
                  <a:schemeClr val="tx1"/>
                </a:solidFill>
                <a:latin typeface="Times New Roman" pitchFamily="-109" charset="0"/>
                <a:ea typeface="+mn-ea"/>
                <a:cs typeface="+mn-cs"/>
              </a:rPr>
              <a:t>A </a:t>
            </a:r>
            <a:r>
              <a:rPr kumimoji="1" lang="en-US" sz="1200" b="1" i="0" u="none" strike="noStrike" kern="1200" baseline="0" dirty="0">
                <a:solidFill>
                  <a:schemeClr val="tx1"/>
                </a:solidFill>
                <a:latin typeface="Times New Roman" pitchFamily="-109" charset="0"/>
                <a:ea typeface="+mn-ea"/>
                <a:cs typeface="+mn-cs"/>
              </a:rPr>
              <a:t>printed circuit board (PCB)  </a:t>
            </a:r>
            <a:r>
              <a:rPr kumimoji="1" lang="en-US" sz="1200" b="0" i="0" u="none" strike="noStrike" kern="1200" baseline="0" dirty="0">
                <a:solidFill>
                  <a:schemeClr val="tx1"/>
                </a:solidFill>
                <a:latin typeface="Times New Roman" pitchFamily="-109" charset="0"/>
                <a:ea typeface="+mn-ea"/>
                <a:cs typeface="+mn-cs"/>
              </a:rPr>
              <a:t>is a rigid, flat board that holds and interconnects chips and</a:t>
            </a:r>
          </a:p>
          <a:p>
            <a:r>
              <a:rPr kumimoji="1" lang="en-US" sz="1200" b="0" i="0" u="none" strike="noStrike" kern="1200" baseline="0" dirty="0">
                <a:solidFill>
                  <a:schemeClr val="tx1"/>
                </a:solidFill>
                <a:latin typeface="Times New Roman" pitchFamily="-109" charset="0"/>
                <a:ea typeface="+mn-ea"/>
                <a:cs typeface="+mn-cs"/>
              </a:rPr>
              <a:t>other electronic components. The board is made of layers, typically two to ten,</a:t>
            </a:r>
          </a:p>
          <a:p>
            <a:r>
              <a:rPr kumimoji="1" lang="en-US" sz="1200" b="0" i="0" u="none" strike="noStrike" kern="1200" baseline="0" dirty="0">
                <a:solidFill>
                  <a:schemeClr val="tx1"/>
                </a:solidFill>
                <a:latin typeface="Times New Roman" pitchFamily="-109" charset="0"/>
                <a:ea typeface="+mn-ea"/>
                <a:cs typeface="+mn-cs"/>
              </a:rPr>
              <a:t>that interconnect components via copper pathways that are etched into the board.</a:t>
            </a:r>
          </a:p>
          <a:p>
            <a:r>
              <a:rPr kumimoji="1" lang="en-US" sz="1200" b="0" i="0" u="none" strike="noStrike" kern="1200" baseline="0" dirty="0">
                <a:solidFill>
                  <a:schemeClr val="tx1"/>
                </a:solidFill>
                <a:latin typeface="Times New Roman" pitchFamily="-109" charset="0"/>
                <a:ea typeface="+mn-ea"/>
                <a:cs typeface="+mn-cs"/>
              </a:rPr>
              <a:t>The main printed circuit board (PCB) in a computer is called a system board or</a:t>
            </a:r>
          </a:p>
          <a:p>
            <a:r>
              <a:rPr kumimoji="1" lang="en-US" sz="1200" b="1" i="0" u="none" strike="noStrike" kern="1200" baseline="0" dirty="0">
                <a:solidFill>
                  <a:schemeClr val="tx1"/>
                </a:solidFill>
                <a:latin typeface="Times New Roman" pitchFamily="-109" charset="0"/>
                <a:ea typeface="+mn-ea"/>
                <a:cs typeface="+mn-cs"/>
              </a:rPr>
              <a:t>motherboard</a:t>
            </a:r>
            <a:r>
              <a:rPr kumimoji="1" lang="en-US" sz="1200" b="0" i="0" u="none" strike="noStrike" kern="1200" baseline="0" dirty="0">
                <a:solidFill>
                  <a:schemeClr val="tx1"/>
                </a:solidFill>
                <a:latin typeface="Times New Roman" pitchFamily="-109" charset="0"/>
                <a:ea typeface="+mn-ea"/>
                <a:cs typeface="+mn-cs"/>
              </a:rPr>
              <a:t> , while smaller ones that plug into the slots in the main board are</a:t>
            </a:r>
          </a:p>
          <a:p>
            <a:r>
              <a:rPr kumimoji="1" lang="en-US" sz="1200" b="0" i="0" u="none" strike="noStrike" kern="1200" baseline="0" dirty="0">
                <a:solidFill>
                  <a:schemeClr val="tx1"/>
                </a:solidFill>
                <a:latin typeface="Times New Roman" pitchFamily="-109" charset="0"/>
                <a:ea typeface="+mn-ea"/>
                <a:cs typeface="+mn-cs"/>
              </a:rPr>
              <a:t>called expansion boards.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most prominent elements on the motherboard are the chips. A </a:t>
            </a:r>
            <a:r>
              <a:rPr kumimoji="1" lang="en-US" sz="1200" b="1" i="0" u="none" strike="noStrike" kern="1200" baseline="0" dirty="0">
                <a:solidFill>
                  <a:schemeClr val="tx1"/>
                </a:solidFill>
                <a:latin typeface="Times New Roman" pitchFamily="-109" charset="0"/>
                <a:ea typeface="+mn-ea"/>
                <a:cs typeface="+mn-cs"/>
              </a:rPr>
              <a:t>chip</a:t>
            </a:r>
            <a:r>
              <a:rPr kumimoji="1" lang="en-US" sz="1200" b="0" i="0" u="none" strike="noStrike" kern="1200" baseline="0" dirty="0">
                <a:solidFill>
                  <a:schemeClr val="tx1"/>
                </a:solidFill>
                <a:latin typeface="Times New Roman" pitchFamily="-109" charset="0"/>
                <a:ea typeface="+mn-ea"/>
                <a:cs typeface="+mn-cs"/>
              </a:rPr>
              <a:t>  is</a:t>
            </a:r>
          </a:p>
          <a:p>
            <a:r>
              <a:rPr kumimoji="1" lang="en-US" sz="1200" b="0" i="0" u="none" strike="noStrike" kern="1200" baseline="0" dirty="0">
                <a:solidFill>
                  <a:schemeClr val="tx1"/>
                </a:solidFill>
                <a:latin typeface="Times New Roman" pitchFamily="-109" charset="0"/>
                <a:ea typeface="+mn-ea"/>
                <a:cs typeface="+mn-cs"/>
              </a:rPr>
              <a:t>a single piece of semiconducting material, typically silicon, upon which electronic</a:t>
            </a:r>
          </a:p>
          <a:p>
            <a:r>
              <a:rPr kumimoji="1" lang="en-US" sz="1200" b="0" i="0" u="none" strike="noStrike" kern="1200" baseline="0" dirty="0">
                <a:solidFill>
                  <a:schemeClr val="tx1"/>
                </a:solidFill>
                <a:latin typeface="Times New Roman" pitchFamily="-109" charset="0"/>
                <a:ea typeface="+mn-ea"/>
                <a:cs typeface="+mn-cs"/>
              </a:rPr>
              <a:t>circuits and logic gates are fabricated. The resulting product is referred to as an</a:t>
            </a:r>
          </a:p>
          <a:p>
            <a:r>
              <a:rPr kumimoji="1" lang="en-US" sz="1200" b="1" i="0" u="none" strike="noStrike" kern="1200" baseline="0" dirty="0">
                <a:solidFill>
                  <a:schemeClr val="tx1"/>
                </a:solidFill>
                <a:latin typeface="Times New Roman" pitchFamily="-109" charset="0"/>
                <a:ea typeface="+mn-ea"/>
                <a:cs typeface="+mn-cs"/>
              </a:rPr>
              <a:t>integrated circuit .</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The motherboard contains a slot or socket for the processor chip, which typically</a:t>
            </a:r>
          </a:p>
          <a:p>
            <a:r>
              <a:rPr kumimoji="1" lang="en-US" sz="1200" b="0" i="0" u="none" strike="noStrike" kern="1200" baseline="0" dirty="0">
                <a:solidFill>
                  <a:schemeClr val="tx1"/>
                </a:solidFill>
                <a:latin typeface="Times New Roman" pitchFamily="-109" charset="0"/>
                <a:ea typeface="+mn-ea"/>
                <a:cs typeface="+mn-cs"/>
              </a:rPr>
              <a:t>contains multiple individual cores, in what is known as a multicore processor .</a:t>
            </a:r>
          </a:p>
          <a:p>
            <a:r>
              <a:rPr kumimoji="1" lang="en-US" sz="1200" b="0" i="0" u="none" strike="noStrike" kern="1200" baseline="0" dirty="0">
                <a:solidFill>
                  <a:schemeClr val="tx1"/>
                </a:solidFill>
                <a:latin typeface="Times New Roman" pitchFamily="-109" charset="0"/>
                <a:ea typeface="+mn-ea"/>
                <a:cs typeface="+mn-cs"/>
              </a:rPr>
              <a:t>There are also slots for memory chips, I/O controller chips, and other key computer</a:t>
            </a:r>
          </a:p>
          <a:p>
            <a:r>
              <a:rPr kumimoji="1" lang="en-US" sz="1200" b="0" i="0" u="none" strike="noStrike" kern="1200" baseline="0" dirty="0">
                <a:solidFill>
                  <a:schemeClr val="tx1"/>
                </a:solidFill>
                <a:latin typeface="Times New Roman" pitchFamily="-109" charset="0"/>
                <a:ea typeface="+mn-ea"/>
                <a:cs typeface="+mn-cs"/>
              </a:rPr>
              <a:t>components. For desktop computers, expansion slots enable the inclusion of more</a:t>
            </a:r>
          </a:p>
          <a:p>
            <a:r>
              <a:rPr kumimoji="1" lang="en-US" sz="1200" b="0" i="0" u="none" strike="noStrike" kern="1200" baseline="0" dirty="0">
                <a:solidFill>
                  <a:schemeClr val="tx1"/>
                </a:solidFill>
                <a:latin typeface="Times New Roman" pitchFamily="-109" charset="0"/>
                <a:ea typeface="+mn-ea"/>
                <a:cs typeface="+mn-cs"/>
              </a:rPr>
              <a:t>components on expansion boards. Thus, a modern motherboard connects only a</a:t>
            </a:r>
          </a:p>
          <a:p>
            <a:r>
              <a:rPr kumimoji="1" lang="en-US" sz="1200" b="0" i="0" u="none" strike="noStrike" kern="1200" baseline="0" dirty="0">
                <a:solidFill>
                  <a:schemeClr val="tx1"/>
                </a:solidFill>
                <a:latin typeface="Times New Roman" pitchFamily="-109" charset="0"/>
                <a:ea typeface="+mn-ea"/>
                <a:cs typeface="+mn-cs"/>
              </a:rPr>
              <a:t>few individual chip components, with each chip containing from a few thousand up</a:t>
            </a:r>
          </a:p>
          <a:p>
            <a:r>
              <a:rPr kumimoji="1" lang="en-US" sz="1200" b="0" i="0" u="none" strike="noStrike" kern="1200" baseline="0" dirty="0">
                <a:solidFill>
                  <a:schemeClr val="tx1"/>
                </a:solidFill>
                <a:latin typeface="Times New Roman" pitchFamily="-109" charset="0"/>
                <a:ea typeface="+mn-ea"/>
                <a:cs typeface="+mn-cs"/>
              </a:rPr>
              <a:t>to hundreds of millions of transistors.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Figure 1.2 shows a processor chip that contains eight cores and an L3 cache.</a:t>
            </a:r>
          </a:p>
          <a:p>
            <a:r>
              <a:rPr kumimoji="1" lang="en-US" sz="1200" b="0" i="0" u="none" strike="noStrike" kern="1200" baseline="0" dirty="0">
                <a:solidFill>
                  <a:schemeClr val="tx1"/>
                </a:solidFill>
                <a:latin typeface="Times New Roman" pitchFamily="-109" charset="0"/>
                <a:ea typeface="+mn-ea"/>
                <a:cs typeface="+mn-cs"/>
              </a:rPr>
              <a:t>Not shown is the logic required to control operations between the cores and the</a:t>
            </a:r>
          </a:p>
          <a:p>
            <a:r>
              <a:rPr kumimoji="1" lang="en-US" sz="1200" b="0" i="0" u="none" strike="noStrike" kern="1200" baseline="0" dirty="0">
                <a:solidFill>
                  <a:schemeClr val="tx1"/>
                </a:solidFill>
                <a:latin typeface="Times New Roman" pitchFamily="-109" charset="0"/>
                <a:ea typeface="+mn-ea"/>
                <a:cs typeface="+mn-cs"/>
              </a:rPr>
              <a:t>cache and between the cores and the external circuitry on the motherboard. The</a:t>
            </a:r>
          </a:p>
          <a:p>
            <a:r>
              <a:rPr kumimoji="1" lang="en-US" sz="1200" b="0" i="0" u="none" strike="noStrike" kern="1200" baseline="0" dirty="0">
                <a:solidFill>
                  <a:schemeClr val="tx1"/>
                </a:solidFill>
                <a:latin typeface="Times New Roman" pitchFamily="-109" charset="0"/>
                <a:ea typeface="+mn-ea"/>
                <a:cs typeface="+mn-cs"/>
              </a:rPr>
              <a:t>figure indicates that the L3 cache occupies two distinct portions of the chip surface.</a:t>
            </a:r>
          </a:p>
          <a:p>
            <a:r>
              <a:rPr kumimoji="1" lang="en-US" sz="1200" b="0" i="0" u="none" strike="noStrike" kern="1200" baseline="0" dirty="0">
                <a:solidFill>
                  <a:schemeClr val="tx1"/>
                </a:solidFill>
                <a:latin typeface="Times New Roman" pitchFamily="-109" charset="0"/>
                <a:ea typeface="+mn-ea"/>
                <a:cs typeface="+mn-cs"/>
              </a:rPr>
              <a:t>However, typically, all cores have access to the entire L3 cache via the aforementioned</a:t>
            </a:r>
          </a:p>
          <a:p>
            <a:r>
              <a:rPr kumimoji="1" lang="en-US" sz="1200" b="0" i="0" u="none" strike="noStrike" kern="1200" baseline="0" dirty="0">
                <a:solidFill>
                  <a:schemeClr val="tx1"/>
                </a:solidFill>
                <a:latin typeface="Times New Roman" pitchFamily="-109" charset="0"/>
                <a:ea typeface="+mn-ea"/>
                <a:cs typeface="+mn-cs"/>
              </a:rPr>
              <a:t>control circuits. The processor chip shown in Figure 1.2 does not represent</a:t>
            </a:r>
          </a:p>
          <a:p>
            <a:r>
              <a:rPr kumimoji="1" lang="en-US" sz="1200" b="0" i="0" u="none" strike="noStrike" kern="1200" baseline="0" dirty="0">
                <a:solidFill>
                  <a:schemeClr val="tx1"/>
                </a:solidFill>
                <a:latin typeface="Times New Roman" pitchFamily="-109" charset="0"/>
                <a:ea typeface="+mn-ea"/>
                <a:cs typeface="+mn-cs"/>
              </a:rPr>
              <a:t>any specific product, but provides a general idea of how such chips are laid out.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Next, we zoom in on the structure of a single core, which occupies a portion of</a:t>
            </a:r>
          </a:p>
          <a:p>
            <a:r>
              <a:rPr kumimoji="1" lang="en-US" sz="1200" b="0" i="0" u="none" strike="noStrike" kern="1200" baseline="0" dirty="0">
                <a:solidFill>
                  <a:schemeClr val="tx1"/>
                </a:solidFill>
                <a:latin typeface="Times New Roman" pitchFamily="-109" charset="0"/>
                <a:ea typeface="+mn-ea"/>
                <a:cs typeface="+mn-cs"/>
              </a:rPr>
              <a:t>the processor chip. In general terms, the functional elements of a core are: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Instruction logic</a:t>
            </a:r>
            <a:r>
              <a:rPr kumimoji="1" lang="en-US" sz="1200" b="0" i="0" u="none" strike="noStrike" kern="1200" baseline="0" dirty="0">
                <a:solidFill>
                  <a:schemeClr val="tx1"/>
                </a:solidFill>
                <a:latin typeface="Times New Roman" pitchFamily="-109" charset="0"/>
                <a:ea typeface="+mn-ea"/>
                <a:cs typeface="+mn-cs"/>
              </a:rPr>
              <a:t>:  This includes the tasks involved in fetching instructions and</a:t>
            </a:r>
          </a:p>
          <a:p>
            <a:r>
              <a:rPr kumimoji="1" lang="en-US" sz="1200" b="0" i="0" u="none" strike="noStrike" kern="1200" baseline="0" dirty="0">
                <a:solidFill>
                  <a:schemeClr val="tx1"/>
                </a:solidFill>
                <a:latin typeface="Times New Roman" pitchFamily="-109" charset="0"/>
                <a:ea typeface="+mn-ea"/>
                <a:cs typeface="+mn-cs"/>
              </a:rPr>
              <a:t>decoding each instruction to determine the instruction operation and the</a:t>
            </a:r>
          </a:p>
          <a:p>
            <a:r>
              <a:rPr kumimoji="1" lang="en-US" sz="1200" b="0" i="0" u="none" strike="noStrike" kern="1200" baseline="0" dirty="0">
                <a:solidFill>
                  <a:schemeClr val="tx1"/>
                </a:solidFill>
                <a:latin typeface="Times New Roman" pitchFamily="-109" charset="0"/>
                <a:ea typeface="+mn-ea"/>
                <a:cs typeface="+mn-cs"/>
              </a:rPr>
              <a:t>memory locations of any operands.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Arithmetic and logic unit (ALU</a:t>
            </a:r>
            <a:r>
              <a:rPr kumimoji="1" lang="en-US" sz="1200" b="0" i="0" u="none" strike="noStrike" kern="1200" baseline="0" dirty="0">
                <a:solidFill>
                  <a:schemeClr val="tx1"/>
                </a:solidFill>
                <a:latin typeface="Times New Roman" pitchFamily="-109" charset="0"/>
                <a:ea typeface="+mn-ea"/>
                <a:cs typeface="+mn-cs"/>
              </a:rPr>
              <a:t>):  Performs the operation specified by an</a:t>
            </a:r>
          </a:p>
          <a:p>
            <a:r>
              <a:rPr kumimoji="1" lang="en-US" sz="1200" b="0" i="0" u="none" strike="noStrike" kern="1200" baseline="0" dirty="0">
                <a:solidFill>
                  <a:schemeClr val="tx1"/>
                </a:solidFill>
                <a:latin typeface="Times New Roman" pitchFamily="-109" charset="0"/>
                <a:ea typeface="+mn-ea"/>
                <a:cs typeface="+mn-cs"/>
              </a:rPr>
              <a:t>instruction.</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Load/store logic:  </a:t>
            </a:r>
            <a:r>
              <a:rPr kumimoji="1" lang="en-US" sz="1200" b="0" i="0" u="none" strike="noStrike" kern="1200" baseline="0" dirty="0">
                <a:solidFill>
                  <a:schemeClr val="tx1"/>
                </a:solidFill>
                <a:latin typeface="Times New Roman" pitchFamily="-109" charset="0"/>
                <a:ea typeface="+mn-ea"/>
                <a:cs typeface="+mn-cs"/>
              </a:rPr>
              <a:t>Manages the transfer of data to and from main memory via</a:t>
            </a:r>
          </a:p>
          <a:p>
            <a:r>
              <a:rPr kumimoji="1" lang="en-US" sz="1200" b="0" i="0" u="none" strike="noStrike" kern="1200" baseline="0" dirty="0">
                <a:solidFill>
                  <a:schemeClr val="tx1"/>
                </a:solidFill>
                <a:latin typeface="Times New Roman" pitchFamily="-109" charset="0"/>
                <a:ea typeface="+mn-ea"/>
                <a:cs typeface="+mn-cs"/>
              </a:rPr>
              <a:t>cache.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core also contains an L1 cache, split between an instruction cache</a:t>
            </a:r>
          </a:p>
          <a:p>
            <a:r>
              <a:rPr kumimoji="1" lang="en-US" sz="1200" b="0" i="0" u="none" strike="noStrike" kern="1200" baseline="0" dirty="0">
                <a:solidFill>
                  <a:schemeClr val="tx1"/>
                </a:solidFill>
                <a:latin typeface="Times New Roman" pitchFamily="-109" charset="0"/>
                <a:ea typeface="+mn-ea"/>
                <a:cs typeface="+mn-cs"/>
              </a:rPr>
              <a:t>(I-cache) that is used for the transfer of instructions to and from main memory, and</a:t>
            </a:r>
          </a:p>
          <a:p>
            <a:r>
              <a:rPr kumimoji="1" lang="en-US" sz="1200" b="0" i="0" u="none" strike="noStrike" kern="1200" baseline="0" dirty="0">
                <a:solidFill>
                  <a:schemeClr val="tx1"/>
                </a:solidFill>
                <a:latin typeface="Times New Roman" pitchFamily="-109" charset="0"/>
                <a:ea typeface="+mn-ea"/>
                <a:cs typeface="+mn-cs"/>
              </a:rPr>
              <a:t>an L1 data cache, for the transfer of operands and results. Typically, today’s processor</a:t>
            </a:r>
          </a:p>
          <a:p>
            <a:r>
              <a:rPr kumimoji="1" lang="en-US" sz="1200" b="0" i="0" u="none" strike="noStrike" kern="1200" baseline="0" dirty="0">
                <a:solidFill>
                  <a:schemeClr val="tx1"/>
                </a:solidFill>
                <a:latin typeface="Times New Roman" pitchFamily="-109" charset="0"/>
                <a:ea typeface="+mn-ea"/>
                <a:cs typeface="+mn-cs"/>
              </a:rPr>
              <a:t>chips also include an L2 cache as part of the core. In many cases, this cache</a:t>
            </a:r>
          </a:p>
          <a:p>
            <a:r>
              <a:rPr kumimoji="1" lang="en-US" sz="1200" b="0" i="0" u="none" strike="noStrike" kern="1200" baseline="0" dirty="0">
                <a:solidFill>
                  <a:schemeClr val="tx1"/>
                </a:solidFill>
                <a:latin typeface="Times New Roman" pitchFamily="-109" charset="0"/>
                <a:ea typeface="+mn-ea"/>
                <a:cs typeface="+mn-cs"/>
              </a:rPr>
              <a:t>is also split between instruction and data caches, although a combined, single L2</a:t>
            </a:r>
          </a:p>
          <a:p>
            <a:r>
              <a:rPr kumimoji="1" lang="en-US" sz="1200" b="0" i="0" u="none" strike="noStrike" kern="1200" baseline="0" dirty="0">
                <a:solidFill>
                  <a:schemeClr val="tx1"/>
                </a:solidFill>
                <a:latin typeface="Times New Roman" pitchFamily="-109" charset="0"/>
                <a:ea typeface="+mn-ea"/>
                <a:cs typeface="+mn-cs"/>
              </a:rPr>
              <a:t>cache is also used.</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Keep in mind that this representation of the layout of the core is only intended</a:t>
            </a:r>
          </a:p>
          <a:p>
            <a:r>
              <a:rPr kumimoji="1" lang="en-US" sz="1200" b="0" i="0" u="none" strike="noStrike" kern="1200" baseline="0" dirty="0">
                <a:solidFill>
                  <a:schemeClr val="tx1"/>
                </a:solidFill>
                <a:latin typeface="Times New Roman" pitchFamily="-109" charset="0"/>
                <a:ea typeface="+mn-ea"/>
                <a:cs typeface="+mn-cs"/>
              </a:rPr>
              <a:t>to give a general idea of internal core structure. In a given product, the functional</a:t>
            </a:r>
          </a:p>
          <a:p>
            <a:r>
              <a:rPr kumimoji="1" lang="en-US" sz="1200" b="0" i="0" u="none" strike="noStrike" kern="1200" baseline="0" dirty="0">
                <a:solidFill>
                  <a:schemeClr val="tx1"/>
                </a:solidFill>
                <a:latin typeface="Times New Roman" pitchFamily="-109" charset="0"/>
                <a:ea typeface="+mn-ea"/>
                <a:cs typeface="+mn-cs"/>
              </a:rPr>
              <a:t>elements may not be laid out as the three distinct elements shown in Figure 1.2,</a:t>
            </a:r>
          </a:p>
          <a:p>
            <a:r>
              <a:rPr kumimoji="1" lang="en-US" sz="1200" b="0" i="0" u="none" strike="noStrike" kern="1200" baseline="0" dirty="0">
                <a:solidFill>
                  <a:schemeClr val="tx1"/>
                </a:solidFill>
                <a:latin typeface="Times New Roman" pitchFamily="-109" charset="0"/>
                <a:ea typeface="+mn-ea"/>
                <a:cs typeface="+mn-cs"/>
              </a:rPr>
              <a:t>especially if some or all of these functions are implemented as part of a </a:t>
            </a:r>
            <a:r>
              <a:rPr kumimoji="1" lang="en-US" sz="1200" b="0" i="0" u="none" strike="noStrike" kern="1200" baseline="0" dirty="0" err="1">
                <a:solidFill>
                  <a:schemeClr val="tx1"/>
                </a:solidFill>
                <a:latin typeface="Times New Roman" pitchFamily="-109" charset="0"/>
                <a:ea typeface="+mn-ea"/>
                <a:cs typeface="+mn-cs"/>
              </a:rPr>
              <a:t>microprogrammed</a:t>
            </a:r>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control unit.</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14</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1964878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Times New Roman" pitchFamily="-109" charset="0"/>
                <a:ea typeface="+mn-ea"/>
                <a:cs typeface="+mn-cs"/>
              </a:rPr>
              <a:t> Following our top-down</a:t>
            </a:r>
          </a:p>
          <a:p>
            <a:r>
              <a:rPr kumimoji="1" lang="en-US" sz="1200" kern="1200" dirty="0">
                <a:solidFill>
                  <a:schemeClr val="tx1"/>
                </a:solidFill>
                <a:effectLst/>
                <a:latin typeface="Times New Roman" pitchFamily="-109" charset="0"/>
                <a:ea typeface="+mn-ea"/>
                <a:cs typeface="+mn-cs"/>
              </a:rPr>
              <a:t>strategy, as illustrated in Figures 1.1 and 1.2, we can</a:t>
            </a:r>
          </a:p>
          <a:p>
            <a:r>
              <a:rPr kumimoji="1" lang="en-US" sz="1200" kern="1200" dirty="0">
                <a:solidFill>
                  <a:schemeClr val="tx1"/>
                </a:solidFill>
                <a:effectLst/>
                <a:latin typeface="Times New Roman" pitchFamily="-109" charset="0"/>
                <a:ea typeface="+mn-ea"/>
                <a:cs typeface="+mn-cs"/>
              </a:rPr>
              <a:t>now zoom in and look at the internal structure of a processor chip, referred to as a</a:t>
            </a:r>
          </a:p>
          <a:p>
            <a:r>
              <a:rPr kumimoji="1" lang="en-US" sz="1200" kern="1200" dirty="0">
                <a:solidFill>
                  <a:schemeClr val="tx1"/>
                </a:solidFill>
                <a:effectLst/>
                <a:latin typeface="Times New Roman" pitchFamily="-109" charset="0"/>
                <a:ea typeface="+mn-ea"/>
                <a:cs typeface="+mn-cs"/>
              </a:rPr>
              <a:t>processor unit (PU). For variety, we look at an IBM chip instead of the Intel processor</a:t>
            </a:r>
          </a:p>
          <a:p>
            <a:r>
              <a:rPr kumimoji="1" lang="en-US" sz="1200" kern="1200" dirty="0">
                <a:solidFill>
                  <a:schemeClr val="tx1"/>
                </a:solidFill>
                <a:effectLst/>
                <a:latin typeface="Times New Roman" pitchFamily="-109" charset="0"/>
                <a:ea typeface="+mn-ea"/>
                <a:cs typeface="+mn-cs"/>
              </a:rPr>
              <a:t>chip. Figure 1.4 is a to-scale layout of the processor chip for the IBM z13 mainframe</a:t>
            </a:r>
          </a:p>
          <a:p>
            <a:r>
              <a:rPr kumimoji="1" lang="en-US" sz="1200" kern="1200" dirty="0">
                <a:solidFill>
                  <a:schemeClr val="tx1"/>
                </a:solidFill>
                <a:effectLst/>
                <a:latin typeface="Times New Roman" pitchFamily="-109" charset="0"/>
                <a:ea typeface="+mn-ea"/>
                <a:cs typeface="+mn-cs"/>
              </a:rPr>
              <a:t>computer [LASC16]. This chip has 3.99 billion transistors. The superimposed</a:t>
            </a:r>
          </a:p>
          <a:p>
            <a:r>
              <a:rPr kumimoji="1" lang="en-US" sz="1200" kern="1200" dirty="0">
                <a:solidFill>
                  <a:schemeClr val="tx1"/>
                </a:solidFill>
                <a:effectLst/>
                <a:latin typeface="Times New Roman" pitchFamily="-109" charset="0"/>
                <a:ea typeface="+mn-ea"/>
                <a:cs typeface="+mn-cs"/>
              </a:rPr>
              <a:t>labels indicate how the silicon surface area of the chip is allocated. We see that this</a:t>
            </a:r>
          </a:p>
          <a:p>
            <a:r>
              <a:rPr kumimoji="1" lang="en-US" sz="1200" kern="1200" dirty="0">
                <a:solidFill>
                  <a:schemeClr val="tx1"/>
                </a:solidFill>
                <a:effectLst/>
                <a:latin typeface="Times New Roman" pitchFamily="-109" charset="0"/>
                <a:ea typeface="+mn-ea"/>
                <a:cs typeface="+mn-cs"/>
              </a:rPr>
              <a:t>chip has eight cores, or processors. In addition, a substantial portion of the chip is</a:t>
            </a:r>
          </a:p>
          <a:p>
            <a:r>
              <a:rPr kumimoji="1" lang="en-US" sz="1200" kern="1200" dirty="0">
                <a:solidFill>
                  <a:schemeClr val="tx1"/>
                </a:solidFill>
                <a:effectLst/>
                <a:latin typeface="Times New Roman" pitchFamily="-109" charset="0"/>
                <a:ea typeface="+mn-ea"/>
                <a:cs typeface="+mn-cs"/>
              </a:rPr>
              <a:t>devoted to the L3 cache, which is shared by all eight cores. The L3 control logic controls</a:t>
            </a:r>
          </a:p>
          <a:p>
            <a:r>
              <a:rPr kumimoji="1" lang="en-US" sz="1200" kern="1200" dirty="0">
                <a:solidFill>
                  <a:schemeClr val="tx1"/>
                </a:solidFill>
                <a:effectLst/>
                <a:latin typeface="Times New Roman" pitchFamily="-109" charset="0"/>
                <a:ea typeface="+mn-ea"/>
                <a:cs typeface="+mn-cs"/>
              </a:rPr>
              <a:t>traffic between the L3 cache and the cores and between the L3 cache and the</a:t>
            </a:r>
          </a:p>
          <a:p>
            <a:r>
              <a:rPr kumimoji="1" lang="en-US" sz="1200" kern="1200" dirty="0">
                <a:solidFill>
                  <a:schemeClr val="tx1"/>
                </a:solidFill>
                <a:effectLst/>
                <a:latin typeface="Times New Roman" pitchFamily="-109" charset="0"/>
                <a:ea typeface="+mn-ea"/>
                <a:cs typeface="+mn-cs"/>
              </a:rPr>
              <a:t>external environment. Additionally, there is storage control (SC) logic between the</a:t>
            </a:r>
          </a:p>
          <a:p>
            <a:r>
              <a:rPr kumimoji="1" lang="en-US" sz="1200" kern="1200" dirty="0">
                <a:solidFill>
                  <a:schemeClr val="tx1"/>
                </a:solidFill>
                <a:effectLst/>
                <a:latin typeface="Times New Roman" pitchFamily="-109" charset="0"/>
                <a:ea typeface="+mn-ea"/>
                <a:cs typeface="+mn-cs"/>
              </a:rPr>
              <a:t>cores and the L3 cache. The memory controller (MC) function controls access to</a:t>
            </a:r>
          </a:p>
          <a:p>
            <a:r>
              <a:rPr kumimoji="1" lang="en-US" sz="1200" kern="1200" dirty="0">
                <a:solidFill>
                  <a:schemeClr val="tx1"/>
                </a:solidFill>
                <a:effectLst/>
                <a:latin typeface="Times New Roman" pitchFamily="-109" charset="0"/>
                <a:ea typeface="+mn-ea"/>
                <a:cs typeface="+mn-cs"/>
              </a:rPr>
              <a:t>memory external to the chip. The GX I/O bus controls the interface to the channel</a:t>
            </a:r>
          </a:p>
          <a:p>
            <a:r>
              <a:rPr kumimoji="1" lang="en-US" sz="1200" kern="1200" dirty="0">
                <a:solidFill>
                  <a:schemeClr val="tx1"/>
                </a:solidFill>
                <a:effectLst/>
                <a:latin typeface="Times New Roman" pitchFamily="-109" charset="0"/>
                <a:ea typeface="+mn-ea"/>
                <a:cs typeface="+mn-cs"/>
              </a:rPr>
              <a:t>adapters accessing</a:t>
            </a:r>
          </a:p>
          <a:p>
            <a:r>
              <a:rPr kumimoji="1" lang="en-US" sz="1200" kern="1200" dirty="0">
                <a:solidFill>
                  <a:schemeClr val="tx1"/>
                </a:solidFill>
                <a:effectLst/>
                <a:latin typeface="Times New Roman" pitchFamily="-109" charset="0"/>
                <a:ea typeface="+mn-ea"/>
                <a:cs typeface="+mn-cs"/>
              </a:rPr>
              <a:t>the I/O.</a:t>
            </a:r>
          </a:p>
          <a:p>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15</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2285713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Times New Roman" pitchFamily="-109" charset="0"/>
                <a:ea typeface="+mn-ea"/>
                <a:cs typeface="+mn-cs"/>
              </a:rPr>
              <a:t> Going down one level deeper, we examine the internal structure of a single</a:t>
            </a:r>
          </a:p>
          <a:p>
            <a:r>
              <a:rPr kumimoji="1" lang="en-US" sz="1200" kern="1200" dirty="0">
                <a:solidFill>
                  <a:schemeClr val="tx1"/>
                </a:solidFill>
                <a:effectLst/>
                <a:latin typeface="Times New Roman" pitchFamily="-109" charset="0"/>
                <a:ea typeface="+mn-ea"/>
                <a:cs typeface="+mn-cs"/>
              </a:rPr>
              <a:t>core, as shown in the photograph of Figure 1.5. The core implements the z13 instruction</a:t>
            </a:r>
          </a:p>
          <a:p>
            <a:r>
              <a:rPr kumimoji="1" lang="en-US" sz="1200" kern="1200" dirty="0">
                <a:solidFill>
                  <a:schemeClr val="tx1"/>
                </a:solidFill>
                <a:effectLst/>
                <a:latin typeface="Times New Roman" pitchFamily="-109" charset="0"/>
                <a:ea typeface="+mn-ea"/>
                <a:cs typeface="+mn-cs"/>
              </a:rPr>
              <a:t>set architecture, referred to as the z/Architecture. Keep in mind that this is a</a:t>
            </a:r>
          </a:p>
          <a:p>
            <a:r>
              <a:rPr kumimoji="1" lang="en-US" sz="1200" kern="1200" dirty="0">
                <a:solidFill>
                  <a:schemeClr val="tx1"/>
                </a:solidFill>
                <a:effectLst/>
                <a:latin typeface="Times New Roman" pitchFamily="-109" charset="0"/>
                <a:ea typeface="+mn-ea"/>
                <a:cs typeface="+mn-cs"/>
              </a:rPr>
              <a:t>portion of the silicon surface area making up a single-</a:t>
            </a:r>
          </a:p>
          <a:p>
            <a:r>
              <a:rPr kumimoji="1" lang="en-US" sz="1200" kern="1200" dirty="0">
                <a:solidFill>
                  <a:schemeClr val="tx1"/>
                </a:solidFill>
                <a:effectLst/>
                <a:latin typeface="Times New Roman" pitchFamily="-109" charset="0"/>
                <a:ea typeface="+mn-ea"/>
                <a:cs typeface="+mn-cs"/>
              </a:rPr>
              <a:t>processor</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chip. The main sub-areas</a:t>
            </a:r>
          </a:p>
          <a:p>
            <a:r>
              <a:rPr kumimoji="1" lang="en-US" sz="1200" kern="1200" dirty="0">
                <a:solidFill>
                  <a:schemeClr val="tx1"/>
                </a:solidFill>
                <a:effectLst/>
                <a:latin typeface="Times New Roman" pitchFamily="-109" charset="0"/>
                <a:ea typeface="+mn-ea"/>
                <a:cs typeface="+mn-cs"/>
              </a:rPr>
              <a:t>within this core area are the following:</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ISU (instruction sequence unit):</a:t>
            </a:r>
            <a:r>
              <a:rPr kumimoji="1" lang="en-US" sz="1200" kern="1200" dirty="0">
                <a:solidFill>
                  <a:schemeClr val="tx1"/>
                </a:solidFill>
                <a:effectLst/>
                <a:latin typeface="Times New Roman" pitchFamily="-109" charset="0"/>
                <a:ea typeface="+mn-ea"/>
                <a:cs typeface="+mn-cs"/>
              </a:rPr>
              <a:t> Determines the sequence in which instructions</a:t>
            </a:r>
          </a:p>
          <a:p>
            <a:r>
              <a:rPr kumimoji="1" lang="en-US" sz="1200" kern="1200" dirty="0">
                <a:solidFill>
                  <a:schemeClr val="tx1"/>
                </a:solidFill>
                <a:effectLst/>
                <a:latin typeface="Times New Roman" pitchFamily="-109" charset="0"/>
                <a:ea typeface="+mn-ea"/>
                <a:cs typeface="+mn-cs"/>
              </a:rPr>
              <a:t>are executed in what is referred to as a superscalar architecture. It enables</a:t>
            </a:r>
          </a:p>
          <a:p>
            <a:r>
              <a:rPr kumimoji="1" lang="en-US" sz="1200" kern="1200" dirty="0">
                <a:solidFill>
                  <a:schemeClr val="tx1"/>
                </a:solidFill>
                <a:effectLst/>
                <a:latin typeface="Times New Roman" pitchFamily="-109" charset="0"/>
                <a:ea typeface="+mn-ea"/>
                <a:cs typeface="+mn-cs"/>
              </a:rPr>
              <a:t>the out-of-order (OOO) pipeline. It tracks register names, OOO instruction</a:t>
            </a:r>
          </a:p>
          <a:p>
            <a:r>
              <a:rPr kumimoji="1" lang="en-US" sz="1200" kern="1200" dirty="0">
                <a:solidFill>
                  <a:schemeClr val="tx1"/>
                </a:solidFill>
                <a:effectLst/>
                <a:latin typeface="Times New Roman" pitchFamily="-109" charset="0"/>
                <a:ea typeface="+mn-ea"/>
                <a:cs typeface="+mn-cs"/>
              </a:rPr>
              <a:t>dependency, and handling of instruction resource dispatch. These concepts are</a:t>
            </a:r>
          </a:p>
          <a:p>
            <a:r>
              <a:rPr kumimoji="1" lang="en-US" sz="1200" kern="1200" dirty="0">
                <a:solidFill>
                  <a:schemeClr val="tx1"/>
                </a:solidFill>
                <a:effectLst/>
                <a:latin typeface="Times New Roman" pitchFamily="-109" charset="0"/>
                <a:ea typeface="+mn-ea"/>
                <a:cs typeface="+mn-cs"/>
              </a:rPr>
              <a:t>discussed in Chapter 16.</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1" kern="1200" dirty="0">
                <a:solidFill>
                  <a:schemeClr val="tx1"/>
                </a:solidFill>
                <a:effectLst/>
                <a:latin typeface="Times New Roman" pitchFamily="-109" charset="0"/>
                <a:ea typeface="+mn-ea"/>
                <a:cs typeface="+mn-cs"/>
              </a:rPr>
              <a:t>IFB (instruction fetch and branch) and ICM (instruction cache and merge)</a:t>
            </a:r>
          </a:p>
          <a:p>
            <a:r>
              <a:rPr kumimoji="1" lang="en-US" sz="1200" kern="1200" dirty="0">
                <a:solidFill>
                  <a:schemeClr val="tx1"/>
                </a:solidFill>
                <a:effectLst/>
                <a:latin typeface="Times New Roman" pitchFamily="-109" charset="0"/>
                <a:ea typeface="+mn-ea"/>
                <a:cs typeface="+mn-cs"/>
              </a:rPr>
              <a:t>These two subunits contain the 128-kB</a:t>
            </a:r>
            <a:r>
              <a:rPr kumimoji="1" lang="en-US" sz="1200" kern="1200" baseline="30000" dirty="0">
                <a:solidFill>
                  <a:schemeClr val="tx1"/>
                </a:solidFill>
                <a:effectLst/>
                <a:latin typeface="Times New Roman" pitchFamily="-109" charset="0"/>
                <a:ea typeface="+mn-ea"/>
                <a:cs typeface="+mn-cs"/>
              </a:rPr>
              <a:t>1</a:t>
            </a:r>
            <a:r>
              <a:rPr kumimoji="1" lang="en-US" sz="1200" kern="1200" dirty="0">
                <a:solidFill>
                  <a:schemeClr val="tx1"/>
                </a:solidFill>
                <a:effectLst/>
                <a:latin typeface="Times New Roman" pitchFamily="-109" charset="0"/>
                <a:ea typeface="+mn-ea"/>
                <a:cs typeface="+mn-cs"/>
              </a:rPr>
              <a:t> instruction cache, branch prediction</a:t>
            </a:r>
          </a:p>
          <a:p>
            <a:r>
              <a:rPr kumimoji="1" lang="en-US" sz="1200" kern="1200" dirty="0">
                <a:solidFill>
                  <a:schemeClr val="tx1"/>
                </a:solidFill>
                <a:effectLst/>
                <a:latin typeface="Times New Roman" pitchFamily="-109" charset="0"/>
                <a:ea typeface="+mn-ea"/>
                <a:cs typeface="+mn-cs"/>
              </a:rPr>
              <a:t>logic, instruction fetching controls, and buffers. The relative size of these subunits</a:t>
            </a:r>
          </a:p>
          <a:p>
            <a:r>
              <a:rPr kumimoji="1" lang="en-US" sz="1200" kern="1200" dirty="0">
                <a:solidFill>
                  <a:schemeClr val="tx1"/>
                </a:solidFill>
                <a:effectLst/>
                <a:latin typeface="Times New Roman" pitchFamily="-109" charset="0"/>
                <a:ea typeface="+mn-ea"/>
                <a:cs typeface="+mn-cs"/>
              </a:rPr>
              <a:t>is the result of the elaborate branch prediction design.</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IDU (instruction decode unit): </a:t>
            </a:r>
            <a:r>
              <a:rPr kumimoji="1" lang="en-US" sz="1200" b="0" i="0" u="none" strike="noStrike" kern="1200" baseline="0" dirty="0">
                <a:solidFill>
                  <a:schemeClr val="tx1"/>
                </a:solidFill>
                <a:latin typeface="Times New Roman" pitchFamily="-109" charset="0"/>
                <a:ea typeface="+mn-ea"/>
                <a:cs typeface="+mn-cs"/>
              </a:rPr>
              <a:t>The IDU is fed from the IFU buffers, and is</a:t>
            </a:r>
          </a:p>
          <a:p>
            <a:r>
              <a:rPr kumimoji="1" lang="en-US" sz="1200" b="0" i="0" u="none" strike="noStrike" kern="1200" baseline="0" dirty="0">
                <a:solidFill>
                  <a:schemeClr val="tx1"/>
                </a:solidFill>
                <a:latin typeface="Times New Roman" pitchFamily="-109" charset="0"/>
                <a:ea typeface="+mn-ea"/>
                <a:cs typeface="+mn-cs"/>
              </a:rPr>
              <a:t>responsible for the parsing and decoding of all z/Architecture operation codes.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LSU (load-store unit): </a:t>
            </a:r>
            <a:r>
              <a:rPr kumimoji="1" lang="en-US" sz="1200" b="0" i="0" u="none" strike="noStrike" kern="1200" baseline="0" dirty="0">
                <a:solidFill>
                  <a:schemeClr val="tx1"/>
                </a:solidFill>
                <a:latin typeface="Times New Roman" pitchFamily="-109" charset="0"/>
                <a:ea typeface="+mn-ea"/>
                <a:cs typeface="+mn-cs"/>
              </a:rPr>
              <a:t>The LSU contains the 96-kB L1 data cache, and manages</a:t>
            </a:r>
          </a:p>
          <a:p>
            <a:r>
              <a:rPr kumimoji="1" lang="en-US" sz="1200" b="0" i="0" u="none" strike="noStrike" kern="1200" baseline="0" dirty="0">
                <a:solidFill>
                  <a:schemeClr val="tx1"/>
                </a:solidFill>
                <a:latin typeface="Times New Roman" pitchFamily="-109" charset="0"/>
                <a:ea typeface="+mn-ea"/>
                <a:cs typeface="+mn-cs"/>
              </a:rPr>
              <a:t>data traffic between the L2 data cache and the functional execution</a:t>
            </a:r>
          </a:p>
          <a:p>
            <a:r>
              <a:rPr kumimoji="1" lang="en-US" sz="1200" b="0" i="0" u="none" strike="noStrike" kern="1200" baseline="0" dirty="0">
                <a:solidFill>
                  <a:schemeClr val="tx1"/>
                </a:solidFill>
                <a:latin typeface="Times New Roman" pitchFamily="-109" charset="0"/>
                <a:ea typeface="+mn-ea"/>
                <a:cs typeface="+mn-cs"/>
              </a:rPr>
              <a:t>units. It is responsible for handling all types of operand accesses of all lengths,</a:t>
            </a:r>
          </a:p>
          <a:p>
            <a:r>
              <a:rPr kumimoji="1" lang="en-US" sz="1200" b="0" i="0" u="none" strike="noStrike" kern="1200" baseline="0" dirty="0">
                <a:solidFill>
                  <a:schemeClr val="tx1"/>
                </a:solidFill>
                <a:latin typeface="Times New Roman" pitchFamily="-109" charset="0"/>
                <a:ea typeface="+mn-ea"/>
                <a:cs typeface="+mn-cs"/>
              </a:rPr>
              <a:t>modes, and formats as defined in the z/Architecture.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XU (translation unit): </a:t>
            </a:r>
            <a:r>
              <a:rPr kumimoji="1" lang="en-US" sz="1200" b="0" i="0" u="none" strike="noStrike" kern="1200" baseline="0" dirty="0">
                <a:solidFill>
                  <a:schemeClr val="tx1"/>
                </a:solidFill>
                <a:latin typeface="Times New Roman" pitchFamily="-109" charset="0"/>
                <a:ea typeface="+mn-ea"/>
                <a:cs typeface="+mn-cs"/>
              </a:rPr>
              <a:t>This unit translates logical addresses from instructions</a:t>
            </a:r>
          </a:p>
          <a:p>
            <a:r>
              <a:rPr kumimoji="1" lang="en-US" sz="1200" b="0" i="0" u="none" strike="noStrike" kern="1200" baseline="0" dirty="0">
                <a:solidFill>
                  <a:schemeClr val="tx1"/>
                </a:solidFill>
                <a:latin typeface="Times New Roman" pitchFamily="-109" charset="0"/>
                <a:ea typeface="+mn-ea"/>
                <a:cs typeface="+mn-cs"/>
              </a:rPr>
              <a:t>into physical addresses in main memory. The XU also contains a translation</a:t>
            </a:r>
          </a:p>
          <a:p>
            <a:r>
              <a:rPr kumimoji="1" lang="en-US" sz="1200" b="0" i="0" u="none" strike="noStrike" kern="1200" baseline="0" dirty="0" err="1">
                <a:solidFill>
                  <a:schemeClr val="tx1"/>
                </a:solidFill>
                <a:latin typeface="Times New Roman" pitchFamily="-109" charset="0"/>
                <a:ea typeface="+mn-ea"/>
                <a:cs typeface="+mn-cs"/>
              </a:rPr>
              <a:t>lookaside</a:t>
            </a:r>
            <a:r>
              <a:rPr kumimoji="1" lang="en-US" sz="1200" b="0" i="0" u="none" strike="noStrike" kern="1200" baseline="0" dirty="0">
                <a:solidFill>
                  <a:schemeClr val="tx1"/>
                </a:solidFill>
                <a:latin typeface="Times New Roman" pitchFamily="-109" charset="0"/>
                <a:ea typeface="+mn-ea"/>
                <a:cs typeface="+mn-cs"/>
              </a:rPr>
              <a:t> buffer (TLB) used to speed up memory access. TLBs are discussed</a:t>
            </a:r>
          </a:p>
          <a:p>
            <a:r>
              <a:rPr kumimoji="1" lang="en-US" sz="1200" b="0" i="0" u="none" strike="noStrike" kern="1200" baseline="0" dirty="0">
                <a:solidFill>
                  <a:schemeClr val="tx1"/>
                </a:solidFill>
                <a:latin typeface="Times New Roman" pitchFamily="-109" charset="0"/>
                <a:ea typeface="+mn-ea"/>
                <a:cs typeface="+mn-cs"/>
              </a:rPr>
              <a:t>in Chapter 8.</a:t>
            </a:r>
          </a:p>
          <a:p>
            <a:endParaRPr kumimoji="1" lang="en-US" sz="1200" b="0" i="0" u="none" strike="noStrike" kern="1200" baseline="0" dirty="0">
              <a:solidFill>
                <a:schemeClr val="tx1"/>
              </a:solidFill>
              <a:latin typeface="Times New Roman" pitchFamily="-109" charset="0"/>
              <a:ea typeface="+mn-ea"/>
              <a:cs typeface="+mn-cs"/>
            </a:endParaRPr>
          </a:p>
          <a:p>
            <a:pPr marL="171450" marR="0" indent="-171450" algn="l" defTabSz="914400" rtl="0" eaLnBrk="0" fontAlgn="base" latinLnBrk="0" hangingPunct="0">
              <a:lnSpc>
                <a:spcPct val="100000"/>
              </a:lnSpc>
              <a:spcBef>
                <a:spcPct val="30000"/>
              </a:spcBef>
              <a:spcAft>
                <a:spcPct val="0"/>
              </a:spcAft>
              <a:buClrTx/>
              <a:buSzPct val="110000"/>
              <a:buFont typeface="Wingdings" charset="2"/>
              <a:buChar char="§"/>
              <a:tabLst/>
              <a:defRPr/>
            </a:pPr>
            <a:r>
              <a:rPr kumimoji="1" lang="en-US" sz="1200" kern="1200" dirty="0">
                <a:solidFill>
                  <a:schemeClr val="tx1"/>
                </a:solidFill>
                <a:effectLst/>
                <a:latin typeface="Times New Roman" pitchFamily="-109" charset="0"/>
                <a:ea typeface="+mn-ea"/>
                <a:cs typeface="+mn-cs"/>
              </a:rPr>
              <a:t> </a:t>
            </a:r>
            <a:r>
              <a:rPr kumimoji="1" lang="en-US" sz="1200" b="1" kern="1200" dirty="0">
                <a:solidFill>
                  <a:schemeClr val="tx1"/>
                </a:solidFill>
                <a:effectLst/>
                <a:latin typeface="Times New Roman" pitchFamily="-109" charset="0"/>
                <a:ea typeface="+mn-ea"/>
                <a:cs typeface="+mn-cs"/>
              </a:rPr>
              <a:t>PC (core pervasive unit): </a:t>
            </a:r>
            <a:r>
              <a:rPr kumimoji="1" lang="en-US" sz="1200" kern="1200" dirty="0">
                <a:solidFill>
                  <a:schemeClr val="tx1"/>
                </a:solidFill>
                <a:effectLst/>
                <a:latin typeface="Times New Roman" pitchFamily="-109" charset="0"/>
                <a:ea typeface="+mn-ea"/>
                <a:cs typeface="+mn-cs"/>
              </a:rPr>
              <a:t>Used for instrumentation and error collection.</a:t>
            </a:r>
            <a:endParaRPr kumimoji="1" lang="en-US" sz="1200" b="0" i="0" u="none" strike="noStrike" kern="1200" baseline="0" dirty="0">
              <a:solidFill>
                <a:schemeClr val="tx1"/>
              </a:solidFill>
              <a:latin typeface="Times New Roman" pitchFamily="-109" charset="0"/>
              <a:ea typeface="+mn-ea"/>
              <a:cs typeface="+mn-cs"/>
            </a:endParaRP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FXU (fixed-point unit):</a:t>
            </a:r>
            <a:r>
              <a:rPr kumimoji="1" lang="en-US" sz="1200" b="0" i="0" u="none" strike="noStrike" kern="1200" baseline="0" dirty="0">
                <a:solidFill>
                  <a:schemeClr val="tx1"/>
                </a:solidFill>
                <a:latin typeface="Times New Roman" pitchFamily="-109" charset="0"/>
                <a:ea typeface="+mn-ea"/>
                <a:cs typeface="+mn-cs"/>
              </a:rPr>
              <a:t> The FXU executes fixed-point arithmetic operations.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1" kern="1200" dirty="0">
                <a:solidFill>
                  <a:schemeClr val="tx1"/>
                </a:solidFill>
                <a:effectLst/>
                <a:latin typeface="Times New Roman" pitchFamily="-109" charset="0"/>
                <a:ea typeface="+mn-ea"/>
                <a:cs typeface="+mn-cs"/>
              </a:rPr>
              <a:t>VFU (vector and floating-point units): </a:t>
            </a:r>
            <a:r>
              <a:rPr kumimoji="1" lang="en-US" sz="1200" kern="1200" dirty="0">
                <a:solidFill>
                  <a:schemeClr val="tx1"/>
                </a:solidFill>
                <a:effectLst/>
                <a:latin typeface="Times New Roman" pitchFamily="-109" charset="0"/>
                <a:ea typeface="+mn-ea"/>
                <a:cs typeface="+mn-cs"/>
              </a:rPr>
              <a:t>The binary floating-unit part handles</a:t>
            </a:r>
          </a:p>
          <a:p>
            <a:r>
              <a:rPr kumimoji="1" lang="en-US" sz="1200" kern="1200" dirty="0">
                <a:solidFill>
                  <a:schemeClr val="tx1"/>
                </a:solidFill>
                <a:effectLst/>
                <a:latin typeface="Times New Roman" pitchFamily="-109" charset="0"/>
                <a:ea typeface="+mn-ea"/>
                <a:cs typeface="+mn-cs"/>
              </a:rPr>
              <a:t>all binary and hexadecimal floating-point operations, as well as fixed-point</a:t>
            </a:r>
          </a:p>
          <a:p>
            <a:r>
              <a:rPr kumimoji="1" lang="en-US" sz="1200" kern="1200" dirty="0">
                <a:solidFill>
                  <a:schemeClr val="tx1"/>
                </a:solidFill>
                <a:effectLst/>
                <a:latin typeface="Times New Roman" pitchFamily="-109" charset="0"/>
                <a:ea typeface="+mn-ea"/>
                <a:cs typeface="+mn-cs"/>
              </a:rPr>
              <a:t>multiplication operations. The decimal floating-unit part handles both fixed-point</a:t>
            </a:r>
          </a:p>
          <a:p>
            <a:r>
              <a:rPr kumimoji="1" lang="en-US" sz="1200" kern="1200" dirty="0">
                <a:solidFill>
                  <a:schemeClr val="tx1"/>
                </a:solidFill>
                <a:effectLst/>
                <a:latin typeface="Times New Roman" pitchFamily="-109" charset="0"/>
                <a:ea typeface="+mn-ea"/>
                <a:cs typeface="+mn-cs"/>
              </a:rPr>
              <a:t>and floating-point operations on numbers that are stored as decimal</a:t>
            </a:r>
          </a:p>
          <a:p>
            <a:r>
              <a:rPr kumimoji="1" lang="en-US" sz="1200" kern="1200" dirty="0">
                <a:solidFill>
                  <a:schemeClr val="tx1"/>
                </a:solidFill>
                <a:effectLst/>
                <a:latin typeface="Times New Roman" pitchFamily="-109" charset="0"/>
                <a:ea typeface="+mn-ea"/>
                <a:cs typeface="+mn-cs"/>
              </a:rPr>
              <a:t>digits. The vector execution part handles vector operations.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RU (recovery unit): </a:t>
            </a:r>
            <a:r>
              <a:rPr kumimoji="1" lang="en-US" sz="1200" b="0" i="0" u="none" strike="noStrike" kern="1200" baseline="0" dirty="0">
                <a:solidFill>
                  <a:schemeClr val="tx1"/>
                </a:solidFill>
                <a:latin typeface="Times New Roman" pitchFamily="-109" charset="0"/>
                <a:ea typeface="+mn-ea"/>
                <a:cs typeface="+mn-cs"/>
              </a:rPr>
              <a:t>The RU keeps a copy of the complete state of the system</a:t>
            </a:r>
          </a:p>
          <a:p>
            <a:r>
              <a:rPr kumimoji="1" lang="en-US" sz="1200" b="0" i="0" u="none" strike="noStrike" kern="1200" baseline="0" dirty="0">
                <a:solidFill>
                  <a:schemeClr val="tx1"/>
                </a:solidFill>
                <a:latin typeface="Times New Roman" pitchFamily="-109" charset="0"/>
                <a:ea typeface="+mn-ea"/>
                <a:cs typeface="+mn-cs"/>
              </a:rPr>
              <a:t>that includes all registers, collects hardware fault signals, and manages the</a:t>
            </a:r>
          </a:p>
          <a:p>
            <a:r>
              <a:rPr kumimoji="1" lang="en-US" sz="1200" b="0" i="0" u="none" strike="noStrike" kern="1200" baseline="0" dirty="0">
                <a:solidFill>
                  <a:schemeClr val="tx1"/>
                </a:solidFill>
                <a:latin typeface="Times New Roman" pitchFamily="-109" charset="0"/>
                <a:ea typeface="+mn-ea"/>
                <a:cs typeface="+mn-cs"/>
              </a:rPr>
              <a:t>hardware recovery actions.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COP (dedicated co-processor): </a:t>
            </a:r>
            <a:r>
              <a:rPr kumimoji="1" lang="en-US" sz="1200" b="0" i="0" u="none" strike="noStrike" kern="1200" baseline="0" dirty="0">
                <a:solidFill>
                  <a:schemeClr val="tx1"/>
                </a:solidFill>
                <a:latin typeface="Times New Roman" pitchFamily="-109" charset="0"/>
                <a:ea typeface="+mn-ea"/>
                <a:cs typeface="+mn-cs"/>
              </a:rPr>
              <a:t>The COP is responsible for data compression</a:t>
            </a:r>
          </a:p>
          <a:p>
            <a:r>
              <a:rPr kumimoji="1" lang="en-US" sz="1200" b="0" i="0" u="none" strike="noStrike" kern="1200" baseline="0" dirty="0">
                <a:solidFill>
                  <a:schemeClr val="tx1"/>
                </a:solidFill>
                <a:latin typeface="Times New Roman" pitchFamily="-109" charset="0"/>
                <a:ea typeface="+mn-ea"/>
                <a:cs typeface="+mn-cs"/>
              </a:rPr>
              <a:t>and encryption functions for each core.</a:t>
            </a:r>
          </a:p>
          <a:p>
            <a:r>
              <a:rPr kumimoji="1" lang="en-US" sz="1200" b="0" i="0" u="none" strike="noStrike" kern="1200" baseline="0" dirty="0">
                <a:solidFill>
                  <a:schemeClr val="tx1"/>
                </a:solidFill>
                <a:latin typeface="Times New Roman" pitchFamily="-109" charset="0"/>
                <a:ea typeface="+mn-ea"/>
                <a:cs typeface="+mn-cs"/>
              </a:rPr>
              <a:t>are needed.</a:t>
            </a:r>
          </a:p>
          <a:p>
            <a:endParaRPr kumimoji="1" lang="en-US" sz="1200" b="0" i="0" u="none" strike="noStrike" kern="1200" baseline="0" dirty="0">
              <a:solidFill>
                <a:schemeClr val="tx1"/>
              </a:solidFill>
              <a:latin typeface="Times New Roman" pitchFamily="-109" charset="0"/>
              <a:ea typeface="+mn-ea"/>
              <a:cs typeface="+mn-cs"/>
            </a:endParaRPr>
          </a:p>
          <a:p>
            <a:pPr marL="171450" indent="-171450">
              <a:buFont typeface="Wingdings" charset="2"/>
              <a:buChar char="§"/>
            </a:pPr>
            <a:r>
              <a:rPr kumimoji="1" lang="en-US" sz="1200" b="1" kern="1200" dirty="0">
                <a:solidFill>
                  <a:schemeClr val="tx1"/>
                </a:solidFill>
                <a:effectLst/>
                <a:latin typeface="Times New Roman" pitchFamily="-109" charset="0"/>
                <a:ea typeface="+mn-ea"/>
                <a:cs typeface="+mn-cs"/>
              </a:rPr>
              <a:t> L2D:</a:t>
            </a:r>
            <a:r>
              <a:rPr kumimoji="1" lang="en-US" sz="1200" b="1"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A 2-MB L2 data cache for all memory traffic other than instructions.</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L2I: </a:t>
            </a:r>
            <a:r>
              <a:rPr kumimoji="1" lang="en-US" sz="1200" kern="1200" dirty="0">
                <a:solidFill>
                  <a:schemeClr val="tx1"/>
                </a:solidFill>
                <a:effectLst/>
                <a:latin typeface="Times New Roman" pitchFamily="-109" charset="0"/>
                <a:ea typeface="+mn-ea"/>
                <a:cs typeface="+mn-cs"/>
              </a:rPr>
              <a:t>A 2-MB L2 instruction cache.</a:t>
            </a:r>
          </a:p>
          <a:p>
            <a:endParaRPr kumimoji="1" lang="en-US" sz="1200" b="0" i="0" u="none" strike="noStrike" kern="1200" baseline="0" dirty="0">
              <a:solidFill>
                <a:schemeClr val="tx1"/>
              </a:solidFill>
              <a:latin typeface="Times New Roman" pitchFamily="-109" charset="0"/>
              <a:ea typeface="+mn-ea"/>
              <a:cs typeface="+mn-cs"/>
            </a:endParaRPr>
          </a:p>
          <a:p>
            <a:endParaRPr kumimoji="1" lang="en-US" sz="1200" b="1" i="0" u="none" strike="noStrike" kern="1200" baseline="0" dirty="0">
              <a:solidFill>
                <a:schemeClr val="tx1"/>
              </a:solidFill>
              <a:latin typeface="Times New Roman" pitchFamily="-109" charset="0"/>
              <a:ea typeface="+mn-ea"/>
              <a:cs typeface="+mn-cs"/>
            </a:endParaRPr>
          </a:p>
          <a:p>
            <a:endParaRPr kumimoji="1" lang="en-US" sz="1200" b="1" i="0" u="none" strike="noStrike" kern="1200" baseline="0" dirty="0">
              <a:solidFill>
                <a:schemeClr val="tx1"/>
              </a:solidFill>
              <a:latin typeface="Times New Roman" pitchFamily="-109" charset="0"/>
              <a:ea typeface="+mn-ea"/>
              <a:cs typeface="+mn-cs"/>
            </a:endParaRPr>
          </a:p>
        </p:txBody>
      </p:sp>
      <p:sp>
        <p:nvSpPr>
          <p:cNvPr id="4" name="Slide Number Placeholder 3"/>
          <p:cNvSpPr>
            <a:spLocks noGrp="1"/>
          </p:cNvSpPr>
          <p:nvPr>
            <p:ph type="sldNum" sz="quarter" idx="10"/>
          </p:nvPr>
        </p:nvSpPr>
        <p:spPr/>
        <p:txBody>
          <a:bodyPr/>
          <a:lstStyle/>
          <a:p>
            <a:fld id="{426AC9EA-110C-D44B-81A3-E5165EEE361B}" type="slidenum">
              <a:rPr lang="en-US" smtClean="0"/>
              <a:pPr/>
              <a:t>16</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2480704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2DEA2-F8D7-C549-B179-963DC37A15CB}" type="slidenum">
              <a:rPr lang="en-US"/>
              <a:pPr/>
              <a:t>17</a:t>
            </a:fld>
            <a:endParaRPr lang="en-US"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The first generation of computers used vacuum tubes for digital logic elements and</a:t>
            </a:r>
          </a:p>
          <a:p>
            <a:r>
              <a:rPr kumimoji="1" lang="en-US" sz="1200" b="0" i="0" u="none" strike="noStrike" kern="1200" baseline="0" dirty="0">
                <a:solidFill>
                  <a:schemeClr val="tx1"/>
                </a:solidFill>
                <a:latin typeface="Times New Roman" pitchFamily="-109" charset="0"/>
                <a:ea typeface="+mn-ea"/>
                <a:cs typeface="+mn-cs"/>
              </a:rPr>
              <a:t>memory. A number of research and then commercial computers were built using</a:t>
            </a:r>
          </a:p>
          <a:p>
            <a:r>
              <a:rPr kumimoji="1" lang="en-US" sz="1200" b="0" i="0" u="none" strike="noStrike" kern="1200" baseline="0" dirty="0">
                <a:solidFill>
                  <a:schemeClr val="tx1"/>
                </a:solidFill>
                <a:latin typeface="Times New Roman" pitchFamily="-109" charset="0"/>
                <a:ea typeface="+mn-ea"/>
                <a:cs typeface="+mn-cs"/>
              </a:rPr>
              <a:t>vacuum tubes. For our purposes, it will be instructive to examine perhaps the most</a:t>
            </a:r>
          </a:p>
          <a:p>
            <a:r>
              <a:rPr kumimoji="1" lang="en-US" sz="1200" b="0" i="0" u="none" strike="noStrike" kern="1200" baseline="0" dirty="0">
                <a:solidFill>
                  <a:schemeClr val="tx1"/>
                </a:solidFill>
                <a:latin typeface="Times New Roman" pitchFamily="-109" charset="0"/>
                <a:ea typeface="+mn-ea"/>
                <a:cs typeface="+mn-cs"/>
              </a:rPr>
              <a:t>famous first-generation computer, known as the IAS computer.</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 fundamental design approach first implemented in the IAS computer is</a:t>
            </a:r>
          </a:p>
          <a:p>
            <a:r>
              <a:rPr kumimoji="1" lang="en-US" sz="1200" b="0" i="0" u="none" strike="noStrike" kern="1200" baseline="0" dirty="0">
                <a:solidFill>
                  <a:schemeClr val="tx1"/>
                </a:solidFill>
                <a:latin typeface="Times New Roman" pitchFamily="-109" charset="0"/>
                <a:ea typeface="+mn-ea"/>
                <a:cs typeface="+mn-cs"/>
              </a:rPr>
              <a:t>known as the </a:t>
            </a:r>
            <a:r>
              <a:rPr kumimoji="1" lang="en-US" sz="1200" b="0" i="1" u="none" strike="noStrike" kern="1200" baseline="0" dirty="0">
                <a:solidFill>
                  <a:schemeClr val="tx1"/>
                </a:solidFill>
                <a:latin typeface="Times New Roman" pitchFamily="-109" charset="0"/>
                <a:ea typeface="+mn-ea"/>
                <a:cs typeface="+mn-cs"/>
              </a:rPr>
              <a:t>stored-program concept </a:t>
            </a:r>
            <a:r>
              <a:rPr kumimoji="1" lang="en-US" sz="1200" b="0" i="0" u="none" strike="noStrike" kern="1200" baseline="0" dirty="0">
                <a:solidFill>
                  <a:schemeClr val="tx1"/>
                </a:solidFill>
                <a:latin typeface="Times New Roman" pitchFamily="-109" charset="0"/>
                <a:ea typeface="+mn-ea"/>
                <a:cs typeface="+mn-cs"/>
              </a:rPr>
              <a:t>. This idea is usually attributed to the mathematician</a:t>
            </a:r>
          </a:p>
          <a:p>
            <a:r>
              <a:rPr kumimoji="1" lang="en-US" sz="1200" b="0" i="0" u="none" strike="noStrike" kern="1200" baseline="0" dirty="0">
                <a:solidFill>
                  <a:schemeClr val="tx1"/>
                </a:solidFill>
                <a:latin typeface="Times New Roman" pitchFamily="-109" charset="0"/>
                <a:ea typeface="+mn-ea"/>
                <a:cs typeface="+mn-cs"/>
              </a:rPr>
              <a:t>John von Neumann. Alan Turing developed the idea at about the same time.</a:t>
            </a:r>
          </a:p>
          <a:p>
            <a:r>
              <a:rPr kumimoji="1" lang="en-US" sz="1200" b="0" i="0" u="none" strike="noStrike" kern="1200" baseline="0" dirty="0">
                <a:solidFill>
                  <a:schemeClr val="tx1"/>
                </a:solidFill>
                <a:latin typeface="Times New Roman" pitchFamily="-109" charset="0"/>
                <a:ea typeface="+mn-ea"/>
                <a:cs typeface="+mn-cs"/>
              </a:rPr>
              <a:t>The first publication of the idea was in a 1945 proposal by von Neumann for a new</a:t>
            </a:r>
          </a:p>
          <a:p>
            <a:r>
              <a:rPr kumimoji="1" lang="en-US" sz="1200" b="0" i="0" u="none" strike="noStrike" kern="1200" baseline="0" dirty="0">
                <a:solidFill>
                  <a:schemeClr val="tx1"/>
                </a:solidFill>
                <a:latin typeface="Times New Roman" pitchFamily="-109" charset="0"/>
                <a:ea typeface="+mn-ea"/>
                <a:cs typeface="+mn-cs"/>
              </a:rPr>
              <a:t>computer, the EDVAC (Electronic Discrete Variable Computer).</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1946, von Neumann and his colleagues began the design of a new stored-</a:t>
            </a:r>
          </a:p>
          <a:p>
            <a:r>
              <a:rPr kumimoji="1" lang="en-US" sz="1200" b="0" i="0" u="none" strike="noStrike" kern="1200" baseline="0" dirty="0">
                <a:solidFill>
                  <a:schemeClr val="tx1"/>
                </a:solidFill>
                <a:latin typeface="Times New Roman" pitchFamily="-109" charset="0"/>
                <a:ea typeface="+mn-ea"/>
                <a:cs typeface="+mn-cs"/>
              </a:rPr>
              <a:t>program computer, referred to as the IAS computer, at the Princeton Institute for</a:t>
            </a:r>
          </a:p>
          <a:p>
            <a:r>
              <a:rPr kumimoji="1" lang="en-US" sz="1200" b="0" i="0" u="none" strike="noStrike" kern="1200" baseline="0" dirty="0">
                <a:solidFill>
                  <a:schemeClr val="tx1"/>
                </a:solidFill>
                <a:latin typeface="Times New Roman" pitchFamily="-109" charset="0"/>
                <a:ea typeface="+mn-ea"/>
                <a:cs typeface="+mn-cs"/>
              </a:rPr>
              <a:t>Advanced Studies. The IAS computer, although not completed until 1952, is the</a:t>
            </a:r>
          </a:p>
          <a:p>
            <a:r>
              <a:rPr kumimoji="1" lang="en-US" sz="1200" b="0" i="0" u="none" strike="noStrike" kern="1200" baseline="0" dirty="0">
                <a:solidFill>
                  <a:schemeClr val="tx1"/>
                </a:solidFill>
                <a:latin typeface="Times New Roman" pitchFamily="-109" charset="0"/>
                <a:ea typeface="+mn-ea"/>
                <a:cs typeface="+mn-cs"/>
              </a:rPr>
              <a:t>prototype of all subsequent general-purpose computers.</a:t>
            </a:r>
            <a:endParaRPr lang="en-GB" dirty="0"/>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403C2-765D-404C-AB4A-99BCCA5A6DC8}" type="slidenum">
              <a:rPr lang="en-US"/>
              <a:pPr/>
              <a:t>18</a:t>
            </a:fld>
            <a:endParaRPr lang="en-US" dirty="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Figure 1.6 shows the general structure of the IAS computer (compare with Figure 1.1).</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It consists of</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 </a:t>
            </a:r>
            <a:r>
              <a:rPr kumimoji="1" lang="en-US" sz="1200" b="1" kern="1200" baseline="0" dirty="0">
                <a:solidFill>
                  <a:schemeClr val="tx1"/>
                </a:solidFill>
                <a:latin typeface="Times New Roman" pitchFamily="-110" charset="0"/>
                <a:ea typeface="+mn-ea"/>
                <a:cs typeface="+mn-cs"/>
              </a:rPr>
              <a:t>main memory, </a:t>
            </a:r>
            <a:r>
              <a:rPr kumimoji="1" lang="en-US" sz="1200" b="0" kern="1200" baseline="0" dirty="0">
                <a:solidFill>
                  <a:schemeClr val="tx1"/>
                </a:solidFill>
                <a:latin typeface="Times New Roman" pitchFamily="-110" charset="0"/>
                <a:ea typeface="+mn-ea"/>
                <a:cs typeface="+mn-cs"/>
              </a:rPr>
              <a:t>which stores both data and instructions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An </a:t>
            </a:r>
            <a:r>
              <a:rPr kumimoji="1" lang="en-US" sz="1200" b="1" kern="1200" baseline="0" dirty="0">
                <a:solidFill>
                  <a:schemeClr val="tx1"/>
                </a:solidFill>
                <a:latin typeface="Times New Roman" pitchFamily="-110" charset="0"/>
                <a:ea typeface="+mn-ea"/>
                <a:cs typeface="+mn-cs"/>
              </a:rPr>
              <a:t>arithmetic and logic unit (ALU) </a:t>
            </a:r>
            <a:r>
              <a:rPr kumimoji="1" lang="en-US" sz="1200" b="0" kern="1200" baseline="0" dirty="0">
                <a:solidFill>
                  <a:schemeClr val="tx1"/>
                </a:solidFill>
                <a:latin typeface="Times New Roman" pitchFamily="-110" charset="0"/>
                <a:ea typeface="+mn-ea"/>
                <a:cs typeface="+mn-cs"/>
              </a:rPr>
              <a:t>capable of operating on binary data</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 </a:t>
            </a:r>
            <a:r>
              <a:rPr kumimoji="1" lang="en-US" sz="1200" b="1" kern="1200" baseline="0" dirty="0">
                <a:solidFill>
                  <a:schemeClr val="tx1"/>
                </a:solidFill>
                <a:latin typeface="Times New Roman" pitchFamily="-110" charset="0"/>
                <a:ea typeface="+mn-ea"/>
                <a:cs typeface="+mn-cs"/>
              </a:rPr>
              <a:t>control unit, </a:t>
            </a:r>
            <a:r>
              <a:rPr kumimoji="1" lang="en-US" sz="1200" b="0" kern="1200" baseline="0" dirty="0">
                <a:solidFill>
                  <a:schemeClr val="tx1"/>
                </a:solidFill>
                <a:latin typeface="Times New Roman" pitchFamily="-110" charset="0"/>
                <a:ea typeface="+mn-ea"/>
                <a:cs typeface="+mn-cs"/>
              </a:rPr>
              <a:t>which interprets the instructions in memory and causes them</a:t>
            </a:r>
          </a:p>
          <a:p>
            <a:r>
              <a:rPr kumimoji="1" lang="en-US" sz="1200" kern="1200" baseline="0" dirty="0">
                <a:solidFill>
                  <a:schemeClr val="tx1"/>
                </a:solidFill>
                <a:latin typeface="Times New Roman" pitchFamily="-110" charset="0"/>
                <a:ea typeface="+mn-ea"/>
                <a:cs typeface="+mn-cs"/>
              </a:rPr>
              <a:t>to be executed</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Input/output (I/O) </a:t>
            </a:r>
            <a:r>
              <a:rPr kumimoji="1" lang="en-US" sz="1200" b="0" kern="1200" baseline="0" dirty="0">
                <a:solidFill>
                  <a:schemeClr val="tx1"/>
                </a:solidFill>
                <a:latin typeface="Times New Roman" pitchFamily="-110" charset="0"/>
                <a:ea typeface="+mn-ea"/>
                <a:cs typeface="+mn-cs"/>
              </a:rPr>
              <a:t>equipment operated by the control unit</a:t>
            </a:r>
          </a:p>
          <a:p>
            <a:endParaRPr kumimoji="1" lang="en-US" sz="1200" b="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This structure was outlined in von Neumann’s earlier proposal, which is worth</a:t>
            </a:r>
          </a:p>
          <a:p>
            <a:r>
              <a:rPr kumimoji="1" lang="en-US" sz="1200" b="0" i="0" u="none" strike="noStrike" kern="1200" baseline="0" dirty="0">
                <a:solidFill>
                  <a:schemeClr val="tx1"/>
                </a:solidFill>
                <a:latin typeface="Times New Roman" pitchFamily="-109" charset="0"/>
                <a:ea typeface="+mn-ea"/>
                <a:cs typeface="+mn-cs"/>
              </a:rPr>
              <a:t>quoting in part at this point [VONN45]:</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2.2 </a:t>
            </a:r>
            <a:r>
              <a:rPr kumimoji="1" lang="en-US" sz="1200" b="1" i="0" u="none" strike="noStrike" kern="1200" baseline="0" dirty="0">
                <a:solidFill>
                  <a:schemeClr val="tx1"/>
                </a:solidFill>
                <a:latin typeface="Times New Roman" pitchFamily="-109" charset="0"/>
                <a:ea typeface="+mn-ea"/>
                <a:cs typeface="+mn-cs"/>
              </a:rPr>
              <a:t>First:  </a:t>
            </a:r>
            <a:r>
              <a:rPr kumimoji="1" lang="en-US" sz="1200" b="0" i="0" u="none" strike="noStrike" kern="1200" baseline="0" dirty="0">
                <a:solidFill>
                  <a:schemeClr val="tx1"/>
                </a:solidFill>
                <a:latin typeface="Times New Roman" pitchFamily="-109" charset="0"/>
                <a:ea typeface="+mn-ea"/>
                <a:cs typeface="+mn-cs"/>
              </a:rPr>
              <a:t>Since the device is primarily a computer, it will</a:t>
            </a:r>
          </a:p>
          <a:p>
            <a:r>
              <a:rPr kumimoji="1" lang="en-US" sz="1200" b="0" i="0" u="none" strike="noStrike" kern="1200" baseline="0" dirty="0">
                <a:solidFill>
                  <a:schemeClr val="tx1"/>
                </a:solidFill>
                <a:latin typeface="Times New Roman" pitchFamily="-109" charset="0"/>
                <a:ea typeface="+mn-ea"/>
                <a:cs typeface="+mn-cs"/>
              </a:rPr>
              <a:t>have to perform the elementary operations of arithmetic most frequently.</a:t>
            </a:r>
          </a:p>
          <a:p>
            <a:r>
              <a:rPr kumimoji="1" lang="en-US" sz="1200" b="0" i="0" u="none" strike="noStrike" kern="1200" baseline="0" dirty="0">
                <a:solidFill>
                  <a:schemeClr val="tx1"/>
                </a:solidFill>
                <a:latin typeface="Times New Roman" pitchFamily="-109" charset="0"/>
                <a:ea typeface="+mn-ea"/>
                <a:cs typeface="+mn-cs"/>
              </a:rPr>
              <a:t>These are addition, subtraction, multiplication, and division.</a:t>
            </a:r>
          </a:p>
          <a:p>
            <a:r>
              <a:rPr kumimoji="1" lang="en-US" sz="1200" b="0" i="0" u="none" strike="noStrike" kern="1200" baseline="0" dirty="0">
                <a:solidFill>
                  <a:schemeClr val="tx1"/>
                </a:solidFill>
                <a:latin typeface="Times New Roman" pitchFamily="-109" charset="0"/>
                <a:ea typeface="+mn-ea"/>
                <a:cs typeface="+mn-cs"/>
              </a:rPr>
              <a:t>It is therefore reasonable that it should contain specialized</a:t>
            </a:r>
          </a:p>
          <a:p>
            <a:r>
              <a:rPr kumimoji="1" lang="en-US" sz="1200" b="0" i="0" u="none" strike="noStrike" kern="1200" baseline="0" dirty="0">
                <a:solidFill>
                  <a:schemeClr val="tx1"/>
                </a:solidFill>
                <a:latin typeface="Times New Roman" pitchFamily="-109" charset="0"/>
                <a:ea typeface="+mn-ea"/>
                <a:cs typeface="+mn-cs"/>
              </a:rPr>
              <a:t>organs for just these operations.</a:t>
            </a:r>
          </a:p>
          <a:p>
            <a:r>
              <a:rPr kumimoji="1" lang="en-US" sz="1200" b="0" i="0" u="none" strike="noStrike" kern="1200" baseline="0" dirty="0">
                <a:solidFill>
                  <a:schemeClr val="tx1"/>
                </a:solidFill>
                <a:latin typeface="Times New Roman" pitchFamily="-109" charset="0"/>
                <a:ea typeface="+mn-ea"/>
                <a:cs typeface="+mn-cs"/>
              </a:rPr>
              <a:t>	It must be observed, however, that while this principle as such</a:t>
            </a:r>
          </a:p>
          <a:p>
            <a:r>
              <a:rPr kumimoji="1" lang="en-US" sz="1200" b="0" i="0" u="none" strike="noStrike" kern="1200" baseline="0" dirty="0">
                <a:solidFill>
                  <a:schemeClr val="tx1"/>
                </a:solidFill>
                <a:latin typeface="Times New Roman" pitchFamily="-109" charset="0"/>
                <a:ea typeface="+mn-ea"/>
                <a:cs typeface="+mn-cs"/>
              </a:rPr>
              <a:t>is probably sound, the specific way in which it is realized requires</a:t>
            </a:r>
          </a:p>
          <a:p>
            <a:r>
              <a:rPr kumimoji="1" lang="en-US" sz="1200" b="0" i="0" u="none" strike="noStrike" kern="1200" baseline="0" dirty="0">
                <a:solidFill>
                  <a:schemeClr val="tx1"/>
                </a:solidFill>
                <a:latin typeface="Times New Roman" pitchFamily="-109" charset="0"/>
                <a:ea typeface="+mn-ea"/>
                <a:cs typeface="+mn-cs"/>
              </a:rPr>
              <a:t>close scrutiny. At any rate a </a:t>
            </a:r>
            <a:r>
              <a:rPr kumimoji="1" lang="en-US" sz="1200" b="0" i="1" u="none" strike="noStrike" kern="1200" baseline="0" dirty="0">
                <a:solidFill>
                  <a:schemeClr val="tx1"/>
                </a:solidFill>
                <a:latin typeface="Times New Roman" pitchFamily="-109" charset="0"/>
                <a:ea typeface="+mn-ea"/>
                <a:cs typeface="+mn-cs"/>
              </a:rPr>
              <a:t>central arithmetical  </a:t>
            </a:r>
            <a:r>
              <a:rPr kumimoji="1" lang="en-US" sz="1200" b="0" i="0" u="none" strike="noStrike" kern="1200" baseline="0" dirty="0">
                <a:solidFill>
                  <a:schemeClr val="tx1"/>
                </a:solidFill>
                <a:latin typeface="Times New Roman" pitchFamily="-109" charset="0"/>
                <a:ea typeface="+mn-ea"/>
                <a:cs typeface="+mn-cs"/>
              </a:rPr>
              <a:t>part of the device will</a:t>
            </a:r>
          </a:p>
          <a:p>
            <a:r>
              <a:rPr kumimoji="1" lang="en-US" sz="1200" b="0" i="0" u="none" strike="noStrike" kern="1200" baseline="0" dirty="0">
                <a:solidFill>
                  <a:schemeClr val="tx1"/>
                </a:solidFill>
                <a:latin typeface="Times New Roman" pitchFamily="-109" charset="0"/>
                <a:ea typeface="+mn-ea"/>
                <a:cs typeface="+mn-cs"/>
              </a:rPr>
              <a:t>probably have to exist, and this constitutes </a:t>
            </a:r>
            <a:r>
              <a:rPr kumimoji="1" lang="en-US" sz="1200" b="0" i="1" u="none" strike="noStrike" kern="1200" baseline="0" dirty="0">
                <a:solidFill>
                  <a:schemeClr val="tx1"/>
                </a:solidFill>
                <a:latin typeface="Times New Roman" pitchFamily="-109" charset="0"/>
                <a:ea typeface="+mn-ea"/>
                <a:cs typeface="+mn-cs"/>
              </a:rPr>
              <a:t>the first specific part: CA </a:t>
            </a:r>
            <a:r>
              <a:rPr kumimoji="1" lang="en-US" sz="1200" b="0" i="0" u="none" strike="noStrike" kern="1200" baseline="0" dirty="0">
                <a:solidFill>
                  <a:schemeClr val="tx1"/>
                </a:solidFill>
                <a:latin typeface="Times New Roman" pitchFamily="-109" charset="0"/>
                <a:ea typeface="+mn-ea"/>
                <a:cs typeface="+mn-cs"/>
              </a:rPr>
              <a:t>.</a:t>
            </a:r>
          </a:p>
          <a:p>
            <a:r>
              <a:rPr kumimoji="1" lang="en-US" sz="1200" b="0" i="0" u="none" strike="noStrike" kern="1200" baseline="0" dirty="0">
                <a:solidFill>
                  <a:schemeClr val="tx1"/>
                </a:solidFill>
                <a:latin typeface="Times New Roman" pitchFamily="-109" charset="0"/>
                <a:ea typeface="+mn-ea"/>
                <a:cs typeface="+mn-cs"/>
              </a:rPr>
              <a:t>	2.3 </a:t>
            </a:r>
            <a:r>
              <a:rPr kumimoji="1" lang="en-US" sz="1200" b="1" i="0" u="none" strike="noStrike" kern="1200" baseline="0" dirty="0">
                <a:solidFill>
                  <a:schemeClr val="tx1"/>
                </a:solidFill>
                <a:latin typeface="Times New Roman" pitchFamily="-109" charset="0"/>
                <a:ea typeface="+mn-ea"/>
                <a:cs typeface="+mn-cs"/>
              </a:rPr>
              <a:t>Second:  </a:t>
            </a:r>
            <a:r>
              <a:rPr kumimoji="1" lang="en-US" sz="1200" b="0" i="0" u="none" strike="noStrike" kern="1200" baseline="0" dirty="0">
                <a:solidFill>
                  <a:schemeClr val="tx1"/>
                </a:solidFill>
                <a:latin typeface="Times New Roman" pitchFamily="-109" charset="0"/>
                <a:ea typeface="+mn-ea"/>
                <a:cs typeface="+mn-cs"/>
              </a:rPr>
              <a:t>The logical control of the device, that is, the</a:t>
            </a:r>
          </a:p>
          <a:p>
            <a:r>
              <a:rPr kumimoji="1" lang="en-US" sz="1200" b="0" i="0" u="none" strike="noStrike" kern="1200" baseline="0" dirty="0">
                <a:solidFill>
                  <a:schemeClr val="tx1"/>
                </a:solidFill>
                <a:latin typeface="Times New Roman" pitchFamily="-109" charset="0"/>
                <a:ea typeface="+mn-ea"/>
                <a:cs typeface="+mn-cs"/>
              </a:rPr>
              <a:t>proper sequencing of its operations, can be most efficiently carried</a:t>
            </a:r>
          </a:p>
          <a:p>
            <a:r>
              <a:rPr kumimoji="1" lang="en-US" sz="1200" b="0" i="0" u="none" strike="noStrike" kern="1200" baseline="0" dirty="0">
                <a:solidFill>
                  <a:schemeClr val="tx1"/>
                </a:solidFill>
                <a:latin typeface="Times New Roman" pitchFamily="-109" charset="0"/>
                <a:ea typeface="+mn-ea"/>
                <a:cs typeface="+mn-cs"/>
              </a:rPr>
              <a:t>out by a central control organ. If the device is to be </a:t>
            </a:r>
            <a:r>
              <a:rPr kumimoji="1" lang="en-US" sz="1200" b="0" i="1" u="none" strike="noStrike" kern="1200" baseline="0" dirty="0">
                <a:solidFill>
                  <a:schemeClr val="tx1"/>
                </a:solidFill>
                <a:latin typeface="Times New Roman" pitchFamily="-109" charset="0"/>
                <a:ea typeface="+mn-ea"/>
                <a:cs typeface="+mn-cs"/>
              </a:rPr>
              <a:t>elastic </a:t>
            </a:r>
            <a:r>
              <a:rPr kumimoji="1" lang="en-US" sz="1200" b="0" i="0" u="none" strike="noStrike" kern="1200" baseline="0" dirty="0">
                <a:solidFill>
                  <a:schemeClr val="tx1"/>
                </a:solidFill>
                <a:latin typeface="Times New Roman" pitchFamily="-109" charset="0"/>
                <a:ea typeface="+mn-ea"/>
                <a:cs typeface="+mn-cs"/>
              </a:rPr>
              <a:t>,</a:t>
            </a:r>
          </a:p>
          <a:p>
            <a:r>
              <a:rPr kumimoji="1" lang="en-US" sz="1200" b="0" i="0" u="none" strike="noStrike" kern="1200" baseline="0" dirty="0">
                <a:solidFill>
                  <a:schemeClr val="tx1"/>
                </a:solidFill>
                <a:latin typeface="Times New Roman" pitchFamily="-109" charset="0"/>
                <a:ea typeface="+mn-ea"/>
                <a:cs typeface="+mn-cs"/>
              </a:rPr>
              <a:t>that is, as nearly as possible </a:t>
            </a:r>
            <a:r>
              <a:rPr kumimoji="1" lang="en-US" sz="1200" b="0" i="1" u="none" strike="noStrike" kern="1200" baseline="0" dirty="0">
                <a:solidFill>
                  <a:schemeClr val="tx1"/>
                </a:solidFill>
                <a:latin typeface="Times New Roman" pitchFamily="-109" charset="0"/>
                <a:ea typeface="+mn-ea"/>
                <a:cs typeface="+mn-cs"/>
              </a:rPr>
              <a:t>all purpose </a:t>
            </a:r>
            <a:r>
              <a:rPr kumimoji="1" lang="en-US" sz="1200" b="0" i="0" u="none" strike="noStrike" kern="1200" baseline="0" dirty="0">
                <a:solidFill>
                  <a:schemeClr val="tx1"/>
                </a:solidFill>
                <a:latin typeface="Times New Roman" pitchFamily="-109" charset="0"/>
                <a:ea typeface="+mn-ea"/>
                <a:cs typeface="+mn-cs"/>
              </a:rPr>
              <a:t>, then a distinction must</a:t>
            </a:r>
          </a:p>
          <a:p>
            <a:r>
              <a:rPr kumimoji="1" lang="en-US" sz="1200" b="0" i="0" u="none" strike="noStrike" kern="1200" baseline="0" dirty="0">
                <a:solidFill>
                  <a:schemeClr val="tx1"/>
                </a:solidFill>
                <a:latin typeface="Times New Roman" pitchFamily="-109" charset="0"/>
                <a:ea typeface="+mn-ea"/>
                <a:cs typeface="+mn-cs"/>
              </a:rPr>
              <a:t> be made between the specific instructions given for and defining</a:t>
            </a:r>
          </a:p>
          <a:p>
            <a:r>
              <a:rPr kumimoji="1" lang="en-US" sz="1200" b="0" i="0" u="none" strike="noStrike" kern="1200" baseline="0" dirty="0">
                <a:solidFill>
                  <a:schemeClr val="tx1"/>
                </a:solidFill>
                <a:latin typeface="Times New Roman" pitchFamily="-109" charset="0"/>
                <a:ea typeface="+mn-ea"/>
                <a:cs typeface="+mn-cs"/>
              </a:rPr>
              <a:t>a particular problem, and the general control organs that see to it</a:t>
            </a:r>
          </a:p>
          <a:p>
            <a:r>
              <a:rPr kumimoji="1" lang="en-US" sz="1200" b="0" i="0" u="none" strike="noStrike" kern="1200" baseline="0" dirty="0">
                <a:solidFill>
                  <a:schemeClr val="tx1"/>
                </a:solidFill>
                <a:latin typeface="Times New Roman" pitchFamily="-109" charset="0"/>
                <a:ea typeface="+mn-ea"/>
                <a:cs typeface="+mn-cs"/>
              </a:rPr>
              <a:t>that these instructions—no matter what they are—are</a:t>
            </a:r>
          </a:p>
          <a:p>
            <a:r>
              <a:rPr kumimoji="1" lang="en-US" sz="1200" b="0" i="0" u="none" strike="noStrike" kern="1200" baseline="0" dirty="0">
                <a:solidFill>
                  <a:schemeClr val="tx1"/>
                </a:solidFill>
                <a:latin typeface="Times New Roman" pitchFamily="-109" charset="0"/>
                <a:ea typeface="+mn-ea"/>
                <a:cs typeface="+mn-cs"/>
              </a:rPr>
              <a:t>carried out. The former must be stored in some way; the latter are represented</a:t>
            </a:r>
          </a:p>
          <a:p>
            <a:r>
              <a:rPr kumimoji="1" lang="en-US" sz="1200" b="0" i="0" u="none" strike="noStrike" kern="1200" baseline="0" dirty="0">
                <a:solidFill>
                  <a:schemeClr val="tx1"/>
                </a:solidFill>
                <a:latin typeface="Times New Roman" pitchFamily="-109" charset="0"/>
                <a:ea typeface="+mn-ea"/>
                <a:cs typeface="+mn-cs"/>
              </a:rPr>
              <a:t>by definite operating parts of the device. By the </a:t>
            </a:r>
            <a:r>
              <a:rPr kumimoji="1" lang="en-US" sz="1200" b="0" i="1" u="none" strike="noStrike" kern="1200" baseline="0" dirty="0">
                <a:solidFill>
                  <a:schemeClr val="tx1"/>
                </a:solidFill>
                <a:latin typeface="Times New Roman" pitchFamily="-109" charset="0"/>
                <a:ea typeface="+mn-ea"/>
                <a:cs typeface="+mn-cs"/>
              </a:rPr>
              <a:t>central control  </a:t>
            </a:r>
            <a:r>
              <a:rPr kumimoji="1" lang="en-US" sz="1200" b="0" i="0" u="none" strike="noStrike" kern="1200" baseline="0" dirty="0">
                <a:solidFill>
                  <a:schemeClr val="tx1"/>
                </a:solidFill>
                <a:latin typeface="Times New Roman" pitchFamily="-109" charset="0"/>
                <a:ea typeface="+mn-ea"/>
                <a:cs typeface="+mn-cs"/>
              </a:rPr>
              <a:t>we</a:t>
            </a:r>
          </a:p>
          <a:p>
            <a:r>
              <a:rPr kumimoji="1" lang="en-US" sz="1200" b="0" i="0" u="none" strike="noStrike" kern="1200" baseline="0" dirty="0">
                <a:solidFill>
                  <a:schemeClr val="tx1"/>
                </a:solidFill>
                <a:latin typeface="Times New Roman" pitchFamily="-109" charset="0"/>
                <a:ea typeface="+mn-ea"/>
                <a:cs typeface="+mn-cs"/>
              </a:rPr>
              <a:t>mean this latter function only, and the organs that perform it form</a:t>
            </a:r>
          </a:p>
          <a:p>
            <a:r>
              <a:rPr kumimoji="1" lang="en-US" sz="1200" b="0" i="1" u="none" strike="noStrike" kern="1200" baseline="0" dirty="0">
                <a:solidFill>
                  <a:schemeClr val="tx1"/>
                </a:solidFill>
                <a:latin typeface="Times New Roman" pitchFamily="-109" charset="0"/>
                <a:ea typeface="+mn-ea"/>
                <a:cs typeface="+mn-cs"/>
              </a:rPr>
              <a:t>the second specific part: CC .</a:t>
            </a:r>
          </a:p>
          <a:p>
            <a:r>
              <a:rPr kumimoji="1" lang="en-US" sz="1200" b="0" i="0" u="none" strike="noStrike" kern="1200" baseline="0" dirty="0">
                <a:solidFill>
                  <a:schemeClr val="tx1"/>
                </a:solidFill>
                <a:latin typeface="Times New Roman" pitchFamily="-109" charset="0"/>
                <a:ea typeface="+mn-ea"/>
                <a:cs typeface="+mn-cs"/>
              </a:rPr>
              <a:t>	2.4 </a:t>
            </a:r>
            <a:r>
              <a:rPr kumimoji="1" lang="en-US" sz="1200" b="1" i="0" u="none" strike="noStrike" kern="1200" baseline="0" dirty="0">
                <a:solidFill>
                  <a:schemeClr val="tx1"/>
                </a:solidFill>
                <a:latin typeface="Times New Roman" pitchFamily="-109" charset="0"/>
                <a:ea typeface="+mn-ea"/>
                <a:cs typeface="+mn-cs"/>
              </a:rPr>
              <a:t>Third</a:t>
            </a:r>
            <a:r>
              <a:rPr kumimoji="1" lang="en-US" sz="1200" b="0" i="0" u="none" strike="noStrike" kern="1200" baseline="0" dirty="0">
                <a:solidFill>
                  <a:schemeClr val="tx1"/>
                </a:solidFill>
                <a:latin typeface="Times New Roman" pitchFamily="-109" charset="0"/>
                <a:ea typeface="+mn-ea"/>
                <a:cs typeface="+mn-cs"/>
              </a:rPr>
              <a:t>:  Any device that is to carry out long and complicated</a:t>
            </a:r>
          </a:p>
          <a:p>
            <a:r>
              <a:rPr kumimoji="1" lang="en-US" sz="1200" b="0" i="0" u="none" strike="noStrike" kern="1200" baseline="0" dirty="0">
                <a:solidFill>
                  <a:schemeClr val="tx1"/>
                </a:solidFill>
                <a:latin typeface="Times New Roman" pitchFamily="-109" charset="0"/>
                <a:ea typeface="+mn-ea"/>
                <a:cs typeface="+mn-cs"/>
              </a:rPr>
              <a:t>sequences of operations (specifically of calculations) must</a:t>
            </a:r>
          </a:p>
          <a:p>
            <a:r>
              <a:rPr kumimoji="1" lang="en-US" sz="1200" b="0" i="0" u="none" strike="noStrike" kern="1200" baseline="0" dirty="0">
                <a:solidFill>
                  <a:schemeClr val="tx1"/>
                </a:solidFill>
                <a:latin typeface="Times New Roman" pitchFamily="-109" charset="0"/>
                <a:ea typeface="+mn-ea"/>
                <a:cs typeface="+mn-cs"/>
              </a:rPr>
              <a:t>have a considerable memory . . .</a:t>
            </a:r>
          </a:p>
          <a:p>
            <a:r>
              <a:rPr kumimoji="1" lang="en-US" sz="1200" b="0" i="0" u="none" strike="noStrike" kern="1200" baseline="0" dirty="0">
                <a:solidFill>
                  <a:schemeClr val="tx1"/>
                </a:solidFill>
                <a:latin typeface="Times New Roman" pitchFamily="-109" charset="0"/>
                <a:ea typeface="+mn-ea"/>
                <a:cs typeface="+mn-cs"/>
              </a:rPr>
              <a:t>	The instructions which govern a complicated problem may</a:t>
            </a:r>
          </a:p>
          <a:p>
            <a:r>
              <a:rPr kumimoji="1" lang="en-US" sz="1200" b="0" i="0" u="none" strike="noStrike" kern="1200" baseline="0" dirty="0">
                <a:solidFill>
                  <a:schemeClr val="tx1"/>
                </a:solidFill>
                <a:latin typeface="Times New Roman" pitchFamily="-109" charset="0"/>
                <a:ea typeface="+mn-ea"/>
                <a:cs typeface="+mn-cs"/>
              </a:rPr>
              <a:t>constitute considerable material, particularly so, if the code is circumstantial</a:t>
            </a:r>
          </a:p>
          <a:p>
            <a:r>
              <a:rPr kumimoji="1" lang="en-US" sz="1200" b="0" i="0" u="none" strike="noStrike" kern="1200" baseline="0" dirty="0">
                <a:solidFill>
                  <a:schemeClr val="tx1"/>
                </a:solidFill>
                <a:latin typeface="Times New Roman" pitchFamily="-109" charset="0"/>
                <a:ea typeface="+mn-ea"/>
                <a:cs typeface="+mn-cs"/>
              </a:rPr>
              <a:t>(which it is in most arrangements). This material must</a:t>
            </a:r>
          </a:p>
          <a:p>
            <a:r>
              <a:rPr kumimoji="1" lang="en-US" sz="1200" b="0" i="0" u="none" strike="noStrike" kern="1200" baseline="0" dirty="0">
                <a:solidFill>
                  <a:schemeClr val="tx1"/>
                </a:solidFill>
                <a:latin typeface="Times New Roman" pitchFamily="-109" charset="0"/>
                <a:ea typeface="+mn-ea"/>
                <a:cs typeface="+mn-cs"/>
              </a:rPr>
              <a:t>be remembered.</a:t>
            </a:r>
          </a:p>
          <a:p>
            <a:r>
              <a:rPr kumimoji="1" lang="en-US" sz="1200" b="0" i="0" u="none" strike="noStrike" kern="1200" baseline="0" dirty="0">
                <a:solidFill>
                  <a:schemeClr val="tx1"/>
                </a:solidFill>
                <a:latin typeface="Times New Roman" pitchFamily="-109" charset="0"/>
                <a:ea typeface="+mn-ea"/>
                <a:cs typeface="+mn-cs"/>
              </a:rPr>
              <a:t>	 At any rate, the total </a:t>
            </a:r>
            <a:r>
              <a:rPr kumimoji="1" lang="en-US" sz="1200" b="0" i="1" u="none" strike="noStrike" kern="1200" baseline="0" dirty="0">
                <a:solidFill>
                  <a:schemeClr val="tx1"/>
                </a:solidFill>
                <a:latin typeface="Times New Roman" pitchFamily="-109" charset="0"/>
                <a:ea typeface="+mn-ea"/>
                <a:cs typeface="+mn-cs"/>
              </a:rPr>
              <a:t>memory</a:t>
            </a:r>
            <a:r>
              <a:rPr kumimoji="1" lang="en-US" sz="1200" b="0" i="0" u="none" strike="noStrike" kern="1200" baseline="0" dirty="0">
                <a:solidFill>
                  <a:schemeClr val="tx1"/>
                </a:solidFill>
                <a:latin typeface="Times New Roman" pitchFamily="-109" charset="0"/>
                <a:ea typeface="+mn-ea"/>
                <a:cs typeface="+mn-cs"/>
              </a:rPr>
              <a:t>  </a:t>
            </a:r>
            <a:r>
              <a:rPr kumimoji="1" lang="en-US" sz="1200" b="0" i="1" u="none" strike="noStrike" kern="1200" baseline="0" dirty="0">
                <a:solidFill>
                  <a:schemeClr val="tx1"/>
                </a:solidFill>
                <a:latin typeface="Times New Roman" pitchFamily="-109" charset="0"/>
                <a:ea typeface="+mn-ea"/>
                <a:cs typeface="+mn-cs"/>
              </a:rPr>
              <a:t>constitutes the third specific</a:t>
            </a:r>
          </a:p>
          <a:p>
            <a:r>
              <a:rPr kumimoji="1" lang="en-US" sz="1200" b="0" i="1" u="none" strike="noStrike" kern="1200" baseline="0" dirty="0">
                <a:solidFill>
                  <a:schemeClr val="tx1"/>
                </a:solidFill>
                <a:latin typeface="Times New Roman" pitchFamily="-109" charset="0"/>
                <a:ea typeface="+mn-ea"/>
                <a:cs typeface="+mn-cs"/>
              </a:rPr>
              <a:t>part of the device: M.</a:t>
            </a:r>
          </a:p>
          <a:p>
            <a:r>
              <a:rPr kumimoji="1" lang="en-US" sz="1200" b="0" i="0" u="none" strike="noStrike" kern="1200" baseline="0" dirty="0">
                <a:solidFill>
                  <a:schemeClr val="tx1"/>
                </a:solidFill>
                <a:latin typeface="Times New Roman" pitchFamily="-109" charset="0"/>
                <a:ea typeface="+mn-ea"/>
                <a:cs typeface="+mn-cs"/>
              </a:rPr>
              <a:t>	 2.6 The three specific parts CA, CC (together C), and M correspond</a:t>
            </a:r>
          </a:p>
          <a:p>
            <a:r>
              <a:rPr kumimoji="1" lang="en-US" sz="1200" b="0" i="0" u="none" strike="noStrike" kern="1200" baseline="0" dirty="0">
                <a:solidFill>
                  <a:schemeClr val="tx1"/>
                </a:solidFill>
                <a:latin typeface="Times New Roman" pitchFamily="-109" charset="0"/>
                <a:ea typeface="+mn-ea"/>
                <a:cs typeface="+mn-cs"/>
              </a:rPr>
              <a:t>to the </a:t>
            </a:r>
            <a:r>
              <a:rPr kumimoji="1" lang="en-US" sz="1200" b="0" i="1" u="none" strike="noStrike" kern="1200" baseline="0" dirty="0">
                <a:solidFill>
                  <a:schemeClr val="tx1"/>
                </a:solidFill>
                <a:latin typeface="Times New Roman" pitchFamily="-109" charset="0"/>
                <a:ea typeface="+mn-ea"/>
                <a:cs typeface="+mn-cs"/>
              </a:rPr>
              <a:t>associative</a:t>
            </a:r>
            <a:r>
              <a:rPr kumimoji="1" lang="en-US" sz="1200" b="0" i="0" u="none" strike="noStrike" kern="1200" baseline="0" dirty="0">
                <a:solidFill>
                  <a:schemeClr val="tx1"/>
                </a:solidFill>
                <a:latin typeface="Times New Roman" pitchFamily="-109" charset="0"/>
                <a:ea typeface="+mn-ea"/>
                <a:cs typeface="+mn-cs"/>
              </a:rPr>
              <a:t>  neurons in the human nervous system. It</a:t>
            </a:r>
          </a:p>
          <a:p>
            <a:r>
              <a:rPr kumimoji="1" lang="en-US" sz="1200" b="0" i="0" u="none" strike="noStrike" kern="1200" baseline="0" dirty="0">
                <a:solidFill>
                  <a:schemeClr val="tx1"/>
                </a:solidFill>
                <a:latin typeface="Times New Roman" pitchFamily="-109" charset="0"/>
                <a:ea typeface="+mn-ea"/>
                <a:cs typeface="+mn-cs"/>
              </a:rPr>
              <a:t>remains to discuss the equivalents of the </a:t>
            </a:r>
            <a:r>
              <a:rPr kumimoji="1" lang="en-US" sz="1200" b="0" i="1" u="none" strike="noStrike" kern="1200" baseline="0" dirty="0">
                <a:solidFill>
                  <a:schemeClr val="tx1"/>
                </a:solidFill>
                <a:latin typeface="Times New Roman" pitchFamily="-109" charset="0"/>
                <a:ea typeface="+mn-ea"/>
                <a:cs typeface="+mn-cs"/>
              </a:rPr>
              <a:t>sensory</a:t>
            </a:r>
            <a:r>
              <a:rPr kumimoji="1" lang="en-US" sz="1200" b="0" i="0" u="none" strike="noStrike" kern="1200" baseline="0" dirty="0">
                <a:solidFill>
                  <a:schemeClr val="tx1"/>
                </a:solidFill>
                <a:latin typeface="Times New Roman" pitchFamily="-109" charset="0"/>
                <a:ea typeface="+mn-ea"/>
                <a:cs typeface="+mn-cs"/>
              </a:rPr>
              <a:t>  or </a:t>
            </a:r>
            <a:r>
              <a:rPr kumimoji="1" lang="en-US" sz="1200" b="0" i="1" u="none" strike="noStrike" kern="1200" baseline="0" dirty="0">
                <a:solidFill>
                  <a:schemeClr val="tx1"/>
                </a:solidFill>
                <a:latin typeface="Times New Roman" pitchFamily="-109" charset="0"/>
                <a:ea typeface="+mn-ea"/>
                <a:cs typeface="+mn-cs"/>
              </a:rPr>
              <a:t>afferent </a:t>
            </a:r>
            <a:r>
              <a:rPr kumimoji="1" lang="en-US" sz="1200" b="0" i="0" u="none" strike="noStrike" kern="1200" baseline="0" dirty="0">
                <a:solidFill>
                  <a:schemeClr val="tx1"/>
                </a:solidFill>
                <a:latin typeface="Times New Roman" pitchFamily="-109" charset="0"/>
                <a:ea typeface="+mn-ea"/>
                <a:cs typeface="+mn-cs"/>
              </a:rPr>
              <a:t> and the</a:t>
            </a:r>
          </a:p>
          <a:p>
            <a:r>
              <a:rPr kumimoji="1" lang="en-US" sz="1200" b="0" i="1" u="none" strike="noStrike" kern="1200" baseline="0" dirty="0">
                <a:solidFill>
                  <a:schemeClr val="tx1"/>
                </a:solidFill>
                <a:latin typeface="Times New Roman" pitchFamily="-109" charset="0"/>
                <a:ea typeface="+mn-ea"/>
                <a:cs typeface="+mn-cs"/>
              </a:rPr>
              <a:t>motor </a:t>
            </a:r>
            <a:r>
              <a:rPr kumimoji="1" lang="en-US" sz="1200" b="0" i="0" u="none" strike="noStrike" kern="1200" baseline="0" dirty="0">
                <a:solidFill>
                  <a:schemeClr val="tx1"/>
                </a:solidFill>
                <a:latin typeface="Times New Roman" pitchFamily="-109" charset="0"/>
                <a:ea typeface="+mn-ea"/>
                <a:cs typeface="+mn-cs"/>
              </a:rPr>
              <a:t> or </a:t>
            </a:r>
            <a:r>
              <a:rPr kumimoji="1" lang="en-US" sz="1200" b="0" i="1" u="none" strike="noStrike" kern="1200" baseline="0" dirty="0">
                <a:solidFill>
                  <a:schemeClr val="tx1"/>
                </a:solidFill>
                <a:latin typeface="Times New Roman" pitchFamily="-109" charset="0"/>
                <a:ea typeface="+mn-ea"/>
                <a:cs typeface="+mn-cs"/>
              </a:rPr>
              <a:t>efferent</a:t>
            </a:r>
            <a:r>
              <a:rPr kumimoji="1" lang="en-US" sz="1200" b="0" i="0" u="none" strike="noStrike" kern="1200" baseline="0" dirty="0">
                <a:solidFill>
                  <a:schemeClr val="tx1"/>
                </a:solidFill>
                <a:latin typeface="Times New Roman" pitchFamily="-109" charset="0"/>
                <a:ea typeface="+mn-ea"/>
                <a:cs typeface="+mn-cs"/>
              </a:rPr>
              <a:t> neurons. These are the </a:t>
            </a:r>
            <a:r>
              <a:rPr kumimoji="1" lang="en-US" sz="1200" b="0" i="1" u="none" strike="noStrike" kern="1200" baseline="0" dirty="0">
                <a:solidFill>
                  <a:schemeClr val="tx1"/>
                </a:solidFill>
                <a:latin typeface="Times New Roman" pitchFamily="-109" charset="0"/>
                <a:ea typeface="+mn-ea"/>
                <a:cs typeface="+mn-cs"/>
              </a:rPr>
              <a:t>input  </a:t>
            </a:r>
            <a:r>
              <a:rPr kumimoji="1" lang="en-US" sz="1200" b="0" i="0" u="none" strike="noStrike" kern="1200" baseline="0" dirty="0">
                <a:solidFill>
                  <a:schemeClr val="tx1"/>
                </a:solidFill>
                <a:latin typeface="Times New Roman" pitchFamily="-109" charset="0"/>
                <a:ea typeface="+mn-ea"/>
                <a:cs typeface="+mn-cs"/>
              </a:rPr>
              <a:t>and </a:t>
            </a:r>
            <a:r>
              <a:rPr kumimoji="1" lang="en-US" sz="1200" b="0" i="1" u="none" strike="noStrike" kern="1200" baseline="0" dirty="0">
                <a:solidFill>
                  <a:schemeClr val="tx1"/>
                </a:solidFill>
                <a:latin typeface="Times New Roman" pitchFamily="-109" charset="0"/>
                <a:ea typeface="+mn-ea"/>
                <a:cs typeface="+mn-cs"/>
              </a:rPr>
              <a:t>output </a:t>
            </a:r>
            <a:r>
              <a:rPr kumimoji="1" lang="en-US" sz="1200" b="0" i="0" u="none" strike="noStrike" kern="1200" baseline="0" dirty="0">
                <a:solidFill>
                  <a:schemeClr val="tx1"/>
                </a:solidFill>
                <a:latin typeface="Times New Roman" pitchFamily="-109" charset="0"/>
                <a:ea typeface="+mn-ea"/>
                <a:cs typeface="+mn-cs"/>
              </a:rPr>
              <a:t> organs of</a:t>
            </a:r>
          </a:p>
          <a:p>
            <a:r>
              <a:rPr kumimoji="1" lang="en-US" sz="1200" b="0" i="0" u="none" strike="noStrike" kern="1200" baseline="0" dirty="0">
                <a:solidFill>
                  <a:schemeClr val="tx1"/>
                </a:solidFill>
                <a:latin typeface="Times New Roman" pitchFamily="-109" charset="0"/>
                <a:ea typeface="+mn-ea"/>
                <a:cs typeface="+mn-cs"/>
              </a:rPr>
              <a:t>the device. </a:t>
            </a:r>
          </a:p>
          <a:p>
            <a:r>
              <a:rPr kumimoji="1" lang="en-US" sz="1200" b="0" i="0" u="none" strike="noStrike" kern="1200" baseline="0" dirty="0">
                <a:solidFill>
                  <a:schemeClr val="tx1"/>
                </a:solidFill>
                <a:latin typeface="Times New Roman" pitchFamily="-109" charset="0"/>
                <a:ea typeface="+mn-ea"/>
                <a:cs typeface="+mn-cs"/>
              </a:rPr>
              <a:t>	The device must be endowed with the ability to maintain</a:t>
            </a:r>
          </a:p>
          <a:p>
            <a:r>
              <a:rPr kumimoji="1" lang="en-US" sz="1200" b="0" i="0" u="none" strike="noStrike" kern="1200" baseline="0" dirty="0">
                <a:solidFill>
                  <a:schemeClr val="tx1"/>
                </a:solidFill>
                <a:latin typeface="Times New Roman" pitchFamily="-109" charset="0"/>
                <a:ea typeface="+mn-ea"/>
                <a:cs typeface="+mn-cs"/>
              </a:rPr>
              <a:t>input and output (sensory and motor) contact with some specific</a:t>
            </a:r>
          </a:p>
          <a:p>
            <a:r>
              <a:rPr kumimoji="1" lang="en-US" sz="1200" b="0" i="0" u="none" strike="noStrike" kern="1200" baseline="0" dirty="0">
                <a:solidFill>
                  <a:schemeClr val="tx1"/>
                </a:solidFill>
                <a:latin typeface="Times New Roman" pitchFamily="-109" charset="0"/>
                <a:ea typeface="+mn-ea"/>
                <a:cs typeface="+mn-cs"/>
              </a:rPr>
              <a:t>medium of this type. The medium will be called the </a:t>
            </a:r>
            <a:r>
              <a:rPr kumimoji="1" lang="en-US" sz="1200" b="0" i="1" u="none" strike="noStrike" kern="1200" baseline="0" dirty="0">
                <a:solidFill>
                  <a:schemeClr val="tx1"/>
                </a:solidFill>
                <a:latin typeface="Times New Roman" pitchFamily="-109" charset="0"/>
                <a:ea typeface="+mn-ea"/>
                <a:cs typeface="+mn-cs"/>
              </a:rPr>
              <a:t>outside recording</a:t>
            </a:r>
          </a:p>
          <a:p>
            <a:r>
              <a:rPr kumimoji="1" lang="en-US" sz="1200" b="0" i="1" u="none" strike="noStrike" kern="1200" baseline="0" dirty="0">
                <a:solidFill>
                  <a:schemeClr val="tx1"/>
                </a:solidFill>
                <a:latin typeface="Times New Roman" pitchFamily="-109" charset="0"/>
                <a:ea typeface="+mn-ea"/>
                <a:cs typeface="+mn-cs"/>
              </a:rPr>
              <a:t>medium of the device: R .</a:t>
            </a:r>
          </a:p>
          <a:p>
            <a:r>
              <a:rPr kumimoji="1" lang="en-US" sz="1200" b="0" i="0" u="none" strike="noStrike" kern="1200" baseline="0" dirty="0">
                <a:solidFill>
                  <a:schemeClr val="tx1"/>
                </a:solidFill>
                <a:latin typeface="Times New Roman" pitchFamily="-109" charset="0"/>
                <a:ea typeface="+mn-ea"/>
                <a:cs typeface="+mn-cs"/>
              </a:rPr>
              <a:t>	2.7</a:t>
            </a:r>
            <a:r>
              <a:rPr kumimoji="1" lang="en-US" sz="1200" b="1" i="0" u="none" strike="noStrike" kern="1200" baseline="0" dirty="0">
                <a:solidFill>
                  <a:schemeClr val="tx1"/>
                </a:solidFill>
                <a:latin typeface="Times New Roman" pitchFamily="-109" charset="0"/>
                <a:ea typeface="+mn-ea"/>
                <a:cs typeface="+mn-cs"/>
              </a:rPr>
              <a:t> Fourth</a:t>
            </a:r>
            <a:r>
              <a:rPr kumimoji="1" lang="en-US" sz="1200" b="0" i="0" u="none" strike="noStrike" kern="1200" baseline="0" dirty="0">
                <a:solidFill>
                  <a:schemeClr val="tx1"/>
                </a:solidFill>
                <a:latin typeface="Times New Roman" pitchFamily="-109" charset="0"/>
                <a:ea typeface="+mn-ea"/>
                <a:cs typeface="+mn-cs"/>
              </a:rPr>
              <a:t>:  The device must have organs to transfer information</a:t>
            </a:r>
          </a:p>
          <a:p>
            <a:r>
              <a:rPr kumimoji="1" lang="en-US" sz="1200" b="0" i="0" u="none" strike="noStrike" kern="1200" baseline="0" dirty="0">
                <a:solidFill>
                  <a:schemeClr val="tx1"/>
                </a:solidFill>
                <a:latin typeface="Times New Roman" pitchFamily="-109" charset="0"/>
                <a:ea typeface="+mn-ea"/>
                <a:cs typeface="+mn-cs"/>
              </a:rPr>
              <a:t>from R into its specific parts C and M. These organs form its</a:t>
            </a:r>
          </a:p>
          <a:p>
            <a:r>
              <a:rPr kumimoji="1" lang="en-US" sz="1200" b="0" i="1" u="none" strike="noStrike" kern="1200" baseline="0" dirty="0">
                <a:solidFill>
                  <a:schemeClr val="tx1"/>
                </a:solidFill>
                <a:latin typeface="Times New Roman" pitchFamily="-109" charset="0"/>
                <a:ea typeface="+mn-ea"/>
                <a:cs typeface="+mn-cs"/>
              </a:rPr>
              <a:t>input </a:t>
            </a:r>
            <a:r>
              <a:rPr kumimoji="1" lang="en-US" sz="1200" b="0" i="0" u="none" strike="noStrike" kern="1200" baseline="0" dirty="0">
                <a:solidFill>
                  <a:schemeClr val="tx1"/>
                </a:solidFill>
                <a:latin typeface="Times New Roman" pitchFamily="-109" charset="0"/>
                <a:ea typeface="+mn-ea"/>
                <a:cs typeface="+mn-cs"/>
              </a:rPr>
              <a:t>, the </a:t>
            </a:r>
            <a:r>
              <a:rPr kumimoji="1" lang="en-US" sz="1200" b="0" i="1" u="none" strike="noStrike" kern="1200" baseline="0" dirty="0">
                <a:solidFill>
                  <a:schemeClr val="tx1"/>
                </a:solidFill>
                <a:latin typeface="Times New Roman" pitchFamily="-109" charset="0"/>
                <a:ea typeface="+mn-ea"/>
                <a:cs typeface="+mn-cs"/>
              </a:rPr>
              <a:t>fourth specific part: I </a:t>
            </a:r>
            <a:r>
              <a:rPr kumimoji="1" lang="en-US" sz="1200" b="0" i="0" u="none" strike="noStrike" kern="1200" baseline="0" dirty="0">
                <a:solidFill>
                  <a:schemeClr val="tx1"/>
                </a:solidFill>
                <a:latin typeface="Times New Roman" pitchFamily="-109" charset="0"/>
                <a:ea typeface="+mn-ea"/>
                <a:cs typeface="+mn-cs"/>
              </a:rPr>
              <a:t>. It will be seen that it is best to make</a:t>
            </a:r>
          </a:p>
          <a:p>
            <a:r>
              <a:rPr kumimoji="1" lang="en-US" sz="1200" b="0" i="0" u="none" strike="noStrike" kern="1200" baseline="0" dirty="0">
                <a:solidFill>
                  <a:schemeClr val="tx1"/>
                </a:solidFill>
                <a:latin typeface="Times New Roman" pitchFamily="-109" charset="0"/>
                <a:ea typeface="+mn-ea"/>
                <a:cs typeface="+mn-cs"/>
              </a:rPr>
              <a:t>all transfers from R (by I) into M and never directly from C.</a:t>
            </a:r>
          </a:p>
          <a:p>
            <a:r>
              <a:rPr kumimoji="1" lang="en-US" sz="1200" b="0" i="0" u="none" strike="noStrike" kern="1200" baseline="0" dirty="0">
                <a:solidFill>
                  <a:schemeClr val="tx1"/>
                </a:solidFill>
                <a:latin typeface="Times New Roman" pitchFamily="-109" charset="0"/>
                <a:ea typeface="+mn-ea"/>
                <a:cs typeface="+mn-cs"/>
              </a:rPr>
              <a:t>	2.8 </a:t>
            </a:r>
            <a:r>
              <a:rPr kumimoji="1" lang="en-US" sz="1200" b="1" i="0" u="none" strike="noStrike" kern="1200" baseline="0" dirty="0">
                <a:solidFill>
                  <a:schemeClr val="tx1"/>
                </a:solidFill>
                <a:latin typeface="Times New Roman" pitchFamily="-109" charset="0"/>
                <a:ea typeface="+mn-ea"/>
                <a:cs typeface="+mn-cs"/>
              </a:rPr>
              <a:t>Fifth:  </a:t>
            </a:r>
            <a:r>
              <a:rPr kumimoji="1" lang="en-US" sz="1200" b="0" i="0" u="none" strike="noStrike" kern="1200" baseline="0" dirty="0">
                <a:solidFill>
                  <a:schemeClr val="tx1"/>
                </a:solidFill>
                <a:latin typeface="Times New Roman" pitchFamily="-109" charset="0"/>
                <a:ea typeface="+mn-ea"/>
                <a:cs typeface="+mn-cs"/>
              </a:rPr>
              <a:t>The device must have organs to transfer from its</a:t>
            </a:r>
          </a:p>
          <a:p>
            <a:r>
              <a:rPr kumimoji="1" lang="en-US" sz="1200" b="0" i="0" u="none" strike="noStrike" kern="1200" baseline="0" dirty="0">
                <a:solidFill>
                  <a:schemeClr val="tx1"/>
                </a:solidFill>
                <a:latin typeface="Times New Roman" pitchFamily="-109" charset="0"/>
                <a:ea typeface="+mn-ea"/>
                <a:cs typeface="+mn-cs"/>
              </a:rPr>
              <a:t>specific parts C and M into R. These organs form its </a:t>
            </a:r>
            <a:r>
              <a:rPr kumimoji="1" lang="en-US" sz="1200" b="0" i="1" u="none" strike="noStrike" kern="1200" baseline="0" dirty="0">
                <a:solidFill>
                  <a:schemeClr val="tx1"/>
                </a:solidFill>
                <a:latin typeface="Times New Roman" pitchFamily="-109" charset="0"/>
                <a:ea typeface="+mn-ea"/>
                <a:cs typeface="+mn-cs"/>
              </a:rPr>
              <a:t>output , the</a:t>
            </a:r>
          </a:p>
          <a:p>
            <a:r>
              <a:rPr kumimoji="1" lang="en-US" sz="1200" b="0" i="1" u="none" strike="noStrike" kern="1200" baseline="0" dirty="0">
                <a:solidFill>
                  <a:schemeClr val="tx1"/>
                </a:solidFill>
                <a:latin typeface="Times New Roman" pitchFamily="-109" charset="0"/>
                <a:ea typeface="+mn-ea"/>
                <a:cs typeface="+mn-cs"/>
              </a:rPr>
              <a:t>fifth specific part: O </a:t>
            </a:r>
            <a:r>
              <a:rPr kumimoji="1" lang="en-US" sz="1200" b="0" i="0" u="none" strike="noStrike" kern="1200" baseline="0" dirty="0">
                <a:solidFill>
                  <a:schemeClr val="tx1"/>
                </a:solidFill>
                <a:latin typeface="Times New Roman" pitchFamily="-109" charset="0"/>
                <a:ea typeface="+mn-ea"/>
                <a:cs typeface="+mn-cs"/>
              </a:rPr>
              <a:t>. It will be seen that it is again best to make all</a:t>
            </a:r>
          </a:p>
          <a:p>
            <a:r>
              <a:rPr kumimoji="1" lang="en-US" sz="1200" b="0" i="0" u="none" strike="noStrike" kern="1200" baseline="0" dirty="0">
                <a:solidFill>
                  <a:schemeClr val="tx1"/>
                </a:solidFill>
                <a:latin typeface="Times New Roman" pitchFamily="-109" charset="0"/>
                <a:ea typeface="+mn-ea"/>
                <a:cs typeface="+mn-cs"/>
              </a:rPr>
              <a:t>transfers from M (by O) into R, and never directly from C.</a:t>
            </a:r>
            <a:endParaRPr lang="en-GB" b="0" dirty="0"/>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8FD58E-35E8-E546-955F-066F4D125A80}" type="slidenum">
              <a:rPr lang="en-US"/>
              <a:pPr/>
              <a:t>19</a:t>
            </a:fld>
            <a:endParaRPr lang="en-US"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With rare exceptions, all of today’s computers have this same general structure</a:t>
            </a:r>
          </a:p>
          <a:p>
            <a:r>
              <a:rPr kumimoji="1" lang="en-US" sz="1200" b="0" i="0" u="none" strike="noStrike" kern="1200" baseline="0" dirty="0">
                <a:solidFill>
                  <a:schemeClr val="tx1"/>
                </a:solidFill>
                <a:latin typeface="Times New Roman" pitchFamily="-109" charset="0"/>
                <a:ea typeface="+mn-ea"/>
                <a:cs typeface="+mn-cs"/>
              </a:rPr>
              <a:t>and function and are thus referred to as </a:t>
            </a:r>
            <a:r>
              <a:rPr kumimoji="1" lang="en-US" sz="1200" b="0" i="1" u="none" strike="noStrike" kern="1200" baseline="0" dirty="0">
                <a:solidFill>
                  <a:schemeClr val="tx1"/>
                </a:solidFill>
                <a:latin typeface="Times New Roman" pitchFamily="-109" charset="0"/>
                <a:ea typeface="+mn-ea"/>
                <a:cs typeface="+mn-cs"/>
              </a:rPr>
              <a:t>von Neumann machines </a:t>
            </a:r>
            <a:r>
              <a:rPr kumimoji="1" lang="en-US" sz="1200" b="0" i="0" u="none" strike="noStrike" kern="1200" baseline="0" dirty="0">
                <a:solidFill>
                  <a:schemeClr val="tx1"/>
                </a:solidFill>
                <a:latin typeface="Times New Roman" pitchFamily="-109" charset="0"/>
                <a:ea typeface="+mn-ea"/>
                <a:cs typeface="+mn-cs"/>
              </a:rPr>
              <a:t>. Thus, it is worthwhile</a:t>
            </a:r>
          </a:p>
          <a:p>
            <a:r>
              <a:rPr kumimoji="1" lang="en-US" sz="1200" b="0" i="0" u="none" strike="noStrike" kern="1200" baseline="0" dirty="0">
                <a:solidFill>
                  <a:schemeClr val="tx1"/>
                </a:solidFill>
                <a:latin typeface="Times New Roman" pitchFamily="-109" charset="0"/>
                <a:ea typeface="+mn-ea"/>
                <a:cs typeface="+mn-cs"/>
              </a:rPr>
              <a:t>at this point to describe briefly the operation of the IAS computer [BURK46,</a:t>
            </a:r>
          </a:p>
          <a:p>
            <a:r>
              <a:rPr kumimoji="1" lang="en-US" sz="1200" b="0" i="0" u="none" strike="noStrike" kern="1200" baseline="0" dirty="0">
                <a:solidFill>
                  <a:schemeClr val="tx1"/>
                </a:solidFill>
                <a:latin typeface="Times New Roman" pitchFamily="-109" charset="0"/>
                <a:ea typeface="+mn-ea"/>
                <a:cs typeface="+mn-cs"/>
              </a:rPr>
              <a:t>GOLD54]. Following [HAYE98], the terminology and notation of von Neumann</a:t>
            </a:r>
          </a:p>
          <a:p>
            <a:r>
              <a:rPr kumimoji="1" lang="en-US" sz="1200" b="0" i="0" u="none" strike="noStrike" kern="1200" baseline="0" dirty="0">
                <a:solidFill>
                  <a:schemeClr val="tx1"/>
                </a:solidFill>
                <a:latin typeface="Times New Roman" pitchFamily="-109" charset="0"/>
                <a:ea typeface="+mn-ea"/>
                <a:cs typeface="+mn-cs"/>
              </a:rPr>
              <a:t>are changed in the following to conform more closely to modern usage; the examples</a:t>
            </a:r>
          </a:p>
          <a:p>
            <a:r>
              <a:rPr kumimoji="1" lang="en-US" sz="1200" b="0" i="0" u="none" strike="noStrike" kern="1200" baseline="0" dirty="0">
                <a:solidFill>
                  <a:schemeClr val="tx1"/>
                </a:solidFill>
                <a:latin typeface="Times New Roman" pitchFamily="-109" charset="0"/>
                <a:ea typeface="+mn-ea"/>
                <a:cs typeface="+mn-cs"/>
              </a:rPr>
              <a:t>accompanying this discussion are based on that latter text.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memory of the IAS consists of 4,096 storage locations, called </a:t>
            </a:r>
            <a:r>
              <a:rPr kumimoji="1" lang="en-US" sz="1200" b="0" i="1" u="none" strike="noStrike" kern="1200" baseline="0" dirty="0">
                <a:solidFill>
                  <a:schemeClr val="tx1"/>
                </a:solidFill>
                <a:latin typeface="Times New Roman" pitchFamily="-109" charset="0"/>
                <a:ea typeface="+mn-ea"/>
                <a:cs typeface="+mn-cs"/>
              </a:rPr>
              <a:t>words</a:t>
            </a:r>
            <a:r>
              <a:rPr kumimoji="1" lang="en-US" sz="1200" b="0" i="0" u="none" strike="noStrike" kern="1200" baseline="0" dirty="0">
                <a:solidFill>
                  <a:schemeClr val="tx1"/>
                </a:solidFill>
                <a:latin typeface="Times New Roman" pitchFamily="-109" charset="0"/>
                <a:ea typeface="+mn-ea"/>
                <a:cs typeface="+mn-cs"/>
              </a:rPr>
              <a:t> , of</a:t>
            </a:r>
          </a:p>
          <a:p>
            <a:r>
              <a:rPr kumimoji="1" lang="en-US" sz="1200" b="0" i="0" u="none" strike="noStrike" kern="1200" baseline="0" dirty="0">
                <a:solidFill>
                  <a:schemeClr val="tx1"/>
                </a:solidFill>
                <a:latin typeface="Times New Roman" pitchFamily="-109" charset="0"/>
                <a:ea typeface="+mn-ea"/>
                <a:cs typeface="+mn-cs"/>
              </a:rPr>
              <a:t>40 binary digits (bits) each.  Both data and instructions are stored there. Numbers are</a:t>
            </a:r>
          </a:p>
          <a:p>
            <a:r>
              <a:rPr kumimoji="1" lang="en-US" sz="1200" b="0" i="0" u="none" strike="noStrike" kern="1200" baseline="0" dirty="0">
                <a:solidFill>
                  <a:schemeClr val="tx1"/>
                </a:solidFill>
                <a:latin typeface="Times New Roman" pitchFamily="-109" charset="0"/>
                <a:ea typeface="+mn-ea"/>
                <a:cs typeface="+mn-cs"/>
              </a:rPr>
              <a:t>represented in binary form, and each instruction is a binary code. Figure 1.7 illustrates</a:t>
            </a:r>
          </a:p>
          <a:p>
            <a:r>
              <a:rPr kumimoji="1" lang="en-US" sz="1200" b="0" i="0" u="none" strike="noStrike" kern="1200" baseline="0" dirty="0">
                <a:solidFill>
                  <a:schemeClr val="tx1"/>
                </a:solidFill>
                <a:latin typeface="Times New Roman" pitchFamily="-109" charset="0"/>
                <a:ea typeface="+mn-ea"/>
                <a:cs typeface="+mn-cs"/>
              </a:rPr>
              <a:t>these formats. Each number is represented by a sign bit and a 39-bit value. A word</a:t>
            </a:r>
          </a:p>
          <a:p>
            <a:r>
              <a:rPr kumimoji="1" lang="en-US" sz="1200" b="0" i="0" u="none" strike="noStrike" kern="1200" baseline="0" dirty="0">
                <a:solidFill>
                  <a:schemeClr val="tx1"/>
                </a:solidFill>
                <a:latin typeface="Times New Roman" pitchFamily="-109" charset="0"/>
                <a:ea typeface="+mn-ea"/>
                <a:cs typeface="+mn-cs"/>
              </a:rPr>
              <a:t>may alternatively contain two 20-bit instructions, with each instruction consisting</a:t>
            </a:r>
          </a:p>
          <a:p>
            <a:r>
              <a:rPr kumimoji="1" lang="en-US" sz="1200" b="0" i="0" u="none" strike="noStrike" kern="1200" baseline="0" dirty="0">
                <a:solidFill>
                  <a:schemeClr val="tx1"/>
                </a:solidFill>
                <a:latin typeface="Times New Roman" pitchFamily="-109" charset="0"/>
                <a:ea typeface="+mn-ea"/>
                <a:cs typeface="+mn-cs"/>
              </a:rPr>
              <a:t>of an 8-bit operation code (</a:t>
            </a:r>
            <a:r>
              <a:rPr kumimoji="1" lang="en-US" sz="1200" b="0" i="0" u="none" strike="noStrike" kern="1200" baseline="0" dirty="0" err="1">
                <a:solidFill>
                  <a:schemeClr val="tx1"/>
                </a:solidFill>
                <a:latin typeface="Times New Roman" pitchFamily="-109" charset="0"/>
                <a:ea typeface="+mn-ea"/>
                <a:cs typeface="+mn-cs"/>
              </a:rPr>
              <a:t>opcode</a:t>
            </a:r>
            <a:r>
              <a:rPr kumimoji="1" lang="en-US" sz="1200" b="0" i="0" u="none" strike="noStrike" kern="1200" baseline="0" dirty="0">
                <a:solidFill>
                  <a:schemeClr val="tx1"/>
                </a:solidFill>
                <a:latin typeface="Times New Roman" pitchFamily="-109" charset="0"/>
                <a:ea typeface="+mn-ea"/>
                <a:cs typeface="+mn-cs"/>
              </a:rPr>
              <a:t> ) specifying the operation to be performed and</a:t>
            </a:r>
          </a:p>
          <a:p>
            <a:r>
              <a:rPr kumimoji="1" lang="en-US" sz="1200" b="0" i="0" u="none" strike="noStrike" kern="1200" baseline="0" dirty="0">
                <a:solidFill>
                  <a:schemeClr val="tx1"/>
                </a:solidFill>
                <a:latin typeface="Times New Roman" pitchFamily="-109" charset="0"/>
                <a:ea typeface="+mn-ea"/>
                <a:cs typeface="+mn-cs"/>
              </a:rPr>
              <a:t>a 12-bit address designating one of the words in memory (numbered from 0 to 999).</a:t>
            </a:r>
            <a:endParaRPr kumimoji="1" lang="en-US" sz="1200" kern="1200" baseline="0" dirty="0">
              <a:solidFill>
                <a:schemeClr val="tx1"/>
              </a:solidFill>
              <a:latin typeface="Times New Roman" pitchFamily="-110" charset="0"/>
              <a:ea typeface="+mn-ea"/>
              <a:cs typeface="+mn-cs"/>
            </a:endParaRPr>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kumimoji="1" lang="en-US" sz="1200" b="0" i="0" u="none" strike="noStrike" kern="1200" baseline="0" dirty="0">
                <a:solidFill>
                  <a:schemeClr val="tx1"/>
                </a:solidFill>
                <a:latin typeface="Times New Roman" pitchFamily="-109" charset="0"/>
                <a:ea typeface="+mn-ea"/>
                <a:cs typeface="+mn-cs"/>
              </a:rPr>
              <a:t>The control unit operates the IAS by fetching instructions from memory</a:t>
            </a:r>
          </a:p>
          <a:p>
            <a:r>
              <a:rPr kumimoji="1" lang="en-US" sz="1200" b="0" i="0" u="none" strike="noStrike" kern="1200" baseline="0" dirty="0">
                <a:solidFill>
                  <a:schemeClr val="tx1"/>
                </a:solidFill>
                <a:latin typeface="Times New Roman" pitchFamily="-109" charset="0"/>
                <a:ea typeface="+mn-ea"/>
                <a:cs typeface="+mn-cs"/>
              </a:rPr>
              <a:t>and executing them one at a time. We explain these operations with reference to</a:t>
            </a:r>
          </a:p>
          <a:p>
            <a:r>
              <a:rPr kumimoji="1" lang="en-US" sz="1200" b="0" i="0" u="none" strike="noStrike" kern="1200" baseline="0" dirty="0">
                <a:solidFill>
                  <a:schemeClr val="tx1"/>
                </a:solidFill>
                <a:latin typeface="Times New Roman" pitchFamily="-109" charset="0"/>
                <a:ea typeface="+mn-ea"/>
                <a:cs typeface="+mn-cs"/>
              </a:rPr>
              <a:t>Figure 1.6. This figure reveals that both the control unit and the ALU contain storage</a:t>
            </a:r>
          </a:p>
          <a:p>
            <a:r>
              <a:rPr kumimoji="1" lang="en-US" sz="1200" b="0" i="0" u="none" strike="noStrike" kern="1200" baseline="0" dirty="0">
                <a:solidFill>
                  <a:schemeClr val="tx1"/>
                </a:solidFill>
                <a:latin typeface="Times New Roman" pitchFamily="-109" charset="0"/>
                <a:ea typeface="+mn-ea"/>
                <a:cs typeface="+mn-cs"/>
              </a:rPr>
              <a:t>locations, called </a:t>
            </a:r>
            <a:r>
              <a:rPr kumimoji="1" lang="en-US" sz="1200" b="0" i="1" u="none" strike="noStrike" kern="1200" baseline="0" dirty="0">
                <a:solidFill>
                  <a:schemeClr val="tx1"/>
                </a:solidFill>
                <a:latin typeface="Times New Roman" pitchFamily="-109" charset="0"/>
                <a:ea typeface="+mn-ea"/>
                <a:cs typeface="+mn-cs"/>
              </a:rPr>
              <a:t>registers</a:t>
            </a:r>
            <a:r>
              <a:rPr kumimoji="1" lang="en-US" sz="1200" b="0" i="0" u="none" strike="noStrike" kern="1200" baseline="0" dirty="0">
                <a:solidFill>
                  <a:schemeClr val="tx1"/>
                </a:solidFill>
                <a:latin typeface="Times New Roman" pitchFamily="-109" charset="0"/>
                <a:ea typeface="+mn-ea"/>
                <a:cs typeface="+mn-cs"/>
              </a:rPr>
              <a:t> , defined as follows:</a:t>
            </a:r>
          </a:p>
          <a:p>
            <a:endParaRPr lang="en-US" dirty="0"/>
          </a:p>
          <a:p>
            <a:r>
              <a:rPr lang="en-US" dirty="0"/>
              <a:t> </a:t>
            </a:r>
            <a:r>
              <a:rPr kumimoji="1" lang="en-US" sz="1200" b="1" kern="1200" baseline="0" dirty="0">
                <a:solidFill>
                  <a:schemeClr val="tx1"/>
                </a:solidFill>
                <a:latin typeface="Times New Roman" pitchFamily="-110" charset="0"/>
                <a:ea typeface="+mn-ea"/>
                <a:cs typeface="+mn-cs"/>
              </a:rPr>
              <a:t>Memory buffer register (MBR): </a:t>
            </a:r>
            <a:r>
              <a:rPr kumimoji="1" lang="en-US" sz="1200" b="0" kern="1200" baseline="0" dirty="0">
                <a:solidFill>
                  <a:schemeClr val="tx1"/>
                </a:solidFill>
                <a:latin typeface="Times New Roman" pitchFamily="-110" charset="0"/>
                <a:ea typeface="+mn-ea"/>
                <a:cs typeface="+mn-cs"/>
              </a:rPr>
              <a:t>Contains a word to be stored in memory or sent</a:t>
            </a:r>
          </a:p>
          <a:p>
            <a:r>
              <a:rPr kumimoji="1" lang="en-US" sz="1200" kern="1200" baseline="0" dirty="0">
                <a:solidFill>
                  <a:schemeClr val="tx1"/>
                </a:solidFill>
                <a:latin typeface="Times New Roman" pitchFamily="-110" charset="0"/>
                <a:ea typeface="+mn-ea"/>
                <a:cs typeface="+mn-cs"/>
              </a:rPr>
              <a:t>to the I/O unit, or is used to receive a word from memory or from the I/O unit.</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Memory address register (MAR): </a:t>
            </a:r>
            <a:r>
              <a:rPr kumimoji="1" lang="en-US" sz="1200" b="0" kern="1200" baseline="0" dirty="0">
                <a:solidFill>
                  <a:schemeClr val="tx1"/>
                </a:solidFill>
                <a:latin typeface="Times New Roman" pitchFamily="-110" charset="0"/>
                <a:ea typeface="+mn-ea"/>
                <a:cs typeface="+mn-cs"/>
              </a:rPr>
              <a:t>Specifies the address in memory of the word</a:t>
            </a:r>
          </a:p>
          <a:p>
            <a:r>
              <a:rPr kumimoji="1" lang="en-US" sz="1200" kern="1200" baseline="0" dirty="0">
                <a:solidFill>
                  <a:schemeClr val="tx1"/>
                </a:solidFill>
                <a:latin typeface="Times New Roman" pitchFamily="-110" charset="0"/>
                <a:ea typeface="+mn-ea"/>
                <a:cs typeface="+mn-cs"/>
              </a:rPr>
              <a:t>to be written from or read into the MBR.</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Instruction register (IR ): </a:t>
            </a:r>
            <a:r>
              <a:rPr kumimoji="1" lang="en-US" sz="1200" b="0" kern="1200" baseline="0" dirty="0">
                <a:solidFill>
                  <a:schemeClr val="tx1"/>
                </a:solidFill>
                <a:latin typeface="Times New Roman" pitchFamily="-110" charset="0"/>
                <a:ea typeface="+mn-ea"/>
                <a:cs typeface="+mn-cs"/>
              </a:rPr>
              <a:t>Contains the 8-bit opcode instruction being executed.</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Instruction buffer register (IBR): </a:t>
            </a:r>
            <a:r>
              <a:rPr kumimoji="1" lang="en-US" sz="1200" b="0" kern="1200" baseline="0" dirty="0">
                <a:solidFill>
                  <a:schemeClr val="tx1"/>
                </a:solidFill>
                <a:latin typeface="Times New Roman" pitchFamily="-110" charset="0"/>
                <a:ea typeface="+mn-ea"/>
                <a:cs typeface="+mn-cs"/>
              </a:rPr>
              <a:t>Employed to hold temporarily the right-hand</a:t>
            </a:r>
          </a:p>
          <a:p>
            <a:r>
              <a:rPr kumimoji="1" lang="en-US" sz="1200" kern="1200" baseline="0" dirty="0">
                <a:solidFill>
                  <a:schemeClr val="tx1"/>
                </a:solidFill>
                <a:latin typeface="Times New Roman" pitchFamily="-110" charset="0"/>
                <a:ea typeface="+mn-ea"/>
                <a:cs typeface="+mn-cs"/>
              </a:rPr>
              <a:t>instruction from a word in memory.</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Program counter (PC): </a:t>
            </a:r>
            <a:r>
              <a:rPr kumimoji="1" lang="en-US" sz="1200" b="0" kern="1200" baseline="0" dirty="0">
                <a:solidFill>
                  <a:schemeClr val="tx1"/>
                </a:solidFill>
                <a:latin typeface="Times New Roman" pitchFamily="-110" charset="0"/>
                <a:ea typeface="+mn-ea"/>
                <a:cs typeface="+mn-cs"/>
              </a:rPr>
              <a:t>Contains the address of the next instruction pair to be</a:t>
            </a:r>
          </a:p>
          <a:p>
            <a:r>
              <a:rPr kumimoji="1" lang="en-US" sz="1200" kern="1200" baseline="0" dirty="0">
                <a:solidFill>
                  <a:schemeClr val="tx1"/>
                </a:solidFill>
                <a:latin typeface="Times New Roman" pitchFamily="-110" charset="0"/>
                <a:ea typeface="+mn-ea"/>
                <a:cs typeface="+mn-cs"/>
              </a:rPr>
              <a:t>fetched from memory.</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Accumulator (AC) and multiplier quotient (MQ): </a:t>
            </a:r>
            <a:r>
              <a:rPr kumimoji="1" lang="en-US" sz="1200" b="0" kern="1200" baseline="0" dirty="0">
                <a:solidFill>
                  <a:schemeClr val="tx1"/>
                </a:solidFill>
                <a:latin typeface="Times New Roman" pitchFamily="-110" charset="0"/>
                <a:ea typeface="+mn-ea"/>
                <a:cs typeface="+mn-cs"/>
              </a:rPr>
              <a:t>Employed to hold temporarily</a:t>
            </a:r>
          </a:p>
          <a:p>
            <a:r>
              <a:rPr kumimoji="1" lang="en-US" sz="1200" kern="1200" baseline="0" dirty="0">
                <a:solidFill>
                  <a:schemeClr val="tx1"/>
                </a:solidFill>
                <a:latin typeface="Times New Roman" pitchFamily="-110" charset="0"/>
                <a:ea typeface="+mn-ea"/>
                <a:cs typeface="+mn-cs"/>
              </a:rPr>
              <a:t>operands and results of ALU operations. For example, the result of</a:t>
            </a:r>
          </a:p>
          <a:p>
            <a:r>
              <a:rPr kumimoji="1" lang="en-US" sz="1200" kern="1200" baseline="0" dirty="0">
                <a:solidFill>
                  <a:schemeClr val="tx1"/>
                </a:solidFill>
                <a:latin typeface="Times New Roman" pitchFamily="-110" charset="0"/>
                <a:ea typeface="+mn-ea"/>
                <a:cs typeface="+mn-cs"/>
              </a:rPr>
              <a:t>multiplying two 40-bit numbers is an 80-bit number; the most significant 40 bits</a:t>
            </a:r>
          </a:p>
          <a:p>
            <a:r>
              <a:rPr kumimoji="1" lang="en-US" sz="1200" kern="1200" baseline="0" dirty="0">
                <a:solidFill>
                  <a:schemeClr val="tx1"/>
                </a:solidFill>
                <a:latin typeface="Times New Roman" pitchFamily="-110" charset="0"/>
                <a:ea typeface="+mn-ea"/>
                <a:cs typeface="+mn-cs"/>
              </a:rPr>
              <a:t>are stored in the AC and the least significant in the MQ.</a:t>
            </a:r>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20</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74719-171D-B949-8C83-D2F8F6712CF4}" type="slidenum">
              <a:rPr lang="en-US"/>
              <a:pPr/>
              <a:t>3</a:t>
            </a:fld>
            <a:endParaRPr lang="en-US" dirty="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09" charset="0"/>
                <a:ea typeface="+mn-ea"/>
                <a:cs typeface="+mn-cs"/>
              </a:rPr>
              <a:t>A prominent example of both these phenomena is the IBM</a:t>
            </a:r>
          </a:p>
          <a:p>
            <a:r>
              <a:rPr kumimoji="1" lang="en-US" sz="1200" kern="1200" baseline="0" dirty="0">
                <a:solidFill>
                  <a:schemeClr val="tx1"/>
                </a:solidFill>
                <a:latin typeface="Times New Roman" pitchFamily="-109" charset="0"/>
                <a:ea typeface="+mn-ea"/>
                <a:cs typeface="+mn-cs"/>
              </a:rPr>
              <a:t>System/370 architecture. This architecture was first introduced in 1970 and included</a:t>
            </a:r>
          </a:p>
          <a:p>
            <a:r>
              <a:rPr kumimoji="1" lang="en-US" sz="1200" kern="1200" baseline="0" dirty="0">
                <a:solidFill>
                  <a:schemeClr val="tx1"/>
                </a:solidFill>
                <a:latin typeface="Times New Roman" pitchFamily="-109" charset="0"/>
                <a:ea typeface="+mn-ea"/>
                <a:cs typeface="+mn-cs"/>
              </a:rPr>
              <a:t>a number of models. The customer with modest requirements could buy a cheaper,</a:t>
            </a:r>
          </a:p>
          <a:p>
            <a:r>
              <a:rPr kumimoji="1" lang="en-US" sz="1200" kern="1200" baseline="0" dirty="0">
                <a:solidFill>
                  <a:schemeClr val="tx1"/>
                </a:solidFill>
                <a:latin typeface="Times New Roman" pitchFamily="-109" charset="0"/>
                <a:ea typeface="+mn-ea"/>
                <a:cs typeface="+mn-cs"/>
              </a:rPr>
              <a:t>slower model and, if demand increased, later upgrade to a more expensive, faster</a:t>
            </a:r>
          </a:p>
          <a:p>
            <a:r>
              <a:rPr kumimoji="1" lang="en-US" sz="1200" kern="1200" baseline="0" dirty="0">
                <a:solidFill>
                  <a:schemeClr val="tx1"/>
                </a:solidFill>
                <a:latin typeface="Times New Roman" pitchFamily="-109" charset="0"/>
                <a:ea typeface="+mn-ea"/>
                <a:cs typeface="+mn-cs"/>
              </a:rPr>
              <a:t>model without having to abandon software that had already been developed. Over</a:t>
            </a:r>
          </a:p>
          <a:p>
            <a:r>
              <a:rPr kumimoji="1" lang="en-US" sz="1200" kern="1200" baseline="0" dirty="0">
                <a:solidFill>
                  <a:schemeClr val="tx1"/>
                </a:solidFill>
                <a:latin typeface="Times New Roman" pitchFamily="-109" charset="0"/>
                <a:ea typeface="+mn-ea"/>
                <a:cs typeface="+mn-cs"/>
              </a:rPr>
              <a:t>the years, IBM has introduced many new models with improved technology to replace</a:t>
            </a:r>
          </a:p>
          <a:p>
            <a:r>
              <a:rPr kumimoji="1" lang="en-US" sz="1200" kern="1200" baseline="0" dirty="0">
                <a:solidFill>
                  <a:schemeClr val="tx1"/>
                </a:solidFill>
                <a:latin typeface="Times New Roman" pitchFamily="-109" charset="0"/>
                <a:ea typeface="+mn-ea"/>
                <a:cs typeface="+mn-cs"/>
              </a:rPr>
              <a:t>older models, offering the customer greater speed, lower cost, or both. These newer</a:t>
            </a:r>
          </a:p>
          <a:p>
            <a:r>
              <a:rPr kumimoji="1" lang="en-US" sz="1200" kern="1200" baseline="0" dirty="0">
                <a:solidFill>
                  <a:schemeClr val="tx1"/>
                </a:solidFill>
                <a:latin typeface="Times New Roman" pitchFamily="-109" charset="0"/>
                <a:ea typeface="+mn-ea"/>
                <a:cs typeface="+mn-cs"/>
              </a:rPr>
              <a:t>models retained the same architecture so that the customer’s software investment was</a:t>
            </a:r>
          </a:p>
          <a:p>
            <a:r>
              <a:rPr kumimoji="1" lang="en-US" sz="1200" kern="1200" baseline="0" dirty="0">
                <a:solidFill>
                  <a:schemeClr val="tx1"/>
                </a:solidFill>
                <a:latin typeface="Times New Roman" pitchFamily="-109" charset="0"/>
                <a:ea typeface="+mn-ea"/>
                <a:cs typeface="+mn-cs"/>
              </a:rPr>
              <a:t>protected. Remarkably, the System/370 architecture, with a few enhancements, has</a:t>
            </a:r>
          </a:p>
          <a:p>
            <a:r>
              <a:rPr kumimoji="1" lang="en-US" sz="1200" kern="1200" baseline="0" dirty="0">
                <a:solidFill>
                  <a:schemeClr val="tx1"/>
                </a:solidFill>
                <a:latin typeface="Times New Roman" pitchFamily="-109" charset="0"/>
                <a:ea typeface="+mn-ea"/>
                <a:cs typeface="+mn-cs"/>
              </a:rPr>
              <a:t>survived to this day as the architecture of IBM’s mainframe product line.</a:t>
            </a:r>
            <a:endParaRPr lang="en-GB" dirty="0"/>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kumimoji="1" lang="en-US" sz="1200" kern="1200" baseline="0" dirty="0">
                <a:solidFill>
                  <a:schemeClr val="tx1"/>
                </a:solidFill>
                <a:latin typeface="Times New Roman" pitchFamily="-110" charset="0"/>
                <a:ea typeface="+mn-ea"/>
                <a:cs typeface="+mn-cs"/>
              </a:rPr>
              <a:t>The IAS operates by repetitively performing an </a:t>
            </a:r>
            <a:r>
              <a:rPr kumimoji="1" lang="en-US" sz="1200" b="0" i="1" kern="1200" baseline="0" dirty="0">
                <a:solidFill>
                  <a:schemeClr val="tx1"/>
                </a:solidFill>
                <a:latin typeface="Times New Roman" pitchFamily="-110" charset="0"/>
                <a:ea typeface="+mn-ea"/>
                <a:cs typeface="+mn-cs"/>
              </a:rPr>
              <a:t>instruction cycle</a:t>
            </a:r>
            <a:r>
              <a:rPr kumimoji="1" lang="en-US" sz="1200" b="1" kern="1200" baseline="0" dirty="0">
                <a:solidFill>
                  <a:schemeClr val="tx1"/>
                </a:solidFill>
                <a:latin typeface="Times New Roman" pitchFamily="-110" charset="0"/>
                <a:ea typeface="+mn-ea"/>
                <a:cs typeface="+mn-cs"/>
              </a:rPr>
              <a:t>, </a:t>
            </a:r>
            <a:r>
              <a:rPr kumimoji="1" lang="en-US" sz="1200" b="0" kern="1200" baseline="0" dirty="0">
                <a:solidFill>
                  <a:schemeClr val="tx1"/>
                </a:solidFill>
                <a:latin typeface="Times New Roman" pitchFamily="-110" charset="0"/>
                <a:ea typeface="+mn-ea"/>
                <a:cs typeface="+mn-cs"/>
              </a:rPr>
              <a:t>as shown in</a:t>
            </a:r>
          </a:p>
          <a:p>
            <a:r>
              <a:rPr kumimoji="1" lang="en-US" sz="1200" kern="1200" baseline="0" dirty="0">
                <a:solidFill>
                  <a:schemeClr val="tx1"/>
                </a:solidFill>
                <a:latin typeface="Times New Roman" pitchFamily="-110" charset="0"/>
                <a:ea typeface="+mn-ea"/>
                <a:cs typeface="+mn-cs"/>
              </a:rPr>
              <a:t>Figure 1.8. Each instruction cycle consists of two sub-cycles. During the </a:t>
            </a:r>
            <a:r>
              <a:rPr kumimoji="1" lang="en-US" sz="1200" b="0" i="1" kern="1200" baseline="0" dirty="0">
                <a:solidFill>
                  <a:schemeClr val="tx1"/>
                </a:solidFill>
                <a:latin typeface="Times New Roman" pitchFamily="-110" charset="0"/>
                <a:ea typeface="+mn-ea"/>
                <a:cs typeface="+mn-cs"/>
              </a:rPr>
              <a:t>fetch cycle,</a:t>
            </a:r>
          </a:p>
          <a:p>
            <a:r>
              <a:rPr kumimoji="1" lang="en-US" sz="1200" kern="1200" baseline="0" dirty="0">
                <a:solidFill>
                  <a:schemeClr val="tx1"/>
                </a:solidFill>
                <a:latin typeface="Times New Roman" pitchFamily="-110" charset="0"/>
                <a:ea typeface="+mn-ea"/>
                <a:cs typeface="+mn-cs"/>
              </a:rPr>
              <a:t>the opcode of the next instruction is loaded into the IR and the address portion is</a:t>
            </a:r>
          </a:p>
          <a:p>
            <a:r>
              <a:rPr kumimoji="1" lang="en-US" sz="1200" kern="1200" baseline="0" dirty="0">
                <a:solidFill>
                  <a:schemeClr val="tx1"/>
                </a:solidFill>
                <a:latin typeface="Times New Roman" pitchFamily="-110" charset="0"/>
                <a:ea typeface="+mn-ea"/>
                <a:cs typeface="+mn-cs"/>
              </a:rPr>
              <a:t>loaded into the MAR. This instruction may be taken from the IBR, or it can be</a:t>
            </a:r>
          </a:p>
          <a:p>
            <a:r>
              <a:rPr kumimoji="1" lang="en-US" sz="1200" kern="1200" baseline="0" dirty="0">
                <a:solidFill>
                  <a:schemeClr val="tx1"/>
                </a:solidFill>
                <a:latin typeface="Times New Roman" pitchFamily="-110" charset="0"/>
                <a:ea typeface="+mn-ea"/>
                <a:cs typeface="+mn-cs"/>
              </a:rPr>
              <a:t>obtained from memory by loading a word into the MBR, and then down to the IBR,</a:t>
            </a:r>
          </a:p>
          <a:p>
            <a:r>
              <a:rPr kumimoji="1" lang="en-US" sz="1200" kern="1200" baseline="0" dirty="0">
                <a:solidFill>
                  <a:schemeClr val="tx1"/>
                </a:solidFill>
                <a:latin typeface="Times New Roman" pitchFamily="-110" charset="0"/>
                <a:ea typeface="+mn-ea"/>
                <a:cs typeface="+mn-cs"/>
              </a:rPr>
              <a:t>IR, and MAR.</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Why the indirection? These operations are controlled by electronic circuitry</a:t>
            </a:r>
          </a:p>
          <a:p>
            <a:r>
              <a:rPr kumimoji="1" lang="en-US" sz="1200" kern="1200" baseline="0" dirty="0">
                <a:solidFill>
                  <a:schemeClr val="tx1"/>
                </a:solidFill>
                <a:latin typeface="Times New Roman" pitchFamily="-110" charset="0"/>
                <a:ea typeface="+mn-ea"/>
                <a:cs typeface="+mn-cs"/>
              </a:rPr>
              <a:t>and result in the use of data paths. To simplify the electronics, there is only one</a:t>
            </a:r>
          </a:p>
          <a:p>
            <a:r>
              <a:rPr kumimoji="1" lang="en-US" sz="1200" kern="1200" baseline="0" dirty="0">
                <a:solidFill>
                  <a:schemeClr val="tx1"/>
                </a:solidFill>
                <a:latin typeface="Times New Roman" pitchFamily="-110" charset="0"/>
                <a:ea typeface="+mn-ea"/>
                <a:cs typeface="+mn-cs"/>
              </a:rPr>
              <a:t>register that is used to specify the address in memory for a read or write and only</a:t>
            </a:r>
          </a:p>
          <a:p>
            <a:r>
              <a:rPr kumimoji="1" lang="en-US" sz="1200" kern="1200" baseline="0" dirty="0">
                <a:solidFill>
                  <a:schemeClr val="tx1"/>
                </a:solidFill>
                <a:latin typeface="Times New Roman" pitchFamily="-110" charset="0"/>
                <a:ea typeface="+mn-ea"/>
                <a:cs typeface="+mn-cs"/>
              </a:rPr>
              <a:t>one register used for the source or destination.</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Once the opcode is in the IR, the </a:t>
            </a:r>
            <a:r>
              <a:rPr kumimoji="1" lang="en-US" sz="1200" b="0" i="1" kern="1200" baseline="0" dirty="0">
                <a:solidFill>
                  <a:schemeClr val="tx1"/>
                </a:solidFill>
                <a:latin typeface="Times New Roman" pitchFamily="-110" charset="0"/>
                <a:ea typeface="+mn-ea"/>
                <a:cs typeface="+mn-cs"/>
              </a:rPr>
              <a:t>execute cycle </a:t>
            </a:r>
            <a:r>
              <a:rPr kumimoji="1" lang="en-US" sz="1200" b="0" kern="1200" baseline="0" dirty="0">
                <a:solidFill>
                  <a:schemeClr val="tx1"/>
                </a:solidFill>
                <a:latin typeface="Times New Roman" pitchFamily="-110" charset="0"/>
                <a:ea typeface="+mn-ea"/>
                <a:cs typeface="+mn-cs"/>
              </a:rPr>
              <a:t>is performed</a:t>
            </a:r>
            <a:r>
              <a:rPr kumimoji="1" lang="en-US" sz="1200" b="1" kern="1200" baseline="0" dirty="0">
                <a:solidFill>
                  <a:schemeClr val="tx1"/>
                </a:solidFill>
                <a:latin typeface="Times New Roman" pitchFamily="-110" charset="0"/>
                <a:ea typeface="+mn-ea"/>
                <a:cs typeface="+mn-cs"/>
              </a:rPr>
              <a:t>. </a:t>
            </a:r>
            <a:r>
              <a:rPr kumimoji="1" lang="en-US" sz="1200" b="0" kern="1200" baseline="0" dirty="0">
                <a:solidFill>
                  <a:schemeClr val="tx1"/>
                </a:solidFill>
                <a:latin typeface="Times New Roman" pitchFamily="-110" charset="0"/>
                <a:ea typeface="+mn-ea"/>
                <a:cs typeface="+mn-cs"/>
              </a:rPr>
              <a:t>Control circuitry</a:t>
            </a:r>
          </a:p>
          <a:p>
            <a:r>
              <a:rPr kumimoji="1" lang="en-US" sz="1200" kern="1200" baseline="0" dirty="0">
                <a:solidFill>
                  <a:schemeClr val="tx1"/>
                </a:solidFill>
                <a:latin typeface="Times New Roman" pitchFamily="-110" charset="0"/>
                <a:ea typeface="+mn-ea"/>
                <a:cs typeface="+mn-cs"/>
              </a:rPr>
              <a:t>interprets the opcode and executes the instruction by sending out the appropriate</a:t>
            </a:r>
          </a:p>
          <a:p>
            <a:r>
              <a:rPr kumimoji="1" lang="en-US" sz="1200" kern="1200" baseline="0" dirty="0">
                <a:solidFill>
                  <a:schemeClr val="tx1"/>
                </a:solidFill>
                <a:latin typeface="Times New Roman" pitchFamily="-110" charset="0"/>
                <a:ea typeface="+mn-ea"/>
                <a:cs typeface="+mn-cs"/>
              </a:rPr>
              <a:t>control signals to cause data to be moved or an operation to be performed by the</a:t>
            </a:r>
          </a:p>
          <a:p>
            <a:r>
              <a:rPr kumimoji="1" lang="en-US" sz="1200" kern="1200" baseline="0" dirty="0">
                <a:solidFill>
                  <a:schemeClr val="tx1"/>
                </a:solidFill>
                <a:latin typeface="Times New Roman" pitchFamily="-110" charset="0"/>
                <a:ea typeface="+mn-ea"/>
                <a:cs typeface="+mn-cs"/>
              </a:rPr>
              <a:t>ALU.</a:t>
            </a:r>
          </a:p>
          <a:p>
            <a:endParaRPr kumimoji="1" lang="en-US" sz="1200" kern="1200" baseline="0" dirty="0">
              <a:solidFill>
                <a:schemeClr val="tx1"/>
              </a:solidFill>
              <a:latin typeface="Times New Roman" pitchFamily="-110" charset="0"/>
              <a:ea typeface="+mn-ea"/>
              <a:cs typeface="+mn-cs"/>
            </a:endParaRPr>
          </a:p>
          <a:p>
            <a:r>
              <a:rPr kumimoji="1" lang="en-US" sz="1200" kern="1200" dirty="0">
                <a:solidFill>
                  <a:schemeClr val="tx1"/>
                </a:solidFill>
                <a:effectLst/>
                <a:latin typeface="Times New Roman" pitchFamily="-109" charset="0"/>
                <a:ea typeface="+mn-ea"/>
                <a:cs typeface="+mn-cs"/>
              </a:rPr>
              <a:t> Figure 1.8 shows several examples of instruction execution by the control unit.</a:t>
            </a:r>
          </a:p>
          <a:p>
            <a:r>
              <a:rPr kumimoji="1" lang="en-US" sz="1200" kern="1200" dirty="0">
                <a:solidFill>
                  <a:schemeClr val="tx1"/>
                </a:solidFill>
                <a:effectLst/>
                <a:latin typeface="Times New Roman" pitchFamily="-109" charset="0"/>
                <a:ea typeface="+mn-ea"/>
                <a:cs typeface="+mn-cs"/>
              </a:rPr>
              <a:t>Note that each operation requires several steps, some of which are quite elaborate.</a:t>
            </a:r>
          </a:p>
          <a:p>
            <a:r>
              <a:rPr kumimoji="1" lang="en-US" sz="1200" kern="1200" dirty="0">
                <a:solidFill>
                  <a:schemeClr val="tx1"/>
                </a:solidFill>
                <a:effectLst/>
                <a:latin typeface="Times New Roman" pitchFamily="-109" charset="0"/>
                <a:ea typeface="+mn-ea"/>
                <a:cs typeface="+mn-cs"/>
              </a:rPr>
              <a:t>The multiplication operation requires 39 </a:t>
            </a:r>
            <a:r>
              <a:rPr kumimoji="1" lang="en-US" sz="1200" kern="1200" dirty="0" err="1">
                <a:solidFill>
                  <a:schemeClr val="tx1"/>
                </a:solidFill>
                <a:effectLst/>
                <a:latin typeface="Times New Roman" pitchFamily="-109" charset="0"/>
                <a:ea typeface="+mn-ea"/>
                <a:cs typeface="+mn-cs"/>
              </a:rPr>
              <a:t>suboperations</a:t>
            </a:r>
            <a:r>
              <a:rPr kumimoji="1" lang="en-US" sz="1200" kern="1200" dirty="0">
                <a:solidFill>
                  <a:schemeClr val="tx1"/>
                </a:solidFill>
                <a:effectLst/>
                <a:latin typeface="Times New Roman" pitchFamily="-109" charset="0"/>
                <a:ea typeface="+mn-ea"/>
                <a:cs typeface="+mn-cs"/>
              </a:rPr>
              <a:t>, one for each bit position</a:t>
            </a:r>
          </a:p>
          <a:p>
            <a:r>
              <a:rPr kumimoji="1" lang="en-US" sz="1200" kern="1200" dirty="0">
                <a:solidFill>
                  <a:schemeClr val="tx1"/>
                </a:solidFill>
                <a:effectLst/>
                <a:latin typeface="Times New Roman" pitchFamily="-109" charset="0"/>
                <a:ea typeface="+mn-ea"/>
                <a:cs typeface="+mn-cs"/>
              </a:rPr>
              <a:t>except that of the sign bit.</a:t>
            </a:r>
          </a:p>
          <a:p>
            <a:endParaRPr kumimoji="1" lang="en-US" sz="1200" kern="1200" baseline="0" dirty="0">
              <a:solidFill>
                <a:schemeClr val="tx1"/>
              </a:solidFill>
              <a:latin typeface="Times New Roman" pitchFamily="-110" charset="0"/>
              <a:ea typeface="+mn-ea"/>
              <a:cs typeface="+mn-cs"/>
            </a:endParaRPr>
          </a:p>
        </p:txBody>
      </p:sp>
      <p:sp>
        <p:nvSpPr>
          <p:cNvPr id="4" name="Slide Number Placeholder 3"/>
          <p:cNvSpPr>
            <a:spLocks noGrp="1"/>
          </p:cNvSpPr>
          <p:nvPr>
            <p:ph type="sldNum" sz="quarter" idx="10"/>
          </p:nvPr>
        </p:nvSpPr>
        <p:spPr/>
        <p:txBody>
          <a:bodyPr/>
          <a:lstStyle/>
          <a:p>
            <a:fld id="{FDEEBCE0-4A34-3647-9307-E59F6D6CD745}" type="slidenum">
              <a:rPr lang="en-US" smtClean="0"/>
              <a:pPr/>
              <a:t>21</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kumimoji="1" lang="en-US" sz="1200" kern="1200" baseline="0" dirty="0">
                <a:solidFill>
                  <a:schemeClr val="tx1"/>
                </a:solidFill>
                <a:latin typeface="Times New Roman" pitchFamily="-110" charset="0"/>
                <a:ea typeface="+mn-ea"/>
                <a:cs typeface="+mn-cs"/>
              </a:rPr>
              <a:t>The IAS computer had a total of 21 instructions, which are listed in Table 1.1.</a:t>
            </a:r>
          </a:p>
          <a:p>
            <a:r>
              <a:rPr kumimoji="1" lang="en-US" sz="1200" kern="1200" baseline="0" dirty="0">
                <a:solidFill>
                  <a:schemeClr val="tx1"/>
                </a:solidFill>
                <a:latin typeface="Times New Roman" pitchFamily="-110" charset="0"/>
                <a:ea typeface="+mn-ea"/>
                <a:cs typeface="+mn-cs"/>
              </a:rPr>
              <a:t>These can be grouped as follows: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Data transfer: </a:t>
            </a:r>
            <a:r>
              <a:rPr kumimoji="1" lang="en-US" sz="1200" b="0" kern="1200" baseline="0" dirty="0">
                <a:solidFill>
                  <a:schemeClr val="tx1"/>
                </a:solidFill>
                <a:latin typeface="Times New Roman" pitchFamily="-110" charset="0"/>
                <a:ea typeface="+mn-ea"/>
                <a:cs typeface="+mn-cs"/>
              </a:rPr>
              <a:t>Move data between memory and ALU registers or between</a:t>
            </a:r>
          </a:p>
          <a:p>
            <a:r>
              <a:rPr kumimoji="1" lang="en-US" sz="1200" kern="1200" baseline="0" dirty="0">
                <a:solidFill>
                  <a:schemeClr val="tx1"/>
                </a:solidFill>
                <a:latin typeface="Times New Roman" pitchFamily="-110" charset="0"/>
                <a:ea typeface="+mn-ea"/>
                <a:cs typeface="+mn-cs"/>
              </a:rPr>
              <a:t>two ALU registers.</a:t>
            </a:r>
          </a:p>
          <a:p>
            <a:endParaRPr kumimoji="1" lang="en-US" sz="1200" kern="1200" baseline="0" dirty="0">
              <a:solidFill>
                <a:schemeClr val="tx1"/>
              </a:solidFill>
              <a:latin typeface="Times New Roman" pitchFamily="-110" charset="0"/>
              <a:ea typeface="+mn-ea"/>
              <a:cs typeface="+mn-cs"/>
            </a:endParaRPr>
          </a:p>
          <a:p>
            <a:r>
              <a:rPr kumimoji="1" lang="en-US" sz="1200" b="1" kern="1200" baseline="0" dirty="0">
                <a:solidFill>
                  <a:schemeClr val="tx1"/>
                </a:solidFill>
                <a:latin typeface="Times New Roman" pitchFamily="-110" charset="0"/>
                <a:ea typeface="+mn-ea"/>
                <a:cs typeface="+mn-cs"/>
              </a:rPr>
              <a:t>Unconditional branch: </a:t>
            </a:r>
            <a:r>
              <a:rPr kumimoji="1" lang="en-US" sz="1200" b="0" kern="1200" baseline="0" dirty="0">
                <a:solidFill>
                  <a:schemeClr val="tx1"/>
                </a:solidFill>
                <a:latin typeface="Times New Roman" pitchFamily="-110" charset="0"/>
                <a:ea typeface="+mn-ea"/>
                <a:cs typeface="+mn-cs"/>
              </a:rPr>
              <a:t>Normally, the control unit executes instructions in</a:t>
            </a:r>
          </a:p>
          <a:p>
            <a:r>
              <a:rPr kumimoji="1" lang="en-US" sz="1200" kern="1200" baseline="0" dirty="0">
                <a:solidFill>
                  <a:schemeClr val="tx1"/>
                </a:solidFill>
                <a:latin typeface="Times New Roman" pitchFamily="-110" charset="0"/>
                <a:ea typeface="+mn-ea"/>
                <a:cs typeface="+mn-cs"/>
              </a:rPr>
              <a:t>sequence from memory. This sequence can be changed by a branch instruction,</a:t>
            </a:r>
          </a:p>
          <a:p>
            <a:r>
              <a:rPr kumimoji="1" lang="en-US" sz="1200" kern="1200" baseline="0" dirty="0">
                <a:solidFill>
                  <a:schemeClr val="tx1"/>
                </a:solidFill>
                <a:latin typeface="Times New Roman" pitchFamily="-110" charset="0"/>
                <a:ea typeface="+mn-ea"/>
                <a:cs typeface="+mn-cs"/>
              </a:rPr>
              <a:t>which facilitates repetitive operations.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Conditional branch: </a:t>
            </a:r>
            <a:r>
              <a:rPr kumimoji="1" lang="en-US" sz="1200" b="0" kern="1200" baseline="0" dirty="0">
                <a:solidFill>
                  <a:schemeClr val="tx1"/>
                </a:solidFill>
                <a:latin typeface="Times New Roman" pitchFamily="-110" charset="0"/>
                <a:ea typeface="+mn-ea"/>
                <a:cs typeface="+mn-cs"/>
              </a:rPr>
              <a:t>The branch can be made dependent on a condition, thus</a:t>
            </a:r>
          </a:p>
          <a:p>
            <a:r>
              <a:rPr kumimoji="1" lang="en-US" sz="1200" kern="1200" baseline="0" dirty="0">
                <a:solidFill>
                  <a:schemeClr val="tx1"/>
                </a:solidFill>
                <a:latin typeface="Times New Roman" pitchFamily="-110" charset="0"/>
                <a:ea typeface="+mn-ea"/>
                <a:cs typeface="+mn-cs"/>
              </a:rPr>
              <a:t>allowing decision points.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Arithmetic: </a:t>
            </a:r>
            <a:r>
              <a:rPr kumimoji="1" lang="en-US" sz="1200" b="0" kern="1200" baseline="0" dirty="0">
                <a:solidFill>
                  <a:schemeClr val="tx1"/>
                </a:solidFill>
                <a:latin typeface="Times New Roman" pitchFamily="-110" charset="0"/>
                <a:ea typeface="+mn-ea"/>
                <a:cs typeface="+mn-cs"/>
              </a:rPr>
              <a:t>Operations performed by the ALU.</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Address modify: </a:t>
            </a:r>
            <a:r>
              <a:rPr kumimoji="1" lang="en-US" sz="1200" b="0" kern="1200" baseline="0" dirty="0">
                <a:solidFill>
                  <a:schemeClr val="tx1"/>
                </a:solidFill>
                <a:latin typeface="Times New Roman" pitchFamily="-110" charset="0"/>
                <a:ea typeface="+mn-ea"/>
                <a:cs typeface="+mn-cs"/>
              </a:rPr>
              <a:t>Permits addresses to be computed in the ALU and then</a:t>
            </a:r>
          </a:p>
          <a:p>
            <a:r>
              <a:rPr kumimoji="1" lang="en-US" sz="1200" kern="1200" baseline="0" dirty="0">
                <a:solidFill>
                  <a:schemeClr val="tx1"/>
                </a:solidFill>
                <a:latin typeface="Times New Roman" pitchFamily="-110" charset="0"/>
                <a:ea typeface="+mn-ea"/>
                <a:cs typeface="+mn-cs"/>
              </a:rPr>
              <a:t>inserted into instructions stored in memory. This allows a program considerable</a:t>
            </a:r>
          </a:p>
          <a:p>
            <a:r>
              <a:rPr kumimoji="1" lang="en-US" sz="1200" kern="1200" baseline="0" dirty="0">
                <a:solidFill>
                  <a:schemeClr val="tx1"/>
                </a:solidFill>
                <a:latin typeface="Times New Roman" pitchFamily="-110" charset="0"/>
                <a:ea typeface="+mn-ea"/>
                <a:cs typeface="+mn-cs"/>
              </a:rPr>
              <a:t>addressing flexibility.</a:t>
            </a:r>
          </a:p>
          <a:p>
            <a:endParaRPr kumimoji="1" lang="en-US" sz="1200" kern="1200" baseline="0" dirty="0">
              <a:solidFill>
                <a:schemeClr val="tx1"/>
              </a:solidFill>
              <a:latin typeface="Times New Roman" pitchFamily="-11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a:solidFill>
                  <a:schemeClr val="tx1"/>
                </a:solidFill>
                <a:latin typeface="Times New Roman" pitchFamily="-110" charset="0"/>
                <a:ea typeface="+mn-ea"/>
                <a:cs typeface="+mn-cs"/>
              </a:rPr>
              <a:t>Table 1.1 presents instructions </a:t>
            </a:r>
            <a:r>
              <a:rPr kumimoji="1" lang="en-US" sz="1200" b="0" kern="1200" dirty="0">
                <a:solidFill>
                  <a:schemeClr val="tx1"/>
                </a:solidFill>
                <a:effectLst/>
                <a:latin typeface="Times New Roman" pitchFamily="-109" charset="0"/>
                <a:ea typeface="+mn-ea"/>
                <a:cs typeface="+mn-cs"/>
              </a:rPr>
              <a:t>(excluding I/O instructions)</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a:solidFill>
                  <a:schemeClr val="tx1"/>
                </a:solidFill>
                <a:latin typeface="Times New Roman" pitchFamily="-110" charset="0"/>
                <a:ea typeface="+mn-ea"/>
                <a:cs typeface="+mn-cs"/>
              </a:rPr>
              <a:t>in a symbolic, easy-to-read form. </a:t>
            </a:r>
            <a:r>
              <a:rPr kumimoji="1" lang="en-US" sz="1200" kern="1200" dirty="0">
                <a:solidFill>
                  <a:schemeClr val="tx1"/>
                </a:solidFill>
                <a:effectLst/>
                <a:latin typeface="Times New Roman" pitchFamily="-109" charset="0"/>
                <a:ea typeface="+mn-ea"/>
                <a:cs typeface="+mn-cs"/>
              </a:rPr>
              <a:t> In binary form, each instruction must conform to the format of</a:t>
            </a:r>
          </a:p>
          <a:p>
            <a:r>
              <a:rPr kumimoji="1" lang="en-US" sz="1200" kern="1200" baseline="0" dirty="0">
                <a:solidFill>
                  <a:schemeClr val="tx1"/>
                </a:solidFill>
                <a:latin typeface="Times New Roman" pitchFamily="-110" charset="0"/>
                <a:ea typeface="+mn-ea"/>
                <a:cs typeface="+mn-cs"/>
              </a:rPr>
              <a:t>Figure 1.7b. The opcode portion (first 8 bits) </a:t>
            </a:r>
            <a:r>
              <a:rPr kumimoji="1" lang="en-US" sz="1200" kern="1200" dirty="0">
                <a:solidFill>
                  <a:schemeClr val="tx1"/>
                </a:solidFill>
                <a:effectLst/>
                <a:latin typeface="Times New Roman" pitchFamily="-109" charset="0"/>
                <a:ea typeface="+mn-ea"/>
                <a:cs typeface="+mn-cs"/>
              </a:rPr>
              <a:t> specifies which of the 21 instructions is</a:t>
            </a:r>
          </a:p>
          <a:p>
            <a:r>
              <a:rPr kumimoji="1" lang="en-US" sz="1200" kern="1200" dirty="0">
                <a:solidFill>
                  <a:schemeClr val="tx1"/>
                </a:solidFill>
                <a:effectLst/>
                <a:latin typeface="Times New Roman" pitchFamily="-109" charset="0"/>
                <a:ea typeface="+mn-ea"/>
                <a:cs typeface="+mn-cs"/>
              </a:rPr>
              <a:t>to be executed. The address portion (remaining 12 bits) specifies which of the 4,096</a:t>
            </a:r>
          </a:p>
          <a:p>
            <a:r>
              <a:rPr kumimoji="1" lang="en-US" sz="1200" kern="1200" dirty="0">
                <a:solidFill>
                  <a:schemeClr val="tx1"/>
                </a:solidFill>
                <a:effectLst/>
                <a:latin typeface="Times New Roman" pitchFamily="-109" charset="0"/>
                <a:ea typeface="+mn-ea"/>
                <a:cs typeface="+mn-cs"/>
              </a:rPr>
              <a:t>memory locations is to be involved in the execution of the instruction.</a:t>
            </a:r>
          </a:p>
          <a:p>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22</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145155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2DEA2-F8D7-C549-B179-963DC37A15CB}" type="slidenum">
              <a:rPr lang="en-US"/>
              <a:pPr/>
              <a:t>23</a:t>
            </a:fld>
            <a:endParaRPr lang="en-US"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The first major change in the electronic computer came with the replacement of</a:t>
            </a:r>
          </a:p>
          <a:p>
            <a:r>
              <a:rPr kumimoji="1" lang="en-US" sz="1200" kern="1200" baseline="0" dirty="0">
                <a:solidFill>
                  <a:schemeClr val="tx1"/>
                </a:solidFill>
                <a:latin typeface="Times New Roman" pitchFamily="-110" charset="0"/>
                <a:ea typeface="+mn-ea"/>
                <a:cs typeface="+mn-cs"/>
              </a:rPr>
              <a:t>the vacuum tube by the transistor. The transistor is smaller, cheaper, and dissipates</a:t>
            </a:r>
          </a:p>
          <a:p>
            <a:r>
              <a:rPr kumimoji="1" lang="en-US" sz="1200" kern="1200" baseline="0" dirty="0">
                <a:solidFill>
                  <a:schemeClr val="tx1"/>
                </a:solidFill>
                <a:latin typeface="Times New Roman" pitchFamily="-110" charset="0"/>
                <a:ea typeface="+mn-ea"/>
                <a:cs typeface="+mn-cs"/>
              </a:rPr>
              <a:t>less heat than a vacuum tube but can be used in the same way as a vacuum tube to</a:t>
            </a:r>
          </a:p>
          <a:p>
            <a:r>
              <a:rPr kumimoji="1" lang="en-US" sz="1200" kern="1200" baseline="0" dirty="0">
                <a:solidFill>
                  <a:schemeClr val="tx1"/>
                </a:solidFill>
                <a:latin typeface="Times New Roman" pitchFamily="-110" charset="0"/>
                <a:ea typeface="+mn-ea"/>
                <a:cs typeface="+mn-cs"/>
              </a:rPr>
              <a:t>construct computers. Unlike the vacuum tube, which requires wires, metal plates, a</a:t>
            </a:r>
          </a:p>
          <a:p>
            <a:r>
              <a:rPr kumimoji="1" lang="en-US" sz="1200" kern="1200" baseline="0" dirty="0">
                <a:solidFill>
                  <a:schemeClr val="tx1"/>
                </a:solidFill>
                <a:latin typeface="Times New Roman" pitchFamily="-110" charset="0"/>
                <a:ea typeface="+mn-ea"/>
                <a:cs typeface="+mn-cs"/>
              </a:rPr>
              <a:t>glass capsule, and a vacuum, the transistor is a </a:t>
            </a:r>
            <a:r>
              <a:rPr kumimoji="1" lang="en-US" sz="1200" i="1" kern="1200" baseline="0" dirty="0">
                <a:solidFill>
                  <a:schemeClr val="tx1"/>
                </a:solidFill>
                <a:latin typeface="Times New Roman" pitchFamily="-110" charset="0"/>
                <a:ea typeface="+mn-ea"/>
                <a:cs typeface="+mn-cs"/>
              </a:rPr>
              <a:t>solid-state device, </a:t>
            </a:r>
            <a:r>
              <a:rPr kumimoji="1" lang="en-US" sz="1200" i="0" kern="1200" baseline="0" dirty="0">
                <a:solidFill>
                  <a:schemeClr val="tx1"/>
                </a:solidFill>
                <a:latin typeface="Times New Roman" pitchFamily="-110" charset="0"/>
                <a:ea typeface="+mn-ea"/>
                <a:cs typeface="+mn-cs"/>
              </a:rPr>
              <a:t>made from silicon</a:t>
            </a:r>
            <a:r>
              <a:rPr kumimoji="1" lang="en-US" sz="1200" i="1" kern="1200" baseline="0" dirty="0">
                <a:solidFill>
                  <a:schemeClr val="tx1"/>
                </a:solidFill>
                <a:latin typeface="Times New Roman" pitchFamily="-110" charset="0"/>
                <a:ea typeface="+mn-ea"/>
                <a:cs typeface="+mn-cs"/>
              </a:rPr>
              <a:t>.</a:t>
            </a:r>
          </a:p>
          <a:p>
            <a:endParaRPr kumimoji="1" lang="en-US" sz="120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The transistor was invented at Bell Labs in 1947 and by the 1950s had launched</a:t>
            </a:r>
          </a:p>
          <a:p>
            <a:r>
              <a:rPr kumimoji="1" lang="en-US" sz="1200" b="0" i="0" u="none" strike="noStrike" kern="1200" baseline="0" dirty="0">
                <a:solidFill>
                  <a:schemeClr val="tx1"/>
                </a:solidFill>
                <a:latin typeface="Times New Roman" pitchFamily="-109" charset="0"/>
                <a:ea typeface="+mn-ea"/>
                <a:cs typeface="+mn-cs"/>
              </a:rPr>
              <a:t>an electronic revolution. It was not until the late 1950s, however, that fully transistorized</a:t>
            </a:r>
          </a:p>
          <a:p>
            <a:r>
              <a:rPr kumimoji="1" lang="en-US" sz="1200" b="0" i="0" u="none" strike="noStrike" kern="1200" baseline="0" dirty="0">
                <a:solidFill>
                  <a:schemeClr val="tx1"/>
                </a:solidFill>
                <a:latin typeface="Times New Roman" pitchFamily="-109" charset="0"/>
                <a:ea typeface="+mn-ea"/>
                <a:cs typeface="+mn-cs"/>
              </a:rPr>
              <a:t>computers were commercially available. The use of the transistor defines</a:t>
            </a:r>
          </a:p>
          <a:p>
            <a:r>
              <a:rPr kumimoji="1" lang="en-US" sz="1200" b="0" i="0" u="none" strike="noStrike" kern="1200" baseline="0" dirty="0">
                <a:solidFill>
                  <a:schemeClr val="tx1"/>
                </a:solidFill>
                <a:latin typeface="Times New Roman" pitchFamily="-109" charset="0"/>
                <a:ea typeface="+mn-ea"/>
                <a:cs typeface="+mn-cs"/>
              </a:rPr>
              <a:t>the second generation  of computers.</a:t>
            </a:r>
            <a:endParaRPr kumimoji="1" lang="en-US" sz="1200" kern="1200" baseline="0" dirty="0">
              <a:solidFill>
                <a:schemeClr val="tx1"/>
              </a:solidFill>
              <a:latin typeface="Times New Roman" pitchFamily="-110" charset="0"/>
              <a:ea typeface="+mn-ea"/>
              <a:cs typeface="+mn-cs"/>
            </a:endParaRPr>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895110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2DEA2-F8D7-C549-B179-963DC37A15CB}" type="slidenum">
              <a:rPr lang="en-US"/>
              <a:pPr/>
              <a:t>24</a:t>
            </a:fld>
            <a:endParaRPr lang="en-US"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kumimoji="1" lang="en-US" sz="1200" kern="1200" dirty="0">
                <a:solidFill>
                  <a:schemeClr val="tx1"/>
                </a:solidFill>
                <a:effectLst/>
                <a:latin typeface="Times New Roman" pitchFamily="-109" charset="0"/>
                <a:ea typeface="+mn-ea"/>
                <a:cs typeface="+mn-cs"/>
              </a:rPr>
              <a:t> The fundamental building block of digital circuits used to construct processors,</a:t>
            </a:r>
          </a:p>
          <a:p>
            <a:r>
              <a:rPr kumimoji="1" lang="en-US" sz="1200" kern="1200" dirty="0">
                <a:solidFill>
                  <a:schemeClr val="tx1"/>
                </a:solidFill>
                <a:effectLst/>
                <a:latin typeface="Times New Roman" pitchFamily="-109" charset="0"/>
                <a:ea typeface="+mn-ea"/>
                <a:cs typeface="+mn-cs"/>
              </a:rPr>
              <a:t>memories, and other digital logic devices is the transistor. The active part of the transistor</a:t>
            </a:r>
          </a:p>
          <a:p>
            <a:r>
              <a:rPr kumimoji="1" lang="en-US" sz="1200" kern="1200" dirty="0">
                <a:solidFill>
                  <a:schemeClr val="tx1"/>
                </a:solidFill>
                <a:effectLst/>
                <a:latin typeface="Times New Roman" pitchFamily="-109" charset="0"/>
                <a:ea typeface="+mn-ea"/>
                <a:cs typeface="+mn-cs"/>
              </a:rPr>
              <a:t>is made of silicon or some other semiconductor material that can change its</a:t>
            </a:r>
          </a:p>
          <a:p>
            <a:r>
              <a:rPr kumimoji="1" lang="en-US" sz="1200" kern="1200" dirty="0">
                <a:solidFill>
                  <a:schemeClr val="tx1"/>
                </a:solidFill>
                <a:effectLst/>
                <a:latin typeface="Times New Roman" pitchFamily="-109" charset="0"/>
                <a:ea typeface="+mn-ea"/>
                <a:cs typeface="+mn-cs"/>
              </a:rPr>
              <a:t> electrical state when pulsed. In its normal state, the material may be nonconductive</a:t>
            </a:r>
          </a:p>
          <a:p>
            <a:r>
              <a:rPr kumimoji="1" lang="en-US" sz="1200" kern="1200" dirty="0">
                <a:solidFill>
                  <a:schemeClr val="tx1"/>
                </a:solidFill>
                <a:effectLst/>
                <a:latin typeface="Times New Roman" pitchFamily="-109" charset="0"/>
                <a:ea typeface="+mn-ea"/>
                <a:cs typeface="+mn-cs"/>
              </a:rPr>
              <a:t>or conductive, either impeding or allowing current flow. When voltage is applied to</a:t>
            </a:r>
          </a:p>
          <a:p>
            <a:r>
              <a:rPr kumimoji="1" lang="en-US" sz="1200" kern="1200" dirty="0">
                <a:solidFill>
                  <a:schemeClr val="tx1"/>
                </a:solidFill>
                <a:effectLst/>
                <a:latin typeface="Times New Roman" pitchFamily="-109" charset="0"/>
                <a:ea typeface="+mn-ea"/>
                <a:cs typeface="+mn-cs"/>
              </a:rPr>
              <a:t>the gate, the transistor changes its state.</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A single, self-contained transistor is called a discrete component . Throughout</a:t>
            </a:r>
          </a:p>
          <a:p>
            <a:r>
              <a:rPr kumimoji="1" lang="en-US" sz="1200" kern="1200" dirty="0">
                <a:solidFill>
                  <a:schemeClr val="tx1"/>
                </a:solidFill>
                <a:effectLst/>
                <a:latin typeface="Times New Roman" pitchFamily="-109" charset="0"/>
                <a:ea typeface="+mn-ea"/>
                <a:cs typeface="+mn-cs"/>
              </a:rPr>
              <a:t>the 1950s and early 1960s, electronic equipment was composed largely of discrete</a:t>
            </a:r>
          </a:p>
          <a:p>
            <a:r>
              <a:rPr kumimoji="1" lang="en-US" sz="1200" kern="1200" dirty="0">
                <a:solidFill>
                  <a:schemeClr val="tx1"/>
                </a:solidFill>
                <a:effectLst/>
                <a:latin typeface="Times New Roman" pitchFamily="-109" charset="0"/>
                <a:ea typeface="+mn-ea"/>
                <a:cs typeface="+mn-cs"/>
              </a:rPr>
              <a:t>components—transistors, resistors, capacitors, and so on. Discrete components</a:t>
            </a:r>
          </a:p>
          <a:p>
            <a:r>
              <a:rPr kumimoji="1" lang="en-US" sz="1200" kern="1200" dirty="0">
                <a:solidFill>
                  <a:schemeClr val="tx1"/>
                </a:solidFill>
                <a:effectLst/>
                <a:latin typeface="Times New Roman" pitchFamily="-109" charset="0"/>
                <a:ea typeface="+mn-ea"/>
                <a:cs typeface="+mn-cs"/>
              </a:rPr>
              <a:t>were manufactured separately, packaged in their own containers, and soldered</a:t>
            </a:r>
          </a:p>
          <a:p>
            <a:r>
              <a:rPr kumimoji="1" lang="en-US" sz="1200" kern="1200" dirty="0">
                <a:solidFill>
                  <a:schemeClr val="tx1"/>
                </a:solidFill>
                <a:effectLst/>
                <a:latin typeface="Times New Roman" pitchFamily="-109" charset="0"/>
                <a:ea typeface="+mn-ea"/>
                <a:cs typeface="+mn-cs"/>
              </a:rPr>
              <a:t>or wired together onto Masonite-like circuit boards, which were then installed in</a:t>
            </a:r>
          </a:p>
          <a:p>
            <a:r>
              <a:rPr kumimoji="1" lang="en-US" sz="1200" kern="1200" dirty="0">
                <a:solidFill>
                  <a:schemeClr val="tx1"/>
                </a:solidFill>
                <a:effectLst/>
                <a:latin typeface="Times New Roman" pitchFamily="-109" charset="0"/>
                <a:ea typeface="+mn-ea"/>
                <a:cs typeface="+mn-cs"/>
              </a:rPr>
              <a:t>computers, oscilloscopes, and other electronic equipment. Whenever an electronic</a:t>
            </a:r>
          </a:p>
          <a:p>
            <a:r>
              <a:rPr kumimoji="1" lang="en-US" sz="1200" kern="1200" dirty="0">
                <a:solidFill>
                  <a:schemeClr val="tx1"/>
                </a:solidFill>
                <a:effectLst/>
                <a:latin typeface="Times New Roman" pitchFamily="-109" charset="0"/>
                <a:ea typeface="+mn-ea"/>
                <a:cs typeface="+mn-cs"/>
              </a:rPr>
              <a:t>device called for a transistor, a little tube of metal containing a pinhead-sized piece</a:t>
            </a:r>
          </a:p>
          <a:p>
            <a:r>
              <a:rPr kumimoji="1" lang="en-US" sz="1200" kern="1200" dirty="0">
                <a:solidFill>
                  <a:schemeClr val="tx1"/>
                </a:solidFill>
                <a:effectLst/>
                <a:latin typeface="Times New Roman" pitchFamily="-109" charset="0"/>
                <a:ea typeface="+mn-ea"/>
                <a:cs typeface="+mn-cs"/>
              </a:rPr>
              <a:t>of silicon had to be soldered to a circuit board. The entire manufacturing process,</a:t>
            </a:r>
          </a:p>
          <a:p>
            <a:r>
              <a:rPr kumimoji="1" lang="en-US" sz="1200" kern="1200" dirty="0">
                <a:solidFill>
                  <a:schemeClr val="tx1"/>
                </a:solidFill>
                <a:effectLst/>
                <a:latin typeface="Times New Roman" pitchFamily="-109" charset="0"/>
                <a:ea typeface="+mn-ea"/>
                <a:cs typeface="+mn-cs"/>
              </a:rPr>
              <a:t>from transistor to circuit board, was expensive and cumbersome.</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These facts of life were beginning to create problems in the computer industry.</a:t>
            </a:r>
          </a:p>
          <a:p>
            <a:r>
              <a:rPr kumimoji="1" lang="en-US" sz="1200" kern="1200" dirty="0">
                <a:solidFill>
                  <a:schemeClr val="tx1"/>
                </a:solidFill>
                <a:effectLst/>
                <a:latin typeface="Times New Roman" pitchFamily="-109" charset="0"/>
                <a:ea typeface="+mn-ea"/>
                <a:cs typeface="+mn-cs"/>
              </a:rPr>
              <a:t>Early second-generation computers contained about 10,000 transistors. This</a:t>
            </a:r>
          </a:p>
          <a:p>
            <a:r>
              <a:rPr kumimoji="1" lang="en-US" sz="1200" kern="1200" dirty="0">
                <a:solidFill>
                  <a:schemeClr val="tx1"/>
                </a:solidFill>
                <a:effectLst/>
                <a:latin typeface="Times New Roman" pitchFamily="-109" charset="0"/>
                <a:ea typeface="+mn-ea"/>
                <a:cs typeface="+mn-cs"/>
              </a:rPr>
              <a:t>figure grew to the hundreds of thousands, making the manufacture of newer, more</a:t>
            </a:r>
          </a:p>
          <a:p>
            <a:r>
              <a:rPr kumimoji="1" lang="en-US" sz="1200" kern="1200" dirty="0">
                <a:solidFill>
                  <a:schemeClr val="tx1"/>
                </a:solidFill>
                <a:effectLst/>
                <a:latin typeface="Times New Roman" pitchFamily="-109" charset="0"/>
                <a:ea typeface="+mn-ea"/>
                <a:cs typeface="+mn-cs"/>
              </a:rPr>
              <a:t>powerful machines increasingly difficult.</a:t>
            </a:r>
          </a:p>
          <a:p>
            <a:endParaRPr kumimoji="1" lang="en-US" sz="1200" kern="1200" baseline="0" dirty="0">
              <a:solidFill>
                <a:schemeClr val="tx1"/>
              </a:solidFill>
              <a:latin typeface="Times New Roman" pitchFamily="-110" charset="0"/>
              <a:ea typeface="+mn-ea"/>
              <a:cs typeface="+mn-cs"/>
            </a:endParaRPr>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B77A8-3D3D-AD4D-A219-1AF8D83B047D}" type="slidenum">
              <a:rPr lang="en-US"/>
              <a:pPr/>
              <a:t>26</a:t>
            </a:fld>
            <a:endParaRPr lang="en-US" dirty="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But there are other changes as well. The second generation saw the introduction</a:t>
            </a:r>
          </a:p>
          <a:p>
            <a:r>
              <a:rPr kumimoji="1" lang="en-US" sz="1200" kern="1200" baseline="0" dirty="0">
                <a:solidFill>
                  <a:schemeClr val="tx1"/>
                </a:solidFill>
                <a:latin typeface="Times New Roman" pitchFamily="-110" charset="0"/>
                <a:ea typeface="+mn-ea"/>
                <a:cs typeface="+mn-cs"/>
              </a:rPr>
              <a:t>of more complex arithmetic and logic units and control units, the use of</a:t>
            </a:r>
          </a:p>
          <a:p>
            <a:r>
              <a:rPr kumimoji="1" lang="en-US" sz="1200" kern="1200" baseline="0" dirty="0">
                <a:solidFill>
                  <a:schemeClr val="tx1"/>
                </a:solidFill>
                <a:latin typeface="Times New Roman" pitchFamily="-110" charset="0"/>
                <a:ea typeface="+mn-ea"/>
                <a:cs typeface="+mn-cs"/>
              </a:rPr>
              <a:t>high-level programming languages, and the provision of </a:t>
            </a:r>
            <a:r>
              <a:rPr kumimoji="1" lang="en-US" sz="1200" i="1" kern="1200" baseline="0" dirty="0">
                <a:solidFill>
                  <a:schemeClr val="tx1"/>
                </a:solidFill>
                <a:latin typeface="Times New Roman" pitchFamily="-110" charset="0"/>
                <a:ea typeface="+mn-ea"/>
                <a:cs typeface="+mn-cs"/>
              </a:rPr>
              <a:t>system software </a:t>
            </a:r>
            <a:r>
              <a:rPr kumimoji="1" lang="en-US" sz="1200" i="0" kern="1200" baseline="0" dirty="0">
                <a:solidFill>
                  <a:schemeClr val="tx1"/>
                </a:solidFill>
                <a:latin typeface="Times New Roman" pitchFamily="-110" charset="0"/>
                <a:ea typeface="+mn-ea"/>
                <a:cs typeface="+mn-cs"/>
              </a:rPr>
              <a:t>with the</a:t>
            </a:r>
          </a:p>
          <a:p>
            <a:r>
              <a:rPr kumimoji="1" lang="en-US" sz="1200" kern="1200" baseline="0" dirty="0">
                <a:solidFill>
                  <a:schemeClr val="tx1"/>
                </a:solidFill>
                <a:latin typeface="Times New Roman" pitchFamily="-110" charset="0"/>
                <a:ea typeface="+mn-ea"/>
                <a:cs typeface="+mn-cs"/>
              </a:rPr>
              <a:t>computer. In broad terms, system software provided the ability to load programs,</a:t>
            </a:r>
          </a:p>
          <a:p>
            <a:r>
              <a:rPr kumimoji="1" lang="en-US" sz="1200" kern="1200" baseline="0" dirty="0">
                <a:solidFill>
                  <a:schemeClr val="tx1"/>
                </a:solidFill>
                <a:latin typeface="Times New Roman" pitchFamily="-110" charset="0"/>
                <a:ea typeface="+mn-ea"/>
                <a:cs typeface="+mn-cs"/>
              </a:rPr>
              <a:t>move data to peripherals, and libraries to perform common computations, similar</a:t>
            </a:r>
          </a:p>
          <a:p>
            <a:r>
              <a:rPr kumimoji="1" lang="en-US" sz="1200" kern="1200" baseline="0" dirty="0">
                <a:solidFill>
                  <a:schemeClr val="tx1"/>
                </a:solidFill>
                <a:latin typeface="Times New Roman" pitchFamily="-110" charset="0"/>
                <a:ea typeface="+mn-ea"/>
                <a:cs typeface="+mn-cs"/>
              </a:rPr>
              <a:t>to what modern operating systems like Windows and Linux do.</a:t>
            </a:r>
          </a:p>
          <a:p>
            <a:endParaRPr kumimoji="1" lang="en-US" sz="1200" kern="1200" baseline="0" dirty="0">
              <a:solidFill>
                <a:schemeClr val="tx1"/>
              </a:solidFill>
              <a:latin typeface="Times New Roman" pitchFamily="-110" charset="0"/>
              <a:ea typeface="+mn-ea"/>
              <a:cs typeface="+mn-cs"/>
            </a:endParaRPr>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946456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kumimoji="1" lang="en-US" sz="1200" b="0" i="0" u="none" strike="noStrike" kern="1200" baseline="0" dirty="0">
                <a:solidFill>
                  <a:schemeClr val="tx1"/>
                </a:solidFill>
                <a:latin typeface="Times New Roman" pitchFamily="-109" charset="0"/>
                <a:ea typeface="+mn-ea"/>
                <a:cs typeface="+mn-cs"/>
              </a:rPr>
              <a:t> It will be useful to examine an important member of the second generation: the</a:t>
            </a:r>
          </a:p>
          <a:p>
            <a:r>
              <a:rPr kumimoji="1" lang="en-US" sz="1200" b="0" i="0" u="none" strike="noStrike" kern="1200" baseline="0" dirty="0">
                <a:solidFill>
                  <a:schemeClr val="tx1"/>
                </a:solidFill>
                <a:latin typeface="Times New Roman" pitchFamily="-109" charset="0"/>
                <a:ea typeface="+mn-ea"/>
                <a:cs typeface="+mn-cs"/>
              </a:rPr>
              <a:t>IBM 7094 [BELL71]. From the introduction of the 700 series in 1952 to the introduction</a:t>
            </a:r>
          </a:p>
          <a:p>
            <a:r>
              <a:rPr kumimoji="1" lang="en-US" sz="1200" b="0" i="0" u="none" strike="noStrike" kern="1200" baseline="0" dirty="0">
                <a:solidFill>
                  <a:schemeClr val="tx1"/>
                </a:solidFill>
                <a:latin typeface="Times New Roman" pitchFamily="-109" charset="0"/>
                <a:ea typeface="+mn-ea"/>
                <a:cs typeface="+mn-cs"/>
              </a:rPr>
              <a:t>of the last member of the 7000 series in 1964, this IBM product line underwent</a:t>
            </a:r>
          </a:p>
          <a:p>
            <a:r>
              <a:rPr kumimoji="1" lang="en-US" sz="1200" b="0" i="0" u="none" strike="noStrike" kern="1200" baseline="0" dirty="0">
                <a:solidFill>
                  <a:schemeClr val="tx1"/>
                </a:solidFill>
                <a:latin typeface="Times New Roman" pitchFamily="-109" charset="0"/>
                <a:ea typeface="+mn-ea"/>
                <a:cs typeface="+mn-cs"/>
              </a:rPr>
              <a:t>an evolution that is typical of computer products. Successive members of the product</a:t>
            </a:r>
          </a:p>
          <a:p>
            <a:r>
              <a:rPr kumimoji="1" lang="en-US" sz="1200" b="0" i="0" u="none" strike="noStrike" kern="1200" baseline="0" dirty="0">
                <a:solidFill>
                  <a:schemeClr val="tx1"/>
                </a:solidFill>
                <a:latin typeface="Times New Roman" pitchFamily="-109" charset="0"/>
                <a:ea typeface="+mn-ea"/>
                <a:cs typeface="+mn-cs"/>
              </a:rPr>
              <a:t>line showed increased performance, increased capacity, and/or lower cost.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Also, over the lifetime of this series of computers, the relative speed of the</a:t>
            </a:r>
          </a:p>
          <a:p>
            <a:r>
              <a:rPr kumimoji="1" lang="en-US" sz="1200" b="0" i="0" u="none" strike="noStrike" kern="1200" baseline="0" dirty="0">
                <a:solidFill>
                  <a:schemeClr val="tx1"/>
                </a:solidFill>
                <a:latin typeface="Times New Roman" pitchFamily="-109" charset="0"/>
                <a:ea typeface="+mn-ea"/>
                <a:cs typeface="+mn-cs"/>
              </a:rPr>
              <a:t>CPU increased by a factor of 50. Speed improvements are achieved by improved</a:t>
            </a:r>
          </a:p>
          <a:p>
            <a:r>
              <a:rPr kumimoji="1" lang="en-US" sz="1200" b="0" i="0" u="none" strike="noStrike" kern="1200" baseline="0" dirty="0">
                <a:solidFill>
                  <a:schemeClr val="tx1"/>
                </a:solidFill>
                <a:latin typeface="Times New Roman" pitchFamily="-109" charset="0"/>
                <a:ea typeface="+mn-ea"/>
                <a:cs typeface="+mn-cs"/>
              </a:rPr>
              <a:t>electronics (e.g., a transistor implementation is faster than a vacuum tube implementation)</a:t>
            </a:r>
          </a:p>
          <a:p>
            <a:r>
              <a:rPr kumimoji="1" lang="en-US" sz="1200" b="0" i="0" u="none" strike="noStrike" kern="1200" baseline="0" dirty="0">
                <a:solidFill>
                  <a:schemeClr val="tx1"/>
                </a:solidFill>
                <a:latin typeface="Times New Roman" pitchFamily="-109" charset="0"/>
                <a:ea typeface="+mn-ea"/>
                <a:cs typeface="+mn-cs"/>
              </a:rPr>
              <a:t>and more complex circuitry. For example, the IBM 7094 includes an</a:t>
            </a:r>
          </a:p>
          <a:p>
            <a:r>
              <a:rPr kumimoji="1" lang="en-US" sz="1200" b="0" i="0" u="none" strike="noStrike" kern="1200" baseline="0" dirty="0">
                <a:solidFill>
                  <a:schemeClr val="tx1"/>
                </a:solidFill>
                <a:latin typeface="Times New Roman" pitchFamily="-109" charset="0"/>
                <a:ea typeface="+mn-ea"/>
                <a:cs typeface="+mn-cs"/>
              </a:rPr>
              <a:t>Instruction Backup Register, used to buffer the next instruction. The control unit</a:t>
            </a:r>
          </a:p>
          <a:p>
            <a:r>
              <a:rPr kumimoji="1" lang="en-US" sz="1200" b="0" i="0" u="none" strike="noStrike" kern="1200" baseline="0" dirty="0">
                <a:solidFill>
                  <a:schemeClr val="tx1"/>
                </a:solidFill>
                <a:latin typeface="Times New Roman" pitchFamily="-109" charset="0"/>
                <a:ea typeface="+mn-ea"/>
                <a:cs typeface="+mn-cs"/>
              </a:rPr>
              <a:t>fetches two adjacent words from memory for an instruction fetch. Except for the</a:t>
            </a:r>
          </a:p>
          <a:p>
            <a:r>
              <a:rPr kumimoji="1" lang="en-US" sz="1200" b="0" i="0" u="none" strike="noStrike" kern="1200" baseline="0" dirty="0">
                <a:solidFill>
                  <a:schemeClr val="tx1"/>
                </a:solidFill>
                <a:latin typeface="Times New Roman" pitchFamily="-109" charset="0"/>
                <a:ea typeface="+mn-ea"/>
                <a:cs typeface="+mn-cs"/>
              </a:rPr>
              <a:t> occurrence of a branching instruction, which is relatively infrequent (perhaps 10 to</a:t>
            </a:r>
          </a:p>
          <a:p>
            <a:r>
              <a:rPr kumimoji="1" lang="en-US" sz="1200" b="0" i="0" u="none" strike="noStrike" kern="1200" baseline="0" dirty="0">
                <a:solidFill>
                  <a:schemeClr val="tx1"/>
                </a:solidFill>
                <a:latin typeface="Times New Roman" pitchFamily="-109" charset="0"/>
                <a:ea typeface="+mn-ea"/>
                <a:cs typeface="+mn-cs"/>
              </a:rPr>
              <a:t>15%), this means that the control unit has to access memory for an instruction on</a:t>
            </a:r>
          </a:p>
          <a:p>
            <a:r>
              <a:rPr kumimoji="1" lang="en-US" sz="1200" b="0" i="0" u="none" strike="noStrike" kern="1200" baseline="0" dirty="0">
                <a:solidFill>
                  <a:schemeClr val="tx1"/>
                </a:solidFill>
                <a:latin typeface="Times New Roman" pitchFamily="-109" charset="0"/>
                <a:ea typeface="+mn-ea"/>
                <a:cs typeface="+mn-cs"/>
              </a:rPr>
              <a:t>only half the instruction cycles. This prefetching significantly reduces the average</a:t>
            </a:r>
          </a:p>
          <a:p>
            <a:r>
              <a:rPr kumimoji="1" lang="en-US" sz="1200" b="0" i="0" u="none" strike="noStrike" kern="1200" baseline="0" dirty="0">
                <a:solidFill>
                  <a:schemeClr val="tx1"/>
                </a:solidFill>
                <a:latin typeface="Times New Roman" pitchFamily="-109" charset="0"/>
                <a:ea typeface="+mn-ea"/>
                <a:cs typeface="+mn-cs"/>
              </a:rPr>
              <a:t>instruction cycle time.</a:t>
            </a:r>
            <a:endParaRPr kumimoji="1" lang="en-US" sz="1200" kern="1200" baseline="0" dirty="0">
              <a:solidFill>
                <a:schemeClr val="tx1"/>
              </a:solidFill>
              <a:latin typeface="Times New Roman" pitchFamily="-110" charset="0"/>
              <a:ea typeface="+mn-ea"/>
              <a:cs typeface="+mn-cs"/>
            </a:endParaRPr>
          </a:p>
          <a:p>
            <a:endParaRPr kumimoji="1" lang="en-US" sz="120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Figure 1.9 shows a large (many peripherals) configuration for an IBM 7094,</a:t>
            </a:r>
          </a:p>
          <a:p>
            <a:r>
              <a:rPr kumimoji="1" lang="en-US" sz="1200" b="0" i="0" u="none" strike="noStrike" kern="1200" baseline="0" dirty="0">
                <a:solidFill>
                  <a:schemeClr val="tx1"/>
                </a:solidFill>
                <a:latin typeface="Times New Roman" pitchFamily="-109" charset="0"/>
                <a:ea typeface="+mn-ea"/>
                <a:cs typeface="+mn-cs"/>
              </a:rPr>
              <a:t>which is representative of second-generation computers. Several differences from</a:t>
            </a:r>
          </a:p>
          <a:p>
            <a:r>
              <a:rPr kumimoji="1" lang="en-US" sz="1200" b="0" i="0" u="none" strike="noStrike" kern="1200" baseline="0" dirty="0">
                <a:solidFill>
                  <a:schemeClr val="tx1"/>
                </a:solidFill>
                <a:latin typeface="Times New Roman" pitchFamily="-109" charset="0"/>
                <a:ea typeface="+mn-ea"/>
                <a:cs typeface="+mn-cs"/>
              </a:rPr>
              <a:t>the IAS computer are worth noting. The most important of these is the use of data</a:t>
            </a:r>
          </a:p>
          <a:p>
            <a:r>
              <a:rPr kumimoji="1" lang="en-US" sz="1200" b="0" i="0" u="none" strike="noStrike" kern="1200" baseline="0" dirty="0">
                <a:solidFill>
                  <a:schemeClr val="tx1"/>
                </a:solidFill>
                <a:latin typeface="Times New Roman" pitchFamily="-109" charset="0"/>
                <a:ea typeface="+mn-ea"/>
                <a:cs typeface="+mn-cs"/>
              </a:rPr>
              <a:t>channels . A data channel is an independent I/O module with its own processor and</a:t>
            </a:r>
          </a:p>
          <a:p>
            <a:r>
              <a:rPr kumimoji="1" lang="en-US" sz="1200" b="0" i="0" u="none" strike="noStrike" kern="1200" baseline="0" dirty="0">
                <a:solidFill>
                  <a:schemeClr val="tx1"/>
                </a:solidFill>
                <a:latin typeface="Times New Roman" pitchFamily="-109" charset="0"/>
                <a:ea typeface="+mn-ea"/>
                <a:cs typeface="+mn-cs"/>
              </a:rPr>
              <a:t>instruction set. In a computer system with such devices, the CPU does not execute</a:t>
            </a:r>
          </a:p>
          <a:p>
            <a:r>
              <a:rPr kumimoji="1" lang="en-US" sz="1200" b="0" i="0" u="none" strike="noStrike" kern="1200" baseline="0" dirty="0">
                <a:solidFill>
                  <a:schemeClr val="tx1"/>
                </a:solidFill>
                <a:latin typeface="Times New Roman" pitchFamily="-109" charset="0"/>
                <a:ea typeface="+mn-ea"/>
                <a:cs typeface="+mn-cs"/>
              </a:rPr>
              <a:t>detailed I/O instructions. Such instructions are stored in a main memory to be</a:t>
            </a:r>
          </a:p>
          <a:p>
            <a:r>
              <a:rPr kumimoji="1" lang="en-US" sz="1200" b="0" i="0" u="none" strike="noStrike" kern="1200" baseline="0" dirty="0">
                <a:solidFill>
                  <a:schemeClr val="tx1"/>
                </a:solidFill>
                <a:latin typeface="Times New Roman" pitchFamily="-109" charset="0"/>
                <a:ea typeface="+mn-ea"/>
                <a:cs typeface="+mn-cs"/>
              </a:rPr>
              <a:t>executed by a special-purpose processor in the data channel itself. The CPU initiates</a:t>
            </a:r>
          </a:p>
          <a:p>
            <a:r>
              <a:rPr kumimoji="1" lang="en-US" sz="1200" b="0" i="0" u="none" strike="noStrike" kern="1200" baseline="0" dirty="0">
                <a:solidFill>
                  <a:schemeClr val="tx1"/>
                </a:solidFill>
                <a:latin typeface="Times New Roman" pitchFamily="-109" charset="0"/>
                <a:ea typeface="+mn-ea"/>
                <a:cs typeface="+mn-cs"/>
              </a:rPr>
              <a:t>an I/O transfer by sending a control signal to the data channel, instructing it to</a:t>
            </a:r>
          </a:p>
          <a:p>
            <a:r>
              <a:rPr kumimoji="1" lang="en-US" sz="1200" b="0" i="0" u="none" strike="noStrike" kern="1200" baseline="0" dirty="0">
                <a:solidFill>
                  <a:schemeClr val="tx1"/>
                </a:solidFill>
                <a:latin typeface="Times New Roman" pitchFamily="-109" charset="0"/>
                <a:ea typeface="+mn-ea"/>
                <a:cs typeface="+mn-cs"/>
              </a:rPr>
              <a:t>execute a sequence of instructions in memory. The data channel performs its task</a:t>
            </a:r>
          </a:p>
          <a:p>
            <a:r>
              <a:rPr kumimoji="1" lang="en-US" sz="1200" b="0" i="0" u="none" strike="noStrike" kern="1200" baseline="0" dirty="0">
                <a:solidFill>
                  <a:schemeClr val="tx1"/>
                </a:solidFill>
                <a:latin typeface="Times New Roman" pitchFamily="-109" charset="0"/>
                <a:ea typeface="+mn-ea"/>
                <a:cs typeface="+mn-cs"/>
              </a:rPr>
              <a:t>independently of the CPU and signals the CPU when the operation is complete.</a:t>
            </a:r>
          </a:p>
          <a:p>
            <a:r>
              <a:rPr kumimoji="1" lang="en-US" sz="1200" b="0" i="0" u="none" strike="noStrike" kern="1200" baseline="0" dirty="0">
                <a:solidFill>
                  <a:schemeClr val="tx1"/>
                </a:solidFill>
                <a:latin typeface="Times New Roman" pitchFamily="-109" charset="0"/>
                <a:ea typeface="+mn-ea"/>
                <a:cs typeface="+mn-cs"/>
              </a:rPr>
              <a:t>This arrangement relieves the CPU of a considerable processing burden.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Another new feature is the multiplexor , which is the central termination</a:t>
            </a:r>
          </a:p>
          <a:p>
            <a:r>
              <a:rPr kumimoji="1" lang="en-US" sz="1200" b="0" i="0" u="none" strike="noStrike" kern="1200" baseline="0" dirty="0">
                <a:solidFill>
                  <a:schemeClr val="tx1"/>
                </a:solidFill>
                <a:latin typeface="Times New Roman" pitchFamily="-109" charset="0"/>
                <a:ea typeface="+mn-ea"/>
                <a:cs typeface="+mn-cs"/>
              </a:rPr>
              <a:t>point for data channels, the CPU, and memory. The multiplexor schedules access</a:t>
            </a:r>
          </a:p>
          <a:p>
            <a:r>
              <a:rPr kumimoji="1" lang="en-US" sz="1200" b="0" i="0" u="none" strike="noStrike" kern="1200" baseline="0" dirty="0">
                <a:solidFill>
                  <a:schemeClr val="tx1"/>
                </a:solidFill>
                <a:latin typeface="Times New Roman" pitchFamily="-109" charset="0"/>
                <a:ea typeface="+mn-ea"/>
                <a:cs typeface="+mn-cs"/>
              </a:rPr>
              <a:t>to the memory from the CPU and data channels, allowing these devices to act</a:t>
            </a:r>
          </a:p>
          <a:p>
            <a:r>
              <a:rPr kumimoji="1" lang="en-US" sz="1200" b="0" i="0" u="none" strike="noStrike" kern="1200" baseline="0" dirty="0">
                <a:solidFill>
                  <a:schemeClr val="tx1"/>
                </a:solidFill>
                <a:latin typeface="Times New Roman" pitchFamily="-109" charset="0"/>
                <a:ea typeface="+mn-ea"/>
                <a:cs typeface="+mn-cs"/>
              </a:rPr>
              <a:t>independently.</a:t>
            </a:r>
            <a:endParaRPr kumimoji="1" lang="en-US" sz="1200" kern="1200" baseline="0" dirty="0">
              <a:solidFill>
                <a:schemeClr val="tx1"/>
              </a:solidFill>
              <a:latin typeface="Times New Roman" pitchFamily="-110" charset="0"/>
              <a:ea typeface="+mn-ea"/>
              <a:cs typeface="+mn-cs"/>
            </a:endParaRPr>
          </a:p>
        </p:txBody>
      </p:sp>
      <p:sp>
        <p:nvSpPr>
          <p:cNvPr id="4" name="Slide Number Placeholder 3"/>
          <p:cNvSpPr>
            <a:spLocks noGrp="1"/>
          </p:cNvSpPr>
          <p:nvPr>
            <p:ph type="sldNum" sz="quarter" idx="10"/>
          </p:nvPr>
        </p:nvSpPr>
        <p:spPr/>
        <p:txBody>
          <a:bodyPr/>
          <a:lstStyle/>
          <a:p>
            <a:fld id="{FDEEBCE0-4A34-3647-9307-E59F6D6CD745}"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530990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2DEA2-F8D7-C549-B179-963DC37A15CB}" type="slidenum">
              <a:rPr lang="en-US"/>
              <a:pPr/>
              <a:t>28</a:t>
            </a:fld>
            <a:endParaRPr lang="en-US"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A single, self-contained transistor is called a </a:t>
            </a:r>
            <a:r>
              <a:rPr kumimoji="1" lang="en-US" sz="1200" i="1" kern="1200" baseline="0" dirty="0">
                <a:solidFill>
                  <a:schemeClr val="tx1"/>
                </a:solidFill>
                <a:latin typeface="Times New Roman" pitchFamily="-110" charset="0"/>
                <a:ea typeface="+mn-ea"/>
                <a:cs typeface="+mn-cs"/>
              </a:rPr>
              <a:t>discrete component. </a:t>
            </a:r>
            <a:r>
              <a:rPr kumimoji="1" lang="en-US" sz="1200" i="0" kern="1200" baseline="0" dirty="0">
                <a:solidFill>
                  <a:schemeClr val="tx1"/>
                </a:solidFill>
                <a:latin typeface="Times New Roman" pitchFamily="-110" charset="0"/>
                <a:ea typeface="+mn-ea"/>
                <a:cs typeface="+mn-cs"/>
              </a:rPr>
              <a:t>Throughout the</a:t>
            </a:r>
          </a:p>
          <a:p>
            <a:r>
              <a:rPr kumimoji="1" lang="en-US" sz="1200" kern="1200" baseline="0" dirty="0">
                <a:solidFill>
                  <a:schemeClr val="tx1"/>
                </a:solidFill>
                <a:latin typeface="Times New Roman" pitchFamily="-110" charset="0"/>
                <a:ea typeface="+mn-ea"/>
                <a:cs typeface="+mn-cs"/>
              </a:rPr>
              <a:t>1950s and early 1960s, electronic equipment was composed largely of discrete components—</a:t>
            </a:r>
          </a:p>
          <a:p>
            <a:r>
              <a:rPr kumimoji="1" lang="en-US" sz="1200" kern="1200" baseline="0" dirty="0">
                <a:solidFill>
                  <a:schemeClr val="tx1"/>
                </a:solidFill>
                <a:latin typeface="Times New Roman" pitchFamily="-110" charset="0"/>
                <a:ea typeface="+mn-ea"/>
                <a:cs typeface="+mn-cs"/>
              </a:rPr>
              <a:t>transistors, resistors, capacitors, and so on. Discrete components were</a:t>
            </a:r>
          </a:p>
          <a:p>
            <a:r>
              <a:rPr kumimoji="1" lang="en-US" sz="1200" kern="1200" baseline="0" dirty="0">
                <a:solidFill>
                  <a:schemeClr val="tx1"/>
                </a:solidFill>
                <a:latin typeface="Times New Roman" pitchFamily="-110" charset="0"/>
                <a:ea typeface="+mn-ea"/>
                <a:cs typeface="+mn-cs"/>
              </a:rPr>
              <a:t>manufactured separately, packaged in their own containers, and soldered or wired</a:t>
            </a:r>
          </a:p>
          <a:p>
            <a:r>
              <a:rPr kumimoji="1" lang="en-US" sz="1200" kern="1200" baseline="0" dirty="0">
                <a:solidFill>
                  <a:schemeClr val="tx1"/>
                </a:solidFill>
                <a:latin typeface="Times New Roman" pitchFamily="-110" charset="0"/>
                <a:ea typeface="+mn-ea"/>
                <a:cs typeface="+mn-cs"/>
              </a:rPr>
              <a:t>together onto masonite-like circuit boards, which were then installed in computers,</a:t>
            </a:r>
          </a:p>
          <a:p>
            <a:r>
              <a:rPr kumimoji="1" lang="en-US" sz="1200" kern="1200" baseline="0" dirty="0">
                <a:solidFill>
                  <a:schemeClr val="tx1"/>
                </a:solidFill>
                <a:latin typeface="Times New Roman" pitchFamily="-110" charset="0"/>
                <a:ea typeface="+mn-ea"/>
                <a:cs typeface="+mn-cs"/>
              </a:rPr>
              <a:t>oscilloscopes, and other electronic equipment. Whenever an electronic device called</a:t>
            </a:r>
          </a:p>
          <a:p>
            <a:r>
              <a:rPr kumimoji="1" lang="en-US" sz="1200" kern="1200" baseline="0" dirty="0">
                <a:solidFill>
                  <a:schemeClr val="tx1"/>
                </a:solidFill>
                <a:latin typeface="Times New Roman" pitchFamily="-110" charset="0"/>
                <a:ea typeface="+mn-ea"/>
                <a:cs typeface="+mn-cs"/>
              </a:rPr>
              <a:t>for a transistor, a little tube of metal containing a pinhead-sized piece of silicon</a:t>
            </a:r>
          </a:p>
          <a:p>
            <a:r>
              <a:rPr kumimoji="1" lang="en-US" sz="1200" kern="1200" baseline="0" dirty="0">
                <a:solidFill>
                  <a:schemeClr val="tx1"/>
                </a:solidFill>
                <a:latin typeface="Times New Roman" pitchFamily="-110" charset="0"/>
                <a:ea typeface="+mn-ea"/>
                <a:cs typeface="+mn-cs"/>
              </a:rPr>
              <a:t>had to be soldered to a circuit board. The entire manufacturing process, from transistor</a:t>
            </a:r>
          </a:p>
          <a:p>
            <a:r>
              <a:rPr kumimoji="1" lang="en-US" sz="1200" kern="1200" baseline="0" dirty="0">
                <a:solidFill>
                  <a:schemeClr val="tx1"/>
                </a:solidFill>
                <a:latin typeface="Times New Roman" pitchFamily="-110" charset="0"/>
                <a:ea typeface="+mn-ea"/>
                <a:cs typeface="+mn-cs"/>
              </a:rPr>
              <a:t>to circuit board, was expensive and cumbersome.</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These facts of life were beginning to create problems in the computer industry.</a:t>
            </a:r>
          </a:p>
          <a:p>
            <a:r>
              <a:rPr kumimoji="1" lang="en-US" sz="1200" kern="1200" baseline="0" dirty="0">
                <a:solidFill>
                  <a:schemeClr val="tx1"/>
                </a:solidFill>
                <a:latin typeface="Times New Roman" pitchFamily="-110" charset="0"/>
                <a:ea typeface="+mn-ea"/>
                <a:cs typeface="+mn-cs"/>
              </a:rPr>
              <a:t>Early second-generation computers contained about 10,000 transistors. This</a:t>
            </a:r>
          </a:p>
          <a:p>
            <a:r>
              <a:rPr kumimoji="1" lang="en-US" sz="1200" kern="1200" baseline="0" dirty="0">
                <a:solidFill>
                  <a:schemeClr val="tx1"/>
                </a:solidFill>
                <a:latin typeface="Times New Roman" pitchFamily="-110" charset="0"/>
                <a:ea typeface="+mn-ea"/>
                <a:cs typeface="+mn-cs"/>
              </a:rPr>
              <a:t>figure grew to the hundreds of thousands, making the manufacture of newer, more</a:t>
            </a:r>
          </a:p>
          <a:p>
            <a:r>
              <a:rPr kumimoji="1" lang="en-US" sz="1200" kern="1200" baseline="0" dirty="0">
                <a:solidFill>
                  <a:schemeClr val="tx1"/>
                </a:solidFill>
                <a:latin typeface="Times New Roman" pitchFamily="-110" charset="0"/>
                <a:ea typeface="+mn-ea"/>
                <a:cs typeface="+mn-cs"/>
              </a:rPr>
              <a:t>powerful machines increasingly difficult.</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In 1958 came the achievement that revolutionized electronics and started the</a:t>
            </a:r>
          </a:p>
          <a:p>
            <a:r>
              <a:rPr kumimoji="1" lang="en-US" sz="1200" kern="1200" baseline="0" dirty="0">
                <a:solidFill>
                  <a:schemeClr val="tx1"/>
                </a:solidFill>
                <a:latin typeface="Times New Roman" pitchFamily="-110" charset="0"/>
                <a:ea typeface="+mn-ea"/>
                <a:cs typeface="+mn-cs"/>
              </a:rPr>
              <a:t>era of microelectronics: the invention of the integrated circuit. It is the </a:t>
            </a:r>
            <a:r>
              <a:rPr kumimoji="1" lang="en-US" sz="1200" b="1" kern="1200" baseline="0" dirty="0">
                <a:solidFill>
                  <a:schemeClr val="tx1"/>
                </a:solidFill>
                <a:latin typeface="Times New Roman" pitchFamily="-110" charset="0"/>
                <a:ea typeface="+mn-ea"/>
                <a:cs typeface="+mn-cs"/>
              </a:rPr>
              <a:t>integrated</a:t>
            </a:r>
          </a:p>
          <a:p>
            <a:r>
              <a:rPr kumimoji="1" lang="en-US" sz="1200" b="1" kern="1200" baseline="0" dirty="0">
                <a:solidFill>
                  <a:schemeClr val="tx1"/>
                </a:solidFill>
                <a:latin typeface="Times New Roman" pitchFamily="-110" charset="0"/>
                <a:ea typeface="+mn-ea"/>
                <a:cs typeface="+mn-cs"/>
              </a:rPr>
              <a:t>circuit </a:t>
            </a:r>
            <a:r>
              <a:rPr kumimoji="1" lang="en-US" sz="1200" b="0" kern="1200" baseline="0" dirty="0">
                <a:solidFill>
                  <a:schemeClr val="tx1"/>
                </a:solidFill>
                <a:latin typeface="Times New Roman" pitchFamily="-110" charset="0"/>
                <a:ea typeface="+mn-ea"/>
                <a:cs typeface="+mn-cs"/>
              </a:rPr>
              <a:t>that defines the third generation of computers. In this section, we provide a</a:t>
            </a:r>
          </a:p>
          <a:p>
            <a:r>
              <a:rPr kumimoji="1" lang="en-US" sz="1200" kern="1200" baseline="0" dirty="0">
                <a:solidFill>
                  <a:schemeClr val="tx1"/>
                </a:solidFill>
                <a:latin typeface="Times New Roman" pitchFamily="-110" charset="0"/>
                <a:ea typeface="+mn-ea"/>
                <a:cs typeface="+mn-cs"/>
              </a:rPr>
              <a:t>brief introduction to the technology of integrated circuits. Then we look at perhaps</a:t>
            </a:r>
          </a:p>
          <a:p>
            <a:r>
              <a:rPr kumimoji="1" lang="en-US" sz="1200" kern="1200" baseline="0" dirty="0">
                <a:solidFill>
                  <a:schemeClr val="tx1"/>
                </a:solidFill>
                <a:latin typeface="Times New Roman" pitchFamily="-110" charset="0"/>
                <a:ea typeface="+mn-ea"/>
                <a:cs typeface="+mn-cs"/>
              </a:rPr>
              <a:t>the two most important members of the third generation, both of which were introduced</a:t>
            </a:r>
          </a:p>
          <a:p>
            <a:r>
              <a:rPr kumimoji="1" lang="en-US" sz="1200" kern="1200" baseline="0" dirty="0">
                <a:solidFill>
                  <a:schemeClr val="tx1"/>
                </a:solidFill>
                <a:latin typeface="Times New Roman" pitchFamily="-110" charset="0"/>
                <a:ea typeface="+mn-ea"/>
                <a:cs typeface="+mn-cs"/>
              </a:rPr>
              <a:t>at the beginning of that era: the IBM System/360 and the DEC PDP-8.</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848885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87B7E-A7A7-0248-A667-EB469C7EC785}" type="slidenum">
              <a:rPr lang="en-US"/>
              <a:pPr/>
              <a:t>30</a:t>
            </a:fld>
            <a:endParaRPr lang="en-US"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It has become widely accepted to classify computers into generations based on the fundamental</a:t>
            </a:r>
          </a:p>
          <a:p>
            <a:r>
              <a:rPr kumimoji="1" lang="en-US" sz="1200" kern="1200" baseline="0" dirty="0">
                <a:solidFill>
                  <a:schemeClr val="tx1"/>
                </a:solidFill>
                <a:latin typeface="Times New Roman" pitchFamily="-110" charset="0"/>
                <a:ea typeface="+mn-ea"/>
                <a:cs typeface="+mn-cs"/>
              </a:rPr>
              <a:t>hardware technology employed (Table 1.2). Each new generation is characterized</a:t>
            </a:r>
          </a:p>
          <a:p>
            <a:r>
              <a:rPr kumimoji="1" lang="en-US" sz="1200" kern="1200" baseline="0" dirty="0">
                <a:solidFill>
                  <a:schemeClr val="tx1"/>
                </a:solidFill>
                <a:latin typeface="Times New Roman" pitchFamily="-110" charset="0"/>
                <a:ea typeface="+mn-ea"/>
                <a:cs typeface="+mn-cs"/>
              </a:rPr>
              <a:t>by greater processing performance, larger memory capacity, and smaller</a:t>
            </a:r>
          </a:p>
          <a:p>
            <a:r>
              <a:rPr kumimoji="1" lang="en-US" sz="1200" kern="1200" baseline="0" dirty="0">
                <a:solidFill>
                  <a:schemeClr val="tx1"/>
                </a:solidFill>
                <a:latin typeface="Times New Roman" pitchFamily="-110" charset="0"/>
                <a:ea typeface="+mn-ea"/>
                <a:cs typeface="+mn-cs"/>
              </a:rPr>
              <a:t>size than the previous one.</a:t>
            </a:r>
          </a:p>
          <a:p>
            <a:endParaRPr kumimoji="1" lang="en-US" sz="1200" kern="1200" baseline="0" dirty="0">
              <a:solidFill>
                <a:schemeClr val="tx1"/>
              </a:solidFill>
              <a:latin typeface="Times New Roman" pitchFamily="-110" charset="0"/>
              <a:ea typeface="+mn-ea"/>
              <a:cs typeface="+mn-cs"/>
            </a:endParaRPr>
          </a:p>
          <a:p>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329651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B031C-88DC-764F-B5BB-6ABD6943D909}" type="slidenum">
              <a:rPr lang="en-US"/>
              <a:pPr/>
              <a:t>31</a:t>
            </a:fld>
            <a:endParaRPr lang="en-US"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The basic elements of a digital computer, as we know, must perform storage,</a:t>
            </a:r>
          </a:p>
          <a:p>
            <a:r>
              <a:rPr kumimoji="1" lang="en-US" sz="1200" kern="1200" baseline="0" dirty="0">
                <a:solidFill>
                  <a:schemeClr val="tx1"/>
                </a:solidFill>
                <a:latin typeface="Times New Roman" pitchFamily="-110" charset="0"/>
                <a:ea typeface="+mn-ea"/>
                <a:cs typeface="+mn-cs"/>
              </a:rPr>
              <a:t>movement, processing, and control functions. Only two fundamental types of components</a:t>
            </a:r>
          </a:p>
          <a:p>
            <a:r>
              <a:rPr kumimoji="1" lang="en-US" sz="1200" kern="1200" baseline="0" dirty="0">
                <a:solidFill>
                  <a:schemeClr val="tx1"/>
                </a:solidFill>
                <a:latin typeface="Times New Roman" pitchFamily="-110" charset="0"/>
                <a:ea typeface="+mn-ea"/>
                <a:cs typeface="+mn-cs"/>
              </a:rPr>
              <a:t>are required (Figure 1.9): gates and memory cells. A </a:t>
            </a:r>
            <a:r>
              <a:rPr kumimoji="1" lang="en-US" sz="1200" b="1" kern="1200" baseline="0" dirty="0">
                <a:solidFill>
                  <a:schemeClr val="tx1"/>
                </a:solidFill>
                <a:latin typeface="Times New Roman" pitchFamily="-110" charset="0"/>
                <a:ea typeface="+mn-ea"/>
                <a:cs typeface="+mn-cs"/>
              </a:rPr>
              <a:t>gate</a:t>
            </a:r>
            <a:r>
              <a:rPr kumimoji="1" lang="en-US" sz="1200" kern="1200" baseline="0" dirty="0">
                <a:solidFill>
                  <a:schemeClr val="tx1"/>
                </a:solidFill>
                <a:latin typeface="Times New Roman" pitchFamily="-110" charset="0"/>
                <a:ea typeface="+mn-ea"/>
                <a:cs typeface="+mn-cs"/>
              </a:rPr>
              <a:t> is a device that</a:t>
            </a:r>
          </a:p>
          <a:p>
            <a:r>
              <a:rPr kumimoji="1" lang="en-US" sz="1200" kern="1200" baseline="0" dirty="0">
                <a:solidFill>
                  <a:schemeClr val="tx1"/>
                </a:solidFill>
                <a:latin typeface="Times New Roman" pitchFamily="-110" charset="0"/>
                <a:ea typeface="+mn-ea"/>
                <a:cs typeface="+mn-cs"/>
              </a:rPr>
              <a:t>implements a simple Boolean or logical function, </a:t>
            </a:r>
            <a:r>
              <a:rPr kumimoji="1" lang="en-US" sz="1200" kern="1200" dirty="0">
                <a:solidFill>
                  <a:schemeClr val="tx1"/>
                </a:solidFill>
                <a:effectLst/>
                <a:latin typeface="Times New Roman" pitchFamily="-109" charset="0"/>
                <a:ea typeface="+mn-ea"/>
                <a:cs typeface="+mn-cs"/>
              </a:rPr>
              <a:t> For example, an AND gate with</a:t>
            </a:r>
          </a:p>
          <a:p>
            <a:r>
              <a:rPr kumimoji="1" lang="en-US" sz="1200" kern="1200" dirty="0">
                <a:solidFill>
                  <a:schemeClr val="tx1"/>
                </a:solidFill>
                <a:effectLst/>
                <a:latin typeface="Times New Roman" pitchFamily="-109" charset="0"/>
                <a:ea typeface="+mn-ea"/>
                <a:cs typeface="+mn-cs"/>
              </a:rPr>
              <a:t>inputs A  and B  and output C  implements the expression IF A  AND B  ARE TRUE</a:t>
            </a:r>
          </a:p>
          <a:p>
            <a:r>
              <a:rPr kumimoji="1" lang="en-US" sz="1200" kern="1200" dirty="0">
                <a:solidFill>
                  <a:schemeClr val="tx1"/>
                </a:solidFill>
                <a:effectLst/>
                <a:latin typeface="Times New Roman" pitchFamily="-109" charset="0"/>
                <a:ea typeface="+mn-ea"/>
                <a:cs typeface="+mn-cs"/>
              </a:rPr>
              <a:t>THEN C  IS TRUE. Such devices are called gates because they control data flow</a:t>
            </a:r>
          </a:p>
          <a:p>
            <a:r>
              <a:rPr kumimoji="1" lang="en-US" sz="1200" kern="1200" dirty="0">
                <a:solidFill>
                  <a:schemeClr val="tx1"/>
                </a:solidFill>
                <a:effectLst/>
                <a:latin typeface="Times New Roman" pitchFamily="-109" charset="0"/>
                <a:ea typeface="+mn-ea"/>
                <a:cs typeface="+mn-cs"/>
              </a:rPr>
              <a:t>in much the same way that canal gates control the flow of water. The </a:t>
            </a:r>
            <a:r>
              <a:rPr kumimoji="1" lang="en-US" sz="1200" b="1" kern="1200" dirty="0">
                <a:solidFill>
                  <a:schemeClr val="tx1"/>
                </a:solidFill>
                <a:effectLst/>
                <a:latin typeface="Times New Roman" pitchFamily="-109" charset="0"/>
                <a:ea typeface="+mn-ea"/>
                <a:cs typeface="+mn-cs"/>
              </a:rPr>
              <a:t>memory cell</a:t>
            </a:r>
          </a:p>
          <a:p>
            <a:r>
              <a:rPr kumimoji="1" lang="en-US" sz="1200" kern="1200" dirty="0">
                <a:solidFill>
                  <a:schemeClr val="tx1"/>
                </a:solidFill>
                <a:effectLst/>
                <a:latin typeface="Times New Roman" pitchFamily="-109" charset="0"/>
                <a:ea typeface="+mn-ea"/>
                <a:cs typeface="+mn-cs"/>
              </a:rPr>
              <a:t> is a device that can store one bit of data; that is, the device can be in one of two</a:t>
            </a:r>
          </a:p>
          <a:p>
            <a:r>
              <a:rPr kumimoji="1" lang="en-US" sz="1200" kern="1200" dirty="0">
                <a:solidFill>
                  <a:schemeClr val="tx1"/>
                </a:solidFill>
                <a:effectLst/>
                <a:latin typeface="Times New Roman" pitchFamily="-109" charset="0"/>
                <a:ea typeface="+mn-ea"/>
                <a:cs typeface="+mn-cs"/>
              </a:rPr>
              <a:t>stable states at any time. By interconnecting large numbers of these fundamental</a:t>
            </a:r>
          </a:p>
          <a:p>
            <a:r>
              <a:rPr kumimoji="1" lang="en-US" sz="1200" kern="1200" dirty="0">
                <a:solidFill>
                  <a:schemeClr val="tx1"/>
                </a:solidFill>
                <a:effectLst/>
                <a:latin typeface="Times New Roman" pitchFamily="-109" charset="0"/>
                <a:ea typeface="+mn-ea"/>
                <a:cs typeface="+mn-cs"/>
              </a:rPr>
              <a:t>devices, we can construct a computer.</a:t>
            </a:r>
          </a:p>
          <a:p>
            <a:endParaRPr lang="en-GB" dirty="0"/>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kumimoji="1" lang="en-US" sz="1200" kern="1200" dirty="0">
                <a:solidFill>
                  <a:schemeClr val="tx1"/>
                </a:solidFill>
                <a:effectLst/>
                <a:latin typeface="Times New Roman" pitchFamily="-109" charset="0"/>
                <a:ea typeface="+mn-ea"/>
                <a:cs typeface="+mn-cs"/>
              </a:rPr>
              <a:t> Microelectronics means, literally, “small electronics.” Since the beginning of digital</a:t>
            </a:r>
          </a:p>
          <a:p>
            <a:r>
              <a:rPr kumimoji="1" lang="en-US" sz="1200" kern="1200" dirty="0">
                <a:solidFill>
                  <a:schemeClr val="tx1"/>
                </a:solidFill>
                <a:effectLst/>
                <a:latin typeface="Times New Roman" pitchFamily="-109" charset="0"/>
                <a:ea typeface="+mn-ea"/>
                <a:cs typeface="+mn-cs"/>
              </a:rPr>
              <a:t>electronics and the computer industry, there has been a consistent trend toward the</a:t>
            </a:r>
          </a:p>
          <a:p>
            <a:r>
              <a:rPr kumimoji="1" lang="en-US" sz="1200" kern="1200" dirty="0">
                <a:solidFill>
                  <a:schemeClr val="tx1"/>
                </a:solidFill>
                <a:effectLst/>
                <a:latin typeface="Times New Roman" pitchFamily="-109" charset="0"/>
                <a:ea typeface="+mn-ea"/>
                <a:cs typeface="+mn-cs"/>
              </a:rPr>
              <a:t>reduction in size of digital electronic circuits. Before examining the implications and</a:t>
            </a:r>
          </a:p>
          <a:p>
            <a:r>
              <a:rPr kumimoji="1" lang="en-US" sz="1200" kern="1200" dirty="0">
                <a:solidFill>
                  <a:schemeClr val="tx1"/>
                </a:solidFill>
                <a:effectLst/>
                <a:latin typeface="Times New Roman" pitchFamily="-109" charset="0"/>
                <a:ea typeface="+mn-ea"/>
                <a:cs typeface="+mn-cs"/>
              </a:rPr>
              <a:t>benefits of this trend, we need to say something about the nature of digital electronics.</a:t>
            </a:r>
          </a:p>
          <a:p>
            <a:r>
              <a:rPr kumimoji="1" lang="en-US" sz="1200" kern="1200" dirty="0">
                <a:solidFill>
                  <a:schemeClr val="tx1"/>
                </a:solidFill>
                <a:effectLst/>
                <a:latin typeface="Times New Roman" pitchFamily="-109" charset="0"/>
                <a:ea typeface="+mn-ea"/>
                <a:cs typeface="+mn-cs"/>
              </a:rPr>
              <a:t>A more detailed discussion is found in Chapter 12.</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The integrated circuit exploits the fact that such components as transistors,</a:t>
            </a:r>
          </a:p>
          <a:p>
            <a:r>
              <a:rPr kumimoji="1" lang="en-US" sz="1200" kern="1200" dirty="0">
                <a:solidFill>
                  <a:schemeClr val="tx1"/>
                </a:solidFill>
                <a:effectLst/>
                <a:latin typeface="Times New Roman" pitchFamily="-109" charset="0"/>
                <a:ea typeface="+mn-ea"/>
                <a:cs typeface="+mn-cs"/>
              </a:rPr>
              <a:t>resistors, and conductors can be fabricated from a semiconductor such as silicon.</a:t>
            </a:r>
          </a:p>
          <a:p>
            <a:r>
              <a:rPr kumimoji="1" lang="en-US" sz="1200" kern="1200" dirty="0">
                <a:solidFill>
                  <a:schemeClr val="tx1"/>
                </a:solidFill>
                <a:effectLst/>
                <a:latin typeface="Times New Roman" pitchFamily="-109" charset="0"/>
                <a:ea typeface="+mn-ea"/>
                <a:cs typeface="+mn-cs"/>
              </a:rPr>
              <a:t>It is merely an extension of the solid-state art to fabricate an entire circuit in a tiny</a:t>
            </a:r>
          </a:p>
          <a:p>
            <a:r>
              <a:rPr kumimoji="1" lang="en-US" sz="1200" kern="1200" dirty="0">
                <a:solidFill>
                  <a:schemeClr val="tx1"/>
                </a:solidFill>
                <a:effectLst/>
                <a:latin typeface="Times New Roman" pitchFamily="-109" charset="0"/>
                <a:ea typeface="+mn-ea"/>
                <a:cs typeface="+mn-cs"/>
              </a:rPr>
              <a:t>piece of silicon rather than assemble discrete components made from separate</a:t>
            </a:r>
          </a:p>
          <a:p>
            <a:r>
              <a:rPr kumimoji="1" lang="en-US" sz="1200" kern="1200" dirty="0">
                <a:solidFill>
                  <a:schemeClr val="tx1"/>
                </a:solidFill>
                <a:effectLst/>
                <a:latin typeface="Times New Roman" pitchFamily="-109" charset="0"/>
                <a:ea typeface="+mn-ea"/>
                <a:cs typeface="+mn-cs"/>
              </a:rPr>
              <a:t>pieces of silicon into the same circuit. Many transistors can be produced at the same</a:t>
            </a:r>
          </a:p>
          <a:p>
            <a:r>
              <a:rPr kumimoji="1" lang="en-US" sz="1200" kern="1200" dirty="0">
                <a:solidFill>
                  <a:schemeClr val="tx1"/>
                </a:solidFill>
                <a:effectLst/>
                <a:latin typeface="Times New Roman" pitchFamily="-109" charset="0"/>
                <a:ea typeface="+mn-ea"/>
                <a:cs typeface="+mn-cs"/>
              </a:rPr>
              <a:t>time on a single wafer of silicon. Equally important, these transistors can be connected</a:t>
            </a:r>
          </a:p>
          <a:p>
            <a:r>
              <a:rPr kumimoji="1" lang="en-US" sz="1200" kern="1200" dirty="0">
                <a:solidFill>
                  <a:schemeClr val="tx1"/>
                </a:solidFill>
                <a:effectLst/>
                <a:latin typeface="Times New Roman" pitchFamily="-109" charset="0"/>
                <a:ea typeface="+mn-ea"/>
                <a:cs typeface="+mn-cs"/>
              </a:rPr>
              <a:t>with a process of metallization to form circuits.</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Figure 1.10 depicts the key concepts in an integrated circuit. A thin </a:t>
            </a:r>
            <a:r>
              <a:rPr kumimoji="1" lang="en-US" sz="1200" i="1" kern="1200" dirty="0">
                <a:solidFill>
                  <a:schemeClr val="tx1"/>
                </a:solidFill>
                <a:effectLst/>
                <a:latin typeface="Times New Roman" pitchFamily="-109" charset="0"/>
                <a:ea typeface="+mn-ea"/>
                <a:cs typeface="+mn-cs"/>
              </a:rPr>
              <a:t>wafer </a:t>
            </a:r>
            <a:r>
              <a:rPr kumimoji="1" lang="en-US" sz="1200" kern="1200" dirty="0">
                <a:solidFill>
                  <a:schemeClr val="tx1"/>
                </a:solidFill>
                <a:effectLst/>
                <a:latin typeface="Times New Roman" pitchFamily="-109" charset="0"/>
                <a:ea typeface="+mn-ea"/>
                <a:cs typeface="+mn-cs"/>
              </a:rPr>
              <a:t> of</a:t>
            </a:r>
          </a:p>
          <a:p>
            <a:r>
              <a:rPr kumimoji="1" lang="en-US" sz="1200" kern="1200" dirty="0">
                <a:solidFill>
                  <a:schemeClr val="tx1"/>
                </a:solidFill>
                <a:effectLst/>
                <a:latin typeface="Times New Roman" pitchFamily="-109" charset="0"/>
                <a:ea typeface="+mn-ea"/>
                <a:cs typeface="+mn-cs"/>
              </a:rPr>
              <a:t>silicon is divided into a matrix of small areas, each a few millimeters square. The</a:t>
            </a:r>
          </a:p>
          <a:p>
            <a:r>
              <a:rPr kumimoji="1" lang="en-US" sz="1200" kern="1200" dirty="0">
                <a:solidFill>
                  <a:schemeClr val="tx1"/>
                </a:solidFill>
                <a:effectLst/>
                <a:latin typeface="Times New Roman" pitchFamily="-109" charset="0"/>
                <a:ea typeface="+mn-ea"/>
                <a:cs typeface="+mn-cs"/>
              </a:rPr>
              <a:t>identical circuit pattern is fabricated in each area, and the wafer is broken up into</a:t>
            </a:r>
          </a:p>
          <a:p>
            <a:r>
              <a:rPr kumimoji="1" lang="en-US" sz="1200" kern="1200" dirty="0">
                <a:solidFill>
                  <a:schemeClr val="tx1"/>
                </a:solidFill>
                <a:effectLst/>
                <a:latin typeface="Times New Roman" pitchFamily="-109" charset="0"/>
                <a:ea typeface="+mn-ea"/>
                <a:cs typeface="+mn-cs"/>
              </a:rPr>
              <a:t>chips . Each chip consists of many gates and/or memory cells plus a number of input</a:t>
            </a:r>
          </a:p>
          <a:p>
            <a:r>
              <a:rPr kumimoji="1" lang="en-US" sz="1200" kern="1200" dirty="0">
                <a:solidFill>
                  <a:schemeClr val="tx1"/>
                </a:solidFill>
                <a:effectLst/>
                <a:latin typeface="Times New Roman" pitchFamily="-109" charset="0"/>
                <a:ea typeface="+mn-ea"/>
                <a:cs typeface="+mn-cs"/>
              </a:rPr>
              <a:t>and output attachment points. This chip is then packaged in housing that protects</a:t>
            </a:r>
          </a:p>
          <a:p>
            <a:r>
              <a:rPr kumimoji="1" lang="en-US" sz="1200" kern="1200" dirty="0">
                <a:solidFill>
                  <a:schemeClr val="tx1"/>
                </a:solidFill>
                <a:effectLst/>
                <a:latin typeface="Times New Roman" pitchFamily="-109" charset="0"/>
                <a:ea typeface="+mn-ea"/>
                <a:cs typeface="+mn-cs"/>
              </a:rPr>
              <a:t>it and provides pins for attachment to devices beyond the chip. A number of these</a:t>
            </a:r>
          </a:p>
          <a:p>
            <a:r>
              <a:rPr kumimoji="1" lang="en-US" sz="1200" kern="1200" dirty="0">
                <a:solidFill>
                  <a:schemeClr val="tx1"/>
                </a:solidFill>
                <a:effectLst/>
                <a:latin typeface="Times New Roman" pitchFamily="-109" charset="0"/>
                <a:ea typeface="+mn-ea"/>
                <a:cs typeface="+mn-cs"/>
              </a:rPr>
              <a:t> packages can then be interconnected on a printed circuit board to produce larger</a:t>
            </a:r>
          </a:p>
          <a:p>
            <a:r>
              <a:rPr kumimoji="1" lang="en-US" sz="1200" kern="1200" dirty="0">
                <a:solidFill>
                  <a:schemeClr val="tx1"/>
                </a:solidFill>
                <a:effectLst/>
                <a:latin typeface="Times New Roman" pitchFamily="-109" charset="0"/>
                <a:ea typeface="+mn-ea"/>
                <a:cs typeface="+mn-cs"/>
              </a:rPr>
              <a:t>and more complex circuits.</a:t>
            </a:r>
          </a:p>
          <a:p>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32</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6B1C33-4E34-3D4C-B143-0332C5DBB7DE}" type="slidenum">
              <a:rPr lang="en-US"/>
              <a:pPr/>
              <a:t>4</a:t>
            </a:fld>
            <a:endParaRPr lang="en-US" dirty="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09" charset="0"/>
                <a:ea typeface="+mn-ea"/>
                <a:cs typeface="+mn-cs"/>
              </a:rPr>
              <a:t>A computer is a complex system; contemporary computers contain millions of</a:t>
            </a:r>
          </a:p>
          <a:p>
            <a:r>
              <a:rPr kumimoji="1" lang="en-US" sz="1200" kern="1200" baseline="0" dirty="0">
                <a:solidFill>
                  <a:schemeClr val="tx1"/>
                </a:solidFill>
                <a:latin typeface="Times New Roman" pitchFamily="-109" charset="0"/>
                <a:ea typeface="+mn-ea"/>
                <a:cs typeface="+mn-cs"/>
              </a:rPr>
              <a:t>Elementary electronic components. How, then, can one clearly describe them?</a:t>
            </a:r>
          </a:p>
          <a:p>
            <a:r>
              <a:rPr kumimoji="1" lang="en-US" sz="1200" kern="1200" baseline="0" dirty="0">
                <a:solidFill>
                  <a:schemeClr val="tx1"/>
                </a:solidFill>
                <a:latin typeface="Times New Roman" pitchFamily="-109" charset="0"/>
                <a:ea typeface="+mn-ea"/>
                <a:cs typeface="+mn-cs"/>
              </a:rPr>
              <a:t>The key is to recognize the hierarchical nature of most complex systems, including</a:t>
            </a:r>
          </a:p>
          <a:p>
            <a:r>
              <a:rPr kumimoji="1" lang="en-US" sz="1200" kern="1200" baseline="0" dirty="0">
                <a:solidFill>
                  <a:schemeClr val="tx1"/>
                </a:solidFill>
                <a:latin typeface="Times New Roman" pitchFamily="-109" charset="0"/>
                <a:ea typeface="+mn-ea"/>
                <a:cs typeface="+mn-cs"/>
              </a:rPr>
              <a:t>the computer [SIMO96]. A hierarchical system is a set of interrelated subsystems,</a:t>
            </a:r>
          </a:p>
          <a:p>
            <a:r>
              <a:rPr kumimoji="1" lang="en-US" sz="1200" kern="1200" baseline="0" dirty="0">
                <a:solidFill>
                  <a:schemeClr val="tx1"/>
                </a:solidFill>
                <a:latin typeface="Times New Roman" pitchFamily="-109" charset="0"/>
                <a:ea typeface="+mn-ea"/>
                <a:cs typeface="+mn-cs"/>
              </a:rPr>
              <a:t>each of the latter, in turn, hierarchical in structure until we reach some lowest level</a:t>
            </a:r>
          </a:p>
          <a:p>
            <a:r>
              <a:rPr kumimoji="1" lang="en-US" sz="1200" kern="1200" baseline="0" dirty="0">
                <a:solidFill>
                  <a:schemeClr val="tx1"/>
                </a:solidFill>
                <a:latin typeface="Times New Roman" pitchFamily="-109" charset="0"/>
                <a:ea typeface="+mn-ea"/>
                <a:cs typeface="+mn-cs"/>
              </a:rPr>
              <a:t>of elementary subsystem.</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The hierarchical nature of complex systems is essential to both their design</a:t>
            </a:r>
          </a:p>
          <a:p>
            <a:r>
              <a:rPr kumimoji="1" lang="en-US" sz="1200" kern="1200" baseline="0" dirty="0">
                <a:solidFill>
                  <a:schemeClr val="tx1"/>
                </a:solidFill>
                <a:latin typeface="Times New Roman" pitchFamily="-109" charset="0"/>
                <a:ea typeface="+mn-ea"/>
                <a:cs typeface="+mn-cs"/>
              </a:rPr>
              <a:t>and their description. The designer need only deal with a particular level of the</a:t>
            </a:r>
          </a:p>
          <a:p>
            <a:r>
              <a:rPr kumimoji="1" lang="en-US" sz="1200" kern="1200" baseline="0" dirty="0">
                <a:solidFill>
                  <a:schemeClr val="tx1"/>
                </a:solidFill>
                <a:latin typeface="Times New Roman" pitchFamily="-109" charset="0"/>
                <a:ea typeface="+mn-ea"/>
                <a:cs typeface="+mn-cs"/>
              </a:rPr>
              <a:t>system at a time. At each level, the system consists of a set of components and</a:t>
            </a:r>
          </a:p>
          <a:p>
            <a:r>
              <a:rPr kumimoji="1" lang="en-US" sz="1200" kern="1200" baseline="0" dirty="0">
                <a:solidFill>
                  <a:schemeClr val="tx1"/>
                </a:solidFill>
                <a:latin typeface="Times New Roman" pitchFamily="-109" charset="0"/>
                <a:ea typeface="+mn-ea"/>
                <a:cs typeface="+mn-cs"/>
              </a:rPr>
              <a:t>their interrelationships. The behavior at each level depends only on a simplified,</a:t>
            </a:r>
          </a:p>
          <a:p>
            <a:r>
              <a:rPr kumimoji="1" lang="en-US" sz="1200" kern="1200" baseline="0" dirty="0">
                <a:solidFill>
                  <a:schemeClr val="tx1"/>
                </a:solidFill>
                <a:latin typeface="Times New Roman" pitchFamily="-109" charset="0"/>
                <a:ea typeface="+mn-ea"/>
                <a:cs typeface="+mn-cs"/>
              </a:rPr>
              <a:t>abstracted characterization of the system at the next lower level. At each level, the</a:t>
            </a:r>
          </a:p>
          <a:p>
            <a:r>
              <a:rPr kumimoji="1" lang="en-US" sz="1200" kern="1200" baseline="0" dirty="0">
                <a:solidFill>
                  <a:schemeClr val="tx1"/>
                </a:solidFill>
                <a:latin typeface="Times New Roman" pitchFamily="-109" charset="0"/>
                <a:ea typeface="+mn-ea"/>
                <a:cs typeface="+mn-cs"/>
              </a:rPr>
              <a:t>designer is concerned with structure and function:</a:t>
            </a:r>
          </a:p>
          <a:p>
            <a:endParaRPr lang="en-US" sz="4400" b="0" kern="1200" dirty="0">
              <a:solidFill>
                <a:schemeClr val="accent1"/>
              </a:solidFill>
              <a:latin typeface="+mj-lt"/>
              <a:ea typeface="+mj-ea"/>
              <a:cs typeface="+mj-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Structure: </a:t>
            </a:r>
            <a:r>
              <a:rPr kumimoji="1" lang="en-US" sz="1200" b="0" kern="1200" baseline="0" dirty="0">
                <a:solidFill>
                  <a:schemeClr val="tx1"/>
                </a:solidFill>
                <a:latin typeface="Times New Roman" pitchFamily="-109" charset="0"/>
                <a:ea typeface="+mn-ea"/>
                <a:cs typeface="+mn-cs"/>
              </a:rPr>
              <a:t>The way in which the components are interrelated.</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Function: </a:t>
            </a:r>
            <a:r>
              <a:rPr kumimoji="1" lang="en-US" sz="1200" b="0" kern="1200" baseline="0" dirty="0">
                <a:solidFill>
                  <a:schemeClr val="tx1"/>
                </a:solidFill>
                <a:latin typeface="Times New Roman" pitchFamily="-109" charset="0"/>
                <a:ea typeface="+mn-ea"/>
                <a:cs typeface="+mn-cs"/>
              </a:rPr>
              <a:t>The operation of each individual component as part of the structure.</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In terms of description, we have two choices: starting at the bottom and building</a:t>
            </a:r>
          </a:p>
          <a:p>
            <a:r>
              <a:rPr kumimoji="1" lang="en-US" sz="1200" kern="1200" baseline="0" dirty="0">
                <a:solidFill>
                  <a:schemeClr val="tx1"/>
                </a:solidFill>
                <a:latin typeface="Times New Roman" pitchFamily="-109" charset="0"/>
                <a:ea typeface="+mn-ea"/>
                <a:cs typeface="+mn-cs"/>
              </a:rPr>
              <a:t>up to a complete description, or beginning with a top view and decomposing the</a:t>
            </a:r>
          </a:p>
          <a:p>
            <a:r>
              <a:rPr kumimoji="1" lang="en-US" sz="1200" kern="1200" baseline="0" dirty="0">
                <a:solidFill>
                  <a:schemeClr val="tx1"/>
                </a:solidFill>
                <a:latin typeface="Times New Roman" pitchFamily="-109" charset="0"/>
                <a:ea typeface="+mn-ea"/>
                <a:cs typeface="+mn-cs"/>
              </a:rPr>
              <a:t>system into its subparts. Evidence from a number of fields suggests that the top-down</a:t>
            </a:r>
          </a:p>
          <a:p>
            <a:r>
              <a:rPr kumimoji="1" lang="en-US" sz="1200" kern="1200" baseline="0" dirty="0">
                <a:solidFill>
                  <a:schemeClr val="tx1"/>
                </a:solidFill>
                <a:latin typeface="Times New Roman" pitchFamily="-109" charset="0"/>
                <a:ea typeface="+mn-ea"/>
                <a:cs typeface="+mn-cs"/>
              </a:rPr>
              <a:t>approach is the clearest and most effective [WEIN75].</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The approach taken in this book follows from this viewpoint. The computer</a:t>
            </a:r>
          </a:p>
          <a:p>
            <a:r>
              <a:rPr kumimoji="1" lang="en-US" sz="1200" kern="1200" baseline="0" dirty="0">
                <a:solidFill>
                  <a:schemeClr val="tx1"/>
                </a:solidFill>
                <a:latin typeface="Times New Roman" pitchFamily="-109" charset="0"/>
                <a:ea typeface="+mn-ea"/>
                <a:cs typeface="+mn-cs"/>
              </a:rPr>
              <a:t>system will be described from the top down. We begin with the major components</a:t>
            </a:r>
          </a:p>
          <a:p>
            <a:r>
              <a:rPr kumimoji="1" lang="en-US" sz="1200" kern="1200" baseline="0" dirty="0">
                <a:solidFill>
                  <a:schemeClr val="tx1"/>
                </a:solidFill>
                <a:latin typeface="Times New Roman" pitchFamily="-109" charset="0"/>
                <a:ea typeface="+mn-ea"/>
                <a:cs typeface="+mn-cs"/>
              </a:rPr>
              <a:t>of a computer, describing their structure and function, and proceed to successively</a:t>
            </a:r>
          </a:p>
          <a:p>
            <a:r>
              <a:rPr kumimoji="1" lang="en-US" sz="1200" kern="1200" baseline="0" dirty="0">
                <a:solidFill>
                  <a:schemeClr val="tx1"/>
                </a:solidFill>
                <a:latin typeface="Times New Roman" pitchFamily="-109" charset="0"/>
                <a:ea typeface="+mn-ea"/>
                <a:cs typeface="+mn-cs"/>
              </a:rPr>
              <a:t>lower layers of the hierarchy. The remainder of this section provides a very brief</a:t>
            </a:r>
          </a:p>
          <a:p>
            <a:r>
              <a:rPr kumimoji="1" lang="en-US" sz="1200" kern="1200" baseline="0" dirty="0">
                <a:solidFill>
                  <a:schemeClr val="tx1"/>
                </a:solidFill>
                <a:latin typeface="Times New Roman" pitchFamily="-109" charset="0"/>
                <a:ea typeface="+mn-ea"/>
                <a:cs typeface="+mn-cs"/>
              </a:rPr>
              <a:t>overview of this plan of attack.</a:t>
            </a:r>
            <a:endParaRPr lang="en-GB" dirty="0"/>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kumimoji="1" lang="en-US" sz="1200" kern="1200" baseline="0" dirty="0">
                <a:solidFill>
                  <a:schemeClr val="tx1"/>
                </a:solidFill>
                <a:latin typeface="Times New Roman" pitchFamily="-110" charset="0"/>
                <a:ea typeface="+mn-ea"/>
                <a:cs typeface="+mn-cs"/>
              </a:rPr>
              <a:t>We can relate this to our four</a:t>
            </a:r>
          </a:p>
          <a:p>
            <a:r>
              <a:rPr kumimoji="1" lang="en-US" sz="1200" kern="1200" baseline="0" dirty="0">
                <a:solidFill>
                  <a:schemeClr val="tx1"/>
                </a:solidFill>
                <a:latin typeface="Times New Roman" pitchFamily="-110" charset="0"/>
                <a:ea typeface="+mn-ea"/>
                <a:cs typeface="+mn-cs"/>
              </a:rPr>
              <a:t>basic functions as follows: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Data storage: </a:t>
            </a:r>
            <a:r>
              <a:rPr kumimoji="1" lang="en-US" sz="1200" b="0" kern="1200" baseline="0" dirty="0">
                <a:solidFill>
                  <a:schemeClr val="tx1"/>
                </a:solidFill>
                <a:latin typeface="Times New Roman" pitchFamily="-110" charset="0"/>
                <a:ea typeface="+mn-ea"/>
                <a:cs typeface="+mn-cs"/>
              </a:rPr>
              <a:t>Provided by memory cells.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Data processing: </a:t>
            </a:r>
            <a:r>
              <a:rPr kumimoji="1" lang="en-US" sz="1200" b="0" kern="1200" baseline="0" dirty="0">
                <a:solidFill>
                  <a:schemeClr val="tx1"/>
                </a:solidFill>
                <a:latin typeface="Times New Roman" pitchFamily="-110" charset="0"/>
                <a:ea typeface="+mn-ea"/>
                <a:cs typeface="+mn-cs"/>
              </a:rPr>
              <a:t>Provided by gates.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Data movement: </a:t>
            </a:r>
            <a:r>
              <a:rPr kumimoji="1" lang="en-US" sz="1200" b="0" kern="1200" baseline="0" dirty="0">
                <a:solidFill>
                  <a:schemeClr val="tx1"/>
                </a:solidFill>
                <a:latin typeface="Times New Roman" pitchFamily="-110" charset="0"/>
                <a:ea typeface="+mn-ea"/>
                <a:cs typeface="+mn-cs"/>
              </a:rPr>
              <a:t>The paths among components are used to move data from</a:t>
            </a:r>
          </a:p>
          <a:p>
            <a:r>
              <a:rPr kumimoji="1" lang="en-US" sz="1200" kern="1200" baseline="0" dirty="0">
                <a:solidFill>
                  <a:schemeClr val="tx1"/>
                </a:solidFill>
                <a:latin typeface="Times New Roman" pitchFamily="-110" charset="0"/>
                <a:ea typeface="+mn-ea"/>
                <a:cs typeface="+mn-cs"/>
              </a:rPr>
              <a:t>memory to memory and from memory through gates to memory.</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Control: </a:t>
            </a:r>
            <a:r>
              <a:rPr kumimoji="1" lang="en-US" sz="1200" b="0" kern="1200" baseline="0" dirty="0">
                <a:solidFill>
                  <a:schemeClr val="tx1"/>
                </a:solidFill>
                <a:latin typeface="Times New Roman" pitchFamily="-110" charset="0"/>
                <a:ea typeface="+mn-ea"/>
                <a:cs typeface="+mn-cs"/>
              </a:rPr>
              <a:t>The paths among components can carry control signals. For example,</a:t>
            </a:r>
          </a:p>
          <a:p>
            <a:r>
              <a:rPr kumimoji="1" lang="en-US" sz="1200" kern="1200" baseline="0" dirty="0">
                <a:solidFill>
                  <a:schemeClr val="tx1"/>
                </a:solidFill>
                <a:latin typeface="Times New Roman" pitchFamily="-110" charset="0"/>
                <a:ea typeface="+mn-ea"/>
                <a:cs typeface="+mn-cs"/>
              </a:rPr>
              <a:t>a gate will have one or two data inputs plus a control signal input that activates</a:t>
            </a:r>
          </a:p>
          <a:p>
            <a:r>
              <a:rPr kumimoji="1" lang="en-US" sz="1200" kern="1200" baseline="0" dirty="0">
                <a:solidFill>
                  <a:schemeClr val="tx1"/>
                </a:solidFill>
                <a:latin typeface="Times New Roman" pitchFamily="-110" charset="0"/>
                <a:ea typeface="+mn-ea"/>
                <a:cs typeface="+mn-cs"/>
              </a:rPr>
              <a:t>the gate. When the control signal is ON, the gate performs its function on the</a:t>
            </a:r>
          </a:p>
          <a:p>
            <a:r>
              <a:rPr kumimoji="1" lang="en-US" sz="1200" kern="1200" baseline="0" dirty="0">
                <a:solidFill>
                  <a:schemeClr val="tx1"/>
                </a:solidFill>
                <a:latin typeface="Times New Roman" pitchFamily="-110" charset="0"/>
                <a:ea typeface="+mn-ea"/>
                <a:cs typeface="+mn-cs"/>
              </a:rPr>
              <a:t>data inputs and produces a data output. </a:t>
            </a:r>
            <a:r>
              <a:rPr kumimoji="1" lang="en-US" sz="1200" kern="1200" dirty="0">
                <a:solidFill>
                  <a:schemeClr val="tx1"/>
                </a:solidFill>
                <a:effectLst/>
                <a:latin typeface="Times New Roman" pitchFamily="-109" charset="0"/>
                <a:ea typeface="+mn-ea"/>
                <a:cs typeface="+mn-cs"/>
              </a:rPr>
              <a:t> Conversely, when the control signal</a:t>
            </a:r>
          </a:p>
          <a:p>
            <a:r>
              <a:rPr kumimoji="1" lang="en-US" sz="1200" kern="1200" dirty="0">
                <a:solidFill>
                  <a:schemeClr val="tx1"/>
                </a:solidFill>
                <a:effectLst/>
                <a:latin typeface="Times New Roman" pitchFamily="-109" charset="0"/>
                <a:ea typeface="+mn-ea"/>
                <a:cs typeface="+mn-cs"/>
              </a:rPr>
              <a:t>is OFF, the output line is null, such as is produced by a high impedance state.</a:t>
            </a:r>
          </a:p>
          <a:p>
            <a:r>
              <a:rPr kumimoji="1" lang="en-US" sz="1200" kern="1200" dirty="0">
                <a:solidFill>
                  <a:schemeClr val="tx1"/>
                </a:solidFill>
                <a:effectLst/>
                <a:latin typeface="Times New Roman" pitchFamily="-109" charset="0"/>
                <a:ea typeface="+mn-ea"/>
                <a:cs typeface="+mn-cs"/>
              </a:rPr>
              <a:t>Similarly, the memory cell will store the bit that is on its input lead when the</a:t>
            </a:r>
          </a:p>
          <a:p>
            <a:r>
              <a:rPr kumimoji="1" lang="en-US" sz="1200" kern="1200" dirty="0">
                <a:solidFill>
                  <a:schemeClr val="tx1"/>
                </a:solidFill>
                <a:effectLst/>
                <a:latin typeface="Times New Roman" pitchFamily="-109" charset="0"/>
                <a:ea typeface="+mn-ea"/>
                <a:cs typeface="+mn-cs"/>
              </a:rPr>
              <a:t>WRITE control signal is ON and will place the bit that is in the cell on its output</a:t>
            </a:r>
          </a:p>
          <a:p>
            <a:r>
              <a:rPr kumimoji="1" lang="en-US" sz="1200" kern="1200" dirty="0">
                <a:solidFill>
                  <a:schemeClr val="tx1"/>
                </a:solidFill>
                <a:effectLst/>
                <a:latin typeface="Times New Roman" pitchFamily="-109" charset="0"/>
                <a:ea typeface="+mn-ea"/>
                <a:cs typeface="+mn-cs"/>
              </a:rPr>
              <a:t>lead when the READ control signal is ON.</a:t>
            </a:r>
            <a:endParaRPr kumimoji="1" lang="en-US" sz="1200" kern="1200" baseline="0" dirty="0">
              <a:solidFill>
                <a:schemeClr val="tx1"/>
              </a:solidFill>
              <a:latin typeface="Times New Roman" pitchFamily="-110" charset="0"/>
              <a:ea typeface="+mn-ea"/>
              <a:cs typeface="+mn-cs"/>
            </a:endParaRPr>
          </a:p>
          <a:p>
            <a:endParaRPr kumimoji="1" lang="en-US" sz="1200" kern="1200" baseline="0" dirty="0">
              <a:solidFill>
                <a:schemeClr val="tx1"/>
              </a:solidFill>
              <a:latin typeface="Times New Roman" pitchFamily="-110" charset="0"/>
              <a:ea typeface="+mn-ea"/>
              <a:cs typeface="+mn-cs"/>
            </a:endParaRPr>
          </a:p>
          <a:p>
            <a:r>
              <a:rPr kumimoji="1" lang="en-US" sz="1200" kern="1200" dirty="0">
                <a:solidFill>
                  <a:schemeClr val="tx1"/>
                </a:solidFill>
                <a:effectLst/>
                <a:latin typeface="Times New Roman" pitchFamily="-109" charset="0"/>
                <a:ea typeface="+mn-ea"/>
                <a:cs typeface="+mn-cs"/>
              </a:rPr>
              <a:t> Thus, a computer consists of gates, memory cells, and interconnections among</a:t>
            </a:r>
          </a:p>
          <a:p>
            <a:r>
              <a:rPr kumimoji="1" lang="en-US" sz="1200" kern="1200" dirty="0">
                <a:solidFill>
                  <a:schemeClr val="tx1"/>
                </a:solidFill>
                <a:effectLst/>
                <a:latin typeface="Times New Roman" pitchFamily="-109" charset="0"/>
                <a:ea typeface="+mn-ea"/>
                <a:cs typeface="+mn-cs"/>
              </a:rPr>
              <a:t>these elements. The gates and memory cells are, in turn, constructed of simple electronic</a:t>
            </a:r>
          </a:p>
          <a:p>
            <a:r>
              <a:rPr kumimoji="1" lang="en-US" sz="1200" kern="1200" dirty="0">
                <a:solidFill>
                  <a:schemeClr val="tx1"/>
                </a:solidFill>
                <a:effectLst/>
                <a:latin typeface="Times New Roman" pitchFamily="-109" charset="0"/>
                <a:ea typeface="+mn-ea"/>
                <a:cs typeface="+mn-cs"/>
              </a:rPr>
              <a:t>components, such as transistors and capacitors.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 integrated circuit exploits the fact that such components as transistors,</a:t>
            </a:r>
          </a:p>
          <a:p>
            <a:r>
              <a:rPr kumimoji="1" lang="en-US" sz="1200" kern="1200" baseline="0" dirty="0">
                <a:solidFill>
                  <a:schemeClr val="tx1"/>
                </a:solidFill>
                <a:latin typeface="Times New Roman" pitchFamily="-110" charset="0"/>
                <a:ea typeface="+mn-ea"/>
                <a:cs typeface="+mn-cs"/>
              </a:rPr>
              <a:t>resistors, and conductors can be fabricated from a semiconductor such as silicon.</a:t>
            </a:r>
          </a:p>
          <a:p>
            <a:r>
              <a:rPr kumimoji="1" lang="en-US" sz="1200" kern="1200" baseline="0" dirty="0">
                <a:solidFill>
                  <a:schemeClr val="tx1"/>
                </a:solidFill>
                <a:latin typeface="Times New Roman" pitchFamily="-110" charset="0"/>
                <a:ea typeface="+mn-ea"/>
                <a:cs typeface="+mn-cs"/>
              </a:rPr>
              <a:t>It is merely an extension of the solid-state art to fabricate an entire circuit in a tiny</a:t>
            </a:r>
          </a:p>
          <a:p>
            <a:r>
              <a:rPr kumimoji="1" lang="en-US" sz="1200" kern="1200" baseline="0" dirty="0">
                <a:solidFill>
                  <a:schemeClr val="tx1"/>
                </a:solidFill>
                <a:latin typeface="Times New Roman" pitchFamily="-110" charset="0"/>
                <a:ea typeface="+mn-ea"/>
                <a:cs typeface="+mn-cs"/>
              </a:rPr>
              <a:t>piece of silicon rather than assemble discrete components made from separate</a:t>
            </a:r>
          </a:p>
          <a:p>
            <a:r>
              <a:rPr kumimoji="1" lang="en-US" sz="1200" kern="1200" baseline="0" dirty="0">
                <a:solidFill>
                  <a:schemeClr val="tx1"/>
                </a:solidFill>
                <a:latin typeface="Times New Roman" pitchFamily="-110" charset="0"/>
                <a:ea typeface="+mn-ea"/>
                <a:cs typeface="+mn-cs"/>
              </a:rPr>
              <a:t>pieces of silicon into the same circuit. Many transistors can be produced at the same</a:t>
            </a:r>
          </a:p>
          <a:p>
            <a:r>
              <a:rPr kumimoji="1" lang="en-US" sz="1200" kern="1200" baseline="0" dirty="0">
                <a:solidFill>
                  <a:schemeClr val="tx1"/>
                </a:solidFill>
                <a:latin typeface="Times New Roman" pitchFamily="-110" charset="0"/>
                <a:ea typeface="+mn-ea"/>
                <a:cs typeface="+mn-cs"/>
              </a:rPr>
              <a:t>time on a single wafer of silicon. Equally important, these transistors can be connected</a:t>
            </a:r>
          </a:p>
          <a:p>
            <a:r>
              <a:rPr kumimoji="1" lang="en-US" sz="1200" kern="1200" baseline="0" dirty="0">
                <a:solidFill>
                  <a:schemeClr val="tx1"/>
                </a:solidFill>
                <a:latin typeface="Times New Roman" pitchFamily="-110" charset="0"/>
                <a:ea typeface="+mn-ea"/>
                <a:cs typeface="+mn-cs"/>
              </a:rPr>
              <a:t>with a process of metallization to form circuits.</a:t>
            </a:r>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33</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Times New Roman" pitchFamily="-109" charset="0"/>
                <a:ea typeface="+mn-ea"/>
                <a:cs typeface="+mn-cs"/>
              </a:rPr>
              <a:t> Figure 1.11a indicates what a packaged processor or</a:t>
            </a:r>
          </a:p>
          <a:p>
            <a:r>
              <a:rPr kumimoji="1" lang="en-US" sz="1200" kern="1200" dirty="0">
                <a:solidFill>
                  <a:schemeClr val="tx1"/>
                </a:solidFill>
                <a:effectLst/>
                <a:latin typeface="Times New Roman" pitchFamily="-109" charset="0"/>
                <a:ea typeface="+mn-ea"/>
                <a:cs typeface="+mn-cs"/>
              </a:rPr>
              <a:t>memory chip looks like, and Figure 1.11b shows a packaged chip wired onto a</a:t>
            </a:r>
          </a:p>
          <a:p>
            <a:r>
              <a:rPr kumimoji="1" lang="en-US" sz="1200" kern="1200" dirty="0">
                <a:solidFill>
                  <a:schemeClr val="tx1"/>
                </a:solidFill>
                <a:effectLst/>
                <a:latin typeface="Times New Roman" pitchFamily="-109" charset="0"/>
                <a:ea typeface="+mn-ea"/>
                <a:cs typeface="+mn-cs"/>
              </a:rPr>
              <a:t>motherboard.</a:t>
            </a:r>
          </a:p>
          <a:p>
            <a:endParaRPr kumimoji="1" lang="en-US" sz="1200" kern="1200" dirty="0">
              <a:solidFill>
                <a:schemeClr val="tx1"/>
              </a:solidFill>
              <a:effectLst/>
              <a:latin typeface="Times New Roman" pitchFamily="-109" charset="0"/>
              <a:ea typeface="+mn-ea"/>
              <a:cs typeface="+mn-cs"/>
            </a:endParaRPr>
          </a:p>
          <a:p>
            <a:endParaRPr kumimoji="1" lang="en-US" sz="1200" kern="1200" dirty="0">
              <a:solidFill>
                <a:schemeClr val="tx1"/>
              </a:solidFill>
              <a:effectLst/>
              <a:latin typeface="Times New Roman" pitchFamily="-109" charset="0"/>
              <a:ea typeface="+mn-ea"/>
              <a:cs typeface="+mn-cs"/>
            </a:endParaRPr>
          </a:p>
        </p:txBody>
      </p:sp>
      <p:sp>
        <p:nvSpPr>
          <p:cNvPr id="4" name="Footer Placeholder 3"/>
          <p:cNvSpPr>
            <a:spLocks noGrp="1"/>
          </p:cNvSpPr>
          <p:nvPr>
            <p:ph type="ftr" sz="quarter" idx="10"/>
          </p:nvPr>
        </p:nvSpPr>
        <p:spPr/>
        <p:txBody>
          <a:bodyPr/>
          <a:lstStyle/>
          <a:p>
            <a:r>
              <a:rPr lang="en-US"/>
              <a:t>© 2016 Pearson Education, Inc., Upper Saddle River, NJ. All rights reserved.</a:t>
            </a:r>
            <a:endParaRPr lang="en-US" dirty="0"/>
          </a:p>
        </p:txBody>
      </p:sp>
      <p:sp>
        <p:nvSpPr>
          <p:cNvPr id="5" name="Slide Number Placeholder 4"/>
          <p:cNvSpPr>
            <a:spLocks noGrp="1"/>
          </p:cNvSpPr>
          <p:nvPr>
            <p:ph type="sldNum" sz="quarter" idx="11"/>
          </p:nvPr>
        </p:nvSpPr>
        <p:spPr/>
        <p:txBody>
          <a:bodyPr/>
          <a:lstStyle/>
          <a:p>
            <a:fld id="{426AC9EA-110C-D44B-81A3-E5165EEE361B}" type="slidenum">
              <a:rPr lang="en-US" smtClean="0"/>
              <a:pPr/>
              <a:t>34</a:t>
            </a:fld>
            <a:endParaRPr lang="en-US" dirty="0"/>
          </a:p>
        </p:txBody>
      </p:sp>
    </p:spTree>
    <p:extLst>
      <p:ext uri="{BB962C8B-B14F-4D97-AF65-F5344CB8AC3E}">
        <p14:creationId xmlns:p14="http://schemas.microsoft.com/office/powerpoint/2010/main" val="1808092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110" charset="0"/>
                <a:ea typeface="+mn-ea"/>
                <a:cs typeface="+mn-cs"/>
              </a:rPr>
              <a:t>Initially, only a few gates or memory cells could be reliably manufactured</a:t>
            </a:r>
          </a:p>
          <a:p>
            <a:r>
              <a:rPr kumimoji="1" lang="en-US" sz="1200" kern="1200" baseline="0" dirty="0">
                <a:solidFill>
                  <a:schemeClr val="tx1"/>
                </a:solidFill>
                <a:latin typeface="Times New Roman" pitchFamily="-110" charset="0"/>
                <a:ea typeface="+mn-ea"/>
                <a:cs typeface="+mn-cs"/>
              </a:rPr>
              <a:t>and packaged together. These early integrated circuits are referred to as </a:t>
            </a:r>
            <a:r>
              <a:rPr kumimoji="1" lang="en-US" sz="1200" i="1" kern="1200" baseline="0" dirty="0">
                <a:solidFill>
                  <a:schemeClr val="tx1"/>
                </a:solidFill>
                <a:latin typeface="Times New Roman" pitchFamily="-110" charset="0"/>
                <a:ea typeface="+mn-ea"/>
                <a:cs typeface="+mn-cs"/>
              </a:rPr>
              <a:t>small scale</a:t>
            </a:r>
          </a:p>
          <a:p>
            <a:r>
              <a:rPr kumimoji="1" lang="en-US" sz="1200" i="1" kern="1200" baseline="0" dirty="0">
                <a:solidFill>
                  <a:schemeClr val="tx1"/>
                </a:solidFill>
                <a:latin typeface="Times New Roman" pitchFamily="-110" charset="0"/>
                <a:ea typeface="+mn-ea"/>
                <a:cs typeface="+mn-cs"/>
              </a:rPr>
              <a:t>Integration </a:t>
            </a:r>
            <a:r>
              <a:rPr kumimoji="1" lang="en-US" sz="1200" kern="1200" baseline="0" dirty="0">
                <a:solidFill>
                  <a:schemeClr val="tx1"/>
                </a:solidFill>
                <a:latin typeface="Times New Roman" pitchFamily="-110" charset="0"/>
                <a:ea typeface="+mn-ea"/>
                <a:cs typeface="+mn-cs"/>
              </a:rPr>
              <a:t>(SSI). As time went on, it became possible to pack more and more</a:t>
            </a:r>
          </a:p>
          <a:p>
            <a:r>
              <a:rPr kumimoji="1" lang="en-US" sz="1200" kern="1200" baseline="0" dirty="0">
                <a:solidFill>
                  <a:schemeClr val="tx1"/>
                </a:solidFill>
                <a:latin typeface="Times New Roman" pitchFamily="-110" charset="0"/>
                <a:ea typeface="+mn-ea"/>
                <a:cs typeface="+mn-cs"/>
              </a:rPr>
              <a:t>Components on the same chip. This growth in density is illustrated in Figure 1.12; it is</a:t>
            </a:r>
          </a:p>
          <a:p>
            <a:r>
              <a:rPr kumimoji="1" lang="en-US" sz="1200" kern="1200" baseline="0" dirty="0">
                <a:solidFill>
                  <a:schemeClr val="tx1"/>
                </a:solidFill>
                <a:latin typeface="Times New Roman" pitchFamily="-110" charset="0"/>
                <a:ea typeface="+mn-ea"/>
                <a:cs typeface="+mn-cs"/>
              </a:rPr>
              <a:t>one of the most remarkable technological trends ever recorded. </a:t>
            </a:r>
          </a:p>
          <a:p>
            <a:endParaRPr kumimoji="1" lang="en-US" sz="120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This figure reflects the</a:t>
            </a:r>
          </a:p>
          <a:p>
            <a:r>
              <a:rPr kumimoji="1" lang="en-US" sz="1200" b="0" i="0" u="none" strike="noStrike" kern="1200" baseline="0" dirty="0">
                <a:solidFill>
                  <a:schemeClr val="tx1"/>
                </a:solidFill>
                <a:latin typeface="Times New Roman" pitchFamily="-109" charset="0"/>
                <a:ea typeface="+mn-ea"/>
                <a:cs typeface="+mn-cs"/>
              </a:rPr>
              <a:t>famous Moore’s law, which was propounded by Gordon Moore, cofounder of Intel,</a:t>
            </a:r>
          </a:p>
          <a:p>
            <a:r>
              <a:rPr kumimoji="1" lang="en-US" sz="1200" b="0" i="0" u="none" strike="noStrike" kern="1200" baseline="0" dirty="0">
                <a:solidFill>
                  <a:schemeClr val="tx1"/>
                </a:solidFill>
                <a:latin typeface="Times New Roman" pitchFamily="-109" charset="0"/>
                <a:ea typeface="+mn-ea"/>
                <a:cs typeface="+mn-cs"/>
              </a:rPr>
              <a:t>in 1965 [MOOR65]. Moore observed that the number of transistors that could be</a:t>
            </a:r>
          </a:p>
          <a:p>
            <a:r>
              <a:rPr kumimoji="1" lang="en-US" sz="1200" b="0" i="0" u="none" strike="noStrike" kern="1200" baseline="0" dirty="0">
                <a:solidFill>
                  <a:schemeClr val="tx1"/>
                </a:solidFill>
                <a:latin typeface="Times New Roman" pitchFamily="-109" charset="0"/>
                <a:ea typeface="+mn-ea"/>
                <a:cs typeface="+mn-cs"/>
              </a:rPr>
              <a:t>put on a single chip was doubling every year and correctly predicted that this pace</a:t>
            </a:r>
          </a:p>
          <a:p>
            <a:r>
              <a:rPr kumimoji="1" lang="en-US" sz="1200" b="0" i="0" u="none" strike="noStrike" kern="1200" baseline="0" dirty="0">
                <a:solidFill>
                  <a:schemeClr val="tx1"/>
                </a:solidFill>
                <a:latin typeface="Times New Roman" pitchFamily="-109" charset="0"/>
                <a:ea typeface="+mn-ea"/>
                <a:cs typeface="+mn-cs"/>
              </a:rPr>
              <a:t>would continue into the near future. To the surprise of many, including Moore, the</a:t>
            </a:r>
          </a:p>
          <a:p>
            <a:r>
              <a:rPr kumimoji="1" lang="en-US" sz="1200" b="0" i="0" u="none" strike="noStrike" kern="1200" baseline="0" dirty="0">
                <a:solidFill>
                  <a:schemeClr val="tx1"/>
                </a:solidFill>
                <a:latin typeface="Times New Roman" pitchFamily="-109" charset="0"/>
                <a:ea typeface="+mn-ea"/>
                <a:cs typeface="+mn-cs"/>
              </a:rPr>
              <a:t>pace continued year after year and decade after decade. The pace slowed to a doubling</a:t>
            </a:r>
          </a:p>
          <a:p>
            <a:r>
              <a:rPr kumimoji="1" lang="en-US" sz="1200" b="0" i="0" u="none" strike="noStrike" kern="1200" baseline="0" dirty="0">
                <a:solidFill>
                  <a:schemeClr val="tx1"/>
                </a:solidFill>
                <a:latin typeface="Times New Roman" pitchFamily="-109" charset="0"/>
                <a:ea typeface="+mn-ea"/>
                <a:cs typeface="+mn-cs"/>
              </a:rPr>
              <a:t>every 18 months in the 1970s but has sustained that rate ever since.</a:t>
            </a:r>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35</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60E96-BBD6-D646-9A0C-7A699AC6A9BD}" type="slidenum">
              <a:rPr lang="en-US"/>
              <a:pPr/>
              <a:t>38</a:t>
            </a:fld>
            <a:endParaRPr lang="en-US"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The consequences of Moore’s law are profound:</a:t>
            </a:r>
          </a:p>
          <a:p>
            <a:endParaRPr kumimoji="1" lang="en-US" sz="1200"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1. The cost of a chip has remained virtually unchanged during this period of</a:t>
            </a:r>
          </a:p>
          <a:p>
            <a:r>
              <a:rPr kumimoji="1" lang="en-US" sz="1200" kern="1200" baseline="0" dirty="0">
                <a:solidFill>
                  <a:schemeClr val="tx1"/>
                </a:solidFill>
                <a:latin typeface="Times New Roman" pitchFamily="-110" charset="0"/>
                <a:ea typeface="+mn-ea"/>
                <a:cs typeface="+mn-cs"/>
              </a:rPr>
              <a:t>rapid growth in density. This means that the cost of computer logic and memory</a:t>
            </a:r>
          </a:p>
          <a:p>
            <a:r>
              <a:rPr kumimoji="1" lang="en-US" sz="1200" kern="1200" baseline="0" dirty="0">
                <a:solidFill>
                  <a:schemeClr val="tx1"/>
                </a:solidFill>
                <a:latin typeface="Times New Roman" pitchFamily="-110" charset="0"/>
                <a:ea typeface="+mn-ea"/>
                <a:cs typeface="+mn-cs"/>
              </a:rPr>
              <a:t>circuitry has fallen at a dramatic rate.</a:t>
            </a:r>
          </a:p>
          <a:p>
            <a:endParaRPr kumimoji="1" lang="en-US" sz="1200" b="1"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2. Because logic and memory elements are placed closer together on more</a:t>
            </a:r>
          </a:p>
          <a:p>
            <a:r>
              <a:rPr kumimoji="1" lang="en-US" sz="1200" kern="1200" baseline="0" dirty="0">
                <a:solidFill>
                  <a:schemeClr val="tx1"/>
                </a:solidFill>
                <a:latin typeface="Times New Roman" pitchFamily="-110" charset="0"/>
                <a:ea typeface="+mn-ea"/>
                <a:cs typeface="+mn-cs"/>
              </a:rPr>
              <a:t>densely packed chips, the electrical path length is shortened, increasing</a:t>
            </a:r>
          </a:p>
          <a:p>
            <a:r>
              <a:rPr kumimoji="1" lang="en-US" sz="1200" kern="1200" baseline="0" dirty="0">
                <a:solidFill>
                  <a:schemeClr val="tx1"/>
                </a:solidFill>
                <a:latin typeface="Times New Roman" pitchFamily="-110" charset="0"/>
                <a:ea typeface="+mn-ea"/>
                <a:cs typeface="+mn-cs"/>
              </a:rPr>
              <a:t>operating speed.</a:t>
            </a:r>
          </a:p>
          <a:p>
            <a:endParaRPr kumimoji="1" lang="en-US" sz="1200"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3. The computer becomes smaller, making it more convenient to place in a</a:t>
            </a:r>
          </a:p>
          <a:p>
            <a:r>
              <a:rPr kumimoji="1" lang="en-US" sz="1200" kern="1200" baseline="0" dirty="0">
                <a:solidFill>
                  <a:schemeClr val="tx1"/>
                </a:solidFill>
                <a:latin typeface="Times New Roman" pitchFamily="-110" charset="0"/>
                <a:ea typeface="+mn-ea"/>
                <a:cs typeface="+mn-cs"/>
              </a:rPr>
              <a:t>variety of environments.</a:t>
            </a:r>
          </a:p>
          <a:p>
            <a:endParaRPr kumimoji="1" lang="en-US" sz="1200"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4. There is a reduction in power and cooling requirements.</a:t>
            </a:r>
          </a:p>
          <a:p>
            <a:endParaRPr kumimoji="1" lang="en-US" sz="1200" b="0"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5. The interconnections on the integrated circuit are much more reliable than</a:t>
            </a:r>
          </a:p>
          <a:p>
            <a:r>
              <a:rPr kumimoji="1" lang="en-US" sz="1200" kern="1200" baseline="0" dirty="0">
                <a:solidFill>
                  <a:schemeClr val="tx1"/>
                </a:solidFill>
                <a:latin typeface="Times New Roman" pitchFamily="-110" charset="0"/>
                <a:ea typeface="+mn-ea"/>
                <a:cs typeface="+mn-cs"/>
              </a:rPr>
              <a:t>solder connections. With more circuitry on each chip, there are fewer interchip</a:t>
            </a:r>
          </a:p>
          <a:p>
            <a:r>
              <a:rPr kumimoji="1" lang="en-US" sz="1200" kern="1200" baseline="0" dirty="0">
                <a:solidFill>
                  <a:schemeClr val="tx1"/>
                </a:solidFill>
                <a:latin typeface="Times New Roman" pitchFamily="-110" charset="0"/>
                <a:ea typeface="+mn-ea"/>
                <a:cs typeface="+mn-cs"/>
              </a:rPr>
              <a:t>connections.</a:t>
            </a:r>
            <a:endParaRPr lang="en-GB" dirty="0"/>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Times New Roman" pitchFamily="-109" charset="0"/>
                <a:ea typeface="+mn-ea"/>
                <a:cs typeface="+mn-cs"/>
              </a:rPr>
              <a:t>The increasing requirements for denser and faster memories have led to efforts to</a:t>
            </a:r>
          </a:p>
          <a:p>
            <a:r>
              <a:rPr kumimoji="1" lang="en-US" sz="1200" kern="1200" dirty="0">
                <a:solidFill>
                  <a:schemeClr val="tx1"/>
                </a:solidFill>
                <a:effectLst/>
                <a:latin typeface="Times New Roman" pitchFamily="-109" charset="0"/>
                <a:ea typeface="+mn-ea"/>
                <a:cs typeface="+mn-cs"/>
              </a:rPr>
              <a:t>further compact standard packaging approaches, with one of the most important</a:t>
            </a:r>
          </a:p>
          <a:p>
            <a:r>
              <a:rPr kumimoji="1" lang="en-US" sz="1200" kern="1200" dirty="0">
                <a:solidFill>
                  <a:schemeClr val="tx1"/>
                </a:solidFill>
                <a:effectLst/>
                <a:latin typeface="Times New Roman" pitchFamily="-109" charset="0"/>
                <a:ea typeface="+mn-ea"/>
                <a:cs typeface="+mn-cs"/>
              </a:rPr>
              <a:t>and widely used being the multichip module. In traditional system design, each individual</a:t>
            </a:r>
          </a:p>
          <a:p>
            <a:r>
              <a:rPr kumimoji="1" lang="en-US" sz="1200" kern="1200" dirty="0">
                <a:solidFill>
                  <a:schemeClr val="tx1"/>
                </a:solidFill>
                <a:effectLst/>
                <a:latin typeface="Times New Roman" pitchFamily="-109" charset="0"/>
                <a:ea typeface="+mn-ea"/>
                <a:cs typeface="+mn-cs"/>
              </a:rPr>
              <a:t>process or memory chip is packaged and then wired to a motherboard (see</a:t>
            </a:r>
          </a:p>
          <a:p>
            <a:r>
              <a:rPr kumimoji="1" lang="en-US" sz="1200" kern="1200" dirty="0">
                <a:solidFill>
                  <a:schemeClr val="tx1"/>
                </a:solidFill>
                <a:effectLst/>
                <a:latin typeface="Times New Roman" pitchFamily="-109" charset="0"/>
                <a:ea typeface="+mn-ea"/>
                <a:cs typeface="+mn-cs"/>
              </a:rPr>
              <a:t>Figure 1.11).</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The basic idea behind developing MCM technology is to decrease the average</a:t>
            </a:r>
          </a:p>
          <a:p>
            <a:r>
              <a:rPr kumimoji="1" lang="en-US" sz="1200" kern="1200" dirty="0">
                <a:solidFill>
                  <a:schemeClr val="tx1"/>
                </a:solidFill>
                <a:effectLst/>
                <a:latin typeface="Times New Roman" pitchFamily="-109" charset="0"/>
                <a:ea typeface="+mn-ea"/>
                <a:cs typeface="+mn-cs"/>
              </a:rPr>
              <a:t>spacing between ICs in an electronic system. An MCM is a chip package that</a:t>
            </a:r>
          </a:p>
          <a:p>
            <a:r>
              <a:rPr kumimoji="1" lang="en-US" sz="1200" kern="1200" dirty="0">
                <a:solidFill>
                  <a:schemeClr val="tx1"/>
                </a:solidFill>
                <a:effectLst/>
                <a:latin typeface="Times New Roman" pitchFamily="-109" charset="0"/>
                <a:ea typeface="+mn-ea"/>
                <a:cs typeface="+mn-cs"/>
              </a:rPr>
              <a:t> contains several bare chips mounted close together on a substrate (base) of some</a:t>
            </a:r>
          </a:p>
          <a:p>
            <a:r>
              <a:rPr kumimoji="1" lang="en-US" sz="1200" kern="1200" dirty="0">
                <a:solidFill>
                  <a:schemeClr val="tx1"/>
                </a:solidFill>
                <a:effectLst/>
                <a:latin typeface="Times New Roman" pitchFamily="-109" charset="0"/>
                <a:ea typeface="+mn-ea"/>
                <a:cs typeface="+mn-cs"/>
              </a:rPr>
              <a:t>kind and interconnected by conductors in that base. The short tracks between the</a:t>
            </a:r>
          </a:p>
          <a:p>
            <a:r>
              <a:rPr kumimoji="1" lang="en-US" sz="1200" kern="1200" dirty="0">
                <a:solidFill>
                  <a:schemeClr val="tx1"/>
                </a:solidFill>
                <a:effectLst/>
                <a:latin typeface="Times New Roman" pitchFamily="-109" charset="0"/>
                <a:ea typeface="+mn-ea"/>
                <a:cs typeface="+mn-cs"/>
              </a:rPr>
              <a:t>chips increase performance and eliminate much of the noise that external tracks</a:t>
            </a:r>
          </a:p>
          <a:p>
            <a:r>
              <a:rPr kumimoji="1" lang="en-US" sz="1200" kern="1200" dirty="0">
                <a:solidFill>
                  <a:schemeClr val="tx1"/>
                </a:solidFill>
                <a:effectLst/>
                <a:latin typeface="Times New Roman" pitchFamily="-109" charset="0"/>
                <a:ea typeface="+mn-ea"/>
                <a:cs typeface="+mn-cs"/>
              </a:rPr>
              <a:t>between individual chip packages can pick up.</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 MCMs are classified by substrate, which include the following types</a:t>
            </a:r>
          </a:p>
          <a:p>
            <a:r>
              <a:rPr kumimoji="1" lang="en-US" sz="1200" kern="1200" dirty="0">
                <a:solidFill>
                  <a:schemeClr val="tx1"/>
                </a:solidFill>
                <a:effectLst/>
                <a:latin typeface="Times New Roman" pitchFamily="-109" charset="0"/>
                <a:ea typeface="+mn-ea"/>
                <a:cs typeface="+mn-cs"/>
              </a:rPr>
              <a:t>[BLUM99]:</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MCM-L:  composed of metal traces on stacked organic laminate sheets.</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MCM-C:  metal patterned and interconnected on co-fired ceramic layers.</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MCM-D:  vapor-deposited, patterned metal layers alternating sequentially</a:t>
            </a:r>
          </a:p>
          <a:p>
            <a:r>
              <a:rPr kumimoji="1" lang="en-US" sz="1200" kern="1200" dirty="0">
                <a:solidFill>
                  <a:schemeClr val="tx1"/>
                </a:solidFill>
                <a:effectLst/>
                <a:latin typeface="Times New Roman" pitchFamily="-109" charset="0"/>
                <a:ea typeface="+mn-ea"/>
                <a:cs typeface="+mn-cs"/>
              </a:rPr>
              <a:t>with spun-on or vapor-deposited dielectric thin films.</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The basic architecture of an MCM is composed of (Figure 1.13):</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Integrated circuits:  Bare chips mounted on/in the surface of the substrate.</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Level-1 interconnections:  Connections between chips through paths in the</a:t>
            </a:r>
          </a:p>
          <a:p>
            <a:r>
              <a:rPr kumimoji="1" lang="en-US" sz="1200" kern="1200" dirty="0">
                <a:solidFill>
                  <a:schemeClr val="tx1"/>
                </a:solidFill>
                <a:effectLst/>
                <a:latin typeface="Times New Roman" pitchFamily="-109" charset="0"/>
                <a:ea typeface="+mn-ea"/>
                <a:cs typeface="+mn-cs"/>
              </a:rPr>
              <a:t>substrate.</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Substrate:  The common base that provides all the signal interconnections and</a:t>
            </a:r>
          </a:p>
          <a:p>
            <a:r>
              <a:rPr kumimoji="1" lang="en-US" sz="1200" kern="1200" dirty="0">
                <a:solidFill>
                  <a:schemeClr val="tx1"/>
                </a:solidFill>
                <a:effectLst/>
                <a:latin typeface="Times New Roman" pitchFamily="-109" charset="0"/>
                <a:ea typeface="+mn-ea"/>
                <a:cs typeface="+mn-cs"/>
              </a:rPr>
              <a:t>the mechanical support for all chips</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MCM package:  Provides a degree of protection to the circuits in addition to</a:t>
            </a:r>
          </a:p>
          <a:p>
            <a:r>
              <a:rPr kumimoji="1" lang="en-US" sz="1200" kern="1200" dirty="0">
                <a:solidFill>
                  <a:schemeClr val="tx1"/>
                </a:solidFill>
                <a:effectLst/>
                <a:latin typeface="Times New Roman" pitchFamily="-109" charset="0"/>
                <a:ea typeface="+mn-ea"/>
                <a:cs typeface="+mn-cs"/>
              </a:rPr>
              <a:t>heat removal and interconnections.</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Level-2 interconnections:  Provides the necessary interface to the printed circuit</a:t>
            </a:r>
          </a:p>
          <a:p>
            <a:r>
              <a:rPr kumimoji="1" lang="en-US" sz="1200" kern="1200" dirty="0">
                <a:solidFill>
                  <a:schemeClr val="tx1"/>
                </a:solidFill>
                <a:effectLst/>
                <a:latin typeface="Times New Roman" pitchFamily="-109" charset="0"/>
                <a:ea typeface="+mn-ea"/>
                <a:cs typeface="+mn-cs"/>
              </a:rPr>
              <a:t>board on which the MCM is mounted.</a:t>
            </a:r>
          </a:p>
          <a:p>
            <a:endParaRPr kumimoji="1" lang="en-US" sz="1200" kern="1200" dirty="0">
              <a:solidFill>
                <a:schemeClr val="tx1"/>
              </a:solidFill>
              <a:effectLst/>
              <a:latin typeface="Times New Roman" pitchFamily="-109" charset="0"/>
              <a:ea typeface="+mn-ea"/>
              <a:cs typeface="+mn-cs"/>
            </a:endParaRPr>
          </a:p>
          <a:p>
            <a:endParaRPr lang="en-US" dirty="0"/>
          </a:p>
        </p:txBody>
      </p:sp>
      <p:sp>
        <p:nvSpPr>
          <p:cNvPr id="4" name="Footer Placeholder 3"/>
          <p:cNvSpPr>
            <a:spLocks noGrp="1"/>
          </p:cNvSpPr>
          <p:nvPr>
            <p:ph type="ftr" sz="quarter" idx="10"/>
          </p:nvPr>
        </p:nvSpPr>
        <p:spPr/>
        <p:txBody>
          <a:bodyPr/>
          <a:lstStyle/>
          <a:p>
            <a:r>
              <a:rPr lang="en-US"/>
              <a:t>© 2016 Pearson Education, Inc., Upper Saddle River, NJ. All rights reserved.</a:t>
            </a:r>
            <a:endParaRPr lang="en-US" dirty="0"/>
          </a:p>
        </p:txBody>
      </p:sp>
      <p:sp>
        <p:nvSpPr>
          <p:cNvPr id="5" name="Slide Number Placeholder 4"/>
          <p:cNvSpPr>
            <a:spLocks noGrp="1"/>
          </p:cNvSpPr>
          <p:nvPr>
            <p:ph type="sldNum" sz="quarter" idx="11"/>
          </p:nvPr>
        </p:nvSpPr>
        <p:spPr/>
        <p:txBody>
          <a:bodyPr/>
          <a:lstStyle/>
          <a:p>
            <a:fld id="{426AC9EA-110C-D44B-81A3-E5165EEE361B}" type="slidenum">
              <a:rPr lang="en-US" smtClean="0"/>
              <a:pPr/>
              <a:t>40</a:t>
            </a:fld>
            <a:endParaRPr lang="en-US" dirty="0"/>
          </a:p>
        </p:txBody>
      </p:sp>
    </p:spTree>
    <p:extLst>
      <p:ext uri="{BB962C8B-B14F-4D97-AF65-F5344CB8AC3E}">
        <p14:creationId xmlns:p14="http://schemas.microsoft.com/office/powerpoint/2010/main" val="213232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110" charset="0"/>
                <a:ea typeface="+mn-ea"/>
                <a:cs typeface="+mn-cs"/>
              </a:rPr>
              <a:t>Beyond the third generation there is less general agreement on defining generations</a:t>
            </a:r>
          </a:p>
          <a:p>
            <a:r>
              <a:rPr kumimoji="1" lang="en-US" sz="1200" kern="1200" baseline="0" dirty="0">
                <a:solidFill>
                  <a:schemeClr val="tx1"/>
                </a:solidFill>
                <a:latin typeface="Times New Roman" pitchFamily="-110" charset="0"/>
                <a:ea typeface="+mn-ea"/>
                <a:cs typeface="+mn-cs"/>
              </a:rPr>
              <a:t>of computers. Table 1.2 suggests that there have been a number of later generations,</a:t>
            </a:r>
          </a:p>
          <a:p>
            <a:r>
              <a:rPr kumimoji="1" lang="en-US" sz="1200" kern="1200" baseline="0" dirty="0">
                <a:solidFill>
                  <a:schemeClr val="tx1"/>
                </a:solidFill>
                <a:latin typeface="Times New Roman" pitchFamily="-110" charset="0"/>
                <a:ea typeface="+mn-ea"/>
                <a:cs typeface="+mn-cs"/>
              </a:rPr>
              <a:t>based on advances in integrated circuit technology. With the introduction</a:t>
            </a:r>
          </a:p>
          <a:p>
            <a:r>
              <a:rPr kumimoji="1" lang="en-US" sz="1200" kern="1200" baseline="0" dirty="0">
                <a:solidFill>
                  <a:schemeClr val="tx1"/>
                </a:solidFill>
                <a:latin typeface="Times New Roman" pitchFamily="-110" charset="0"/>
                <a:ea typeface="+mn-ea"/>
                <a:cs typeface="+mn-cs"/>
              </a:rPr>
              <a:t>of large-scale integration (LSI), more than 1000 components can be placed on a</a:t>
            </a:r>
          </a:p>
          <a:p>
            <a:r>
              <a:rPr kumimoji="1" lang="en-US" sz="1200" kern="1200" baseline="0" dirty="0">
                <a:solidFill>
                  <a:schemeClr val="tx1"/>
                </a:solidFill>
                <a:latin typeface="Times New Roman" pitchFamily="-110" charset="0"/>
                <a:ea typeface="+mn-ea"/>
                <a:cs typeface="+mn-cs"/>
              </a:rPr>
              <a:t>single integrated circuit chip. Very-large-scale integration (VLSI) achieved more</a:t>
            </a:r>
          </a:p>
          <a:p>
            <a:r>
              <a:rPr kumimoji="1" lang="en-US" sz="1200" kern="1200" baseline="0" dirty="0">
                <a:solidFill>
                  <a:schemeClr val="tx1"/>
                </a:solidFill>
                <a:latin typeface="Times New Roman" pitchFamily="-110" charset="0"/>
                <a:ea typeface="+mn-ea"/>
                <a:cs typeface="+mn-cs"/>
              </a:rPr>
              <a:t>than 10,000 components per chip, while current ultra-large-scale integration (ULSI)</a:t>
            </a:r>
          </a:p>
          <a:p>
            <a:r>
              <a:rPr kumimoji="1" lang="en-US" sz="1200" kern="1200" baseline="0" dirty="0">
                <a:solidFill>
                  <a:schemeClr val="tx1"/>
                </a:solidFill>
                <a:latin typeface="Times New Roman" pitchFamily="-110" charset="0"/>
                <a:ea typeface="+mn-ea"/>
                <a:cs typeface="+mn-cs"/>
              </a:rPr>
              <a:t>chips can contain more than one billion components.</a:t>
            </a:r>
          </a:p>
          <a:p>
            <a:endParaRPr kumimoji="1" lang="en-US" sz="120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With the rapid pace of technology, the high rate of introduction of new products,</a:t>
            </a:r>
          </a:p>
          <a:p>
            <a:r>
              <a:rPr kumimoji="1" lang="en-US" sz="1200" b="0" i="0" u="none" strike="noStrike" kern="1200" baseline="0" dirty="0">
                <a:solidFill>
                  <a:schemeClr val="tx1"/>
                </a:solidFill>
                <a:latin typeface="Times New Roman" pitchFamily="-109" charset="0"/>
                <a:ea typeface="+mn-ea"/>
                <a:cs typeface="+mn-cs"/>
              </a:rPr>
              <a:t>and the importance of software and communications as well as hardware, the</a:t>
            </a:r>
          </a:p>
          <a:p>
            <a:r>
              <a:rPr kumimoji="1" lang="en-US" sz="1200" b="0" i="0" u="none" strike="noStrike" kern="1200" baseline="0" dirty="0">
                <a:solidFill>
                  <a:schemeClr val="tx1"/>
                </a:solidFill>
                <a:latin typeface="Times New Roman" pitchFamily="-109" charset="0"/>
                <a:ea typeface="+mn-ea"/>
                <a:cs typeface="+mn-cs"/>
              </a:rPr>
              <a:t>classification by generation becomes less clear and less meaningful. In this section,</a:t>
            </a:r>
          </a:p>
          <a:p>
            <a:r>
              <a:rPr kumimoji="1" lang="en-US" sz="1200" b="0" i="0" u="none" strike="noStrike" kern="1200" baseline="0" dirty="0">
                <a:solidFill>
                  <a:schemeClr val="tx1"/>
                </a:solidFill>
                <a:latin typeface="Times New Roman" pitchFamily="-109" charset="0"/>
                <a:ea typeface="+mn-ea"/>
                <a:cs typeface="+mn-cs"/>
              </a:rPr>
              <a:t>we mention two of the most important of developments in later generations.</a:t>
            </a:r>
            <a:endParaRPr kumimoji="1" lang="en-US" sz="1200" kern="1200" baseline="0" dirty="0">
              <a:solidFill>
                <a:schemeClr val="tx1"/>
              </a:solidFill>
              <a:latin typeface="Times New Roman" pitchFamily="-110" charset="0"/>
              <a:ea typeface="+mn-ea"/>
              <a:cs typeface="+mn-cs"/>
            </a:endParaRPr>
          </a:p>
        </p:txBody>
      </p:sp>
      <p:sp>
        <p:nvSpPr>
          <p:cNvPr id="4" name="Slide Number Placeholder 3"/>
          <p:cNvSpPr>
            <a:spLocks noGrp="1"/>
          </p:cNvSpPr>
          <p:nvPr>
            <p:ph type="sldNum" sz="quarter" idx="10"/>
          </p:nvPr>
        </p:nvSpPr>
        <p:spPr/>
        <p:txBody>
          <a:bodyPr/>
          <a:lstStyle/>
          <a:p>
            <a:fld id="{FDEEBCE0-4A34-3647-9307-E59F6D6CD745}" type="slidenum">
              <a:rPr lang="en-US" smtClean="0"/>
              <a:pPr/>
              <a:t>41</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144105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75837-BA97-264F-BC10-02C45904A722}" type="slidenum">
              <a:rPr lang="en-US"/>
              <a:pPr/>
              <a:t>42</a:t>
            </a:fld>
            <a:endParaRPr lang="en-US" dirty="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The first application of integrated circuit technology</a:t>
            </a:r>
          </a:p>
          <a:p>
            <a:r>
              <a:rPr kumimoji="1" lang="en-US" sz="1200" kern="1200" baseline="0" dirty="0">
                <a:solidFill>
                  <a:schemeClr val="tx1"/>
                </a:solidFill>
                <a:latin typeface="Times New Roman" pitchFamily="-110" charset="0"/>
                <a:ea typeface="+mn-ea"/>
                <a:cs typeface="+mn-cs"/>
              </a:rPr>
              <a:t>to computers was construction of the processor (the control unit and the arithmetic</a:t>
            </a:r>
          </a:p>
          <a:p>
            <a:r>
              <a:rPr kumimoji="1" lang="en-US" sz="1200" kern="1200" baseline="0" dirty="0">
                <a:solidFill>
                  <a:schemeClr val="tx1"/>
                </a:solidFill>
                <a:latin typeface="Times New Roman" pitchFamily="-110" charset="0"/>
                <a:ea typeface="+mn-ea"/>
                <a:cs typeface="+mn-cs"/>
              </a:rPr>
              <a:t>and logic unit) out of integrated circuit chips. But it was also found that this same</a:t>
            </a:r>
          </a:p>
          <a:p>
            <a:r>
              <a:rPr kumimoji="1" lang="en-US" sz="1200" kern="1200" baseline="0" dirty="0">
                <a:solidFill>
                  <a:schemeClr val="tx1"/>
                </a:solidFill>
                <a:latin typeface="Times New Roman" pitchFamily="-110" charset="0"/>
                <a:ea typeface="+mn-ea"/>
                <a:cs typeface="+mn-cs"/>
              </a:rPr>
              <a:t>technology could be used to construct memories.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In the 1950s and 1960s, most computer memory was constructed from tiny</a:t>
            </a:r>
          </a:p>
          <a:p>
            <a:r>
              <a:rPr kumimoji="1" lang="en-US" sz="1200" kern="1200" baseline="0" dirty="0">
                <a:solidFill>
                  <a:schemeClr val="tx1"/>
                </a:solidFill>
                <a:latin typeface="Times New Roman" pitchFamily="-110" charset="0"/>
                <a:ea typeface="+mn-ea"/>
                <a:cs typeface="+mn-cs"/>
              </a:rPr>
              <a:t>rings of ferromagnetic material, each about a sixteenth of an inch in diameter. These</a:t>
            </a:r>
          </a:p>
          <a:p>
            <a:r>
              <a:rPr kumimoji="1" lang="en-US" sz="1200" kern="1200" baseline="0" dirty="0">
                <a:solidFill>
                  <a:schemeClr val="tx1"/>
                </a:solidFill>
                <a:latin typeface="Times New Roman" pitchFamily="-110" charset="0"/>
                <a:ea typeface="+mn-ea"/>
                <a:cs typeface="+mn-cs"/>
              </a:rPr>
              <a:t>rings were strung up on grids of fine wires suspended on small screens inside the</a:t>
            </a:r>
          </a:p>
          <a:p>
            <a:r>
              <a:rPr kumimoji="1" lang="en-US" sz="1200" kern="1200" baseline="0" dirty="0">
                <a:solidFill>
                  <a:schemeClr val="tx1"/>
                </a:solidFill>
                <a:latin typeface="Times New Roman" pitchFamily="-110" charset="0"/>
                <a:ea typeface="+mn-ea"/>
                <a:cs typeface="+mn-cs"/>
              </a:rPr>
              <a:t>computer. Magnetized one way, a ring (called a </a:t>
            </a:r>
            <a:r>
              <a:rPr kumimoji="1" lang="en-US" sz="1200" i="1" kern="1200" baseline="0" dirty="0">
                <a:solidFill>
                  <a:schemeClr val="tx1"/>
                </a:solidFill>
                <a:latin typeface="Times New Roman" pitchFamily="-110" charset="0"/>
                <a:ea typeface="+mn-ea"/>
                <a:cs typeface="+mn-cs"/>
              </a:rPr>
              <a:t>core) represented a one; magnetized</a:t>
            </a:r>
          </a:p>
          <a:p>
            <a:r>
              <a:rPr kumimoji="1" lang="en-US" sz="1200" kern="1200" baseline="0" dirty="0">
                <a:solidFill>
                  <a:schemeClr val="tx1"/>
                </a:solidFill>
                <a:latin typeface="Times New Roman" pitchFamily="-110" charset="0"/>
                <a:ea typeface="+mn-ea"/>
                <a:cs typeface="+mn-cs"/>
              </a:rPr>
              <a:t>the other way, it stood for a zero. Magnetic-core memory was rather fast; it took as</a:t>
            </a:r>
          </a:p>
          <a:p>
            <a:r>
              <a:rPr kumimoji="1" lang="en-US" sz="1200" kern="1200" baseline="0" dirty="0">
                <a:solidFill>
                  <a:schemeClr val="tx1"/>
                </a:solidFill>
                <a:latin typeface="Times New Roman" pitchFamily="-110" charset="0"/>
                <a:ea typeface="+mn-ea"/>
                <a:cs typeface="+mn-cs"/>
              </a:rPr>
              <a:t>little as a millionth of a second to read a bit stored in memory. But it was expensive,</a:t>
            </a:r>
          </a:p>
          <a:p>
            <a:r>
              <a:rPr kumimoji="1" lang="en-US" sz="1200" kern="1200" baseline="0" dirty="0">
                <a:solidFill>
                  <a:schemeClr val="tx1"/>
                </a:solidFill>
                <a:latin typeface="Times New Roman" pitchFamily="-110" charset="0"/>
                <a:ea typeface="+mn-ea"/>
                <a:cs typeface="+mn-cs"/>
              </a:rPr>
              <a:t>bulky, and used destructive readout: The simple act of reading a core erased the data</a:t>
            </a:r>
          </a:p>
          <a:p>
            <a:r>
              <a:rPr kumimoji="1" lang="en-US" sz="1200" kern="1200" baseline="0" dirty="0">
                <a:solidFill>
                  <a:schemeClr val="tx1"/>
                </a:solidFill>
                <a:latin typeface="Times New Roman" pitchFamily="-110" charset="0"/>
                <a:ea typeface="+mn-ea"/>
                <a:cs typeface="+mn-cs"/>
              </a:rPr>
              <a:t>stored in it. It was therefore necessary to install circuits to restore the data as soon</a:t>
            </a:r>
          </a:p>
          <a:p>
            <a:r>
              <a:rPr kumimoji="1" lang="en-US" sz="1200" kern="1200" baseline="0" dirty="0">
                <a:solidFill>
                  <a:schemeClr val="tx1"/>
                </a:solidFill>
                <a:latin typeface="Times New Roman" pitchFamily="-110" charset="0"/>
                <a:ea typeface="+mn-ea"/>
                <a:cs typeface="+mn-cs"/>
              </a:rPr>
              <a:t>as it had been extracted.</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Then, in 1970, Fairchild produced the first relatively capacious semiconductor</a:t>
            </a:r>
          </a:p>
          <a:p>
            <a:r>
              <a:rPr kumimoji="1" lang="en-US" sz="1200" kern="1200" baseline="0" dirty="0">
                <a:solidFill>
                  <a:schemeClr val="tx1"/>
                </a:solidFill>
                <a:latin typeface="Times New Roman" pitchFamily="-110" charset="0"/>
                <a:ea typeface="+mn-ea"/>
                <a:cs typeface="+mn-cs"/>
              </a:rPr>
              <a:t>memory. This chip, about the size of a single core, could hold 256 bits of memory. It</a:t>
            </a:r>
          </a:p>
          <a:p>
            <a:r>
              <a:rPr kumimoji="1" lang="en-US" sz="1200" kern="1200" baseline="0" dirty="0">
                <a:solidFill>
                  <a:schemeClr val="tx1"/>
                </a:solidFill>
                <a:latin typeface="Times New Roman" pitchFamily="-110" charset="0"/>
                <a:ea typeface="+mn-ea"/>
                <a:cs typeface="+mn-cs"/>
              </a:rPr>
              <a:t>was nondestructive and much faster than core. It took only 70 billionths of a second</a:t>
            </a:r>
          </a:p>
          <a:p>
            <a:r>
              <a:rPr kumimoji="1" lang="en-US" sz="1200" kern="1200" baseline="0" dirty="0">
                <a:solidFill>
                  <a:schemeClr val="tx1"/>
                </a:solidFill>
                <a:latin typeface="Times New Roman" pitchFamily="-110" charset="0"/>
                <a:ea typeface="+mn-ea"/>
                <a:cs typeface="+mn-cs"/>
              </a:rPr>
              <a:t>to read a bit. However, the cost per bit was higher than for that of core.</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In 1974, a seminal event occurred: The price per bit of semiconductor memory</a:t>
            </a:r>
          </a:p>
          <a:p>
            <a:r>
              <a:rPr kumimoji="1" lang="en-US" sz="1200" kern="1200" baseline="0" dirty="0">
                <a:solidFill>
                  <a:schemeClr val="tx1"/>
                </a:solidFill>
                <a:latin typeface="Times New Roman" pitchFamily="-110" charset="0"/>
                <a:ea typeface="+mn-ea"/>
                <a:cs typeface="+mn-cs"/>
              </a:rPr>
              <a:t>dropped below the price per bit of core memory. Following this, there has been a continuing</a:t>
            </a:r>
          </a:p>
          <a:p>
            <a:r>
              <a:rPr kumimoji="1" lang="en-US" sz="1200" kern="1200" baseline="0" dirty="0">
                <a:solidFill>
                  <a:schemeClr val="tx1"/>
                </a:solidFill>
                <a:latin typeface="Times New Roman" pitchFamily="-110" charset="0"/>
                <a:ea typeface="+mn-ea"/>
                <a:cs typeface="+mn-cs"/>
              </a:rPr>
              <a:t>and rapid decline in memory cost accompanied by a corresponding increase</a:t>
            </a:r>
          </a:p>
          <a:p>
            <a:r>
              <a:rPr kumimoji="1" lang="en-US" sz="1200" kern="1200" baseline="0" dirty="0">
                <a:solidFill>
                  <a:schemeClr val="tx1"/>
                </a:solidFill>
                <a:latin typeface="Times New Roman" pitchFamily="-110" charset="0"/>
                <a:ea typeface="+mn-ea"/>
                <a:cs typeface="+mn-cs"/>
              </a:rPr>
              <a:t>in physical memory density. This has led the way to smaller, faster machines with</a:t>
            </a:r>
          </a:p>
          <a:p>
            <a:r>
              <a:rPr kumimoji="1" lang="en-US" sz="1200" kern="1200" baseline="0" dirty="0">
                <a:solidFill>
                  <a:schemeClr val="tx1"/>
                </a:solidFill>
                <a:latin typeface="Times New Roman" pitchFamily="-110" charset="0"/>
                <a:ea typeface="+mn-ea"/>
                <a:cs typeface="+mn-cs"/>
              </a:rPr>
              <a:t>memory sizes of larger and more expensive machines from just a few years earlier.</a:t>
            </a:r>
          </a:p>
          <a:p>
            <a:r>
              <a:rPr kumimoji="1" lang="en-US" sz="1200" kern="1200" baseline="0" dirty="0">
                <a:solidFill>
                  <a:schemeClr val="tx1"/>
                </a:solidFill>
                <a:latin typeface="Times New Roman" pitchFamily="-110" charset="0"/>
                <a:ea typeface="+mn-ea"/>
                <a:cs typeface="+mn-cs"/>
              </a:rPr>
              <a:t>Developments in memory technology, together with developments in processor technology</a:t>
            </a:r>
          </a:p>
          <a:p>
            <a:r>
              <a:rPr kumimoji="1" lang="en-US" sz="1200" kern="1200" baseline="0" dirty="0">
                <a:solidFill>
                  <a:schemeClr val="tx1"/>
                </a:solidFill>
                <a:latin typeface="Times New Roman" pitchFamily="-110" charset="0"/>
                <a:ea typeface="+mn-ea"/>
                <a:cs typeface="+mn-cs"/>
              </a:rPr>
              <a:t>to be discussed next, changed the nature of computers in less than a decade.</a:t>
            </a:r>
          </a:p>
          <a:p>
            <a:r>
              <a:rPr kumimoji="1" lang="en-US" sz="1200" kern="1200" baseline="0" dirty="0">
                <a:solidFill>
                  <a:schemeClr val="tx1"/>
                </a:solidFill>
                <a:latin typeface="Times New Roman" pitchFamily="-110" charset="0"/>
                <a:ea typeface="+mn-ea"/>
                <a:cs typeface="+mn-cs"/>
              </a:rPr>
              <a:t>Although bulky, expensive computers remain a part of the landscape, the computer has</a:t>
            </a:r>
          </a:p>
          <a:p>
            <a:r>
              <a:rPr kumimoji="1" lang="en-US" sz="1200" kern="1200" baseline="0" dirty="0">
                <a:solidFill>
                  <a:schemeClr val="tx1"/>
                </a:solidFill>
                <a:latin typeface="Times New Roman" pitchFamily="-110" charset="0"/>
                <a:ea typeface="+mn-ea"/>
                <a:cs typeface="+mn-cs"/>
              </a:rPr>
              <a:t>also been brought out to the “end user,” with office machines and personal computers.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Since 1970, semiconductor memory has been through 13 generations: 1K, 4K,</a:t>
            </a:r>
          </a:p>
          <a:p>
            <a:r>
              <a:rPr kumimoji="1" lang="en-US" sz="1200" kern="1200" baseline="0" dirty="0">
                <a:solidFill>
                  <a:schemeClr val="tx1"/>
                </a:solidFill>
                <a:latin typeface="Times New Roman" pitchFamily="-110" charset="0"/>
                <a:ea typeface="+mn-ea"/>
                <a:cs typeface="+mn-cs"/>
              </a:rPr>
              <a:t>16K, 64K, 256K, 1M, 4M, 16M, 64M, 256M, 1G, 4G, and, as of this writing, 8 Gb</a:t>
            </a:r>
          </a:p>
          <a:p>
            <a:r>
              <a:rPr kumimoji="1" lang="en-US" sz="1200" kern="1200" baseline="0" dirty="0">
                <a:solidFill>
                  <a:schemeClr val="tx1"/>
                </a:solidFill>
                <a:latin typeface="Times New Roman" pitchFamily="-110" charset="0"/>
                <a:ea typeface="+mn-ea"/>
                <a:cs typeface="+mn-cs"/>
              </a:rPr>
              <a:t>on a single chip (1K = 2</a:t>
            </a:r>
            <a:r>
              <a:rPr kumimoji="1" lang="en-US" sz="1200" kern="1200" baseline="30000" dirty="0">
                <a:solidFill>
                  <a:schemeClr val="tx1"/>
                </a:solidFill>
                <a:latin typeface="Times New Roman" pitchFamily="-110" charset="0"/>
                <a:ea typeface="+mn-ea"/>
                <a:cs typeface="+mn-cs"/>
              </a:rPr>
              <a:t>10</a:t>
            </a:r>
            <a:r>
              <a:rPr kumimoji="1" lang="en-US" sz="1200" kern="1200" baseline="0" dirty="0">
                <a:solidFill>
                  <a:schemeClr val="tx1"/>
                </a:solidFill>
                <a:latin typeface="Times New Roman" pitchFamily="-110" charset="0"/>
                <a:ea typeface="+mn-ea"/>
                <a:cs typeface="+mn-cs"/>
              </a:rPr>
              <a:t>, 1M = 2</a:t>
            </a:r>
            <a:r>
              <a:rPr kumimoji="1" lang="en-US" sz="1200" kern="1200" baseline="30000" dirty="0">
                <a:solidFill>
                  <a:schemeClr val="tx1"/>
                </a:solidFill>
                <a:latin typeface="Times New Roman" pitchFamily="-110" charset="0"/>
                <a:ea typeface="+mn-ea"/>
                <a:cs typeface="+mn-cs"/>
              </a:rPr>
              <a:t>20</a:t>
            </a:r>
            <a:r>
              <a:rPr kumimoji="1" lang="en-US" sz="1200" kern="1200" baseline="0" dirty="0">
                <a:solidFill>
                  <a:schemeClr val="tx1"/>
                </a:solidFill>
                <a:latin typeface="Times New Roman" pitchFamily="-110" charset="0"/>
                <a:ea typeface="+mn-ea"/>
                <a:cs typeface="+mn-cs"/>
              </a:rPr>
              <a:t>, 1G = 2</a:t>
            </a:r>
            <a:r>
              <a:rPr kumimoji="1" lang="en-US" sz="1200" kern="1200" baseline="30000" dirty="0">
                <a:solidFill>
                  <a:schemeClr val="tx1"/>
                </a:solidFill>
                <a:latin typeface="Times New Roman" pitchFamily="-110" charset="0"/>
                <a:ea typeface="+mn-ea"/>
                <a:cs typeface="+mn-cs"/>
              </a:rPr>
              <a:t>30</a:t>
            </a:r>
            <a:r>
              <a:rPr kumimoji="1" lang="en-US" sz="1200" kern="1200" baseline="0" dirty="0">
                <a:solidFill>
                  <a:schemeClr val="tx1"/>
                </a:solidFill>
                <a:latin typeface="Times New Roman" pitchFamily="-110" charset="0"/>
                <a:ea typeface="+mn-ea"/>
                <a:cs typeface="+mn-cs"/>
              </a:rPr>
              <a:t>). Each generation has provided four</a:t>
            </a:r>
          </a:p>
          <a:p>
            <a:r>
              <a:rPr kumimoji="1" lang="en-US" sz="1200" kern="1200" baseline="0" dirty="0">
                <a:solidFill>
                  <a:schemeClr val="tx1"/>
                </a:solidFill>
                <a:latin typeface="Times New Roman" pitchFamily="-110" charset="0"/>
                <a:ea typeface="+mn-ea"/>
                <a:cs typeface="+mn-cs"/>
              </a:rPr>
              <a:t>times the storage density of the previous generation, accompanied by declining cost</a:t>
            </a:r>
          </a:p>
          <a:p>
            <a:r>
              <a:rPr kumimoji="1" lang="en-US" sz="1200" kern="1200" baseline="0" dirty="0">
                <a:solidFill>
                  <a:schemeClr val="tx1"/>
                </a:solidFill>
                <a:latin typeface="Times New Roman" pitchFamily="-110" charset="0"/>
                <a:ea typeface="+mn-ea"/>
                <a:cs typeface="+mn-cs"/>
              </a:rPr>
              <a:t>per bit and declining access time. </a:t>
            </a:r>
            <a:r>
              <a:rPr kumimoji="1" lang="en-US" sz="1200" b="0" i="0" u="none" strike="noStrike" kern="1200" baseline="0" dirty="0">
                <a:solidFill>
                  <a:schemeClr val="tx1"/>
                </a:solidFill>
                <a:latin typeface="Times New Roman" pitchFamily="-109" charset="0"/>
                <a:ea typeface="+mn-ea"/>
                <a:cs typeface="+mn-cs"/>
              </a:rPr>
              <a:t>Densities are projected to reach 16 Gb by 2018 and 32 Gb by 2023</a:t>
            </a:r>
          </a:p>
          <a:p>
            <a:r>
              <a:rPr kumimoji="1" lang="en-US" sz="1200" b="0" i="0" u="none" strike="noStrike" kern="1200" baseline="0" dirty="0">
                <a:solidFill>
                  <a:schemeClr val="tx1"/>
                </a:solidFill>
                <a:latin typeface="Times New Roman" pitchFamily="-109" charset="0"/>
                <a:ea typeface="+mn-ea"/>
                <a:cs typeface="+mn-cs"/>
              </a:rPr>
              <a:t>[ITRS14].</a:t>
            </a:r>
            <a:endParaRPr kumimoji="1" lang="en-US" sz="1200" kern="1200" baseline="0" dirty="0">
              <a:solidFill>
                <a:schemeClr val="tx1"/>
              </a:solidFill>
              <a:latin typeface="Times New Roman" pitchFamily="-110" charset="0"/>
              <a:ea typeface="+mn-ea"/>
              <a:cs typeface="+mn-cs"/>
            </a:endParaRPr>
          </a:p>
          <a:p>
            <a:endParaRPr kumimoji="1" lang="en-US" sz="1200" kern="1200" baseline="0" dirty="0">
              <a:solidFill>
                <a:schemeClr val="tx1"/>
              </a:solidFill>
              <a:latin typeface="Times New Roman" pitchFamily="-110" charset="0"/>
              <a:ea typeface="+mn-ea"/>
              <a:cs typeface="+mn-cs"/>
            </a:endParaRPr>
          </a:p>
          <a:p>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301506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15914A-FB8D-7040-B9F1-BC6F3DDB3AB8}" type="slidenum">
              <a:rPr lang="en-US"/>
              <a:pPr/>
              <a:t>43</a:t>
            </a:fld>
            <a:endParaRPr lang="en-US" dirty="0"/>
          </a:p>
        </p:txBody>
      </p:sp>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Just as the density of elements on memory chips has continued</a:t>
            </a:r>
          </a:p>
          <a:p>
            <a:r>
              <a:rPr kumimoji="1" lang="en-US" sz="1200" kern="1200" baseline="0" dirty="0">
                <a:solidFill>
                  <a:schemeClr val="tx1"/>
                </a:solidFill>
                <a:latin typeface="Times New Roman" pitchFamily="-110" charset="0"/>
                <a:ea typeface="+mn-ea"/>
                <a:cs typeface="+mn-cs"/>
              </a:rPr>
              <a:t>to rise, so has the density of elements on processor chips. As time went on, more</a:t>
            </a:r>
          </a:p>
          <a:p>
            <a:r>
              <a:rPr kumimoji="1" lang="en-US" sz="1200" kern="1200" baseline="0" dirty="0">
                <a:solidFill>
                  <a:schemeClr val="tx1"/>
                </a:solidFill>
                <a:latin typeface="Times New Roman" pitchFamily="-110" charset="0"/>
                <a:ea typeface="+mn-ea"/>
                <a:cs typeface="+mn-cs"/>
              </a:rPr>
              <a:t>and more elements were placed on each chip, so that fewer and fewer chips were</a:t>
            </a:r>
          </a:p>
          <a:p>
            <a:r>
              <a:rPr kumimoji="1" lang="en-US" sz="1200" kern="1200" baseline="0" dirty="0">
                <a:solidFill>
                  <a:schemeClr val="tx1"/>
                </a:solidFill>
                <a:latin typeface="Times New Roman" pitchFamily="-110" charset="0"/>
                <a:ea typeface="+mn-ea"/>
                <a:cs typeface="+mn-cs"/>
              </a:rPr>
              <a:t>needed to construct a single computer processor.</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A breakthrough was achieved in 1971, when Intel developed its 4004. The</a:t>
            </a:r>
          </a:p>
          <a:p>
            <a:r>
              <a:rPr kumimoji="1" lang="en-US" sz="1200" kern="1200" baseline="0" dirty="0">
                <a:solidFill>
                  <a:schemeClr val="tx1"/>
                </a:solidFill>
                <a:latin typeface="Times New Roman" pitchFamily="-110" charset="0"/>
                <a:ea typeface="+mn-ea"/>
                <a:cs typeface="+mn-cs"/>
              </a:rPr>
              <a:t>4004 was the first chip to contain </a:t>
            </a:r>
            <a:r>
              <a:rPr kumimoji="1" lang="en-US" sz="1200" i="1" kern="1200" baseline="0" dirty="0">
                <a:solidFill>
                  <a:schemeClr val="tx1"/>
                </a:solidFill>
                <a:latin typeface="Times New Roman" pitchFamily="-110" charset="0"/>
                <a:ea typeface="+mn-ea"/>
                <a:cs typeface="+mn-cs"/>
              </a:rPr>
              <a:t>all of the components of a CPU on a single chip:</a:t>
            </a:r>
          </a:p>
          <a:p>
            <a:r>
              <a:rPr kumimoji="1" lang="en-US" sz="1200" kern="1200" baseline="0" dirty="0">
                <a:solidFill>
                  <a:schemeClr val="tx1"/>
                </a:solidFill>
                <a:latin typeface="Times New Roman" pitchFamily="-110" charset="0"/>
                <a:ea typeface="+mn-ea"/>
                <a:cs typeface="+mn-cs"/>
              </a:rPr>
              <a:t>The microprocessor was born.</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 4004 can add two 4-bit numbers and can multiply only by repeated addition.</a:t>
            </a:r>
          </a:p>
          <a:p>
            <a:r>
              <a:rPr kumimoji="1" lang="en-US" sz="1200" kern="1200" baseline="0" dirty="0">
                <a:solidFill>
                  <a:schemeClr val="tx1"/>
                </a:solidFill>
                <a:latin typeface="Times New Roman" pitchFamily="-110" charset="0"/>
                <a:ea typeface="+mn-ea"/>
                <a:cs typeface="+mn-cs"/>
              </a:rPr>
              <a:t>By today’s standards, the 4004 is hopelessly primitive, but it marked the beginning of</a:t>
            </a:r>
          </a:p>
          <a:p>
            <a:r>
              <a:rPr kumimoji="1" lang="en-US" sz="1200" kern="1200" baseline="0" dirty="0">
                <a:solidFill>
                  <a:schemeClr val="tx1"/>
                </a:solidFill>
                <a:latin typeface="Times New Roman" pitchFamily="-110" charset="0"/>
                <a:ea typeface="+mn-ea"/>
                <a:cs typeface="+mn-cs"/>
              </a:rPr>
              <a:t>a continuing evolution of microprocessor capability and power.</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This evolution can be seen most easily in the number of bits that the processor</a:t>
            </a:r>
          </a:p>
          <a:p>
            <a:r>
              <a:rPr kumimoji="1" lang="en-US" sz="1200" kern="1200" baseline="0" dirty="0">
                <a:solidFill>
                  <a:schemeClr val="tx1"/>
                </a:solidFill>
                <a:latin typeface="Times New Roman" pitchFamily="-110" charset="0"/>
                <a:ea typeface="+mn-ea"/>
                <a:cs typeface="+mn-cs"/>
              </a:rPr>
              <a:t>deals with at a time. There is no clear-cut measure of this, but perhaps the best measure</a:t>
            </a:r>
          </a:p>
          <a:p>
            <a:r>
              <a:rPr kumimoji="1" lang="en-US" sz="1200" kern="1200" baseline="0" dirty="0">
                <a:solidFill>
                  <a:schemeClr val="tx1"/>
                </a:solidFill>
                <a:latin typeface="Times New Roman" pitchFamily="-110" charset="0"/>
                <a:ea typeface="+mn-ea"/>
                <a:cs typeface="+mn-cs"/>
              </a:rPr>
              <a:t>is the data bus width: the number of bits of data that can be brought into or sent</a:t>
            </a:r>
          </a:p>
          <a:p>
            <a:r>
              <a:rPr kumimoji="1" lang="en-US" sz="1200" kern="1200" baseline="0" dirty="0">
                <a:solidFill>
                  <a:schemeClr val="tx1"/>
                </a:solidFill>
                <a:latin typeface="Times New Roman" pitchFamily="-110" charset="0"/>
                <a:ea typeface="+mn-ea"/>
                <a:cs typeface="+mn-cs"/>
              </a:rPr>
              <a:t>out of the processor at a time. Another measure is the number of bits in the accumulator</a:t>
            </a:r>
          </a:p>
          <a:p>
            <a:r>
              <a:rPr kumimoji="1" lang="en-US" sz="1200" kern="1200" baseline="0" dirty="0">
                <a:solidFill>
                  <a:schemeClr val="tx1"/>
                </a:solidFill>
                <a:latin typeface="Times New Roman" pitchFamily="-110" charset="0"/>
                <a:ea typeface="+mn-ea"/>
                <a:cs typeface="+mn-cs"/>
              </a:rPr>
              <a:t>or in the set of general-purpose registers. Often, these measures coincide, but</a:t>
            </a:r>
          </a:p>
          <a:p>
            <a:r>
              <a:rPr kumimoji="1" lang="en-US" sz="1200" kern="1200" baseline="0" dirty="0">
                <a:solidFill>
                  <a:schemeClr val="tx1"/>
                </a:solidFill>
                <a:latin typeface="Times New Roman" pitchFamily="-110" charset="0"/>
                <a:ea typeface="+mn-ea"/>
                <a:cs typeface="+mn-cs"/>
              </a:rPr>
              <a:t>not always. For example, a number of microprocessors were developed that operate</a:t>
            </a:r>
          </a:p>
          <a:p>
            <a:r>
              <a:rPr kumimoji="1" lang="en-US" sz="1200" kern="1200" baseline="0" dirty="0">
                <a:solidFill>
                  <a:schemeClr val="tx1"/>
                </a:solidFill>
                <a:latin typeface="Times New Roman" pitchFamily="-110" charset="0"/>
                <a:ea typeface="+mn-ea"/>
                <a:cs typeface="+mn-cs"/>
              </a:rPr>
              <a:t>on 16-bit numbers in registers but can only read and write 8 bits at a time.</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 next major step in the evolution of the microprocessor was the introduction</a:t>
            </a:r>
          </a:p>
          <a:p>
            <a:r>
              <a:rPr kumimoji="1" lang="en-US" sz="1200" kern="1200" baseline="0" dirty="0">
                <a:solidFill>
                  <a:schemeClr val="tx1"/>
                </a:solidFill>
                <a:latin typeface="Times New Roman" pitchFamily="-110" charset="0"/>
                <a:ea typeface="+mn-ea"/>
                <a:cs typeface="+mn-cs"/>
              </a:rPr>
              <a:t>in 1972 of the Intel 8008. This was the first 8-bit microprocessor and was almost twice</a:t>
            </a:r>
          </a:p>
          <a:p>
            <a:r>
              <a:rPr kumimoji="1" lang="en-US" sz="1200" kern="1200" baseline="0" dirty="0">
                <a:solidFill>
                  <a:schemeClr val="tx1"/>
                </a:solidFill>
                <a:latin typeface="Times New Roman" pitchFamily="-110" charset="0"/>
                <a:ea typeface="+mn-ea"/>
                <a:cs typeface="+mn-cs"/>
              </a:rPr>
              <a:t>as complex as the 4004.</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Neither of these steps was to have the impact of the next major event: the introduction</a:t>
            </a:r>
          </a:p>
          <a:p>
            <a:r>
              <a:rPr kumimoji="1" lang="en-US" sz="1200" kern="1200" baseline="0" dirty="0">
                <a:solidFill>
                  <a:schemeClr val="tx1"/>
                </a:solidFill>
                <a:latin typeface="Times New Roman" pitchFamily="-110" charset="0"/>
                <a:ea typeface="+mn-ea"/>
                <a:cs typeface="+mn-cs"/>
              </a:rPr>
              <a:t>in 1974 of the Intel 8080. This was the first general-purpose microprocessor.</a:t>
            </a:r>
          </a:p>
          <a:p>
            <a:r>
              <a:rPr kumimoji="1" lang="en-US" sz="1200" kern="1200" baseline="0" dirty="0">
                <a:solidFill>
                  <a:schemeClr val="tx1"/>
                </a:solidFill>
                <a:latin typeface="Times New Roman" pitchFamily="-110" charset="0"/>
                <a:ea typeface="+mn-ea"/>
                <a:cs typeface="+mn-cs"/>
              </a:rPr>
              <a:t>Whereas the 4004 and the 8008 had been designed for specific applications, the 8080</a:t>
            </a:r>
          </a:p>
          <a:p>
            <a:r>
              <a:rPr kumimoji="1" lang="en-US" sz="1200" kern="1200" baseline="0" dirty="0">
                <a:solidFill>
                  <a:schemeClr val="tx1"/>
                </a:solidFill>
                <a:latin typeface="Times New Roman" pitchFamily="-110" charset="0"/>
                <a:ea typeface="+mn-ea"/>
                <a:cs typeface="+mn-cs"/>
              </a:rPr>
              <a:t>was designed to be the CPU of a general-purpose microcomputer. Like the 8008, the</a:t>
            </a:r>
          </a:p>
          <a:p>
            <a:r>
              <a:rPr kumimoji="1" lang="en-US" sz="1200" kern="1200" baseline="0" dirty="0">
                <a:solidFill>
                  <a:schemeClr val="tx1"/>
                </a:solidFill>
                <a:latin typeface="Times New Roman" pitchFamily="-110" charset="0"/>
                <a:ea typeface="+mn-ea"/>
                <a:cs typeface="+mn-cs"/>
              </a:rPr>
              <a:t>8080 is an 8-bit microprocessor. The 8080, however, is faster, has a richer instruction</a:t>
            </a:r>
          </a:p>
          <a:p>
            <a:r>
              <a:rPr kumimoji="1" lang="en-US" sz="1200" kern="1200" baseline="0" dirty="0">
                <a:solidFill>
                  <a:schemeClr val="tx1"/>
                </a:solidFill>
                <a:latin typeface="Times New Roman" pitchFamily="-110" charset="0"/>
                <a:ea typeface="+mn-ea"/>
                <a:cs typeface="+mn-cs"/>
              </a:rPr>
              <a:t>set, and has a large addressing capability.</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240542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kumimoji="1" lang="en-US" sz="1200" kern="1200" dirty="0">
                <a:solidFill>
                  <a:schemeClr val="tx1"/>
                </a:solidFill>
                <a:effectLst/>
                <a:latin typeface="Times New Roman" pitchFamily="-109" charset="0"/>
                <a:ea typeface="+mn-ea"/>
                <a:cs typeface="+mn-cs"/>
              </a:rPr>
              <a:t> Throughout this book, we rely on many concrete examples of computer design and</a:t>
            </a:r>
          </a:p>
          <a:p>
            <a:r>
              <a:rPr kumimoji="1" lang="en-US" sz="1200" kern="1200" dirty="0">
                <a:solidFill>
                  <a:schemeClr val="tx1"/>
                </a:solidFill>
                <a:effectLst/>
                <a:latin typeface="Times New Roman" pitchFamily="-109" charset="0"/>
                <a:ea typeface="+mn-ea"/>
                <a:cs typeface="+mn-cs"/>
              </a:rPr>
              <a:t>implementation to illustrate concepts and to illuminate trade-offs.</a:t>
            </a:r>
          </a:p>
          <a:p>
            <a:r>
              <a:rPr kumimoji="1" lang="en-US" sz="1200" kern="1200" dirty="0">
                <a:solidFill>
                  <a:schemeClr val="tx1"/>
                </a:solidFill>
                <a:effectLst/>
                <a:latin typeface="Times New Roman" pitchFamily="-109" charset="0"/>
                <a:ea typeface="+mn-ea"/>
                <a:cs typeface="+mn-cs"/>
              </a:rPr>
              <a:t>Numerous </a:t>
            </a:r>
            <a:r>
              <a:rPr kumimoji="1" lang="en-US" sz="1200" kern="1200" dirty="0" err="1">
                <a:solidFill>
                  <a:schemeClr val="tx1"/>
                </a:solidFill>
                <a:effectLst/>
                <a:latin typeface="Times New Roman" pitchFamily="-109" charset="0"/>
                <a:ea typeface="+mn-ea"/>
                <a:cs typeface="+mn-cs"/>
              </a:rPr>
              <a:t>systems,both</a:t>
            </a:r>
            <a:r>
              <a:rPr kumimoji="1" lang="en-US" sz="1200" kern="1200" dirty="0">
                <a:solidFill>
                  <a:schemeClr val="tx1"/>
                </a:solidFill>
                <a:effectLst/>
                <a:latin typeface="Times New Roman" pitchFamily="-109" charset="0"/>
                <a:ea typeface="+mn-ea"/>
                <a:cs typeface="+mn-cs"/>
              </a:rPr>
              <a:t> contemporary and historical, provide examples of important computer</a:t>
            </a:r>
          </a:p>
          <a:p>
            <a:r>
              <a:rPr kumimoji="1" lang="en-US" sz="1200" kern="1200" dirty="0">
                <a:solidFill>
                  <a:schemeClr val="tx1"/>
                </a:solidFill>
                <a:effectLst/>
                <a:latin typeface="Times New Roman" pitchFamily="-109" charset="0"/>
                <a:ea typeface="+mn-ea"/>
                <a:cs typeface="+mn-cs"/>
              </a:rPr>
              <a:t>architecture design features. But the book relies principally on examples from two</a:t>
            </a:r>
          </a:p>
          <a:p>
            <a:r>
              <a:rPr kumimoji="1" lang="en-US" sz="1200" kern="1200" dirty="0">
                <a:solidFill>
                  <a:schemeClr val="tx1"/>
                </a:solidFill>
                <a:effectLst/>
                <a:latin typeface="Times New Roman" pitchFamily="-109" charset="0"/>
                <a:ea typeface="+mn-ea"/>
                <a:cs typeface="+mn-cs"/>
              </a:rPr>
              <a:t>processor families: the Intel x86 and the ARM architectures. The current x86 offerings</a:t>
            </a:r>
          </a:p>
          <a:p>
            <a:r>
              <a:rPr kumimoji="1" lang="en-US" sz="1200" kern="1200" dirty="0">
                <a:solidFill>
                  <a:schemeClr val="tx1"/>
                </a:solidFill>
                <a:effectLst/>
                <a:latin typeface="Times New Roman" pitchFamily="-109" charset="0"/>
                <a:ea typeface="+mn-ea"/>
                <a:cs typeface="+mn-cs"/>
              </a:rPr>
              <a:t>represent the results of decades of design effort on </a:t>
            </a:r>
            <a:r>
              <a:rPr kumimoji="1" lang="en-US" sz="1200" b="1" kern="1200" dirty="0">
                <a:solidFill>
                  <a:schemeClr val="tx1"/>
                </a:solidFill>
                <a:effectLst/>
                <a:latin typeface="Times New Roman" pitchFamily="-109" charset="0"/>
                <a:ea typeface="+mn-ea"/>
                <a:cs typeface="+mn-cs"/>
              </a:rPr>
              <a:t>complex instruction set computers</a:t>
            </a:r>
          </a:p>
          <a:p>
            <a:r>
              <a:rPr kumimoji="1" lang="en-US" sz="1200" b="1" kern="1200" dirty="0">
                <a:solidFill>
                  <a:schemeClr val="tx1"/>
                </a:solidFill>
                <a:effectLst/>
                <a:latin typeface="Times New Roman" pitchFamily="-109" charset="0"/>
                <a:ea typeface="+mn-ea"/>
                <a:cs typeface="+mn-cs"/>
              </a:rPr>
              <a:t>(CISCs)</a:t>
            </a:r>
            <a:r>
              <a:rPr kumimoji="1" lang="en-US" sz="1200" kern="1200" dirty="0">
                <a:solidFill>
                  <a:schemeClr val="tx1"/>
                </a:solidFill>
                <a:effectLst/>
                <a:latin typeface="Times New Roman" pitchFamily="-109" charset="0"/>
                <a:ea typeface="+mn-ea"/>
                <a:cs typeface="+mn-cs"/>
              </a:rPr>
              <a:t> . The x86 incorporates the sophisticated design principles once found</a:t>
            </a:r>
          </a:p>
          <a:p>
            <a:r>
              <a:rPr kumimoji="1" lang="en-US" sz="1200" kern="1200" dirty="0">
                <a:solidFill>
                  <a:schemeClr val="tx1"/>
                </a:solidFill>
                <a:effectLst/>
                <a:latin typeface="Times New Roman" pitchFamily="-109" charset="0"/>
                <a:ea typeface="+mn-ea"/>
                <a:cs typeface="+mn-cs"/>
              </a:rPr>
              <a:t>only on mainframes and supercomputers and serves as an excellent example of CISC</a:t>
            </a:r>
          </a:p>
          <a:p>
            <a:r>
              <a:rPr kumimoji="1" lang="en-US" sz="1200" kern="1200" dirty="0">
                <a:solidFill>
                  <a:schemeClr val="tx1"/>
                </a:solidFill>
                <a:effectLst/>
                <a:latin typeface="Times New Roman" pitchFamily="-109" charset="0"/>
                <a:ea typeface="+mn-ea"/>
                <a:cs typeface="+mn-cs"/>
              </a:rPr>
              <a:t>design. An alternative approach to processor design is the </a:t>
            </a:r>
            <a:r>
              <a:rPr kumimoji="1" lang="en-US" sz="1200" b="1" kern="1200" dirty="0">
                <a:solidFill>
                  <a:schemeClr val="tx1"/>
                </a:solidFill>
                <a:effectLst/>
                <a:latin typeface="Times New Roman" pitchFamily="-109" charset="0"/>
                <a:ea typeface="+mn-ea"/>
                <a:cs typeface="+mn-cs"/>
              </a:rPr>
              <a:t>reduced instruction set</a:t>
            </a:r>
          </a:p>
          <a:p>
            <a:r>
              <a:rPr kumimoji="1" lang="en-US" sz="1200" b="1" kern="1200" dirty="0">
                <a:solidFill>
                  <a:schemeClr val="tx1"/>
                </a:solidFill>
                <a:effectLst/>
                <a:latin typeface="Times New Roman" pitchFamily="-109" charset="0"/>
                <a:ea typeface="+mn-ea"/>
                <a:cs typeface="+mn-cs"/>
              </a:rPr>
              <a:t>computer (RISC) </a:t>
            </a:r>
            <a:r>
              <a:rPr kumimoji="1" lang="en-US" sz="1200" kern="1200" dirty="0">
                <a:solidFill>
                  <a:schemeClr val="tx1"/>
                </a:solidFill>
                <a:effectLst/>
                <a:latin typeface="Times New Roman" pitchFamily="-109" charset="0"/>
                <a:ea typeface="+mn-ea"/>
                <a:cs typeface="+mn-cs"/>
              </a:rPr>
              <a:t>. The ARM architecture is used in a wide variety of embedded systems</a:t>
            </a:r>
          </a:p>
          <a:p>
            <a:r>
              <a:rPr kumimoji="1" lang="en-US" sz="1200" kern="1200" dirty="0">
                <a:solidFill>
                  <a:schemeClr val="tx1"/>
                </a:solidFill>
                <a:effectLst/>
                <a:latin typeface="Times New Roman" pitchFamily="-109" charset="0"/>
                <a:ea typeface="+mn-ea"/>
                <a:cs typeface="+mn-cs"/>
              </a:rPr>
              <a:t>and is one of the most powerful and best-designed</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RISC-based</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systems on the</a:t>
            </a:r>
          </a:p>
          <a:p>
            <a:r>
              <a:rPr kumimoji="1" lang="en-US" sz="1200" kern="1200" dirty="0">
                <a:solidFill>
                  <a:schemeClr val="tx1"/>
                </a:solidFill>
                <a:effectLst/>
                <a:latin typeface="Times New Roman" pitchFamily="-109" charset="0"/>
                <a:ea typeface="+mn-ea"/>
                <a:cs typeface="+mn-cs"/>
              </a:rPr>
              <a:t>market. In this section and the next, we provide a brief overview of these two systems.</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In terms of market share, Intel has ranked as the number one maker of microprocessors</a:t>
            </a:r>
          </a:p>
          <a:p>
            <a:r>
              <a:rPr kumimoji="1" lang="en-US" sz="1200" kern="1200" dirty="0">
                <a:solidFill>
                  <a:schemeClr val="tx1"/>
                </a:solidFill>
                <a:effectLst/>
                <a:latin typeface="Times New Roman" pitchFamily="-109" charset="0"/>
                <a:ea typeface="+mn-ea"/>
                <a:cs typeface="+mn-cs"/>
              </a:rPr>
              <a:t>for non-embedded</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systems for decades, a position it seems unlikely to</a:t>
            </a:r>
          </a:p>
          <a:p>
            <a:r>
              <a:rPr kumimoji="1" lang="en-US" sz="1200" kern="1200" dirty="0">
                <a:solidFill>
                  <a:schemeClr val="tx1"/>
                </a:solidFill>
                <a:effectLst/>
                <a:latin typeface="Times New Roman" pitchFamily="-109" charset="0"/>
                <a:ea typeface="+mn-ea"/>
                <a:cs typeface="+mn-cs"/>
              </a:rPr>
              <a:t>yield. The evolution of its flagship microprocessor product serves as a good indicator</a:t>
            </a:r>
          </a:p>
          <a:p>
            <a:r>
              <a:rPr kumimoji="1" lang="en-US" sz="1200" kern="1200" dirty="0">
                <a:solidFill>
                  <a:schemeClr val="tx1"/>
                </a:solidFill>
                <a:effectLst/>
                <a:latin typeface="Times New Roman" pitchFamily="-109" charset="0"/>
                <a:ea typeface="+mn-ea"/>
                <a:cs typeface="+mn-cs"/>
              </a:rPr>
              <a:t>of the evolution of computer technology in general.</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Table 1.3 shows that evolution. Interestingly, as microprocessors have grown</a:t>
            </a:r>
          </a:p>
          <a:p>
            <a:r>
              <a:rPr kumimoji="1" lang="en-US" sz="1200" kern="1200" dirty="0">
                <a:solidFill>
                  <a:schemeClr val="tx1"/>
                </a:solidFill>
                <a:effectLst/>
                <a:latin typeface="Times New Roman" pitchFamily="-109" charset="0"/>
                <a:ea typeface="+mn-ea"/>
                <a:cs typeface="+mn-cs"/>
              </a:rPr>
              <a:t>faster and much more complex, Intel has actually picked up the pace. Intel used</a:t>
            </a:r>
          </a:p>
          <a:p>
            <a:r>
              <a:rPr kumimoji="1" lang="en-US" sz="1200" kern="1200" dirty="0">
                <a:solidFill>
                  <a:schemeClr val="tx1"/>
                </a:solidFill>
                <a:effectLst/>
                <a:latin typeface="Times New Roman" pitchFamily="-109" charset="0"/>
                <a:ea typeface="+mn-ea"/>
                <a:cs typeface="+mn-cs"/>
              </a:rPr>
              <a:t>to develop microprocessors one after another, every four years. But Intel hopes</a:t>
            </a:r>
          </a:p>
          <a:p>
            <a:r>
              <a:rPr kumimoji="1" lang="en-US" sz="1200" kern="1200" dirty="0">
                <a:solidFill>
                  <a:schemeClr val="tx1"/>
                </a:solidFill>
                <a:effectLst/>
                <a:latin typeface="Times New Roman" pitchFamily="-109" charset="0"/>
                <a:ea typeface="+mn-ea"/>
                <a:cs typeface="+mn-cs"/>
              </a:rPr>
              <a:t>to keep rivals at bay by trimming a year or two off this development time, and has</a:t>
            </a:r>
          </a:p>
          <a:p>
            <a:r>
              <a:rPr kumimoji="1" lang="en-US" sz="1200" kern="1200" dirty="0">
                <a:solidFill>
                  <a:schemeClr val="tx1"/>
                </a:solidFill>
                <a:effectLst/>
                <a:latin typeface="Times New Roman" pitchFamily="-109" charset="0"/>
                <a:ea typeface="+mn-ea"/>
                <a:cs typeface="+mn-cs"/>
              </a:rPr>
              <a:t>done so with the most recent x86 generations.</a:t>
            </a:r>
          </a:p>
          <a:p>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44</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Table</a:t>
            </a:r>
            <a:r>
              <a:rPr lang="en-US" baseline="0" dirty="0"/>
              <a:t> 1.3 (continued)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45</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966788" eaLnBrk="0" hangingPunct="0">
              <a:defRPr sz="2800">
                <a:solidFill>
                  <a:schemeClr val="tx1"/>
                </a:solidFill>
                <a:latin typeface="Arial" charset="0"/>
                <a:cs typeface="Arial" charset="0"/>
              </a:defRPr>
            </a:lvl1pPr>
            <a:lvl2pPr marL="742950" indent="-285750" defTabSz="966788" eaLnBrk="0" hangingPunct="0">
              <a:defRPr sz="2800">
                <a:solidFill>
                  <a:schemeClr val="tx1"/>
                </a:solidFill>
                <a:latin typeface="Arial" charset="0"/>
                <a:cs typeface="Arial" charset="0"/>
              </a:defRPr>
            </a:lvl2pPr>
            <a:lvl3pPr marL="1143000" indent="-228600" defTabSz="966788" eaLnBrk="0" hangingPunct="0">
              <a:defRPr sz="2800">
                <a:solidFill>
                  <a:schemeClr val="tx1"/>
                </a:solidFill>
                <a:latin typeface="Arial" charset="0"/>
                <a:cs typeface="Arial" charset="0"/>
              </a:defRPr>
            </a:lvl3pPr>
            <a:lvl4pPr marL="1600200" indent="-228600" defTabSz="966788" eaLnBrk="0" hangingPunct="0">
              <a:defRPr sz="2800">
                <a:solidFill>
                  <a:schemeClr val="tx1"/>
                </a:solidFill>
                <a:latin typeface="Arial" charset="0"/>
                <a:cs typeface="Arial" charset="0"/>
              </a:defRPr>
            </a:lvl4pPr>
            <a:lvl5pPr marL="2057400" indent="-228600" defTabSz="966788" eaLnBrk="0" hangingPunct="0">
              <a:defRPr sz="2800">
                <a:solidFill>
                  <a:schemeClr val="tx1"/>
                </a:solidFill>
                <a:latin typeface="Arial" charset="0"/>
                <a:cs typeface="Arial" charset="0"/>
              </a:defRPr>
            </a:lvl5pPr>
            <a:lvl6pPr marL="2514600" indent="-228600" defTabSz="966788" eaLnBrk="0" fontAlgn="base" hangingPunct="0">
              <a:spcBef>
                <a:spcPct val="0"/>
              </a:spcBef>
              <a:spcAft>
                <a:spcPct val="0"/>
              </a:spcAft>
              <a:defRPr sz="2800">
                <a:solidFill>
                  <a:schemeClr val="tx1"/>
                </a:solidFill>
                <a:latin typeface="Arial" charset="0"/>
                <a:cs typeface="Arial" charset="0"/>
              </a:defRPr>
            </a:lvl6pPr>
            <a:lvl7pPr marL="2971800" indent="-228600" defTabSz="966788" eaLnBrk="0" fontAlgn="base" hangingPunct="0">
              <a:spcBef>
                <a:spcPct val="0"/>
              </a:spcBef>
              <a:spcAft>
                <a:spcPct val="0"/>
              </a:spcAft>
              <a:defRPr sz="2800">
                <a:solidFill>
                  <a:schemeClr val="tx1"/>
                </a:solidFill>
                <a:latin typeface="Arial" charset="0"/>
                <a:cs typeface="Arial" charset="0"/>
              </a:defRPr>
            </a:lvl7pPr>
            <a:lvl8pPr marL="3429000" indent="-228600" defTabSz="966788" eaLnBrk="0" fontAlgn="base" hangingPunct="0">
              <a:spcBef>
                <a:spcPct val="0"/>
              </a:spcBef>
              <a:spcAft>
                <a:spcPct val="0"/>
              </a:spcAft>
              <a:defRPr sz="2800">
                <a:solidFill>
                  <a:schemeClr val="tx1"/>
                </a:solidFill>
                <a:latin typeface="Arial" charset="0"/>
                <a:cs typeface="Arial" charset="0"/>
              </a:defRPr>
            </a:lvl8pPr>
            <a:lvl9pPr marL="3886200" indent="-228600" defTabSz="966788" eaLnBrk="0" fontAlgn="base" hangingPunct="0">
              <a:spcBef>
                <a:spcPct val="0"/>
              </a:spcBef>
              <a:spcAft>
                <a:spcPct val="0"/>
              </a:spcAft>
              <a:defRPr sz="2800">
                <a:solidFill>
                  <a:schemeClr val="tx1"/>
                </a:solidFill>
                <a:latin typeface="Arial" charset="0"/>
                <a:cs typeface="Arial" charset="0"/>
              </a:defRPr>
            </a:lvl9pPr>
          </a:lstStyle>
          <a:p>
            <a:pPr eaLnBrk="1" hangingPunct="1"/>
            <a:fld id="{66A05548-152E-4744-A3EA-B22B905FD732}" type="slidenum">
              <a:rPr lang="en-US" sz="1200">
                <a:latin typeface="Times New Roman" pitchFamily="18" charset="0"/>
              </a:rPr>
              <a:pPr eaLnBrk="1" hangingPunct="1"/>
              <a:t>5</a:t>
            </a:fld>
            <a:endParaRPr lang="en-US" sz="1200">
              <a:latin typeface="Times New Roman"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Table</a:t>
            </a:r>
            <a:r>
              <a:rPr lang="en-US" baseline="0" dirty="0"/>
              <a:t> 1.3 (continued)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46</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Table</a:t>
            </a:r>
            <a:r>
              <a:rPr lang="en-US" baseline="0" dirty="0"/>
              <a:t> 1.3 (continued)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r>
              <a:rPr kumimoji="1" lang="en-US" sz="1200" kern="1200" dirty="0">
                <a:solidFill>
                  <a:schemeClr val="tx1"/>
                </a:solidFill>
                <a:effectLst/>
                <a:latin typeface="Times New Roman" pitchFamily="-109" charset="0"/>
                <a:ea typeface="+mn-ea"/>
                <a:cs typeface="+mn-cs"/>
              </a:rPr>
              <a:t> Almost 40 years after its introduction in 1978, the x86 architecture continues to</a:t>
            </a:r>
          </a:p>
          <a:p>
            <a:r>
              <a:rPr kumimoji="1" lang="en-US" sz="1200" kern="1200" dirty="0">
                <a:solidFill>
                  <a:schemeClr val="tx1"/>
                </a:solidFill>
                <a:effectLst/>
                <a:latin typeface="Times New Roman" pitchFamily="-109" charset="0"/>
                <a:ea typeface="+mn-ea"/>
                <a:cs typeface="+mn-cs"/>
              </a:rPr>
              <a:t>dominate the processor market outside of embedded systems. Although the organization</a:t>
            </a:r>
          </a:p>
          <a:p>
            <a:r>
              <a:rPr kumimoji="1" lang="en-US" sz="1200" kern="1200" dirty="0">
                <a:solidFill>
                  <a:schemeClr val="tx1"/>
                </a:solidFill>
                <a:effectLst/>
                <a:latin typeface="Times New Roman" pitchFamily="-109" charset="0"/>
                <a:ea typeface="+mn-ea"/>
                <a:cs typeface="+mn-cs"/>
              </a:rPr>
              <a:t>and technology of the x86 machines have changed dramatically over the decades,</a:t>
            </a:r>
          </a:p>
          <a:p>
            <a:r>
              <a:rPr kumimoji="1" lang="en-US" sz="1200" kern="1200" dirty="0">
                <a:solidFill>
                  <a:schemeClr val="tx1"/>
                </a:solidFill>
                <a:effectLst/>
                <a:latin typeface="Times New Roman" pitchFamily="-109" charset="0"/>
                <a:ea typeface="+mn-ea"/>
                <a:cs typeface="+mn-cs"/>
              </a:rPr>
              <a:t>the instruction set architecture has evolved to remain backward compatible with earlier</a:t>
            </a:r>
          </a:p>
          <a:p>
            <a:r>
              <a:rPr kumimoji="1" lang="en-US" sz="1200" kern="1200" dirty="0">
                <a:solidFill>
                  <a:schemeClr val="tx1"/>
                </a:solidFill>
                <a:effectLst/>
                <a:latin typeface="Times New Roman" pitchFamily="-109" charset="0"/>
                <a:ea typeface="+mn-ea"/>
                <a:cs typeface="+mn-cs"/>
              </a:rPr>
              <a:t>versions. Thus, any program written on an older version of the x86 architecture</a:t>
            </a:r>
          </a:p>
          <a:p>
            <a:r>
              <a:rPr kumimoji="1" lang="en-US" sz="1200" kern="1200" dirty="0">
                <a:solidFill>
                  <a:schemeClr val="tx1"/>
                </a:solidFill>
                <a:effectLst/>
                <a:latin typeface="Times New Roman" pitchFamily="-109" charset="0"/>
                <a:ea typeface="+mn-ea"/>
                <a:cs typeface="+mn-cs"/>
              </a:rPr>
              <a:t>can execute on newer versions. All changes to the instruction set architecture have</a:t>
            </a:r>
          </a:p>
          <a:p>
            <a:r>
              <a:rPr kumimoji="1" lang="en-US" sz="1200" kern="1200" dirty="0">
                <a:solidFill>
                  <a:schemeClr val="tx1"/>
                </a:solidFill>
                <a:effectLst/>
                <a:latin typeface="Times New Roman" pitchFamily="-109" charset="0"/>
                <a:ea typeface="+mn-ea"/>
                <a:cs typeface="+mn-cs"/>
              </a:rPr>
              <a:t>involved additions to the instruction set, with no subtractions. The rate of change has</a:t>
            </a:r>
          </a:p>
          <a:p>
            <a:r>
              <a:rPr kumimoji="1" lang="en-US" sz="1200" kern="1200" dirty="0">
                <a:solidFill>
                  <a:schemeClr val="tx1"/>
                </a:solidFill>
                <a:effectLst/>
                <a:latin typeface="Times New Roman" pitchFamily="-109" charset="0"/>
                <a:ea typeface="+mn-ea"/>
                <a:cs typeface="+mn-cs"/>
              </a:rPr>
              <a:t>been the addition of roughly one instruction per month added to the architecture</a:t>
            </a:r>
          </a:p>
          <a:p>
            <a:r>
              <a:rPr kumimoji="1" lang="en-US" sz="1200" kern="1200" dirty="0">
                <a:solidFill>
                  <a:schemeClr val="tx1"/>
                </a:solidFill>
                <a:effectLst/>
                <a:latin typeface="Times New Roman" pitchFamily="-109" charset="0"/>
                <a:ea typeface="+mn-ea"/>
                <a:cs typeface="+mn-cs"/>
              </a:rPr>
              <a:t>[ANTH08], so that there are now thousands of instructions in the instruction set.</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The x86 provides an excellent illustration of the advances in computer hardware</a:t>
            </a:r>
          </a:p>
          <a:p>
            <a:r>
              <a:rPr kumimoji="1" lang="en-US" sz="1200" kern="1200" dirty="0">
                <a:solidFill>
                  <a:schemeClr val="tx1"/>
                </a:solidFill>
                <a:effectLst/>
                <a:latin typeface="Times New Roman" pitchFamily="-109" charset="0"/>
                <a:ea typeface="+mn-ea"/>
                <a:cs typeface="+mn-cs"/>
              </a:rPr>
              <a:t>over the past 35 years. The 1978 8086 was introduced with a clock speed of</a:t>
            </a:r>
          </a:p>
          <a:p>
            <a:r>
              <a:rPr kumimoji="1" lang="en-US" sz="1200" kern="1200" dirty="0">
                <a:solidFill>
                  <a:schemeClr val="tx1"/>
                </a:solidFill>
                <a:effectLst/>
                <a:latin typeface="Times New Roman" pitchFamily="-109" charset="0"/>
                <a:ea typeface="+mn-ea"/>
                <a:cs typeface="+mn-cs"/>
              </a:rPr>
              <a:t>5 MHz and had 29,000 transistors. A six-core</a:t>
            </a:r>
          </a:p>
          <a:p>
            <a:r>
              <a:rPr kumimoji="1" lang="en-US" sz="1200" kern="1200" dirty="0">
                <a:solidFill>
                  <a:schemeClr val="tx1"/>
                </a:solidFill>
                <a:effectLst/>
                <a:latin typeface="Times New Roman" pitchFamily="-109" charset="0"/>
                <a:ea typeface="+mn-ea"/>
                <a:cs typeface="+mn-cs"/>
              </a:rPr>
              <a:t>Core i7 EE 4960X introduced in 2013</a:t>
            </a:r>
          </a:p>
          <a:p>
            <a:r>
              <a:rPr kumimoji="1" lang="en-US" sz="1200" kern="1200" dirty="0">
                <a:solidFill>
                  <a:schemeClr val="tx1"/>
                </a:solidFill>
                <a:effectLst/>
                <a:latin typeface="Times New Roman" pitchFamily="-109" charset="0"/>
                <a:ea typeface="+mn-ea"/>
                <a:cs typeface="+mn-cs"/>
              </a:rPr>
              <a:t>operates at 4 GHz, a speedup of a factor of 800, and has 1.86 billion transistors,</a:t>
            </a:r>
          </a:p>
          <a:p>
            <a:r>
              <a:rPr kumimoji="1" lang="en-US" sz="1200" kern="1200" dirty="0">
                <a:solidFill>
                  <a:schemeClr val="tx1"/>
                </a:solidFill>
                <a:effectLst/>
                <a:latin typeface="Times New Roman" pitchFamily="-109" charset="0"/>
                <a:ea typeface="+mn-ea"/>
                <a:cs typeface="+mn-cs"/>
              </a:rPr>
              <a:t>about 64,000 times as many as the 8086. Yet the Core i7 EE 4960X is in only a</a:t>
            </a:r>
          </a:p>
          <a:p>
            <a:r>
              <a:rPr kumimoji="1" lang="en-US" sz="1200" kern="1200" dirty="0">
                <a:solidFill>
                  <a:schemeClr val="tx1"/>
                </a:solidFill>
                <a:effectLst/>
                <a:latin typeface="Times New Roman" pitchFamily="-109" charset="0"/>
                <a:ea typeface="+mn-ea"/>
                <a:cs typeface="+mn-cs"/>
              </a:rPr>
              <a:t>slightly larger package than the 8086 and has a comparable cost.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47</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Throughout this book, we rely on many concrete examples of computer design and</a:t>
            </a:r>
          </a:p>
          <a:p>
            <a:r>
              <a:rPr kumimoji="1" lang="en-US" sz="1200" b="0" i="0" u="none" strike="noStrike" kern="1200" baseline="0" dirty="0">
                <a:solidFill>
                  <a:schemeClr val="tx1"/>
                </a:solidFill>
                <a:latin typeface="Times New Roman" pitchFamily="-109" charset="0"/>
                <a:ea typeface="+mn-ea"/>
                <a:cs typeface="+mn-cs"/>
              </a:rPr>
              <a:t>implementation to illustrate concepts and to illuminate trade-</a:t>
            </a:r>
          </a:p>
          <a:p>
            <a:r>
              <a:rPr kumimoji="1" lang="en-US" sz="1200" b="0" i="0" u="none" strike="noStrike" kern="1200" baseline="0" dirty="0">
                <a:solidFill>
                  <a:schemeClr val="tx1"/>
                </a:solidFill>
                <a:latin typeface="Times New Roman" pitchFamily="-109" charset="0"/>
                <a:ea typeface="+mn-ea"/>
                <a:cs typeface="+mn-cs"/>
              </a:rPr>
              <a:t>offs.  Numerous systems, both contemporary and historical, provide examples of important computer</a:t>
            </a:r>
          </a:p>
          <a:p>
            <a:r>
              <a:rPr kumimoji="1" lang="en-US" sz="1200" b="0" i="0" u="none" strike="noStrike" kern="1200" baseline="0" dirty="0">
                <a:solidFill>
                  <a:schemeClr val="tx1"/>
                </a:solidFill>
                <a:latin typeface="Times New Roman" pitchFamily="-109" charset="0"/>
                <a:ea typeface="+mn-ea"/>
                <a:cs typeface="+mn-cs"/>
              </a:rPr>
              <a:t> architecture design features. But the book relies principally on examples from two</a:t>
            </a:r>
          </a:p>
          <a:p>
            <a:r>
              <a:rPr kumimoji="1" lang="en-US" sz="1200" b="0" i="0" u="none" strike="noStrike" kern="1200" baseline="0" dirty="0">
                <a:solidFill>
                  <a:schemeClr val="tx1"/>
                </a:solidFill>
                <a:latin typeface="Times New Roman" pitchFamily="-109" charset="0"/>
                <a:ea typeface="+mn-ea"/>
                <a:cs typeface="+mn-cs"/>
              </a:rPr>
              <a:t>processor families: the Intel x86 and the ARM architectures. The current x86 offerings</a:t>
            </a:r>
          </a:p>
          <a:p>
            <a:r>
              <a:rPr kumimoji="1" lang="en-US" sz="1200" b="0" i="0" u="none" strike="noStrike" kern="1200" baseline="0" dirty="0">
                <a:solidFill>
                  <a:schemeClr val="tx1"/>
                </a:solidFill>
                <a:latin typeface="Times New Roman" pitchFamily="-109" charset="0"/>
                <a:ea typeface="+mn-ea"/>
                <a:cs typeface="+mn-cs"/>
              </a:rPr>
              <a:t>represent the results of decades of design effort on complex instruction set</a:t>
            </a:r>
          </a:p>
          <a:p>
            <a:r>
              <a:rPr kumimoji="1" lang="en-US" sz="1200" b="0" i="0" u="none" strike="noStrike" kern="1200" baseline="0" dirty="0">
                <a:solidFill>
                  <a:schemeClr val="tx1"/>
                </a:solidFill>
                <a:latin typeface="Times New Roman" pitchFamily="-109" charset="0"/>
                <a:ea typeface="+mn-ea"/>
                <a:cs typeface="+mn-cs"/>
              </a:rPr>
              <a:t>computers (CISCs). The x86 incorporates the sophisticated design principles once</a:t>
            </a:r>
          </a:p>
          <a:p>
            <a:r>
              <a:rPr kumimoji="1" lang="en-US" sz="1200" b="0" i="0" u="none" strike="noStrike" kern="1200" baseline="0" dirty="0">
                <a:solidFill>
                  <a:schemeClr val="tx1"/>
                </a:solidFill>
                <a:latin typeface="Times New Roman" pitchFamily="-109" charset="0"/>
                <a:ea typeface="+mn-ea"/>
                <a:cs typeface="+mn-cs"/>
              </a:rPr>
              <a:t>found only on mainframes and supercomputers and serves as an excellent example</a:t>
            </a:r>
          </a:p>
          <a:p>
            <a:r>
              <a:rPr kumimoji="1" lang="en-US" sz="1200" b="0" i="0" u="none" strike="noStrike" kern="1200" baseline="0" dirty="0">
                <a:solidFill>
                  <a:schemeClr val="tx1"/>
                </a:solidFill>
                <a:latin typeface="Times New Roman" pitchFamily="-109" charset="0"/>
                <a:ea typeface="+mn-ea"/>
                <a:cs typeface="+mn-cs"/>
              </a:rPr>
              <a:t>of CISC design. An alternative approach to processor design is the reduced instruction</a:t>
            </a:r>
          </a:p>
          <a:p>
            <a:r>
              <a:rPr kumimoji="1" lang="en-US" sz="1200" b="0" i="0" u="none" strike="noStrike" kern="1200" baseline="0" dirty="0">
                <a:solidFill>
                  <a:schemeClr val="tx1"/>
                </a:solidFill>
                <a:latin typeface="Times New Roman" pitchFamily="-109" charset="0"/>
                <a:ea typeface="+mn-ea"/>
                <a:cs typeface="+mn-cs"/>
              </a:rPr>
              <a:t>set computer (RISC). The ARM architecture is used in a wide variety of embedded</a:t>
            </a:r>
          </a:p>
          <a:p>
            <a:r>
              <a:rPr kumimoji="1" lang="en-US" sz="1200" b="0" i="0" u="none" strike="noStrike" kern="1200" baseline="0" dirty="0">
                <a:solidFill>
                  <a:schemeClr val="tx1"/>
                </a:solidFill>
                <a:latin typeface="Times New Roman" pitchFamily="-109" charset="0"/>
                <a:ea typeface="+mn-ea"/>
                <a:cs typeface="+mn-cs"/>
              </a:rPr>
              <a:t>systems and is one of the most powerful and best-</a:t>
            </a:r>
          </a:p>
          <a:p>
            <a:r>
              <a:rPr kumimoji="1" lang="en-US" sz="1200" b="0" i="0" u="none" strike="noStrike" kern="1200" baseline="0" dirty="0">
                <a:solidFill>
                  <a:schemeClr val="tx1"/>
                </a:solidFill>
                <a:latin typeface="Times New Roman" pitchFamily="-109" charset="0"/>
                <a:ea typeface="+mn-ea"/>
                <a:cs typeface="+mn-cs"/>
              </a:rPr>
              <a:t>designed RISC-based systems</a:t>
            </a:r>
          </a:p>
          <a:p>
            <a:r>
              <a:rPr kumimoji="1" lang="en-US" sz="1200" b="0" i="0" u="none" strike="noStrike" kern="1200" baseline="0" dirty="0">
                <a:solidFill>
                  <a:schemeClr val="tx1"/>
                </a:solidFill>
                <a:latin typeface="Times New Roman" pitchFamily="-109" charset="0"/>
                <a:ea typeface="+mn-ea"/>
                <a:cs typeface="+mn-cs"/>
              </a:rPr>
              <a:t>on the market. In this section and the next, we provide a brief overview of these two</a:t>
            </a:r>
          </a:p>
          <a:p>
            <a:r>
              <a:rPr kumimoji="1" lang="en-US" sz="1200" b="0" i="0" u="none" strike="noStrike" kern="1200" baseline="0" dirty="0">
                <a:solidFill>
                  <a:schemeClr val="tx1"/>
                </a:solidFill>
                <a:latin typeface="Times New Roman" pitchFamily="-109" charset="0"/>
                <a:ea typeface="+mn-ea"/>
                <a:cs typeface="+mn-cs"/>
              </a:rPr>
              <a:t>systems.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terms of market share, Intel has ranked as the number one maker of microprocessors</a:t>
            </a:r>
          </a:p>
          <a:p>
            <a:r>
              <a:rPr kumimoji="1" lang="en-US" sz="1200" b="0" i="0" u="none" strike="noStrike" kern="1200" baseline="0" dirty="0">
                <a:solidFill>
                  <a:schemeClr val="tx1"/>
                </a:solidFill>
                <a:latin typeface="Times New Roman" pitchFamily="-109" charset="0"/>
                <a:ea typeface="+mn-ea"/>
                <a:cs typeface="+mn-cs"/>
              </a:rPr>
              <a:t>for non-embedded systems for decades, a position it seems unlikely to</a:t>
            </a:r>
          </a:p>
          <a:p>
            <a:r>
              <a:rPr kumimoji="1" lang="en-US" sz="1200" b="0" i="0" u="none" strike="noStrike" kern="1200" baseline="0" dirty="0">
                <a:solidFill>
                  <a:schemeClr val="tx1"/>
                </a:solidFill>
                <a:latin typeface="Times New Roman" pitchFamily="-109" charset="0"/>
                <a:ea typeface="+mn-ea"/>
                <a:cs typeface="+mn-cs"/>
              </a:rPr>
              <a:t>yield. The evolution of its flagship microprocessor product serves as a good indicator</a:t>
            </a:r>
          </a:p>
          <a:p>
            <a:r>
              <a:rPr kumimoji="1" lang="en-US" sz="1200" b="0" i="0" u="none" strike="noStrike" kern="1200" baseline="0" dirty="0">
                <a:solidFill>
                  <a:schemeClr val="tx1"/>
                </a:solidFill>
                <a:latin typeface="Times New Roman" pitchFamily="-109" charset="0"/>
                <a:ea typeface="+mn-ea"/>
                <a:cs typeface="+mn-cs"/>
              </a:rPr>
              <a:t>of the evolution of computer technology in general.</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Table 1.3 shows that evolution. Interestingly, as microprocessors have grown</a:t>
            </a:r>
          </a:p>
          <a:p>
            <a:r>
              <a:rPr kumimoji="1" lang="en-US" sz="1200" b="0" i="0" u="none" strike="noStrike" kern="1200" baseline="0" dirty="0">
                <a:solidFill>
                  <a:schemeClr val="tx1"/>
                </a:solidFill>
                <a:latin typeface="Times New Roman" pitchFamily="-109" charset="0"/>
                <a:ea typeface="+mn-ea"/>
                <a:cs typeface="+mn-cs"/>
              </a:rPr>
              <a:t>faster and much more complex, Intel has actually picked up the pace. Intel used</a:t>
            </a:r>
          </a:p>
          <a:p>
            <a:r>
              <a:rPr kumimoji="1" lang="en-US" sz="1200" b="0" i="0" u="none" strike="noStrike" kern="1200" baseline="0" dirty="0">
                <a:solidFill>
                  <a:schemeClr val="tx1"/>
                </a:solidFill>
                <a:latin typeface="Times New Roman" pitchFamily="-109" charset="0"/>
                <a:ea typeface="+mn-ea"/>
                <a:cs typeface="+mn-cs"/>
              </a:rPr>
              <a:t>to develop microprocessors one after another, every four years. But Intel hopes</a:t>
            </a:r>
          </a:p>
          <a:p>
            <a:r>
              <a:rPr kumimoji="1" lang="en-US" sz="1200" b="0" i="0" u="none" strike="noStrike" kern="1200" baseline="0" dirty="0">
                <a:solidFill>
                  <a:schemeClr val="tx1"/>
                </a:solidFill>
                <a:latin typeface="Times New Roman" pitchFamily="-109" charset="0"/>
                <a:ea typeface="+mn-ea"/>
                <a:cs typeface="+mn-cs"/>
              </a:rPr>
              <a:t>to keep rivals at bay by trimming a year or two off this development time, and has</a:t>
            </a:r>
          </a:p>
          <a:p>
            <a:r>
              <a:rPr kumimoji="1" lang="en-US" sz="1200" b="0" i="0" u="none" strike="noStrike" kern="1200" baseline="0" dirty="0">
                <a:solidFill>
                  <a:schemeClr val="tx1"/>
                </a:solidFill>
                <a:latin typeface="Times New Roman" pitchFamily="-109" charset="0"/>
                <a:ea typeface="+mn-ea"/>
                <a:cs typeface="+mn-cs"/>
              </a:rPr>
              <a:t>done so with the most recent x86 generations.</a:t>
            </a:r>
          </a:p>
          <a:p>
            <a:endParaRPr kumimoji="1" lang="en-US" sz="1200" b="0" i="0" u="none" strike="noStrike" kern="1200" baseline="0" dirty="0">
              <a:solidFill>
                <a:schemeClr val="tx1"/>
              </a:solidFill>
              <a:latin typeface="Times New Roman" pitchFamily="-109" charset="0"/>
              <a:ea typeface="+mn-ea"/>
              <a:cs typeface="+mn-cs"/>
            </a:endParaRPr>
          </a:p>
        </p:txBody>
      </p:sp>
      <p:sp>
        <p:nvSpPr>
          <p:cNvPr id="4" name="Slide Number Placeholder 3"/>
          <p:cNvSpPr>
            <a:spLocks noGrp="1"/>
          </p:cNvSpPr>
          <p:nvPr>
            <p:ph type="sldNum" sz="quarter" idx="10"/>
          </p:nvPr>
        </p:nvSpPr>
        <p:spPr/>
        <p:txBody>
          <a:bodyPr/>
          <a:lstStyle/>
          <a:p>
            <a:fld id="{426AC9EA-110C-D44B-81A3-E5165EEE361B}" type="slidenum">
              <a:rPr lang="en-US" smtClean="0"/>
              <a:pPr/>
              <a:t>48</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179838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Times New Roman" pitchFamily="-109" charset="0"/>
                <a:ea typeface="+mn-ea"/>
                <a:cs typeface="+mn-cs"/>
              </a:rPr>
              <a:t> It is worthwhile to list some of the highlights of the evolution of the Intel product</a:t>
            </a:r>
          </a:p>
          <a:p>
            <a:r>
              <a:rPr kumimoji="1" lang="en-US" sz="1200" kern="1200" dirty="0">
                <a:solidFill>
                  <a:schemeClr val="tx1"/>
                </a:solidFill>
                <a:effectLst/>
                <a:latin typeface="Times New Roman" pitchFamily="-109" charset="0"/>
                <a:ea typeface="+mn-ea"/>
                <a:cs typeface="+mn-cs"/>
              </a:rPr>
              <a:t>line:</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8080:</a:t>
            </a:r>
            <a:r>
              <a:rPr kumimoji="1" lang="en-US" sz="1200" kern="1200" dirty="0">
                <a:solidFill>
                  <a:schemeClr val="tx1"/>
                </a:solidFill>
                <a:effectLst/>
                <a:latin typeface="Times New Roman" pitchFamily="-109" charset="0"/>
                <a:ea typeface="+mn-ea"/>
                <a:cs typeface="+mn-cs"/>
              </a:rPr>
              <a:t>  The world’s first general-</a:t>
            </a:r>
          </a:p>
          <a:p>
            <a:r>
              <a:rPr kumimoji="1" lang="en-US" sz="1200" kern="1200" dirty="0">
                <a:solidFill>
                  <a:schemeClr val="tx1"/>
                </a:solidFill>
                <a:effectLst/>
                <a:latin typeface="Times New Roman" pitchFamily="-109" charset="0"/>
                <a:ea typeface="+mn-ea"/>
                <a:cs typeface="+mn-cs"/>
              </a:rPr>
              <a:t>purpose</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microprocessor. This was an 8-bit</a:t>
            </a:r>
          </a:p>
          <a:p>
            <a:r>
              <a:rPr kumimoji="1" lang="en-US" sz="1200" kern="1200" dirty="0">
                <a:solidFill>
                  <a:schemeClr val="tx1"/>
                </a:solidFill>
                <a:effectLst/>
                <a:latin typeface="Times New Roman" pitchFamily="-109" charset="0"/>
                <a:ea typeface="+mn-ea"/>
                <a:cs typeface="+mn-cs"/>
              </a:rPr>
              <a:t>machine, with an 8-bit data path to memory. The 8080 was used in the first</a:t>
            </a:r>
          </a:p>
          <a:p>
            <a:r>
              <a:rPr kumimoji="1" lang="en-US" sz="1200" kern="1200" dirty="0">
                <a:solidFill>
                  <a:schemeClr val="tx1"/>
                </a:solidFill>
                <a:effectLst/>
                <a:latin typeface="Times New Roman" pitchFamily="-109" charset="0"/>
                <a:ea typeface="+mn-ea"/>
                <a:cs typeface="+mn-cs"/>
              </a:rPr>
              <a:t>personal computer, the Altair.</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8086: </a:t>
            </a: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A far more powerful, 16-bit machine. In addition to a wider data path</a:t>
            </a:r>
          </a:p>
          <a:p>
            <a:r>
              <a:rPr kumimoji="1" lang="en-US" sz="1200" kern="1200" dirty="0">
                <a:solidFill>
                  <a:schemeClr val="tx1"/>
                </a:solidFill>
                <a:effectLst/>
                <a:latin typeface="Times New Roman" pitchFamily="-109" charset="0"/>
                <a:ea typeface="+mn-ea"/>
                <a:cs typeface="+mn-cs"/>
              </a:rPr>
              <a:t>and larger registers, the 8086 sported an instruction cache, or queue, that</a:t>
            </a:r>
          </a:p>
          <a:p>
            <a:r>
              <a:rPr kumimoji="1" lang="en-US" sz="1200" kern="1200" dirty="0" err="1">
                <a:solidFill>
                  <a:schemeClr val="tx1"/>
                </a:solidFill>
                <a:effectLst/>
                <a:latin typeface="Times New Roman" pitchFamily="-109" charset="0"/>
                <a:ea typeface="+mn-ea"/>
                <a:cs typeface="+mn-cs"/>
              </a:rPr>
              <a:t>prefetches</a:t>
            </a:r>
            <a:r>
              <a:rPr kumimoji="1" lang="en-US" sz="1200" kern="1200" dirty="0">
                <a:solidFill>
                  <a:schemeClr val="tx1"/>
                </a:solidFill>
                <a:effectLst/>
                <a:latin typeface="Times New Roman" pitchFamily="-109" charset="0"/>
                <a:ea typeface="+mn-ea"/>
                <a:cs typeface="+mn-cs"/>
              </a:rPr>
              <a:t> a few instructions before they are executed. A variant of this processor,</a:t>
            </a:r>
          </a:p>
          <a:p>
            <a:r>
              <a:rPr kumimoji="1" lang="en-US" sz="1200" kern="1200" dirty="0">
                <a:solidFill>
                  <a:schemeClr val="tx1"/>
                </a:solidFill>
                <a:effectLst/>
                <a:latin typeface="Times New Roman" pitchFamily="-109" charset="0"/>
                <a:ea typeface="+mn-ea"/>
                <a:cs typeface="+mn-cs"/>
              </a:rPr>
              <a:t>the 8088, was used in IBM’s first personal computer, securing the success</a:t>
            </a:r>
          </a:p>
          <a:p>
            <a:r>
              <a:rPr kumimoji="1" lang="en-US" sz="1200" kern="1200" dirty="0">
                <a:solidFill>
                  <a:schemeClr val="tx1"/>
                </a:solidFill>
                <a:effectLst/>
                <a:latin typeface="Times New Roman" pitchFamily="-109" charset="0"/>
                <a:ea typeface="+mn-ea"/>
                <a:cs typeface="+mn-cs"/>
              </a:rPr>
              <a:t>of Intel. The 8086 is the first appearance of the x86 architecture.</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80286</a:t>
            </a:r>
            <a:r>
              <a:rPr kumimoji="1" lang="en-US" sz="1200" b="0" kern="1200" dirty="0">
                <a:solidFill>
                  <a:schemeClr val="tx1"/>
                </a:solidFill>
                <a:effectLst/>
                <a:latin typeface="Times New Roman" pitchFamily="-109" charset="0"/>
                <a:ea typeface="+mn-ea"/>
                <a:cs typeface="+mn-cs"/>
              </a:rPr>
              <a:t>:</a:t>
            </a:r>
            <a:r>
              <a:rPr kumimoji="1" lang="en-US" sz="1200" kern="1200" dirty="0">
                <a:solidFill>
                  <a:schemeClr val="tx1"/>
                </a:solidFill>
                <a:effectLst/>
                <a:latin typeface="Times New Roman" pitchFamily="-109" charset="0"/>
                <a:ea typeface="+mn-ea"/>
                <a:cs typeface="+mn-cs"/>
              </a:rPr>
              <a:t>  This extension of the 8086 enabled addressing a 16-MB memory instead</a:t>
            </a:r>
          </a:p>
          <a:p>
            <a:r>
              <a:rPr kumimoji="1" lang="en-US" sz="1200" kern="1200" dirty="0">
                <a:solidFill>
                  <a:schemeClr val="tx1"/>
                </a:solidFill>
                <a:effectLst/>
                <a:latin typeface="Times New Roman" pitchFamily="-109" charset="0"/>
                <a:ea typeface="+mn-ea"/>
                <a:cs typeface="+mn-cs"/>
              </a:rPr>
              <a:t>of just 1 MB.</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80386:</a:t>
            </a:r>
            <a:r>
              <a:rPr kumimoji="1" lang="en-US" sz="1200" b="0"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 Intel’s first 32-bit machine, and a major overhaul of the product. With a</a:t>
            </a:r>
          </a:p>
          <a:p>
            <a:r>
              <a:rPr kumimoji="1" lang="en-US" sz="1200" kern="1200" dirty="0">
                <a:solidFill>
                  <a:schemeClr val="tx1"/>
                </a:solidFill>
                <a:effectLst/>
                <a:latin typeface="Times New Roman" pitchFamily="-109" charset="0"/>
                <a:ea typeface="+mn-ea"/>
                <a:cs typeface="+mn-cs"/>
              </a:rPr>
              <a:t>32-bit architecture, the 80386 rivaled the complexity and power of minicomputers</a:t>
            </a:r>
          </a:p>
          <a:p>
            <a:r>
              <a:rPr kumimoji="1" lang="en-US" sz="1200" kern="1200" dirty="0">
                <a:solidFill>
                  <a:schemeClr val="tx1"/>
                </a:solidFill>
                <a:effectLst/>
                <a:latin typeface="Times New Roman" pitchFamily="-109" charset="0"/>
                <a:ea typeface="+mn-ea"/>
                <a:cs typeface="+mn-cs"/>
              </a:rPr>
              <a:t>and mainframes introduced just a few years earlier. This was the first Intel processor</a:t>
            </a:r>
          </a:p>
          <a:p>
            <a:r>
              <a:rPr kumimoji="1" lang="en-US" sz="1200" kern="1200" dirty="0">
                <a:solidFill>
                  <a:schemeClr val="tx1"/>
                </a:solidFill>
                <a:effectLst/>
                <a:latin typeface="Times New Roman" pitchFamily="-109" charset="0"/>
                <a:ea typeface="+mn-ea"/>
                <a:cs typeface="+mn-cs"/>
              </a:rPr>
              <a:t>to support multitasking, meaning it could run multiple programs at the same time.</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80486:</a:t>
            </a:r>
            <a:r>
              <a:rPr kumimoji="1" lang="en-US" sz="1200" kern="1200" dirty="0">
                <a:solidFill>
                  <a:schemeClr val="tx1"/>
                </a:solidFill>
                <a:effectLst/>
                <a:latin typeface="Times New Roman" pitchFamily="-109" charset="0"/>
                <a:ea typeface="+mn-ea"/>
                <a:cs typeface="+mn-cs"/>
              </a:rPr>
              <a:t>  The 80486 introduced the use of much more sophisticated and powerful</a:t>
            </a:r>
          </a:p>
          <a:p>
            <a:r>
              <a:rPr kumimoji="1" lang="en-US" sz="1200" kern="1200" dirty="0">
                <a:solidFill>
                  <a:schemeClr val="tx1"/>
                </a:solidFill>
                <a:effectLst/>
                <a:latin typeface="Times New Roman" pitchFamily="-109" charset="0"/>
                <a:ea typeface="+mn-ea"/>
                <a:cs typeface="+mn-cs"/>
              </a:rPr>
              <a:t>cache technology and sophisticated instruction pipelining. The 80486 also</a:t>
            </a:r>
          </a:p>
          <a:p>
            <a:r>
              <a:rPr kumimoji="1" lang="en-US" sz="1200" kern="1200" dirty="0">
                <a:solidFill>
                  <a:schemeClr val="tx1"/>
                </a:solidFill>
                <a:effectLst/>
                <a:latin typeface="Times New Roman" pitchFamily="-109" charset="0"/>
                <a:ea typeface="+mn-ea"/>
                <a:cs typeface="+mn-cs"/>
              </a:rPr>
              <a:t> offered a built-in</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math coprocessor, offloading complex math operations from</a:t>
            </a:r>
          </a:p>
          <a:p>
            <a:r>
              <a:rPr kumimoji="1" lang="en-US" sz="1200" kern="1200" dirty="0">
                <a:solidFill>
                  <a:schemeClr val="tx1"/>
                </a:solidFill>
                <a:effectLst/>
                <a:latin typeface="Times New Roman" pitchFamily="-109" charset="0"/>
                <a:ea typeface="+mn-ea"/>
                <a:cs typeface="+mn-cs"/>
              </a:rPr>
              <a:t>the main CPU.</a:t>
            </a:r>
          </a:p>
          <a:p>
            <a:endParaRPr kumimoji="1" lang="en-US" sz="1200" b="1" kern="1200" dirty="0">
              <a:solidFill>
                <a:schemeClr val="tx1"/>
              </a:solidFill>
              <a:effectLst/>
              <a:latin typeface="Times New Roman" pitchFamily="-109"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49</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851838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Pentium: With the Pentium, Intel introduced the use of superscalar techniques,</a:t>
            </a:r>
          </a:p>
          <a:p>
            <a:r>
              <a:rPr kumimoji="1" lang="en-US" sz="1200" kern="1200" dirty="0">
                <a:solidFill>
                  <a:schemeClr val="tx1"/>
                </a:solidFill>
                <a:effectLst/>
                <a:latin typeface="Times New Roman" pitchFamily="-109" charset="0"/>
                <a:ea typeface="+mn-ea"/>
                <a:cs typeface="+mn-cs"/>
              </a:rPr>
              <a:t>which allow multiple instructions to execute in parallel.</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Pentium Pro: The Pentium Pro continued the move into superscalar organization</a:t>
            </a:r>
          </a:p>
          <a:p>
            <a:r>
              <a:rPr kumimoji="1" lang="en-US" sz="1200" kern="1200" dirty="0">
                <a:solidFill>
                  <a:schemeClr val="tx1"/>
                </a:solidFill>
                <a:effectLst/>
                <a:latin typeface="Times New Roman" pitchFamily="-109" charset="0"/>
                <a:ea typeface="+mn-ea"/>
                <a:cs typeface="+mn-cs"/>
              </a:rPr>
              <a:t>begun with the Pentium, with aggressive use of register renaming, branch</a:t>
            </a:r>
          </a:p>
          <a:p>
            <a:r>
              <a:rPr kumimoji="1" lang="en-US" sz="1200" kern="1200" dirty="0">
                <a:solidFill>
                  <a:schemeClr val="tx1"/>
                </a:solidFill>
                <a:effectLst/>
                <a:latin typeface="Times New Roman" pitchFamily="-109" charset="0"/>
                <a:ea typeface="+mn-ea"/>
                <a:cs typeface="+mn-cs"/>
              </a:rPr>
              <a:t>prediction, data flow analysis, and speculative execution.</a:t>
            </a:r>
          </a:p>
          <a:p>
            <a:endParaRPr kumimoji="1" lang="en-US" sz="1200"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Pentium II: The Pentium II incorporated Intel MMX technology, which is</a:t>
            </a:r>
          </a:p>
          <a:p>
            <a:r>
              <a:rPr kumimoji="1" lang="en-US" sz="1200" kern="1200" dirty="0">
                <a:solidFill>
                  <a:schemeClr val="tx1"/>
                </a:solidFill>
                <a:effectLst/>
                <a:latin typeface="Times New Roman" pitchFamily="-109" charset="0"/>
                <a:ea typeface="+mn-ea"/>
                <a:cs typeface="+mn-cs"/>
              </a:rPr>
              <a:t>designed specifically to process video, audio, and graphics data efficiently.</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Pentium III: The Pentium III incorporates additional floating-</a:t>
            </a:r>
          </a:p>
          <a:p>
            <a:r>
              <a:rPr kumimoji="1" lang="en-US" sz="1200" kern="1200" dirty="0">
                <a:solidFill>
                  <a:schemeClr val="tx1"/>
                </a:solidFill>
                <a:effectLst/>
                <a:latin typeface="Times New Roman" pitchFamily="-109" charset="0"/>
                <a:ea typeface="+mn-ea"/>
                <a:cs typeface="+mn-cs"/>
              </a:rPr>
              <a:t>Point</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instructions:</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The Streaming SIMD Extensions (SSE) instruction set extension added</a:t>
            </a:r>
          </a:p>
          <a:p>
            <a:r>
              <a:rPr kumimoji="1" lang="en-US" sz="1200" kern="1200" dirty="0">
                <a:solidFill>
                  <a:schemeClr val="tx1"/>
                </a:solidFill>
                <a:effectLst/>
                <a:latin typeface="Times New Roman" pitchFamily="-109" charset="0"/>
                <a:ea typeface="+mn-ea"/>
                <a:cs typeface="+mn-cs"/>
              </a:rPr>
              <a:t>70 new instructions designed to increase performance when exactly the same</a:t>
            </a:r>
          </a:p>
          <a:p>
            <a:r>
              <a:rPr kumimoji="1" lang="en-US" sz="1200" kern="1200" dirty="0">
                <a:solidFill>
                  <a:schemeClr val="tx1"/>
                </a:solidFill>
                <a:effectLst/>
                <a:latin typeface="Times New Roman" pitchFamily="-109" charset="0"/>
                <a:ea typeface="+mn-ea"/>
                <a:cs typeface="+mn-cs"/>
              </a:rPr>
              <a:t>operations are to be performed on multiple data objects. Typical applications</a:t>
            </a:r>
          </a:p>
          <a:p>
            <a:r>
              <a:rPr kumimoji="1" lang="en-US" sz="1200" kern="1200" dirty="0">
                <a:solidFill>
                  <a:schemeClr val="tx1"/>
                </a:solidFill>
                <a:effectLst/>
                <a:latin typeface="Times New Roman" pitchFamily="-109" charset="0"/>
                <a:ea typeface="+mn-ea"/>
                <a:cs typeface="+mn-cs"/>
              </a:rPr>
              <a:t>are digital signal processing and graphics processing.</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Pentium 4: The Pentium 4 includes additional floating-</a:t>
            </a:r>
          </a:p>
          <a:p>
            <a:r>
              <a:rPr kumimoji="1" lang="en-US" sz="1200" kern="1200" dirty="0">
                <a:solidFill>
                  <a:schemeClr val="tx1"/>
                </a:solidFill>
                <a:effectLst/>
                <a:latin typeface="Times New Roman" pitchFamily="-109" charset="0"/>
                <a:ea typeface="+mn-ea"/>
                <a:cs typeface="+mn-cs"/>
              </a:rPr>
              <a:t>Point</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and other</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enhancements for multimedia.</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Core: This is the first Intel x86 microprocessor with a dual core, referring to</a:t>
            </a:r>
          </a:p>
          <a:p>
            <a:r>
              <a:rPr kumimoji="1" lang="en-US" sz="1200" kern="1200" dirty="0">
                <a:solidFill>
                  <a:schemeClr val="tx1"/>
                </a:solidFill>
                <a:effectLst/>
                <a:latin typeface="Times New Roman" pitchFamily="-109" charset="0"/>
                <a:ea typeface="+mn-ea"/>
                <a:cs typeface="+mn-cs"/>
              </a:rPr>
              <a:t>the implementation of two cores on a single chip.</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Core 2: The Core 2 extends the Core architecture to 64 bits. The Core 2 Quad</a:t>
            </a:r>
          </a:p>
          <a:p>
            <a:r>
              <a:rPr kumimoji="1" lang="en-US" sz="1200" kern="1200" dirty="0">
                <a:solidFill>
                  <a:schemeClr val="tx1"/>
                </a:solidFill>
                <a:effectLst/>
                <a:latin typeface="Times New Roman" pitchFamily="-109" charset="0"/>
                <a:ea typeface="+mn-ea"/>
                <a:cs typeface="+mn-cs"/>
              </a:rPr>
              <a:t>provides four cores on a single chip. More recent Core offerings have up to 10</a:t>
            </a:r>
          </a:p>
          <a:p>
            <a:r>
              <a:rPr kumimoji="1" lang="en-US" sz="1200" kern="1200" dirty="0">
                <a:solidFill>
                  <a:schemeClr val="tx1"/>
                </a:solidFill>
                <a:effectLst/>
                <a:latin typeface="Times New Roman" pitchFamily="-109" charset="0"/>
                <a:ea typeface="+mn-ea"/>
                <a:cs typeface="+mn-cs"/>
              </a:rPr>
              <a:t>cores per chip. An important addition to the architecture was the Advanced</a:t>
            </a:r>
          </a:p>
          <a:p>
            <a:r>
              <a:rPr kumimoji="1" lang="en-US" sz="1200" kern="1200" dirty="0">
                <a:solidFill>
                  <a:schemeClr val="tx1"/>
                </a:solidFill>
                <a:effectLst/>
                <a:latin typeface="Times New Roman" pitchFamily="-109" charset="0"/>
                <a:ea typeface="+mn-ea"/>
                <a:cs typeface="+mn-cs"/>
              </a:rPr>
              <a:t>Vector Extensions instruction set that provided a set of 256-bit, and then 512-</a:t>
            </a:r>
          </a:p>
          <a:p>
            <a:r>
              <a:rPr kumimoji="1" lang="en-US" sz="1200" kern="1200" dirty="0">
                <a:solidFill>
                  <a:schemeClr val="tx1"/>
                </a:solidFill>
                <a:effectLst/>
                <a:latin typeface="Times New Roman" pitchFamily="-109" charset="0"/>
                <a:ea typeface="+mn-ea"/>
                <a:cs typeface="+mn-cs"/>
              </a:rPr>
              <a:t>bit, instructions for efficient processing of vector data.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50</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851838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The term embedded system  refers to the use of electronics and software within a</a:t>
            </a:r>
          </a:p>
          <a:p>
            <a:r>
              <a:rPr kumimoji="1" lang="en-US" sz="1200" b="0" i="0" u="none" strike="noStrike" kern="1200" baseline="0" dirty="0">
                <a:solidFill>
                  <a:schemeClr val="tx1"/>
                </a:solidFill>
                <a:latin typeface="Times New Roman" pitchFamily="-109" charset="0"/>
                <a:ea typeface="+mn-ea"/>
                <a:cs typeface="+mn-cs"/>
              </a:rPr>
              <a:t>product, as opposed to a general-purpose computer, such as a laptop or desktop</a:t>
            </a:r>
          </a:p>
          <a:p>
            <a:r>
              <a:rPr kumimoji="1" lang="en-US" sz="1200" b="0" i="0" u="none" strike="noStrike" kern="1200" baseline="0" dirty="0">
                <a:solidFill>
                  <a:schemeClr val="tx1"/>
                </a:solidFill>
                <a:latin typeface="Times New Roman" pitchFamily="-109" charset="0"/>
                <a:ea typeface="+mn-ea"/>
                <a:cs typeface="+mn-cs"/>
              </a:rPr>
              <a:t>system. Millions of computers are sold every year, including laptops, personal</a:t>
            </a:r>
          </a:p>
          <a:p>
            <a:r>
              <a:rPr kumimoji="1" lang="en-US" sz="1200" b="0" i="0" u="none" strike="noStrike" kern="1200" baseline="0" dirty="0">
                <a:solidFill>
                  <a:schemeClr val="tx1"/>
                </a:solidFill>
                <a:latin typeface="Times New Roman" pitchFamily="-109" charset="0"/>
                <a:ea typeface="+mn-ea"/>
                <a:cs typeface="+mn-cs"/>
              </a:rPr>
              <a:t>computers, workstations, servers, mainframes, and supercomputers. In contrast, billions</a:t>
            </a:r>
          </a:p>
          <a:p>
            <a:r>
              <a:rPr kumimoji="1" lang="en-US" sz="1200" b="0" i="0" u="none" strike="noStrike" kern="1200" baseline="0" dirty="0">
                <a:solidFill>
                  <a:schemeClr val="tx1"/>
                </a:solidFill>
                <a:latin typeface="Times New Roman" pitchFamily="-109" charset="0"/>
                <a:ea typeface="+mn-ea"/>
                <a:cs typeface="+mn-cs"/>
              </a:rPr>
              <a:t>of computer systems are produced each year that are embedded within larger</a:t>
            </a:r>
          </a:p>
          <a:p>
            <a:r>
              <a:rPr kumimoji="1" lang="en-US" sz="1200" b="0" i="0" u="none" strike="noStrike" kern="1200" baseline="0" dirty="0">
                <a:solidFill>
                  <a:schemeClr val="tx1"/>
                </a:solidFill>
                <a:latin typeface="Times New Roman" pitchFamily="-109" charset="0"/>
                <a:ea typeface="+mn-ea"/>
                <a:cs typeface="+mn-cs"/>
              </a:rPr>
              <a:t>devices. Today, many, perhaps most, devices that use electric power have an embedded</a:t>
            </a:r>
          </a:p>
          <a:p>
            <a:r>
              <a:rPr kumimoji="1" lang="en-US" sz="1200" b="0" i="0" u="none" strike="noStrike" kern="1200" baseline="0" dirty="0">
                <a:solidFill>
                  <a:schemeClr val="tx1"/>
                </a:solidFill>
                <a:latin typeface="Times New Roman" pitchFamily="-109" charset="0"/>
                <a:ea typeface="+mn-ea"/>
                <a:cs typeface="+mn-cs"/>
              </a:rPr>
              <a:t>computing system. It is likely that in the near future virtually all such devices</a:t>
            </a:r>
          </a:p>
          <a:p>
            <a:r>
              <a:rPr kumimoji="1" lang="en-US" sz="1200" b="0" i="0" u="none" strike="noStrike" kern="1200" baseline="0" dirty="0">
                <a:solidFill>
                  <a:schemeClr val="tx1"/>
                </a:solidFill>
                <a:latin typeface="Times New Roman" pitchFamily="-109" charset="0"/>
                <a:ea typeface="+mn-ea"/>
                <a:cs typeface="+mn-cs"/>
              </a:rPr>
              <a:t>will have embedded computing systems.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Types of devices with embedded systems are almost too numerous to list.</a:t>
            </a:r>
          </a:p>
          <a:p>
            <a:r>
              <a:rPr kumimoji="1" lang="en-US" sz="1200" b="0" i="0" u="none" strike="noStrike" kern="1200" baseline="0" dirty="0">
                <a:solidFill>
                  <a:schemeClr val="tx1"/>
                </a:solidFill>
                <a:latin typeface="Times New Roman" pitchFamily="-109" charset="0"/>
                <a:ea typeface="+mn-ea"/>
                <a:cs typeface="+mn-cs"/>
              </a:rPr>
              <a:t>Examples include cell phones, digital cameras, video cameras, calculators, microwave</a:t>
            </a:r>
          </a:p>
          <a:p>
            <a:r>
              <a:rPr kumimoji="1" lang="en-US" sz="1200" b="0" i="0" u="none" strike="noStrike" kern="1200" baseline="0" dirty="0">
                <a:solidFill>
                  <a:schemeClr val="tx1"/>
                </a:solidFill>
                <a:latin typeface="Times New Roman" pitchFamily="-109" charset="0"/>
                <a:ea typeface="+mn-ea"/>
                <a:cs typeface="+mn-cs"/>
              </a:rPr>
              <a:t>ovens, home security systems, washing machines, lighting systems, thermostats,</a:t>
            </a:r>
          </a:p>
          <a:p>
            <a:r>
              <a:rPr kumimoji="1" lang="en-US" sz="1200" b="0" i="0" u="none" strike="noStrike" kern="1200" baseline="0" dirty="0">
                <a:solidFill>
                  <a:schemeClr val="tx1"/>
                </a:solidFill>
                <a:latin typeface="Times New Roman" pitchFamily="-109" charset="0"/>
                <a:ea typeface="+mn-ea"/>
                <a:cs typeface="+mn-cs"/>
              </a:rPr>
              <a:t>printers, various automotive systems (e.g., transmission control, cruise</a:t>
            </a:r>
          </a:p>
          <a:p>
            <a:r>
              <a:rPr kumimoji="1" lang="en-US" sz="1200" b="0" i="0" u="none" strike="noStrike" kern="1200" baseline="0" dirty="0">
                <a:solidFill>
                  <a:schemeClr val="tx1"/>
                </a:solidFill>
                <a:latin typeface="Times New Roman" pitchFamily="-109" charset="0"/>
                <a:ea typeface="+mn-ea"/>
                <a:cs typeface="+mn-cs"/>
              </a:rPr>
              <a:t>control, fuel injection, anti-lock brakes, and suspension systems), tennis rackets,</a:t>
            </a:r>
          </a:p>
          <a:p>
            <a:r>
              <a:rPr kumimoji="1" lang="en-US" sz="1200" b="0" i="0" u="none" strike="noStrike" kern="1200" baseline="0" dirty="0">
                <a:solidFill>
                  <a:schemeClr val="tx1"/>
                </a:solidFill>
                <a:latin typeface="Times New Roman" pitchFamily="-109" charset="0"/>
                <a:ea typeface="+mn-ea"/>
                <a:cs typeface="+mn-cs"/>
              </a:rPr>
              <a:t>toothbrushes, and numerous types of sensors and actuators in automated systems.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Often, embedded systems are tightly coupled to their environment. This can</a:t>
            </a:r>
          </a:p>
          <a:p>
            <a:r>
              <a:rPr kumimoji="1" lang="en-US" sz="1200" b="0" i="0" u="none" strike="noStrike" kern="1200" baseline="0" dirty="0">
                <a:solidFill>
                  <a:schemeClr val="tx1"/>
                </a:solidFill>
                <a:latin typeface="Times New Roman" pitchFamily="-109" charset="0"/>
                <a:ea typeface="+mn-ea"/>
                <a:cs typeface="+mn-cs"/>
              </a:rPr>
              <a:t>give rise to real-time constraints imposed by the need to interact with the environment.</a:t>
            </a:r>
          </a:p>
          <a:p>
            <a:r>
              <a:rPr kumimoji="1" lang="en-US" sz="1200" b="0" i="0" u="none" strike="noStrike" kern="1200" baseline="0" dirty="0">
                <a:solidFill>
                  <a:schemeClr val="tx1"/>
                </a:solidFill>
                <a:latin typeface="Times New Roman" pitchFamily="-109" charset="0"/>
                <a:ea typeface="+mn-ea"/>
                <a:cs typeface="+mn-cs"/>
              </a:rPr>
              <a:t>Constraints, such as required speeds of motion, required precision of measurement,</a:t>
            </a:r>
          </a:p>
          <a:p>
            <a:r>
              <a:rPr kumimoji="1" lang="en-US" sz="1200" b="0" i="0" u="none" strike="noStrike" kern="1200" baseline="0" dirty="0">
                <a:solidFill>
                  <a:schemeClr val="tx1"/>
                </a:solidFill>
                <a:latin typeface="Times New Roman" pitchFamily="-109" charset="0"/>
                <a:ea typeface="+mn-ea"/>
                <a:cs typeface="+mn-cs"/>
              </a:rPr>
              <a:t>and required time durations, dictate the timing of software operations. If</a:t>
            </a:r>
          </a:p>
          <a:p>
            <a:r>
              <a:rPr kumimoji="1" lang="en-US" sz="1200" b="0" i="0" u="none" strike="noStrike" kern="1200" baseline="0" dirty="0">
                <a:solidFill>
                  <a:schemeClr val="tx1"/>
                </a:solidFill>
                <a:latin typeface="Times New Roman" pitchFamily="-109" charset="0"/>
                <a:ea typeface="+mn-ea"/>
                <a:cs typeface="+mn-cs"/>
              </a:rPr>
              <a:t>multiple activities must be managed simultaneously, this imposes more complex</a:t>
            </a:r>
          </a:p>
          <a:p>
            <a:r>
              <a:rPr kumimoji="1" lang="en-US" sz="1200" b="0" i="0" u="none" strike="noStrike" kern="1200" baseline="0" dirty="0">
                <a:solidFill>
                  <a:schemeClr val="tx1"/>
                </a:solidFill>
                <a:latin typeface="Times New Roman" pitchFamily="-109" charset="0"/>
                <a:ea typeface="+mn-ea"/>
                <a:cs typeface="+mn-cs"/>
              </a:rPr>
              <a:t>real-time constraints.</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51</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872874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Figure 1.14 shows in general terms an embedded system organization. In addition</a:t>
            </a:r>
          </a:p>
          <a:p>
            <a:r>
              <a:rPr kumimoji="1" lang="en-US" sz="1200" b="0" i="0" u="none" strike="noStrike" kern="1200" baseline="0" dirty="0">
                <a:solidFill>
                  <a:schemeClr val="tx1"/>
                </a:solidFill>
                <a:latin typeface="Times New Roman" pitchFamily="-109" charset="0"/>
                <a:ea typeface="+mn-ea"/>
                <a:cs typeface="+mn-cs"/>
              </a:rPr>
              <a:t>to the processor and memory, there are a number of elements that differ from</a:t>
            </a:r>
          </a:p>
          <a:p>
            <a:r>
              <a:rPr kumimoji="1" lang="en-US" sz="1200" b="0" i="0" u="none" strike="noStrike" kern="1200" baseline="0" dirty="0">
                <a:solidFill>
                  <a:schemeClr val="tx1"/>
                </a:solidFill>
                <a:latin typeface="Times New Roman" pitchFamily="-109" charset="0"/>
                <a:ea typeface="+mn-ea"/>
                <a:cs typeface="+mn-cs"/>
              </a:rPr>
              <a:t>the typical desktop or laptop computer: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 There may be a variety of interfaces that enable the system to measure, manipulate,</a:t>
            </a:r>
          </a:p>
          <a:p>
            <a:r>
              <a:rPr kumimoji="1" lang="en-US" sz="1200" b="0" i="0" u="none" strike="noStrike" kern="1200" baseline="0" dirty="0">
                <a:solidFill>
                  <a:schemeClr val="tx1"/>
                </a:solidFill>
                <a:latin typeface="Times New Roman" pitchFamily="-109" charset="0"/>
                <a:ea typeface="+mn-ea"/>
                <a:cs typeface="+mn-cs"/>
              </a:rPr>
              <a:t>and otherwise interact with the external environment. Embedded systems</a:t>
            </a:r>
          </a:p>
          <a:p>
            <a:r>
              <a:rPr kumimoji="1" lang="en-US" sz="1200" b="0" i="0" u="none" strike="noStrike" kern="1200" baseline="0" dirty="0">
                <a:solidFill>
                  <a:schemeClr val="tx1"/>
                </a:solidFill>
                <a:latin typeface="Times New Roman" pitchFamily="-109" charset="0"/>
                <a:ea typeface="+mn-ea"/>
                <a:cs typeface="+mn-cs"/>
              </a:rPr>
              <a:t>often interact (sense, manipulate, and communicate) with external world</a:t>
            </a:r>
          </a:p>
          <a:p>
            <a:r>
              <a:rPr kumimoji="1" lang="en-US" sz="1200" b="0" i="0" u="none" strike="noStrike" kern="1200" baseline="0" dirty="0">
                <a:solidFill>
                  <a:schemeClr val="tx1"/>
                </a:solidFill>
                <a:latin typeface="Times New Roman" pitchFamily="-109" charset="0"/>
                <a:ea typeface="+mn-ea"/>
                <a:cs typeface="+mn-cs"/>
              </a:rPr>
              <a:t>through sensors and actuators and hence are typically reactive systems; a reactive</a:t>
            </a:r>
          </a:p>
          <a:p>
            <a:r>
              <a:rPr kumimoji="1" lang="en-US" sz="1200" b="0" i="0" u="none" strike="noStrike" kern="1200" baseline="0" dirty="0">
                <a:solidFill>
                  <a:schemeClr val="tx1"/>
                </a:solidFill>
                <a:latin typeface="Times New Roman" pitchFamily="-109" charset="0"/>
                <a:ea typeface="+mn-ea"/>
                <a:cs typeface="+mn-cs"/>
              </a:rPr>
              <a:t>system is in continual interaction with the environment and executes at a</a:t>
            </a:r>
          </a:p>
          <a:p>
            <a:r>
              <a:rPr kumimoji="1" lang="en-US" sz="1200" b="0" i="0" u="none" strike="noStrike" kern="1200" baseline="0" dirty="0">
                <a:solidFill>
                  <a:schemeClr val="tx1"/>
                </a:solidFill>
                <a:latin typeface="Times New Roman" pitchFamily="-109" charset="0"/>
                <a:ea typeface="+mn-ea"/>
                <a:cs typeface="+mn-cs"/>
              </a:rPr>
              <a:t>pace determined by that environment.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The human interface may be as simple as a flashing light or as complicated as</a:t>
            </a:r>
          </a:p>
          <a:p>
            <a:r>
              <a:rPr kumimoji="1" lang="en-US" sz="1200" b="0" i="0" u="none" strike="noStrike" kern="1200" baseline="0" dirty="0">
                <a:solidFill>
                  <a:schemeClr val="tx1"/>
                </a:solidFill>
                <a:latin typeface="Times New Roman" pitchFamily="-109" charset="0"/>
                <a:ea typeface="+mn-ea"/>
                <a:cs typeface="+mn-cs"/>
              </a:rPr>
              <a:t>real-time robotic vision. In many cases, there is no human interface.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The diagnostic port may be used for diagnosing the system that is being</a:t>
            </a:r>
          </a:p>
          <a:p>
            <a:r>
              <a:rPr kumimoji="1" lang="en-US" sz="1200" b="0" i="0" u="none" strike="noStrike" kern="1200" baseline="0" dirty="0">
                <a:solidFill>
                  <a:schemeClr val="tx1"/>
                </a:solidFill>
                <a:latin typeface="Times New Roman" pitchFamily="-109" charset="0"/>
                <a:ea typeface="+mn-ea"/>
                <a:cs typeface="+mn-cs"/>
              </a:rPr>
              <a:t>controlled—not just for diagnosing the computer.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Special-purpose field programmable (FPGA), application-specific</a:t>
            </a:r>
          </a:p>
          <a:p>
            <a:r>
              <a:rPr kumimoji="1" lang="en-US" sz="1200" b="0" i="0" u="none" strike="noStrike" kern="1200" baseline="0" dirty="0">
                <a:solidFill>
                  <a:schemeClr val="tx1"/>
                </a:solidFill>
                <a:latin typeface="Times New Roman" pitchFamily="-109" charset="0"/>
                <a:ea typeface="+mn-ea"/>
                <a:cs typeface="+mn-cs"/>
              </a:rPr>
              <a:t>(ASIC), or even </a:t>
            </a:r>
            <a:r>
              <a:rPr kumimoji="1" lang="en-US" sz="1200" b="0" i="0" u="none" strike="noStrike" kern="1200" baseline="0" dirty="0" err="1">
                <a:solidFill>
                  <a:schemeClr val="tx1"/>
                </a:solidFill>
                <a:latin typeface="Times New Roman" pitchFamily="-109" charset="0"/>
                <a:ea typeface="+mn-ea"/>
                <a:cs typeface="+mn-cs"/>
              </a:rPr>
              <a:t>nondigital</a:t>
            </a:r>
            <a:r>
              <a:rPr kumimoji="1" lang="en-US" sz="1200" b="0" i="0" u="none" strike="noStrike" kern="1200" baseline="0" dirty="0">
                <a:solidFill>
                  <a:schemeClr val="tx1"/>
                </a:solidFill>
                <a:latin typeface="Times New Roman" pitchFamily="-109" charset="0"/>
                <a:ea typeface="+mn-ea"/>
                <a:cs typeface="+mn-cs"/>
              </a:rPr>
              <a:t> hardware may be used to increase performance or reliability.</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Software often has a fixed function and is specific to the application.</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Efficiency is of paramount importance for embedded systems. They are optimized</a:t>
            </a:r>
          </a:p>
          <a:p>
            <a:r>
              <a:rPr kumimoji="1" lang="en-US" sz="1200" b="0" i="0" u="none" strike="noStrike" kern="1200" baseline="0" dirty="0">
                <a:solidFill>
                  <a:schemeClr val="tx1"/>
                </a:solidFill>
                <a:latin typeface="Times New Roman" pitchFamily="-109" charset="0"/>
                <a:ea typeface="+mn-ea"/>
                <a:cs typeface="+mn-cs"/>
              </a:rPr>
              <a:t>for energy, code size, execution time, weight and dimensions, and cost.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There are several noteworthy areas of similarity to general-</a:t>
            </a:r>
          </a:p>
          <a:p>
            <a:r>
              <a:rPr kumimoji="1" lang="en-US" sz="1200" b="0" i="0" u="none" strike="noStrike" kern="1200" baseline="0" dirty="0">
                <a:solidFill>
                  <a:schemeClr val="tx1"/>
                </a:solidFill>
                <a:latin typeface="Times New Roman" pitchFamily="-109" charset="0"/>
                <a:ea typeface="+mn-ea"/>
                <a:cs typeface="+mn-cs"/>
              </a:rPr>
              <a:t>purpose computer systems as well:</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Even with nominally fixed function software, the ability to field upgrade to fix</a:t>
            </a:r>
          </a:p>
          <a:p>
            <a:r>
              <a:rPr kumimoji="1" lang="en-US" sz="1200" b="0" i="0" u="none" strike="noStrike" kern="1200" baseline="0" dirty="0">
                <a:solidFill>
                  <a:schemeClr val="tx1"/>
                </a:solidFill>
                <a:latin typeface="Times New Roman" pitchFamily="-109" charset="0"/>
                <a:ea typeface="+mn-ea"/>
                <a:cs typeface="+mn-cs"/>
              </a:rPr>
              <a:t>bugs, to improve security, and to add functionality, has become very important</a:t>
            </a:r>
          </a:p>
          <a:p>
            <a:r>
              <a:rPr kumimoji="1" lang="en-US" sz="1200" b="0" i="0" u="none" strike="noStrike" kern="1200" baseline="0" dirty="0">
                <a:solidFill>
                  <a:schemeClr val="tx1"/>
                </a:solidFill>
                <a:latin typeface="Times New Roman" pitchFamily="-109" charset="0"/>
                <a:ea typeface="+mn-ea"/>
                <a:cs typeface="+mn-cs"/>
              </a:rPr>
              <a:t>for embedded system, and not just in consumer devices.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One comparatively recent development has been of embedded system platforms</a:t>
            </a:r>
          </a:p>
          <a:p>
            <a:r>
              <a:rPr kumimoji="1" lang="en-US" sz="1200" b="0" i="0" u="none" strike="noStrike" kern="1200" baseline="0" dirty="0">
                <a:solidFill>
                  <a:schemeClr val="tx1"/>
                </a:solidFill>
                <a:latin typeface="Times New Roman" pitchFamily="-109" charset="0"/>
                <a:ea typeface="+mn-ea"/>
                <a:cs typeface="+mn-cs"/>
              </a:rPr>
              <a:t>that support a wide variety of apps. Good examples of this are smartphones</a:t>
            </a:r>
          </a:p>
          <a:p>
            <a:r>
              <a:rPr kumimoji="1" lang="en-US" sz="1200" b="0" i="0" u="none" strike="noStrike" kern="1200" baseline="0" dirty="0">
                <a:solidFill>
                  <a:schemeClr val="tx1"/>
                </a:solidFill>
                <a:latin typeface="Times New Roman" pitchFamily="-109" charset="0"/>
                <a:ea typeface="+mn-ea"/>
                <a:cs typeface="+mn-cs"/>
              </a:rPr>
              <a:t>and audio/visual devices, such as smart TVs.</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52</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28509807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It is worthwhile calling out separately one of the major drivers in the proliferation</a:t>
            </a:r>
          </a:p>
          <a:p>
            <a:r>
              <a:rPr kumimoji="1" lang="en-US" sz="1200" b="0" i="0" u="none" strike="noStrike" kern="1200" baseline="0" dirty="0">
                <a:solidFill>
                  <a:schemeClr val="tx1"/>
                </a:solidFill>
                <a:latin typeface="Times New Roman" pitchFamily="-109" charset="0"/>
                <a:ea typeface="+mn-ea"/>
                <a:cs typeface="+mn-cs"/>
              </a:rPr>
              <a:t>of embedded systems. The </a:t>
            </a:r>
            <a:r>
              <a:rPr kumimoji="1" lang="en-US" sz="1200" b="1" i="0" u="none" strike="noStrike" kern="1200" baseline="0" dirty="0">
                <a:solidFill>
                  <a:schemeClr val="tx1"/>
                </a:solidFill>
                <a:latin typeface="Times New Roman" pitchFamily="-109" charset="0"/>
                <a:ea typeface="+mn-ea"/>
                <a:cs typeface="+mn-cs"/>
              </a:rPr>
              <a:t>Internet of things (</a:t>
            </a:r>
            <a:r>
              <a:rPr kumimoji="1" lang="en-US" sz="1200" b="1" i="0" u="none" strike="noStrike" kern="1200" baseline="0" dirty="0" err="1">
                <a:solidFill>
                  <a:schemeClr val="tx1"/>
                </a:solidFill>
                <a:latin typeface="Times New Roman" pitchFamily="-109" charset="0"/>
                <a:ea typeface="+mn-ea"/>
                <a:cs typeface="+mn-cs"/>
              </a:rPr>
              <a:t>IoT</a:t>
            </a:r>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is a term that refers to the</a:t>
            </a:r>
          </a:p>
          <a:p>
            <a:r>
              <a:rPr kumimoji="1" lang="en-US" sz="1200" b="0" i="0" u="none" strike="noStrike" kern="1200" baseline="0" dirty="0">
                <a:solidFill>
                  <a:schemeClr val="tx1"/>
                </a:solidFill>
                <a:latin typeface="Times New Roman" pitchFamily="-109" charset="0"/>
                <a:ea typeface="+mn-ea"/>
                <a:cs typeface="+mn-cs"/>
              </a:rPr>
              <a:t>expanding interconnection of smart devices, ranging from appliances to tiny sensors.</a:t>
            </a:r>
          </a:p>
          <a:p>
            <a:r>
              <a:rPr kumimoji="1" lang="en-US" sz="1200" b="0" i="0" u="none" strike="noStrike" kern="1200" baseline="0" dirty="0">
                <a:solidFill>
                  <a:schemeClr val="tx1"/>
                </a:solidFill>
                <a:latin typeface="Times New Roman" pitchFamily="-109" charset="0"/>
                <a:ea typeface="+mn-ea"/>
                <a:cs typeface="+mn-cs"/>
              </a:rPr>
              <a:t>A dominant theme is the embedding of short- range mobile transceivers into a wide</a:t>
            </a:r>
          </a:p>
          <a:p>
            <a:r>
              <a:rPr kumimoji="1" lang="en-US" sz="1200" b="0" i="0" u="none" strike="noStrike" kern="1200" baseline="0" dirty="0">
                <a:solidFill>
                  <a:schemeClr val="tx1"/>
                </a:solidFill>
                <a:latin typeface="Times New Roman" pitchFamily="-109" charset="0"/>
                <a:ea typeface="+mn-ea"/>
                <a:cs typeface="+mn-cs"/>
              </a:rPr>
              <a:t>array of gadgets and everyday items, enabling new forms of communication between</a:t>
            </a:r>
          </a:p>
          <a:p>
            <a:r>
              <a:rPr kumimoji="1" lang="en-US" sz="1200" b="0" i="0" u="none" strike="noStrike" kern="1200" baseline="0" dirty="0">
                <a:solidFill>
                  <a:schemeClr val="tx1"/>
                </a:solidFill>
                <a:latin typeface="Times New Roman" pitchFamily="-109" charset="0"/>
                <a:ea typeface="+mn-ea"/>
                <a:cs typeface="+mn-cs"/>
              </a:rPr>
              <a:t>people and things, and between things themselves. The Internet now supports the</a:t>
            </a:r>
          </a:p>
          <a:p>
            <a:r>
              <a:rPr kumimoji="1" lang="en-US" sz="1200" b="0" i="0" u="none" strike="noStrike" kern="1200" baseline="0" dirty="0">
                <a:solidFill>
                  <a:schemeClr val="tx1"/>
                </a:solidFill>
                <a:latin typeface="Times New Roman" pitchFamily="-109" charset="0"/>
                <a:ea typeface="+mn-ea"/>
                <a:cs typeface="+mn-cs"/>
              </a:rPr>
              <a:t>interconnection of billions of industrial and personal objects, usually through cloud</a:t>
            </a:r>
          </a:p>
          <a:p>
            <a:r>
              <a:rPr kumimoji="1" lang="en-US" sz="1200" b="0" i="0" u="none" strike="noStrike" kern="1200" baseline="0" dirty="0">
                <a:solidFill>
                  <a:schemeClr val="tx1"/>
                </a:solidFill>
                <a:latin typeface="Times New Roman" pitchFamily="-109" charset="0"/>
                <a:ea typeface="+mn-ea"/>
                <a:cs typeface="+mn-cs"/>
              </a:rPr>
              <a:t>systems. The objects deliver sensor information, act on their environment, and, in</a:t>
            </a:r>
          </a:p>
          <a:p>
            <a:r>
              <a:rPr kumimoji="1" lang="en-US" sz="1200" b="0" i="0" u="none" strike="noStrike" kern="1200" baseline="0" dirty="0">
                <a:solidFill>
                  <a:schemeClr val="tx1"/>
                </a:solidFill>
                <a:latin typeface="Times New Roman" pitchFamily="-109" charset="0"/>
                <a:ea typeface="+mn-ea"/>
                <a:cs typeface="+mn-cs"/>
              </a:rPr>
              <a:t>some cases, modify themselves, to create overall management of a larger system, like</a:t>
            </a:r>
          </a:p>
          <a:p>
            <a:r>
              <a:rPr kumimoji="1" lang="en-US" sz="1200" b="0" i="0" u="none" strike="noStrike" kern="1200" baseline="0" dirty="0">
                <a:solidFill>
                  <a:schemeClr val="tx1"/>
                </a:solidFill>
                <a:latin typeface="Times New Roman" pitchFamily="-109" charset="0"/>
                <a:ea typeface="+mn-ea"/>
                <a:cs typeface="+mn-cs"/>
              </a:rPr>
              <a:t>a factory or city.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a:t>
            </a:r>
            <a:r>
              <a:rPr kumimoji="1" lang="en-US" sz="1200" b="0" i="0" u="none" strike="noStrike" kern="1200" baseline="0" dirty="0" err="1">
                <a:solidFill>
                  <a:schemeClr val="tx1"/>
                </a:solidFill>
                <a:latin typeface="Times New Roman" pitchFamily="-109" charset="0"/>
                <a:ea typeface="+mn-ea"/>
                <a:cs typeface="+mn-cs"/>
              </a:rPr>
              <a:t>IoT</a:t>
            </a:r>
            <a:r>
              <a:rPr kumimoji="1" lang="en-US" sz="1200" b="0" i="0" u="none" strike="noStrike" kern="1200" baseline="0" dirty="0">
                <a:solidFill>
                  <a:schemeClr val="tx1"/>
                </a:solidFill>
                <a:latin typeface="Times New Roman" pitchFamily="-109" charset="0"/>
                <a:ea typeface="+mn-ea"/>
                <a:cs typeface="+mn-cs"/>
              </a:rPr>
              <a:t> is primarily driven by deeply embedded devices (defined below).</a:t>
            </a:r>
          </a:p>
          <a:p>
            <a:r>
              <a:rPr kumimoji="1" lang="en-US" sz="1200" b="0" i="0" u="none" strike="noStrike" kern="1200" baseline="0" dirty="0">
                <a:solidFill>
                  <a:schemeClr val="tx1"/>
                </a:solidFill>
                <a:latin typeface="Times New Roman" pitchFamily="-109" charset="0"/>
                <a:ea typeface="+mn-ea"/>
                <a:cs typeface="+mn-cs"/>
              </a:rPr>
              <a:t>These devices are low-bandwidth, low-repetition data-capture, and low-bandwidth</a:t>
            </a:r>
          </a:p>
          <a:p>
            <a:r>
              <a:rPr kumimoji="1" lang="en-US" sz="1200" b="0" i="0" u="none" strike="noStrike" kern="1200" baseline="0" dirty="0">
                <a:solidFill>
                  <a:schemeClr val="tx1"/>
                </a:solidFill>
                <a:latin typeface="Times New Roman" pitchFamily="-109" charset="0"/>
                <a:ea typeface="+mn-ea"/>
                <a:cs typeface="+mn-cs"/>
              </a:rPr>
              <a:t>data-usage appliances that communicate with each other and provide data via user</a:t>
            </a:r>
          </a:p>
          <a:p>
            <a:r>
              <a:rPr kumimoji="1" lang="en-US" sz="1200" b="0" i="0" u="none" strike="noStrike" kern="1200" baseline="0" dirty="0">
                <a:solidFill>
                  <a:schemeClr val="tx1"/>
                </a:solidFill>
                <a:latin typeface="Times New Roman" pitchFamily="-109" charset="0"/>
                <a:ea typeface="+mn-ea"/>
                <a:cs typeface="+mn-cs"/>
              </a:rPr>
              <a:t>interfaces. Embedded appliances, such as high-resolution</a:t>
            </a:r>
          </a:p>
          <a:p>
            <a:r>
              <a:rPr kumimoji="1" lang="en-US" sz="1200" b="0" i="0" u="none" strike="noStrike" kern="1200" baseline="0" dirty="0">
                <a:solidFill>
                  <a:schemeClr val="tx1"/>
                </a:solidFill>
                <a:latin typeface="Times New Roman" pitchFamily="-109" charset="0"/>
                <a:ea typeface="+mn-ea"/>
                <a:cs typeface="+mn-cs"/>
              </a:rPr>
              <a:t>video security cameras, video VoIP phones, and a handful of others, require high-bandwidth</a:t>
            </a:r>
          </a:p>
          <a:p>
            <a:r>
              <a:rPr kumimoji="1" lang="en-US" sz="1200" b="0" i="0" u="none" strike="noStrike" kern="1200" baseline="0" dirty="0">
                <a:solidFill>
                  <a:schemeClr val="tx1"/>
                </a:solidFill>
                <a:latin typeface="Times New Roman" pitchFamily="-109" charset="0"/>
                <a:ea typeface="+mn-ea"/>
                <a:cs typeface="+mn-cs"/>
              </a:rPr>
              <a:t>streaming capabilities. Yet countless products simply require packets of data to be intermittently</a:t>
            </a:r>
          </a:p>
          <a:p>
            <a:r>
              <a:rPr kumimoji="1" lang="en-US" sz="1200" b="0" i="0" u="none" strike="noStrike" kern="1200" baseline="0" dirty="0">
                <a:solidFill>
                  <a:schemeClr val="tx1"/>
                </a:solidFill>
                <a:latin typeface="Times New Roman" pitchFamily="-109" charset="0"/>
                <a:ea typeface="+mn-ea"/>
                <a:cs typeface="+mn-cs"/>
              </a:rPr>
              <a:t>delivered.  </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With reference to the end systems supported, the Internet has gone through</a:t>
            </a:r>
          </a:p>
          <a:p>
            <a:r>
              <a:rPr kumimoji="1" lang="en-US" sz="1200" b="0" i="0" u="none" strike="noStrike" kern="1200" baseline="0" dirty="0">
                <a:solidFill>
                  <a:schemeClr val="tx1"/>
                </a:solidFill>
                <a:latin typeface="Times New Roman" pitchFamily="-109" charset="0"/>
                <a:ea typeface="+mn-ea"/>
                <a:cs typeface="+mn-cs"/>
              </a:rPr>
              <a:t>roughly four generations of deployment culminating in the </a:t>
            </a:r>
            <a:r>
              <a:rPr kumimoji="1" lang="en-US" sz="1200" b="0" i="0" u="none" strike="noStrike" kern="1200" baseline="0" dirty="0" err="1">
                <a:solidFill>
                  <a:schemeClr val="tx1"/>
                </a:solidFill>
                <a:latin typeface="Times New Roman" pitchFamily="-109" charset="0"/>
                <a:ea typeface="+mn-ea"/>
                <a:cs typeface="+mn-cs"/>
              </a:rPr>
              <a:t>IoT</a:t>
            </a:r>
            <a:r>
              <a:rPr kumimoji="1" lang="en-US" sz="1200" b="0" i="0" u="none" strike="noStrike" kern="1200" baseline="0" dirty="0">
                <a:solidFill>
                  <a:schemeClr val="tx1"/>
                </a:solidFill>
                <a:latin typeface="Times New Roman" pitchFamily="-109" charset="0"/>
                <a:ea typeface="+mn-ea"/>
                <a:cs typeface="+mn-cs"/>
              </a:rPr>
              <a: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1. </a:t>
            </a:r>
            <a:r>
              <a:rPr kumimoji="1" lang="en-US" sz="1200" b="1" i="0" u="none" strike="noStrike" kern="1200" baseline="0" dirty="0">
                <a:solidFill>
                  <a:schemeClr val="tx1"/>
                </a:solidFill>
                <a:latin typeface="Times New Roman" pitchFamily="-109" charset="0"/>
                <a:ea typeface="+mn-ea"/>
                <a:cs typeface="+mn-cs"/>
              </a:rPr>
              <a:t>Information technology (IT) </a:t>
            </a:r>
            <a:r>
              <a:rPr kumimoji="1" lang="en-US" sz="1200" b="0" i="0" u="none" strike="noStrike" kern="1200" baseline="0" dirty="0">
                <a:solidFill>
                  <a:schemeClr val="tx1"/>
                </a:solidFill>
                <a:latin typeface="Times New Roman" pitchFamily="-109" charset="0"/>
                <a:ea typeface="+mn-ea"/>
                <a:cs typeface="+mn-cs"/>
              </a:rPr>
              <a:t>: PCs, servers, routers, firewalls, and so on, bought</a:t>
            </a:r>
          </a:p>
          <a:p>
            <a:r>
              <a:rPr kumimoji="1" lang="en-US" sz="1200" b="0" i="0" u="none" strike="noStrike" kern="1200" baseline="0" dirty="0">
                <a:solidFill>
                  <a:schemeClr val="tx1"/>
                </a:solidFill>
                <a:latin typeface="Times New Roman" pitchFamily="-109" charset="0"/>
                <a:ea typeface="+mn-ea"/>
                <a:cs typeface="+mn-cs"/>
              </a:rPr>
              <a:t>as IT devices by enterprise IT people and primarily using wired connectivity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2. </a:t>
            </a:r>
            <a:r>
              <a:rPr kumimoji="1" lang="en-US" sz="1200" b="1" i="0" u="none" strike="noStrike" kern="1200" baseline="0" dirty="0">
                <a:solidFill>
                  <a:schemeClr val="tx1"/>
                </a:solidFill>
                <a:latin typeface="Times New Roman" pitchFamily="-109" charset="0"/>
                <a:ea typeface="+mn-ea"/>
                <a:cs typeface="+mn-cs"/>
              </a:rPr>
              <a:t>Operational technology (OT) : </a:t>
            </a:r>
            <a:r>
              <a:rPr kumimoji="1" lang="en-US" sz="1200" b="0" i="0" u="none" strike="noStrike" kern="1200" baseline="0" dirty="0">
                <a:solidFill>
                  <a:schemeClr val="tx1"/>
                </a:solidFill>
                <a:latin typeface="Times New Roman" pitchFamily="-109" charset="0"/>
                <a:ea typeface="+mn-ea"/>
                <a:cs typeface="+mn-cs"/>
              </a:rPr>
              <a:t>Machines/appliances with embedded IT built</a:t>
            </a:r>
          </a:p>
          <a:p>
            <a:r>
              <a:rPr kumimoji="1" lang="en-US" sz="1200" b="0" i="0" u="none" strike="noStrike" kern="1200" baseline="0" dirty="0">
                <a:solidFill>
                  <a:schemeClr val="tx1"/>
                </a:solidFill>
                <a:latin typeface="Times New Roman" pitchFamily="-109" charset="0"/>
                <a:ea typeface="+mn-ea"/>
                <a:cs typeface="+mn-cs"/>
              </a:rPr>
              <a:t>by non-IT companies, such as medical machinery, SCADA (supervisory control</a:t>
            </a:r>
          </a:p>
          <a:p>
            <a:r>
              <a:rPr kumimoji="1" lang="en-US" sz="1200" b="0" i="0" u="none" strike="noStrike" kern="1200" baseline="0" dirty="0">
                <a:solidFill>
                  <a:schemeClr val="tx1"/>
                </a:solidFill>
                <a:latin typeface="Times New Roman" pitchFamily="-109" charset="0"/>
                <a:ea typeface="+mn-ea"/>
                <a:cs typeface="+mn-cs"/>
              </a:rPr>
              <a:t>and data acquisition), process control, and kiosks, bought as appliances by</a:t>
            </a:r>
          </a:p>
          <a:p>
            <a:r>
              <a:rPr kumimoji="1" lang="en-US" sz="1200" b="0" i="0" u="none" strike="noStrike" kern="1200" baseline="0" dirty="0">
                <a:solidFill>
                  <a:schemeClr val="tx1"/>
                </a:solidFill>
                <a:latin typeface="Times New Roman" pitchFamily="-109" charset="0"/>
                <a:ea typeface="+mn-ea"/>
                <a:cs typeface="+mn-cs"/>
              </a:rPr>
              <a:t>enterprise OT people and primarily using wired connectivity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3. </a:t>
            </a:r>
            <a:r>
              <a:rPr kumimoji="1" lang="en-US" sz="1200" b="1" i="0" u="none" strike="noStrike" kern="1200" baseline="0" dirty="0">
                <a:solidFill>
                  <a:schemeClr val="tx1"/>
                </a:solidFill>
                <a:latin typeface="Times New Roman" pitchFamily="-109" charset="0"/>
                <a:ea typeface="+mn-ea"/>
                <a:cs typeface="+mn-cs"/>
              </a:rPr>
              <a:t>Personal technology: </a:t>
            </a:r>
            <a:r>
              <a:rPr kumimoji="1" lang="en-US" sz="1200" b="0" i="0" u="none" strike="noStrike" kern="1200" baseline="0" dirty="0">
                <a:solidFill>
                  <a:schemeClr val="tx1"/>
                </a:solidFill>
                <a:latin typeface="Times New Roman" pitchFamily="-109" charset="0"/>
                <a:ea typeface="+mn-ea"/>
                <a:cs typeface="+mn-cs"/>
              </a:rPr>
              <a:t>Smartphones, tablets, and eBook readers bought as IT</a:t>
            </a:r>
          </a:p>
          <a:p>
            <a:r>
              <a:rPr kumimoji="1" lang="en-US" sz="1200" b="0" i="0" u="none" strike="noStrike" kern="1200" baseline="0" dirty="0">
                <a:solidFill>
                  <a:schemeClr val="tx1"/>
                </a:solidFill>
                <a:latin typeface="Times New Roman" pitchFamily="-109" charset="0"/>
                <a:ea typeface="+mn-ea"/>
                <a:cs typeface="+mn-cs"/>
              </a:rPr>
              <a:t>devices by consumers (employees) exclusively using wireless connectivity and</a:t>
            </a:r>
          </a:p>
          <a:p>
            <a:r>
              <a:rPr kumimoji="1" lang="en-US" sz="1200" b="0" i="0" u="none" strike="noStrike" kern="1200" baseline="0" dirty="0">
                <a:solidFill>
                  <a:schemeClr val="tx1"/>
                </a:solidFill>
                <a:latin typeface="Times New Roman" pitchFamily="-109" charset="0"/>
                <a:ea typeface="+mn-ea"/>
                <a:cs typeface="+mn-cs"/>
              </a:rPr>
              <a:t>often multiple forms of wireless connectivity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4. </a:t>
            </a:r>
            <a:r>
              <a:rPr kumimoji="1" lang="en-US" sz="1200" b="1" i="0" u="none" strike="noStrike" kern="1200" baseline="0" dirty="0">
                <a:solidFill>
                  <a:schemeClr val="tx1"/>
                </a:solidFill>
                <a:latin typeface="Times New Roman" pitchFamily="-109" charset="0"/>
                <a:ea typeface="+mn-ea"/>
                <a:cs typeface="+mn-cs"/>
              </a:rPr>
              <a:t>Sensor/actuator technology: </a:t>
            </a:r>
            <a:r>
              <a:rPr kumimoji="1" lang="en-US" sz="1200" b="0" i="0" u="none" strike="noStrike" kern="1200" baseline="0" dirty="0">
                <a:solidFill>
                  <a:schemeClr val="tx1"/>
                </a:solidFill>
                <a:latin typeface="Times New Roman" pitchFamily="-109" charset="0"/>
                <a:ea typeface="+mn-ea"/>
                <a:cs typeface="+mn-cs"/>
              </a:rPr>
              <a:t>Single-purpose devices bought by consumers, IT,</a:t>
            </a:r>
          </a:p>
          <a:p>
            <a:r>
              <a:rPr kumimoji="1" lang="en-US" sz="1200" b="0" i="0" u="none" strike="noStrike" kern="1200" baseline="0" dirty="0">
                <a:solidFill>
                  <a:schemeClr val="tx1"/>
                </a:solidFill>
                <a:latin typeface="Times New Roman" pitchFamily="-109" charset="0"/>
                <a:ea typeface="+mn-ea"/>
                <a:cs typeface="+mn-cs"/>
              </a:rPr>
              <a:t>and OT people exclusively using wireless connectivity, generally of a single</a:t>
            </a:r>
          </a:p>
          <a:p>
            <a:r>
              <a:rPr kumimoji="1" lang="en-US" sz="1200" b="0" i="0" u="none" strike="noStrike" kern="1200" baseline="0" dirty="0">
                <a:solidFill>
                  <a:schemeClr val="tx1"/>
                </a:solidFill>
                <a:latin typeface="Times New Roman" pitchFamily="-109" charset="0"/>
                <a:ea typeface="+mn-ea"/>
                <a:cs typeface="+mn-cs"/>
              </a:rPr>
              <a:t>form, as part of larger systems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It is the fourth generation that is usually thought of as the </a:t>
            </a:r>
            <a:r>
              <a:rPr kumimoji="1" lang="en-US" sz="1200" b="0" i="0" u="none" strike="noStrike" kern="1200" baseline="0" dirty="0" err="1">
                <a:solidFill>
                  <a:schemeClr val="tx1"/>
                </a:solidFill>
                <a:latin typeface="Times New Roman" pitchFamily="-109" charset="0"/>
                <a:ea typeface="+mn-ea"/>
                <a:cs typeface="+mn-cs"/>
              </a:rPr>
              <a:t>IoT</a:t>
            </a:r>
            <a:r>
              <a:rPr kumimoji="1" lang="en-US" sz="1200" b="0" i="0" u="none" strike="noStrike" kern="1200" baseline="0" dirty="0">
                <a:solidFill>
                  <a:schemeClr val="tx1"/>
                </a:solidFill>
                <a:latin typeface="Times New Roman" pitchFamily="-109" charset="0"/>
                <a:ea typeface="+mn-ea"/>
                <a:cs typeface="+mn-cs"/>
              </a:rPr>
              <a:t>, and it is marked</a:t>
            </a:r>
          </a:p>
          <a:p>
            <a:r>
              <a:rPr kumimoji="1" lang="en-US" sz="1200" b="0" i="0" u="none" strike="noStrike" kern="1200" baseline="0" dirty="0">
                <a:solidFill>
                  <a:schemeClr val="tx1"/>
                </a:solidFill>
                <a:latin typeface="Times New Roman" pitchFamily="-109" charset="0"/>
                <a:ea typeface="+mn-ea"/>
                <a:cs typeface="+mn-cs"/>
              </a:rPr>
              <a:t>by the use of billions of embedded devices.</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53</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2065149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There are two general approaches to developing an embedded operating system</a:t>
            </a:r>
          </a:p>
          <a:p>
            <a:r>
              <a:rPr kumimoji="1" lang="en-US" sz="1200" b="0" i="0" u="none" strike="noStrike" kern="1200" baseline="0" dirty="0">
                <a:solidFill>
                  <a:schemeClr val="tx1"/>
                </a:solidFill>
                <a:latin typeface="Times New Roman" pitchFamily="-109" charset="0"/>
                <a:ea typeface="+mn-ea"/>
                <a:cs typeface="+mn-cs"/>
              </a:rPr>
              <a:t>(OS). The first approach is to take an existing OS and adapt it for the embedded</a:t>
            </a:r>
          </a:p>
          <a:p>
            <a:r>
              <a:rPr kumimoji="1" lang="en-US" sz="1200" b="0" i="0" u="none" strike="noStrike" kern="1200" baseline="0" dirty="0">
                <a:solidFill>
                  <a:schemeClr val="tx1"/>
                </a:solidFill>
                <a:latin typeface="Times New Roman" pitchFamily="-109" charset="0"/>
                <a:ea typeface="+mn-ea"/>
                <a:cs typeface="+mn-cs"/>
              </a:rPr>
              <a:t>application. For example, there are embedded versions of Linux, Windows, and</a:t>
            </a:r>
          </a:p>
          <a:p>
            <a:r>
              <a:rPr kumimoji="1" lang="en-US" sz="1200" b="0" i="0" u="none" strike="noStrike" kern="1200" baseline="0" dirty="0">
                <a:solidFill>
                  <a:schemeClr val="tx1"/>
                </a:solidFill>
                <a:latin typeface="Times New Roman" pitchFamily="-109" charset="0"/>
                <a:ea typeface="+mn-ea"/>
                <a:cs typeface="+mn-cs"/>
              </a:rPr>
              <a:t>Mac, as well as other commercial and proprietary operating systems specialized for</a:t>
            </a:r>
          </a:p>
          <a:p>
            <a:r>
              <a:rPr kumimoji="1" lang="en-US" sz="1200" b="0" i="0" u="none" strike="noStrike" kern="1200" baseline="0" dirty="0">
                <a:solidFill>
                  <a:schemeClr val="tx1"/>
                </a:solidFill>
                <a:latin typeface="Times New Roman" pitchFamily="-109" charset="0"/>
                <a:ea typeface="+mn-ea"/>
                <a:cs typeface="+mn-cs"/>
              </a:rPr>
              <a:t>embedded systems. The other approach is to design and implement an OS intended</a:t>
            </a:r>
          </a:p>
          <a:p>
            <a:r>
              <a:rPr kumimoji="1" lang="en-US" sz="1200" b="0" i="0" u="none" strike="noStrike" kern="1200" baseline="0" dirty="0">
                <a:solidFill>
                  <a:schemeClr val="tx1"/>
                </a:solidFill>
                <a:latin typeface="Times New Roman" pitchFamily="-109" charset="0"/>
                <a:ea typeface="+mn-ea"/>
                <a:cs typeface="+mn-cs"/>
              </a:rPr>
              <a:t>solely for embedded use. An example of the latter is </a:t>
            </a:r>
            <a:r>
              <a:rPr kumimoji="1" lang="en-US" sz="1200" b="0" i="0" u="none" strike="noStrike" kern="1200" baseline="0" dirty="0" err="1">
                <a:solidFill>
                  <a:schemeClr val="tx1"/>
                </a:solidFill>
                <a:latin typeface="Times New Roman" pitchFamily="-109" charset="0"/>
                <a:ea typeface="+mn-ea"/>
                <a:cs typeface="+mn-cs"/>
              </a:rPr>
              <a:t>TinyOS</a:t>
            </a:r>
            <a:r>
              <a:rPr kumimoji="1" lang="en-US" sz="1200" b="0" i="0" u="none" strike="noStrike" kern="1200" baseline="0" dirty="0">
                <a:solidFill>
                  <a:schemeClr val="tx1"/>
                </a:solidFill>
                <a:latin typeface="Times New Roman" pitchFamily="-109" charset="0"/>
                <a:ea typeface="+mn-ea"/>
                <a:cs typeface="+mn-cs"/>
              </a:rPr>
              <a:t>, widely used in wireless</a:t>
            </a:r>
          </a:p>
          <a:p>
            <a:r>
              <a:rPr kumimoji="1" lang="en-US" sz="1200" b="0" i="0" u="none" strike="noStrike" kern="1200" baseline="0" dirty="0">
                <a:solidFill>
                  <a:schemeClr val="tx1"/>
                </a:solidFill>
                <a:latin typeface="Times New Roman" pitchFamily="-109" charset="0"/>
                <a:ea typeface="+mn-ea"/>
                <a:cs typeface="+mn-cs"/>
              </a:rPr>
              <a:t>sensor networks. This topic is explored in depth in [STAL18].</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this subsection, and the next two, we briefly introduce some terms commonly</a:t>
            </a:r>
          </a:p>
          <a:p>
            <a:r>
              <a:rPr kumimoji="1" lang="en-US" sz="1200" b="0" i="0" u="none" strike="noStrike" kern="1200" baseline="0" dirty="0">
                <a:solidFill>
                  <a:schemeClr val="tx1"/>
                </a:solidFill>
                <a:latin typeface="Times New Roman" pitchFamily="-109" charset="0"/>
                <a:ea typeface="+mn-ea"/>
                <a:cs typeface="+mn-cs"/>
              </a:rPr>
              <a:t>found in the literature on embedded systems. </a:t>
            </a:r>
            <a:r>
              <a:rPr kumimoji="1" lang="en-US" sz="1200" b="1" i="0" u="none" strike="noStrike" kern="1200" baseline="0" dirty="0">
                <a:solidFill>
                  <a:schemeClr val="tx1"/>
                </a:solidFill>
                <a:latin typeface="Times New Roman" pitchFamily="-109" charset="0"/>
                <a:ea typeface="+mn-ea"/>
                <a:cs typeface="+mn-cs"/>
              </a:rPr>
              <a:t>Application processors  </a:t>
            </a:r>
            <a:r>
              <a:rPr kumimoji="1" lang="en-US" sz="1200" b="0" i="0" u="none" strike="noStrike" kern="1200" baseline="0" dirty="0">
                <a:solidFill>
                  <a:schemeClr val="tx1"/>
                </a:solidFill>
                <a:latin typeface="Times New Roman" pitchFamily="-109" charset="0"/>
                <a:ea typeface="+mn-ea"/>
                <a:cs typeface="+mn-cs"/>
              </a:rPr>
              <a:t>are defined</a:t>
            </a:r>
          </a:p>
          <a:p>
            <a:r>
              <a:rPr kumimoji="1" lang="en-US" sz="1200" b="0" i="0" u="none" strike="noStrike" kern="1200" baseline="0" dirty="0">
                <a:solidFill>
                  <a:schemeClr val="tx1"/>
                </a:solidFill>
                <a:latin typeface="Times New Roman" pitchFamily="-109" charset="0"/>
                <a:ea typeface="+mn-ea"/>
                <a:cs typeface="+mn-cs"/>
              </a:rPr>
              <a:t>by the processor’s ability to execute complex operating systems, such as Linux,</a:t>
            </a:r>
          </a:p>
          <a:p>
            <a:r>
              <a:rPr kumimoji="1" lang="en-US" sz="1200" b="0" i="0" u="none" strike="noStrike" kern="1200" baseline="0" dirty="0">
                <a:solidFill>
                  <a:schemeClr val="tx1"/>
                </a:solidFill>
                <a:latin typeface="Times New Roman" pitchFamily="-109" charset="0"/>
                <a:ea typeface="+mn-ea"/>
                <a:cs typeface="+mn-cs"/>
              </a:rPr>
              <a:t>Android, and Chrome. Thus, the application processor is general-purpose in nature.</a:t>
            </a:r>
          </a:p>
          <a:p>
            <a:r>
              <a:rPr kumimoji="1" lang="en-US" sz="1200" b="0" i="0" u="none" strike="noStrike" kern="1200" baseline="0" dirty="0">
                <a:solidFill>
                  <a:schemeClr val="tx1"/>
                </a:solidFill>
                <a:latin typeface="Times New Roman" pitchFamily="-109" charset="0"/>
                <a:ea typeface="+mn-ea"/>
                <a:cs typeface="+mn-cs"/>
              </a:rPr>
              <a:t>A good example of the use of an embedded application processor is the smartphone.</a:t>
            </a:r>
          </a:p>
          <a:p>
            <a:r>
              <a:rPr kumimoji="1" lang="en-US" sz="1200" b="0" i="0" u="none" strike="noStrike" kern="1200" baseline="0" dirty="0">
                <a:solidFill>
                  <a:schemeClr val="tx1"/>
                </a:solidFill>
                <a:latin typeface="Times New Roman" pitchFamily="-109" charset="0"/>
                <a:ea typeface="+mn-ea"/>
                <a:cs typeface="+mn-cs"/>
              </a:rPr>
              <a:t>The embedded system is designed to support numerous apps and perform a wide</a:t>
            </a:r>
          </a:p>
          <a:p>
            <a:r>
              <a:rPr kumimoji="1" lang="en-US" sz="1200" b="0" i="0" u="none" strike="noStrike" kern="1200" baseline="0" dirty="0">
                <a:solidFill>
                  <a:schemeClr val="tx1"/>
                </a:solidFill>
                <a:latin typeface="Times New Roman" pitchFamily="-109" charset="0"/>
                <a:ea typeface="+mn-ea"/>
                <a:cs typeface="+mn-cs"/>
              </a:rPr>
              <a:t>variety of functions.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Most embedded systems employ a </a:t>
            </a:r>
            <a:r>
              <a:rPr kumimoji="1" lang="en-US" sz="1200" b="1" i="0" u="none" strike="noStrike" kern="1200" baseline="0" dirty="0">
                <a:solidFill>
                  <a:schemeClr val="tx1"/>
                </a:solidFill>
                <a:latin typeface="Times New Roman" pitchFamily="-109" charset="0"/>
                <a:ea typeface="+mn-ea"/>
                <a:cs typeface="+mn-cs"/>
              </a:rPr>
              <a:t>dedicated processor</a:t>
            </a:r>
            <a:r>
              <a:rPr kumimoji="1" lang="en-US" sz="1200" b="0" i="0" u="none" strike="noStrike" kern="1200" baseline="0" dirty="0">
                <a:solidFill>
                  <a:schemeClr val="tx1"/>
                </a:solidFill>
                <a:latin typeface="Times New Roman" pitchFamily="-109" charset="0"/>
                <a:ea typeface="+mn-ea"/>
                <a:cs typeface="+mn-cs"/>
              </a:rPr>
              <a:t> , which, as the name</a:t>
            </a:r>
          </a:p>
          <a:p>
            <a:r>
              <a:rPr kumimoji="1" lang="en-US" sz="1200" b="0" i="0" u="none" strike="noStrike" kern="1200" baseline="0" dirty="0">
                <a:solidFill>
                  <a:schemeClr val="tx1"/>
                </a:solidFill>
                <a:latin typeface="Times New Roman" pitchFamily="-109" charset="0"/>
                <a:ea typeface="+mn-ea"/>
                <a:cs typeface="+mn-cs"/>
              </a:rPr>
              <a:t>implies, is dedicated to one or a small number of specific tasks required by the host</a:t>
            </a:r>
          </a:p>
          <a:p>
            <a:r>
              <a:rPr kumimoji="1" lang="en-US" sz="1200" b="0" i="0" u="none" strike="noStrike" kern="1200" baseline="0" dirty="0">
                <a:solidFill>
                  <a:schemeClr val="tx1"/>
                </a:solidFill>
                <a:latin typeface="Times New Roman" pitchFamily="-109" charset="0"/>
                <a:ea typeface="+mn-ea"/>
                <a:cs typeface="+mn-cs"/>
              </a:rPr>
              <a:t>device. Because such an embedded system is dedicated to a specific task or tasks,</a:t>
            </a:r>
          </a:p>
          <a:p>
            <a:r>
              <a:rPr kumimoji="1" lang="en-US" sz="1200" b="0" i="0" u="none" strike="noStrike" kern="1200" baseline="0" dirty="0">
                <a:solidFill>
                  <a:schemeClr val="tx1"/>
                </a:solidFill>
                <a:latin typeface="Times New Roman" pitchFamily="-109" charset="0"/>
                <a:ea typeface="+mn-ea"/>
                <a:cs typeface="+mn-cs"/>
              </a:rPr>
              <a:t>the processor and associated components can be engineered to reduce size and cost.</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54</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2716599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As we have seen, early </a:t>
            </a:r>
            <a:r>
              <a:rPr kumimoji="1" lang="en-US" sz="1200" b="1" i="0" u="none" strike="noStrike" kern="1200" baseline="0" dirty="0">
                <a:solidFill>
                  <a:schemeClr val="tx1"/>
                </a:solidFill>
                <a:latin typeface="Times New Roman" pitchFamily="-109" charset="0"/>
                <a:ea typeface="+mn-ea"/>
                <a:cs typeface="+mn-cs"/>
              </a:rPr>
              <a:t>microprocessor</a:t>
            </a:r>
            <a:r>
              <a:rPr kumimoji="1" lang="en-US" sz="1200" b="0" i="0" u="none" strike="noStrike" kern="1200" baseline="0" dirty="0">
                <a:solidFill>
                  <a:schemeClr val="tx1"/>
                </a:solidFill>
                <a:latin typeface="Times New Roman" pitchFamily="-109" charset="0"/>
                <a:ea typeface="+mn-ea"/>
                <a:cs typeface="+mn-cs"/>
              </a:rPr>
              <a:t>  chips included registers, an ALU, and some</a:t>
            </a:r>
          </a:p>
          <a:p>
            <a:r>
              <a:rPr kumimoji="1" lang="en-US" sz="1200" b="0" i="0" u="none" strike="noStrike" kern="1200" baseline="0" dirty="0">
                <a:solidFill>
                  <a:schemeClr val="tx1"/>
                </a:solidFill>
                <a:latin typeface="Times New Roman" pitchFamily="-109" charset="0"/>
                <a:ea typeface="+mn-ea"/>
                <a:cs typeface="+mn-cs"/>
              </a:rPr>
              <a:t>sort of control unit or instruction processing logic. As transistor density increased, it</a:t>
            </a:r>
          </a:p>
          <a:p>
            <a:r>
              <a:rPr kumimoji="1" lang="en-US" sz="1200" b="0" i="0" u="none" strike="noStrike" kern="1200" baseline="0" dirty="0">
                <a:solidFill>
                  <a:schemeClr val="tx1"/>
                </a:solidFill>
                <a:latin typeface="Times New Roman" pitchFamily="-109" charset="0"/>
                <a:ea typeface="+mn-ea"/>
                <a:cs typeface="+mn-cs"/>
              </a:rPr>
              <a:t>became possible to increase the complexity of the instruction set architecture, and</a:t>
            </a:r>
          </a:p>
          <a:p>
            <a:r>
              <a:rPr kumimoji="1" lang="en-US" sz="1200" b="0" i="0" u="none" strike="noStrike" kern="1200" baseline="0" dirty="0">
                <a:solidFill>
                  <a:schemeClr val="tx1"/>
                </a:solidFill>
                <a:latin typeface="Times New Roman" pitchFamily="-109" charset="0"/>
                <a:ea typeface="+mn-ea"/>
                <a:cs typeface="+mn-cs"/>
              </a:rPr>
              <a:t>ultimately to add memory and more than one processor. Contemporary microprocessor</a:t>
            </a:r>
          </a:p>
          <a:p>
            <a:r>
              <a:rPr kumimoji="1" lang="en-US" sz="1200" b="0" i="0" u="none" strike="noStrike" kern="1200" baseline="0" dirty="0">
                <a:solidFill>
                  <a:schemeClr val="tx1"/>
                </a:solidFill>
                <a:latin typeface="Times New Roman" pitchFamily="-109" charset="0"/>
                <a:ea typeface="+mn-ea"/>
                <a:cs typeface="+mn-cs"/>
              </a:rPr>
              <a:t>chips, as shown in Figure 1.2, include multiple cores and a substantial amount</a:t>
            </a:r>
          </a:p>
          <a:p>
            <a:r>
              <a:rPr kumimoji="1" lang="en-US" sz="1200" b="0" i="0" u="none" strike="noStrike" kern="1200" baseline="0" dirty="0">
                <a:solidFill>
                  <a:schemeClr val="tx1"/>
                </a:solidFill>
                <a:latin typeface="Times New Roman" pitchFamily="-109" charset="0"/>
                <a:ea typeface="+mn-ea"/>
                <a:cs typeface="+mn-cs"/>
              </a:rPr>
              <a:t>of cache memory.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 </a:t>
            </a:r>
            <a:r>
              <a:rPr kumimoji="1" lang="en-US" sz="1200" b="1" i="0" u="none" strike="noStrike" kern="1200" baseline="0" dirty="0">
                <a:solidFill>
                  <a:schemeClr val="tx1"/>
                </a:solidFill>
                <a:latin typeface="Times New Roman" pitchFamily="-109" charset="0"/>
                <a:ea typeface="+mn-ea"/>
                <a:cs typeface="+mn-cs"/>
              </a:rPr>
              <a:t>microcontroller</a:t>
            </a:r>
            <a:r>
              <a:rPr kumimoji="1" lang="en-US" sz="1200" b="0" i="0" u="none" strike="noStrike" kern="1200" baseline="0" dirty="0">
                <a:solidFill>
                  <a:schemeClr val="tx1"/>
                </a:solidFill>
                <a:latin typeface="Times New Roman" pitchFamily="-109" charset="0"/>
                <a:ea typeface="+mn-ea"/>
                <a:cs typeface="+mn-cs"/>
              </a:rPr>
              <a:t>  chip makes a substantially different use of the logic space</a:t>
            </a:r>
          </a:p>
          <a:p>
            <a:r>
              <a:rPr kumimoji="1" lang="en-US" sz="1200" b="0" i="0" u="none" strike="noStrike" kern="1200" baseline="0" dirty="0">
                <a:solidFill>
                  <a:schemeClr val="tx1"/>
                </a:solidFill>
                <a:latin typeface="Times New Roman" pitchFamily="-109" charset="0"/>
                <a:ea typeface="+mn-ea"/>
                <a:cs typeface="+mn-cs"/>
              </a:rPr>
              <a:t>available. Figure 1.15 shows in general terms the elements typically found on a microcontroller</a:t>
            </a:r>
          </a:p>
          <a:p>
            <a:r>
              <a:rPr kumimoji="1" lang="en-US" sz="1200" b="0" i="0" u="none" strike="noStrike" kern="1200" baseline="0" dirty="0">
                <a:solidFill>
                  <a:schemeClr val="tx1"/>
                </a:solidFill>
                <a:latin typeface="Times New Roman" pitchFamily="-109" charset="0"/>
                <a:ea typeface="+mn-ea"/>
                <a:cs typeface="+mn-cs"/>
              </a:rPr>
              <a:t>chip. As shown, a microcontroller is a single chip that contains the processor,</a:t>
            </a:r>
          </a:p>
          <a:p>
            <a:r>
              <a:rPr kumimoji="1" lang="en-US" sz="1200" b="0" i="0" u="none" strike="noStrike" kern="1200" baseline="0" dirty="0">
                <a:solidFill>
                  <a:schemeClr val="tx1"/>
                </a:solidFill>
                <a:latin typeface="Times New Roman" pitchFamily="-109" charset="0"/>
                <a:ea typeface="+mn-ea"/>
                <a:cs typeface="+mn-cs"/>
              </a:rPr>
              <a:t>non-volatile memory for the program (ROM), volatile memory for input and output</a:t>
            </a:r>
          </a:p>
          <a:p>
            <a:r>
              <a:rPr kumimoji="1" lang="en-US" sz="1200" b="0" i="0" u="none" strike="noStrike" kern="1200" baseline="0" dirty="0">
                <a:solidFill>
                  <a:schemeClr val="tx1"/>
                </a:solidFill>
                <a:latin typeface="Times New Roman" pitchFamily="-109" charset="0"/>
                <a:ea typeface="+mn-ea"/>
                <a:cs typeface="+mn-cs"/>
              </a:rPr>
              <a:t>(RAM), a clock, and an I/O control unit. The processor portion of the microcontroller</a:t>
            </a:r>
          </a:p>
          <a:p>
            <a:r>
              <a:rPr kumimoji="1" lang="en-US" sz="1200" b="0" i="0" u="none" strike="noStrike" kern="1200" baseline="0" dirty="0">
                <a:solidFill>
                  <a:schemeClr val="tx1"/>
                </a:solidFill>
                <a:latin typeface="Times New Roman" pitchFamily="-109" charset="0"/>
                <a:ea typeface="+mn-ea"/>
                <a:cs typeface="+mn-cs"/>
              </a:rPr>
              <a:t>has a much lower silicon area than other microprocessors and much higher energy efficiency.</a:t>
            </a:r>
          </a:p>
          <a:p>
            <a:r>
              <a:rPr kumimoji="1" lang="en-US" sz="1200" b="0" i="0" u="none" strike="noStrike" kern="1200" baseline="0" dirty="0">
                <a:solidFill>
                  <a:schemeClr val="tx1"/>
                </a:solidFill>
                <a:latin typeface="Times New Roman" pitchFamily="-109" charset="0"/>
                <a:ea typeface="+mn-ea"/>
                <a:cs typeface="+mn-cs"/>
              </a:rPr>
              <a:t>We examine microcontroller organization in more detail in Section 1.7.</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Also called a “computer on a chip,” billions of microcontroller units are</a:t>
            </a:r>
          </a:p>
          <a:p>
            <a:r>
              <a:rPr kumimoji="1" lang="en-US" sz="1200" b="0" i="0" u="none" strike="noStrike" kern="1200" baseline="0" dirty="0">
                <a:solidFill>
                  <a:schemeClr val="tx1"/>
                </a:solidFill>
                <a:latin typeface="Times New Roman" pitchFamily="-109" charset="0"/>
                <a:ea typeface="+mn-ea"/>
                <a:cs typeface="+mn-cs"/>
              </a:rPr>
              <a:t>embedded each year in myriad products from toys to appliances to automobiles. For</a:t>
            </a:r>
          </a:p>
          <a:p>
            <a:r>
              <a:rPr kumimoji="1" lang="en-US" sz="1200" b="0" i="0" u="none" strike="noStrike" kern="1200" baseline="0" dirty="0">
                <a:solidFill>
                  <a:schemeClr val="tx1"/>
                </a:solidFill>
                <a:latin typeface="Times New Roman" pitchFamily="-109" charset="0"/>
                <a:ea typeface="+mn-ea"/>
                <a:cs typeface="+mn-cs"/>
              </a:rPr>
              <a:t>example, a single vehicle can use 70 or more microcontrollers. Typically, especially</a:t>
            </a:r>
          </a:p>
          <a:p>
            <a:r>
              <a:rPr kumimoji="1" lang="en-US" sz="1200" b="0" i="0" u="none" strike="noStrike" kern="1200" baseline="0" dirty="0">
                <a:solidFill>
                  <a:schemeClr val="tx1"/>
                </a:solidFill>
                <a:latin typeface="Times New Roman" pitchFamily="-109" charset="0"/>
                <a:ea typeface="+mn-ea"/>
                <a:cs typeface="+mn-cs"/>
              </a:rPr>
              <a:t>for the smaller, less expensive microcontrollers, they are used as dedicated processors</a:t>
            </a:r>
          </a:p>
          <a:p>
            <a:r>
              <a:rPr kumimoji="1" lang="en-US" sz="1200" b="0" i="0" u="none" strike="noStrike" kern="1200" baseline="0" dirty="0">
                <a:solidFill>
                  <a:schemeClr val="tx1"/>
                </a:solidFill>
                <a:latin typeface="Times New Roman" pitchFamily="-109" charset="0"/>
                <a:ea typeface="+mn-ea"/>
                <a:cs typeface="+mn-cs"/>
              </a:rPr>
              <a:t>for specific tasks. For example, microcontrollers are heavily utilized in automation</a:t>
            </a:r>
          </a:p>
          <a:p>
            <a:r>
              <a:rPr kumimoji="1" lang="en-US" sz="1200" b="0" i="0" u="none" strike="noStrike" kern="1200" baseline="0" dirty="0">
                <a:solidFill>
                  <a:schemeClr val="tx1"/>
                </a:solidFill>
                <a:latin typeface="Times New Roman" pitchFamily="-109" charset="0"/>
                <a:ea typeface="+mn-ea"/>
                <a:cs typeface="+mn-cs"/>
              </a:rPr>
              <a:t>processes. By providing simple reactions to input, they can control machinery,</a:t>
            </a:r>
          </a:p>
          <a:p>
            <a:r>
              <a:rPr kumimoji="1" lang="en-US" sz="1200" b="0" i="0" u="none" strike="noStrike" kern="1200" baseline="0" dirty="0">
                <a:solidFill>
                  <a:schemeClr val="tx1"/>
                </a:solidFill>
                <a:latin typeface="Times New Roman" pitchFamily="-109" charset="0"/>
                <a:ea typeface="+mn-ea"/>
                <a:cs typeface="+mn-cs"/>
              </a:rPr>
              <a:t>turn fans on and off, open and close valves, and so forth. They are integral parts of</a:t>
            </a:r>
          </a:p>
          <a:p>
            <a:r>
              <a:rPr kumimoji="1" lang="en-US" sz="1200" b="0" i="0" u="none" strike="noStrike" kern="1200" baseline="0" dirty="0">
                <a:solidFill>
                  <a:schemeClr val="tx1"/>
                </a:solidFill>
                <a:latin typeface="Times New Roman" pitchFamily="-109" charset="0"/>
                <a:ea typeface="+mn-ea"/>
                <a:cs typeface="+mn-cs"/>
              </a:rPr>
              <a:t>modern industrial technology and are among the most inexpensive ways to produce</a:t>
            </a:r>
          </a:p>
          <a:p>
            <a:r>
              <a:rPr kumimoji="1" lang="en-US" sz="1200" b="0" i="0" u="none" strike="noStrike" kern="1200" baseline="0" dirty="0">
                <a:solidFill>
                  <a:schemeClr val="tx1"/>
                </a:solidFill>
                <a:latin typeface="Times New Roman" pitchFamily="-109" charset="0"/>
                <a:ea typeface="+mn-ea"/>
                <a:cs typeface="+mn-cs"/>
              </a:rPr>
              <a:t>machinery that can handle extremely complex functionalities.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Microcontrollers come in a range of physical sizes and processing power. Processors</a:t>
            </a:r>
          </a:p>
          <a:p>
            <a:r>
              <a:rPr kumimoji="1" lang="en-US" sz="1200" b="0" i="0" u="none" strike="noStrike" kern="1200" baseline="0" dirty="0">
                <a:solidFill>
                  <a:schemeClr val="tx1"/>
                </a:solidFill>
                <a:latin typeface="Times New Roman" pitchFamily="-109" charset="0"/>
                <a:ea typeface="+mn-ea"/>
                <a:cs typeface="+mn-cs"/>
              </a:rPr>
              <a:t>range from 4-bit to 32-bit architectures. Microcontrollers tend to be much</a:t>
            </a:r>
          </a:p>
          <a:p>
            <a:r>
              <a:rPr kumimoji="1" lang="en-US" sz="1200" b="0" i="0" u="none" strike="noStrike" kern="1200" baseline="0" dirty="0">
                <a:solidFill>
                  <a:schemeClr val="tx1"/>
                </a:solidFill>
                <a:latin typeface="Times New Roman" pitchFamily="-109" charset="0"/>
                <a:ea typeface="+mn-ea"/>
                <a:cs typeface="+mn-cs"/>
              </a:rPr>
              <a:t>slower than microprocessors, typically operating in the MHz range rather than the</a:t>
            </a:r>
          </a:p>
          <a:p>
            <a:r>
              <a:rPr kumimoji="1" lang="en-US" sz="1200" b="0" i="0" u="none" strike="noStrike" kern="1200" baseline="0" dirty="0">
                <a:solidFill>
                  <a:schemeClr val="tx1"/>
                </a:solidFill>
                <a:latin typeface="Times New Roman" pitchFamily="-109" charset="0"/>
                <a:ea typeface="+mn-ea"/>
                <a:cs typeface="+mn-cs"/>
              </a:rPr>
              <a:t>GHz speeds of microprocessors. Another typical feature of a microcontroller is that</a:t>
            </a:r>
          </a:p>
          <a:p>
            <a:r>
              <a:rPr kumimoji="1" lang="en-US" sz="1200" b="0" i="0" u="none" strike="noStrike" kern="1200" baseline="0" dirty="0">
                <a:solidFill>
                  <a:schemeClr val="tx1"/>
                </a:solidFill>
                <a:latin typeface="Times New Roman" pitchFamily="-109" charset="0"/>
                <a:ea typeface="+mn-ea"/>
                <a:cs typeface="+mn-cs"/>
              </a:rPr>
              <a:t>it does not provide for human interaction. The microcontroller is programmed for a</a:t>
            </a:r>
          </a:p>
          <a:p>
            <a:r>
              <a:rPr kumimoji="1" lang="en-US" sz="1200" b="0" i="0" u="none" strike="noStrike" kern="1200" baseline="0" dirty="0">
                <a:solidFill>
                  <a:schemeClr val="tx1"/>
                </a:solidFill>
                <a:latin typeface="Times New Roman" pitchFamily="-109" charset="0"/>
                <a:ea typeface="+mn-ea"/>
                <a:cs typeface="+mn-cs"/>
              </a:rPr>
              <a:t>specific task, embedded in its device, and executes as and when required.</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55</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396055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66788" eaLnBrk="0" hangingPunct="0">
              <a:defRPr sz="2800">
                <a:solidFill>
                  <a:schemeClr val="tx1"/>
                </a:solidFill>
                <a:latin typeface="Arial" charset="0"/>
                <a:cs typeface="Arial" charset="0"/>
              </a:defRPr>
            </a:lvl1pPr>
            <a:lvl2pPr marL="742950" indent="-285750" defTabSz="966788" eaLnBrk="0" hangingPunct="0">
              <a:defRPr sz="2800">
                <a:solidFill>
                  <a:schemeClr val="tx1"/>
                </a:solidFill>
                <a:latin typeface="Arial" charset="0"/>
                <a:cs typeface="Arial" charset="0"/>
              </a:defRPr>
            </a:lvl2pPr>
            <a:lvl3pPr marL="1143000" indent="-228600" defTabSz="966788" eaLnBrk="0" hangingPunct="0">
              <a:defRPr sz="2800">
                <a:solidFill>
                  <a:schemeClr val="tx1"/>
                </a:solidFill>
                <a:latin typeface="Arial" charset="0"/>
                <a:cs typeface="Arial" charset="0"/>
              </a:defRPr>
            </a:lvl3pPr>
            <a:lvl4pPr marL="1600200" indent="-228600" defTabSz="966788" eaLnBrk="0" hangingPunct="0">
              <a:defRPr sz="2800">
                <a:solidFill>
                  <a:schemeClr val="tx1"/>
                </a:solidFill>
                <a:latin typeface="Arial" charset="0"/>
                <a:cs typeface="Arial" charset="0"/>
              </a:defRPr>
            </a:lvl4pPr>
            <a:lvl5pPr marL="2057400" indent="-228600" defTabSz="966788" eaLnBrk="0" hangingPunct="0">
              <a:defRPr sz="2800">
                <a:solidFill>
                  <a:schemeClr val="tx1"/>
                </a:solidFill>
                <a:latin typeface="Arial" charset="0"/>
                <a:cs typeface="Arial" charset="0"/>
              </a:defRPr>
            </a:lvl5pPr>
            <a:lvl6pPr marL="2514600" indent="-228600" defTabSz="966788" eaLnBrk="0" fontAlgn="base" hangingPunct="0">
              <a:spcBef>
                <a:spcPct val="0"/>
              </a:spcBef>
              <a:spcAft>
                <a:spcPct val="0"/>
              </a:spcAft>
              <a:defRPr sz="2800">
                <a:solidFill>
                  <a:schemeClr val="tx1"/>
                </a:solidFill>
                <a:latin typeface="Arial" charset="0"/>
                <a:cs typeface="Arial" charset="0"/>
              </a:defRPr>
            </a:lvl6pPr>
            <a:lvl7pPr marL="2971800" indent="-228600" defTabSz="966788" eaLnBrk="0" fontAlgn="base" hangingPunct="0">
              <a:spcBef>
                <a:spcPct val="0"/>
              </a:spcBef>
              <a:spcAft>
                <a:spcPct val="0"/>
              </a:spcAft>
              <a:defRPr sz="2800">
                <a:solidFill>
                  <a:schemeClr val="tx1"/>
                </a:solidFill>
                <a:latin typeface="Arial" charset="0"/>
                <a:cs typeface="Arial" charset="0"/>
              </a:defRPr>
            </a:lvl7pPr>
            <a:lvl8pPr marL="3429000" indent="-228600" defTabSz="966788" eaLnBrk="0" fontAlgn="base" hangingPunct="0">
              <a:spcBef>
                <a:spcPct val="0"/>
              </a:spcBef>
              <a:spcAft>
                <a:spcPct val="0"/>
              </a:spcAft>
              <a:defRPr sz="2800">
                <a:solidFill>
                  <a:schemeClr val="tx1"/>
                </a:solidFill>
                <a:latin typeface="Arial" charset="0"/>
                <a:cs typeface="Arial" charset="0"/>
              </a:defRPr>
            </a:lvl8pPr>
            <a:lvl9pPr marL="3886200" indent="-228600" defTabSz="966788" eaLnBrk="0" fontAlgn="base" hangingPunct="0">
              <a:spcBef>
                <a:spcPct val="0"/>
              </a:spcBef>
              <a:spcAft>
                <a:spcPct val="0"/>
              </a:spcAft>
              <a:defRPr sz="2800">
                <a:solidFill>
                  <a:schemeClr val="tx1"/>
                </a:solidFill>
                <a:latin typeface="Arial" charset="0"/>
                <a:cs typeface="Arial" charset="0"/>
              </a:defRPr>
            </a:lvl9pPr>
          </a:lstStyle>
          <a:p>
            <a:pPr eaLnBrk="1" hangingPunct="1"/>
            <a:fld id="{B409BFF7-25AE-4F28-9571-4D1575142BE4}" type="slidenum">
              <a:rPr lang="en-US" sz="1200">
                <a:latin typeface="Times New Roman" pitchFamily="18" charset="0"/>
              </a:rPr>
              <a:pPr eaLnBrk="1" hangingPunct="1"/>
              <a:t>6</a:t>
            </a:fld>
            <a:endParaRPr lang="en-US" sz="1200">
              <a:latin typeface="Times New Roman"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We have, in this section, defined the concept of an embedded system. A subset of</a:t>
            </a:r>
          </a:p>
          <a:p>
            <a:r>
              <a:rPr kumimoji="1" lang="en-US" sz="1200" b="0" i="0" u="none" strike="noStrike" kern="1200" baseline="0" dirty="0">
                <a:solidFill>
                  <a:schemeClr val="tx1"/>
                </a:solidFill>
                <a:latin typeface="Times New Roman" pitchFamily="-109" charset="0"/>
                <a:ea typeface="+mn-ea"/>
                <a:cs typeface="+mn-cs"/>
              </a:rPr>
              <a:t>embedded systems, and a quite numerous subset, is referred to as </a:t>
            </a:r>
            <a:r>
              <a:rPr kumimoji="1" lang="en-US" sz="1200" b="1" i="0" u="none" strike="noStrike" kern="1200" baseline="0" dirty="0">
                <a:solidFill>
                  <a:schemeClr val="tx1"/>
                </a:solidFill>
                <a:latin typeface="Times New Roman" pitchFamily="-109" charset="0"/>
                <a:ea typeface="+mn-ea"/>
                <a:cs typeface="+mn-cs"/>
              </a:rPr>
              <a:t>deeply embedded</a:t>
            </a:r>
          </a:p>
          <a:p>
            <a:r>
              <a:rPr kumimoji="1" lang="en-US" sz="1200" b="1" i="0" u="none" strike="noStrike" kern="1200" baseline="0" dirty="0">
                <a:solidFill>
                  <a:schemeClr val="tx1"/>
                </a:solidFill>
                <a:latin typeface="Times New Roman" pitchFamily="-109" charset="0"/>
                <a:ea typeface="+mn-ea"/>
                <a:cs typeface="+mn-cs"/>
              </a:rPr>
              <a:t>systems</a:t>
            </a:r>
            <a:r>
              <a:rPr kumimoji="1" lang="en-US" sz="1200" b="0" i="0" u="none" strike="noStrike" kern="1200" baseline="0" dirty="0">
                <a:solidFill>
                  <a:schemeClr val="tx1"/>
                </a:solidFill>
                <a:latin typeface="Times New Roman" pitchFamily="-109" charset="0"/>
                <a:ea typeface="+mn-ea"/>
                <a:cs typeface="+mn-cs"/>
              </a:rPr>
              <a:t> . Although this term is widely used in the technical and commercial</a:t>
            </a:r>
          </a:p>
          <a:p>
            <a:r>
              <a:rPr kumimoji="1" lang="en-US" sz="1200" b="0" i="0" u="none" strike="noStrike" kern="1200" baseline="0" dirty="0">
                <a:solidFill>
                  <a:schemeClr val="tx1"/>
                </a:solidFill>
                <a:latin typeface="Times New Roman" pitchFamily="-109" charset="0"/>
                <a:ea typeface="+mn-ea"/>
                <a:cs typeface="+mn-cs"/>
              </a:rPr>
              <a:t>literature, you will search the Internet in vain (or at least I did) for a straightforward</a:t>
            </a:r>
          </a:p>
          <a:p>
            <a:r>
              <a:rPr kumimoji="1" lang="en-US" sz="1200" b="0" i="0" u="none" strike="noStrike" kern="1200" baseline="0" dirty="0">
                <a:solidFill>
                  <a:schemeClr val="tx1"/>
                </a:solidFill>
                <a:latin typeface="Times New Roman" pitchFamily="-109" charset="0"/>
                <a:ea typeface="+mn-ea"/>
                <a:cs typeface="+mn-cs"/>
              </a:rPr>
              <a:t>definition. Generally, we can say that a deeply embedded system has a processor</a:t>
            </a:r>
          </a:p>
          <a:p>
            <a:r>
              <a:rPr kumimoji="1" lang="en-US" sz="1200" b="0" i="0" u="none" strike="noStrike" kern="1200" baseline="0" dirty="0">
                <a:solidFill>
                  <a:schemeClr val="tx1"/>
                </a:solidFill>
                <a:latin typeface="Times New Roman" pitchFamily="-109" charset="0"/>
                <a:ea typeface="+mn-ea"/>
                <a:cs typeface="+mn-cs"/>
              </a:rPr>
              <a:t>whose behavior is difficult to observe both by the programmer and the user.</a:t>
            </a:r>
          </a:p>
          <a:p>
            <a:r>
              <a:rPr kumimoji="1" lang="en-US" sz="1200" b="0" i="0" u="none" strike="noStrike" kern="1200" baseline="0" dirty="0">
                <a:solidFill>
                  <a:schemeClr val="tx1"/>
                </a:solidFill>
                <a:latin typeface="Times New Roman" pitchFamily="-109" charset="0"/>
                <a:ea typeface="+mn-ea"/>
                <a:cs typeface="+mn-cs"/>
              </a:rPr>
              <a:t>A deeply embedded system uses a microcontroller rather than a microprocessor, is</a:t>
            </a:r>
          </a:p>
          <a:p>
            <a:r>
              <a:rPr kumimoji="1" lang="en-US" sz="1200" b="0" i="0" u="none" strike="noStrike" kern="1200" baseline="0" dirty="0">
                <a:solidFill>
                  <a:schemeClr val="tx1"/>
                </a:solidFill>
                <a:latin typeface="Times New Roman" pitchFamily="-109" charset="0"/>
                <a:ea typeface="+mn-ea"/>
                <a:cs typeface="+mn-cs"/>
              </a:rPr>
              <a:t>not programmable once the program logic for the device has been burned into ROM</a:t>
            </a:r>
          </a:p>
          <a:p>
            <a:r>
              <a:rPr kumimoji="1" lang="en-US" sz="1200" b="0" i="0" u="none" strike="noStrike" kern="1200" baseline="0" dirty="0">
                <a:solidFill>
                  <a:schemeClr val="tx1"/>
                </a:solidFill>
                <a:latin typeface="Times New Roman" pitchFamily="-109" charset="0"/>
                <a:ea typeface="+mn-ea"/>
                <a:cs typeface="+mn-cs"/>
              </a:rPr>
              <a:t>(read-only memory), and has no interaction with a user.</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Deeply embedded systems are dedicated, single-purpose devices that detect something in the environment, </a:t>
            </a:r>
          </a:p>
          <a:p>
            <a:r>
              <a:rPr kumimoji="1" lang="en-US" sz="1200" b="0" i="0" u="none" strike="noStrike" kern="1200" baseline="0" dirty="0">
                <a:solidFill>
                  <a:schemeClr val="tx1"/>
                </a:solidFill>
                <a:latin typeface="Times New Roman" pitchFamily="-109" charset="0"/>
                <a:ea typeface="+mn-ea"/>
                <a:cs typeface="+mn-cs"/>
              </a:rPr>
              <a:t>perform a basic level of processing, and then do</a:t>
            </a:r>
          </a:p>
          <a:p>
            <a:r>
              <a:rPr kumimoji="1" lang="en-US" sz="1200" b="0" i="0" u="none" strike="noStrike" kern="1200" baseline="0" dirty="0">
                <a:solidFill>
                  <a:schemeClr val="tx1"/>
                </a:solidFill>
                <a:latin typeface="Times New Roman" pitchFamily="-109" charset="0"/>
                <a:ea typeface="+mn-ea"/>
                <a:cs typeface="+mn-cs"/>
              </a:rPr>
              <a:t>something with the results. Deeply embedded systems often have wireless capability</a:t>
            </a:r>
          </a:p>
          <a:p>
            <a:r>
              <a:rPr kumimoji="1" lang="en-US" sz="1200" b="0" i="0" u="none" strike="noStrike" kern="1200" baseline="0" dirty="0">
                <a:solidFill>
                  <a:schemeClr val="tx1"/>
                </a:solidFill>
                <a:latin typeface="Times New Roman" pitchFamily="-109" charset="0"/>
                <a:ea typeface="+mn-ea"/>
                <a:cs typeface="+mn-cs"/>
              </a:rPr>
              <a:t>and appear in networked configurations, such as networks of sensors deployed</a:t>
            </a:r>
          </a:p>
          <a:p>
            <a:r>
              <a:rPr kumimoji="1" lang="en-US" sz="1200" b="0" i="0" u="none" strike="noStrike" kern="1200" baseline="0" dirty="0">
                <a:solidFill>
                  <a:schemeClr val="tx1"/>
                </a:solidFill>
                <a:latin typeface="Times New Roman" pitchFamily="-109" charset="0"/>
                <a:ea typeface="+mn-ea"/>
                <a:cs typeface="+mn-cs"/>
              </a:rPr>
              <a:t>over a large area (e.g., factory, agricultural field). The Internet of things depends</a:t>
            </a:r>
          </a:p>
          <a:p>
            <a:r>
              <a:rPr kumimoji="1" lang="en-US" sz="1200" b="0" i="0" u="none" strike="noStrike" kern="1200" baseline="0" dirty="0">
                <a:solidFill>
                  <a:schemeClr val="tx1"/>
                </a:solidFill>
                <a:latin typeface="Times New Roman" pitchFamily="-109" charset="0"/>
                <a:ea typeface="+mn-ea"/>
                <a:cs typeface="+mn-cs"/>
              </a:rPr>
              <a:t>heavily on deeply embedded systems. Typically, deeply embedded systems have</a:t>
            </a:r>
          </a:p>
          <a:p>
            <a:r>
              <a:rPr kumimoji="1" lang="en-US" sz="1200" b="0" i="0" u="none" strike="noStrike" kern="1200" baseline="0" dirty="0">
                <a:solidFill>
                  <a:schemeClr val="tx1"/>
                </a:solidFill>
                <a:latin typeface="Times New Roman" pitchFamily="-109" charset="0"/>
                <a:ea typeface="+mn-ea"/>
                <a:cs typeface="+mn-cs"/>
              </a:rPr>
              <a:t>extreme resource constraints in terms of memory, processor size, time, and power</a:t>
            </a:r>
          </a:p>
          <a:p>
            <a:r>
              <a:rPr kumimoji="1" lang="en-US" sz="1200" b="0" i="0" u="none" strike="noStrike" kern="1200" baseline="0" dirty="0">
                <a:solidFill>
                  <a:schemeClr val="tx1"/>
                </a:solidFill>
                <a:latin typeface="Times New Roman" pitchFamily="-109" charset="0"/>
                <a:ea typeface="+mn-ea"/>
                <a:cs typeface="+mn-cs"/>
              </a:rPr>
              <a:t>consumption.</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56</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4206036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The ARM architecture refers to a processor architecture that has evolved from</a:t>
            </a:r>
          </a:p>
          <a:p>
            <a:r>
              <a:rPr kumimoji="1" lang="en-US" sz="1200" b="0" i="0" u="none" strike="noStrike" kern="1200" baseline="0" dirty="0">
                <a:solidFill>
                  <a:schemeClr val="tx1"/>
                </a:solidFill>
                <a:latin typeface="Times New Roman" pitchFamily="-109" charset="0"/>
                <a:ea typeface="+mn-ea"/>
                <a:cs typeface="+mn-cs"/>
              </a:rPr>
              <a:t>RISC design principles and is used in embedded systems. Chapter 7 examines</a:t>
            </a:r>
          </a:p>
          <a:p>
            <a:r>
              <a:rPr kumimoji="1" lang="en-US" sz="1200" b="0" i="0" u="none" strike="noStrike" kern="1200" baseline="0" dirty="0">
                <a:solidFill>
                  <a:schemeClr val="tx1"/>
                </a:solidFill>
                <a:latin typeface="Times New Roman" pitchFamily="-109" charset="0"/>
                <a:ea typeface="+mn-ea"/>
                <a:cs typeface="+mn-cs"/>
              </a:rPr>
              <a:t>RISC design principles in detail. In this section, we give a brief overview of the</a:t>
            </a:r>
          </a:p>
          <a:p>
            <a:r>
              <a:rPr kumimoji="1" lang="en-US" sz="1200" b="0" i="0" u="none" strike="noStrike" kern="1200" baseline="0" dirty="0">
                <a:solidFill>
                  <a:schemeClr val="tx1"/>
                </a:solidFill>
                <a:latin typeface="Times New Roman" pitchFamily="-109" charset="0"/>
                <a:ea typeface="+mn-ea"/>
                <a:cs typeface="+mn-cs"/>
              </a:rPr>
              <a:t>ARM architecture.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ARM is a family of RISC-based</a:t>
            </a:r>
          </a:p>
          <a:p>
            <a:r>
              <a:rPr kumimoji="1" lang="en-US" sz="1200" b="0" i="0" u="none" strike="noStrike" kern="1200" baseline="0" dirty="0">
                <a:solidFill>
                  <a:schemeClr val="tx1"/>
                </a:solidFill>
                <a:latin typeface="Times New Roman" pitchFamily="-109" charset="0"/>
                <a:ea typeface="+mn-ea"/>
                <a:cs typeface="+mn-cs"/>
              </a:rPr>
              <a:t>microprocessors and microcontrollers designed</a:t>
            </a:r>
          </a:p>
          <a:p>
            <a:r>
              <a:rPr kumimoji="1" lang="en-US" sz="1200" b="0" i="0" u="none" strike="noStrike" kern="1200" baseline="0" dirty="0">
                <a:solidFill>
                  <a:schemeClr val="tx1"/>
                </a:solidFill>
                <a:latin typeface="Times New Roman" pitchFamily="-109" charset="0"/>
                <a:ea typeface="+mn-ea"/>
                <a:cs typeface="+mn-cs"/>
              </a:rPr>
              <a:t>by ARM Holdings, Cambridge, England. The company doesn’t make processors</a:t>
            </a:r>
          </a:p>
          <a:p>
            <a:r>
              <a:rPr kumimoji="1" lang="en-US" sz="1200" b="0" i="0" u="none" strike="noStrike" kern="1200" baseline="0" dirty="0">
                <a:solidFill>
                  <a:schemeClr val="tx1"/>
                </a:solidFill>
                <a:latin typeface="Times New Roman" pitchFamily="-109" charset="0"/>
                <a:ea typeface="+mn-ea"/>
                <a:cs typeface="+mn-cs"/>
              </a:rPr>
              <a:t>but instead designs microprocessor and multicore architectures and licenses them</a:t>
            </a:r>
          </a:p>
          <a:p>
            <a:r>
              <a:rPr kumimoji="1" lang="en-US" sz="1200" b="0" i="0" u="none" strike="noStrike" kern="1200" baseline="0" dirty="0">
                <a:solidFill>
                  <a:schemeClr val="tx1"/>
                </a:solidFill>
                <a:latin typeface="Times New Roman" pitchFamily="-109" charset="0"/>
                <a:ea typeface="+mn-ea"/>
                <a:cs typeface="+mn-cs"/>
              </a:rPr>
              <a:t>to manufacturers. ARM Holdings has two types of licensable products:</a:t>
            </a:r>
          </a:p>
          <a:p>
            <a:r>
              <a:rPr kumimoji="1" lang="en-US" sz="1200" b="0" i="0" u="none" strike="noStrike" kern="1200" baseline="0" dirty="0">
                <a:solidFill>
                  <a:schemeClr val="tx1"/>
                </a:solidFill>
                <a:latin typeface="Times New Roman" pitchFamily="-109" charset="0"/>
                <a:ea typeface="+mn-ea"/>
                <a:cs typeface="+mn-cs"/>
              </a:rPr>
              <a:t>processors and processor architectures. </a:t>
            </a:r>
            <a:r>
              <a:rPr kumimoji="1" lang="en-US" sz="1200" kern="1200" dirty="0">
                <a:solidFill>
                  <a:schemeClr val="tx1"/>
                </a:solidFill>
                <a:effectLst/>
                <a:latin typeface="Times New Roman" pitchFamily="-109" charset="0"/>
                <a:ea typeface="+mn-ea"/>
                <a:cs typeface="+mn-cs"/>
              </a:rPr>
              <a:t> For a processor architecture, the customer buys</a:t>
            </a:r>
          </a:p>
          <a:p>
            <a:r>
              <a:rPr kumimoji="1" lang="en-US" sz="1200" kern="1200" dirty="0">
                <a:solidFill>
                  <a:schemeClr val="tx1"/>
                </a:solidFill>
                <a:effectLst/>
                <a:latin typeface="Times New Roman" pitchFamily="-109" charset="0"/>
                <a:ea typeface="+mn-ea"/>
                <a:cs typeface="+mn-cs"/>
              </a:rPr>
              <a:t>the rights to design their own processor compliant with ARM’s architecture.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ARM chips are high-speed</a:t>
            </a:r>
          </a:p>
          <a:p>
            <a:r>
              <a:rPr kumimoji="1" lang="en-US" sz="1200" b="0" i="0" u="none" strike="noStrike" kern="1200" baseline="0" dirty="0">
                <a:solidFill>
                  <a:schemeClr val="tx1"/>
                </a:solidFill>
                <a:latin typeface="Times New Roman" pitchFamily="-109" charset="0"/>
                <a:ea typeface="+mn-ea"/>
                <a:cs typeface="+mn-cs"/>
              </a:rPr>
              <a:t>processors that are known for their small die size</a:t>
            </a:r>
          </a:p>
          <a:p>
            <a:r>
              <a:rPr kumimoji="1" lang="en-US" sz="1200" b="0" i="0" u="none" strike="noStrike" kern="1200" baseline="0" dirty="0">
                <a:solidFill>
                  <a:schemeClr val="tx1"/>
                </a:solidFill>
                <a:latin typeface="Times New Roman" pitchFamily="-109" charset="0"/>
                <a:ea typeface="+mn-ea"/>
                <a:cs typeface="+mn-cs"/>
              </a:rPr>
              <a:t>and low power requirements. They are widely used in smartphones and other handheld</a:t>
            </a:r>
          </a:p>
          <a:p>
            <a:r>
              <a:rPr kumimoji="1" lang="en-US" sz="1200" b="0" i="0" u="none" strike="noStrike" kern="1200" baseline="0" dirty="0">
                <a:solidFill>
                  <a:schemeClr val="tx1"/>
                </a:solidFill>
                <a:latin typeface="Times New Roman" pitchFamily="-109" charset="0"/>
                <a:ea typeface="+mn-ea"/>
                <a:cs typeface="+mn-cs"/>
              </a:rPr>
              <a:t>devices, including game systems, as well as a large variety of consumer products.</a:t>
            </a:r>
          </a:p>
          <a:p>
            <a:r>
              <a:rPr kumimoji="1" lang="en-US" sz="1200" b="0" i="0" u="none" strike="noStrike" kern="1200" baseline="0" dirty="0">
                <a:solidFill>
                  <a:schemeClr val="tx1"/>
                </a:solidFill>
                <a:latin typeface="Times New Roman" pitchFamily="-109" charset="0"/>
                <a:ea typeface="+mn-ea"/>
                <a:cs typeface="+mn-cs"/>
              </a:rPr>
              <a:t>ARM chips are the processors in Apple’s popular iPod and iPhone devices,</a:t>
            </a:r>
          </a:p>
          <a:p>
            <a:r>
              <a:rPr kumimoji="1" lang="en-US" sz="1200" b="0" i="0" u="none" strike="noStrike" kern="1200" baseline="0" dirty="0">
                <a:solidFill>
                  <a:schemeClr val="tx1"/>
                </a:solidFill>
                <a:latin typeface="Times New Roman" pitchFamily="-109" charset="0"/>
                <a:ea typeface="+mn-ea"/>
                <a:cs typeface="+mn-cs"/>
              </a:rPr>
              <a:t>and are used in virtually all Android smartphones as well. </a:t>
            </a:r>
            <a:r>
              <a:rPr kumimoji="1" lang="en-US" sz="1200" kern="1200" dirty="0">
                <a:solidFill>
                  <a:schemeClr val="tx1"/>
                </a:solidFill>
                <a:effectLst/>
                <a:latin typeface="Times New Roman" pitchFamily="-109" charset="0"/>
                <a:ea typeface="+mn-ea"/>
                <a:cs typeface="+mn-cs"/>
              </a:rPr>
              <a:t> ARM’s partners shipped</a:t>
            </a:r>
          </a:p>
          <a:p>
            <a:r>
              <a:rPr kumimoji="1" lang="en-US" sz="1200" kern="1200" dirty="0">
                <a:solidFill>
                  <a:schemeClr val="tx1"/>
                </a:solidFill>
                <a:effectLst/>
                <a:latin typeface="Times New Roman" pitchFamily="-109" charset="0"/>
                <a:ea typeface="+mn-ea"/>
                <a:cs typeface="+mn-cs"/>
              </a:rPr>
              <a:t>16.7 billion ARM-based chips in 2016. ARM is probably the most widely used</a:t>
            </a:r>
          </a:p>
          <a:p>
            <a:r>
              <a:rPr kumimoji="1" lang="en-US" sz="1200" kern="1200" dirty="0">
                <a:solidFill>
                  <a:schemeClr val="tx1"/>
                </a:solidFill>
                <a:effectLst/>
                <a:latin typeface="Times New Roman" pitchFamily="-109" charset="0"/>
                <a:ea typeface="+mn-ea"/>
                <a:cs typeface="+mn-cs"/>
              </a:rPr>
              <a:t>embedded processor architecture and indeed the most widely used processor architecture</a:t>
            </a:r>
          </a:p>
          <a:p>
            <a:r>
              <a:rPr kumimoji="1" lang="en-US" sz="1200" kern="1200" dirty="0">
                <a:solidFill>
                  <a:schemeClr val="tx1"/>
                </a:solidFill>
                <a:effectLst/>
                <a:latin typeface="Times New Roman" pitchFamily="-109" charset="0"/>
                <a:ea typeface="+mn-ea"/>
                <a:cs typeface="+mn-cs"/>
              </a:rPr>
              <a:t>of any kind in the world [VANC14].</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origins of ARM technology can be traced back to the British-based</a:t>
            </a:r>
          </a:p>
          <a:p>
            <a:r>
              <a:rPr kumimoji="1" lang="en-US" sz="1200" b="0" i="0" u="none" strike="noStrike" kern="1200" baseline="0" dirty="0">
                <a:solidFill>
                  <a:schemeClr val="tx1"/>
                </a:solidFill>
                <a:latin typeface="Times New Roman" pitchFamily="-109" charset="0"/>
                <a:ea typeface="+mn-ea"/>
                <a:cs typeface="+mn-cs"/>
              </a:rPr>
              <a:t>Acorn Computers company. In the early 1980s, Acorn was awarded a contract by the British</a:t>
            </a:r>
          </a:p>
          <a:p>
            <a:r>
              <a:rPr kumimoji="1" lang="en-US" sz="1200" b="0" i="0" u="none" strike="noStrike" kern="1200" baseline="0" dirty="0">
                <a:solidFill>
                  <a:schemeClr val="tx1"/>
                </a:solidFill>
                <a:latin typeface="Times New Roman" pitchFamily="-109" charset="0"/>
                <a:ea typeface="+mn-ea"/>
                <a:cs typeface="+mn-cs"/>
              </a:rPr>
              <a:t>Broadcasting Corporation (BBC) to develop a new microcomputer architecture</a:t>
            </a:r>
          </a:p>
          <a:p>
            <a:r>
              <a:rPr kumimoji="1" lang="en-US" sz="1200" b="0" i="0" u="none" strike="noStrike" kern="1200" baseline="0" dirty="0">
                <a:solidFill>
                  <a:schemeClr val="tx1"/>
                </a:solidFill>
                <a:latin typeface="Times New Roman" pitchFamily="-109" charset="0"/>
                <a:ea typeface="+mn-ea"/>
                <a:cs typeface="+mn-cs"/>
              </a:rPr>
              <a:t>for the BBC Computer Literacy Project. The success of this contract enabled Acorn</a:t>
            </a:r>
          </a:p>
          <a:p>
            <a:r>
              <a:rPr kumimoji="1" lang="en-US" sz="1200" b="0" i="0" u="none" strike="noStrike" kern="1200" baseline="0" dirty="0">
                <a:solidFill>
                  <a:schemeClr val="tx1"/>
                </a:solidFill>
                <a:latin typeface="Times New Roman" pitchFamily="-109" charset="0"/>
                <a:ea typeface="+mn-ea"/>
                <a:cs typeface="+mn-cs"/>
              </a:rPr>
              <a:t>to go on to develop the first commercial RISC processor, the Acorn RISC Machine</a:t>
            </a:r>
          </a:p>
          <a:p>
            <a:r>
              <a:rPr kumimoji="1" lang="en-US" sz="1200" b="0" i="0" u="none" strike="noStrike" kern="1200" baseline="0" dirty="0">
                <a:solidFill>
                  <a:schemeClr val="tx1"/>
                </a:solidFill>
                <a:latin typeface="Times New Roman" pitchFamily="-109" charset="0"/>
                <a:ea typeface="+mn-ea"/>
                <a:cs typeface="+mn-cs"/>
              </a:rPr>
              <a:t>(ARM). The first version, ARM1, became operational in 1985 and was used for</a:t>
            </a:r>
          </a:p>
          <a:p>
            <a:r>
              <a:rPr kumimoji="1" lang="en-US" sz="1200" b="0" i="0" u="none" strike="noStrike" kern="1200" baseline="0" dirty="0">
                <a:solidFill>
                  <a:schemeClr val="tx1"/>
                </a:solidFill>
                <a:latin typeface="Times New Roman" pitchFamily="-109" charset="0"/>
                <a:ea typeface="+mn-ea"/>
                <a:cs typeface="+mn-cs"/>
              </a:rPr>
              <a:t>internal research and development as well as being used as a coprocessor in the</a:t>
            </a:r>
          </a:p>
          <a:p>
            <a:r>
              <a:rPr kumimoji="1" lang="en-US" sz="1200" b="0" i="0" u="none" strike="noStrike" kern="1200" baseline="0" dirty="0">
                <a:solidFill>
                  <a:schemeClr val="tx1"/>
                </a:solidFill>
                <a:latin typeface="Times New Roman" pitchFamily="-109" charset="0"/>
                <a:ea typeface="+mn-ea"/>
                <a:cs typeface="+mn-cs"/>
              </a:rPr>
              <a:t>BBC machine.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this early stage, Acorn used the company VLSI Technology to do the actual</a:t>
            </a:r>
          </a:p>
          <a:p>
            <a:r>
              <a:rPr kumimoji="1" lang="en-US" sz="1200" b="0" i="0" u="none" strike="noStrike" kern="1200" baseline="0" dirty="0">
                <a:solidFill>
                  <a:schemeClr val="tx1"/>
                </a:solidFill>
                <a:latin typeface="Times New Roman" pitchFamily="-109" charset="0"/>
                <a:ea typeface="+mn-ea"/>
                <a:cs typeface="+mn-cs"/>
              </a:rPr>
              <a:t>fabrication of the processor chips. VLSI was licensed to market the chip on its own</a:t>
            </a:r>
          </a:p>
          <a:p>
            <a:r>
              <a:rPr kumimoji="1" lang="en-US" sz="1200" b="0" i="0" u="none" strike="noStrike" kern="1200" baseline="0" dirty="0">
                <a:solidFill>
                  <a:schemeClr val="tx1"/>
                </a:solidFill>
                <a:latin typeface="Times New Roman" pitchFamily="-109" charset="0"/>
                <a:ea typeface="+mn-ea"/>
                <a:cs typeface="+mn-cs"/>
              </a:rPr>
              <a:t> and had some success in getting other companies to use the ARM in their products,</a:t>
            </a:r>
          </a:p>
          <a:p>
            <a:r>
              <a:rPr kumimoji="1" lang="en-US" sz="1200" b="0" i="0" u="none" strike="noStrike" kern="1200" baseline="0" dirty="0">
                <a:solidFill>
                  <a:schemeClr val="tx1"/>
                </a:solidFill>
                <a:latin typeface="Times New Roman" pitchFamily="-109" charset="0"/>
                <a:ea typeface="+mn-ea"/>
                <a:cs typeface="+mn-cs"/>
              </a:rPr>
              <a:t>particularly as an embedded processor.</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ARM design matched a growing commercial need for a high-performance,</a:t>
            </a:r>
          </a:p>
          <a:p>
            <a:r>
              <a:rPr kumimoji="1" lang="en-US" sz="1200" b="0" i="0" u="none" strike="noStrike" kern="1200" baseline="0" dirty="0">
                <a:solidFill>
                  <a:schemeClr val="tx1"/>
                </a:solidFill>
                <a:latin typeface="Times New Roman" pitchFamily="-109" charset="0"/>
                <a:ea typeface="+mn-ea"/>
                <a:cs typeface="+mn-cs"/>
              </a:rPr>
              <a:t>Low-power-consumption, small-size, and low-cost</a:t>
            </a:r>
          </a:p>
          <a:p>
            <a:r>
              <a:rPr kumimoji="1" lang="en-US" sz="1200" b="0" i="0" u="none" strike="noStrike" kern="1200" baseline="0" dirty="0">
                <a:solidFill>
                  <a:schemeClr val="tx1"/>
                </a:solidFill>
                <a:latin typeface="Times New Roman" pitchFamily="-109" charset="0"/>
                <a:ea typeface="+mn-ea"/>
                <a:cs typeface="+mn-cs"/>
              </a:rPr>
              <a:t>processor for embedded applications.</a:t>
            </a:r>
          </a:p>
          <a:p>
            <a:r>
              <a:rPr kumimoji="1" lang="en-US" sz="1200" b="0" i="0" u="none" strike="noStrike" kern="1200" baseline="0" dirty="0">
                <a:solidFill>
                  <a:schemeClr val="tx1"/>
                </a:solidFill>
                <a:latin typeface="Times New Roman" pitchFamily="-109" charset="0"/>
                <a:ea typeface="+mn-ea"/>
                <a:cs typeface="+mn-cs"/>
              </a:rPr>
              <a:t>But further development was beyond the scope of Acorn’s capabilities.</a:t>
            </a:r>
          </a:p>
          <a:p>
            <a:r>
              <a:rPr kumimoji="1" lang="en-US" sz="1200" b="0" i="0" u="none" strike="noStrike" kern="1200" baseline="0" dirty="0">
                <a:solidFill>
                  <a:schemeClr val="tx1"/>
                </a:solidFill>
                <a:latin typeface="Times New Roman" pitchFamily="-109" charset="0"/>
                <a:ea typeface="+mn-ea"/>
                <a:cs typeface="+mn-cs"/>
              </a:rPr>
              <a:t>Accordingly, a new company was organized, with Acorn, VLSI, and Apple Computer</a:t>
            </a:r>
          </a:p>
          <a:p>
            <a:r>
              <a:rPr kumimoji="1" lang="en-US" sz="1200" b="0" i="0" u="none" strike="noStrike" kern="1200" baseline="0" dirty="0">
                <a:solidFill>
                  <a:schemeClr val="tx1"/>
                </a:solidFill>
                <a:latin typeface="Times New Roman" pitchFamily="-109" charset="0"/>
                <a:ea typeface="+mn-ea"/>
                <a:cs typeface="+mn-cs"/>
              </a:rPr>
              <a:t>as founding partners, known as ARM Ltd. The Acorn RISC Machine became</a:t>
            </a:r>
          </a:p>
          <a:p>
            <a:r>
              <a:rPr kumimoji="1" lang="en-US" sz="1200" b="0" i="0" u="none" strike="noStrike" kern="1200" baseline="0" dirty="0">
                <a:solidFill>
                  <a:schemeClr val="tx1"/>
                </a:solidFill>
                <a:latin typeface="Times New Roman" pitchFamily="-109" charset="0"/>
                <a:ea typeface="+mn-ea"/>
                <a:cs typeface="+mn-cs"/>
              </a:rPr>
              <a:t>Advanced RISC Machines. </a:t>
            </a:r>
            <a:r>
              <a:rPr kumimoji="1" lang="en-US" sz="1200" kern="1200" dirty="0">
                <a:solidFill>
                  <a:schemeClr val="tx1"/>
                </a:solidFill>
                <a:effectLst/>
                <a:latin typeface="Times New Roman" pitchFamily="-109" charset="0"/>
                <a:ea typeface="+mn-ea"/>
                <a:cs typeface="+mn-cs"/>
              </a:rPr>
              <a:t> ARM was acquired by Japanese telecommunications</a:t>
            </a:r>
          </a:p>
          <a:p>
            <a:r>
              <a:rPr kumimoji="1" lang="en-US" sz="1200" kern="1200" dirty="0">
                <a:solidFill>
                  <a:schemeClr val="tx1"/>
                </a:solidFill>
                <a:effectLst/>
                <a:latin typeface="Times New Roman" pitchFamily="-109" charset="0"/>
                <a:ea typeface="+mn-ea"/>
                <a:cs typeface="+mn-cs"/>
              </a:rPr>
              <a:t>company </a:t>
            </a:r>
            <a:r>
              <a:rPr kumimoji="1" lang="en-US" sz="1200" kern="1200" dirty="0" err="1">
                <a:solidFill>
                  <a:schemeClr val="tx1"/>
                </a:solidFill>
                <a:effectLst/>
                <a:latin typeface="Times New Roman" pitchFamily="-109" charset="0"/>
                <a:ea typeface="+mn-ea"/>
                <a:cs typeface="+mn-cs"/>
              </a:rPr>
              <a:t>SoftBank</a:t>
            </a:r>
            <a:r>
              <a:rPr kumimoji="1" lang="en-US" sz="1200" kern="1200" dirty="0">
                <a:solidFill>
                  <a:schemeClr val="tx1"/>
                </a:solidFill>
                <a:effectLst/>
                <a:latin typeface="Times New Roman" pitchFamily="-109" charset="0"/>
                <a:ea typeface="+mn-ea"/>
                <a:cs typeface="+mn-cs"/>
              </a:rPr>
              <a:t> Group in 2016.</a:t>
            </a:r>
          </a:p>
          <a:p>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57</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1998311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ARM Holdings licenses a number of specialized microprocessors and related technologies,</a:t>
            </a:r>
          </a:p>
          <a:p>
            <a:r>
              <a:rPr kumimoji="1" lang="en-US" sz="1200" b="0" i="0" u="none" strike="noStrike" kern="1200" baseline="0" dirty="0">
                <a:solidFill>
                  <a:schemeClr val="tx1"/>
                </a:solidFill>
                <a:latin typeface="Times New Roman" pitchFamily="-109" charset="0"/>
                <a:ea typeface="+mn-ea"/>
                <a:cs typeface="+mn-cs"/>
              </a:rPr>
              <a:t>but the bulk of their product line is the Cortex family of microprocessor</a:t>
            </a:r>
          </a:p>
          <a:p>
            <a:r>
              <a:rPr kumimoji="1" lang="en-US" sz="1200" b="0" i="0" u="none" strike="noStrike" kern="1200" baseline="0" dirty="0">
                <a:solidFill>
                  <a:schemeClr val="tx1"/>
                </a:solidFill>
                <a:latin typeface="Times New Roman" pitchFamily="-109" charset="0"/>
                <a:ea typeface="+mn-ea"/>
                <a:cs typeface="+mn-cs"/>
              </a:rPr>
              <a:t>architectures. There are three Cortex architectures, conveniently labeled with the</a:t>
            </a:r>
          </a:p>
          <a:p>
            <a:r>
              <a:rPr kumimoji="1" lang="en-US" sz="1200" b="0" i="0" u="none" strike="noStrike" kern="1200" baseline="0" dirty="0">
                <a:solidFill>
                  <a:schemeClr val="tx1"/>
                </a:solidFill>
                <a:latin typeface="Times New Roman" pitchFamily="-109" charset="0"/>
                <a:ea typeface="+mn-ea"/>
                <a:cs typeface="+mn-cs"/>
              </a:rPr>
              <a:t>initials A, R, and M.</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 The Cortex-A series of processors are application processors, intended</a:t>
            </a:r>
          </a:p>
          <a:p>
            <a:r>
              <a:rPr kumimoji="1" lang="en-US" sz="1200" kern="1200" dirty="0">
                <a:solidFill>
                  <a:schemeClr val="tx1"/>
                </a:solidFill>
                <a:effectLst/>
                <a:latin typeface="Times New Roman" pitchFamily="-109" charset="0"/>
                <a:ea typeface="+mn-ea"/>
                <a:cs typeface="+mn-cs"/>
              </a:rPr>
              <a:t>for mobile devices such as smartphones and eBook readers, as well as consumer</a:t>
            </a:r>
          </a:p>
          <a:p>
            <a:r>
              <a:rPr kumimoji="1" lang="en-US" sz="1200" kern="1200" dirty="0">
                <a:solidFill>
                  <a:schemeClr val="tx1"/>
                </a:solidFill>
                <a:effectLst/>
                <a:latin typeface="Times New Roman" pitchFamily="-109" charset="0"/>
                <a:ea typeface="+mn-ea"/>
                <a:cs typeface="+mn-cs"/>
              </a:rPr>
              <a:t>devices such as digital TV and home gateways (e.g., DSL and cable Internet</a:t>
            </a:r>
          </a:p>
          <a:p>
            <a:r>
              <a:rPr kumimoji="1" lang="en-US" sz="1200" kern="1200" dirty="0">
                <a:solidFill>
                  <a:schemeClr val="tx1"/>
                </a:solidFill>
                <a:effectLst/>
                <a:latin typeface="Times New Roman" pitchFamily="-109" charset="0"/>
                <a:ea typeface="+mn-ea"/>
                <a:cs typeface="+mn-cs"/>
              </a:rPr>
              <a:t>modems). These processors run at higher clock frequency (over 1 GHz), and</a:t>
            </a:r>
          </a:p>
          <a:p>
            <a:r>
              <a:rPr kumimoji="1" lang="en-US" sz="1200" kern="1200" dirty="0">
                <a:solidFill>
                  <a:schemeClr val="tx1"/>
                </a:solidFill>
                <a:effectLst/>
                <a:latin typeface="Times New Roman" pitchFamily="-109" charset="0"/>
                <a:ea typeface="+mn-ea"/>
                <a:cs typeface="+mn-cs"/>
              </a:rPr>
              <a:t>support a memory management unit (MMU), which is required for full feature OSs</a:t>
            </a:r>
          </a:p>
          <a:p>
            <a:r>
              <a:rPr kumimoji="1" lang="en-US" sz="1200" kern="1200" dirty="0">
                <a:solidFill>
                  <a:schemeClr val="tx1"/>
                </a:solidFill>
                <a:effectLst/>
                <a:latin typeface="Times New Roman" pitchFamily="-109" charset="0"/>
                <a:ea typeface="+mn-ea"/>
                <a:cs typeface="+mn-cs"/>
              </a:rPr>
              <a:t>such as Linux, Android, MS Windows, and mobile OSs. An MMU is a hardware</a:t>
            </a:r>
          </a:p>
          <a:p>
            <a:r>
              <a:rPr kumimoji="1" lang="en-US" sz="1200" kern="1200" dirty="0">
                <a:solidFill>
                  <a:schemeClr val="tx1"/>
                </a:solidFill>
                <a:effectLst/>
                <a:latin typeface="Times New Roman" pitchFamily="-109" charset="0"/>
                <a:ea typeface="+mn-ea"/>
                <a:cs typeface="+mn-cs"/>
              </a:rPr>
              <a:t>module that supports virtual memory and paging by translating virtual addresses</a:t>
            </a:r>
          </a:p>
          <a:p>
            <a:r>
              <a:rPr kumimoji="1" lang="en-US" sz="1200" kern="1200" dirty="0">
                <a:solidFill>
                  <a:schemeClr val="tx1"/>
                </a:solidFill>
                <a:effectLst/>
                <a:latin typeface="Times New Roman" pitchFamily="-109" charset="0"/>
                <a:ea typeface="+mn-ea"/>
                <a:cs typeface="+mn-cs"/>
              </a:rPr>
              <a:t>into physical addresses; this topic is explored in Chapter 8.</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The two architectures use both the ARM and Thumb-2</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instruction. Some of</a:t>
            </a:r>
          </a:p>
          <a:p>
            <a:r>
              <a:rPr kumimoji="1" lang="en-US" sz="1200" kern="1200" dirty="0">
                <a:solidFill>
                  <a:schemeClr val="tx1"/>
                </a:solidFill>
                <a:effectLst/>
                <a:latin typeface="Times New Roman" pitchFamily="-109" charset="0"/>
                <a:ea typeface="+mn-ea"/>
                <a:cs typeface="+mn-cs"/>
              </a:rPr>
              <a:t>the processors in this series are 32-bit machines and others are 64-bit machines.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two architectures use both the ARM and Thumb-2</a:t>
            </a:r>
          </a:p>
          <a:p>
            <a:r>
              <a:rPr kumimoji="1" lang="en-US" sz="1200" b="0" i="0" u="none" strike="noStrike" kern="1200" baseline="0" dirty="0">
                <a:solidFill>
                  <a:schemeClr val="tx1"/>
                </a:solidFill>
                <a:latin typeface="Times New Roman" pitchFamily="-109" charset="0"/>
                <a:ea typeface="+mn-ea"/>
                <a:cs typeface="+mn-cs"/>
              </a:rPr>
              <a:t>instruction sets; the principal difference is that the Cortex-A</a:t>
            </a:r>
          </a:p>
          <a:p>
            <a:r>
              <a:rPr kumimoji="1" lang="en-US" sz="1200" b="0" i="0" u="none" strike="noStrike" kern="1200" baseline="0" dirty="0">
                <a:solidFill>
                  <a:schemeClr val="tx1"/>
                </a:solidFill>
                <a:latin typeface="Times New Roman" pitchFamily="-109" charset="0"/>
                <a:ea typeface="+mn-ea"/>
                <a:cs typeface="+mn-cs"/>
              </a:rPr>
              <a:t>is a 32-bit machine, and the Cortex-A50 is a 64-bit machine.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Cortex-R is designed</a:t>
            </a:r>
            <a:r>
              <a:rPr kumimoji="1" lang="en-US" sz="1200" kern="1200" dirty="0">
                <a:solidFill>
                  <a:schemeClr val="tx1"/>
                </a:solidFill>
                <a:effectLst/>
                <a:latin typeface="Times New Roman" pitchFamily="-109" charset="0"/>
                <a:ea typeface="+mn-ea"/>
                <a:cs typeface="+mn-cs"/>
              </a:rPr>
              <a:t> to support real-time</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applications, in which the</a:t>
            </a:r>
          </a:p>
          <a:p>
            <a:r>
              <a:rPr kumimoji="1" lang="en-US" sz="1200" kern="1200" dirty="0">
                <a:solidFill>
                  <a:schemeClr val="tx1"/>
                </a:solidFill>
                <a:effectLst/>
                <a:latin typeface="Times New Roman" pitchFamily="-109" charset="0"/>
                <a:ea typeface="+mn-ea"/>
                <a:cs typeface="+mn-cs"/>
              </a:rPr>
              <a:t>timing of events needs to be controlled with rapid response to events. They can run</a:t>
            </a:r>
          </a:p>
          <a:p>
            <a:r>
              <a:rPr kumimoji="1" lang="en-US" sz="1200" kern="1200" dirty="0">
                <a:solidFill>
                  <a:schemeClr val="tx1"/>
                </a:solidFill>
                <a:effectLst/>
                <a:latin typeface="Times New Roman" pitchFamily="-109" charset="0"/>
                <a:ea typeface="+mn-ea"/>
                <a:cs typeface="+mn-cs"/>
              </a:rPr>
              <a:t>at a fairly high clock frequency (e.g., 2 MHz to 4 MHz) and have very low response</a:t>
            </a:r>
          </a:p>
          <a:p>
            <a:r>
              <a:rPr kumimoji="1" lang="en-US" sz="1200" kern="1200" dirty="0">
                <a:solidFill>
                  <a:schemeClr val="tx1"/>
                </a:solidFill>
                <a:effectLst/>
                <a:latin typeface="Times New Roman" pitchFamily="-109" charset="0"/>
                <a:ea typeface="+mn-ea"/>
                <a:cs typeface="+mn-cs"/>
              </a:rPr>
              <a:t>latency. The Cortex-R</a:t>
            </a:r>
            <a:r>
              <a:rPr kumimoji="1" lang="en-US" sz="1200" kern="1200" baseline="0" dirty="0">
                <a:solidFill>
                  <a:schemeClr val="tx1"/>
                </a:solidFill>
                <a:effectLst/>
                <a:latin typeface="Times New Roman" pitchFamily="-109" charset="0"/>
                <a:ea typeface="+mn-ea"/>
                <a:cs typeface="+mn-cs"/>
              </a:rPr>
              <a:t> i</a:t>
            </a:r>
            <a:r>
              <a:rPr kumimoji="1" lang="en-US" sz="1200" kern="1200" dirty="0">
                <a:solidFill>
                  <a:schemeClr val="tx1"/>
                </a:solidFill>
                <a:effectLst/>
                <a:latin typeface="Times New Roman" pitchFamily="-109" charset="0"/>
                <a:ea typeface="+mn-ea"/>
                <a:cs typeface="+mn-cs"/>
              </a:rPr>
              <a:t>ncludes enhancements both to the instruction set and to the</a:t>
            </a:r>
          </a:p>
          <a:p>
            <a:r>
              <a:rPr kumimoji="1" lang="en-US" sz="1200" kern="1200" dirty="0">
                <a:solidFill>
                  <a:schemeClr val="tx1"/>
                </a:solidFill>
                <a:effectLst/>
                <a:latin typeface="Times New Roman" pitchFamily="-109" charset="0"/>
                <a:ea typeface="+mn-ea"/>
                <a:cs typeface="+mn-cs"/>
              </a:rPr>
              <a:t>processor organization to support deeply embedded real-time</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devices. Most of these</a:t>
            </a:r>
          </a:p>
          <a:p>
            <a:r>
              <a:rPr kumimoji="1" lang="en-US" sz="1200" kern="1200" dirty="0">
                <a:solidFill>
                  <a:schemeClr val="tx1"/>
                </a:solidFill>
                <a:effectLst/>
                <a:latin typeface="Times New Roman" pitchFamily="-109" charset="0"/>
                <a:ea typeface="+mn-ea"/>
                <a:cs typeface="+mn-cs"/>
              </a:rPr>
              <a:t>processors do not have MMU; the limited data requirements and the limited number</a:t>
            </a:r>
          </a:p>
          <a:p>
            <a:r>
              <a:rPr kumimoji="1" lang="en-US" sz="1200" kern="1200" dirty="0">
                <a:solidFill>
                  <a:schemeClr val="tx1"/>
                </a:solidFill>
                <a:effectLst/>
                <a:latin typeface="Times New Roman" pitchFamily="-109" charset="0"/>
                <a:ea typeface="+mn-ea"/>
                <a:cs typeface="+mn-cs"/>
              </a:rPr>
              <a:t> of simultaneous processes eliminates the need for elaborate hardware and software</a:t>
            </a:r>
          </a:p>
          <a:p>
            <a:r>
              <a:rPr kumimoji="1" lang="en-US" sz="1200" kern="1200" dirty="0">
                <a:solidFill>
                  <a:schemeClr val="tx1"/>
                </a:solidFill>
                <a:effectLst/>
                <a:latin typeface="Times New Roman" pitchFamily="-109" charset="0"/>
                <a:ea typeface="+mn-ea"/>
                <a:cs typeface="+mn-cs"/>
              </a:rPr>
              <a:t>support for virtual memory. The Cortex-R</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does have a Memory Protection Unit</a:t>
            </a:r>
          </a:p>
          <a:p>
            <a:r>
              <a:rPr kumimoji="1" lang="en-US" sz="1200" kern="1200" dirty="0">
                <a:solidFill>
                  <a:schemeClr val="tx1"/>
                </a:solidFill>
                <a:effectLst/>
                <a:latin typeface="Times New Roman" pitchFamily="-109" charset="0"/>
                <a:ea typeface="+mn-ea"/>
                <a:cs typeface="+mn-cs"/>
              </a:rPr>
              <a:t>(MPU), cache, and other memory features designed for industrial applications. An</a:t>
            </a:r>
          </a:p>
          <a:p>
            <a:r>
              <a:rPr kumimoji="1" lang="en-US" sz="1200" kern="1200" dirty="0">
                <a:solidFill>
                  <a:schemeClr val="tx1"/>
                </a:solidFill>
                <a:effectLst/>
                <a:latin typeface="Times New Roman" pitchFamily="-109" charset="0"/>
                <a:ea typeface="+mn-ea"/>
                <a:cs typeface="+mn-cs"/>
              </a:rPr>
              <a:t>MPU is a hardware module that prohibits one program in memory from accidentally</a:t>
            </a:r>
          </a:p>
          <a:p>
            <a:r>
              <a:rPr kumimoji="1" lang="en-US" sz="1200" kern="1200" dirty="0">
                <a:solidFill>
                  <a:schemeClr val="tx1"/>
                </a:solidFill>
                <a:effectLst/>
                <a:latin typeface="Times New Roman" pitchFamily="-109" charset="0"/>
                <a:ea typeface="+mn-ea"/>
                <a:cs typeface="+mn-cs"/>
              </a:rPr>
              <a:t>accessing memory assigned to another active program. Using various methods,</a:t>
            </a:r>
          </a:p>
          <a:p>
            <a:r>
              <a:rPr kumimoji="1" lang="en-US" sz="1200" kern="1200" dirty="0">
                <a:solidFill>
                  <a:schemeClr val="tx1"/>
                </a:solidFill>
                <a:effectLst/>
                <a:latin typeface="Times New Roman" pitchFamily="-109" charset="0"/>
                <a:ea typeface="+mn-ea"/>
                <a:cs typeface="+mn-cs"/>
              </a:rPr>
              <a:t>a protective boundary is created around the program, and instructions within the</a:t>
            </a:r>
          </a:p>
          <a:p>
            <a:r>
              <a:rPr kumimoji="1" lang="en-US" sz="1200" kern="1200" dirty="0">
                <a:solidFill>
                  <a:schemeClr val="tx1"/>
                </a:solidFill>
                <a:effectLst/>
                <a:latin typeface="Times New Roman" pitchFamily="-109" charset="0"/>
                <a:ea typeface="+mn-ea"/>
                <a:cs typeface="+mn-cs"/>
              </a:rPr>
              <a:t>program are prohibited from referencing data outside of that boundary.</a:t>
            </a:r>
          </a:p>
          <a:p>
            <a:endParaRPr kumimoji="1" lang="en-US" sz="1200" kern="1200" dirty="0">
              <a:solidFill>
                <a:schemeClr val="tx1"/>
              </a:solidFill>
              <a:effectLst/>
              <a:latin typeface="Times New Roman" pitchFamily="-109" charset="0"/>
              <a:ea typeface="+mn-ea"/>
              <a:cs typeface="+mn-cs"/>
            </a:endParaRPr>
          </a:p>
          <a:p>
            <a:r>
              <a:rPr kumimoji="1" lang="en-US" sz="1200" kern="1200" dirty="0">
                <a:solidFill>
                  <a:schemeClr val="tx1"/>
                </a:solidFill>
                <a:effectLst/>
                <a:latin typeface="Times New Roman" pitchFamily="-109" charset="0"/>
                <a:ea typeface="+mn-ea"/>
                <a:cs typeface="+mn-cs"/>
              </a:rPr>
              <a:t>Examples of embedded systems that would use the Cortex-R</a:t>
            </a:r>
            <a:r>
              <a:rPr kumimoji="1" lang="en-US" sz="1200" kern="1200" baseline="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are automotive</a:t>
            </a:r>
          </a:p>
          <a:p>
            <a:r>
              <a:rPr kumimoji="1" lang="en-US" sz="1200" kern="1200" dirty="0">
                <a:solidFill>
                  <a:schemeClr val="tx1"/>
                </a:solidFill>
                <a:effectLst/>
                <a:latin typeface="Times New Roman" pitchFamily="-109" charset="0"/>
                <a:ea typeface="+mn-ea"/>
                <a:cs typeface="+mn-cs"/>
              </a:rPr>
              <a:t>braking systems, mass storage controllers, and networking and printing devices.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Cortex-M series processors have been developed primarily for the</a:t>
            </a:r>
          </a:p>
          <a:p>
            <a:r>
              <a:rPr kumimoji="1" lang="en-US" sz="1200" b="0" i="0" u="none" strike="noStrike" kern="1200" baseline="0" dirty="0">
                <a:solidFill>
                  <a:schemeClr val="tx1"/>
                </a:solidFill>
                <a:latin typeface="Times New Roman" pitchFamily="-109" charset="0"/>
                <a:ea typeface="+mn-ea"/>
                <a:cs typeface="+mn-cs"/>
              </a:rPr>
              <a:t>microcontroller domain where the need for fast, highly deterministic interrupt</a:t>
            </a:r>
          </a:p>
          <a:p>
            <a:r>
              <a:rPr kumimoji="1" lang="en-US" sz="1200" b="0" i="0" u="none" strike="noStrike" kern="1200" baseline="0" dirty="0">
                <a:solidFill>
                  <a:schemeClr val="tx1"/>
                </a:solidFill>
                <a:latin typeface="Times New Roman" pitchFamily="-109" charset="0"/>
                <a:ea typeface="+mn-ea"/>
                <a:cs typeface="+mn-cs"/>
              </a:rPr>
              <a:t>management is coupled with the desire for extremely low gate count and</a:t>
            </a:r>
          </a:p>
          <a:p>
            <a:r>
              <a:rPr kumimoji="1" lang="en-US" sz="1200" b="0" i="0" u="none" strike="noStrike" kern="1200" baseline="0" dirty="0">
                <a:solidFill>
                  <a:schemeClr val="tx1"/>
                </a:solidFill>
                <a:latin typeface="Times New Roman" pitchFamily="-109" charset="0"/>
                <a:ea typeface="+mn-ea"/>
                <a:cs typeface="+mn-cs"/>
              </a:rPr>
              <a:t>lowest possible power consumption. As with the Cortex-R</a:t>
            </a:r>
          </a:p>
          <a:p>
            <a:r>
              <a:rPr kumimoji="1" lang="en-US" sz="1200" b="0" i="0" u="none" strike="noStrike" kern="1200" baseline="0" dirty="0">
                <a:solidFill>
                  <a:schemeClr val="tx1"/>
                </a:solidFill>
                <a:latin typeface="Times New Roman" pitchFamily="-109" charset="0"/>
                <a:ea typeface="+mn-ea"/>
                <a:cs typeface="+mn-cs"/>
              </a:rPr>
              <a:t>series, the Cortex-M architecture has an MPU but no MMU. The Cortex-M</a:t>
            </a:r>
          </a:p>
          <a:p>
            <a:r>
              <a:rPr kumimoji="1" lang="en-US" sz="1200" b="0" i="0" u="none" strike="noStrike" kern="1200" baseline="0" dirty="0">
                <a:solidFill>
                  <a:schemeClr val="tx1"/>
                </a:solidFill>
                <a:latin typeface="Times New Roman" pitchFamily="-109" charset="0"/>
                <a:ea typeface="+mn-ea"/>
                <a:cs typeface="+mn-cs"/>
              </a:rPr>
              <a:t>uses only the Thumb-2 instruction set. The market for the Cortex-M</a:t>
            </a:r>
          </a:p>
          <a:p>
            <a:r>
              <a:rPr kumimoji="1" lang="en-US" sz="1200" b="0" i="0" u="none" strike="noStrike" kern="1200" baseline="0" dirty="0">
                <a:solidFill>
                  <a:schemeClr val="tx1"/>
                </a:solidFill>
                <a:latin typeface="Times New Roman" pitchFamily="-109" charset="0"/>
                <a:ea typeface="+mn-ea"/>
                <a:cs typeface="+mn-cs"/>
              </a:rPr>
              <a:t>includes </a:t>
            </a:r>
            <a:r>
              <a:rPr kumimoji="1" lang="en-US" sz="1200" b="0" i="0" u="none" strike="noStrike" kern="1200" baseline="0" dirty="0" err="1">
                <a:solidFill>
                  <a:schemeClr val="tx1"/>
                </a:solidFill>
                <a:latin typeface="Times New Roman" pitchFamily="-109" charset="0"/>
                <a:ea typeface="+mn-ea"/>
                <a:cs typeface="+mn-cs"/>
              </a:rPr>
              <a:t>IoT</a:t>
            </a:r>
            <a:r>
              <a:rPr kumimoji="1" lang="en-US" sz="1200" b="0" i="0" u="none" strike="noStrike" kern="1200" baseline="0" dirty="0">
                <a:solidFill>
                  <a:schemeClr val="tx1"/>
                </a:solidFill>
                <a:latin typeface="Times New Roman" pitchFamily="-109" charset="0"/>
                <a:ea typeface="+mn-ea"/>
                <a:cs typeface="+mn-cs"/>
              </a:rPr>
              <a:t> devices, wireless sensor/actuator networks used in factories and other enterprises, automotive</a:t>
            </a:r>
          </a:p>
          <a:p>
            <a:r>
              <a:rPr kumimoji="1" lang="en-US" sz="1200" b="0" i="0" u="none" strike="noStrike" kern="1200" baseline="0" dirty="0">
                <a:solidFill>
                  <a:schemeClr val="tx1"/>
                </a:solidFill>
                <a:latin typeface="Times New Roman" pitchFamily="-109" charset="0"/>
                <a:ea typeface="+mn-ea"/>
                <a:cs typeface="+mn-cs"/>
              </a:rPr>
              <a:t>body electronics, and so on.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There are currently seven versions of the Cortex-M series: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Cortex-M0 :</a:t>
            </a:r>
          </a:p>
          <a:p>
            <a:r>
              <a:rPr kumimoji="1" lang="en-US" sz="1200" b="0" i="0" u="none" strike="noStrike" kern="1200" baseline="0" dirty="0">
                <a:solidFill>
                  <a:schemeClr val="tx1"/>
                </a:solidFill>
                <a:latin typeface="Times New Roman" pitchFamily="-109" charset="0"/>
                <a:ea typeface="+mn-ea"/>
                <a:cs typeface="+mn-cs"/>
              </a:rPr>
              <a:t>Designed for 8- and 16-bit applications, this model emphasizes low</a:t>
            </a:r>
          </a:p>
          <a:p>
            <a:r>
              <a:rPr kumimoji="1" lang="en-US" sz="1200" b="0" i="0" u="none" strike="noStrike" kern="1200" baseline="0" dirty="0">
                <a:solidFill>
                  <a:schemeClr val="tx1"/>
                </a:solidFill>
                <a:latin typeface="Times New Roman" pitchFamily="-109" charset="0"/>
                <a:ea typeface="+mn-ea"/>
                <a:cs typeface="+mn-cs"/>
              </a:rPr>
              <a:t>cost, ultra low power, and simplicity. It is optimized for small silicon die size</a:t>
            </a:r>
          </a:p>
          <a:p>
            <a:r>
              <a:rPr kumimoji="1" lang="en-US" sz="1200" b="0" i="0" u="none" strike="noStrike" kern="1200" baseline="0" dirty="0">
                <a:solidFill>
                  <a:schemeClr val="tx1"/>
                </a:solidFill>
                <a:latin typeface="Times New Roman" pitchFamily="-109" charset="0"/>
                <a:ea typeface="+mn-ea"/>
                <a:cs typeface="+mn-cs"/>
              </a:rPr>
              <a:t>(starting from 12k gates) and use in the lowest cost chips.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Cortex-M0</a:t>
            </a:r>
            <a:r>
              <a:rPr kumimoji="1" lang="en-US" sz="1200" b="1" i="0" u="none" strike="noStrike" kern="1200" baseline="0" dirty="0">
                <a:solidFill>
                  <a:schemeClr val="tx1"/>
                </a:solidFill>
                <a:latin typeface="Times New Roman" pitchFamily="-109" charset="0"/>
                <a:ea typeface="+mn-ea"/>
                <a:cs typeface="+mn-cs"/>
              </a:rPr>
              <a:t>+</a:t>
            </a:r>
            <a:r>
              <a:rPr kumimoji="1" lang="en-US" sz="1200" b="0" i="0" u="none" strike="noStrike" kern="1200" baseline="0" dirty="0">
                <a:solidFill>
                  <a:schemeClr val="tx1"/>
                </a:solidFill>
                <a:latin typeface="Times New Roman" pitchFamily="-109" charset="0"/>
                <a:ea typeface="+mn-ea"/>
                <a:cs typeface="+mn-cs"/>
              </a:rPr>
              <a:t> :</a:t>
            </a:r>
          </a:p>
          <a:p>
            <a:r>
              <a:rPr kumimoji="1" lang="en-US" sz="1200" b="0" i="0" u="none" strike="noStrike" kern="1200" baseline="0" dirty="0">
                <a:solidFill>
                  <a:schemeClr val="tx1"/>
                </a:solidFill>
                <a:latin typeface="Times New Roman" pitchFamily="-109" charset="0"/>
                <a:ea typeface="+mn-ea"/>
                <a:cs typeface="+mn-cs"/>
              </a:rPr>
              <a:t>An enhanced version of the M0 that is more energy efficient.</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Cortex-M3 :</a:t>
            </a:r>
          </a:p>
          <a:p>
            <a:r>
              <a:rPr kumimoji="1" lang="en-US" sz="1200" b="0" i="0" u="none" strike="noStrike" kern="1200" baseline="0" dirty="0">
                <a:solidFill>
                  <a:schemeClr val="tx1"/>
                </a:solidFill>
                <a:latin typeface="Times New Roman" pitchFamily="-109" charset="0"/>
                <a:ea typeface="+mn-ea"/>
                <a:cs typeface="+mn-cs"/>
              </a:rPr>
              <a:t>Designed for 16- and 32-bit applications, this model emphasizes</a:t>
            </a:r>
          </a:p>
          <a:p>
            <a:r>
              <a:rPr kumimoji="1" lang="en-US" sz="1200" b="0" i="0" u="none" strike="noStrike" kern="1200" baseline="0" dirty="0">
                <a:solidFill>
                  <a:schemeClr val="tx1"/>
                </a:solidFill>
                <a:latin typeface="Times New Roman" pitchFamily="-109" charset="0"/>
                <a:ea typeface="+mn-ea"/>
                <a:cs typeface="+mn-cs"/>
              </a:rPr>
              <a:t>performance and energy efficiency. It also has comprehensive debug and trace</a:t>
            </a:r>
          </a:p>
          <a:p>
            <a:r>
              <a:rPr kumimoji="1" lang="en-US" sz="1200" b="0" i="0" u="none" strike="noStrike" kern="1200" baseline="0" dirty="0">
                <a:solidFill>
                  <a:schemeClr val="tx1"/>
                </a:solidFill>
                <a:latin typeface="Times New Roman" pitchFamily="-109" charset="0"/>
                <a:ea typeface="+mn-ea"/>
                <a:cs typeface="+mn-cs"/>
              </a:rPr>
              <a:t>features to enable software developers to develop their applications quickly.</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Cortex-M4 :</a:t>
            </a:r>
          </a:p>
          <a:p>
            <a:r>
              <a:rPr kumimoji="1" lang="en-US" sz="1200" b="0" i="0" u="none" strike="noStrike" kern="1200" baseline="0" dirty="0">
                <a:solidFill>
                  <a:schemeClr val="tx1"/>
                </a:solidFill>
                <a:latin typeface="Times New Roman" pitchFamily="-109" charset="0"/>
                <a:ea typeface="+mn-ea"/>
                <a:cs typeface="+mn-cs"/>
              </a:rPr>
              <a:t>This model provides all the features of the Cortex-M3,</a:t>
            </a:r>
          </a:p>
          <a:p>
            <a:r>
              <a:rPr kumimoji="1" lang="en-US" sz="1200" b="0" i="0" u="none" strike="noStrike" kern="1200" baseline="0" dirty="0">
                <a:solidFill>
                  <a:schemeClr val="tx1"/>
                </a:solidFill>
                <a:latin typeface="Times New Roman" pitchFamily="-109" charset="0"/>
                <a:ea typeface="+mn-ea"/>
                <a:cs typeface="+mn-cs"/>
              </a:rPr>
              <a:t>with additional instructions to support digital signal processing tasks.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Cortex-M7: Provides higher performance than the M4. It is still primarily a</a:t>
            </a:r>
          </a:p>
          <a:p>
            <a:r>
              <a:rPr kumimoji="1" lang="en-US" sz="1200" kern="1200" dirty="0">
                <a:solidFill>
                  <a:schemeClr val="tx1"/>
                </a:solidFill>
                <a:effectLst/>
                <a:latin typeface="Times New Roman" pitchFamily="-109" charset="0"/>
                <a:ea typeface="+mn-ea"/>
                <a:cs typeface="+mn-cs"/>
              </a:rPr>
              <a:t>32-bit machine but uses 64-bit wide instruction and data buses.</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Cortex-M23: This model is similar to the M0+, and adds integer divide instructions</a:t>
            </a:r>
          </a:p>
          <a:p>
            <a:r>
              <a:rPr kumimoji="1" lang="en-US" sz="1200" kern="1200" dirty="0">
                <a:solidFill>
                  <a:schemeClr val="tx1"/>
                </a:solidFill>
                <a:effectLst/>
                <a:latin typeface="Times New Roman" pitchFamily="-109" charset="0"/>
                <a:ea typeface="+mn-ea"/>
                <a:cs typeface="+mn-cs"/>
              </a:rPr>
              <a:t>and some security features.</a:t>
            </a:r>
          </a:p>
          <a:p>
            <a:endParaRPr kumimoji="1" lang="en-US" sz="1200" b="1" kern="1200" dirty="0">
              <a:solidFill>
                <a:schemeClr val="tx1"/>
              </a:solidFill>
              <a:effectLst/>
              <a:latin typeface="Times New Roman" pitchFamily="-109" charset="0"/>
              <a:ea typeface="+mn-ea"/>
              <a:cs typeface="+mn-cs"/>
            </a:endParaRPr>
          </a:p>
          <a:p>
            <a:r>
              <a:rPr kumimoji="1" lang="en-US" sz="1200" b="1" kern="1200" dirty="0">
                <a:solidFill>
                  <a:schemeClr val="tx1"/>
                </a:solidFill>
                <a:effectLst/>
                <a:latin typeface="Times New Roman" pitchFamily="-109" charset="0"/>
                <a:ea typeface="+mn-ea"/>
                <a:cs typeface="+mn-cs"/>
              </a:rPr>
              <a:t>■ </a:t>
            </a:r>
            <a:r>
              <a:rPr kumimoji="1" lang="en-US" sz="1200" kern="1200" dirty="0">
                <a:solidFill>
                  <a:schemeClr val="tx1"/>
                </a:solidFill>
                <a:effectLst/>
                <a:latin typeface="Times New Roman" pitchFamily="-109" charset="0"/>
                <a:ea typeface="+mn-ea"/>
                <a:cs typeface="+mn-cs"/>
              </a:rPr>
              <a:t>Cortex-M33: This model is similar to the M4, and adds some security features.</a:t>
            </a:r>
          </a:p>
          <a:p>
            <a:endParaRPr kumimoji="1" lang="en-US" sz="1200" b="0" i="0" u="none" strike="noStrike" kern="1200" baseline="0" dirty="0">
              <a:solidFill>
                <a:schemeClr val="tx1"/>
              </a:solidFill>
              <a:latin typeface="Times New Roman" pitchFamily="-109" charset="0"/>
              <a:ea typeface="+mn-ea"/>
              <a:cs typeface="+mn-cs"/>
            </a:endParaRP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this text, we will primarily use the ARM Cortex-M3 as our example embedded</a:t>
            </a:r>
          </a:p>
          <a:p>
            <a:r>
              <a:rPr kumimoji="1" lang="en-US" sz="1200" b="0" i="0" u="none" strike="noStrike" kern="1200" baseline="0" dirty="0">
                <a:solidFill>
                  <a:schemeClr val="tx1"/>
                </a:solidFill>
                <a:latin typeface="Times New Roman" pitchFamily="-109" charset="0"/>
                <a:ea typeface="+mn-ea"/>
                <a:cs typeface="+mn-cs"/>
              </a:rPr>
              <a:t>system processor. It is the best suited of all ARM models for general-purpose</a:t>
            </a:r>
          </a:p>
          <a:p>
            <a:r>
              <a:rPr kumimoji="1" lang="en-US" sz="1200" b="0" i="0" u="none" strike="noStrike" kern="1200" baseline="0" dirty="0">
                <a:solidFill>
                  <a:schemeClr val="tx1"/>
                </a:solidFill>
                <a:latin typeface="Times New Roman" pitchFamily="-109" charset="0"/>
                <a:ea typeface="+mn-ea"/>
                <a:cs typeface="+mn-cs"/>
              </a:rPr>
              <a:t>microcontroller use. The Cortex-M3 is used by a variety of manufacturers of microcontroller</a:t>
            </a:r>
          </a:p>
          <a:p>
            <a:r>
              <a:rPr kumimoji="1" lang="en-US" sz="1200" b="0" i="0" u="none" strike="noStrike" kern="1200" baseline="0" dirty="0">
                <a:solidFill>
                  <a:schemeClr val="tx1"/>
                </a:solidFill>
                <a:latin typeface="Times New Roman" pitchFamily="-109" charset="0"/>
                <a:ea typeface="+mn-ea"/>
                <a:cs typeface="+mn-cs"/>
              </a:rPr>
              <a:t>products. Initial microcontroller devices from lead partners already</a:t>
            </a:r>
          </a:p>
          <a:p>
            <a:r>
              <a:rPr kumimoji="1" lang="en-US" sz="1200" b="0" i="0" u="none" strike="noStrike" kern="1200" baseline="0" dirty="0">
                <a:solidFill>
                  <a:schemeClr val="tx1"/>
                </a:solidFill>
                <a:latin typeface="Times New Roman" pitchFamily="-109" charset="0"/>
                <a:ea typeface="+mn-ea"/>
                <a:cs typeface="+mn-cs"/>
              </a:rPr>
              <a:t>combine the Cortex-M3 processor with flash, SRAM, and multiple peripherals to</a:t>
            </a:r>
          </a:p>
          <a:p>
            <a:r>
              <a:rPr kumimoji="1" lang="en-US" sz="1200" b="0" i="0" u="none" strike="noStrike" kern="1200" baseline="0" dirty="0">
                <a:solidFill>
                  <a:schemeClr val="tx1"/>
                </a:solidFill>
                <a:latin typeface="Times New Roman" pitchFamily="-109" charset="0"/>
                <a:ea typeface="+mn-ea"/>
                <a:cs typeface="+mn-cs"/>
              </a:rPr>
              <a:t>provide a competitive offering at the price of just $1.</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58</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23301071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Figure 1.16 provides a block diagram of the EFM32 microcontroller from Silicon</a:t>
            </a:r>
          </a:p>
          <a:p>
            <a:r>
              <a:rPr kumimoji="1" lang="en-US" sz="1200" b="0" i="0" u="none" strike="noStrike" kern="1200" baseline="0" dirty="0">
                <a:solidFill>
                  <a:schemeClr val="tx1"/>
                </a:solidFill>
                <a:latin typeface="Times New Roman" pitchFamily="-109" charset="0"/>
                <a:ea typeface="+mn-ea"/>
                <a:cs typeface="+mn-cs"/>
              </a:rPr>
              <a:t>Labs. The figure also shows detail of the Cortex-M3</a:t>
            </a:r>
          </a:p>
          <a:p>
            <a:r>
              <a:rPr kumimoji="1" lang="en-US" sz="1200" b="0" i="0" u="none" strike="noStrike" kern="1200" baseline="0" dirty="0">
                <a:solidFill>
                  <a:schemeClr val="tx1"/>
                </a:solidFill>
                <a:latin typeface="Times New Roman" pitchFamily="-109" charset="0"/>
                <a:ea typeface="+mn-ea"/>
                <a:cs typeface="+mn-cs"/>
              </a:rPr>
              <a:t>processor and core components. We examine each level in turn.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a:t>
            </a:r>
            <a:r>
              <a:rPr kumimoji="1" lang="en-US" sz="1200" b="1" i="0" u="none" strike="noStrike" kern="1200" baseline="0" dirty="0">
                <a:solidFill>
                  <a:schemeClr val="tx1"/>
                </a:solidFill>
                <a:latin typeface="Times New Roman" pitchFamily="-109" charset="0"/>
                <a:ea typeface="+mn-ea"/>
                <a:cs typeface="+mn-cs"/>
              </a:rPr>
              <a:t>Cortex-M3 core  </a:t>
            </a:r>
            <a:r>
              <a:rPr kumimoji="1" lang="en-US" sz="1200" b="0" i="0" u="none" strike="noStrike" kern="1200" baseline="0" dirty="0">
                <a:solidFill>
                  <a:schemeClr val="tx1"/>
                </a:solidFill>
                <a:latin typeface="Times New Roman" pitchFamily="-109" charset="0"/>
                <a:ea typeface="+mn-ea"/>
                <a:cs typeface="+mn-cs"/>
              </a:rPr>
              <a:t>makes use of separate buses for instructions and data.</a:t>
            </a:r>
          </a:p>
          <a:p>
            <a:r>
              <a:rPr kumimoji="1" lang="en-US" sz="1200" b="0" i="0" u="none" strike="noStrike" kern="1200" baseline="0" dirty="0">
                <a:solidFill>
                  <a:schemeClr val="tx1"/>
                </a:solidFill>
                <a:latin typeface="Times New Roman" pitchFamily="-109" charset="0"/>
                <a:ea typeface="+mn-ea"/>
                <a:cs typeface="+mn-cs"/>
              </a:rPr>
              <a:t>This arrangement is sometimes referred to as a Harvard architecture, in contrast</a:t>
            </a:r>
          </a:p>
          <a:p>
            <a:r>
              <a:rPr kumimoji="1" lang="en-US" sz="1200" b="0" i="0" u="none" strike="noStrike" kern="1200" baseline="0" dirty="0">
                <a:solidFill>
                  <a:schemeClr val="tx1"/>
                </a:solidFill>
                <a:latin typeface="Times New Roman" pitchFamily="-109" charset="0"/>
                <a:ea typeface="+mn-ea"/>
                <a:cs typeface="+mn-cs"/>
              </a:rPr>
              <a:t>with the von Neumann architecture, which uses the same signal buses and memory</a:t>
            </a:r>
          </a:p>
          <a:p>
            <a:r>
              <a:rPr kumimoji="1" lang="en-US" sz="1200" b="0" i="0" u="none" strike="noStrike" kern="1200" baseline="0" dirty="0">
                <a:solidFill>
                  <a:schemeClr val="tx1"/>
                </a:solidFill>
                <a:latin typeface="Times New Roman" pitchFamily="-109" charset="0"/>
                <a:ea typeface="+mn-ea"/>
                <a:cs typeface="+mn-cs"/>
              </a:rPr>
              <a:t>for both instructions and data. By being able to read both an instruction and</a:t>
            </a:r>
          </a:p>
          <a:p>
            <a:r>
              <a:rPr kumimoji="1" lang="en-US" sz="1200" b="0" i="0" u="none" strike="noStrike" kern="1200" baseline="0" dirty="0">
                <a:solidFill>
                  <a:schemeClr val="tx1"/>
                </a:solidFill>
                <a:latin typeface="Times New Roman" pitchFamily="-109" charset="0"/>
                <a:ea typeface="+mn-ea"/>
                <a:cs typeface="+mn-cs"/>
              </a:rPr>
              <a:t>data from memory at the same time, the Cortex-M3 processor can perform many</a:t>
            </a:r>
          </a:p>
          <a:p>
            <a:r>
              <a:rPr kumimoji="1" lang="en-US" sz="1200" b="0" i="0" u="none" strike="noStrike" kern="1200" baseline="0" dirty="0">
                <a:solidFill>
                  <a:schemeClr val="tx1"/>
                </a:solidFill>
                <a:latin typeface="Times New Roman" pitchFamily="-109" charset="0"/>
                <a:ea typeface="+mn-ea"/>
                <a:cs typeface="+mn-cs"/>
              </a:rPr>
              <a:t>operations in parallel, speeding application execution. The core contains a decoder</a:t>
            </a:r>
          </a:p>
          <a:p>
            <a:r>
              <a:rPr kumimoji="1" lang="en-US" sz="1200" b="0" i="0" u="none" strike="noStrike" kern="1200" baseline="0" dirty="0">
                <a:solidFill>
                  <a:schemeClr val="tx1"/>
                </a:solidFill>
                <a:latin typeface="Times New Roman" pitchFamily="-109" charset="0"/>
                <a:ea typeface="+mn-ea"/>
                <a:cs typeface="+mn-cs"/>
              </a:rPr>
              <a:t> for Thumb instructions, an advanced ALU with support for hardware multiply and</a:t>
            </a:r>
          </a:p>
          <a:p>
            <a:r>
              <a:rPr kumimoji="1" lang="en-US" sz="1200" b="0" i="0" u="none" strike="noStrike" kern="1200" baseline="0" dirty="0">
                <a:solidFill>
                  <a:schemeClr val="tx1"/>
                </a:solidFill>
                <a:latin typeface="Times New Roman" pitchFamily="-109" charset="0"/>
                <a:ea typeface="+mn-ea"/>
                <a:cs typeface="+mn-cs"/>
              </a:rPr>
              <a:t>divide, control logic, and interfaces to the other components of the processor. In</a:t>
            </a:r>
          </a:p>
          <a:p>
            <a:r>
              <a:rPr kumimoji="1" lang="en-US" sz="1200" b="0" i="0" u="none" strike="noStrike" kern="1200" baseline="0" dirty="0">
                <a:solidFill>
                  <a:schemeClr val="tx1"/>
                </a:solidFill>
                <a:latin typeface="Times New Roman" pitchFamily="-109" charset="0"/>
                <a:ea typeface="+mn-ea"/>
                <a:cs typeface="+mn-cs"/>
              </a:rPr>
              <a:t>particular, there is an interface to the nested vector interrupt controller (NVIC) and</a:t>
            </a:r>
          </a:p>
          <a:p>
            <a:r>
              <a:rPr kumimoji="1" lang="en-US" sz="1200" b="0" i="0" u="none" strike="noStrike" kern="1200" baseline="0" dirty="0">
                <a:solidFill>
                  <a:schemeClr val="tx1"/>
                </a:solidFill>
                <a:latin typeface="Times New Roman" pitchFamily="-109" charset="0"/>
                <a:ea typeface="+mn-ea"/>
                <a:cs typeface="+mn-cs"/>
              </a:rPr>
              <a:t>the embedded trace </a:t>
            </a:r>
            <a:r>
              <a:rPr kumimoji="1" lang="en-US" sz="1200" b="0" i="0" u="none" strike="noStrike" kern="1200" baseline="0" dirty="0" err="1">
                <a:solidFill>
                  <a:schemeClr val="tx1"/>
                </a:solidFill>
                <a:latin typeface="Times New Roman" pitchFamily="-109" charset="0"/>
                <a:ea typeface="+mn-ea"/>
                <a:cs typeface="+mn-cs"/>
              </a:rPr>
              <a:t>macrocell</a:t>
            </a:r>
            <a:r>
              <a:rPr kumimoji="1" lang="en-US" sz="1200" b="0" i="0" u="none" strike="noStrike" kern="1200" baseline="0" dirty="0">
                <a:solidFill>
                  <a:schemeClr val="tx1"/>
                </a:solidFill>
                <a:latin typeface="Times New Roman" pitchFamily="-109" charset="0"/>
                <a:ea typeface="+mn-ea"/>
                <a:cs typeface="+mn-cs"/>
              </a:rPr>
              <a:t> (ETM) module.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core is part of a module called the </a:t>
            </a:r>
            <a:r>
              <a:rPr kumimoji="1" lang="en-US" sz="1200" b="1" i="0" u="none" strike="noStrike" kern="1200" baseline="0" dirty="0">
                <a:solidFill>
                  <a:schemeClr val="tx1"/>
                </a:solidFill>
                <a:latin typeface="Times New Roman" pitchFamily="-109" charset="0"/>
                <a:ea typeface="+mn-ea"/>
                <a:cs typeface="+mn-cs"/>
              </a:rPr>
              <a:t>Cortex-M3 processor </a:t>
            </a:r>
            <a:r>
              <a:rPr kumimoji="1" lang="en-US" sz="1200" b="0" i="0" u="none" strike="noStrike" kern="1200" baseline="0" dirty="0">
                <a:solidFill>
                  <a:schemeClr val="tx1"/>
                </a:solidFill>
                <a:latin typeface="Times New Roman" pitchFamily="-109" charset="0"/>
                <a:ea typeface="+mn-ea"/>
                <a:cs typeface="+mn-cs"/>
              </a:rPr>
              <a:t>. </a:t>
            </a:r>
          </a:p>
          <a:p>
            <a:r>
              <a:rPr kumimoji="1" lang="en-US" sz="1200" b="0" i="0" u="none" strike="noStrike" kern="1200" baseline="0" dirty="0">
                <a:solidFill>
                  <a:schemeClr val="tx1"/>
                </a:solidFill>
                <a:latin typeface="Times New Roman" pitchFamily="-109" charset="0"/>
                <a:ea typeface="+mn-ea"/>
                <a:cs typeface="+mn-cs"/>
              </a:rPr>
              <a:t>This term is somewhat misleading, because typically in the literature, the terms core and processor</a:t>
            </a:r>
          </a:p>
          <a:p>
            <a:r>
              <a:rPr kumimoji="1" lang="en-US" sz="1200" b="0" i="0" u="none" strike="noStrike" kern="1200" baseline="0" dirty="0">
                <a:solidFill>
                  <a:schemeClr val="tx1"/>
                </a:solidFill>
                <a:latin typeface="Times New Roman" pitchFamily="-109" charset="0"/>
                <a:ea typeface="+mn-ea"/>
                <a:cs typeface="+mn-cs"/>
              </a:rPr>
              <a:t>are viewed as equivalent. In addition to the core, the processor includes the</a:t>
            </a:r>
          </a:p>
          <a:p>
            <a:r>
              <a:rPr kumimoji="1" lang="en-US" sz="1200" b="0" i="0" u="none" strike="noStrike" kern="1200" baseline="0" dirty="0">
                <a:solidFill>
                  <a:schemeClr val="tx1"/>
                </a:solidFill>
                <a:latin typeface="Times New Roman" pitchFamily="-109" charset="0"/>
                <a:ea typeface="+mn-ea"/>
                <a:cs typeface="+mn-cs"/>
              </a:rPr>
              <a:t>following elements: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INVC </a:t>
            </a:r>
            <a:r>
              <a:rPr kumimoji="1" lang="en-US" sz="1200" b="0" i="0" u="none" strike="noStrike" kern="1200" baseline="0" dirty="0">
                <a:solidFill>
                  <a:schemeClr val="tx1"/>
                </a:solidFill>
                <a:latin typeface="Times New Roman" pitchFamily="-109" charset="0"/>
                <a:ea typeface="+mn-ea"/>
                <a:cs typeface="+mn-cs"/>
              </a:rPr>
              <a:t>: Provides configurable interrupt handling abilities to the processor. It</a:t>
            </a:r>
          </a:p>
          <a:p>
            <a:r>
              <a:rPr kumimoji="1" lang="en-US" sz="1200" b="0" i="0" u="none" strike="noStrike" kern="1200" baseline="0" dirty="0">
                <a:solidFill>
                  <a:schemeClr val="tx1"/>
                </a:solidFill>
                <a:latin typeface="Times New Roman" pitchFamily="-109" charset="0"/>
                <a:ea typeface="+mn-ea"/>
                <a:cs typeface="+mn-cs"/>
              </a:rPr>
              <a:t>facilitates low-latency exception and interrupt handling, and controls power</a:t>
            </a:r>
          </a:p>
          <a:p>
            <a:r>
              <a:rPr kumimoji="1" lang="en-US" sz="1200" b="0" i="0" u="none" strike="noStrike" kern="1200" baseline="0" dirty="0">
                <a:solidFill>
                  <a:schemeClr val="tx1"/>
                </a:solidFill>
                <a:latin typeface="Times New Roman" pitchFamily="-109" charset="0"/>
                <a:ea typeface="+mn-ea"/>
                <a:cs typeface="+mn-cs"/>
              </a:rPr>
              <a:t>management.</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ETM </a:t>
            </a:r>
            <a:r>
              <a:rPr kumimoji="1" lang="en-US" sz="1200" b="0" i="0" u="none" strike="noStrike" kern="1200" baseline="0" dirty="0">
                <a:solidFill>
                  <a:schemeClr val="tx1"/>
                </a:solidFill>
                <a:latin typeface="Times New Roman" pitchFamily="-109" charset="0"/>
                <a:ea typeface="+mn-ea"/>
                <a:cs typeface="+mn-cs"/>
              </a:rPr>
              <a:t>: An optional debug component that enables reconstruction of program</a:t>
            </a:r>
          </a:p>
          <a:p>
            <a:r>
              <a:rPr kumimoji="1" lang="en-US" sz="1200" b="0" i="0" u="none" strike="noStrike" kern="1200" baseline="0" dirty="0">
                <a:solidFill>
                  <a:schemeClr val="tx1"/>
                </a:solidFill>
                <a:latin typeface="Times New Roman" pitchFamily="-109" charset="0"/>
                <a:ea typeface="+mn-ea"/>
                <a:cs typeface="+mn-cs"/>
              </a:rPr>
              <a:t>execution. The ETM is designed to be a high-speed, low-power debug tool</a:t>
            </a:r>
          </a:p>
          <a:p>
            <a:r>
              <a:rPr kumimoji="1" lang="en-US" sz="1200" b="0" i="0" u="none" strike="noStrike" kern="1200" baseline="0" dirty="0">
                <a:solidFill>
                  <a:schemeClr val="tx1"/>
                </a:solidFill>
                <a:latin typeface="Times New Roman" pitchFamily="-109" charset="0"/>
                <a:ea typeface="+mn-ea"/>
                <a:cs typeface="+mn-cs"/>
              </a:rPr>
              <a:t>that only supports instruction trace.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Debug access port (DAP) : </a:t>
            </a:r>
            <a:r>
              <a:rPr kumimoji="1" lang="en-US" sz="1200" b="0" i="0" u="none" strike="noStrike" kern="1200" baseline="0" dirty="0">
                <a:solidFill>
                  <a:schemeClr val="tx1"/>
                </a:solidFill>
                <a:latin typeface="Times New Roman" pitchFamily="-109" charset="0"/>
                <a:ea typeface="+mn-ea"/>
                <a:cs typeface="+mn-cs"/>
              </a:rPr>
              <a:t>This provides an interface for external debug</a:t>
            </a:r>
          </a:p>
          <a:p>
            <a:r>
              <a:rPr kumimoji="1" lang="en-US" sz="1200" b="0" i="0" u="none" strike="noStrike" kern="1200" baseline="0" dirty="0">
                <a:solidFill>
                  <a:schemeClr val="tx1"/>
                </a:solidFill>
                <a:latin typeface="Times New Roman" pitchFamily="-109" charset="0"/>
                <a:ea typeface="+mn-ea"/>
                <a:cs typeface="+mn-cs"/>
              </a:rPr>
              <a:t>access to the processor.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Debug logic : </a:t>
            </a:r>
            <a:r>
              <a:rPr kumimoji="1" lang="en-US" sz="1200" b="0" i="0" u="none" strike="noStrike" kern="1200" baseline="0" dirty="0">
                <a:solidFill>
                  <a:schemeClr val="tx1"/>
                </a:solidFill>
                <a:latin typeface="Times New Roman" pitchFamily="-109" charset="0"/>
                <a:ea typeface="+mn-ea"/>
                <a:cs typeface="+mn-cs"/>
              </a:rPr>
              <a:t>Basic debug functionality includes processor halt, single-</a:t>
            </a:r>
          </a:p>
          <a:p>
            <a:r>
              <a:rPr kumimoji="1" lang="en-US" sz="1200" b="0" i="0" u="none" strike="noStrike" kern="1200" baseline="0" dirty="0">
                <a:solidFill>
                  <a:schemeClr val="tx1"/>
                </a:solidFill>
                <a:latin typeface="Times New Roman" pitchFamily="-109" charset="0"/>
                <a:ea typeface="+mn-ea"/>
                <a:cs typeface="+mn-cs"/>
              </a:rPr>
              <a:t>step, processor core register access, unlimited software breakpoints, and full system</a:t>
            </a:r>
          </a:p>
          <a:p>
            <a:r>
              <a:rPr kumimoji="1" lang="en-US" sz="1200" b="0" i="0" u="none" strike="noStrike" kern="1200" baseline="0" dirty="0">
                <a:solidFill>
                  <a:schemeClr val="tx1"/>
                </a:solidFill>
                <a:latin typeface="Times New Roman" pitchFamily="-109" charset="0"/>
                <a:ea typeface="+mn-ea"/>
                <a:cs typeface="+mn-cs"/>
              </a:rPr>
              <a:t>memory access.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1" i="0" u="none" strike="noStrike" kern="1200" baseline="0" dirty="0" err="1">
                <a:solidFill>
                  <a:schemeClr val="tx1"/>
                </a:solidFill>
                <a:latin typeface="Times New Roman" pitchFamily="-109" charset="0"/>
                <a:ea typeface="+mn-ea"/>
                <a:cs typeface="+mn-cs"/>
              </a:rPr>
              <a:t>ICode</a:t>
            </a:r>
            <a:r>
              <a:rPr kumimoji="1" lang="en-US" sz="1200" b="1" i="0" u="none" strike="noStrike" kern="1200" baseline="0" dirty="0">
                <a:solidFill>
                  <a:schemeClr val="tx1"/>
                </a:solidFill>
                <a:latin typeface="Times New Roman" pitchFamily="-109" charset="0"/>
                <a:ea typeface="+mn-ea"/>
                <a:cs typeface="+mn-cs"/>
              </a:rPr>
              <a:t> interface </a:t>
            </a:r>
            <a:r>
              <a:rPr kumimoji="1" lang="en-US" sz="1200" b="0" i="0" u="none" strike="noStrike" kern="1200" baseline="0" dirty="0">
                <a:solidFill>
                  <a:schemeClr val="tx1"/>
                </a:solidFill>
                <a:latin typeface="Times New Roman" pitchFamily="-109" charset="0"/>
                <a:ea typeface="+mn-ea"/>
                <a:cs typeface="+mn-cs"/>
              </a:rPr>
              <a:t>: Fetches instructions from the code memory space.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SRAM &amp; peripheral interface </a:t>
            </a:r>
            <a:r>
              <a:rPr kumimoji="1" lang="en-US" sz="1200" b="0" i="0" u="none" strike="noStrike" kern="1200" baseline="0" dirty="0">
                <a:solidFill>
                  <a:schemeClr val="tx1"/>
                </a:solidFill>
                <a:latin typeface="Times New Roman" pitchFamily="-109" charset="0"/>
                <a:ea typeface="+mn-ea"/>
                <a:cs typeface="+mn-cs"/>
              </a:rPr>
              <a:t>: Read/write interface to data memory and peripheral</a:t>
            </a:r>
          </a:p>
          <a:p>
            <a:r>
              <a:rPr kumimoji="1" lang="en-US" sz="1200" b="0" i="0" u="none" strike="noStrike" kern="1200" baseline="0" dirty="0">
                <a:solidFill>
                  <a:schemeClr val="tx1"/>
                </a:solidFill>
                <a:latin typeface="Times New Roman" pitchFamily="-109" charset="0"/>
                <a:ea typeface="+mn-ea"/>
                <a:cs typeface="+mn-cs"/>
              </a:rPr>
              <a:t>devices.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Bus matrix </a:t>
            </a:r>
            <a:r>
              <a:rPr kumimoji="1" lang="en-US" sz="1200" b="0" i="0" u="none" strike="noStrike" kern="1200" baseline="0" dirty="0">
                <a:solidFill>
                  <a:schemeClr val="tx1"/>
                </a:solidFill>
                <a:latin typeface="Times New Roman" pitchFamily="-109" charset="0"/>
                <a:ea typeface="+mn-ea"/>
                <a:cs typeface="+mn-cs"/>
              </a:rPr>
              <a:t>: Connects the core and debug interfaces to external buses on the</a:t>
            </a:r>
          </a:p>
          <a:p>
            <a:r>
              <a:rPr kumimoji="1" lang="en-US" sz="1200" b="0" i="0" u="none" strike="noStrike" kern="1200" baseline="0" dirty="0">
                <a:solidFill>
                  <a:schemeClr val="tx1"/>
                </a:solidFill>
                <a:latin typeface="Times New Roman" pitchFamily="-109" charset="0"/>
                <a:ea typeface="+mn-ea"/>
                <a:cs typeface="+mn-cs"/>
              </a:rPr>
              <a:t>microcontroller.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Memory protection unit </a:t>
            </a:r>
            <a:r>
              <a:rPr kumimoji="1" lang="en-US" sz="1200" b="0" i="0" u="none" strike="noStrike" kern="1200" baseline="0" dirty="0">
                <a:solidFill>
                  <a:schemeClr val="tx1"/>
                </a:solidFill>
                <a:latin typeface="Times New Roman" pitchFamily="-109" charset="0"/>
                <a:ea typeface="+mn-ea"/>
                <a:cs typeface="+mn-cs"/>
              </a:rPr>
              <a:t>: Protects critical data used by the operating system</a:t>
            </a:r>
          </a:p>
          <a:p>
            <a:r>
              <a:rPr kumimoji="1" lang="en-US" sz="1200" b="0" i="0" u="none" strike="noStrike" kern="1200" baseline="0" dirty="0">
                <a:solidFill>
                  <a:schemeClr val="tx1"/>
                </a:solidFill>
                <a:latin typeface="Times New Roman" pitchFamily="-109" charset="0"/>
                <a:ea typeface="+mn-ea"/>
                <a:cs typeface="+mn-cs"/>
              </a:rPr>
              <a:t>from user applications, separating processing tasks by disallowing access</a:t>
            </a:r>
          </a:p>
          <a:p>
            <a:r>
              <a:rPr kumimoji="1" lang="en-US" sz="1200" b="0" i="0" u="none" strike="noStrike" kern="1200" baseline="0" dirty="0">
                <a:solidFill>
                  <a:schemeClr val="tx1"/>
                </a:solidFill>
                <a:latin typeface="Times New Roman" pitchFamily="-109" charset="0"/>
                <a:ea typeface="+mn-ea"/>
                <a:cs typeface="+mn-cs"/>
              </a:rPr>
              <a:t>to each other’s data, disabling access to memory regions, allowing memory</a:t>
            </a:r>
          </a:p>
          <a:p>
            <a:r>
              <a:rPr kumimoji="1" lang="en-US" sz="1200" b="0" i="0" u="none" strike="noStrike" kern="1200" baseline="0" dirty="0">
                <a:solidFill>
                  <a:schemeClr val="tx1"/>
                </a:solidFill>
                <a:latin typeface="Times New Roman" pitchFamily="-109" charset="0"/>
                <a:ea typeface="+mn-ea"/>
                <a:cs typeface="+mn-cs"/>
              </a:rPr>
              <a:t>regions to be defined as read-only, and detecting unexpected memory accesses</a:t>
            </a:r>
          </a:p>
          <a:p>
            <a:r>
              <a:rPr kumimoji="1" lang="en-US" sz="1200" b="0" i="0" u="none" strike="noStrike" kern="1200" baseline="0" dirty="0">
                <a:solidFill>
                  <a:schemeClr val="tx1"/>
                </a:solidFill>
                <a:latin typeface="Times New Roman" pitchFamily="-109" charset="0"/>
                <a:ea typeface="+mn-ea"/>
                <a:cs typeface="+mn-cs"/>
              </a:rPr>
              <a:t>that could potentially break the system.</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upper part of Figure 1.16 shows the block diagram of a typical microcontroller</a:t>
            </a:r>
          </a:p>
          <a:p>
            <a:r>
              <a:rPr kumimoji="1" lang="en-US" sz="1200" b="0" i="0" u="none" strike="noStrike" kern="1200" baseline="0" dirty="0">
                <a:solidFill>
                  <a:schemeClr val="tx1"/>
                </a:solidFill>
                <a:latin typeface="Times New Roman" pitchFamily="-109" charset="0"/>
                <a:ea typeface="+mn-ea"/>
                <a:cs typeface="+mn-cs"/>
              </a:rPr>
              <a:t>built with the Cortex-M3, in this case the EFM32 microcontroller. This</a:t>
            </a:r>
          </a:p>
          <a:p>
            <a:r>
              <a:rPr kumimoji="1" lang="en-US" sz="1200" b="0" i="0" u="none" strike="noStrike" kern="1200" baseline="0" dirty="0">
                <a:solidFill>
                  <a:schemeClr val="tx1"/>
                </a:solidFill>
                <a:latin typeface="Times New Roman" pitchFamily="-109" charset="0"/>
                <a:ea typeface="+mn-ea"/>
                <a:cs typeface="+mn-cs"/>
              </a:rPr>
              <a:t>microcontroller is marketed for use in a wide variety of devices, including energy,</a:t>
            </a:r>
          </a:p>
          <a:p>
            <a:r>
              <a:rPr kumimoji="1" lang="en-US" sz="1200" b="0" i="0" u="none" strike="noStrike" kern="1200" baseline="0" dirty="0">
                <a:solidFill>
                  <a:schemeClr val="tx1"/>
                </a:solidFill>
                <a:latin typeface="Times New Roman" pitchFamily="-109" charset="0"/>
                <a:ea typeface="+mn-ea"/>
                <a:cs typeface="+mn-cs"/>
              </a:rPr>
              <a:t>gas, and water metering; alarm and security systems; industrial automation devices;</a:t>
            </a:r>
          </a:p>
          <a:p>
            <a:r>
              <a:rPr kumimoji="1" lang="en-US" sz="1200" b="0" i="0" u="none" strike="noStrike" kern="1200" baseline="0" dirty="0">
                <a:solidFill>
                  <a:schemeClr val="tx1"/>
                </a:solidFill>
                <a:latin typeface="Times New Roman" pitchFamily="-109" charset="0"/>
                <a:ea typeface="+mn-ea"/>
                <a:cs typeface="+mn-cs"/>
              </a:rPr>
              <a:t>home automation devices; smart accessories; and health and fitness devices. The silicon</a:t>
            </a:r>
          </a:p>
          <a:p>
            <a:r>
              <a:rPr kumimoji="1" lang="en-US" sz="1200" b="0" i="0" u="none" strike="noStrike" kern="1200" baseline="0" dirty="0">
                <a:solidFill>
                  <a:schemeClr val="tx1"/>
                </a:solidFill>
                <a:latin typeface="Times New Roman" pitchFamily="-109" charset="0"/>
                <a:ea typeface="+mn-ea"/>
                <a:cs typeface="+mn-cs"/>
              </a:rPr>
              <a:t>chip consists of 10 main areas: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Core and memory:  </a:t>
            </a:r>
            <a:r>
              <a:rPr kumimoji="1" lang="en-US" sz="1200" b="0" i="0" u="none" strike="noStrike" kern="1200" baseline="0" dirty="0">
                <a:solidFill>
                  <a:schemeClr val="tx1"/>
                </a:solidFill>
                <a:latin typeface="Times New Roman" pitchFamily="-109" charset="0"/>
                <a:ea typeface="+mn-ea"/>
                <a:cs typeface="+mn-cs"/>
              </a:rPr>
              <a:t>This region includes the Cortex-M3</a:t>
            </a:r>
          </a:p>
          <a:p>
            <a:r>
              <a:rPr kumimoji="1" lang="en-US" sz="1200" b="0" i="0" u="none" strike="noStrike" kern="1200" baseline="0" dirty="0">
                <a:solidFill>
                  <a:schemeClr val="tx1"/>
                </a:solidFill>
                <a:latin typeface="Times New Roman" pitchFamily="-109" charset="0"/>
                <a:ea typeface="+mn-ea"/>
                <a:cs typeface="+mn-cs"/>
              </a:rPr>
              <a:t>processor, static RAM (SRAM) data memory, and flash memory15  for storing program instructions</a:t>
            </a:r>
          </a:p>
          <a:p>
            <a:r>
              <a:rPr kumimoji="1" lang="en-US" sz="1200" b="0" i="0" u="none" strike="noStrike" kern="1200" baseline="0" dirty="0">
                <a:solidFill>
                  <a:schemeClr val="tx1"/>
                </a:solidFill>
                <a:latin typeface="Times New Roman" pitchFamily="-109" charset="0"/>
                <a:ea typeface="+mn-ea"/>
                <a:cs typeface="+mn-cs"/>
              </a:rPr>
              <a:t> and </a:t>
            </a:r>
            <a:r>
              <a:rPr kumimoji="1" lang="en-US" sz="1200" b="0" i="0" u="none" strike="noStrike" kern="1200" baseline="0" dirty="0" err="1">
                <a:solidFill>
                  <a:schemeClr val="tx1"/>
                </a:solidFill>
                <a:latin typeface="Times New Roman" pitchFamily="-109" charset="0"/>
                <a:ea typeface="+mn-ea"/>
                <a:cs typeface="+mn-cs"/>
              </a:rPr>
              <a:t>nonvarying</a:t>
            </a:r>
            <a:r>
              <a:rPr kumimoji="1" lang="en-US" sz="1200" b="0" i="0" u="none" strike="noStrike" kern="1200" baseline="0" dirty="0">
                <a:solidFill>
                  <a:schemeClr val="tx1"/>
                </a:solidFill>
                <a:latin typeface="Times New Roman" pitchFamily="-109" charset="0"/>
                <a:ea typeface="+mn-ea"/>
                <a:cs typeface="+mn-cs"/>
              </a:rPr>
              <a:t> application data. Flash memory is nonvolatile (data is not lost</a:t>
            </a:r>
          </a:p>
          <a:p>
            <a:r>
              <a:rPr kumimoji="1" lang="en-US" sz="1200" b="0" i="0" u="none" strike="noStrike" kern="1200" baseline="0" dirty="0">
                <a:solidFill>
                  <a:schemeClr val="tx1"/>
                </a:solidFill>
                <a:latin typeface="Times New Roman" pitchFamily="-109" charset="0"/>
                <a:ea typeface="+mn-ea"/>
                <a:cs typeface="+mn-cs"/>
              </a:rPr>
              <a:t>when power is shut off) and so is ideal for this purpose. The SRAM stores</a:t>
            </a:r>
          </a:p>
          <a:p>
            <a:r>
              <a:rPr kumimoji="1" lang="en-US" sz="1200" b="0" i="0" u="none" strike="noStrike" kern="1200" baseline="0" dirty="0">
                <a:solidFill>
                  <a:schemeClr val="tx1"/>
                </a:solidFill>
                <a:latin typeface="Times New Roman" pitchFamily="-109" charset="0"/>
                <a:ea typeface="+mn-ea"/>
                <a:cs typeface="+mn-cs"/>
              </a:rPr>
              <a:t>variable data. This area also includes a debug interface, which makes it easy to</a:t>
            </a:r>
          </a:p>
          <a:p>
            <a:r>
              <a:rPr kumimoji="1" lang="en-US" sz="1200" b="0" i="0" u="none" strike="noStrike" kern="1200" baseline="0" dirty="0">
                <a:solidFill>
                  <a:schemeClr val="tx1"/>
                </a:solidFill>
                <a:latin typeface="Times New Roman" pitchFamily="-109" charset="0"/>
                <a:ea typeface="+mn-ea"/>
                <a:cs typeface="+mn-cs"/>
              </a:rPr>
              <a:t>reprogram and update the system in the field.</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Parallel I/O ports:  </a:t>
            </a:r>
            <a:r>
              <a:rPr kumimoji="1" lang="en-US" sz="1200" b="0" i="0" u="none" strike="noStrike" kern="1200" baseline="0" dirty="0">
                <a:solidFill>
                  <a:schemeClr val="tx1"/>
                </a:solidFill>
                <a:latin typeface="Times New Roman" pitchFamily="-109" charset="0"/>
                <a:ea typeface="+mn-ea"/>
                <a:cs typeface="+mn-cs"/>
              </a:rPr>
              <a:t>Configurable for a variety of parallel I/O schemes.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Serial interfaces:  </a:t>
            </a:r>
            <a:r>
              <a:rPr kumimoji="1" lang="en-US" sz="1200" b="0" i="0" u="none" strike="noStrike" kern="1200" baseline="0" dirty="0">
                <a:solidFill>
                  <a:schemeClr val="tx1"/>
                </a:solidFill>
                <a:latin typeface="Times New Roman" pitchFamily="-109" charset="0"/>
                <a:ea typeface="+mn-ea"/>
                <a:cs typeface="+mn-cs"/>
              </a:rPr>
              <a:t>Supports various serial I/O schemes.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Analog interfaces </a:t>
            </a:r>
            <a:r>
              <a:rPr kumimoji="1" lang="en-US" sz="1200" b="0" i="0" u="none" strike="noStrike" kern="1200" baseline="0" dirty="0">
                <a:solidFill>
                  <a:schemeClr val="tx1"/>
                </a:solidFill>
                <a:latin typeface="Times New Roman" pitchFamily="-109" charset="0"/>
                <a:ea typeface="+mn-ea"/>
                <a:cs typeface="+mn-cs"/>
              </a:rPr>
              <a:t>: Analog-to-digital and digital-to-analog</a:t>
            </a:r>
          </a:p>
          <a:p>
            <a:r>
              <a:rPr kumimoji="1" lang="en-US" sz="1200" b="0" i="0" u="none" strike="noStrike" kern="1200" baseline="0" dirty="0">
                <a:solidFill>
                  <a:schemeClr val="tx1"/>
                </a:solidFill>
                <a:latin typeface="Times New Roman" pitchFamily="-109" charset="0"/>
                <a:ea typeface="+mn-ea"/>
                <a:cs typeface="+mn-cs"/>
              </a:rPr>
              <a:t>logic to support sensors and actuators.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Timers and triggers </a:t>
            </a:r>
            <a:r>
              <a:rPr kumimoji="1" lang="en-US" sz="1200" b="0" i="0" u="none" strike="noStrike" kern="1200" baseline="0" dirty="0">
                <a:solidFill>
                  <a:schemeClr val="tx1"/>
                </a:solidFill>
                <a:latin typeface="Times New Roman" pitchFamily="-109" charset="0"/>
                <a:ea typeface="+mn-ea"/>
                <a:cs typeface="+mn-cs"/>
              </a:rPr>
              <a:t>: Keeps track of timing and counts events, generates output</a:t>
            </a:r>
          </a:p>
          <a:p>
            <a:r>
              <a:rPr kumimoji="1" lang="en-US" sz="1200" b="0" i="0" u="none" strike="noStrike" kern="1200" baseline="0" dirty="0">
                <a:solidFill>
                  <a:schemeClr val="tx1"/>
                </a:solidFill>
                <a:latin typeface="Times New Roman" pitchFamily="-109" charset="0"/>
                <a:ea typeface="+mn-ea"/>
                <a:cs typeface="+mn-cs"/>
              </a:rPr>
              <a:t>waveforms, and triggers timed actions in other peripherals.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Clock management </a:t>
            </a:r>
            <a:r>
              <a:rPr kumimoji="1" lang="en-US" sz="1200" b="0" i="0" u="none" strike="noStrike" kern="1200" baseline="0" dirty="0">
                <a:solidFill>
                  <a:schemeClr val="tx1"/>
                </a:solidFill>
                <a:latin typeface="Times New Roman" pitchFamily="-109" charset="0"/>
                <a:ea typeface="+mn-ea"/>
                <a:cs typeface="+mn-cs"/>
              </a:rPr>
              <a:t>: Controls the clocks and oscillators on the chip. Multiple</a:t>
            </a:r>
          </a:p>
          <a:p>
            <a:r>
              <a:rPr kumimoji="1" lang="en-US" sz="1200" b="0" i="0" u="none" strike="noStrike" kern="1200" baseline="0" dirty="0">
                <a:solidFill>
                  <a:schemeClr val="tx1"/>
                </a:solidFill>
                <a:latin typeface="Times New Roman" pitchFamily="-109" charset="0"/>
                <a:ea typeface="+mn-ea"/>
                <a:cs typeface="+mn-cs"/>
              </a:rPr>
              <a:t>clocks and oscillators are used to minimize power consumption and provide</a:t>
            </a:r>
          </a:p>
          <a:p>
            <a:r>
              <a:rPr kumimoji="1" lang="en-US" sz="1200" b="0" i="0" u="none" strike="noStrike" kern="1200" baseline="0" dirty="0">
                <a:solidFill>
                  <a:schemeClr val="tx1"/>
                </a:solidFill>
                <a:latin typeface="Times New Roman" pitchFamily="-109" charset="0"/>
                <a:ea typeface="+mn-ea"/>
                <a:cs typeface="+mn-cs"/>
              </a:rPr>
              <a:t>short startup times.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Energy management </a:t>
            </a:r>
            <a:r>
              <a:rPr kumimoji="1" lang="en-US" sz="1200" b="0" i="0" u="none" strike="noStrike" kern="1200" baseline="0" dirty="0">
                <a:solidFill>
                  <a:schemeClr val="tx1"/>
                </a:solidFill>
                <a:latin typeface="Times New Roman" pitchFamily="-109" charset="0"/>
                <a:ea typeface="+mn-ea"/>
                <a:cs typeface="+mn-cs"/>
              </a:rPr>
              <a:t>: Manages the various low-energy</a:t>
            </a:r>
          </a:p>
          <a:p>
            <a:r>
              <a:rPr kumimoji="1" lang="en-US" sz="1200" b="0" i="0" u="none" strike="noStrike" kern="1200" baseline="0" dirty="0">
                <a:solidFill>
                  <a:schemeClr val="tx1"/>
                </a:solidFill>
                <a:latin typeface="Times New Roman" pitchFamily="-109" charset="0"/>
                <a:ea typeface="+mn-ea"/>
                <a:cs typeface="+mn-cs"/>
              </a:rPr>
              <a:t>modes of operation of the processor and peripherals to provide real-time</a:t>
            </a:r>
          </a:p>
          <a:p>
            <a:r>
              <a:rPr kumimoji="1" lang="en-US" sz="1200" b="0" i="0" u="none" strike="noStrike" kern="1200" baseline="0" dirty="0">
                <a:solidFill>
                  <a:schemeClr val="tx1"/>
                </a:solidFill>
                <a:latin typeface="Times New Roman" pitchFamily="-109" charset="0"/>
                <a:ea typeface="+mn-ea"/>
                <a:cs typeface="+mn-cs"/>
              </a:rPr>
              <a:t>management of the energy needs so as to minimize energy consumption.</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Security</a:t>
            </a:r>
            <a:r>
              <a:rPr kumimoji="1" lang="en-US" sz="1200" b="0" i="0" u="none" strike="noStrike" kern="1200" baseline="0" dirty="0">
                <a:solidFill>
                  <a:schemeClr val="tx1"/>
                </a:solidFill>
                <a:latin typeface="Times New Roman" pitchFamily="-109" charset="0"/>
                <a:ea typeface="+mn-ea"/>
                <a:cs typeface="+mn-cs"/>
              </a:rPr>
              <a:t> : The chip includes a hardware implementation of the Advanced</a:t>
            </a:r>
          </a:p>
          <a:p>
            <a:r>
              <a:rPr kumimoji="1" lang="en-US" sz="1200" b="0" i="0" u="none" strike="noStrike" kern="1200" baseline="0" dirty="0">
                <a:solidFill>
                  <a:schemeClr val="tx1"/>
                </a:solidFill>
                <a:latin typeface="Times New Roman" pitchFamily="-109" charset="0"/>
                <a:ea typeface="+mn-ea"/>
                <a:cs typeface="+mn-cs"/>
              </a:rPr>
              <a:t>Encryption Standard (AES).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32-bit bus </a:t>
            </a:r>
            <a:r>
              <a:rPr kumimoji="1" lang="en-US" sz="1200" b="0" i="0" u="none" strike="noStrike" kern="1200" baseline="0" dirty="0">
                <a:solidFill>
                  <a:schemeClr val="tx1"/>
                </a:solidFill>
                <a:latin typeface="Times New Roman" pitchFamily="-109" charset="0"/>
                <a:ea typeface="+mn-ea"/>
                <a:cs typeface="+mn-cs"/>
              </a:rPr>
              <a:t>: Connects all of the components on the chip.</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Peripheral bus </a:t>
            </a:r>
            <a:r>
              <a:rPr kumimoji="1" lang="en-US" sz="1200" b="0" i="0" u="none" strike="noStrike" kern="1200" baseline="0" dirty="0">
                <a:solidFill>
                  <a:schemeClr val="tx1"/>
                </a:solidFill>
                <a:latin typeface="Times New Roman" pitchFamily="-109" charset="0"/>
                <a:ea typeface="+mn-ea"/>
                <a:cs typeface="+mn-cs"/>
              </a:rPr>
              <a:t>: A network which lets the different peripheral module communicate</a:t>
            </a:r>
          </a:p>
          <a:p>
            <a:r>
              <a:rPr kumimoji="1" lang="en-US" sz="1200" b="0" i="0" u="none" strike="noStrike" kern="1200" baseline="0" dirty="0">
                <a:solidFill>
                  <a:schemeClr val="tx1"/>
                </a:solidFill>
                <a:latin typeface="Times New Roman" pitchFamily="-109" charset="0"/>
                <a:ea typeface="+mn-ea"/>
                <a:cs typeface="+mn-cs"/>
              </a:rPr>
              <a:t>directly with each other without involving the processor. This supports</a:t>
            </a:r>
          </a:p>
          <a:p>
            <a:r>
              <a:rPr kumimoji="1" lang="en-US" sz="1200" b="0" i="0" u="none" strike="noStrike" kern="1200" baseline="0" dirty="0">
                <a:solidFill>
                  <a:schemeClr val="tx1"/>
                </a:solidFill>
                <a:latin typeface="Times New Roman" pitchFamily="-109" charset="0"/>
                <a:ea typeface="+mn-ea"/>
                <a:cs typeface="+mn-cs"/>
              </a:rPr>
              <a:t>timing-critical operation and reduces software overhead.</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Comparing Figure 1.16 with Figure 1.2, you will see many similarities and</a:t>
            </a:r>
          </a:p>
          <a:p>
            <a:r>
              <a:rPr kumimoji="1" lang="en-US" sz="1200" b="0" i="0" u="none" strike="noStrike" kern="1200" baseline="0" dirty="0">
                <a:solidFill>
                  <a:schemeClr val="tx1"/>
                </a:solidFill>
                <a:latin typeface="Times New Roman" pitchFamily="-109" charset="0"/>
                <a:ea typeface="+mn-ea"/>
                <a:cs typeface="+mn-cs"/>
              </a:rPr>
              <a:t>the same general hierarchical structure. Note, however, that the top level of a</a:t>
            </a:r>
          </a:p>
          <a:p>
            <a:r>
              <a:rPr kumimoji="1" lang="en-US" sz="1200" b="0" i="0" u="none" strike="noStrike" kern="1200" baseline="0" dirty="0">
                <a:solidFill>
                  <a:schemeClr val="tx1"/>
                </a:solidFill>
                <a:latin typeface="Times New Roman" pitchFamily="-109" charset="0"/>
                <a:ea typeface="+mn-ea"/>
                <a:cs typeface="+mn-cs"/>
              </a:rPr>
              <a:t>microcontroller computer system is a single chip, whereas for a multicore computer,</a:t>
            </a:r>
          </a:p>
          <a:p>
            <a:r>
              <a:rPr kumimoji="1" lang="en-US" sz="1200" b="0" i="0" u="none" strike="noStrike" kern="1200" baseline="0" dirty="0">
                <a:solidFill>
                  <a:schemeClr val="tx1"/>
                </a:solidFill>
                <a:latin typeface="Times New Roman" pitchFamily="-109" charset="0"/>
                <a:ea typeface="+mn-ea"/>
                <a:cs typeface="+mn-cs"/>
              </a:rPr>
              <a:t>the top level is a motherboard containing a number of chips. Another noteworthy</a:t>
            </a:r>
          </a:p>
          <a:p>
            <a:r>
              <a:rPr kumimoji="1" lang="en-US" sz="1200" b="0" i="0" u="none" strike="noStrike" kern="1200" baseline="0" dirty="0">
                <a:solidFill>
                  <a:schemeClr val="tx1"/>
                </a:solidFill>
                <a:latin typeface="Times New Roman" pitchFamily="-109" charset="0"/>
                <a:ea typeface="+mn-ea"/>
                <a:cs typeface="+mn-cs"/>
              </a:rPr>
              <a:t>difference is that there is no cache, neither in the Cortex-M3 processor</a:t>
            </a:r>
          </a:p>
          <a:p>
            <a:r>
              <a:rPr kumimoji="1" lang="en-US" sz="1200" b="0" i="0" u="none" strike="noStrike" kern="1200" baseline="0" dirty="0">
                <a:solidFill>
                  <a:schemeClr val="tx1"/>
                </a:solidFill>
                <a:latin typeface="Times New Roman" pitchFamily="-109" charset="0"/>
                <a:ea typeface="+mn-ea"/>
                <a:cs typeface="+mn-cs"/>
              </a:rPr>
              <a:t>nor in the microcontroller as a whole, which plays an important role if the code or</a:t>
            </a:r>
          </a:p>
          <a:p>
            <a:r>
              <a:rPr kumimoji="1" lang="en-US" sz="1200" b="0" i="0" u="none" strike="noStrike" kern="1200" baseline="0" dirty="0">
                <a:solidFill>
                  <a:schemeClr val="tx1"/>
                </a:solidFill>
                <a:latin typeface="Times New Roman" pitchFamily="-109" charset="0"/>
                <a:ea typeface="+mn-ea"/>
                <a:cs typeface="+mn-cs"/>
              </a:rPr>
              <a:t>data resides in external memory. Though the number of cycles to read the instruction</a:t>
            </a:r>
          </a:p>
          <a:p>
            <a:r>
              <a:rPr kumimoji="1" lang="en-US" sz="1200" b="0" i="0" u="none" strike="noStrike" kern="1200" baseline="0" dirty="0">
                <a:solidFill>
                  <a:schemeClr val="tx1"/>
                </a:solidFill>
                <a:latin typeface="Times New Roman" pitchFamily="-109" charset="0"/>
                <a:ea typeface="+mn-ea"/>
                <a:cs typeface="+mn-cs"/>
              </a:rPr>
              <a:t>or data varies depending on cache hit or miss, the cache greatly improves the</a:t>
            </a:r>
          </a:p>
          <a:p>
            <a:r>
              <a:rPr kumimoji="1" lang="en-US" sz="1200" b="0" i="0" u="none" strike="noStrike" kern="1200" baseline="0" dirty="0">
                <a:solidFill>
                  <a:schemeClr val="tx1"/>
                </a:solidFill>
                <a:latin typeface="Times New Roman" pitchFamily="-109" charset="0"/>
                <a:ea typeface="+mn-ea"/>
                <a:cs typeface="+mn-cs"/>
              </a:rPr>
              <a:t>performance when external memory is used. Such overhead is not needed for a</a:t>
            </a:r>
          </a:p>
          <a:p>
            <a:r>
              <a:rPr kumimoji="1" lang="en-US" sz="1200" b="0" i="0" u="none" strike="noStrike" kern="1200" baseline="0" dirty="0">
                <a:solidFill>
                  <a:schemeClr val="tx1"/>
                </a:solidFill>
                <a:latin typeface="Times New Roman" pitchFamily="-109" charset="0"/>
                <a:ea typeface="+mn-ea"/>
                <a:cs typeface="+mn-cs"/>
              </a:rPr>
              <a:t>microcontroller.</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62</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extLst>
      <p:ext uri="{BB962C8B-B14F-4D97-AF65-F5344CB8AC3E}">
        <p14:creationId xmlns:p14="http://schemas.microsoft.com/office/powerpoint/2010/main" val="3390489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Although the general concepts for cloud computing go back to the 1950s, cloud computing</a:t>
            </a:r>
          </a:p>
          <a:p>
            <a:r>
              <a:rPr kumimoji="1" lang="en-US" sz="1200" b="0" i="0" u="none" strike="noStrike" kern="1200" baseline="0" dirty="0">
                <a:solidFill>
                  <a:schemeClr val="tx1"/>
                </a:solidFill>
                <a:latin typeface="Times New Roman" pitchFamily="-109" charset="0"/>
                <a:ea typeface="+mn-ea"/>
                <a:cs typeface="+mn-cs"/>
              </a:rPr>
              <a:t>services first became available in the early 2000s, particular targeted at large</a:t>
            </a:r>
          </a:p>
          <a:p>
            <a:r>
              <a:rPr kumimoji="1" lang="en-US" sz="1200" b="0" i="0" u="none" strike="noStrike" kern="1200" baseline="0" dirty="0">
                <a:solidFill>
                  <a:schemeClr val="tx1"/>
                </a:solidFill>
                <a:latin typeface="Times New Roman" pitchFamily="-109" charset="0"/>
                <a:ea typeface="+mn-ea"/>
                <a:cs typeface="+mn-cs"/>
              </a:rPr>
              <a:t>enterprises. Since then, cloud computing has spread to small and medium size businesses,</a:t>
            </a:r>
          </a:p>
          <a:p>
            <a:r>
              <a:rPr kumimoji="1" lang="en-US" sz="1200" b="0" i="0" u="none" strike="noStrike" kern="1200" baseline="0" dirty="0">
                <a:solidFill>
                  <a:schemeClr val="tx1"/>
                </a:solidFill>
                <a:latin typeface="Times New Roman" pitchFamily="-109" charset="0"/>
                <a:ea typeface="+mn-ea"/>
                <a:cs typeface="+mn-cs"/>
              </a:rPr>
              <a:t>and most recently to consumers. Apple’s </a:t>
            </a:r>
            <a:r>
              <a:rPr kumimoji="1" lang="en-US" sz="1200" b="0" i="0" u="none" strike="noStrike" kern="1200" baseline="0" dirty="0" err="1">
                <a:solidFill>
                  <a:schemeClr val="tx1"/>
                </a:solidFill>
                <a:latin typeface="Times New Roman" pitchFamily="-109" charset="0"/>
                <a:ea typeface="+mn-ea"/>
                <a:cs typeface="+mn-cs"/>
              </a:rPr>
              <a:t>iCloud</a:t>
            </a:r>
            <a:r>
              <a:rPr kumimoji="1" lang="en-US" sz="1200" b="0" i="0" u="none" strike="noStrike" kern="1200" baseline="0" dirty="0">
                <a:solidFill>
                  <a:schemeClr val="tx1"/>
                </a:solidFill>
                <a:latin typeface="Times New Roman" pitchFamily="-109" charset="0"/>
                <a:ea typeface="+mn-ea"/>
                <a:cs typeface="+mn-cs"/>
              </a:rPr>
              <a:t> was launched in 2012 and</a:t>
            </a:r>
          </a:p>
          <a:p>
            <a:r>
              <a:rPr kumimoji="1" lang="en-US" sz="1200" b="0" i="0" u="none" strike="noStrike" kern="1200" baseline="0" dirty="0">
                <a:solidFill>
                  <a:schemeClr val="tx1"/>
                </a:solidFill>
                <a:latin typeface="Times New Roman" pitchFamily="-109" charset="0"/>
                <a:ea typeface="+mn-ea"/>
                <a:cs typeface="+mn-cs"/>
              </a:rPr>
              <a:t>had 20 million users within a week of launch. </a:t>
            </a:r>
            <a:r>
              <a:rPr kumimoji="1" lang="en-US" sz="1200" b="0" i="0" u="none" strike="noStrike" kern="1200" baseline="0" dirty="0" err="1">
                <a:solidFill>
                  <a:schemeClr val="tx1"/>
                </a:solidFill>
                <a:latin typeface="Times New Roman" pitchFamily="-109" charset="0"/>
                <a:ea typeface="+mn-ea"/>
                <a:cs typeface="+mn-cs"/>
              </a:rPr>
              <a:t>Evernote</a:t>
            </a:r>
            <a:r>
              <a:rPr kumimoji="1" lang="en-US" sz="1200" b="0" i="0" u="none" strike="noStrike" kern="1200" baseline="0" dirty="0">
                <a:solidFill>
                  <a:schemeClr val="tx1"/>
                </a:solidFill>
                <a:latin typeface="Times New Roman" pitchFamily="-109" charset="0"/>
                <a:ea typeface="+mn-ea"/>
                <a:cs typeface="+mn-cs"/>
              </a:rPr>
              <a:t>, the cloud-based </a:t>
            </a:r>
            <a:r>
              <a:rPr kumimoji="1" lang="en-US" sz="1200" b="0" i="0" u="none" strike="noStrike" kern="1200" baseline="0" dirty="0" err="1">
                <a:solidFill>
                  <a:schemeClr val="tx1"/>
                </a:solidFill>
                <a:latin typeface="Times New Roman" pitchFamily="-109" charset="0"/>
                <a:ea typeface="+mn-ea"/>
                <a:cs typeface="+mn-cs"/>
              </a:rPr>
              <a:t>notetaking</a:t>
            </a:r>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and archiving service, launched in 2008, approached 100 million users in less than</a:t>
            </a:r>
          </a:p>
          <a:p>
            <a:r>
              <a:rPr kumimoji="1" lang="en-US" sz="1200" b="0" i="0" u="none" strike="noStrike" kern="1200" baseline="0" dirty="0">
                <a:solidFill>
                  <a:schemeClr val="tx1"/>
                </a:solidFill>
                <a:latin typeface="Times New Roman" pitchFamily="-109" charset="0"/>
                <a:ea typeface="+mn-ea"/>
                <a:cs typeface="+mn-cs"/>
              </a:rPr>
              <a:t>6 years. In this section, we provide a brief overview. Cloud computing is examined in</a:t>
            </a:r>
          </a:p>
          <a:p>
            <a:r>
              <a:rPr kumimoji="1" lang="en-US" sz="1200" b="0" i="0" u="none" strike="noStrike" kern="1200" baseline="0" dirty="0">
                <a:solidFill>
                  <a:schemeClr val="tx1"/>
                </a:solidFill>
                <a:latin typeface="Times New Roman" pitchFamily="-109" charset="0"/>
                <a:ea typeface="+mn-ea"/>
                <a:cs typeface="+mn-cs"/>
              </a:rPr>
              <a:t>more detail in Chapter 17.</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There is an increasingly prominent trend in many organizations to move a substantial</a:t>
            </a:r>
          </a:p>
          <a:p>
            <a:r>
              <a:rPr kumimoji="1" lang="en-US" sz="1200" b="0" i="0" u="none" strike="noStrike" kern="1200" baseline="0" dirty="0">
                <a:solidFill>
                  <a:schemeClr val="tx1"/>
                </a:solidFill>
                <a:latin typeface="Times New Roman" pitchFamily="-109" charset="0"/>
                <a:ea typeface="+mn-ea"/>
                <a:cs typeface="+mn-cs"/>
              </a:rPr>
              <a:t>portion or even all information technology (IT) operations to an Internet-</a:t>
            </a:r>
          </a:p>
          <a:p>
            <a:r>
              <a:rPr kumimoji="1" lang="en-US" sz="1200" b="0" i="0" u="none" strike="noStrike" kern="1200" baseline="0" dirty="0">
                <a:solidFill>
                  <a:schemeClr val="tx1"/>
                </a:solidFill>
                <a:latin typeface="Times New Roman" pitchFamily="-109" charset="0"/>
                <a:ea typeface="+mn-ea"/>
                <a:cs typeface="+mn-cs"/>
              </a:rPr>
              <a:t>connected infrastructure known as enterprise cloud computing. At the same time, individual</a:t>
            </a:r>
          </a:p>
          <a:p>
            <a:r>
              <a:rPr kumimoji="1" lang="en-US" sz="1200" b="0" i="0" u="none" strike="noStrike" kern="1200" baseline="0" dirty="0">
                <a:solidFill>
                  <a:schemeClr val="tx1"/>
                </a:solidFill>
                <a:latin typeface="Times New Roman" pitchFamily="-109" charset="0"/>
                <a:ea typeface="+mn-ea"/>
                <a:cs typeface="+mn-cs"/>
              </a:rPr>
              <a:t>users of PCs and mobile devices are relying more and more on cloud computing</a:t>
            </a:r>
          </a:p>
          <a:p>
            <a:r>
              <a:rPr kumimoji="1" lang="en-US" sz="1200" b="0" i="0" u="none" strike="noStrike" kern="1200" baseline="0" dirty="0">
                <a:solidFill>
                  <a:schemeClr val="tx1"/>
                </a:solidFill>
                <a:latin typeface="Times New Roman" pitchFamily="-109" charset="0"/>
                <a:ea typeface="+mn-ea"/>
                <a:cs typeface="+mn-cs"/>
              </a:rPr>
              <a:t>services to backup data, synch devices, and share, using personal cloud computing.</a:t>
            </a:r>
          </a:p>
          <a:p>
            <a:r>
              <a:rPr kumimoji="1" lang="en-US" sz="1200" b="0" i="0" u="none" strike="noStrike" kern="1200" baseline="0" dirty="0">
                <a:solidFill>
                  <a:schemeClr val="tx1"/>
                </a:solidFill>
                <a:latin typeface="Times New Roman" pitchFamily="-109" charset="0"/>
                <a:ea typeface="+mn-ea"/>
                <a:cs typeface="+mn-cs"/>
              </a:rPr>
              <a:t>NIST defines cloud computing, in NIST SP-800-145 (The NIST Definition of Cloud</a:t>
            </a:r>
          </a:p>
          <a:p>
            <a:r>
              <a:rPr kumimoji="1" lang="en-US" sz="1200" b="0" i="0" u="none" strike="noStrike" kern="1200" baseline="0" dirty="0">
                <a:solidFill>
                  <a:schemeClr val="tx1"/>
                </a:solidFill>
                <a:latin typeface="Times New Roman" pitchFamily="-109" charset="0"/>
                <a:ea typeface="+mn-ea"/>
                <a:cs typeface="+mn-cs"/>
              </a:rPr>
              <a:t>Computing ), as follows: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Cloud computing: A model for enabling ubiquitous, convenient, on-demand</a:t>
            </a:r>
          </a:p>
          <a:p>
            <a:r>
              <a:rPr kumimoji="1" lang="en-US" sz="1200" b="0" i="0" u="none" strike="noStrike" kern="1200" baseline="0" dirty="0">
                <a:solidFill>
                  <a:schemeClr val="tx1"/>
                </a:solidFill>
                <a:latin typeface="Times New Roman" pitchFamily="-109" charset="0"/>
                <a:ea typeface="+mn-ea"/>
                <a:cs typeface="+mn-cs"/>
              </a:rPr>
              <a:t>network access to a shared pool of configurable computing resources (e.g., networks, servers,</a:t>
            </a:r>
          </a:p>
          <a:p>
            <a:r>
              <a:rPr kumimoji="1" lang="en-US" sz="1200" b="0" i="0" u="none" strike="noStrike" kern="1200" baseline="0" dirty="0">
                <a:solidFill>
                  <a:schemeClr val="tx1"/>
                </a:solidFill>
                <a:latin typeface="Times New Roman" pitchFamily="-109" charset="0"/>
                <a:ea typeface="+mn-ea"/>
                <a:cs typeface="+mn-cs"/>
              </a:rPr>
              <a:t>storage, applications, and services) that can be rapidly provisioned and released with</a:t>
            </a:r>
          </a:p>
          <a:p>
            <a:r>
              <a:rPr kumimoji="1" lang="en-US" sz="1200" b="0" i="0" u="none" strike="noStrike" kern="1200" baseline="0" dirty="0">
                <a:solidFill>
                  <a:schemeClr val="tx1"/>
                </a:solidFill>
                <a:latin typeface="Times New Roman" pitchFamily="-109" charset="0"/>
                <a:ea typeface="+mn-ea"/>
                <a:cs typeface="+mn-cs"/>
              </a:rPr>
              <a:t>minimal management effort or service provider interaction.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Basically, with cloud computing, you get economies of scale, professional network</a:t>
            </a:r>
          </a:p>
          <a:p>
            <a:r>
              <a:rPr kumimoji="1" lang="en-US" sz="1200" b="0" i="0" u="none" strike="noStrike" kern="1200" baseline="0" dirty="0">
                <a:solidFill>
                  <a:schemeClr val="tx1"/>
                </a:solidFill>
                <a:latin typeface="Times New Roman" pitchFamily="-109" charset="0"/>
                <a:ea typeface="+mn-ea"/>
                <a:cs typeface="+mn-cs"/>
              </a:rPr>
              <a:t>management, and professional security management. These features can be</a:t>
            </a:r>
          </a:p>
          <a:p>
            <a:r>
              <a:rPr kumimoji="1" lang="en-US" sz="1200" b="0" i="0" u="none" strike="noStrike" kern="1200" baseline="0" dirty="0">
                <a:solidFill>
                  <a:schemeClr val="tx1"/>
                </a:solidFill>
                <a:latin typeface="Times New Roman" pitchFamily="-109" charset="0"/>
                <a:ea typeface="+mn-ea"/>
                <a:cs typeface="+mn-cs"/>
              </a:rPr>
              <a:t>attractive to companies large and small, government agencies, and individual PC</a:t>
            </a:r>
          </a:p>
          <a:p>
            <a:r>
              <a:rPr kumimoji="1" lang="en-US" sz="1200" b="0" i="0" u="none" strike="noStrike" kern="1200" baseline="0" dirty="0">
                <a:solidFill>
                  <a:schemeClr val="tx1"/>
                </a:solidFill>
                <a:latin typeface="Times New Roman" pitchFamily="-109" charset="0"/>
                <a:ea typeface="+mn-ea"/>
                <a:cs typeface="+mn-cs"/>
              </a:rPr>
              <a:t>and mobile users. The individual or company only needs to pay for the storage capacity</a:t>
            </a:r>
          </a:p>
          <a:p>
            <a:r>
              <a:rPr kumimoji="1" lang="en-US" sz="1200" b="0" i="0" u="none" strike="noStrike" kern="1200" baseline="0" dirty="0">
                <a:solidFill>
                  <a:schemeClr val="tx1"/>
                </a:solidFill>
                <a:latin typeface="Times New Roman" pitchFamily="-109" charset="0"/>
                <a:ea typeface="+mn-ea"/>
                <a:cs typeface="+mn-cs"/>
              </a:rPr>
              <a:t>and services they need. The user, be it company or individual, doesn’t have</a:t>
            </a:r>
          </a:p>
          <a:p>
            <a:r>
              <a:rPr kumimoji="1" lang="en-US" sz="1200" b="0" i="0" u="none" strike="noStrike" kern="1200" baseline="0" dirty="0">
                <a:solidFill>
                  <a:schemeClr val="tx1"/>
                </a:solidFill>
                <a:latin typeface="Times New Roman" pitchFamily="-109" charset="0"/>
                <a:ea typeface="+mn-ea"/>
                <a:cs typeface="+mn-cs"/>
              </a:rPr>
              <a:t>the hassle of setting up a database system, acquiring the hardware they need, doing</a:t>
            </a:r>
          </a:p>
          <a:p>
            <a:r>
              <a:rPr kumimoji="1" lang="en-US" sz="1200" b="0" i="0" u="none" strike="noStrike" kern="1200" baseline="0" dirty="0">
                <a:solidFill>
                  <a:schemeClr val="tx1"/>
                </a:solidFill>
                <a:latin typeface="Times New Roman" pitchFamily="-109" charset="0"/>
                <a:ea typeface="+mn-ea"/>
                <a:cs typeface="+mn-cs"/>
              </a:rPr>
              <a:t>maintenance, and backing up the data—all these are part of the cloud service.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theory, another big advantage of using cloud computing to store your data</a:t>
            </a:r>
          </a:p>
          <a:p>
            <a:r>
              <a:rPr kumimoji="1" lang="en-US" sz="1200" b="0" i="0" u="none" strike="noStrike" kern="1200" baseline="0" dirty="0">
                <a:solidFill>
                  <a:schemeClr val="tx1"/>
                </a:solidFill>
                <a:latin typeface="Times New Roman" pitchFamily="-109" charset="0"/>
                <a:ea typeface="+mn-ea"/>
                <a:cs typeface="+mn-cs"/>
              </a:rPr>
              <a:t>and share it with others is that the cloud provider takes care of security. Alas, the</a:t>
            </a:r>
          </a:p>
          <a:p>
            <a:r>
              <a:rPr kumimoji="1" lang="en-US" sz="1200" b="0" i="0" u="none" strike="noStrike" kern="1200" baseline="0" dirty="0">
                <a:solidFill>
                  <a:schemeClr val="tx1"/>
                </a:solidFill>
                <a:latin typeface="Times New Roman" pitchFamily="-109" charset="0"/>
                <a:ea typeface="+mn-ea"/>
                <a:cs typeface="+mn-cs"/>
              </a:rPr>
              <a:t>customer is not always protected. There have been a number of security failures</a:t>
            </a:r>
          </a:p>
          <a:p>
            <a:r>
              <a:rPr kumimoji="1" lang="en-US" sz="1200" b="0" i="0" u="none" strike="noStrike" kern="1200" baseline="0" dirty="0">
                <a:solidFill>
                  <a:schemeClr val="tx1"/>
                </a:solidFill>
                <a:latin typeface="Times New Roman" pitchFamily="-109" charset="0"/>
                <a:ea typeface="+mn-ea"/>
                <a:cs typeface="+mn-cs"/>
              </a:rPr>
              <a:t>among cloud providers. </a:t>
            </a:r>
            <a:r>
              <a:rPr kumimoji="1" lang="en-US" sz="1200" b="0" i="0" u="none" strike="noStrike" kern="1200" baseline="0" dirty="0" err="1">
                <a:solidFill>
                  <a:schemeClr val="tx1"/>
                </a:solidFill>
                <a:latin typeface="Times New Roman" pitchFamily="-109" charset="0"/>
                <a:ea typeface="+mn-ea"/>
                <a:cs typeface="+mn-cs"/>
              </a:rPr>
              <a:t>Evernote</a:t>
            </a:r>
            <a:r>
              <a:rPr kumimoji="1" lang="en-US" sz="1200" b="0" i="0" u="none" strike="noStrike" kern="1200" baseline="0" dirty="0">
                <a:solidFill>
                  <a:schemeClr val="tx1"/>
                </a:solidFill>
                <a:latin typeface="Times New Roman" pitchFamily="-109" charset="0"/>
                <a:ea typeface="+mn-ea"/>
                <a:cs typeface="+mn-cs"/>
              </a:rPr>
              <a:t> made headlines in early 2013 when it told all of its</a:t>
            </a:r>
          </a:p>
          <a:p>
            <a:r>
              <a:rPr kumimoji="1" lang="en-US" sz="1200" b="0" i="0" u="none" strike="noStrike" kern="1200" baseline="0" dirty="0">
                <a:solidFill>
                  <a:schemeClr val="tx1"/>
                </a:solidFill>
                <a:latin typeface="Times New Roman" pitchFamily="-109" charset="0"/>
                <a:ea typeface="+mn-ea"/>
                <a:cs typeface="+mn-cs"/>
              </a:rPr>
              <a:t>users to reset their passwords after an intrusion was discovered.</a:t>
            </a:r>
          </a:p>
          <a:p>
            <a:endParaRPr kumimoji="1" lang="en-US" sz="1200" b="0" i="0" u="none" strike="noStrike" kern="1200" baseline="0" dirty="0">
              <a:solidFill>
                <a:schemeClr val="tx1"/>
              </a:solidFill>
              <a:latin typeface="Times New Roman" pitchFamily="-109" charset="0"/>
              <a:ea typeface="+mn-ea"/>
              <a:cs typeface="+mn-cs"/>
            </a:endParaRPr>
          </a:p>
        </p:txBody>
      </p:sp>
      <p:sp>
        <p:nvSpPr>
          <p:cNvPr id="4" name="Slide Number Placeholder 3"/>
          <p:cNvSpPr>
            <a:spLocks noGrp="1"/>
          </p:cNvSpPr>
          <p:nvPr>
            <p:ph type="sldNum" sz="quarter" idx="10"/>
          </p:nvPr>
        </p:nvSpPr>
        <p:spPr/>
        <p:txBody>
          <a:bodyPr/>
          <a:lstStyle/>
          <a:p>
            <a:fld id="{426AC9EA-110C-D44B-81A3-E5165EEE361B}" type="slidenum">
              <a:rPr lang="en-US" smtClean="0"/>
              <a:pPr/>
              <a:t>63</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913363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Cloud networking  refers to the networks and network management functionality</a:t>
            </a:r>
          </a:p>
          <a:p>
            <a:r>
              <a:rPr kumimoji="1" lang="en-US" sz="1200" b="0" i="0" u="none" strike="noStrike" kern="1200" baseline="0" dirty="0">
                <a:solidFill>
                  <a:schemeClr val="tx1"/>
                </a:solidFill>
                <a:latin typeface="Times New Roman" pitchFamily="-109" charset="0"/>
                <a:ea typeface="+mn-ea"/>
                <a:cs typeface="+mn-cs"/>
              </a:rPr>
              <a:t>that must be in place to enable cloud computing. Most cloud computing solutions</a:t>
            </a:r>
          </a:p>
          <a:p>
            <a:r>
              <a:rPr kumimoji="1" lang="en-US" sz="1200" b="0" i="0" u="none" strike="noStrike" kern="1200" baseline="0" dirty="0">
                <a:solidFill>
                  <a:schemeClr val="tx1"/>
                </a:solidFill>
                <a:latin typeface="Times New Roman" pitchFamily="-109" charset="0"/>
                <a:ea typeface="+mn-ea"/>
                <a:cs typeface="+mn-cs"/>
              </a:rPr>
              <a:t>rely on the Internet, but that is only a piece of the networking infrastructure.</a:t>
            </a:r>
          </a:p>
          <a:p>
            <a:r>
              <a:rPr kumimoji="1" lang="en-US" sz="1200" b="0" i="0" u="none" strike="noStrike" kern="1200" baseline="0" dirty="0">
                <a:solidFill>
                  <a:schemeClr val="tx1"/>
                </a:solidFill>
                <a:latin typeface="Times New Roman" pitchFamily="-109" charset="0"/>
                <a:ea typeface="+mn-ea"/>
                <a:cs typeface="+mn-cs"/>
              </a:rPr>
              <a:t>One example of cloud networking is the provisioning of high-performance</a:t>
            </a:r>
          </a:p>
          <a:p>
            <a:r>
              <a:rPr kumimoji="1" lang="en-US" sz="1200" b="0" i="0" u="none" strike="noStrike" kern="1200" baseline="0" dirty="0">
                <a:solidFill>
                  <a:schemeClr val="tx1"/>
                </a:solidFill>
                <a:latin typeface="Times New Roman" pitchFamily="-109" charset="0"/>
                <a:ea typeface="+mn-ea"/>
                <a:cs typeface="+mn-cs"/>
              </a:rPr>
              <a:t>and/or high- reliability networking between the provider and subscriber. In this case, some</a:t>
            </a:r>
          </a:p>
          <a:p>
            <a:r>
              <a:rPr kumimoji="1" lang="en-US" sz="1200" b="0" i="0" u="none" strike="noStrike" kern="1200" baseline="0" dirty="0">
                <a:solidFill>
                  <a:schemeClr val="tx1"/>
                </a:solidFill>
                <a:latin typeface="Times New Roman" pitchFamily="-109" charset="0"/>
                <a:ea typeface="+mn-ea"/>
                <a:cs typeface="+mn-cs"/>
              </a:rPr>
              <a:t>or all of the traffic between an enterprise and the cloud bypasses the Internet and</a:t>
            </a:r>
          </a:p>
          <a:p>
            <a:r>
              <a:rPr kumimoji="1" lang="en-US" sz="1200" b="0" i="0" u="none" strike="noStrike" kern="1200" baseline="0" dirty="0">
                <a:solidFill>
                  <a:schemeClr val="tx1"/>
                </a:solidFill>
                <a:latin typeface="Times New Roman" pitchFamily="-109" charset="0"/>
                <a:ea typeface="+mn-ea"/>
                <a:cs typeface="+mn-cs"/>
              </a:rPr>
              <a:t>uses dedicated private network facilities owned or leased by the cloud service provider.</a:t>
            </a:r>
          </a:p>
          <a:p>
            <a:r>
              <a:rPr kumimoji="1" lang="en-US" sz="1200" b="0" i="0" u="none" strike="noStrike" kern="1200" baseline="0" dirty="0">
                <a:solidFill>
                  <a:schemeClr val="tx1"/>
                </a:solidFill>
                <a:latin typeface="Times New Roman" pitchFamily="-109" charset="0"/>
                <a:ea typeface="+mn-ea"/>
                <a:cs typeface="+mn-cs"/>
              </a:rPr>
              <a:t>More generally, cloud networking refers to the collection of network capabilities</a:t>
            </a:r>
          </a:p>
          <a:p>
            <a:r>
              <a:rPr kumimoji="1" lang="en-US" sz="1200" b="0" i="0" u="none" strike="noStrike" kern="1200" baseline="0" dirty="0">
                <a:solidFill>
                  <a:schemeClr val="tx1"/>
                </a:solidFill>
                <a:latin typeface="Times New Roman" pitchFamily="-109" charset="0"/>
                <a:ea typeface="+mn-ea"/>
                <a:cs typeface="+mn-cs"/>
              </a:rPr>
              <a:t>required to access a cloud, including making use of specialized services over</a:t>
            </a:r>
          </a:p>
          <a:p>
            <a:r>
              <a:rPr kumimoji="1" lang="en-US" sz="1200" b="0" i="0" u="none" strike="noStrike" kern="1200" baseline="0" dirty="0">
                <a:solidFill>
                  <a:schemeClr val="tx1"/>
                </a:solidFill>
                <a:latin typeface="Times New Roman" pitchFamily="-109" charset="0"/>
                <a:ea typeface="+mn-ea"/>
                <a:cs typeface="+mn-cs"/>
              </a:rPr>
              <a:t>the Internet, linking enterprise data centers to a cloud, and using firewalls and other</a:t>
            </a:r>
          </a:p>
          <a:p>
            <a:r>
              <a:rPr kumimoji="1" lang="en-US" sz="1200" b="0" i="0" u="none" strike="noStrike" kern="1200" baseline="0" dirty="0">
                <a:solidFill>
                  <a:schemeClr val="tx1"/>
                </a:solidFill>
                <a:latin typeface="Times New Roman" pitchFamily="-109" charset="0"/>
                <a:ea typeface="+mn-ea"/>
                <a:cs typeface="+mn-cs"/>
              </a:rPr>
              <a:t>network security devices at critical points to enforce access security policies.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We can think of cloud storage  as a subset of cloud computing. In essence, cloud</a:t>
            </a:r>
          </a:p>
          <a:p>
            <a:r>
              <a:rPr kumimoji="1" lang="en-US" sz="1200" b="0" i="0" u="none" strike="noStrike" kern="1200" baseline="0" dirty="0">
                <a:solidFill>
                  <a:schemeClr val="tx1"/>
                </a:solidFill>
                <a:latin typeface="Times New Roman" pitchFamily="-109" charset="0"/>
                <a:ea typeface="+mn-ea"/>
                <a:cs typeface="+mn-cs"/>
              </a:rPr>
              <a:t>storage consists of database storage and database applications hosted remotely on</a:t>
            </a:r>
          </a:p>
          <a:p>
            <a:r>
              <a:rPr kumimoji="1" lang="en-US" sz="1200" b="0" i="0" u="none" strike="noStrike" kern="1200" baseline="0" dirty="0">
                <a:solidFill>
                  <a:schemeClr val="tx1"/>
                </a:solidFill>
                <a:latin typeface="Times New Roman" pitchFamily="-109" charset="0"/>
                <a:ea typeface="+mn-ea"/>
                <a:cs typeface="+mn-cs"/>
              </a:rPr>
              <a:t>cloud servers. Cloud storage enables small businesses and individual users to take</a:t>
            </a:r>
          </a:p>
          <a:p>
            <a:r>
              <a:rPr kumimoji="1" lang="en-US" sz="1200" b="0" i="0" u="none" strike="noStrike" kern="1200" baseline="0" dirty="0">
                <a:solidFill>
                  <a:schemeClr val="tx1"/>
                </a:solidFill>
                <a:latin typeface="Times New Roman" pitchFamily="-109" charset="0"/>
                <a:ea typeface="+mn-ea"/>
                <a:cs typeface="+mn-cs"/>
              </a:rPr>
              <a:t>advantage of data storage that scales with their needs and to take advantage of a</a:t>
            </a:r>
          </a:p>
          <a:p>
            <a:r>
              <a:rPr kumimoji="1" lang="en-US" sz="1200" b="0" i="0" u="none" strike="noStrike" kern="1200" baseline="0" dirty="0">
                <a:solidFill>
                  <a:schemeClr val="tx1"/>
                </a:solidFill>
                <a:latin typeface="Times New Roman" pitchFamily="-109" charset="0"/>
                <a:ea typeface="+mn-ea"/>
                <a:cs typeface="+mn-cs"/>
              </a:rPr>
              <a:t>variety of database applications without having to buy, maintain, and manage the</a:t>
            </a:r>
          </a:p>
          <a:p>
            <a:r>
              <a:rPr kumimoji="1" lang="en-US" sz="1200" b="0" i="0" u="none" strike="noStrike" kern="1200" baseline="0" dirty="0">
                <a:solidFill>
                  <a:schemeClr val="tx1"/>
                </a:solidFill>
                <a:latin typeface="Times New Roman" pitchFamily="-109" charset="0"/>
                <a:ea typeface="+mn-ea"/>
                <a:cs typeface="+mn-cs"/>
              </a:rPr>
              <a:t>storage assets.</a:t>
            </a:r>
            <a:endParaRPr lang="en-US" dirty="0"/>
          </a:p>
          <a:p>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64</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9488382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The essential purpose of cloud computing is to provide for the convenient rental</a:t>
            </a:r>
          </a:p>
          <a:p>
            <a:r>
              <a:rPr kumimoji="1" lang="en-US" sz="1200" b="0" i="0" u="none" strike="noStrike" kern="1200" baseline="0" dirty="0">
                <a:solidFill>
                  <a:schemeClr val="tx1"/>
                </a:solidFill>
                <a:latin typeface="Times New Roman" pitchFamily="-109" charset="0"/>
                <a:ea typeface="+mn-ea"/>
                <a:cs typeface="+mn-cs"/>
              </a:rPr>
              <a:t>of computing resources. A cloud service provider (CSP) maintains computing and</a:t>
            </a:r>
          </a:p>
          <a:p>
            <a:r>
              <a:rPr kumimoji="1" lang="en-US" sz="1200" b="0" i="0" u="none" strike="noStrike" kern="1200" baseline="0" dirty="0">
                <a:solidFill>
                  <a:schemeClr val="tx1"/>
                </a:solidFill>
                <a:latin typeface="Times New Roman" pitchFamily="-109" charset="0"/>
                <a:ea typeface="+mn-ea"/>
                <a:cs typeface="+mn-cs"/>
              </a:rPr>
              <a:t> data storage resources that are available over the Internet or private networks.</a:t>
            </a:r>
          </a:p>
          <a:p>
            <a:r>
              <a:rPr kumimoji="1" lang="en-US" sz="1200" b="0" i="0" u="none" strike="noStrike" kern="1200" baseline="0" dirty="0">
                <a:solidFill>
                  <a:schemeClr val="tx1"/>
                </a:solidFill>
                <a:latin typeface="Times New Roman" pitchFamily="-109" charset="0"/>
                <a:ea typeface="+mn-ea"/>
                <a:cs typeface="+mn-cs"/>
              </a:rPr>
              <a:t>Customers can rent a portion of these resources as needed. Virtually all cloud service</a:t>
            </a:r>
          </a:p>
          <a:p>
            <a:r>
              <a:rPr kumimoji="1" lang="en-US" sz="1200" b="0" i="0" u="none" strike="noStrike" kern="1200" baseline="0" dirty="0">
                <a:solidFill>
                  <a:schemeClr val="tx1"/>
                </a:solidFill>
                <a:latin typeface="Times New Roman" pitchFamily="-109" charset="0"/>
                <a:ea typeface="+mn-ea"/>
                <a:cs typeface="+mn-cs"/>
              </a:rPr>
              <a:t>is provided using one of three models (Figure 1.17):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and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which</a:t>
            </a:r>
          </a:p>
          <a:p>
            <a:r>
              <a:rPr kumimoji="1" lang="en-US" sz="1200" b="0" i="0" u="none" strike="noStrike" kern="1200" baseline="0" dirty="0">
                <a:solidFill>
                  <a:schemeClr val="tx1"/>
                </a:solidFill>
                <a:latin typeface="Times New Roman" pitchFamily="-109" charset="0"/>
                <a:ea typeface="+mn-ea"/>
                <a:cs typeface="+mn-cs"/>
              </a:rPr>
              <a:t>we examine in this section.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Software as a service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As the name implies, a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cloud provides</a:t>
            </a:r>
          </a:p>
          <a:p>
            <a:r>
              <a:rPr kumimoji="1" lang="en-US" sz="1200" b="0" i="0" u="none" strike="noStrike" kern="1200" baseline="0" dirty="0">
                <a:solidFill>
                  <a:schemeClr val="tx1"/>
                </a:solidFill>
                <a:latin typeface="Times New Roman" pitchFamily="-109" charset="0"/>
                <a:ea typeface="+mn-ea"/>
                <a:cs typeface="+mn-cs"/>
              </a:rPr>
              <a:t>service to customers in the form of software, specifically application software,</a:t>
            </a:r>
          </a:p>
          <a:p>
            <a:r>
              <a:rPr kumimoji="1" lang="en-US" sz="1200" b="0" i="0" u="none" strike="noStrike" kern="1200" baseline="0" dirty="0">
                <a:solidFill>
                  <a:schemeClr val="tx1"/>
                </a:solidFill>
                <a:latin typeface="Times New Roman" pitchFamily="-109" charset="0"/>
                <a:ea typeface="+mn-ea"/>
                <a:cs typeface="+mn-cs"/>
              </a:rPr>
              <a:t>running on and accessible in the cloud.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follows the familiar model of Web</a:t>
            </a:r>
          </a:p>
          <a:p>
            <a:r>
              <a:rPr kumimoji="1" lang="en-US" sz="1200" b="0" i="0" u="none" strike="noStrike" kern="1200" baseline="0" dirty="0">
                <a:solidFill>
                  <a:schemeClr val="tx1"/>
                </a:solidFill>
                <a:latin typeface="Times New Roman" pitchFamily="-109" charset="0"/>
                <a:ea typeface="+mn-ea"/>
                <a:cs typeface="+mn-cs"/>
              </a:rPr>
              <a:t>services, in this case applied to cloud resources.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enables the customer to use</a:t>
            </a:r>
          </a:p>
          <a:p>
            <a:r>
              <a:rPr kumimoji="1" lang="en-US" sz="1200" b="0" i="0" u="none" strike="noStrike" kern="1200" baseline="0" dirty="0">
                <a:solidFill>
                  <a:schemeClr val="tx1"/>
                </a:solidFill>
                <a:latin typeface="Times New Roman" pitchFamily="-109" charset="0"/>
                <a:ea typeface="+mn-ea"/>
                <a:cs typeface="+mn-cs"/>
              </a:rPr>
              <a:t>the cloud provider’s applications running on the provider’s cloud infrastructure. The</a:t>
            </a:r>
          </a:p>
          <a:p>
            <a:r>
              <a:rPr kumimoji="1" lang="en-US" sz="1200" b="0" i="0" u="none" strike="noStrike" kern="1200" baseline="0" dirty="0">
                <a:solidFill>
                  <a:schemeClr val="tx1"/>
                </a:solidFill>
                <a:latin typeface="Times New Roman" pitchFamily="-109" charset="0"/>
                <a:ea typeface="+mn-ea"/>
                <a:cs typeface="+mn-cs"/>
              </a:rPr>
              <a:t>applications are accessible from various client devices through a simple interface</a:t>
            </a:r>
          </a:p>
          <a:p>
            <a:r>
              <a:rPr kumimoji="1" lang="en-US" sz="1200" b="0" i="0" u="none" strike="noStrike" kern="1200" baseline="0" dirty="0">
                <a:solidFill>
                  <a:schemeClr val="tx1"/>
                </a:solidFill>
                <a:latin typeface="Times New Roman" pitchFamily="-109" charset="0"/>
                <a:ea typeface="+mn-ea"/>
                <a:cs typeface="+mn-cs"/>
              </a:rPr>
              <a:t>such as a Web browser. Instead of obtaining desktop and server licenses for</a:t>
            </a:r>
          </a:p>
          <a:p>
            <a:r>
              <a:rPr kumimoji="1" lang="en-US" sz="1200" b="0" i="0" u="none" strike="noStrike" kern="1200" baseline="0" dirty="0">
                <a:solidFill>
                  <a:schemeClr val="tx1"/>
                </a:solidFill>
                <a:latin typeface="Times New Roman" pitchFamily="-109" charset="0"/>
                <a:ea typeface="+mn-ea"/>
                <a:cs typeface="+mn-cs"/>
              </a:rPr>
              <a:t>software products it uses, an enterprise obtains the same functions from the cloud</a:t>
            </a:r>
          </a:p>
          <a:p>
            <a:r>
              <a:rPr kumimoji="1" lang="en-US" sz="1200" b="0" i="0" u="none" strike="noStrike" kern="1200" baseline="0" dirty="0">
                <a:solidFill>
                  <a:schemeClr val="tx1"/>
                </a:solidFill>
                <a:latin typeface="Times New Roman" pitchFamily="-109" charset="0"/>
                <a:ea typeface="+mn-ea"/>
                <a:cs typeface="+mn-cs"/>
              </a:rPr>
              <a:t>service.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saves the complexity of software installation, maintenance, upgrades,</a:t>
            </a:r>
          </a:p>
          <a:p>
            <a:r>
              <a:rPr kumimoji="1" lang="en-US" sz="1200" b="0" i="0" u="none" strike="noStrike" kern="1200" baseline="0" dirty="0">
                <a:solidFill>
                  <a:schemeClr val="tx1"/>
                </a:solidFill>
                <a:latin typeface="Times New Roman" pitchFamily="-109" charset="0"/>
                <a:ea typeface="+mn-ea"/>
                <a:cs typeface="+mn-cs"/>
              </a:rPr>
              <a:t>and patches. Examples of services at this level are Gmail, Google’s e-mail service, </a:t>
            </a:r>
          </a:p>
          <a:p>
            <a:r>
              <a:rPr kumimoji="1" lang="en-US" sz="1200" b="0" i="0" u="none" strike="noStrike" kern="1200" baseline="0" dirty="0">
                <a:solidFill>
                  <a:schemeClr val="tx1"/>
                </a:solidFill>
                <a:latin typeface="Times New Roman" pitchFamily="-109" charset="0"/>
                <a:ea typeface="+mn-ea"/>
                <a:cs typeface="+mn-cs"/>
              </a:rPr>
              <a:t>and </a:t>
            </a:r>
            <a:r>
              <a:rPr kumimoji="1" lang="en-US" sz="1200" b="0" i="0" u="none" strike="noStrike" kern="1200" baseline="0" dirty="0" err="1">
                <a:solidFill>
                  <a:schemeClr val="tx1"/>
                </a:solidFill>
                <a:latin typeface="Times New Roman" pitchFamily="-109" charset="0"/>
                <a:ea typeface="+mn-ea"/>
                <a:cs typeface="+mn-cs"/>
              </a:rPr>
              <a:t>Salesforce.com</a:t>
            </a:r>
            <a:r>
              <a:rPr kumimoji="1" lang="en-US" sz="1200" b="0" i="0" u="none" strike="noStrike" kern="1200" baseline="0" dirty="0">
                <a:solidFill>
                  <a:schemeClr val="tx1"/>
                </a:solidFill>
                <a:latin typeface="Times New Roman" pitchFamily="-109" charset="0"/>
                <a:ea typeface="+mn-ea"/>
                <a:cs typeface="+mn-cs"/>
              </a:rPr>
              <a:t>, which help firms keep track of their customers.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Common subscribers to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are organizations that want to provide their</a:t>
            </a:r>
          </a:p>
          <a:p>
            <a:r>
              <a:rPr kumimoji="1" lang="en-US" sz="1200" b="0" i="0" u="none" strike="noStrike" kern="1200" baseline="0" dirty="0">
                <a:solidFill>
                  <a:schemeClr val="tx1"/>
                </a:solidFill>
                <a:latin typeface="Times New Roman" pitchFamily="-109" charset="0"/>
                <a:ea typeface="+mn-ea"/>
                <a:cs typeface="+mn-cs"/>
              </a:rPr>
              <a:t>employees with access to typical office productivity software, such as document</a:t>
            </a:r>
          </a:p>
          <a:p>
            <a:r>
              <a:rPr kumimoji="1" lang="en-US" sz="1200" b="0" i="0" u="none" strike="noStrike" kern="1200" baseline="0" dirty="0">
                <a:solidFill>
                  <a:schemeClr val="tx1"/>
                </a:solidFill>
                <a:latin typeface="Times New Roman" pitchFamily="-109" charset="0"/>
                <a:ea typeface="+mn-ea"/>
                <a:cs typeface="+mn-cs"/>
              </a:rPr>
              <a:t>management and email. Individuals also commonly use the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model to acquire</a:t>
            </a:r>
          </a:p>
          <a:p>
            <a:r>
              <a:rPr kumimoji="1" lang="en-US" sz="1200" b="0" i="0" u="none" strike="noStrike" kern="1200" baseline="0" dirty="0">
                <a:solidFill>
                  <a:schemeClr val="tx1"/>
                </a:solidFill>
                <a:latin typeface="Times New Roman" pitchFamily="-109" charset="0"/>
                <a:ea typeface="+mn-ea"/>
                <a:cs typeface="+mn-cs"/>
              </a:rPr>
              <a:t>cloud resources. Typically, subscriber use specific applications on demand. The</a:t>
            </a:r>
          </a:p>
          <a:p>
            <a:r>
              <a:rPr kumimoji="1" lang="en-US" sz="1200" b="0" i="0" u="none" strike="noStrike" kern="1200" baseline="0" dirty="0">
                <a:solidFill>
                  <a:schemeClr val="tx1"/>
                </a:solidFill>
                <a:latin typeface="Times New Roman" pitchFamily="-109" charset="0"/>
                <a:ea typeface="+mn-ea"/>
                <a:cs typeface="+mn-cs"/>
              </a:rPr>
              <a:t>cloud provider also usually offers data-related</a:t>
            </a:r>
          </a:p>
          <a:p>
            <a:r>
              <a:rPr kumimoji="1" lang="en-US" sz="1200" b="0" i="0" u="none" strike="noStrike" kern="1200" baseline="0" dirty="0">
                <a:solidFill>
                  <a:schemeClr val="tx1"/>
                </a:solidFill>
                <a:latin typeface="Times New Roman" pitchFamily="-109" charset="0"/>
                <a:ea typeface="+mn-ea"/>
                <a:cs typeface="+mn-cs"/>
              </a:rPr>
              <a:t>features such as automatic backup and data sharing between subscribers.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Platform as a service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A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cloud provides service to customers in</a:t>
            </a:r>
          </a:p>
          <a:p>
            <a:r>
              <a:rPr kumimoji="1" lang="en-US" sz="1200" b="0" i="0" u="none" strike="noStrike" kern="1200" baseline="0" dirty="0">
                <a:solidFill>
                  <a:schemeClr val="tx1"/>
                </a:solidFill>
                <a:latin typeface="Times New Roman" pitchFamily="-109" charset="0"/>
                <a:ea typeface="+mn-ea"/>
                <a:cs typeface="+mn-cs"/>
              </a:rPr>
              <a:t>the form of a platform on which the customer’s applications can run.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enables</a:t>
            </a:r>
          </a:p>
          <a:p>
            <a:r>
              <a:rPr kumimoji="1" lang="en-US" sz="1200" b="0" i="0" u="none" strike="noStrike" kern="1200" baseline="0" dirty="0">
                <a:solidFill>
                  <a:schemeClr val="tx1"/>
                </a:solidFill>
                <a:latin typeface="Times New Roman" pitchFamily="-109" charset="0"/>
                <a:ea typeface="+mn-ea"/>
                <a:cs typeface="+mn-cs"/>
              </a:rPr>
              <a:t>the customer to deploy onto the cloud infrastructure containing customer-</a:t>
            </a:r>
          </a:p>
          <a:p>
            <a:r>
              <a:rPr kumimoji="1" lang="en-US" sz="1200" b="0" i="0" u="none" strike="noStrike" kern="1200" baseline="0" dirty="0">
                <a:solidFill>
                  <a:schemeClr val="tx1"/>
                </a:solidFill>
                <a:latin typeface="Times New Roman" pitchFamily="-109" charset="0"/>
                <a:ea typeface="+mn-ea"/>
                <a:cs typeface="+mn-cs"/>
              </a:rPr>
              <a:t>created or acquired applications. A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cloud provides useful software building blocks,</a:t>
            </a:r>
          </a:p>
          <a:p>
            <a:r>
              <a:rPr kumimoji="1" lang="en-US" sz="1200" b="0" i="0" u="none" strike="noStrike" kern="1200" baseline="0" dirty="0">
                <a:solidFill>
                  <a:schemeClr val="tx1"/>
                </a:solidFill>
                <a:latin typeface="Times New Roman" pitchFamily="-109" charset="0"/>
                <a:ea typeface="+mn-ea"/>
                <a:cs typeface="+mn-cs"/>
              </a:rPr>
              <a:t>plus a number of development tools, such as programming languages, run-</a:t>
            </a:r>
          </a:p>
          <a:p>
            <a:r>
              <a:rPr kumimoji="1" lang="en-US" sz="1200" b="0" i="0" u="none" strike="noStrike" kern="1200" baseline="0" dirty="0">
                <a:solidFill>
                  <a:schemeClr val="tx1"/>
                </a:solidFill>
                <a:latin typeface="Times New Roman" pitchFamily="-109" charset="0"/>
                <a:ea typeface="+mn-ea"/>
                <a:cs typeface="+mn-cs"/>
              </a:rPr>
              <a:t>time environments, and other tools that assist in deploying new applications. In effect,</a:t>
            </a:r>
          </a:p>
          <a:p>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is an operating system in the cloud.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is useful for an organization that</a:t>
            </a:r>
          </a:p>
          <a:p>
            <a:r>
              <a:rPr kumimoji="1" lang="en-US" sz="1200" b="0" i="0" u="none" strike="noStrike" kern="1200" baseline="0" dirty="0">
                <a:solidFill>
                  <a:schemeClr val="tx1"/>
                </a:solidFill>
                <a:latin typeface="Times New Roman" pitchFamily="-109" charset="0"/>
                <a:ea typeface="+mn-ea"/>
                <a:cs typeface="+mn-cs"/>
              </a:rPr>
              <a:t>wants to develop new or tailored applications while paying for the needed computing</a:t>
            </a:r>
          </a:p>
          <a:p>
            <a:r>
              <a:rPr kumimoji="1" lang="en-US" sz="1200" b="0" i="0" u="none" strike="noStrike" kern="1200" baseline="0" dirty="0">
                <a:solidFill>
                  <a:schemeClr val="tx1"/>
                </a:solidFill>
                <a:latin typeface="Times New Roman" pitchFamily="-109" charset="0"/>
                <a:ea typeface="+mn-ea"/>
                <a:cs typeface="+mn-cs"/>
              </a:rPr>
              <a:t>resources only as needed and only for as long as needed. Google App Engine and</a:t>
            </a:r>
          </a:p>
          <a:p>
            <a:r>
              <a:rPr kumimoji="1" lang="en-US" sz="1200" b="0" i="0" u="none" strike="noStrike" kern="1200" baseline="0" dirty="0">
                <a:solidFill>
                  <a:schemeClr val="tx1"/>
                </a:solidFill>
                <a:latin typeface="Times New Roman" pitchFamily="-109" charset="0"/>
                <a:ea typeface="+mn-ea"/>
                <a:cs typeface="+mn-cs"/>
              </a:rPr>
              <a:t>the Salesforce1 Platform from </a:t>
            </a:r>
            <a:r>
              <a:rPr kumimoji="1" lang="en-US" sz="1200" b="0" i="0" u="none" strike="noStrike" kern="1200" baseline="0" dirty="0" err="1">
                <a:solidFill>
                  <a:schemeClr val="tx1"/>
                </a:solidFill>
                <a:latin typeface="Times New Roman" pitchFamily="-109" charset="0"/>
                <a:ea typeface="+mn-ea"/>
                <a:cs typeface="+mn-cs"/>
              </a:rPr>
              <a:t>Salesforce.com</a:t>
            </a:r>
            <a:r>
              <a:rPr kumimoji="1" lang="en-US" sz="1200" b="0" i="0" u="none" strike="noStrike" kern="1200" baseline="0" dirty="0">
                <a:solidFill>
                  <a:schemeClr val="tx1"/>
                </a:solidFill>
                <a:latin typeface="Times New Roman" pitchFamily="-109" charset="0"/>
                <a:ea typeface="+mn-ea"/>
                <a:cs typeface="+mn-cs"/>
              </a:rPr>
              <a:t> are examples of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Infrastructure as a service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With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the customer has access to the</a:t>
            </a:r>
          </a:p>
          <a:p>
            <a:r>
              <a:rPr kumimoji="1" lang="en-US" sz="1200" b="0" i="0" u="none" strike="noStrike" kern="1200" baseline="0" dirty="0">
                <a:solidFill>
                  <a:schemeClr val="tx1"/>
                </a:solidFill>
                <a:latin typeface="Times New Roman" pitchFamily="-109" charset="0"/>
                <a:ea typeface="+mn-ea"/>
                <a:cs typeface="+mn-cs"/>
              </a:rPr>
              <a:t>underlying cloud infrastructure.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provides virtual machines and other abstracted</a:t>
            </a:r>
          </a:p>
          <a:p>
            <a:r>
              <a:rPr kumimoji="1" lang="en-US" sz="1200" b="0" i="0" u="none" strike="noStrike" kern="1200" baseline="0" dirty="0">
                <a:solidFill>
                  <a:schemeClr val="tx1"/>
                </a:solidFill>
                <a:latin typeface="Times New Roman" pitchFamily="-109" charset="0"/>
                <a:ea typeface="+mn-ea"/>
                <a:cs typeface="+mn-cs"/>
              </a:rPr>
              <a:t>hardware and operating systems, which may be controlled through a service</a:t>
            </a:r>
          </a:p>
          <a:p>
            <a:r>
              <a:rPr kumimoji="1" lang="en-US" sz="1200" b="0" i="0" u="none" strike="noStrike" kern="1200" baseline="0" dirty="0">
                <a:solidFill>
                  <a:schemeClr val="tx1"/>
                </a:solidFill>
                <a:latin typeface="Times New Roman" pitchFamily="-109" charset="0"/>
                <a:ea typeface="+mn-ea"/>
                <a:cs typeface="+mn-cs"/>
              </a:rPr>
              <a:t>application programming interface (API).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offers the customer processing,</a:t>
            </a:r>
          </a:p>
          <a:p>
            <a:r>
              <a:rPr kumimoji="1" lang="en-US" sz="1200" b="0" i="0" u="none" strike="noStrike" kern="1200" baseline="0" dirty="0">
                <a:solidFill>
                  <a:schemeClr val="tx1"/>
                </a:solidFill>
                <a:latin typeface="Times New Roman" pitchFamily="-109" charset="0"/>
                <a:ea typeface="+mn-ea"/>
                <a:cs typeface="+mn-cs"/>
              </a:rPr>
              <a:t>storage, networks, and other fundamental computing resources so that the customer</a:t>
            </a:r>
          </a:p>
          <a:p>
            <a:r>
              <a:rPr kumimoji="1" lang="en-US" sz="1200" b="0" i="0" u="none" strike="noStrike" kern="1200" baseline="0" dirty="0">
                <a:solidFill>
                  <a:schemeClr val="tx1"/>
                </a:solidFill>
                <a:latin typeface="Times New Roman" pitchFamily="-109" charset="0"/>
                <a:ea typeface="+mn-ea"/>
                <a:cs typeface="+mn-cs"/>
              </a:rPr>
              <a:t>is able to deploy and run arbitrary software, which can include operating systems</a:t>
            </a:r>
          </a:p>
          <a:p>
            <a:r>
              <a:rPr kumimoji="1" lang="en-US" sz="1200" b="0" i="0" u="none" strike="noStrike" kern="1200" baseline="0" dirty="0">
                <a:solidFill>
                  <a:schemeClr val="tx1"/>
                </a:solidFill>
                <a:latin typeface="Times New Roman" pitchFamily="-109" charset="0"/>
                <a:ea typeface="+mn-ea"/>
                <a:cs typeface="+mn-cs"/>
              </a:rPr>
              <a:t>and applications.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enables customers to combine basic computing services,</a:t>
            </a:r>
          </a:p>
          <a:p>
            <a:r>
              <a:rPr kumimoji="1" lang="en-US" sz="1200" b="0" i="0" u="none" strike="noStrike" kern="1200" baseline="0" dirty="0">
                <a:solidFill>
                  <a:schemeClr val="tx1"/>
                </a:solidFill>
                <a:latin typeface="Times New Roman" pitchFamily="-109" charset="0"/>
                <a:ea typeface="+mn-ea"/>
                <a:cs typeface="+mn-cs"/>
              </a:rPr>
              <a:t>such as number crunching and data storage, to build highly adaptable computer</a:t>
            </a:r>
          </a:p>
          <a:p>
            <a:r>
              <a:rPr kumimoji="1" lang="en-US" sz="1200" b="0" i="0" u="none" strike="noStrike" kern="1200" baseline="0" dirty="0">
                <a:solidFill>
                  <a:schemeClr val="tx1"/>
                </a:solidFill>
                <a:latin typeface="Times New Roman" pitchFamily="-109" charset="0"/>
                <a:ea typeface="+mn-ea"/>
                <a:cs typeface="+mn-cs"/>
              </a:rPr>
              <a:t>systems. Examples of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are Amazon Elastic Compute Cloud (Amazon EC2) and</a:t>
            </a:r>
          </a:p>
          <a:p>
            <a:r>
              <a:rPr kumimoji="1" lang="en-US" sz="1200" b="0" i="0" u="none" strike="noStrike" kern="1200" baseline="0" dirty="0">
                <a:solidFill>
                  <a:schemeClr val="tx1"/>
                </a:solidFill>
                <a:latin typeface="Times New Roman" pitchFamily="-109" charset="0"/>
                <a:ea typeface="+mn-ea"/>
                <a:cs typeface="+mn-cs"/>
              </a:rPr>
              <a:t>Windows Azure.</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65</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7414739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598D2-2ED8-8547-B4B7-C382E9B8AC9E}" type="slidenum">
              <a:rPr lang="en-US"/>
              <a:pPr/>
              <a:t>66</a:t>
            </a:fld>
            <a:endParaRPr lang="en-US"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dirty="0"/>
              <a:t>Chapter 1 summary.</a:t>
            </a:r>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66788" eaLnBrk="0" hangingPunct="0">
              <a:defRPr sz="2800">
                <a:solidFill>
                  <a:schemeClr val="tx1"/>
                </a:solidFill>
                <a:latin typeface="Arial" charset="0"/>
                <a:cs typeface="Arial" charset="0"/>
              </a:defRPr>
            </a:lvl1pPr>
            <a:lvl2pPr marL="742950" indent="-285750" defTabSz="966788" eaLnBrk="0" hangingPunct="0">
              <a:defRPr sz="2800">
                <a:solidFill>
                  <a:schemeClr val="tx1"/>
                </a:solidFill>
                <a:latin typeface="Arial" charset="0"/>
                <a:cs typeface="Arial" charset="0"/>
              </a:defRPr>
            </a:lvl2pPr>
            <a:lvl3pPr marL="1143000" indent="-228600" defTabSz="966788" eaLnBrk="0" hangingPunct="0">
              <a:defRPr sz="2800">
                <a:solidFill>
                  <a:schemeClr val="tx1"/>
                </a:solidFill>
                <a:latin typeface="Arial" charset="0"/>
                <a:cs typeface="Arial" charset="0"/>
              </a:defRPr>
            </a:lvl3pPr>
            <a:lvl4pPr marL="1600200" indent="-228600" defTabSz="966788" eaLnBrk="0" hangingPunct="0">
              <a:defRPr sz="2800">
                <a:solidFill>
                  <a:schemeClr val="tx1"/>
                </a:solidFill>
                <a:latin typeface="Arial" charset="0"/>
                <a:cs typeface="Arial" charset="0"/>
              </a:defRPr>
            </a:lvl4pPr>
            <a:lvl5pPr marL="2057400" indent="-228600" defTabSz="966788" eaLnBrk="0" hangingPunct="0">
              <a:defRPr sz="2800">
                <a:solidFill>
                  <a:schemeClr val="tx1"/>
                </a:solidFill>
                <a:latin typeface="Arial" charset="0"/>
                <a:cs typeface="Arial" charset="0"/>
              </a:defRPr>
            </a:lvl5pPr>
            <a:lvl6pPr marL="2514600" indent="-228600" defTabSz="966788" eaLnBrk="0" fontAlgn="base" hangingPunct="0">
              <a:spcBef>
                <a:spcPct val="0"/>
              </a:spcBef>
              <a:spcAft>
                <a:spcPct val="0"/>
              </a:spcAft>
              <a:defRPr sz="2800">
                <a:solidFill>
                  <a:schemeClr val="tx1"/>
                </a:solidFill>
                <a:latin typeface="Arial" charset="0"/>
                <a:cs typeface="Arial" charset="0"/>
              </a:defRPr>
            </a:lvl6pPr>
            <a:lvl7pPr marL="2971800" indent="-228600" defTabSz="966788" eaLnBrk="0" fontAlgn="base" hangingPunct="0">
              <a:spcBef>
                <a:spcPct val="0"/>
              </a:spcBef>
              <a:spcAft>
                <a:spcPct val="0"/>
              </a:spcAft>
              <a:defRPr sz="2800">
                <a:solidFill>
                  <a:schemeClr val="tx1"/>
                </a:solidFill>
                <a:latin typeface="Arial" charset="0"/>
                <a:cs typeface="Arial" charset="0"/>
              </a:defRPr>
            </a:lvl7pPr>
            <a:lvl8pPr marL="3429000" indent="-228600" defTabSz="966788" eaLnBrk="0" fontAlgn="base" hangingPunct="0">
              <a:spcBef>
                <a:spcPct val="0"/>
              </a:spcBef>
              <a:spcAft>
                <a:spcPct val="0"/>
              </a:spcAft>
              <a:defRPr sz="2800">
                <a:solidFill>
                  <a:schemeClr val="tx1"/>
                </a:solidFill>
                <a:latin typeface="Arial" charset="0"/>
                <a:cs typeface="Arial" charset="0"/>
              </a:defRPr>
            </a:lvl8pPr>
            <a:lvl9pPr marL="3886200" indent="-228600" defTabSz="966788" eaLnBrk="0" fontAlgn="base" hangingPunct="0">
              <a:spcBef>
                <a:spcPct val="0"/>
              </a:spcBef>
              <a:spcAft>
                <a:spcPct val="0"/>
              </a:spcAft>
              <a:defRPr sz="2800">
                <a:solidFill>
                  <a:schemeClr val="tx1"/>
                </a:solidFill>
                <a:latin typeface="Arial" charset="0"/>
                <a:cs typeface="Arial" charset="0"/>
              </a:defRPr>
            </a:lvl9pPr>
          </a:lstStyle>
          <a:p>
            <a:pPr eaLnBrk="1" hangingPunct="1"/>
            <a:fld id="{F2239DFA-09D8-45AE-AF3C-A417B5C075BE}" type="slidenum">
              <a:rPr lang="en-US" sz="1200">
                <a:latin typeface="Times New Roman" pitchFamily="18" charset="0"/>
              </a:rPr>
              <a:pPr eaLnBrk="1" hangingPunct="1"/>
              <a:t>7</a:t>
            </a:fld>
            <a:endParaRPr lang="en-US" sz="1200">
              <a:latin typeface="Times New Roman"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19CD7E-4F7A-9B44-863C-1B45C56F48EF}" type="slidenum">
              <a:rPr lang="en-US"/>
              <a:pPr/>
              <a:t>8</a:t>
            </a:fld>
            <a:endParaRPr lang="en-US"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09" charset="0"/>
                <a:ea typeface="+mn-ea"/>
                <a:cs typeface="+mn-cs"/>
              </a:rPr>
              <a:t>Both the structure and functioning of a computer are, in essence, simple. In general terms, there are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a:solidFill>
                  <a:schemeClr val="tx1"/>
                </a:solidFill>
                <a:latin typeface="Times New Roman" pitchFamily="-109" charset="0"/>
                <a:ea typeface="+mn-ea"/>
                <a:cs typeface="+mn-cs"/>
              </a:rPr>
              <a:t>only four</a:t>
            </a:r>
            <a:r>
              <a:rPr kumimoji="1" lang="en-US" sz="1200" kern="1200" dirty="0">
                <a:solidFill>
                  <a:schemeClr val="tx1"/>
                </a:solidFill>
                <a:effectLst/>
                <a:latin typeface="Times New Roman" pitchFamily="-109" charset="0"/>
                <a:ea typeface="+mn-ea"/>
                <a:cs typeface="+mn-cs"/>
              </a:rPr>
              <a:t> basic functions that a computer can perform</a:t>
            </a:r>
            <a:r>
              <a:rPr kumimoji="1" lang="en-US" sz="1200" kern="1200" baseline="0" dirty="0">
                <a:solidFill>
                  <a:schemeClr val="tx1"/>
                </a:solidFill>
                <a:latin typeface="Times New Roman" pitchFamily="-109" charset="0"/>
                <a:ea typeface="+mn-ea"/>
                <a:cs typeface="+mn-cs"/>
              </a:rPr>
              <a:t>:</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Data Processing. </a:t>
            </a:r>
            <a:r>
              <a:rPr kumimoji="1" lang="en-US" sz="1200" b="0" kern="1200" baseline="0" dirty="0">
                <a:solidFill>
                  <a:schemeClr val="tx1"/>
                </a:solidFill>
                <a:latin typeface="Times New Roman" pitchFamily="-109" charset="0"/>
                <a:ea typeface="+mn-ea"/>
                <a:cs typeface="+mn-cs"/>
              </a:rPr>
              <a:t>The data may take a wide</a:t>
            </a:r>
          </a:p>
          <a:p>
            <a:r>
              <a:rPr kumimoji="1" lang="en-US" sz="1200" kern="1200" baseline="0" dirty="0">
                <a:solidFill>
                  <a:schemeClr val="tx1"/>
                </a:solidFill>
                <a:latin typeface="Times New Roman" pitchFamily="-109" charset="0"/>
                <a:ea typeface="+mn-ea"/>
                <a:cs typeface="+mn-cs"/>
              </a:rPr>
              <a:t>variety of forms, and the range of processing requirements is broad. However, we</a:t>
            </a:r>
          </a:p>
          <a:p>
            <a:r>
              <a:rPr kumimoji="1" lang="en-US" sz="1200" kern="1200" baseline="0" dirty="0">
                <a:solidFill>
                  <a:schemeClr val="tx1"/>
                </a:solidFill>
                <a:latin typeface="Times New Roman" pitchFamily="-109" charset="0"/>
                <a:ea typeface="+mn-ea"/>
                <a:cs typeface="+mn-cs"/>
              </a:rPr>
              <a:t>shall see that there are only a few fundamental methods or types of data processing.</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Data Storage. </a:t>
            </a:r>
            <a:r>
              <a:rPr kumimoji="1" lang="en-US" sz="1200" b="0" kern="1200" baseline="0" dirty="0">
                <a:solidFill>
                  <a:schemeClr val="tx1"/>
                </a:solidFill>
                <a:latin typeface="Times New Roman" pitchFamily="-109" charset="0"/>
                <a:ea typeface="+mn-ea"/>
                <a:cs typeface="+mn-cs"/>
              </a:rPr>
              <a:t>Even if the computer is processing</a:t>
            </a:r>
          </a:p>
          <a:p>
            <a:r>
              <a:rPr kumimoji="1" lang="en-US" sz="1200" kern="1200" baseline="0" dirty="0">
                <a:solidFill>
                  <a:schemeClr val="tx1"/>
                </a:solidFill>
                <a:latin typeface="Times New Roman" pitchFamily="-109" charset="0"/>
                <a:ea typeface="+mn-ea"/>
                <a:cs typeface="+mn-cs"/>
              </a:rPr>
              <a:t>data on the fly (i.e., data come in and get processed, and the results go out</a:t>
            </a:r>
          </a:p>
          <a:p>
            <a:r>
              <a:rPr kumimoji="1" lang="en-US" sz="1200" kern="1200" baseline="0" dirty="0">
                <a:solidFill>
                  <a:schemeClr val="tx1"/>
                </a:solidFill>
                <a:latin typeface="Times New Roman" pitchFamily="-109" charset="0"/>
                <a:ea typeface="+mn-ea"/>
                <a:cs typeface="+mn-cs"/>
              </a:rPr>
              <a:t>immediately), the computer must temporarily store at least those pieces of data</a:t>
            </a:r>
          </a:p>
          <a:p>
            <a:r>
              <a:rPr kumimoji="1" lang="en-US" sz="1200" kern="1200" baseline="0" dirty="0">
                <a:solidFill>
                  <a:schemeClr val="tx1"/>
                </a:solidFill>
                <a:latin typeface="Times New Roman" pitchFamily="-109" charset="0"/>
                <a:ea typeface="+mn-ea"/>
                <a:cs typeface="+mn-cs"/>
              </a:rPr>
              <a:t>that are being worked on at any given moment. Thus, there is at least a short-term</a:t>
            </a:r>
          </a:p>
          <a:p>
            <a:r>
              <a:rPr kumimoji="1" lang="en-US" sz="1200" kern="1200" baseline="0" dirty="0">
                <a:solidFill>
                  <a:schemeClr val="tx1"/>
                </a:solidFill>
                <a:latin typeface="Times New Roman" pitchFamily="-109" charset="0"/>
                <a:ea typeface="+mn-ea"/>
                <a:cs typeface="+mn-cs"/>
              </a:rPr>
              <a:t>data storage function. Equally important, the computer performs a long-term data</a:t>
            </a:r>
          </a:p>
          <a:p>
            <a:r>
              <a:rPr kumimoji="1" lang="en-US" sz="1200" kern="1200" baseline="0" dirty="0">
                <a:solidFill>
                  <a:schemeClr val="tx1"/>
                </a:solidFill>
                <a:latin typeface="Times New Roman" pitchFamily="-109" charset="0"/>
                <a:ea typeface="+mn-ea"/>
                <a:cs typeface="+mn-cs"/>
              </a:rPr>
              <a:t>storage function. Files of data are stored on the computer for subsequent retrieval</a:t>
            </a:r>
          </a:p>
          <a:p>
            <a:r>
              <a:rPr kumimoji="1" lang="en-US" sz="1200" kern="1200" baseline="0" dirty="0">
                <a:solidFill>
                  <a:schemeClr val="tx1"/>
                </a:solidFill>
                <a:latin typeface="Times New Roman" pitchFamily="-109" charset="0"/>
                <a:ea typeface="+mn-ea"/>
                <a:cs typeface="+mn-cs"/>
              </a:rPr>
              <a:t>and update.</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Data Movement. </a:t>
            </a:r>
            <a:r>
              <a:rPr kumimoji="1" lang="en-US" sz="1200" kern="1200" baseline="0" dirty="0">
                <a:solidFill>
                  <a:schemeClr val="tx1"/>
                </a:solidFill>
                <a:latin typeface="Times New Roman" pitchFamily="-109" charset="0"/>
                <a:ea typeface="+mn-ea"/>
                <a:cs typeface="+mn-cs"/>
              </a:rPr>
              <a:t>The computer’s operating environment consists of devices that serve as</a:t>
            </a:r>
          </a:p>
          <a:p>
            <a:r>
              <a:rPr kumimoji="1" lang="en-US" sz="1200" kern="1200" baseline="0" dirty="0">
                <a:solidFill>
                  <a:schemeClr val="tx1"/>
                </a:solidFill>
                <a:latin typeface="Times New Roman" pitchFamily="-109" charset="0"/>
                <a:ea typeface="+mn-ea"/>
                <a:cs typeface="+mn-cs"/>
              </a:rPr>
              <a:t>either sources or destinations of data. When data are received from or delivered to</a:t>
            </a:r>
          </a:p>
          <a:p>
            <a:r>
              <a:rPr kumimoji="1" lang="en-US" sz="1200" kern="1200" baseline="0" dirty="0">
                <a:solidFill>
                  <a:schemeClr val="tx1"/>
                </a:solidFill>
                <a:latin typeface="Times New Roman" pitchFamily="-109" charset="0"/>
                <a:ea typeface="+mn-ea"/>
                <a:cs typeface="+mn-cs"/>
              </a:rPr>
              <a:t>a device that is directly connected to the computer, the process is known as </a:t>
            </a:r>
            <a:r>
              <a:rPr kumimoji="1" lang="en-US" sz="1200" i="1" kern="1200" baseline="0" dirty="0">
                <a:solidFill>
                  <a:schemeClr val="tx1"/>
                </a:solidFill>
                <a:latin typeface="Times New Roman" pitchFamily="-109" charset="0"/>
                <a:ea typeface="+mn-ea"/>
                <a:cs typeface="+mn-cs"/>
              </a:rPr>
              <a:t>input–</a:t>
            </a:r>
          </a:p>
          <a:p>
            <a:r>
              <a:rPr kumimoji="1" lang="en-US" sz="1200" i="1" kern="1200" baseline="0" dirty="0">
                <a:solidFill>
                  <a:schemeClr val="tx1"/>
                </a:solidFill>
                <a:latin typeface="Times New Roman" pitchFamily="-109" charset="0"/>
                <a:ea typeface="+mn-ea"/>
                <a:cs typeface="+mn-cs"/>
              </a:rPr>
              <a:t>output (I/O), and </a:t>
            </a:r>
            <a:r>
              <a:rPr kumimoji="1" lang="en-US" sz="1200" i="0" kern="1200" baseline="0" dirty="0">
                <a:solidFill>
                  <a:schemeClr val="tx1"/>
                </a:solidFill>
                <a:latin typeface="Times New Roman" pitchFamily="-109" charset="0"/>
                <a:ea typeface="+mn-ea"/>
                <a:cs typeface="+mn-cs"/>
              </a:rPr>
              <a:t>the device is referred to as a </a:t>
            </a:r>
            <a:r>
              <a:rPr kumimoji="1" lang="en-US" sz="1200" i="1" kern="1200" baseline="0" dirty="0">
                <a:solidFill>
                  <a:schemeClr val="tx1"/>
                </a:solidFill>
                <a:latin typeface="Times New Roman" pitchFamily="-109" charset="0"/>
                <a:ea typeface="+mn-ea"/>
                <a:cs typeface="+mn-cs"/>
              </a:rPr>
              <a:t>peripheral. </a:t>
            </a:r>
            <a:r>
              <a:rPr kumimoji="1" lang="en-US" sz="1200" i="0" kern="1200" baseline="0" dirty="0">
                <a:solidFill>
                  <a:schemeClr val="tx1"/>
                </a:solidFill>
                <a:latin typeface="Times New Roman" pitchFamily="-109" charset="0"/>
                <a:ea typeface="+mn-ea"/>
                <a:cs typeface="+mn-cs"/>
              </a:rPr>
              <a:t>When</a:t>
            </a:r>
            <a:r>
              <a:rPr kumimoji="1" lang="en-US" sz="1200" i="1" kern="1200" baseline="0" dirty="0">
                <a:solidFill>
                  <a:schemeClr val="tx1"/>
                </a:solidFill>
                <a:latin typeface="Times New Roman" pitchFamily="-109" charset="0"/>
                <a:ea typeface="+mn-ea"/>
                <a:cs typeface="+mn-cs"/>
              </a:rPr>
              <a:t> </a:t>
            </a:r>
            <a:r>
              <a:rPr kumimoji="1" lang="en-US" sz="1200" i="0" kern="1200" baseline="0" dirty="0">
                <a:solidFill>
                  <a:schemeClr val="tx1"/>
                </a:solidFill>
                <a:latin typeface="Times New Roman" pitchFamily="-109" charset="0"/>
                <a:ea typeface="+mn-ea"/>
                <a:cs typeface="+mn-cs"/>
              </a:rPr>
              <a:t>data are moved</a:t>
            </a:r>
          </a:p>
          <a:p>
            <a:r>
              <a:rPr kumimoji="1" lang="en-US" sz="1200" kern="1200" baseline="0" dirty="0">
                <a:solidFill>
                  <a:schemeClr val="tx1"/>
                </a:solidFill>
                <a:latin typeface="Times New Roman" pitchFamily="-109" charset="0"/>
                <a:ea typeface="+mn-ea"/>
                <a:cs typeface="+mn-cs"/>
              </a:rPr>
              <a:t>over longer distances, to or from a remote device, the process is known as </a:t>
            </a:r>
            <a:r>
              <a:rPr kumimoji="1" lang="en-US" sz="1200" i="1" kern="1200" baseline="0" dirty="0">
                <a:solidFill>
                  <a:schemeClr val="tx1"/>
                </a:solidFill>
                <a:latin typeface="Times New Roman" pitchFamily="-109" charset="0"/>
                <a:ea typeface="+mn-ea"/>
                <a:cs typeface="+mn-cs"/>
              </a:rPr>
              <a:t>data</a:t>
            </a:r>
          </a:p>
          <a:p>
            <a:r>
              <a:rPr kumimoji="1" lang="en-US" sz="1200" i="1" kern="1200" baseline="0" dirty="0">
                <a:solidFill>
                  <a:schemeClr val="tx1"/>
                </a:solidFill>
                <a:latin typeface="Times New Roman" pitchFamily="-109" charset="0"/>
                <a:ea typeface="+mn-ea"/>
                <a:cs typeface="+mn-cs"/>
              </a:rPr>
              <a:t>communications.</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Control. </a:t>
            </a:r>
            <a:r>
              <a:rPr kumimoji="1" lang="en-US" sz="1200" kern="1200" baseline="0" dirty="0">
                <a:solidFill>
                  <a:schemeClr val="tx1"/>
                </a:solidFill>
                <a:latin typeface="Times New Roman" pitchFamily="-109" charset="0"/>
                <a:ea typeface="+mn-ea"/>
                <a:cs typeface="+mn-cs"/>
              </a:rPr>
              <a:t>Within the computer, a control unit manages the computer’s resources and orchestrates the</a:t>
            </a:r>
          </a:p>
          <a:p>
            <a:r>
              <a:rPr kumimoji="1" lang="en-US" sz="1200" kern="1200" baseline="0" dirty="0">
                <a:solidFill>
                  <a:schemeClr val="tx1"/>
                </a:solidFill>
                <a:latin typeface="Times New Roman" pitchFamily="-109" charset="0"/>
                <a:ea typeface="+mn-ea"/>
                <a:cs typeface="+mn-cs"/>
              </a:rPr>
              <a:t>performance of its functional parts in response to those instructions.</a:t>
            </a:r>
            <a:endParaRPr lang="en-GB" dirty="0"/>
          </a:p>
        </p:txBody>
      </p:sp>
      <p:sp>
        <p:nvSpPr>
          <p:cNvPr id="2" name="Footer Placeholder 1"/>
          <p:cNvSpPr>
            <a:spLocks noGrp="1"/>
          </p:cNvSpPr>
          <p:nvPr>
            <p:ph type="ftr" sz="quarter" idx="10"/>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b="0" i="0" u="none" strike="noStrike" kern="1200" baseline="0" dirty="0">
                <a:solidFill>
                  <a:schemeClr val="tx1"/>
                </a:solidFill>
                <a:latin typeface="Times New Roman" pitchFamily="-109" charset="0"/>
                <a:ea typeface="+mn-ea"/>
                <a:cs typeface="+mn-cs"/>
              </a:rPr>
              <a:t> We now look in a general way at the internal structure of a computer. We begin with</a:t>
            </a:r>
          </a:p>
          <a:p>
            <a:r>
              <a:rPr kumimoji="1" lang="en-US" sz="1200" b="0" i="0" u="none" strike="noStrike" kern="1200" baseline="0" dirty="0">
                <a:solidFill>
                  <a:schemeClr val="tx1"/>
                </a:solidFill>
                <a:latin typeface="Times New Roman" pitchFamily="-109" charset="0"/>
                <a:ea typeface="+mn-ea"/>
                <a:cs typeface="+mn-cs"/>
              </a:rPr>
              <a:t>a traditional computer with a single processor that employs a </a:t>
            </a:r>
            <a:r>
              <a:rPr kumimoji="1" lang="en-US" sz="1200" b="0" i="0" u="none" strike="noStrike" kern="1200" baseline="0" dirty="0" err="1">
                <a:solidFill>
                  <a:schemeClr val="tx1"/>
                </a:solidFill>
                <a:latin typeface="Times New Roman" pitchFamily="-109" charset="0"/>
                <a:ea typeface="+mn-ea"/>
                <a:cs typeface="+mn-cs"/>
              </a:rPr>
              <a:t>microprogrammed</a:t>
            </a:r>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control unit, then examine a typical multicore structure.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Figure 1.1 provides a hierarchical view</a:t>
            </a:r>
          </a:p>
          <a:p>
            <a:r>
              <a:rPr kumimoji="1" lang="en-US" sz="1200" b="0" i="0" u="none" strike="noStrike" kern="1200" baseline="0" dirty="0">
                <a:solidFill>
                  <a:schemeClr val="tx1"/>
                </a:solidFill>
                <a:latin typeface="Times New Roman" pitchFamily="-109" charset="0"/>
                <a:ea typeface="+mn-ea"/>
                <a:cs typeface="+mn-cs"/>
              </a:rPr>
              <a:t>of the internal structure of a traditional single-processor computer.</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9</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109" charset="0"/>
                <a:ea typeface="+mn-ea"/>
                <a:cs typeface="+mn-cs"/>
              </a:rPr>
              <a:t>There are four main structural components:</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Central processing unit (CPU): </a:t>
            </a:r>
            <a:r>
              <a:rPr kumimoji="1" lang="en-US" sz="1200" b="0" kern="1200" baseline="0" dirty="0">
                <a:solidFill>
                  <a:schemeClr val="tx1"/>
                </a:solidFill>
                <a:latin typeface="Times New Roman" pitchFamily="-109" charset="0"/>
                <a:ea typeface="+mn-ea"/>
                <a:cs typeface="+mn-cs"/>
              </a:rPr>
              <a:t>Controls the operation of the computer and</a:t>
            </a:r>
          </a:p>
          <a:p>
            <a:r>
              <a:rPr kumimoji="1" lang="en-US" sz="1200" kern="1200" baseline="0" dirty="0">
                <a:solidFill>
                  <a:schemeClr val="tx1"/>
                </a:solidFill>
                <a:latin typeface="Times New Roman" pitchFamily="-109" charset="0"/>
                <a:ea typeface="+mn-ea"/>
                <a:cs typeface="+mn-cs"/>
              </a:rPr>
              <a:t>performs its data processing functions; often simply referred to as </a:t>
            </a:r>
            <a:r>
              <a:rPr kumimoji="1" lang="en-US" sz="1200" b="1" kern="1200" baseline="0" dirty="0">
                <a:solidFill>
                  <a:schemeClr val="tx1"/>
                </a:solidFill>
                <a:latin typeface="Times New Roman" pitchFamily="-109" charset="0"/>
                <a:ea typeface="+mn-ea"/>
                <a:cs typeface="+mn-cs"/>
              </a:rPr>
              <a:t>processor.</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Main memory: </a:t>
            </a:r>
            <a:r>
              <a:rPr kumimoji="1" lang="en-US" sz="1200" b="0" kern="1200" baseline="0" dirty="0">
                <a:solidFill>
                  <a:schemeClr val="tx1"/>
                </a:solidFill>
                <a:latin typeface="Times New Roman" pitchFamily="-109" charset="0"/>
                <a:ea typeface="+mn-ea"/>
                <a:cs typeface="+mn-cs"/>
              </a:rPr>
              <a:t>Stores data.</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I/O: </a:t>
            </a:r>
            <a:r>
              <a:rPr kumimoji="1" lang="en-US" sz="1200" b="0" kern="1200" baseline="0" dirty="0">
                <a:solidFill>
                  <a:schemeClr val="tx1"/>
                </a:solidFill>
                <a:latin typeface="Times New Roman" pitchFamily="-109" charset="0"/>
                <a:ea typeface="+mn-ea"/>
                <a:cs typeface="+mn-cs"/>
              </a:rPr>
              <a:t>Moves data between the computer and its external environment.</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System interconnection: </a:t>
            </a:r>
            <a:r>
              <a:rPr kumimoji="1" lang="en-US" sz="1200" b="0" kern="1200" baseline="0" dirty="0">
                <a:solidFill>
                  <a:schemeClr val="tx1"/>
                </a:solidFill>
                <a:latin typeface="Times New Roman" pitchFamily="-109" charset="0"/>
                <a:ea typeface="+mn-ea"/>
                <a:cs typeface="+mn-cs"/>
              </a:rPr>
              <a:t>Some mechanism that provides for communication</a:t>
            </a:r>
          </a:p>
          <a:p>
            <a:r>
              <a:rPr kumimoji="1" lang="en-US" sz="1200" kern="1200" baseline="0" dirty="0">
                <a:solidFill>
                  <a:schemeClr val="tx1"/>
                </a:solidFill>
                <a:latin typeface="Times New Roman" pitchFamily="-109" charset="0"/>
                <a:ea typeface="+mn-ea"/>
                <a:cs typeface="+mn-cs"/>
              </a:rPr>
              <a:t>among CPU, main memory, and I/O. A common example of system interconnection</a:t>
            </a:r>
          </a:p>
          <a:p>
            <a:r>
              <a:rPr kumimoji="1" lang="en-US" sz="1200" kern="1200" baseline="0" dirty="0">
                <a:solidFill>
                  <a:schemeClr val="tx1"/>
                </a:solidFill>
                <a:latin typeface="Times New Roman" pitchFamily="-109" charset="0"/>
                <a:ea typeface="+mn-ea"/>
                <a:cs typeface="+mn-cs"/>
              </a:rPr>
              <a:t>is by means of a </a:t>
            </a:r>
            <a:r>
              <a:rPr kumimoji="1" lang="en-US" sz="1200" b="1" kern="1200" baseline="0" dirty="0">
                <a:solidFill>
                  <a:schemeClr val="tx1"/>
                </a:solidFill>
                <a:latin typeface="Times New Roman" pitchFamily="-109" charset="0"/>
                <a:ea typeface="+mn-ea"/>
                <a:cs typeface="+mn-cs"/>
              </a:rPr>
              <a:t>system bus, </a:t>
            </a:r>
            <a:r>
              <a:rPr kumimoji="1" lang="en-US" sz="1200" b="0" kern="1200" baseline="0" dirty="0">
                <a:solidFill>
                  <a:schemeClr val="tx1"/>
                </a:solidFill>
                <a:latin typeface="Times New Roman" pitchFamily="-109" charset="0"/>
                <a:ea typeface="+mn-ea"/>
                <a:cs typeface="+mn-cs"/>
              </a:rPr>
              <a:t>consisting of a number of conducting</a:t>
            </a:r>
          </a:p>
          <a:p>
            <a:r>
              <a:rPr kumimoji="1" lang="en-US" sz="1200" kern="1200" baseline="0" dirty="0">
                <a:solidFill>
                  <a:schemeClr val="tx1"/>
                </a:solidFill>
                <a:latin typeface="Times New Roman" pitchFamily="-109" charset="0"/>
                <a:ea typeface="+mn-ea"/>
                <a:cs typeface="+mn-cs"/>
              </a:rPr>
              <a:t>wires to which all the other components attach.</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a:t>© 2016 Pearson Education, Inc., Upper Saddle River, NJ. All rights reserved.</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2768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p:cNvSpPr/>
          <p:nvPr userDrawn="1"/>
        </p:nvSpPr>
        <p:spPr>
          <a:xfrm>
            <a:off x="0" y="5928846"/>
            <a:ext cx="9144000" cy="929154"/>
          </a:xfrm>
          <a:prstGeom prst="rect">
            <a:avLst/>
          </a:prstGeom>
          <a:solidFill>
            <a:srgbClr val="231F20"/>
          </a:solidFill>
          <a:ln>
            <a:solidFill>
              <a:srgbClr val="231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919089"/>
          </a:xfrm>
          <a:prstGeom prst="rect">
            <a:avLst/>
          </a:prstGeom>
          <a:solidFill>
            <a:srgbClr val="231F20"/>
          </a:solidFill>
          <a:ln>
            <a:solidFill>
              <a:srgbClr val="231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972064"/>
            <a:ext cx="990600" cy="88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9600" y="5943600"/>
            <a:ext cx="773569" cy="864310"/>
          </a:xfrm>
          <a:prstGeom prst="rect">
            <a:avLst/>
          </a:prstGeom>
        </p:spPr>
      </p:pic>
      <p:sp>
        <p:nvSpPr>
          <p:cNvPr id="12" name="TextBox 11"/>
          <p:cNvSpPr txBox="1"/>
          <p:nvPr userDrawn="1"/>
        </p:nvSpPr>
        <p:spPr>
          <a:xfrm>
            <a:off x="6477000" y="6248400"/>
            <a:ext cx="1981200" cy="307777"/>
          </a:xfrm>
          <a:prstGeom prst="rect">
            <a:avLst/>
          </a:prstGeom>
          <a:noFill/>
        </p:spPr>
        <p:txBody>
          <a:bodyPr wrap="square" rtlCol="0">
            <a:spAutoFit/>
          </a:bodyPr>
          <a:lstStyle/>
          <a:p>
            <a:r>
              <a:rPr lang="en-US" sz="1400" baseline="0" dirty="0">
                <a:solidFill>
                  <a:schemeClr val="bg1"/>
                </a:solidFill>
              </a:rPr>
              <a:t>Chapter 6 &lt;</a:t>
            </a:r>
            <a:fld id="{D1B2EFE9-D440-4A3B-858C-5FEDF5DD0E10}" type="slidenum">
              <a:rPr lang="en-US" sz="1400" smtClean="0">
                <a:solidFill>
                  <a:schemeClr val="bg1"/>
                </a:solidFill>
              </a:rPr>
              <a:pPr/>
              <a:t>‹#›</a:t>
            </a:fld>
            <a:r>
              <a:rPr lang="en-US" sz="1400" dirty="0">
                <a:solidFill>
                  <a:schemeClr val="bg1"/>
                </a:solidFill>
              </a:rPr>
              <a:t>&gt; </a:t>
            </a:r>
          </a:p>
        </p:txBody>
      </p:sp>
      <p:sp>
        <p:nvSpPr>
          <p:cNvPr id="13" name="TextBox 12"/>
          <p:cNvSpPr txBox="1"/>
          <p:nvPr userDrawn="1"/>
        </p:nvSpPr>
        <p:spPr>
          <a:xfrm>
            <a:off x="1295400" y="6248400"/>
            <a:ext cx="5257800" cy="307777"/>
          </a:xfrm>
          <a:prstGeom prst="rect">
            <a:avLst/>
          </a:prstGeom>
          <a:noFill/>
        </p:spPr>
        <p:txBody>
          <a:bodyPr wrap="square" rtlCol="0">
            <a:spAutoFit/>
          </a:bodyPr>
          <a:lstStyle/>
          <a:p>
            <a:r>
              <a:rPr lang="en-US" sz="1400" dirty="0">
                <a:solidFill>
                  <a:schemeClr val="bg1"/>
                </a:solidFill>
              </a:rPr>
              <a:t>Digital Design and Computer Architecture:</a:t>
            </a:r>
            <a:r>
              <a:rPr lang="en-US" sz="1400" baseline="0" dirty="0">
                <a:solidFill>
                  <a:schemeClr val="bg1"/>
                </a:solidFill>
              </a:rPr>
              <a:t> ARM® Edition © 2015</a:t>
            </a:r>
            <a:endParaRPr lang="en-US" sz="1400" dirty="0">
              <a:solidFill>
                <a:schemeClr val="bg1"/>
              </a:solidFill>
            </a:endParaRPr>
          </a:p>
        </p:txBody>
      </p:sp>
    </p:spTree>
    <p:extLst>
      <p:ext uri="{BB962C8B-B14F-4D97-AF65-F5344CB8AC3E}">
        <p14:creationId xmlns:p14="http://schemas.microsoft.com/office/powerpoint/2010/main" val="172390443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endParaRPr/>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dirty="0"/>
              <a:t>© 2016 Pearson Education, Inc., Hoboken, NJ. All rights reserved.</a:t>
            </a:r>
            <a:endParaRPr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a:t>Click icon to add picture</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dirty="0"/>
              <a:t>Click icon to add picture</a:t>
            </a:r>
            <a:endParaRPr dirty="0"/>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extLst>
      <p:ext uri="{BB962C8B-B14F-4D97-AF65-F5344CB8AC3E}">
        <p14:creationId xmlns:p14="http://schemas.microsoft.com/office/powerpoint/2010/main" val="3113411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4" name="Shape 18"/>
          <p:cNvSpPr>
            <a:spLocks noChangeArrowheads="1"/>
          </p:cNvSpPr>
          <p:nvPr/>
        </p:nvSpPr>
        <p:spPr bwMode="auto">
          <a:xfrm>
            <a:off x="0" y="0"/>
            <a:ext cx="9144000" cy="3886200"/>
          </a:xfrm>
          <a:prstGeom prst="rect">
            <a:avLst/>
          </a:prstGeom>
          <a:solidFill>
            <a:srgbClr val="007FA3"/>
          </a:solidFill>
          <a:ln w="25400">
            <a:solidFill>
              <a:srgbClr val="007FA3"/>
            </a:solidFill>
            <a:round/>
            <a:headEnd/>
            <a:tailEnd/>
          </a:ln>
        </p:spPr>
        <p:txBody>
          <a:bodyPr lIns="91425" tIns="45700" rIns="91425" bIns="45700" anchor="ctr"/>
          <a:lstStyle>
            <a:lvl1pPr>
              <a:defRPr sz="2800">
                <a:solidFill>
                  <a:schemeClr val="tx1"/>
                </a:solidFill>
                <a:latin typeface="Times New Roman" panose="02020603050405020304" pitchFamily="18" charset="0"/>
                <a:ea typeface="ヒラギノ角ゴ Pro W3" pitchFamily="1" charset="-128"/>
              </a:defRPr>
            </a:lvl1pPr>
            <a:lvl2pPr marL="742950" indent="-285750">
              <a:defRPr sz="2800">
                <a:solidFill>
                  <a:schemeClr val="tx1"/>
                </a:solidFill>
                <a:latin typeface="Times New Roman" panose="02020603050405020304" pitchFamily="18" charset="0"/>
                <a:ea typeface="ヒラギノ角ゴ Pro W3" pitchFamily="1" charset="-128"/>
              </a:defRPr>
            </a:lvl2pPr>
            <a:lvl3pPr marL="1143000" indent="-228600">
              <a:defRPr sz="2800">
                <a:solidFill>
                  <a:schemeClr val="tx1"/>
                </a:solidFill>
                <a:latin typeface="Times New Roman" panose="02020603050405020304" pitchFamily="18" charset="0"/>
                <a:ea typeface="ヒラギノ角ゴ Pro W3" pitchFamily="1" charset="-128"/>
              </a:defRPr>
            </a:lvl3pPr>
            <a:lvl4pPr marL="1600200" indent="-228600">
              <a:defRPr sz="2800">
                <a:solidFill>
                  <a:schemeClr val="tx1"/>
                </a:solidFill>
                <a:latin typeface="Times New Roman" panose="02020603050405020304" pitchFamily="18" charset="0"/>
                <a:ea typeface="ヒラギノ角ゴ Pro W3" pitchFamily="1" charset="-128"/>
              </a:defRPr>
            </a:lvl4pPr>
            <a:lvl5pPr marL="2057400" indent="-228600">
              <a:defRPr sz="2800">
                <a:solidFill>
                  <a:schemeClr val="tx1"/>
                </a:solidFill>
                <a:latin typeface="Times New Roman" panose="02020603050405020304" pitchFamily="18" charset="0"/>
                <a:ea typeface="ヒラギノ角ゴ Pro W3" pitchFamily="1"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sng" strike="noStrike" kern="1200" cap="none" spc="0" normalizeH="0" baseline="0" noProof="0">
              <a:ln>
                <a:noFill/>
              </a:ln>
              <a:solidFill>
                <a:srgbClr val="FFFFFF"/>
              </a:solidFill>
              <a:effectLst/>
              <a:uLnTx/>
              <a:uFillTx/>
              <a:latin typeface="Arial" panose="020B0604020202020204" pitchFamily="34" charset="0"/>
              <a:ea typeface="ヒラギノ角ゴ Pro W3" pitchFamily="1" charset="-128"/>
              <a:cs typeface="Arial" panose="020B0604020202020204" pitchFamily="34" charset="0"/>
              <a:sym typeface="Arial" panose="020B0604020202020204" pitchFamily="34" charset="0"/>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5" name="Shape 21"/>
          <p:cNvSpPr txBox="1">
            <a:spLocks noGrp="1"/>
          </p:cNvSpPr>
          <p:nvPr>
            <p:ph type="ftr" idx="10"/>
          </p:nvPr>
        </p:nvSpPr>
        <p:spPr/>
        <p:txBody>
          <a:bodyPr/>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6" name="Shape 22"/>
          <p:cNvSpPr txBox="1">
            <a:spLocks noGrp="1"/>
          </p:cNvSpPr>
          <p:nvPr>
            <p:ph type="dt" idx="11"/>
          </p:nvPr>
        </p:nvSpPr>
        <p:spPr/>
        <p:txBody>
          <a:bodyPr/>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7" name="Shape 23"/>
          <p:cNvSpPr txBox="1">
            <a:spLocks noGrp="1"/>
          </p:cNvSpPr>
          <p:nvPr>
            <p:ph type="sldNum" idx="12"/>
          </p:nvPr>
        </p:nvSpPr>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A018B422-919D-43BA-A078-C852FB0BD804}" type="slidenum">
              <a:rPr kumimoji="0" lang="en-US" sz="900" b="0" i="0" u="sng"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309417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15371"/>
            <a:ext cx="8229600" cy="1097279"/>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body" idx="1"/>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5"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6"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0D0CE689-9A7E-4DF4-A908-A1DD59BED235}" type="slidenum">
              <a:rPr kumimoji="0" lang="en-US" sz="900" b="0" i="0" u="sng"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807765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anchor="b"/>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6" name="Shape 42"/>
          <p:cNvSpPr txBox="1">
            <a:spLocks noGrp="1"/>
          </p:cNvSpPr>
          <p:nvPr>
            <p:ph type="ftr" idx="10"/>
          </p:nvPr>
        </p:nvSpPr>
        <p:spPr>
          <a:xfrm>
            <a:off x="93663" y="6165850"/>
            <a:ext cx="8596312" cy="234950"/>
          </a:xfrm>
        </p:spPr>
        <p:txBody>
          <a:bodyPr/>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7" name="Shape 43"/>
          <p:cNvSpPr txBox="1">
            <a:spLocks noGrp="1"/>
          </p:cNvSpPr>
          <p:nvPr>
            <p:ph type="dt" idx="11"/>
          </p:nvPr>
        </p:nvSpPr>
        <p:spPr/>
        <p:txBody>
          <a:bodyPr/>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8" name="Shape 44"/>
          <p:cNvSpPr txBox="1">
            <a:spLocks noGrp="1"/>
          </p:cNvSpPr>
          <p:nvPr>
            <p:ph type="sldNum" idx="12"/>
          </p:nvPr>
        </p:nvSpPr>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26C9BB5C-BD0E-44CD-8068-77E4F7E4C2FB}" type="slidenum">
              <a:rPr kumimoji="0" lang="en-US" sz="900" b="0" i="0" u="sng"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656589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
                <a:ea typeface="Arial"/>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5"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6"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055817BD-189F-4657-B717-B0E5D2A0F5AF}" type="slidenum">
              <a:rPr kumimoji="0" lang="en-US" sz="900" b="0" i="0" u="sng"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2126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anchor="b"/>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 name="Shape 56"/>
          <p:cNvSpPr txBox="1">
            <a:spLocks noGrp="1"/>
          </p:cNvSpPr>
          <p:nvPr>
            <p:ph type="ftr" idx="10"/>
          </p:nvPr>
        </p:nvSpPr>
        <p:spPr/>
        <p:txBody>
          <a:bodyPr/>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5" name="Shape 57"/>
          <p:cNvSpPr txBox="1">
            <a:spLocks noGrp="1"/>
          </p:cNvSpPr>
          <p:nvPr>
            <p:ph type="dt" idx="11"/>
          </p:nvPr>
        </p:nvSpPr>
        <p:spPr/>
        <p:txBody>
          <a:bodyPr/>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cs typeface="Arial"/>
              <a:sym typeface="Arial"/>
            </a:endParaRPr>
          </a:p>
        </p:txBody>
      </p:sp>
      <p:sp>
        <p:nvSpPr>
          <p:cNvPr id="6" name="Shape 58"/>
          <p:cNvSpPr txBox="1">
            <a:spLocks noGrp="1"/>
          </p:cNvSpPr>
          <p:nvPr>
            <p:ph type="sldNum" idx="12"/>
          </p:nvPr>
        </p:nvSpPr>
        <p:spPr/>
        <p:txBody>
          <a:bodyPr/>
          <a:lstStyle>
            <a:lvl1pPr>
              <a:defRPr>
                <a:solidFill>
                  <a:schemeClr val="dk1"/>
                </a:solidFill>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C5E785E6-1B94-4977-9862-8EC8D03551AD}" type="slidenum">
              <a:rPr kumimoji="0" lang="en-US" sz="900" b="0" i="0" u="sng" strike="noStrike" kern="1200" cap="none" spc="0" normalizeH="0" baseline="0" noProof="0">
                <a:ln>
                  <a:noFill/>
                </a:ln>
                <a:solidFill>
                  <a:srgbClr val="000000"/>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725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6"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7"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363C90DA-7437-47A2-9B37-A52B14FF1C63}" type="slidenum">
              <a:rPr kumimoji="0" lang="en-US" sz="900" b="0" i="0" u="sng"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272489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4"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5"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6"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E2E04363-45FF-4A4F-9EAB-4B2DC48CCE35}" type="slidenum">
              <a:rPr kumimoji="0" lang="en-US" sz="900" b="0" i="0" u="sng"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999151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4"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5"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048E65E4-2874-4A17-8868-BDC47C3F6E2B}" type="slidenum">
              <a:rPr kumimoji="0" lang="en-US" sz="900" b="0" i="0" u="sng"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066191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18606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2" name="Shape 80"/>
          <p:cNvSpPr txBox="1">
            <a:spLocks noGrp="1"/>
          </p:cNvSpPr>
          <p:nvPr>
            <p:ph type="ftr" idx="10"/>
          </p:nvPr>
        </p:nvSpPr>
        <p:spPr/>
        <p:txBody>
          <a:bodyPr/>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3" name="Shape 81"/>
          <p:cNvSpPr txBox="1">
            <a:spLocks noGrp="1"/>
          </p:cNvSpPr>
          <p:nvPr>
            <p:ph type="dt" idx="11"/>
          </p:nvPr>
        </p:nvSpPr>
        <p:spPr/>
        <p:txBody>
          <a:bodyPr/>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cs typeface="Arial"/>
              <a:sym typeface="Arial"/>
            </a:endParaRPr>
          </a:p>
        </p:txBody>
      </p:sp>
      <p:sp>
        <p:nvSpPr>
          <p:cNvPr id="4" name="Shape 82"/>
          <p:cNvSpPr txBox="1">
            <a:spLocks noGrp="1"/>
          </p:cNvSpPr>
          <p:nvPr>
            <p:ph type="sldNum" idx="12"/>
          </p:nvPr>
        </p:nvSpPr>
        <p:spPr/>
        <p:txBody>
          <a:bodyPr/>
          <a:lstStyle>
            <a:lvl1pPr>
              <a:defRPr>
                <a:solidFill>
                  <a:schemeClr val="dk1"/>
                </a:solidFill>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917883D7-C4C6-4973-9322-CB2D964F092F}" type="slidenum">
              <a:rPr kumimoji="0" lang="en-US" sz="900" b="0" i="0" u="sng" strike="noStrike" kern="1200" cap="none" spc="0" normalizeH="0" baseline="0" noProof="0">
                <a:ln>
                  <a:noFill/>
                </a:ln>
                <a:solidFill>
                  <a:srgbClr val="000000"/>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2945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4" name="Shape 18"/>
          <p:cNvSpPr>
            <a:spLocks noChangeArrowheads="1"/>
          </p:cNvSpPr>
          <p:nvPr/>
        </p:nvSpPr>
        <p:spPr bwMode="auto">
          <a:xfrm>
            <a:off x="0" y="0"/>
            <a:ext cx="9144000" cy="3886200"/>
          </a:xfrm>
          <a:prstGeom prst="rect">
            <a:avLst/>
          </a:prstGeom>
          <a:solidFill>
            <a:srgbClr val="007FA3"/>
          </a:solidFill>
          <a:ln w="25400">
            <a:solidFill>
              <a:srgbClr val="007FA3"/>
            </a:solidFill>
            <a:round/>
            <a:headEnd/>
            <a:tailEnd/>
          </a:ln>
        </p:spPr>
        <p:txBody>
          <a:bodyPr lIns="91425" tIns="45700" rIns="91425" bIns="45700" anchor="ctr"/>
          <a:lstStyle>
            <a:lvl1pPr>
              <a:defRPr sz="2800">
                <a:solidFill>
                  <a:schemeClr val="tx1"/>
                </a:solidFill>
                <a:latin typeface="Times New Roman" panose="02020603050405020304" pitchFamily="18" charset="0"/>
                <a:ea typeface="ヒラギノ角ゴ Pro W3" pitchFamily="1" charset="-128"/>
              </a:defRPr>
            </a:lvl1pPr>
            <a:lvl2pPr marL="742950" indent="-285750">
              <a:defRPr sz="2800">
                <a:solidFill>
                  <a:schemeClr val="tx1"/>
                </a:solidFill>
                <a:latin typeface="Times New Roman" panose="02020603050405020304" pitchFamily="18" charset="0"/>
                <a:ea typeface="ヒラギノ角ゴ Pro W3" pitchFamily="1" charset="-128"/>
              </a:defRPr>
            </a:lvl2pPr>
            <a:lvl3pPr marL="1143000" indent="-228600">
              <a:defRPr sz="2800">
                <a:solidFill>
                  <a:schemeClr val="tx1"/>
                </a:solidFill>
                <a:latin typeface="Times New Roman" panose="02020603050405020304" pitchFamily="18" charset="0"/>
                <a:ea typeface="ヒラギノ角ゴ Pro W3" pitchFamily="1" charset="-128"/>
              </a:defRPr>
            </a:lvl3pPr>
            <a:lvl4pPr marL="1600200" indent="-228600">
              <a:defRPr sz="2800">
                <a:solidFill>
                  <a:schemeClr val="tx1"/>
                </a:solidFill>
                <a:latin typeface="Times New Roman" panose="02020603050405020304" pitchFamily="18" charset="0"/>
                <a:ea typeface="ヒラギノ角ゴ Pro W3" pitchFamily="1" charset="-128"/>
              </a:defRPr>
            </a:lvl4pPr>
            <a:lvl5pPr marL="2057400" indent="-228600">
              <a:defRPr sz="2800">
                <a:solidFill>
                  <a:schemeClr val="tx1"/>
                </a:solidFill>
                <a:latin typeface="Times New Roman" panose="02020603050405020304" pitchFamily="18" charset="0"/>
                <a:ea typeface="ヒラギノ角ゴ Pro W3" pitchFamily="1"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ヒラギノ角ゴ Pro W3" pitchFamily="1" charset="-128"/>
              <a:cs typeface="Arial" panose="020B0604020202020204" pitchFamily="34" charset="0"/>
              <a:sym typeface="Arial" panose="020B0604020202020204" pitchFamily="34" charset="0"/>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5" name="Shape 21"/>
          <p:cNvSpPr txBox="1">
            <a:spLocks noGrp="1"/>
          </p:cNvSpPr>
          <p:nvPr>
            <p:ph type="ftr" idx="10"/>
          </p:nvPr>
        </p:nvSpPr>
        <p:spPr/>
        <p:txBody>
          <a:bodyPr/>
          <a:lstStyle>
            <a:lvl1pPr marL="0" marR="0" lvl="0" indent="0" algn="l" rtl="0">
              <a:spcBef>
                <a:spcPts val="0"/>
              </a:spcBef>
              <a:buNone/>
              <a:defRPr sz="11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6" name="Shape 22"/>
          <p:cNvSpPr txBox="1">
            <a:spLocks noGrp="1"/>
          </p:cNvSpPr>
          <p:nvPr>
            <p:ph type="dt" idx="11"/>
          </p:nvPr>
        </p:nvSpPr>
        <p:spPr/>
        <p:txBody>
          <a:bodyPr/>
          <a:lstStyle>
            <a:lvl1pPr marL="0" marR="0" lvl="0" indent="0" algn="r" rtl="0">
              <a:spcBef>
                <a:spcPts val="0"/>
              </a:spcBef>
              <a:buNone/>
              <a:defRPr sz="900" b="0" i="0" u="none" strike="noStrike" cap="none">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7" name="Shape 23"/>
          <p:cNvSpPr txBox="1">
            <a:spLocks noGrp="1"/>
          </p:cNvSpPr>
          <p:nvPr>
            <p:ph type="sldNum" idx="12"/>
          </p:nvPr>
        </p:nvSpPr>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BE14EDEC-0104-4E70-9686-A570F422F167}" type="slidenum">
              <a:rPr kumimoji="0" lang="en-US" sz="900" b="0" i="0" u="none"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890041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15371"/>
            <a:ext cx="8229600" cy="1097279"/>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body" idx="1"/>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5"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6"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F5A73AF7-22FE-4915-9687-D7E877768588}" type="slidenum">
              <a:rPr kumimoji="0" lang="en-US" sz="900" b="0" i="0" u="none"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237362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anchor="b"/>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6" name="Shape 42"/>
          <p:cNvSpPr txBox="1">
            <a:spLocks noGrp="1"/>
          </p:cNvSpPr>
          <p:nvPr>
            <p:ph type="ftr" idx="10"/>
          </p:nvPr>
        </p:nvSpPr>
        <p:spPr>
          <a:xfrm>
            <a:off x="93663" y="6165850"/>
            <a:ext cx="8596312" cy="234950"/>
          </a:xfrm>
        </p:spPr>
        <p:txBody>
          <a:bodyPr/>
          <a:lstStyle>
            <a:lvl1pPr marL="0" marR="0" lvl="0" indent="0" algn="l" rtl="0">
              <a:spcBef>
                <a:spcPts val="0"/>
              </a:spcBef>
              <a:buNone/>
              <a:defRPr sz="11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7" name="Shape 43"/>
          <p:cNvSpPr txBox="1">
            <a:spLocks noGrp="1"/>
          </p:cNvSpPr>
          <p:nvPr>
            <p:ph type="dt" idx="11"/>
          </p:nvPr>
        </p:nvSpPr>
        <p:spPr/>
        <p:txBody>
          <a:bodyPr/>
          <a:lstStyle>
            <a:lvl1pPr marL="0" marR="0" lvl="0" indent="0" algn="r" rtl="0">
              <a:spcBef>
                <a:spcPts val="0"/>
              </a:spcBef>
              <a:buNone/>
              <a:defRPr sz="900" b="0" i="0" u="none" strike="noStrike" cap="none">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8" name="Shape 44"/>
          <p:cNvSpPr txBox="1">
            <a:spLocks noGrp="1"/>
          </p:cNvSpPr>
          <p:nvPr>
            <p:ph type="sldNum" idx="12"/>
          </p:nvPr>
        </p:nvSpPr>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33DA44F4-1B99-478F-9B55-2C5CC45829F7}" type="slidenum">
              <a:rPr kumimoji="0" lang="en-US" sz="900" b="0" i="0" u="none"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010371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
                <a:ea typeface="Arial"/>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5"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6"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42E91456-BDEE-4569-92BC-96FB5C01DFEB}" type="slidenum">
              <a:rPr kumimoji="0" lang="en-US" sz="900" b="0" i="0" u="none"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62195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anchor="b"/>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 name="Shape 56"/>
          <p:cNvSpPr txBox="1">
            <a:spLocks noGrp="1"/>
          </p:cNvSpPr>
          <p:nvPr>
            <p:ph type="ftr" idx="10"/>
          </p:nvPr>
        </p:nvSpPr>
        <p:spPr/>
        <p:txBody>
          <a:bodyPr/>
          <a:lstStyle>
            <a:lvl1pPr marL="0" marR="0" lvl="0" indent="0" algn="l" rtl="0">
              <a:spcBef>
                <a:spcPts val="0"/>
              </a:spcBef>
              <a:buNone/>
              <a:defRPr sz="11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5" name="Shape 57"/>
          <p:cNvSpPr txBox="1">
            <a:spLocks noGrp="1"/>
          </p:cNvSpPr>
          <p:nvPr>
            <p:ph type="dt" idx="11"/>
          </p:nvPr>
        </p:nvSpPr>
        <p:spPr/>
        <p:txBody>
          <a:bodyPr/>
          <a:lstStyle>
            <a:lvl1pPr marL="0" marR="0" lvl="0" indent="0" algn="r" rtl="0">
              <a:spcBef>
                <a:spcPts val="0"/>
              </a:spcBef>
              <a:buNone/>
              <a:defRPr sz="9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cs typeface="Arial"/>
              <a:sym typeface="Arial"/>
            </a:endParaRPr>
          </a:p>
        </p:txBody>
      </p:sp>
      <p:sp>
        <p:nvSpPr>
          <p:cNvPr id="6" name="Shape 58"/>
          <p:cNvSpPr txBox="1">
            <a:spLocks noGrp="1"/>
          </p:cNvSpPr>
          <p:nvPr>
            <p:ph type="sldNum" idx="12"/>
          </p:nvPr>
        </p:nvSpPr>
        <p:spPr/>
        <p:txBody>
          <a:bodyPr/>
          <a:lstStyle>
            <a:lvl1pPr>
              <a:defRPr>
                <a:solidFill>
                  <a:srgbClr val="000000"/>
                </a:solidFill>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151861E3-90A7-42D4-9B7A-166EF1A614E7}" type="slidenum">
              <a:rPr kumimoji="0" lang="en-US" sz="900" b="0" i="0" u="none" strike="noStrike" kern="1200" cap="none" spc="0" normalizeH="0" baseline="0" noProof="0">
                <a:ln>
                  <a:noFill/>
                </a:ln>
                <a:solidFill>
                  <a:srgbClr val="000000"/>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35436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6"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7"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846A8B40-492E-4426-BAAD-D80E9F063A91}" type="slidenum">
              <a:rPr kumimoji="0" lang="en-US" sz="900" b="0" i="0" u="none"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084065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4"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5"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6"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FB951973-C68A-429F-AA58-4C1FE6BDA16A}" type="slidenum">
              <a:rPr kumimoji="0" lang="en-US" sz="900" b="0" i="0" u="none"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916795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 name="Shape 12"/>
          <p:cNvSpPr txBox="1">
            <a:spLocks noGrp="1"/>
          </p:cNvSpPr>
          <p:nvPr>
            <p:ph type="ftr" idx="12"/>
          </p:nvPr>
        </p:nvSpPr>
        <p:spPr>
          <a:ln/>
        </p:spPr>
        <p:txBody>
          <a:bodyPr/>
          <a:lstStyle>
            <a:lvl1pPr>
              <a:defRPr/>
            </a:lvl1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4" name="Shape 13"/>
          <p:cNvSpPr txBox="1">
            <a:spLocks noGrp="1"/>
          </p:cNvSpPr>
          <p:nvPr>
            <p:ph type="dt" idx="13"/>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5" name="Shape 14"/>
          <p:cNvSpPr txBox="1">
            <a:spLocks noGrp="1"/>
          </p:cNvSpPr>
          <p:nvPr>
            <p:ph type="sldNum" idx="14"/>
          </p:nvPr>
        </p:nvSpPr>
        <p:spPr>
          <a:ln/>
        </p:spPr>
        <p:txBody>
          <a:bodyPr/>
          <a:lstStyle>
            <a:lvl1pPr>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D0F7696F-A32D-4889-8633-E1B7C5601BE7}" type="slidenum">
              <a:rPr kumimoji="0" lang="en-US" sz="900" b="0" i="0" u="none"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641261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2" name="Shape 80"/>
          <p:cNvSpPr txBox="1">
            <a:spLocks noGrp="1"/>
          </p:cNvSpPr>
          <p:nvPr>
            <p:ph type="ftr" idx="10"/>
          </p:nvPr>
        </p:nvSpPr>
        <p:spPr/>
        <p:txBody>
          <a:bodyPr/>
          <a:lstStyle>
            <a:lvl1pPr marL="0" marR="0" lvl="0" indent="0" algn="l" rtl="0">
              <a:spcBef>
                <a:spcPts val="0"/>
              </a:spcBef>
              <a:buNone/>
              <a:defRPr sz="11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3" name="Shape 81"/>
          <p:cNvSpPr txBox="1">
            <a:spLocks noGrp="1"/>
          </p:cNvSpPr>
          <p:nvPr>
            <p:ph type="dt" idx="11"/>
          </p:nvPr>
        </p:nvSpPr>
        <p:spPr/>
        <p:txBody>
          <a:bodyPr/>
          <a:lstStyle>
            <a:lvl1pPr marL="0" marR="0" lvl="0" indent="0" algn="r" rtl="0">
              <a:spcBef>
                <a:spcPts val="0"/>
              </a:spcBef>
              <a:buNone/>
              <a:defRPr sz="9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cs typeface="Arial"/>
              <a:sym typeface="Arial"/>
            </a:endParaRPr>
          </a:p>
        </p:txBody>
      </p:sp>
      <p:sp>
        <p:nvSpPr>
          <p:cNvPr id="4" name="Shape 82"/>
          <p:cNvSpPr txBox="1">
            <a:spLocks noGrp="1"/>
          </p:cNvSpPr>
          <p:nvPr>
            <p:ph type="sldNum" idx="12"/>
          </p:nvPr>
        </p:nvSpPr>
        <p:spPr/>
        <p:txBody>
          <a:bodyPr/>
          <a:lstStyle>
            <a:lvl1pPr>
              <a:defRPr>
                <a:solidFill>
                  <a:srgbClr val="000000"/>
                </a:solidFill>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7EEADC32-B7CB-4469-A186-251F1CAA23B8}" type="slidenum">
              <a:rPr kumimoji="0" lang="en-US" sz="900" b="0" i="0" u="none" strike="noStrike" kern="1200" cap="none" spc="0" normalizeH="0" baseline="0" noProof="0">
                <a:ln>
                  <a:noFill/>
                </a:ln>
                <a:solidFill>
                  <a:srgbClr val="000000"/>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616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45" name="Shape 45" descr="Pearson Logo"/>
          <p:cNvPicPr preferRelativeResize="0"/>
          <p:nvPr/>
        </p:nvPicPr>
        <p:blipFill rotWithShape="1">
          <a:blip r:embed="rId2">
            <a:alphaModFix/>
          </a:blip>
          <a:srcRect/>
          <a:stretch/>
        </p:blipFill>
        <p:spPr>
          <a:xfrm>
            <a:off x="457200" y="6376789"/>
            <a:ext cx="917999" cy="279914"/>
          </a:xfrm>
          <a:prstGeom prst="rect">
            <a:avLst/>
          </a:prstGeom>
          <a:noFill/>
          <a:ln>
            <a:noFill/>
          </a:ln>
        </p:spPr>
      </p:pic>
      <p:sp>
        <p:nvSpPr>
          <p:cNvPr id="46" name="Shape 46"/>
          <p:cNvSpPr txBox="1"/>
          <p:nvPr/>
        </p:nvSpPr>
        <p:spPr>
          <a:xfrm>
            <a:off x="1600200" y="6429344"/>
            <a:ext cx="7162799" cy="200054"/>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700" b="1" i="0" u="none" strike="noStrike" cap="none">
                <a:solidFill>
                  <a:schemeClr val="dk1"/>
                </a:solidFill>
                <a:latin typeface="Arial"/>
                <a:ea typeface="Arial"/>
                <a:cs typeface="Arial"/>
                <a:sym typeface="Arial"/>
              </a:rPr>
              <a:t>Copyright © 2015, 2012, 2009 Pearson Education, Inc. All Rights Reserved</a:t>
            </a:r>
          </a:p>
        </p:txBody>
      </p:sp>
    </p:spTree>
    <p:extLst>
      <p:ext uri="{BB962C8B-B14F-4D97-AF65-F5344CB8AC3E}">
        <p14:creationId xmlns:p14="http://schemas.microsoft.com/office/powerpoint/2010/main" val="423740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
                <a:ea typeface="Arial"/>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57564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8763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8592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67817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8441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675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4.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3">
            <a:alphaModFix/>
          </a:blip>
          <a:srcRect/>
          <a:stretch/>
        </p:blipFill>
        <p:spPr>
          <a:xfrm>
            <a:off x="443972" y="6429709"/>
            <a:ext cx="917999" cy="279914"/>
          </a:xfrm>
          <a:prstGeom prst="rect">
            <a:avLst/>
          </a:prstGeom>
          <a:noFill/>
          <a:ln>
            <a:noFill/>
          </a:ln>
        </p:spPr>
      </p:pic>
      <p:sp>
        <p:nvSpPr>
          <p:cNvPr id="16" name="Shape 16"/>
          <p:cNvSpPr txBox="1"/>
          <p:nvPr/>
        </p:nvSpPr>
        <p:spPr>
          <a:xfrm>
            <a:off x="1600200" y="6429344"/>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Pearson Education, Ltd. All Rights Reserved</a:t>
            </a:r>
          </a:p>
        </p:txBody>
      </p:sp>
    </p:spTree>
    <p:extLst>
      <p:ext uri="{BB962C8B-B14F-4D97-AF65-F5344CB8AC3E}">
        <p14:creationId xmlns:p14="http://schemas.microsoft.com/office/powerpoint/2010/main" val="185375893"/>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34" r:id="rId10"/>
    <p:sldLayoutId id="21474837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ape 10"/>
          <p:cNvSpPr txBox="1">
            <a:spLocks noGrp="1"/>
          </p:cNvSpPr>
          <p:nvPr>
            <p:ph type="title"/>
          </p:nvPr>
        </p:nvSpPr>
        <p:spPr bwMode="auto">
          <a:xfrm>
            <a:off x="457200" y="215900"/>
            <a:ext cx="8229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Shape 11"/>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2" name="Shape 12"/>
          <p:cNvSpPr txBox="1">
            <a:spLocks noGrp="1"/>
          </p:cNvSpPr>
          <p:nvPr>
            <p:ph type="ftr" idx="11"/>
          </p:nvPr>
        </p:nvSpPr>
        <p:spPr>
          <a:xfrm>
            <a:off x="93663" y="6172200"/>
            <a:ext cx="8596312" cy="234950"/>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Shape 13"/>
          <p:cNvSpPr txBox="1">
            <a:spLocks noGrp="1"/>
          </p:cNvSpPr>
          <p:nvPr>
            <p:ph type="dt" idx="10"/>
          </p:nvPr>
        </p:nvSpPr>
        <p:spPr>
          <a:xfrm>
            <a:off x="6335713" y="112713"/>
            <a:ext cx="2133600" cy="182562"/>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14" name="Shape 14"/>
          <p:cNvSpPr txBox="1">
            <a:spLocks noGrp="1"/>
          </p:cNvSpPr>
          <p:nvPr>
            <p:ph type="sldNum" idx="12"/>
          </p:nvPr>
        </p:nvSpPr>
        <p:spPr>
          <a:xfrm>
            <a:off x="8469313" y="112713"/>
            <a:ext cx="552450" cy="182562"/>
          </a:xfrm>
          <a:prstGeom prst="rect">
            <a:avLst/>
          </a:prstGeom>
          <a:noFill/>
          <a:ln>
            <a:noFill/>
          </a:ln>
        </p:spPr>
        <p:txBody>
          <a:bodyPr lIns="91425" tIns="45700" rIns="91425" bIns="45700" anchor="ctr" anchorCtr="0">
            <a:noAutofit/>
          </a:bodyPr>
          <a:lstStyle>
            <a:lvl1pPr algn="r">
              <a:spcBef>
                <a:spcPts val="0"/>
              </a:spcBef>
              <a:buSzPct val="25000"/>
              <a:defRPr sz="900">
                <a:solidFill>
                  <a:schemeClr val="lt1"/>
                </a:solidFill>
                <a:latin typeface="Arial"/>
                <a:ea typeface="Arial"/>
                <a:cs typeface="Arial"/>
                <a:sym typeface="Arial"/>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DDD33A3D-356B-4B01-ABE7-9837AFED0620}" type="slidenum">
              <a:rPr kumimoji="0" lang="en-US" sz="900" b="0" i="0" u="sng"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sng" strike="noStrike" kern="1200" cap="none" spc="0" normalizeH="0" baseline="0" noProof="0">
              <a:ln>
                <a:noFill/>
              </a:ln>
              <a:solidFill>
                <a:srgbClr val="FFFFFF"/>
              </a:solidFill>
              <a:effectLst/>
              <a:uLnTx/>
              <a:uFillTx/>
              <a:latin typeface="Arial"/>
              <a:cs typeface="Arial"/>
              <a:sym typeface="Arial"/>
            </a:endParaRPr>
          </a:p>
        </p:txBody>
      </p:sp>
      <p:pic>
        <p:nvPicPr>
          <p:cNvPr id="1031" name="Shape 15" descr="Pearson Logo"/>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500" y="6429375"/>
            <a:ext cx="9175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Shape 16"/>
          <p:cNvSpPr txBox="1">
            <a:spLocks noChangeArrowheads="1"/>
          </p:cNvSpPr>
          <p:nvPr/>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800">
                <a:solidFill>
                  <a:schemeClr val="tx1"/>
                </a:solidFill>
                <a:latin typeface="Times New Roman" panose="02020603050405020304" pitchFamily="18" charset="0"/>
                <a:ea typeface="ヒラギノ角ゴ Pro W3" pitchFamily="1" charset="-128"/>
              </a:defRPr>
            </a:lvl1pPr>
            <a:lvl2pPr marL="742950" indent="-285750">
              <a:defRPr sz="2800">
                <a:solidFill>
                  <a:schemeClr val="tx1"/>
                </a:solidFill>
                <a:latin typeface="Times New Roman" panose="02020603050405020304" pitchFamily="18" charset="0"/>
                <a:ea typeface="ヒラギノ角ゴ Pro W3" pitchFamily="1" charset="-128"/>
              </a:defRPr>
            </a:lvl2pPr>
            <a:lvl3pPr marL="1143000" indent="-228600">
              <a:defRPr sz="2800">
                <a:solidFill>
                  <a:schemeClr val="tx1"/>
                </a:solidFill>
                <a:latin typeface="Times New Roman" panose="02020603050405020304" pitchFamily="18" charset="0"/>
                <a:ea typeface="ヒラギノ角ゴ Pro W3" pitchFamily="1" charset="-128"/>
              </a:defRPr>
            </a:lvl3pPr>
            <a:lvl4pPr marL="1600200" indent="-228600">
              <a:defRPr sz="2800">
                <a:solidFill>
                  <a:schemeClr val="tx1"/>
                </a:solidFill>
                <a:latin typeface="Times New Roman" panose="02020603050405020304" pitchFamily="18" charset="0"/>
                <a:ea typeface="ヒラギノ角ゴ Pro W3" pitchFamily="1" charset="-128"/>
              </a:defRPr>
            </a:lvl4pPr>
            <a:lvl5pPr marL="2057400" indent="-228600">
              <a:defRPr sz="2800">
                <a:solidFill>
                  <a:schemeClr val="tx1"/>
                </a:solidFill>
                <a:latin typeface="Times New Roman" panose="02020603050405020304" pitchFamily="18" charset="0"/>
                <a:ea typeface="ヒラギノ角ゴ Pro W3" pitchFamily="1"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Pearson Education, Ltd. All Rights Reserved</a:t>
            </a:r>
          </a:p>
        </p:txBody>
      </p:sp>
    </p:spTree>
    <p:extLst>
      <p:ext uri="{BB962C8B-B14F-4D97-AF65-F5344CB8AC3E}">
        <p14:creationId xmlns:p14="http://schemas.microsoft.com/office/powerpoint/2010/main" val="3825104552"/>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2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Shape 10"/>
          <p:cNvSpPr txBox="1">
            <a:spLocks noGrp="1"/>
          </p:cNvSpPr>
          <p:nvPr>
            <p:ph type="title"/>
          </p:nvPr>
        </p:nvSpPr>
        <p:spPr bwMode="auto">
          <a:xfrm>
            <a:off x="457200" y="215900"/>
            <a:ext cx="8229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3075" name="Shape 11"/>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2" name="Shape 12"/>
          <p:cNvSpPr txBox="1">
            <a:spLocks noGrp="1"/>
          </p:cNvSpPr>
          <p:nvPr>
            <p:ph type="ftr" idx="11"/>
          </p:nvPr>
        </p:nvSpPr>
        <p:spPr>
          <a:xfrm>
            <a:off x="93663" y="6172200"/>
            <a:ext cx="8596312" cy="234950"/>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Shape 13"/>
          <p:cNvSpPr txBox="1">
            <a:spLocks noGrp="1"/>
          </p:cNvSpPr>
          <p:nvPr>
            <p:ph type="dt" idx="10"/>
          </p:nvPr>
        </p:nvSpPr>
        <p:spPr>
          <a:xfrm>
            <a:off x="6335713" y="112713"/>
            <a:ext cx="2133600" cy="182562"/>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endParaRPr kumimoji="0" sz="900" b="0" i="0" u="none" strike="noStrike" kern="1200" cap="none" spc="0" normalizeH="0" baseline="0" noProof="0">
              <a:ln>
                <a:noFill/>
              </a:ln>
              <a:solidFill>
                <a:srgbClr val="FFFFFF"/>
              </a:solidFill>
              <a:effectLst/>
              <a:uLnTx/>
              <a:uFillTx/>
              <a:latin typeface="Arial"/>
              <a:cs typeface="Arial"/>
              <a:sym typeface="Arial"/>
            </a:endParaRPr>
          </a:p>
        </p:txBody>
      </p:sp>
      <p:sp>
        <p:nvSpPr>
          <p:cNvPr id="14" name="Shape 14"/>
          <p:cNvSpPr txBox="1">
            <a:spLocks noGrp="1"/>
          </p:cNvSpPr>
          <p:nvPr>
            <p:ph type="sldNum" idx="12"/>
          </p:nvPr>
        </p:nvSpPr>
        <p:spPr>
          <a:xfrm>
            <a:off x="8469313" y="112713"/>
            <a:ext cx="552450" cy="182562"/>
          </a:xfrm>
          <a:prstGeom prst="rect">
            <a:avLst/>
          </a:prstGeom>
          <a:noFill/>
          <a:ln>
            <a:noFill/>
          </a:ln>
        </p:spPr>
        <p:txBody>
          <a:bodyPr lIns="91425" tIns="45700" rIns="91425" bIns="45700" anchor="ctr" anchorCtr="0">
            <a:noAutofit/>
          </a:bodyPr>
          <a:lstStyle>
            <a:lvl1pPr algn="r">
              <a:spcBef>
                <a:spcPts val="0"/>
              </a:spcBef>
              <a:buSzPct val="25000"/>
              <a:defRPr sz="900">
                <a:solidFill>
                  <a:srgbClr val="FFFFFF"/>
                </a:solidFill>
                <a:latin typeface="Arial"/>
                <a:ea typeface="Arial"/>
                <a:cs typeface="Arial"/>
                <a:sym typeface="Arial"/>
              </a:defRPr>
            </a:lvl1pPr>
          </a:lstStyle>
          <a:p>
            <a:pPr marL="0" marR="0" lvl="0" indent="0" algn="r" defTabSz="914400" rtl="0" eaLnBrk="0" fontAlgn="base" latinLnBrk="0" hangingPunct="0">
              <a:lnSpc>
                <a:spcPct val="100000"/>
              </a:lnSpc>
              <a:spcBef>
                <a:spcPts val="0"/>
              </a:spcBef>
              <a:spcAft>
                <a:spcPct val="0"/>
              </a:spcAft>
              <a:buClrTx/>
              <a:buSzPct val="25000"/>
              <a:buFontTx/>
              <a:buNone/>
              <a:tabLst/>
              <a:defRPr/>
            </a:pPr>
            <a:fld id="{0B369858-E052-47C5-B392-6B9F20183AE0}" type="slidenum">
              <a:rPr kumimoji="0" lang="en-US" sz="900" b="0" i="0" u="none" strike="noStrike" kern="1200" cap="none" spc="0" normalizeH="0" baseline="0" noProof="0">
                <a:ln>
                  <a:noFill/>
                </a:ln>
                <a:solidFill>
                  <a:srgbClr val="FFFFFF"/>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ct val="0"/>
                </a:spcAft>
                <a:buClrTx/>
                <a:buSzPct val="25000"/>
                <a:buFontTx/>
                <a:buNone/>
                <a:tabLst/>
                <a:defRPr/>
              </a:pPr>
              <a:t>‹#›</a:t>
            </a:fld>
            <a:endParaRPr kumimoji="0" lang="en-US" sz="900" b="0" i="0" u="none" strike="noStrike" kern="1200" cap="none" spc="0" normalizeH="0" baseline="0" noProof="0">
              <a:ln>
                <a:noFill/>
              </a:ln>
              <a:solidFill>
                <a:srgbClr val="FFFFFF"/>
              </a:solidFill>
              <a:effectLst/>
              <a:uLnTx/>
              <a:uFillTx/>
              <a:latin typeface="Arial"/>
              <a:cs typeface="Arial"/>
              <a:sym typeface="Arial"/>
            </a:endParaRPr>
          </a:p>
        </p:txBody>
      </p:sp>
      <p:pic>
        <p:nvPicPr>
          <p:cNvPr id="3079" name="Shape 15" descr="Pearson Logo"/>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500" y="6429375"/>
            <a:ext cx="9175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16"/>
          <p:cNvSpPr txBox="1">
            <a:spLocks noChangeArrowheads="1"/>
          </p:cNvSpPr>
          <p:nvPr userDrawn="1"/>
        </p:nvSpPr>
        <p:spPr bwMode="auto">
          <a:xfrm>
            <a:off x="1600200" y="6429375"/>
            <a:ext cx="716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800">
                <a:solidFill>
                  <a:schemeClr val="tx1"/>
                </a:solidFill>
                <a:latin typeface="Times New Roman" panose="02020603050405020304" pitchFamily="18" charset="0"/>
                <a:ea typeface="ヒラギノ角ゴ Pro W3" pitchFamily="1" charset="-128"/>
              </a:defRPr>
            </a:lvl1pPr>
            <a:lvl2pPr marL="742950" indent="-285750">
              <a:defRPr sz="2800">
                <a:solidFill>
                  <a:schemeClr val="tx1"/>
                </a:solidFill>
                <a:latin typeface="Times New Roman" panose="02020603050405020304" pitchFamily="18" charset="0"/>
                <a:ea typeface="ヒラギノ角ゴ Pro W3" pitchFamily="1" charset="-128"/>
              </a:defRPr>
            </a:lvl2pPr>
            <a:lvl3pPr marL="1143000" indent="-228600">
              <a:defRPr sz="2800">
                <a:solidFill>
                  <a:schemeClr val="tx1"/>
                </a:solidFill>
                <a:latin typeface="Times New Roman" panose="02020603050405020304" pitchFamily="18" charset="0"/>
                <a:ea typeface="ヒラギノ角ゴ Pro W3" pitchFamily="1" charset="-128"/>
              </a:defRPr>
            </a:lvl3pPr>
            <a:lvl4pPr marL="1600200" indent="-228600">
              <a:defRPr sz="2800">
                <a:solidFill>
                  <a:schemeClr val="tx1"/>
                </a:solidFill>
                <a:latin typeface="Times New Roman" panose="02020603050405020304" pitchFamily="18" charset="0"/>
                <a:ea typeface="ヒラギノ角ゴ Pro W3" pitchFamily="1" charset="-128"/>
              </a:defRPr>
            </a:lvl4pPr>
            <a:lvl5pPr marL="2057400" indent="-228600">
              <a:defRPr sz="2800">
                <a:solidFill>
                  <a:schemeClr val="tx1"/>
                </a:solidFill>
                <a:latin typeface="Times New Roman" panose="02020603050405020304" pitchFamily="18" charset="0"/>
                <a:ea typeface="ヒラギノ角ゴ Pro W3" pitchFamily="1"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ヒラギノ角ゴ Pro W3" pitchFamily="1" charset="-128"/>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Pearson Education, Ltd. All Rights Reserved</a:t>
            </a:r>
          </a:p>
        </p:txBody>
      </p:sp>
    </p:spTree>
    <p:extLst>
      <p:ext uri="{BB962C8B-B14F-4D97-AF65-F5344CB8AC3E}">
        <p14:creationId xmlns:p14="http://schemas.microsoft.com/office/powerpoint/2010/main" val="371506407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6.emf"/><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p:cNvSpPr>
          <p:nvPr>
            <p:ph type="title"/>
          </p:nvPr>
        </p:nvSpPr>
        <p:spPr>
          <a:xfrm>
            <a:off x="457200" y="215899"/>
            <a:ext cx="8229600" cy="1224973"/>
          </a:xfrm>
        </p:spPr>
        <p:txBody>
          <a:bodyPr/>
          <a:lstStyle/>
          <a:p>
            <a:pPr>
              <a:spcBef>
                <a:spcPct val="0"/>
              </a:spcBef>
            </a:pPr>
            <a:r>
              <a:rPr lang="en-US" altLang="en-US" dirty="0">
                <a:latin typeface="Times New Roman" panose="02020603050405020304" pitchFamily="18" charset="0"/>
                <a:cs typeface="Times New Roman" panose="02020603050405020304" pitchFamily="18" charset="0"/>
                <a:sym typeface="Times New Roman" panose="02020603050405020304" pitchFamily="18" charset="0"/>
              </a:rPr>
              <a:t>Computer Organization and Architecture</a:t>
            </a:r>
            <a:br>
              <a:rPr lang="en-US" altLang="en-US" dirty="0">
                <a:latin typeface="Times New Roman" panose="02020603050405020304" pitchFamily="18" charset="0"/>
                <a:cs typeface="Times New Roman" panose="02020603050405020304" pitchFamily="18" charset="0"/>
                <a:sym typeface="Times New Roman" panose="02020603050405020304" pitchFamily="18" charset="0"/>
              </a:rPr>
            </a:br>
            <a:r>
              <a:rPr lang="en-US" altLang="en-US" sz="2600" dirty="0">
                <a:latin typeface="Times New Roman" panose="02020603050405020304" pitchFamily="18" charset="0"/>
                <a:cs typeface="Times New Roman" panose="02020603050405020304" pitchFamily="18" charset="0"/>
                <a:sym typeface="Times New Roman" panose="02020603050405020304" pitchFamily="18" charset="0"/>
              </a:rPr>
              <a:t>Designing for Performance</a:t>
            </a:r>
            <a:endParaRPr lang="en-IN" altLang="en-US" sz="2600"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315" name="Text Placeholder 2"/>
          <p:cNvSpPr txBox="1">
            <a:spLocks noGrp="1"/>
          </p:cNvSpPr>
          <p:nvPr>
            <p:ph type="body" idx="1"/>
          </p:nvPr>
        </p:nvSpPr>
        <p:spPr>
          <a:xfrm>
            <a:off x="457200" y="1268559"/>
            <a:ext cx="8229600" cy="479425"/>
          </a:xfrm>
        </p:spPr>
        <p:txBody>
          <a:bodyPr/>
          <a:lstStyle/>
          <a:p>
            <a:pPr>
              <a:spcBef>
                <a:spcPct val="0"/>
              </a:spcBef>
              <a:buFontTx/>
              <a:buNone/>
            </a:pPr>
            <a:r>
              <a:rPr lang="en-IN" altLang="en-US" dirty="0">
                <a:latin typeface="Arial" panose="020B0604020202020204" pitchFamily="34" charset="0"/>
                <a:cs typeface="Arial" panose="020B0604020202020204" pitchFamily="34" charset="0"/>
                <a:sym typeface="Arial" panose="020B0604020202020204" pitchFamily="34" charset="0"/>
              </a:rPr>
              <a:t>11</a:t>
            </a:r>
            <a:r>
              <a:rPr lang="en-IN" altLang="en-US" baseline="30000" dirty="0">
                <a:latin typeface="Arial" panose="020B0604020202020204" pitchFamily="34" charset="0"/>
                <a:cs typeface="Arial" panose="020B0604020202020204" pitchFamily="34" charset="0"/>
                <a:sym typeface="Arial" panose="020B0604020202020204" pitchFamily="34" charset="0"/>
              </a:rPr>
              <a:t>th</a:t>
            </a:r>
            <a:r>
              <a:rPr lang="en-IN" altLang="en-US" dirty="0">
                <a:latin typeface="Arial" panose="020B0604020202020204" pitchFamily="34" charset="0"/>
                <a:cs typeface="Arial" panose="020B0604020202020204" pitchFamily="34" charset="0"/>
                <a:sym typeface="Arial" panose="020B0604020202020204" pitchFamily="34" charset="0"/>
              </a:rPr>
              <a:t> Edition, Global Edition</a:t>
            </a:r>
          </a:p>
        </p:txBody>
      </p:sp>
      <p:sp>
        <p:nvSpPr>
          <p:cNvPr id="13316" name="Text Placeholder 3"/>
          <p:cNvSpPr txBox="1">
            <a:spLocks noGrp="1"/>
          </p:cNvSpPr>
          <p:nvPr>
            <p:ph type="body" idx="2"/>
          </p:nvPr>
        </p:nvSpPr>
        <p:spPr>
          <a:xfrm>
            <a:off x="5029200" y="1600200"/>
            <a:ext cx="3657600" cy="1600200"/>
          </a:xfrm>
        </p:spPr>
        <p:txBody>
          <a:bodyPr/>
          <a:lstStyle/>
          <a:p>
            <a:pPr>
              <a:spcBef>
                <a:spcPct val="0"/>
              </a:spcBef>
              <a:buFontTx/>
              <a:buNone/>
            </a:pPr>
            <a:r>
              <a:rPr lang="en-IN" altLang="en-US">
                <a:solidFill>
                  <a:srgbClr val="000000"/>
                </a:solidFill>
                <a:latin typeface="Arial" panose="020B0604020202020204" pitchFamily="34" charset="0"/>
                <a:cs typeface="Arial" panose="020B0604020202020204" pitchFamily="34" charset="0"/>
                <a:sym typeface="Arial" panose="020B0604020202020204" pitchFamily="34" charset="0"/>
              </a:rPr>
              <a:t>Chapter 1</a:t>
            </a:r>
          </a:p>
        </p:txBody>
      </p:sp>
      <p:sp>
        <p:nvSpPr>
          <p:cNvPr id="13317" name="Text Placeholder 4"/>
          <p:cNvSpPr txBox="1">
            <a:spLocks noGrp="1"/>
          </p:cNvSpPr>
          <p:nvPr>
            <p:ph type="body" idx="3"/>
          </p:nvPr>
        </p:nvSpPr>
        <p:spPr/>
        <p:txBody>
          <a:bodyPr/>
          <a:lstStyle/>
          <a:p>
            <a:pPr>
              <a:spcBef>
                <a:spcPct val="0"/>
              </a:spcBef>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Basic Concepts and Computer Evolution</a:t>
            </a:r>
          </a:p>
        </p:txBody>
      </p:sp>
      <p:pic>
        <p:nvPicPr>
          <p:cNvPr id="8" name="Picture 7" descr="Diagram&#10;&#10;Description automatically generated">
            <a:extLst>
              <a:ext uri="{FF2B5EF4-FFF2-40B4-BE49-F238E27FC236}">
                <a16:creationId xmlns:a16="http://schemas.microsoft.com/office/drawing/2014/main" id="{9F7527AD-C17E-4AB2-BFC9-095E2F89E260}"/>
              </a:ext>
            </a:extLst>
          </p:cNvPr>
          <p:cNvPicPr>
            <a:picLocks noChangeAspect="1"/>
          </p:cNvPicPr>
          <p:nvPr/>
        </p:nvPicPr>
        <p:blipFill>
          <a:blip r:embed="rId2"/>
          <a:stretch>
            <a:fillRect/>
          </a:stretch>
        </p:blipFill>
        <p:spPr>
          <a:xfrm>
            <a:off x="591090" y="1727537"/>
            <a:ext cx="3524827" cy="4402049"/>
          </a:xfrm>
          <a:prstGeom prst="rect">
            <a:avLst/>
          </a:prstGeom>
        </p:spPr>
      </p:pic>
    </p:spTree>
    <p:extLst>
      <p:ext uri="{BB962C8B-B14F-4D97-AF65-F5344CB8AC3E}">
        <p14:creationId xmlns:p14="http://schemas.microsoft.com/office/powerpoint/2010/main" val="3830586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There are four main structural components</a:t>
            </a:r>
            <a:br>
              <a:rPr lang="en-US" dirty="0"/>
            </a:br>
            <a:r>
              <a:rPr lang="en-US" dirty="0"/>
              <a:t>of the computer:</a:t>
            </a:r>
            <a:endParaRPr lang="en-IN" dirty="0"/>
          </a:p>
        </p:txBody>
      </p:sp>
      <p:sp>
        <p:nvSpPr>
          <p:cNvPr id="25" name="Text Placeholder 24"/>
          <p:cNvSpPr>
            <a:spLocks noGrp="1"/>
          </p:cNvSpPr>
          <p:nvPr>
            <p:ph type="body" idx="1"/>
          </p:nvPr>
        </p:nvSpPr>
        <p:spPr>
          <a:xfrm>
            <a:off x="251520" y="1484784"/>
            <a:ext cx="6552728" cy="4525963"/>
          </a:xfrm>
        </p:spPr>
        <p:txBody>
          <a:bodyPr>
            <a:noAutofit/>
          </a:bodyPr>
          <a:lstStyle/>
          <a:p>
            <a:pPr marL="447675" indent="-346075">
              <a:buSzPct val="128000"/>
              <a:buFont typeface="Arial" panose="020B0604020202020204" pitchFamily="34" charset="0"/>
              <a:buChar char="•"/>
            </a:pPr>
            <a:r>
              <a:rPr lang="en-US" sz="2400" b="1" dirty="0">
                <a:solidFill>
                  <a:schemeClr val="tx1"/>
                </a:solidFill>
              </a:rPr>
              <a:t>CPU</a:t>
            </a:r>
            <a:r>
              <a:rPr lang="en-US" sz="2400" dirty="0">
                <a:solidFill>
                  <a:schemeClr val="tx1"/>
                </a:solidFill>
              </a:rPr>
              <a:t> – controls the operation of the computer and performs its data processing functions </a:t>
            </a:r>
          </a:p>
          <a:p>
            <a:pPr marL="447675" indent="-346075">
              <a:buSzPct val="128000"/>
              <a:buFont typeface="Arial" panose="020B0604020202020204" pitchFamily="34" charset="0"/>
              <a:buChar char="•"/>
            </a:pPr>
            <a:r>
              <a:rPr lang="en-US" sz="2400" b="1" dirty="0">
                <a:solidFill>
                  <a:schemeClr val="tx1"/>
                </a:solidFill>
              </a:rPr>
              <a:t>Main Memory </a:t>
            </a:r>
            <a:r>
              <a:rPr lang="en-US" sz="2400" dirty="0">
                <a:solidFill>
                  <a:schemeClr val="tx1"/>
                </a:solidFill>
              </a:rPr>
              <a:t>– stores data</a:t>
            </a:r>
          </a:p>
          <a:p>
            <a:pPr marL="447675" indent="-346075">
              <a:buSzPct val="128000"/>
              <a:buFont typeface="Arial" panose="020B0604020202020204" pitchFamily="34" charset="0"/>
              <a:buChar char="•"/>
            </a:pPr>
            <a:r>
              <a:rPr lang="en-US" sz="2400" b="1" dirty="0">
                <a:solidFill>
                  <a:schemeClr val="tx1"/>
                </a:solidFill>
              </a:rPr>
              <a:t>I/O </a:t>
            </a:r>
            <a:r>
              <a:rPr lang="en-US" sz="2400" dirty="0">
                <a:solidFill>
                  <a:schemeClr val="tx1"/>
                </a:solidFill>
              </a:rPr>
              <a:t>– moves data between the computer and its external environment</a:t>
            </a:r>
          </a:p>
          <a:p>
            <a:pPr marL="447675" indent="-346075">
              <a:buSzPct val="128000"/>
              <a:buFont typeface="Arial" panose="020B0604020202020204" pitchFamily="34" charset="0"/>
              <a:buChar char="•"/>
            </a:pPr>
            <a:r>
              <a:rPr lang="en-US" sz="2400" b="1" dirty="0">
                <a:solidFill>
                  <a:schemeClr val="tx1"/>
                </a:solidFill>
              </a:rPr>
              <a:t>System Interconnection </a:t>
            </a:r>
            <a:r>
              <a:rPr lang="en-US" sz="2400" dirty="0">
                <a:solidFill>
                  <a:schemeClr val="tx1"/>
                </a:solidFill>
              </a:rPr>
              <a:t>– some mechanism that provides for communication among CPU, main memory, and I/O</a:t>
            </a:r>
            <a:endParaRPr lang="en-US" sz="2400" dirty="0"/>
          </a:p>
        </p:txBody>
      </p:sp>
      <p:pic>
        <p:nvPicPr>
          <p:cNvPr id="7" name="Picture 6">
            <a:extLst>
              <a:ext uri="{FF2B5EF4-FFF2-40B4-BE49-F238E27FC236}">
                <a16:creationId xmlns:a16="http://schemas.microsoft.com/office/drawing/2014/main" id="{C28EB55A-09C7-4B72-8DED-B55E1B6D98C7}"/>
              </a:ext>
            </a:extLst>
          </p:cNvPr>
          <p:cNvPicPr>
            <a:picLocks noChangeAspect="1"/>
          </p:cNvPicPr>
          <p:nvPr/>
        </p:nvPicPr>
        <p:blipFill>
          <a:blip r:embed="rId3"/>
          <a:stretch>
            <a:fillRect/>
          </a:stretch>
        </p:blipFill>
        <p:spPr>
          <a:xfrm>
            <a:off x="6656977" y="2572930"/>
            <a:ext cx="2146980" cy="21300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3050"/>
          </a:xfrm>
        </p:spPr>
        <p:txBody>
          <a:bodyPr/>
          <a:lstStyle/>
          <a:p>
            <a:r>
              <a:rPr lang="en-US" dirty="0"/>
              <a:t>CPU</a:t>
            </a:r>
          </a:p>
        </p:txBody>
      </p:sp>
      <p:sp>
        <p:nvSpPr>
          <p:cNvPr id="4" name="Text Placeholder 3"/>
          <p:cNvSpPr>
            <a:spLocks noGrp="1"/>
          </p:cNvSpPr>
          <p:nvPr>
            <p:ph type="body" idx="1"/>
          </p:nvPr>
        </p:nvSpPr>
        <p:spPr>
          <a:xfrm>
            <a:off x="355602" y="610688"/>
            <a:ext cx="8229600" cy="565710"/>
          </a:xfrm>
        </p:spPr>
        <p:txBody>
          <a:bodyPr>
            <a:noAutofit/>
          </a:bodyPr>
          <a:lstStyle/>
          <a:p>
            <a:pPr marL="101600" indent="0">
              <a:spcBef>
                <a:spcPct val="0"/>
              </a:spcBef>
              <a:buNone/>
            </a:pPr>
            <a:r>
              <a:rPr lang="en-US" sz="3400" b="1" dirty="0">
                <a:solidFill>
                  <a:srgbClr val="007FA3"/>
                </a:solidFill>
                <a:latin typeface="Times New Roman" panose="02020603050405020304" pitchFamily="18" charset="0"/>
                <a:ea typeface="+mj-ea"/>
                <a:cs typeface="Times New Roman" panose="02020603050405020304" pitchFamily="18" charset="0"/>
              </a:rPr>
              <a:t>Major structural components:</a:t>
            </a:r>
          </a:p>
        </p:txBody>
      </p:sp>
      <p:sp>
        <p:nvSpPr>
          <p:cNvPr id="3" name="Content Placeholder 2"/>
          <p:cNvSpPr>
            <a:spLocks noGrp="1"/>
          </p:cNvSpPr>
          <p:nvPr>
            <p:ph idx="4294967295"/>
          </p:nvPr>
        </p:nvSpPr>
        <p:spPr>
          <a:xfrm>
            <a:off x="341535" y="1568888"/>
            <a:ext cx="8109372" cy="3660312"/>
          </a:xfrm>
        </p:spPr>
        <p:txBody>
          <a:bodyPr/>
          <a:lstStyle/>
          <a:p>
            <a:pPr marL="433388" indent="-331788"/>
            <a:r>
              <a:rPr lang="en-US" sz="2000" b="1" dirty="0">
                <a:solidFill>
                  <a:srgbClr val="000000"/>
                </a:solidFill>
              </a:rPr>
              <a:t>Control Unit</a:t>
            </a:r>
          </a:p>
          <a:p>
            <a:pPr lvl="1" indent="-300038"/>
            <a:r>
              <a:rPr lang="en-US" sz="2000" dirty="0">
                <a:solidFill>
                  <a:srgbClr val="000000"/>
                </a:solidFill>
              </a:rPr>
              <a:t>Controls the operation of the CPU and hence the computer</a:t>
            </a:r>
          </a:p>
          <a:p>
            <a:pPr marL="433388" lvl="1" indent="-388938">
              <a:spcBef>
                <a:spcPts val="2000"/>
              </a:spcBef>
              <a:buFont typeface="Arial" panose="020B0604020202020204" pitchFamily="34" charset="0"/>
              <a:buChar char="•"/>
            </a:pPr>
            <a:r>
              <a:rPr lang="en-US" sz="2000" b="1" dirty="0">
                <a:solidFill>
                  <a:srgbClr val="000000"/>
                </a:solidFill>
              </a:rPr>
              <a:t>Arithmetic and Logic Unit (ALU)</a:t>
            </a:r>
          </a:p>
          <a:p>
            <a:pPr lvl="1" indent="-300038"/>
            <a:r>
              <a:rPr lang="en-US" sz="2000" dirty="0">
                <a:solidFill>
                  <a:srgbClr val="000000"/>
                </a:solidFill>
              </a:rPr>
              <a:t>Performs the computer’s data processing function</a:t>
            </a:r>
          </a:p>
          <a:p>
            <a:pPr marL="433388" lvl="1" indent="-388938">
              <a:spcBef>
                <a:spcPts val="2000"/>
              </a:spcBef>
              <a:buFont typeface="Arial" panose="020B0604020202020204" pitchFamily="34" charset="0"/>
              <a:buChar char="•"/>
            </a:pPr>
            <a:r>
              <a:rPr lang="en-US" sz="2000" b="1" dirty="0">
                <a:solidFill>
                  <a:srgbClr val="000000"/>
                </a:solidFill>
              </a:rPr>
              <a:t>Registers</a:t>
            </a:r>
          </a:p>
          <a:p>
            <a:pPr lvl="1" indent="-300038"/>
            <a:r>
              <a:rPr lang="en-US" sz="2000" dirty="0">
                <a:solidFill>
                  <a:srgbClr val="000000"/>
                </a:solidFill>
              </a:rPr>
              <a:t>Provide storage internal to the CPU</a:t>
            </a:r>
          </a:p>
          <a:p>
            <a:pPr marL="433388" lvl="1" indent="-388938">
              <a:spcBef>
                <a:spcPts val="2000"/>
              </a:spcBef>
              <a:buFont typeface="Arial" panose="020B0604020202020204" pitchFamily="34" charset="0"/>
              <a:buChar char="•"/>
            </a:pPr>
            <a:r>
              <a:rPr lang="en-US" sz="2000" b="1" dirty="0">
                <a:solidFill>
                  <a:srgbClr val="000000"/>
                </a:solidFill>
              </a:rPr>
              <a:t>CPU Interconnection</a:t>
            </a:r>
          </a:p>
          <a:p>
            <a:pPr lvl="1" indent="-300038"/>
            <a:r>
              <a:rPr lang="en-US" sz="2000" dirty="0">
                <a:solidFill>
                  <a:srgbClr val="000000"/>
                </a:solidFill>
              </a:rPr>
              <a:t>Some mechanism that provides for communication among the control unit, ALU, and registers</a:t>
            </a:r>
          </a:p>
        </p:txBody>
      </p:sp>
      <p:pic>
        <p:nvPicPr>
          <p:cNvPr id="5" name="Picture 4">
            <a:extLst>
              <a:ext uri="{FF2B5EF4-FFF2-40B4-BE49-F238E27FC236}">
                <a16:creationId xmlns:a16="http://schemas.microsoft.com/office/drawing/2014/main" id="{C3ACDB5C-DF43-4D59-ACCA-14916FE0F09B}"/>
              </a:ext>
            </a:extLst>
          </p:cNvPr>
          <p:cNvPicPr>
            <a:picLocks noChangeAspect="1"/>
          </p:cNvPicPr>
          <p:nvPr/>
        </p:nvPicPr>
        <p:blipFill>
          <a:blip r:embed="rId3"/>
          <a:stretch>
            <a:fillRect/>
          </a:stretch>
        </p:blipFill>
        <p:spPr>
          <a:xfrm>
            <a:off x="1907704" y="4725144"/>
            <a:ext cx="2182557" cy="2188654"/>
          </a:xfrm>
          <a:prstGeom prst="rect">
            <a:avLst/>
          </a:prstGeom>
        </p:spPr>
      </p:pic>
      <p:pic>
        <p:nvPicPr>
          <p:cNvPr id="6" name="Picture 5">
            <a:extLst>
              <a:ext uri="{FF2B5EF4-FFF2-40B4-BE49-F238E27FC236}">
                <a16:creationId xmlns:a16="http://schemas.microsoft.com/office/drawing/2014/main" id="{127DBB4C-EDD3-421B-B45E-B3CE5881A4C9}"/>
              </a:ext>
            </a:extLst>
          </p:cNvPr>
          <p:cNvPicPr>
            <a:picLocks noChangeAspect="1"/>
          </p:cNvPicPr>
          <p:nvPr/>
        </p:nvPicPr>
        <p:blipFill>
          <a:blip r:embed="rId4"/>
          <a:stretch>
            <a:fillRect/>
          </a:stretch>
        </p:blipFill>
        <p:spPr>
          <a:xfrm rot="20844596">
            <a:off x="5317393" y="5123258"/>
            <a:ext cx="1299622" cy="12996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a:lstStyle/>
          <a:p>
            <a:r>
              <a:rPr lang="en-US" dirty="0"/>
              <a:t>Multicore Computer Structure</a:t>
            </a:r>
          </a:p>
        </p:txBody>
      </p:sp>
      <p:sp>
        <p:nvSpPr>
          <p:cNvPr id="3" name="Content Placeholder 2"/>
          <p:cNvSpPr>
            <a:spLocks noGrp="1"/>
          </p:cNvSpPr>
          <p:nvPr>
            <p:ph type="body" idx="1"/>
          </p:nvPr>
        </p:nvSpPr>
        <p:spPr>
          <a:xfrm>
            <a:off x="337132" y="1571914"/>
            <a:ext cx="8229600" cy="4525963"/>
          </a:xfrm>
        </p:spPr>
        <p:txBody>
          <a:bodyPr>
            <a:noAutofit/>
          </a:bodyPr>
          <a:lstStyle/>
          <a:p>
            <a:pPr marL="438150" indent="-336550"/>
            <a:r>
              <a:rPr lang="en-US" sz="2000" dirty="0"/>
              <a:t>Central processing unit (CPU)</a:t>
            </a:r>
          </a:p>
          <a:p>
            <a:pPr lvl="1" indent="-300038"/>
            <a:r>
              <a:rPr lang="en-US" dirty="0"/>
              <a:t>Portion of the computer that fetches and executes instructions</a:t>
            </a:r>
          </a:p>
          <a:p>
            <a:pPr lvl="1" indent="-300038"/>
            <a:r>
              <a:rPr lang="en-US" dirty="0"/>
              <a:t>Consists of an ALU, a control unit, and registers</a:t>
            </a:r>
          </a:p>
          <a:p>
            <a:pPr lvl="1" indent="-300038"/>
            <a:r>
              <a:rPr lang="en-US" dirty="0"/>
              <a:t>Referred to as </a:t>
            </a:r>
            <a:r>
              <a:rPr lang="en-US" dirty="0">
                <a:solidFill>
                  <a:srgbClr val="FF0000"/>
                </a:solidFill>
              </a:rPr>
              <a:t>a processor </a:t>
            </a:r>
            <a:r>
              <a:rPr lang="en-US" dirty="0"/>
              <a:t>in a system with </a:t>
            </a:r>
            <a:r>
              <a:rPr lang="en-US" dirty="0">
                <a:solidFill>
                  <a:srgbClr val="FF0000"/>
                </a:solidFill>
              </a:rPr>
              <a:t>a single processing unit</a:t>
            </a:r>
          </a:p>
          <a:p>
            <a:pPr marL="438150" indent="-336550"/>
            <a:r>
              <a:rPr lang="en-US" sz="2000" dirty="0"/>
              <a:t>Core</a:t>
            </a:r>
          </a:p>
          <a:p>
            <a:pPr lvl="1" indent="-300038"/>
            <a:r>
              <a:rPr lang="en-US" dirty="0">
                <a:solidFill>
                  <a:srgbClr val="FF0000"/>
                </a:solidFill>
              </a:rPr>
              <a:t>An individual processing unit</a:t>
            </a:r>
            <a:r>
              <a:rPr lang="en-US" dirty="0"/>
              <a:t> </a:t>
            </a:r>
            <a:r>
              <a:rPr lang="en-US" dirty="0">
                <a:solidFill>
                  <a:schemeClr val="accent1">
                    <a:lumMod val="60000"/>
                    <a:lumOff val="40000"/>
                  </a:schemeClr>
                </a:solidFill>
              </a:rPr>
              <a:t>on a processor chip</a:t>
            </a:r>
          </a:p>
          <a:p>
            <a:pPr lvl="1" indent="-300038"/>
            <a:r>
              <a:rPr lang="en-US" dirty="0"/>
              <a:t>May be equivalent in functionality to a CPU on a single-CPU system</a:t>
            </a:r>
          </a:p>
          <a:p>
            <a:pPr lvl="1" indent="-300038"/>
            <a:r>
              <a:rPr lang="en-US" dirty="0"/>
              <a:t>Specialized processing units are also referred to as cores</a:t>
            </a:r>
          </a:p>
          <a:p>
            <a:pPr marL="438150" indent="-336550"/>
            <a:r>
              <a:rPr lang="en-US" sz="2000" dirty="0"/>
              <a:t>Processor </a:t>
            </a:r>
          </a:p>
          <a:p>
            <a:pPr lvl="1" indent="-300038"/>
            <a:r>
              <a:rPr lang="en-US" dirty="0"/>
              <a:t>A physical piece of silicon </a:t>
            </a:r>
            <a:r>
              <a:rPr lang="en-US" dirty="0">
                <a:solidFill>
                  <a:srgbClr val="FF0000"/>
                </a:solidFill>
              </a:rPr>
              <a:t>containing one or more cores</a:t>
            </a:r>
          </a:p>
          <a:p>
            <a:pPr lvl="1" indent="-300038"/>
            <a:r>
              <a:rPr lang="en-US" dirty="0"/>
              <a:t>Is the computer component that interprets and executes instructions</a:t>
            </a:r>
          </a:p>
          <a:p>
            <a:pPr lvl="1" indent="-300038"/>
            <a:r>
              <a:rPr lang="en-US" dirty="0"/>
              <a:t>Referred to as </a:t>
            </a:r>
            <a:r>
              <a:rPr lang="en-US" dirty="0">
                <a:solidFill>
                  <a:srgbClr val="FF0000"/>
                </a:solidFill>
              </a:rPr>
              <a:t>a </a:t>
            </a:r>
            <a:r>
              <a:rPr lang="en-US" i="1" dirty="0">
                <a:solidFill>
                  <a:srgbClr val="FF0000"/>
                </a:solidFill>
              </a:rPr>
              <a:t>multicore processor </a:t>
            </a:r>
            <a:r>
              <a:rPr lang="en-US" dirty="0">
                <a:solidFill>
                  <a:schemeClr val="accent1"/>
                </a:solidFill>
              </a:rPr>
              <a:t>if it contains multiple cores</a:t>
            </a:r>
          </a:p>
        </p:txBody>
      </p:sp>
    </p:spTree>
    <p:extLst>
      <p:ext uri="{BB962C8B-B14F-4D97-AF65-F5344CB8AC3E}">
        <p14:creationId xmlns:p14="http://schemas.microsoft.com/office/powerpoint/2010/main" val="38187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8" y="215371"/>
            <a:ext cx="8229600" cy="1097279"/>
          </a:xfrm>
        </p:spPr>
        <p:txBody>
          <a:bodyPr/>
          <a:lstStyle/>
          <a:p>
            <a:r>
              <a:rPr lang="en-US" dirty="0"/>
              <a:t>Cache Memory</a:t>
            </a:r>
          </a:p>
        </p:txBody>
      </p:sp>
      <p:sp>
        <p:nvSpPr>
          <p:cNvPr id="3" name="Content Placeholder 2"/>
          <p:cNvSpPr>
            <a:spLocks noGrp="1"/>
          </p:cNvSpPr>
          <p:nvPr>
            <p:ph type="body" idx="1"/>
          </p:nvPr>
        </p:nvSpPr>
        <p:spPr>
          <a:xfrm>
            <a:off x="336843" y="1571915"/>
            <a:ext cx="8229600" cy="2597060"/>
          </a:xfrm>
        </p:spPr>
        <p:txBody>
          <a:bodyPr>
            <a:normAutofit fontScale="92500" lnSpcReduction="10000"/>
          </a:bodyPr>
          <a:lstStyle/>
          <a:p>
            <a:pPr marL="447675" indent="-346075"/>
            <a:r>
              <a:rPr lang="en-US" sz="2000" dirty="0">
                <a:solidFill>
                  <a:srgbClr val="FF0000"/>
                </a:solidFill>
              </a:rPr>
              <a:t>Multiple layers of memory </a:t>
            </a:r>
            <a:r>
              <a:rPr lang="en-US" sz="2000" dirty="0"/>
              <a:t>between the processor and main memory</a:t>
            </a:r>
          </a:p>
          <a:p>
            <a:pPr marL="447675" indent="-346075"/>
            <a:r>
              <a:rPr lang="en-US" sz="2000" dirty="0"/>
              <a:t>Is smaller and faster than main memory</a:t>
            </a:r>
          </a:p>
          <a:p>
            <a:pPr marL="447675" indent="-346075"/>
            <a:r>
              <a:rPr lang="en-US" sz="2000" dirty="0"/>
              <a:t>Used to speed up memory access by placing in the cache data from main memory that is likely to be used in the near future</a:t>
            </a:r>
          </a:p>
          <a:p>
            <a:pPr marL="447675" indent="-346075"/>
            <a:r>
              <a:rPr lang="en-US" sz="2000" dirty="0"/>
              <a:t>A greater performance improvement may be obtained by using multiple levels of cache, with level 1 (L1) closest to the core and additional levels (L2, L3, etc.) progressively farther from the core</a:t>
            </a:r>
          </a:p>
        </p:txBody>
      </p:sp>
      <p:pic>
        <p:nvPicPr>
          <p:cNvPr id="1026" name="Picture 2" descr="Cache memory and its different levels">
            <a:extLst>
              <a:ext uri="{FF2B5EF4-FFF2-40B4-BE49-F238E27FC236}">
                <a16:creationId xmlns:a16="http://schemas.microsoft.com/office/drawing/2014/main" id="{5B50402C-6493-4A21-8952-6AE0BA11B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293096"/>
            <a:ext cx="7776864" cy="211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560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Motherboard has slots for Main memory chips, a processor chip, Input Output chips, and a few other auxiliary components. The processor chip has 8 cores and an L 3 cache occupying two distinct portions of the chip’s surface. The core is comprised of Instruction logic, an arithmetic and logic unit, Load or store logic, an L 1 I dash cache, an L 1 data cache, an L 2 instruction cache, and an L 2 data cache." title="An illustration presents the elements of a motherbo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0"/>
            <a:ext cx="5516909" cy="7139530"/>
          </a:xfrm>
          <a:prstGeom prst="rect">
            <a:avLst/>
          </a:prstGeom>
        </p:spPr>
      </p:pic>
      <p:sp>
        <p:nvSpPr>
          <p:cNvPr id="2" name="Title 1">
            <a:extLst>
              <a:ext uri="{FF2B5EF4-FFF2-40B4-BE49-F238E27FC236}">
                <a16:creationId xmlns:a16="http://schemas.microsoft.com/office/drawing/2014/main" id="{6611348C-0F68-4193-95B8-0C5AA45D28BC}"/>
              </a:ext>
            </a:extLst>
          </p:cNvPr>
          <p:cNvSpPr>
            <a:spLocks noGrp="1"/>
          </p:cNvSpPr>
          <p:nvPr>
            <p:ph type="title"/>
          </p:nvPr>
        </p:nvSpPr>
        <p:spPr/>
        <p:txBody>
          <a:bodyPr/>
          <a:lstStyle/>
          <a:p>
            <a:r>
              <a:rPr lang="en-US" dirty="0"/>
              <a:t>Figure 1.2</a:t>
            </a:r>
          </a:p>
        </p:txBody>
      </p:sp>
    </p:spTree>
    <p:extLst>
      <p:ext uri="{BB962C8B-B14F-4D97-AF65-F5344CB8AC3E}">
        <p14:creationId xmlns:p14="http://schemas.microsoft.com/office/powerpoint/2010/main" val="3978313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D38C-B646-4C4D-9F62-CB7310010C94}"/>
              </a:ext>
            </a:extLst>
          </p:cNvPr>
          <p:cNvSpPr>
            <a:spLocks noGrp="1"/>
          </p:cNvSpPr>
          <p:nvPr>
            <p:ph type="title"/>
          </p:nvPr>
        </p:nvSpPr>
        <p:spPr>
          <a:xfrm>
            <a:off x="251520" y="116633"/>
            <a:ext cx="8229600" cy="504056"/>
          </a:xfrm>
        </p:spPr>
        <p:txBody>
          <a:bodyPr/>
          <a:lstStyle/>
          <a:p>
            <a:r>
              <a:rPr lang="en-US" sz="2800" dirty="0"/>
              <a:t>Figure 1.3</a:t>
            </a:r>
          </a:p>
        </p:txBody>
      </p:sp>
      <p:pic>
        <p:nvPicPr>
          <p:cNvPr id="4" name="Picture 3" descr="A picture containing diagram&#10;&#10;Description automatically generated">
            <a:extLst>
              <a:ext uri="{FF2B5EF4-FFF2-40B4-BE49-F238E27FC236}">
                <a16:creationId xmlns:a16="http://schemas.microsoft.com/office/drawing/2014/main" id="{8E169500-781C-4DE9-B80A-80E154BA0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76672"/>
            <a:ext cx="8784977" cy="6048672"/>
          </a:xfrm>
          <a:prstGeom prst="rect">
            <a:avLst/>
          </a:prstGeom>
        </p:spPr>
      </p:pic>
    </p:spTree>
    <p:extLst>
      <p:ext uri="{BB962C8B-B14F-4D97-AF65-F5344CB8AC3E}">
        <p14:creationId xmlns:p14="http://schemas.microsoft.com/office/powerpoint/2010/main" val="1560569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28C69-AD6D-4C38-89E3-DEB55BBFC283}"/>
              </a:ext>
            </a:extLst>
          </p:cNvPr>
          <p:cNvSpPr>
            <a:spLocks noGrp="1"/>
          </p:cNvSpPr>
          <p:nvPr>
            <p:ph type="title"/>
          </p:nvPr>
        </p:nvSpPr>
        <p:spPr>
          <a:xfrm>
            <a:off x="457200" y="215371"/>
            <a:ext cx="8229600" cy="477325"/>
          </a:xfrm>
        </p:spPr>
        <p:txBody>
          <a:bodyPr/>
          <a:lstStyle/>
          <a:p>
            <a:r>
              <a:rPr lang="en-US" dirty="0"/>
              <a:t>Figure 1.4</a:t>
            </a:r>
          </a:p>
        </p:txBody>
      </p:sp>
      <p:pic>
        <p:nvPicPr>
          <p:cNvPr id="4" name="Picture 3" descr="Text&#10;&#10;Description automatically generated">
            <a:extLst>
              <a:ext uri="{FF2B5EF4-FFF2-40B4-BE49-F238E27FC236}">
                <a16:creationId xmlns:a16="http://schemas.microsoft.com/office/drawing/2014/main" id="{D73C070E-09B7-4577-AA5E-5794B6B32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908720"/>
            <a:ext cx="6407774" cy="5352288"/>
          </a:xfrm>
          <a:prstGeom prst="rect">
            <a:avLst/>
          </a:prstGeom>
        </p:spPr>
      </p:pic>
    </p:spTree>
    <p:extLst>
      <p:ext uri="{BB962C8B-B14F-4D97-AF65-F5344CB8AC3E}">
        <p14:creationId xmlns:p14="http://schemas.microsoft.com/office/powerpoint/2010/main" val="3271871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24607"/>
            <a:ext cx="8229600" cy="1097279"/>
          </a:xfrm>
        </p:spPr>
        <p:txBody>
          <a:bodyPr/>
          <a:lstStyle/>
          <a:p>
            <a:r>
              <a:rPr lang="en-GB" dirty="0"/>
              <a:t>History of Computers</a:t>
            </a:r>
            <a:br>
              <a:rPr lang="en-GB" dirty="0"/>
            </a:br>
            <a:r>
              <a:rPr lang="en-GB" dirty="0"/>
              <a:t>	First Generation: Vacuum Tubes</a:t>
            </a:r>
          </a:p>
        </p:txBody>
      </p:sp>
      <p:sp>
        <p:nvSpPr>
          <p:cNvPr id="18435" name="Rectangle 3"/>
          <p:cNvSpPr>
            <a:spLocks noGrp="1" noChangeArrowheads="1"/>
          </p:cNvSpPr>
          <p:nvPr>
            <p:ph idx="4294967295"/>
          </p:nvPr>
        </p:nvSpPr>
        <p:spPr>
          <a:xfrm>
            <a:off x="342035" y="1577687"/>
            <a:ext cx="6750246" cy="4584988"/>
          </a:xfrm>
        </p:spPr>
        <p:txBody>
          <a:bodyPr>
            <a:normAutofit fontScale="92500" lnSpcReduction="10000"/>
          </a:bodyPr>
          <a:lstStyle/>
          <a:p>
            <a:pPr marL="442913" indent="-341313"/>
            <a:r>
              <a:rPr lang="en-GB" sz="2000" dirty="0"/>
              <a:t>Vacuum tubes were used for digital logic elements and memory</a:t>
            </a:r>
          </a:p>
          <a:p>
            <a:pPr marL="442913" indent="-341313">
              <a:spcBef>
                <a:spcPts val="1200"/>
              </a:spcBef>
            </a:pPr>
            <a:r>
              <a:rPr lang="en-GB" sz="2000" dirty="0">
                <a:solidFill>
                  <a:srgbClr val="FF0000"/>
                </a:solidFill>
              </a:rPr>
              <a:t>IAS computer</a:t>
            </a:r>
          </a:p>
          <a:p>
            <a:pPr lvl="1" indent="-300038">
              <a:spcBef>
                <a:spcPts val="1200"/>
              </a:spcBef>
            </a:pPr>
            <a:r>
              <a:rPr lang="en-GB" sz="2000" dirty="0"/>
              <a:t>Fundamental design approach was the stored program concept</a:t>
            </a:r>
          </a:p>
          <a:p>
            <a:pPr marL="1006475" lvl="2" indent="-258763"/>
            <a:r>
              <a:rPr lang="en-GB" sz="2000" dirty="0"/>
              <a:t>Attributed to the mathematician John von Neumann</a:t>
            </a:r>
          </a:p>
          <a:p>
            <a:pPr marL="1006475" lvl="2" indent="-258763">
              <a:spcBef>
                <a:spcPts val="1200"/>
              </a:spcBef>
            </a:pPr>
            <a:r>
              <a:rPr lang="en-GB" sz="2000" dirty="0"/>
              <a:t>First publication of the idea was in 1945 for the EDVAC</a:t>
            </a:r>
          </a:p>
          <a:p>
            <a:pPr lvl="1" indent="-300038">
              <a:spcBef>
                <a:spcPts val="1200"/>
              </a:spcBef>
            </a:pPr>
            <a:r>
              <a:rPr lang="en-GB" sz="2000" dirty="0"/>
              <a:t>Design began at the Princeton Institute for Advanced Studies</a:t>
            </a:r>
          </a:p>
          <a:p>
            <a:pPr lvl="1" indent="-300038">
              <a:spcBef>
                <a:spcPts val="1200"/>
              </a:spcBef>
            </a:pPr>
            <a:r>
              <a:rPr lang="en-GB" sz="2000" dirty="0"/>
              <a:t>Completed in 1952</a:t>
            </a:r>
          </a:p>
          <a:p>
            <a:pPr lvl="1" indent="-300038">
              <a:spcBef>
                <a:spcPts val="1200"/>
              </a:spcBef>
            </a:pPr>
            <a:r>
              <a:rPr lang="en-GB" sz="2000" dirty="0">
                <a:solidFill>
                  <a:srgbClr val="FF0000"/>
                </a:solidFill>
              </a:rPr>
              <a:t>Prototype of all subsequent general-purpose computers</a:t>
            </a:r>
          </a:p>
          <a:p>
            <a:pPr>
              <a:spcBef>
                <a:spcPts val="1200"/>
              </a:spcBef>
            </a:pPr>
            <a:endParaRPr lang="en-GB" sz="2000" dirty="0"/>
          </a:p>
        </p:txBody>
      </p:sp>
      <p:pic>
        <p:nvPicPr>
          <p:cNvPr id="4" name="Picture 3">
            <a:extLst>
              <a:ext uri="{FF2B5EF4-FFF2-40B4-BE49-F238E27FC236}">
                <a16:creationId xmlns:a16="http://schemas.microsoft.com/office/drawing/2014/main" id="{12C3E789-C8C8-4386-9044-327861F93825}"/>
              </a:ext>
            </a:extLst>
          </p:cNvPr>
          <p:cNvPicPr>
            <a:picLocks noChangeAspect="1"/>
          </p:cNvPicPr>
          <p:nvPr/>
        </p:nvPicPr>
        <p:blipFill>
          <a:blip r:embed="rId3">
            <a:alphaModFix amt="87000"/>
            <a:lum/>
          </a:blip>
          <a:stretch>
            <a:fillRect/>
          </a:stretch>
        </p:blipFill>
        <p:spPr>
          <a:xfrm>
            <a:off x="6625118" y="1916832"/>
            <a:ext cx="2514600" cy="1722501"/>
          </a:xfrm>
          <a:prstGeom prst="rect">
            <a:avLst/>
          </a:prstGeom>
          <a:effectLst>
            <a:softEdge rad="2794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0B4453-66B8-4CD3-8126-DF5CC4D0B95E}"/>
              </a:ext>
            </a:extLst>
          </p:cNvPr>
          <p:cNvSpPr>
            <a:spLocks noGrp="1"/>
          </p:cNvSpPr>
          <p:nvPr>
            <p:ph type="title"/>
          </p:nvPr>
        </p:nvSpPr>
        <p:spPr/>
        <p:txBody>
          <a:bodyPr/>
          <a:lstStyle/>
          <a:p>
            <a:r>
              <a:rPr lang="en-US" dirty="0"/>
              <a:t>Figure 1.5</a:t>
            </a:r>
          </a:p>
        </p:txBody>
      </p:sp>
      <p:pic>
        <p:nvPicPr>
          <p:cNvPr id="4" name="Picture 3" descr="Diagram, schematic&#10;&#10;Description automatically generated">
            <a:extLst>
              <a:ext uri="{FF2B5EF4-FFF2-40B4-BE49-F238E27FC236}">
                <a16:creationId xmlns:a16="http://schemas.microsoft.com/office/drawing/2014/main" id="{E9B57765-06CE-4A18-852B-E27BC1FAF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0"/>
            <a:ext cx="6866442" cy="6237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dir="r"/>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2297-989C-4C2A-B7F4-83458825A5DC}"/>
              </a:ext>
            </a:extLst>
          </p:cNvPr>
          <p:cNvSpPr>
            <a:spLocks noGrp="1"/>
          </p:cNvSpPr>
          <p:nvPr>
            <p:ph type="title"/>
          </p:nvPr>
        </p:nvSpPr>
        <p:spPr>
          <a:xfrm>
            <a:off x="457200" y="318767"/>
            <a:ext cx="8229600" cy="475938"/>
          </a:xfrm>
        </p:spPr>
        <p:txBody>
          <a:bodyPr/>
          <a:lstStyle/>
          <a:p>
            <a:r>
              <a:rPr lang="en-US" dirty="0"/>
              <a:t>Figure 1.6</a:t>
            </a:r>
          </a:p>
        </p:txBody>
      </p:sp>
      <p:pic>
        <p:nvPicPr>
          <p:cNvPr id="5" name="Picture 4" descr="A picture containing diagram&#10;&#10;Description automatically generated">
            <a:extLst>
              <a:ext uri="{FF2B5EF4-FFF2-40B4-BE49-F238E27FC236}">
                <a16:creationId xmlns:a16="http://schemas.microsoft.com/office/drawing/2014/main" id="{8643BDC0-DA89-4F0A-BD95-C80866914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794705"/>
            <a:ext cx="7969129" cy="56491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199" y="215371"/>
            <a:ext cx="8591797" cy="1097279"/>
          </a:xfrm>
        </p:spPr>
        <p:txBody>
          <a:bodyPr>
            <a:noAutofit/>
          </a:bodyPr>
          <a:lstStyle/>
          <a:p>
            <a:r>
              <a:rPr lang="en-GB" dirty="0"/>
              <a:t>Computer Architecture</a:t>
            </a:r>
            <a:br>
              <a:rPr lang="en-GB" dirty="0"/>
            </a:br>
            <a:r>
              <a:rPr lang="en-GB" dirty="0"/>
              <a:t>				Computer Organization</a:t>
            </a:r>
          </a:p>
        </p:txBody>
      </p:sp>
      <p:graphicFrame>
        <p:nvGraphicFramePr>
          <p:cNvPr id="8" name="Content Placeholder 24"/>
          <p:cNvGraphicFramePr>
            <a:graphicFrameLocks/>
          </p:cNvGraphicFramePr>
          <p:nvPr>
            <p:extLst>
              <p:ext uri="{D42A27DB-BD31-4B8C-83A1-F6EECF244321}">
                <p14:modId xmlns:p14="http://schemas.microsoft.com/office/powerpoint/2010/main" val="2884098546"/>
              </p:ext>
            </p:extLst>
          </p:nvPr>
        </p:nvGraphicFramePr>
        <p:xfrm>
          <a:off x="316139" y="1298933"/>
          <a:ext cx="85471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16"/>
            <a:ext cx="8229600" cy="1097279"/>
          </a:xfrm>
        </p:spPr>
        <p:txBody>
          <a:bodyPr vert="horz"/>
          <a:lstStyle/>
          <a:p>
            <a:r>
              <a:rPr lang="en-US" kern="2200" dirty="0"/>
              <a:t>Registers</a:t>
            </a:r>
          </a:p>
        </p:txBody>
      </p:sp>
      <p:graphicFrame>
        <p:nvGraphicFramePr>
          <p:cNvPr id="11" name="Content Placeholder 7"/>
          <p:cNvGraphicFramePr>
            <a:graphicFrameLocks/>
          </p:cNvGraphicFramePr>
          <p:nvPr>
            <p:extLst>
              <p:ext uri="{D42A27DB-BD31-4B8C-83A1-F6EECF244321}">
                <p14:modId xmlns:p14="http://schemas.microsoft.com/office/powerpoint/2010/main" val="3168527047"/>
              </p:ext>
            </p:extLst>
          </p:nvPr>
        </p:nvGraphicFramePr>
        <p:xfrm>
          <a:off x="381000" y="1076697"/>
          <a:ext cx="7467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FCC0-9D20-4053-AB7D-4FC79EE0218F}"/>
              </a:ext>
            </a:extLst>
          </p:cNvPr>
          <p:cNvSpPr>
            <a:spLocks noGrp="1"/>
          </p:cNvSpPr>
          <p:nvPr>
            <p:ph type="title"/>
          </p:nvPr>
        </p:nvSpPr>
        <p:spPr/>
        <p:txBody>
          <a:bodyPr/>
          <a:lstStyle/>
          <a:p>
            <a:r>
              <a:rPr lang="en-US" dirty="0"/>
              <a:t>Figure 1.7</a:t>
            </a:r>
          </a:p>
        </p:txBody>
      </p:sp>
      <p:pic>
        <p:nvPicPr>
          <p:cNvPr id="4" name="Picture 3" descr="Diagram&#10;&#10;Description automatically generated">
            <a:extLst>
              <a:ext uri="{FF2B5EF4-FFF2-40B4-BE49-F238E27FC236}">
                <a16:creationId xmlns:a16="http://schemas.microsoft.com/office/drawing/2014/main" id="{55F21F45-B0B3-4B76-A46B-3A43AD11E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839" y="0"/>
            <a:ext cx="5910072" cy="6309320"/>
          </a:xfrm>
          <a:prstGeom prst="rect">
            <a:avLst/>
          </a:prstGeom>
        </p:spPr>
      </p:pic>
    </p:spTree>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The table has 4 columns labeled, Instruction type, Opcode, Symbolic Representation, and Description. The information for each row entry will be expressed in the order, Instruction type, Opcode, Symbolic Representation, and Description. The rows corresponding to instruction type, data transfer, are as follows. 0 0 0 0 1 0 1 0, Load M Q, transfer contents of register M Q to the accumulator A C. 0 0 0 0 1 0 0 1, Load M Q comma M left parenthesis x right parenthesis, transfer contents of memory location x to M Q. 0 0 1 0 0 0 0 1, S t o r M left parenthesis x right parenthesis, transfer contents of accumulator to memory location x. 0 0 0 0 0 0 0 1, Load M left parenthesis x right parenthesis, transfer m left parenthesis x right parenthesis to the accumulator. 0 0 0 0 0 0 1 0, Load dash M left parenthesis x right parenthesis. Transfer dash m left parenthesis x right parenthesis to the accumulator. 0 0 0 0 0 0 1 1, Load absolute value of M left parenthesis x right parenthesis, transfer absolute value of M left parenthesis x right parenthesis to the accumulator. 0 0 0 0 0 1 0 0, Load dash absolute value of m left parenthesis x right parenthesis, transfer dash absolute value of M left parenthesis x right parenthesis to the accumulator. The rows corresponding to the instruction type, unconditional branch, are as follows. 0 0 0 0 1 1 0 1, jump m left parenthesis x 0 19 right parenthesis, take next instruction from left half of m left parenthesis x right parenthesis. 0 0 0 0 1 1 1 0, jump m left parenthesis x 20 39 right parenthesis, take next instruction from right half of m left parenthesis x right parenthesis. The rows corresponding to the instruction type, conditional branch, are as follows. 0 0 0 0 1 1 1 1, jump plus m left parenthesis x 0 19 right parenthesis, if number in the accumulator is nonnegative, take next instruction from left half of m left parenthesis x right parenthesis. 0 0 0 1 0 0 0 0, jump plus m left parenthesis x 20 39, if number in the accumulator is nonnegative, take next instruction from right half of m left parenthesis x right parenthesis. The rows corresponding to the instruction type, arithmetic, are as follows. 0 0 0 0 0 1 0 1, add m left parenthesis x right parenthesis, add m left parenthesis x right parenthesis to A C, put the result in A C. 0 0 0 0 0 1 1 1, add absolute value of m left parenthesis x right parenthesis, add absolute value of m left parenthesis x right parenthesis to A C, put the result in A C. 0 0 0 0 0 1 1 0, sub m left parenthesis x right parenthesis, subtract m left parenthesis x right parenthesis from A C, put the result in A C. 0 0 0 0 1 0 0 0, sub absolute value of m left parenthesis x right parenthesis, subtract the absolute value of m left parenthesis x right parenthesis from A C, put the remainder in A C. 0 0 0 0 1 0 1 1, M U L M left parenthesis x right parenthesis, multiply m left parenthesis x right parenthesis by M Q, put most significant bits of result in A C, put leas significant bits in M Q. 0 0 0 0 1 1 0 0, D I V M left parenthesis x right parenthesis, divide A C by m left parenthesis x right parenthesis, put the quotient in M Q and the remainder in A C. 0 0 0 1 0 1 0 0, L S H, multiply accumulator by 2, that is, shift left on bit position. 0 0 0 1 0 1 0 1, R S H, divide accumulator by 2, that is, shift right one position. The rows corresponding to the instruction type, address modify, are as follows. 0 0 0 1 0 0 1 0, S T O R, M left parenthesis 8 19 right parenthesis, replace left address field at m left parenthesis x right parenthesis by 12 rightmost bits of A C. 0 0 0 1 0 0 1 1, S T O R M left parenthesis X 28 39 right parenthesis, replace right address field at m left parenthesis x right parenthesis by 12 rightmost bits of A C." title="A table is titled, the IAS Instruction set. "/>
          <p:cNvGraphicFramePr>
            <a:graphicFrameLocks noGrp="1"/>
          </p:cNvGraphicFramePr>
          <p:nvPr>
            <p:extLst>
              <p:ext uri="{D42A27DB-BD31-4B8C-83A1-F6EECF244321}">
                <p14:modId xmlns:p14="http://schemas.microsoft.com/office/powerpoint/2010/main" val="2846434290"/>
              </p:ext>
            </p:extLst>
          </p:nvPr>
        </p:nvGraphicFramePr>
        <p:xfrm>
          <a:off x="457200" y="693021"/>
          <a:ext cx="8229600" cy="5471958"/>
        </p:xfrm>
        <a:graphic>
          <a:graphicData uri="http://schemas.openxmlformats.org/drawingml/2006/table">
            <a:tbl>
              <a:tblPr firstRow="1" bandRow="1">
                <a:tableStyleId>{5C22544A-7EE6-4342-B048-85BDC9FD1C3A}</a:tableStyleId>
              </a:tblPr>
              <a:tblGrid>
                <a:gridCol w="1425307">
                  <a:extLst>
                    <a:ext uri="{9D8B030D-6E8A-4147-A177-3AD203B41FA5}">
                      <a16:colId xmlns:a16="http://schemas.microsoft.com/office/drawing/2014/main" val="2696053448"/>
                    </a:ext>
                  </a:extLst>
                </a:gridCol>
                <a:gridCol w="1045224">
                  <a:extLst>
                    <a:ext uri="{9D8B030D-6E8A-4147-A177-3AD203B41FA5}">
                      <a16:colId xmlns:a16="http://schemas.microsoft.com/office/drawing/2014/main" val="528802535"/>
                    </a:ext>
                  </a:extLst>
                </a:gridCol>
                <a:gridCol w="1520329">
                  <a:extLst>
                    <a:ext uri="{9D8B030D-6E8A-4147-A177-3AD203B41FA5}">
                      <a16:colId xmlns:a16="http://schemas.microsoft.com/office/drawing/2014/main" val="3102758518"/>
                    </a:ext>
                  </a:extLst>
                </a:gridCol>
                <a:gridCol w="4238740">
                  <a:extLst>
                    <a:ext uri="{9D8B030D-6E8A-4147-A177-3AD203B41FA5}">
                      <a16:colId xmlns:a16="http://schemas.microsoft.com/office/drawing/2014/main" val="2543019389"/>
                    </a:ext>
                  </a:extLst>
                </a:gridCol>
              </a:tblGrid>
              <a:tr h="358539">
                <a:tc>
                  <a:txBody>
                    <a:bodyPr/>
                    <a:lstStyle/>
                    <a:p>
                      <a:r>
                        <a:rPr lang="en-IN" sz="800" b="1" dirty="0">
                          <a:solidFill>
                            <a:schemeClr val="tx1"/>
                          </a:solidFill>
                        </a:rPr>
                        <a:t>Instruction</a:t>
                      </a:r>
                    </a:p>
                    <a:p>
                      <a:r>
                        <a:rPr lang="en-IN" sz="800" b="1" dirty="0">
                          <a:solidFill>
                            <a:schemeClr val="tx1"/>
                          </a:solidFill>
                        </a:rPr>
                        <a:t>Type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1" i="0" u="none" strike="noStrike" cap="none" baseline="0" dirty="0">
                          <a:solidFill>
                            <a:schemeClr val="tx1"/>
                          </a:solidFill>
                          <a:latin typeface="+mn-lt"/>
                          <a:ea typeface="+mn-ea"/>
                          <a:cs typeface="+mn-cs"/>
                          <a:sym typeface="Arial"/>
                        </a:rPr>
                        <a:t>Opcode</a:t>
                      </a:r>
                      <a:endParaRPr lang="en-IN" sz="800" b="1" dirty="0">
                        <a:solidFill>
                          <a:schemeClr val="tx1"/>
                        </a:solidFill>
                      </a:endParaRPr>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1" i="0" u="none" strike="noStrike" cap="none" baseline="0" dirty="0">
                          <a:solidFill>
                            <a:schemeClr val="tx1"/>
                          </a:solidFill>
                          <a:latin typeface="+mn-lt"/>
                          <a:ea typeface="+mn-ea"/>
                          <a:cs typeface="+mn-cs"/>
                          <a:sym typeface="Arial"/>
                        </a:rPr>
                        <a:t>Symbolic</a:t>
                      </a:r>
                    </a:p>
                    <a:p>
                      <a:r>
                        <a:rPr lang="en-IN" sz="800" b="1" i="0" u="none" strike="noStrike" cap="none" baseline="0" dirty="0">
                          <a:solidFill>
                            <a:schemeClr val="tx1"/>
                          </a:solidFill>
                          <a:latin typeface="+mn-lt"/>
                          <a:ea typeface="+mn-ea"/>
                          <a:cs typeface="+mn-cs"/>
                          <a:sym typeface="Arial"/>
                        </a:rPr>
                        <a:t>Representation</a:t>
                      </a:r>
                      <a:endParaRPr lang="en-IN" sz="800" b="1" dirty="0">
                        <a:solidFill>
                          <a:schemeClr val="tx1"/>
                        </a:solidFill>
                      </a:endParaRPr>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1" i="0" u="none" strike="noStrike" cap="none" baseline="0" dirty="0">
                          <a:solidFill>
                            <a:schemeClr val="tx1"/>
                          </a:solidFill>
                          <a:latin typeface="+mn-lt"/>
                          <a:ea typeface="+mn-ea"/>
                          <a:cs typeface="+mn-cs"/>
                          <a:sym typeface="Arial"/>
                        </a:rPr>
                        <a:t>Description</a:t>
                      </a:r>
                      <a:endParaRPr lang="en-IN" sz="800" b="1" dirty="0">
                        <a:solidFill>
                          <a:schemeClr val="tx1"/>
                        </a:solidFill>
                      </a:endParaRPr>
                    </a:p>
                  </a:txBody>
                  <a:tcPr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9986812"/>
                  </a:ext>
                </a:extLst>
              </a:tr>
              <a:tr h="210905">
                <a:tc rowSpan="7">
                  <a:txBody>
                    <a:bodyPr/>
                    <a:lstStyle/>
                    <a:p>
                      <a:r>
                        <a:rPr lang="en-IN" sz="800" b="0" i="0" u="none" strike="noStrike" cap="none" baseline="0" dirty="0">
                          <a:solidFill>
                            <a:schemeClr val="dk1"/>
                          </a:solidFill>
                          <a:latin typeface="+mn-lt"/>
                          <a:ea typeface="+mn-ea"/>
                          <a:cs typeface="+mn-cs"/>
                          <a:sym typeface="Arial"/>
                        </a:rPr>
                        <a:t>Data transfer</a:t>
                      </a:r>
                      <a:endParaRPr lang="en-IN" sz="800"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00001010</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LOAD MQ</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Transfer contents of register MQ to the accumulator AC</a:t>
                      </a:r>
                      <a:endParaRPr lang="en-IN" sz="8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7666487"/>
                  </a:ext>
                </a:extLst>
              </a:tr>
              <a:tr h="210905">
                <a:tc vMerge="1">
                  <a:txBody>
                    <a:bodyPr/>
                    <a:lstStyle/>
                    <a:p>
                      <a:endParaRPr lang="en-IN"/>
                    </a:p>
                  </a:txBody>
                  <a:tcPr/>
                </a:tc>
                <a:tc>
                  <a:txBody>
                    <a:bodyPr/>
                    <a:lstStyle/>
                    <a:p>
                      <a:r>
                        <a:rPr lang="en-IN" sz="800" b="0" i="0" u="none" strike="noStrike" cap="none" baseline="0" dirty="0">
                          <a:solidFill>
                            <a:schemeClr val="dk1"/>
                          </a:solidFill>
                          <a:latin typeface="+mn-lt"/>
                          <a:ea typeface="+mn-ea"/>
                          <a:cs typeface="+mn-cs"/>
                          <a:sym typeface="Arial"/>
                        </a:rPr>
                        <a:t>00001001</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LOAD MQ,M(X)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Transfer contents of memory location X to MQ</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2764516"/>
                  </a:ext>
                </a:extLst>
              </a:tr>
              <a:tr h="210905">
                <a:tc vMerge="1">
                  <a:txBody>
                    <a:bodyPr/>
                    <a:lstStyle/>
                    <a:p>
                      <a:endParaRPr lang="en-IN"/>
                    </a:p>
                  </a:txBody>
                  <a:tcPr/>
                </a:tc>
                <a:tc>
                  <a:txBody>
                    <a:bodyPr/>
                    <a:lstStyle/>
                    <a:p>
                      <a:r>
                        <a:rPr lang="en-IN" sz="800" b="0" i="0" u="none" strike="noStrike" cap="none" baseline="0" dirty="0">
                          <a:solidFill>
                            <a:schemeClr val="dk1"/>
                          </a:solidFill>
                          <a:latin typeface="+mn-lt"/>
                          <a:ea typeface="+mn-ea"/>
                          <a:cs typeface="+mn-cs"/>
                          <a:sym typeface="Arial"/>
                        </a:rPr>
                        <a:t>00100001</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STOR 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Transfer contents of accumulator to memory location X</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1756320"/>
                  </a:ext>
                </a:extLst>
              </a:tr>
              <a:tr h="210905">
                <a:tc vMerge="1">
                  <a:txBody>
                    <a:bodyPr/>
                    <a:lstStyle/>
                    <a:p>
                      <a:endParaRPr lang="en-IN"/>
                    </a:p>
                  </a:txBody>
                  <a:tcPr/>
                </a:tc>
                <a:tc>
                  <a:txBody>
                    <a:bodyPr/>
                    <a:lstStyle/>
                    <a:p>
                      <a:r>
                        <a:rPr lang="en-IN" sz="800" b="0" i="0" u="none" strike="noStrike" cap="none" baseline="0" dirty="0">
                          <a:solidFill>
                            <a:schemeClr val="dk1"/>
                          </a:solidFill>
                          <a:latin typeface="+mn-lt"/>
                          <a:ea typeface="+mn-ea"/>
                          <a:cs typeface="+mn-cs"/>
                          <a:sym typeface="Arial"/>
                        </a:rPr>
                        <a:t>00000001</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LOAD 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Transfer M(X) to the accumulator</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7438362"/>
                  </a:ext>
                </a:extLst>
              </a:tr>
              <a:tr h="210905">
                <a:tc vMerge="1">
                  <a:txBody>
                    <a:bodyPr/>
                    <a:lstStyle/>
                    <a:p>
                      <a:endParaRPr lang="en-IN"/>
                    </a:p>
                  </a:txBody>
                  <a:tcPr/>
                </a:tc>
                <a:tc>
                  <a:txBody>
                    <a:bodyPr/>
                    <a:lstStyle/>
                    <a:p>
                      <a:r>
                        <a:rPr lang="en-IN" sz="800" b="0" i="0" u="none" strike="noStrike" cap="none" baseline="0" dirty="0">
                          <a:solidFill>
                            <a:schemeClr val="dk1"/>
                          </a:solidFill>
                          <a:latin typeface="+mn-lt"/>
                          <a:ea typeface="+mn-ea"/>
                          <a:cs typeface="+mn-cs"/>
                          <a:sym typeface="Arial"/>
                        </a:rPr>
                        <a:t>00000010</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LOAD –M(X)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Transfer –M(X) to the accumulator</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824530"/>
                  </a:ext>
                </a:extLst>
              </a:tr>
              <a:tr h="210905">
                <a:tc vMerge="1">
                  <a:txBody>
                    <a:bodyPr/>
                    <a:lstStyle/>
                    <a:p>
                      <a:endParaRPr lang="en-IN"/>
                    </a:p>
                  </a:txBody>
                  <a:tcPr/>
                </a:tc>
                <a:tc>
                  <a:txBody>
                    <a:bodyPr/>
                    <a:lstStyle/>
                    <a:p>
                      <a:r>
                        <a:rPr lang="en-IN" sz="800" b="0" i="0" u="none" strike="noStrike" cap="none" baseline="0" dirty="0">
                          <a:solidFill>
                            <a:schemeClr val="dk1"/>
                          </a:solidFill>
                          <a:latin typeface="+mn-lt"/>
                          <a:ea typeface="+mn-ea"/>
                          <a:cs typeface="+mn-cs"/>
                          <a:sym typeface="Arial"/>
                        </a:rPr>
                        <a:t>00000011</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LOAD |M(X)|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Transfer absolute value of M(X) to the accumulator</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9877881"/>
                  </a:ext>
                </a:extLst>
              </a:tr>
              <a:tr h="210905">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00000100</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LOAD –|M(X)|</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Transfer –|M(X)| to the accumulator</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417200"/>
                  </a:ext>
                </a:extLst>
              </a:tr>
              <a:tr h="210905">
                <a:tc rowSpan="2">
                  <a:txBody>
                    <a:bodyPr/>
                    <a:lstStyle/>
                    <a:p>
                      <a:r>
                        <a:rPr lang="en-IN" sz="800" b="0" i="0" u="none" strike="noStrike" cap="none" baseline="0" dirty="0">
                          <a:solidFill>
                            <a:schemeClr val="dk1"/>
                          </a:solidFill>
                          <a:latin typeface="+mn-lt"/>
                          <a:ea typeface="+mn-ea"/>
                          <a:cs typeface="+mn-cs"/>
                          <a:sym typeface="Arial"/>
                        </a:rPr>
                        <a:t>Unconditional</a:t>
                      </a:r>
                    </a:p>
                    <a:p>
                      <a:r>
                        <a:rPr lang="en-IN" sz="800" b="0" i="0" u="none" strike="noStrike" cap="none" baseline="0" dirty="0">
                          <a:solidFill>
                            <a:schemeClr val="dk1"/>
                          </a:solidFill>
                          <a:latin typeface="+mn-lt"/>
                          <a:ea typeface="+mn-ea"/>
                          <a:cs typeface="+mn-cs"/>
                          <a:sym typeface="Arial"/>
                        </a:rPr>
                        <a:t>branch</a:t>
                      </a:r>
                      <a:endParaRPr lang="en-IN" sz="800"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00001101</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JUMP M(X,0:19)</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Take next instruction from left half of M(X)</a:t>
                      </a:r>
                      <a:endParaRPr lang="en-IN" sz="8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8829845"/>
                  </a:ext>
                </a:extLst>
              </a:tr>
              <a:tr h="210905">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00001110</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JUMP M(X,20:39)</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Take next instruction from right half of M(X)</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0603847"/>
                  </a:ext>
                </a:extLst>
              </a:tr>
              <a:tr h="210905">
                <a:tc rowSpan="2">
                  <a:txBody>
                    <a:bodyPr/>
                    <a:lstStyle/>
                    <a:p>
                      <a:r>
                        <a:rPr lang="en-IN" sz="800" b="0" i="0" u="none" strike="noStrike" cap="none" baseline="0" dirty="0">
                          <a:solidFill>
                            <a:schemeClr val="dk1"/>
                          </a:solidFill>
                          <a:latin typeface="+mn-lt"/>
                          <a:ea typeface="+mn-ea"/>
                          <a:cs typeface="+mn-cs"/>
                          <a:sym typeface="Arial"/>
                        </a:rPr>
                        <a:t>Conditional</a:t>
                      </a:r>
                    </a:p>
                    <a:p>
                      <a:r>
                        <a:rPr lang="en-IN" sz="800" b="0" i="0" u="none" strike="noStrike" cap="none" baseline="0" dirty="0">
                          <a:solidFill>
                            <a:schemeClr val="dk1"/>
                          </a:solidFill>
                          <a:latin typeface="+mn-lt"/>
                          <a:ea typeface="+mn-ea"/>
                          <a:cs typeface="+mn-cs"/>
                          <a:sym typeface="Arial"/>
                        </a:rPr>
                        <a:t>Branch</a:t>
                      </a:r>
                      <a:endParaRPr lang="en-IN" sz="800"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00001111</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JUMP + M(X,0:19)</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Take next instruction from right half of M(X)</a:t>
                      </a:r>
                      <a:endParaRPr lang="en-IN" sz="8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3729218"/>
                  </a:ext>
                </a:extLst>
              </a:tr>
              <a:tr h="358539">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00010000</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JUMP + M(X,20:39)</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If number in the accumulator is nonnegative, take next</a:t>
                      </a:r>
                    </a:p>
                    <a:p>
                      <a:r>
                        <a:rPr lang="en-US" sz="800" b="0" i="0" u="none" strike="noStrike" cap="none" baseline="0" dirty="0">
                          <a:solidFill>
                            <a:schemeClr val="dk1"/>
                          </a:solidFill>
                          <a:latin typeface="+mn-lt"/>
                          <a:ea typeface="+mn-ea"/>
                          <a:cs typeface="+mn-cs"/>
                          <a:sym typeface="Arial"/>
                        </a:rPr>
                        <a:t>instruction from right half of M(X)</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8297481"/>
                  </a:ext>
                </a:extLst>
              </a:tr>
              <a:tr h="210905">
                <a:tc rowSpan="8">
                  <a:txBody>
                    <a:bodyPr/>
                    <a:lstStyle/>
                    <a:p>
                      <a:r>
                        <a:rPr lang="en-IN" sz="800" b="0" i="0" u="none" strike="noStrike" cap="none" baseline="0" dirty="0">
                          <a:solidFill>
                            <a:schemeClr val="dk1"/>
                          </a:solidFill>
                          <a:latin typeface="+mn-lt"/>
                          <a:ea typeface="+mn-ea"/>
                          <a:cs typeface="+mn-cs"/>
                          <a:sym typeface="Arial"/>
                        </a:rPr>
                        <a:t>Arithmetic</a:t>
                      </a:r>
                      <a:endParaRPr lang="en-IN" sz="800"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00000101</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ADD M(X)</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Add M(X) to AC; put the result in AC</a:t>
                      </a:r>
                      <a:endParaRPr lang="en-IN" sz="8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3169786"/>
                  </a:ext>
                </a:extLst>
              </a:tr>
              <a:tr h="210905">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00000111</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ADD |M(X)|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Add |M(X)| to AC; put the result in AC</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2820690"/>
                  </a:ext>
                </a:extLst>
              </a:tr>
              <a:tr h="210905">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00000110</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SUB 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Subtract M(X) from AC; put the result in AC</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9525239"/>
                  </a:ext>
                </a:extLst>
              </a:tr>
              <a:tr h="210905">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00001000</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SUB |M(X)|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Subtract |M(X)| from AC; put the remainder in AC</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4967293"/>
                  </a:ext>
                </a:extLst>
              </a:tr>
              <a:tr h="279121">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00001011</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MUL 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Multiply M(X) by MQ; put most significant bits of result</a:t>
                      </a:r>
                    </a:p>
                    <a:p>
                      <a:r>
                        <a:rPr lang="en-US" sz="800" b="0" i="0" u="none" strike="noStrike" cap="none" baseline="0" dirty="0">
                          <a:solidFill>
                            <a:schemeClr val="dk1"/>
                          </a:solidFill>
                          <a:latin typeface="+mn-lt"/>
                          <a:ea typeface="+mn-ea"/>
                          <a:cs typeface="+mn-cs"/>
                          <a:sym typeface="Arial"/>
                        </a:rPr>
                        <a:t>in AC, put least significant bits in MQ</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0334305"/>
                  </a:ext>
                </a:extLst>
              </a:tr>
              <a:tr h="279121">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00001100</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DIV M(X)</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Divide AC by M(X); put the quotient in MQ and the</a:t>
                      </a:r>
                    </a:p>
                    <a:p>
                      <a:r>
                        <a:rPr lang="en-IN" sz="800" b="0" i="0" u="none" strike="noStrike" cap="none" baseline="0" dirty="0">
                          <a:solidFill>
                            <a:schemeClr val="dk1"/>
                          </a:solidFill>
                          <a:latin typeface="+mn-lt"/>
                          <a:ea typeface="+mn-ea"/>
                          <a:cs typeface="+mn-cs"/>
                          <a:sym typeface="Arial"/>
                        </a:rPr>
                        <a:t>remainder in AC</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0675093"/>
                  </a:ext>
                </a:extLst>
              </a:tr>
              <a:tr h="210905">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00010100</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LSH</a:t>
                      </a:r>
                      <a:endParaRPr lang="en-IN"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Multiply accumulator by 2; that is, shift left one bit position</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0567070"/>
                  </a:ext>
                </a:extLst>
              </a:tr>
              <a:tr h="210905">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00010101</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RSH</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Divide accumulator by 2; that is, shift right one position</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7647706"/>
                  </a:ext>
                </a:extLst>
              </a:tr>
              <a:tr h="279121">
                <a:tc rowSpan="2">
                  <a:txBody>
                    <a:bodyPr/>
                    <a:lstStyle/>
                    <a:p>
                      <a:r>
                        <a:rPr lang="en-IN" sz="800" b="0" i="0" u="none" strike="noStrike" cap="none" baseline="0" dirty="0">
                          <a:solidFill>
                            <a:schemeClr val="dk1"/>
                          </a:solidFill>
                          <a:latin typeface="+mn-lt"/>
                          <a:ea typeface="+mn-ea"/>
                          <a:cs typeface="+mn-cs"/>
                          <a:sym typeface="Arial"/>
                        </a:rPr>
                        <a:t>Address</a:t>
                      </a:r>
                    </a:p>
                    <a:p>
                      <a:r>
                        <a:rPr lang="en-IN" sz="800" b="0" i="0" u="none" strike="noStrike" cap="none" baseline="0" dirty="0">
                          <a:solidFill>
                            <a:schemeClr val="dk1"/>
                          </a:solidFill>
                          <a:latin typeface="+mn-lt"/>
                          <a:ea typeface="+mn-ea"/>
                          <a:cs typeface="+mn-cs"/>
                          <a:sym typeface="Arial"/>
                        </a:rPr>
                        <a:t>modify</a:t>
                      </a:r>
                      <a:endParaRPr lang="en-IN" sz="800" dirty="0"/>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00010010</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STOR M(X,8:19)</a:t>
                      </a:r>
                      <a:endParaRPr lang="en-IN" sz="8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Replace left address field at M(X) by 12 rightmost bits</a:t>
                      </a:r>
                    </a:p>
                    <a:p>
                      <a:r>
                        <a:rPr lang="en-IN" sz="800" b="0" i="0" u="none" strike="noStrike" cap="none" baseline="0" dirty="0">
                          <a:solidFill>
                            <a:schemeClr val="dk1"/>
                          </a:solidFill>
                          <a:latin typeface="+mn-lt"/>
                          <a:ea typeface="+mn-ea"/>
                          <a:cs typeface="+mn-cs"/>
                          <a:sym typeface="Arial"/>
                        </a:rPr>
                        <a:t>of AC</a:t>
                      </a:r>
                      <a:endParaRPr lang="en-IN" sz="8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7672263"/>
                  </a:ext>
                </a:extLst>
              </a:tr>
              <a:tr h="279121">
                <a:tc vMerge="1">
                  <a:txBody>
                    <a:bodyPr/>
                    <a:lstStyle/>
                    <a:p>
                      <a:endParaRPr lang="en-IN" dirty="0"/>
                    </a:p>
                  </a:txBody>
                  <a:tcPr/>
                </a:tc>
                <a:tc>
                  <a:txBody>
                    <a:bodyPr/>
                    <a:lstStyle/>
                    <a:p>
                      <a:r>
                        <a:rPr lang="en-IN" sz="800" b="0" i="0" u="none" strike="noStrike" cap="none" baseline="0" dirty="0">
                          <a:solidFill>
                            <a:schemeClr val="dk1"/>
                          </a:solidFill>
                          <a:latin typeface="+mn-lt"/>
                          <a:ea typeface="+mn-ea"/>
                          <a:cs typeface="+mn-cs"/>
                          <a:sym typeface="Arial"/>
                        </a:rPr>
                        <a:t>00010011</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800" b="0" i="0" u="none" strike="noStrike" cap="none" baseline="0" dirty="0">
                          <a:solidFill>
                            <a:schemeClr val="dk1"/>
                          </a:solidFill>
                          <a:latin typeface="+mn-lt"/>
                          <a:ea typeface="+mn-ea"/>
                          <a:cs typeface="+mn-cs"/>
                          <a:sym typeface="Arial"/>
                        </a:rPr>
                        <a:t>STOR M(X,28:39)</a:t>
                      </a:r>
                      <a:endParaRPr lang="en-IN" sz="8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b="0" i="0" u="none" strike="noStrike" cap="none" baseline="0" dirty="0">
                          <a:solidFill>
                            <a:schemeClr val="dk1"/>
                          </a:solidFill>
                          <a:latin typeface="+mn-lt"/>
                          <a:ea typeface="+mn-ea"/>
                          <a:cs typeface="+mn-cs"/>
                          <a:sym typeface="Arial"/>
                        </a:rPr>
                        <a:t>Replace right address field at M(X) by 12 rightmost bits</a:t>
                      </a:r>
                    </a:p>
                    <a:p>
                      <a:r>
                        <a:rPr lang="en-IN" sz="800" b="0" i="0" u="none" strike="noStrike" cap="none" baseline="0" dirty="0">
                          <a:solidFill>
                            <a:schemeClr val="dk1"/>
                          </a:solidFill>
                          <a:latin typeface="+mn-lt"/>
                          <a:ea typeface="+mn-ea"/>
                          <a:cs typeface="+mn-cs"/>
                          <a:sym typeface="Arial"/>
                        </a:rPr>
                        <a:t>of AC</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98501"/>
                  </a:ext>
                </a:extLst>
              </a:tr>
            </a:tbl>
          </a:graphicData>
        </a:graphic>
      </p:graphicFrame>
      <p:sp>
        <p:nvSpPr>
          <p:cNvPr id="3" name="TextBox 2"/>
          <p:cNvSpPr txBox="1"/>
          <p:nvPr/>
        </p:nvSpPr>
        <p:spPr>
          <a:xfrm>
            <a:off x="5513576" y="6165866"/>
            <a:ext cx="3417989" cy="261610"/>
          </a:xfrm>
          <a:prstGeom prst="rect">
            <a:avLst/>
          </a:prstGeom>
          <a:noFill/>
        </p:spPr>
        <p:txBody>
          <a:bodyPr wrap="square" rtlCol="0">
            <a:spAutoFit/>
          </a:bodyPr>
          <a:lstStyle/>
          <a:p>
            <a:pPr algn="ctr"/>
            <a:r>
              <a:rPr lang="en-US" sz="1100" dirty="0">
                <a:latin typeface="+mn-lt"/>
              </a:rPr>
              <a:t>(Table can be found on page 16 in the textbook.)</a:t>
            </a:r>
          </a:p>
        </p:txBody>
      </p:sp>
      <p:sp>
        <p:nvSpPr>
          <p:cNvPr id="4" name="Title 3">
            <a:extLst>
              <a:ext uri="{FF2B5EF4-FFF2-40B4-BE49-F238E27FC236}">
                <a16:creationId xmlns:a16="http://schemas.microsoft.com/office/drawing/2014/main" id="{F9CA4BED-EC9D-489D-BC79-AE8F99958172}"/>
              </a:ext>
            </a:extLst>
          </p:cNvPr>
          <p:cNvSpPr>
            <a:spLocks noGrp="1"/>
          </p:cNvSpPr>
          <p:nvPr>
            <p:ph type="title"/>
          </p:nvPr>
        </p:nvSpPr>
        <p:spPr>
          <a:xfrm>
            <a:off x="457200" y="692134"/>
            <a:ext cx="8229600" cy="620516"/>
          </a:xfrm>
        </p:spPr>
        <p:txBody>
          <a:bodyPr/>
          <a:lstStyle/>
          <a:p>
            <a:r>
              <a:rPr lang="en-US" sz="3600" dirty="0">
                <a:latin typeface="Times New Roman" panose="02020603050405020304" pitchFamily="18" charset="0"/>
                <a:cs typeface="Times New Roman" panose="02020603050405020304" pitchFamily="18" charset="0"/>
              </a:rPr>
              <a:t>Table 1.1  The IAS Instruction Set</a:t>
            </a:r>
            <a:br>
              <a:rPr lang="en-US" sz="3600" dirty="0">
                <a:latin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4249915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dirty="0">
                <a:effectLst>
                  <a:outerShdw blurRad="38100" dist="38100" dir="2700000" algn="tl">
                    <a:srgbClr val="000000">
                      <a:alpha val="43137"/>
                    </a:srgbClr>
                  </a:outerShdw>
                </a:effectLst>
              </a:rPr>
              <a:t>History of Computers</a:t>
            </a:r>
          </a:p>
        </p:txBody>
      </p:sp>
      <p:sp>
        <p:nvSpPr>
          <p:cNvPr id="18435" name="Rectangle 3"/>
          <p:cNvSpPr>
            <a:spLocks noGrp="1" noChangeArrowheads="1"/>
          </p:cNvSpPr>
          <p:nvPr>
            <p:ph idx="1"/>
          </p:nvPr>
        </p:nvSpPr>
        <p:spPr>
          <a:xfrm>
            <a:off x="533400" y="2057400"/>
            <a:ext cx="7556313" cy="4419600"/>
          </a:xfrm>
        </p:spPr>
        <p:txBody>
          <a:bodyPr>
            <a:normAutofit/>
          </a:bodyPr>
          <a:lstStyle/>
          <a:p>
            <a:pPr marL="228600" lvl="1">
              <a:spcBef>
                <a:spcPts val="2000"/>
              </a:spcBef>
              <a:buClr>
                <a:schemeClr val="accent1"/>
              </a:buClr>
            </a:pPr>
            <a:r>
              <a:rPr lang="en-GB" sz="2000" dirty="0"/>
              <a:t>Smaller</a:t>
            </a:r>
          </a:p>
          <a:p>
            <a:pPr marL="228600" lvl="1">
              <a:spcBef>
                <a:spcPts val="2000"/>
              </a:spcBef>
              <a:buClr>
                <a:schemeClr val="accent1"/>
              </a:buClr>
            </a:pPr>
            <a:r>
              <a:rPr lang="en-GB" sz="2000" dirty="0"/>
              <a:t>Cheaper</a:t>
            </a:r>
          </a:p>
          <a:p>
            <a:pPr marL="228600" lvl="1">
              <a:spcBef>
                <a:spcPts val="2000"/>
              </a:spcBef>
              <a:buClr>
                <a:schemeClr val="accent1"/>
              </a:buClr>
            </a:pPr>
            <a:r>
              <a:rPr lang="en-GB" sz="2000" dirty="0"/>
              <a:t>Dissipates less heat than a vacuum tube</a:t>
            </a:r>
          </a:p>
          <a:p>
            <a:pPr marL="228600" lvl="1">
              <a:spcBef>
                <a:spcPts val="2000"/>
              </a:spcBef>
              <a:buClr>
                <a:schemeClr val="accent1"/>
              </a:buClr>
            </a:pPr>
            <a:r>
              <a:rPr lang="en-GB" sz="2000" dirty="0"/>
              <a:t>Is a </a:t>
            </a:r>
            <a:r>
              <a:rPr lang="en-GB" sz="2000" i="1" dirty="0"/>
              <a:t>solid state device </a:t>
            </a:r>
            <a:r>
              <a:rPr lang="en-GB" sz="2000" dirty="0"/>
              <a:t>made from silicon</a:t>
            </a:r>
          </a:p>
          <a:p>
            <a:pPr marL="228600" lvl="1">
              <a:spcBef>
                <a:spcPts val="2000"/>
              </a:spcBef>
              <a:buClr>
                <a:schemeClr val="accent1"/>
              </a:buClr>
            </a:pPr>
            <a:r>
              <a:rPr lang="en-GB" sz="2000" dirty="0"/>
              <a:t>Was invented at Bell Labs in 1947</a:t>
            </a:r>
          </a:p>
          <a:p>
            <a:pPr marL="228600" lvl="1">
              <a:spcBef>
                <a:spcPts val="2000"/>
              </a:spcBef>
              <a:buClr>
                <a:schemeClr val="accent1"/>
              </a:buClr>
            </a:pPr>
            <a:r>
              <a:rPr lang="en-GB" sz="2000" dirty="0"/>
              <a:t>It was not until the late 1950’s that fully transistorized computers were commercially available</a:t>
            </a:r>
          </a:p>
          <a:p>
            <a:pPr marL="228600" lvl="1">
              <a:spcBef>
                <a:spcPts val="2000"/>
              </a:spcBef>
              <a:buClr>
                <a:schemeClr val="accent1"/>
              </a:buClr>
            </a:pPr>
            <a:endParaRPr lang="en-GB" sz="2000" dirty="0"/>
          </a:p>
        </p:txBody>
      </p:sp>
      <p:sp>
        <p:nvSpPr>
          <p:cNvPr id="6" name="Text Placeholder 5"/>
          <p:cNvSpPr>
            <a:spLocks noGrp="1"/>
          </p:cNvSpPr>
          <p:nvPr>
            <p:ph type="body" sz="half" idx="4294967295"/>
          </p:nvPr>
        </p:nvSpPr>
        <p:spPr>
          <a:xfrm>
            <a:off x="990600" y="1066800"/>
            <a:ext cx="7143750" cy="774700"/>
          </a:xfrm>
        </p:spPr>
        <p:txBody>
          <a:bodyPr/>
          <a:lstStyle/>
          <a:p>
            <a:pPr>
              <a:spcBef>
                <a:spcPct val="0"/>
              </a:spcBef>
              <a:buNone/>
            </a:pPr>
            <a:r>
              <a:rPr lang="en-US" sz="3600" dirty="0">
                <a:solidFill>
                  <a:schemeClr val="accent1"/>
                </a:solidFill>
                <a:effectLst>
                  <a:outerShdw blurRad="38100" dist="38100" dir="2700000" algn="tl">
                    <a:srgbClr val="000000">
                      <a:alpha val="43137"/>
                    </a:srgbClr>
                  </a:outerShdw>
                </a:effectLst>
              </a:rPr>
              <a:t>Second Generation:  Transistors</a:t>
            </a:r>
          </a:p>
        </p:txBody>
      </p:sp>
      <p:pic>
        <p:nvPicPr>
          <p:cNvPr id="5" name="Picture 4"/>
          <p:cNvPicPr>
            <a:picLocks noChangeAspect="1"/>
          </p:cNvPicPr>
          <p:nvPr/>
        </p:nvPicPr>
        <p:blipFill>
          <a:blip r:embed="rId3"/>
          <a:stretch>
            <a:fillRect/>
          </a:stretch>
        </p:blipFill>
        <p:spPr>
          <a:xfrm>
            <a:off x="5791200" y="2133600"/>
            <a:ext cx="3055671" cy="2276475"/>
          </a:xfrm>
          <a:prstGeom prst="rect">
            <a:avLst/>
          </a:prstGeom>
          <a:effectLst>
            <a:softEdge rad="228600"/>
          </a:effectLst>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Transistors</a:t>
            </a:r>
          </a:p>
        </p:txBody>
      </p:sp>
      <p:sp>
        <p:nvSpPr>
          <p:cNvPr id="18435" name="Rectangle 3"/>
          <p:cNvSpPr>
            <a:spLocks noGrp="1" noChangeArrowheads="1"/>
          </p:cNvSpPr>
          <p:nvPr>
            <p:ph idx="4294967295"/>
          </p:nvPr>
        </p:nvSpPr>
        <p:spPr>
          <a:xfrm>
            <a:off x="395121" y="1575643"/>
            <a:ext cx="8204572" cy="4409521"/>
          </a:xfrm>
        </p:spPr>
        <p:txBody>
          <a:bodyPr>
            <a:normAutofit/>
          </a:bodyPr>
          <a:lstStyle/>
          <a:p>
            <a:pPr marL="387350" lvl="1" indent="-342900">
              <a:spcBef>
                <a:spcPts val="2000"/>
              </a:spcBef>
              <a:buFont typeface="Arial" panose="020B0604020202020204" pitchFamily="34" charset="0"/>
              <a:buChar char="•"/>
            </a:pPr>
            <a:r>
              <a:rPr lang="en-GB" sz="2000" dirty="0"/>
              <a:t>The fundamental building block of digital circuits used to construct processors, memories, and other digital logic devices</a:t>
            </a:r>
          </a:p>
          <a:p>
            <a:pPr marL="387350" lvl="1" indent="-342900">
              <a:spcBef>
                <a:spcPts val="2000"/>
              </a:spcBef>
              <a:buFont typeface="Arial" panose="020B0604020202020204" pitchFamily="34" charset="0"/>
              <a:buChar char="•"/>
            </a:pPr>
            <a:r>
              <a:rPr lang="en-GB" sz="2000" dirty="0"/>
              <a:t>Active part of the transistor is made of silicon or some other semiconductor material that can change its electrical state when pulsed</a:t>
            </a:r>
          </a:p>
          <a:p>
            <a:pPr marL="665163" lvl="3" indent="-277813">
              <a:spcBef>
                <a:spcPts val="800"/>
              </a:spcBef>
            </a:pPr>
            <a:r>
              <a:rPr lang="en-GB" dirty="0"/>
              <a:t>In its normal state the material may be nonconductive or conductive</a:t>
            </a:r>
          </a:p>
          <a:p>
            <a:pPr marL="665163" lvl="3" indent="-277813">
              <a:spcBef>
                <a:spcPts val="800"/>
              </a:spcBef>
            </a:pPr>
            <a:r>
              <a:rPr lang="en-GB" dirty="0"/>
              <a:t>The transistor changes its state when voltage is applied to the gate</a:t>
            </a:r>
          </a:p>
          <a:p>
            <a:pPr marL="387350" lvl="1" indent="-342900">
              <a:spcBef>
                <a:spcPts val="2000"/>
              </a:spcBef>
              <a:buFont typeface="Arial" panose="020B0604020202020204" pitchFamily="34" charset="0"/>
              <a:buChar char="•"/>
            </a:pPr>
            <a:r>
              <a:rPr lang="en-GB" sz="2000" dirty="0"/>
              <a:t>Discrete component</a:t>
            </a:r>
          </a:p>
          <a:p>
            <a:pPr marL="665163" lvl="3" indent="-277813">
              <a:spcBef>
                <a:spcPts val="800"/>
              </a:spcBef>
            </a:pPr>
            <a:r>
              <a:rPr lang="en-GB" dirty="0"/>
              <a:t>A single, self-contained transistor</a:t>
            </a:r>
          </a:p>
          <a:p>
            <a:pPr marL="665163" lvl="3" indent="-277813">
              <a:spcBef>
                <a:spcPts val="800"/>
              </a:spcBef>
            </a:pPr>
            <a:r>
              <a:rPr lang="en-GB" dirty="0"/>
              <a:t>Were manufactured separately, packaged in their own containers, and soldered or wired together onto Masonite-like circuit boards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9A0A-BF4B-467F-99CE-588DC4776F85}"/>
              </a:ext>
            </a:extLst>
          </p:cNvPr>
          <p:cNvSpPr>
            <a:spLocks noGrp="1"/>
          </p:cNvSpPr>
          <p:nvPr>
            <p:ph type="title"/>
          </p:nvPr>
        </p:nvSpPr>
        <p:spPr/>
        <p:txBody>
          <a:bodyPr/>
          <a:lstStyle/>
          <a:p>
            <a:r>
              <a:rPr lang="en-US" dirty="0"/>
              <a:t>Transistor</a:t>
            </a:r>
          </a:p>
        </p:txBody>
      </p:sp>
      <p:pic>
        <p:nvPicPr>
          <p:cNvPr id="5" name="Content Placeholder 4">
            <a:extLst>
              <a:ext uri="{FF2B5EF4-FFF2-40B4-BE49-F238E27FC236}">
                <a16:creationId xmlns:a16="http://schemas.microsoft.com/office/drawing/2014/main" id="{AF5D4545-01E7-46C3-BE60-6AEC80947A4C}"/>
              </a:ext>
            </a:extLst>
          </p:cNvPr>
          <p:cNvPicPr>
            <a:picLocks noGrp="1" noChangeAspect="1"/>
          </p:cNvPicPr>
          <p:nvPr>
            <p:ph idx="1"/>
          </p:nvPr>
        </p:nvPicPr>
        <p:blipFill>
          <a:blip r:embed="rId2"/>
          <a:stretch>
            <a:fillRect/>
          </a:stretch>
        </p:blipFill>
        <p:spPr>
          <a:xfrm>
            <a:off x="683568" y="1493004"/>
            <a:ext cx="7056784" cy="4880902"/>
          </a:xfrm>
          <a:prstGeom prst="rect">
            <a:avLst/>
          </a:prstGeom>
        </p:spPr>
      </p:pic>
      <p:sp>
        <p:nvSpPr>
          <p:cNvPr id="4" name="Footer Placeholder 3">
            <a:extLst>
              <a:ext uri="{FF2B5EF4-FFF2-40B4-BE49-F238E27FC236}">
                <a16:creationId xmlns:a16="http://schemas.microsoft.com/office/drawing/2014/main" id="{912A1795-9FB1-40BB-8BCA-49463FC32006}"/>
              </a:ext>
            </a:extLst>
          </p:cNvPr>
          <p:cNvSpPr>
            <a:spLocks noGrp="1"/>
          </p:cNvSpPr>
          <p:nvPr>
            <p:ph type="ftr" sz="quarter" idx="11"/>
          </p:nvPr>
        </p:nvSpPr>
        <p:spPr/>
        <p:txBody>
          <a:bodyPr/>
          <a:lstStyle/>
          <a:p>
            <a:r>
              <a:rPr lang="en-US"/>
              <a:t>© 2016 Pearson Education, Inc., Hoboken, NJ. All rights reserved.</a:t>
            </a:r>
            <a:endParaRPr lang="en-US" dirty="0"/>
          </a:p>
        </p:txBody>
      </p:sp>
    </p:spTree>
    <p:extLst>
      <p:ext uri="{BB962C8B-B14F-4D97-AF65-F5344CB8AC3E}">
        <p14:creationId xmlns:p14="http://schemas.microsoft.com/office/powerpoint/2010/main" val="369693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11560" y="620688"/>
            <a:ext cx="7556313" cy="1116106"/>
          </a:xfrm>
        </p:spPr>
        <p:txBody>
          <a:bodyPr/>
          <a:lstStyle/>
          <a:p>
            <a:r>
              <a:rPr lang="en-US" dirty="0">
                <a:effectLst>
                  <a:outerShdw blurRad="38100" dist="38100" dir="2700000" algn="tl">
                    <a:srgbClr val="000000">
                      <a:alpha val="43137"/>
                    </a:srgbClr>
                  </a:outerShdw>
                </a:effectLst>
              </a:rPr>
              <a:t>Second Generation Computers</a:t>
            </a:r>
          </a:p>
        </p:txBody>
      </p:sp>
      <p:sp>
        <p:nvSpPr>
          <p:cNvPr id="47107" name="Rectangle 3"/>
          <p:cNvSpPr>
            <a:spLocks noGrp="1" noChangeArrowheads="1"/>
          </p:cNvSpPr>
          <p:nvPr>
            <p:ph idx="1"/>
          </p:nvPr>
        </p:nvSpPr>
        <p:spPr>
          <a:xfrm>
            <a:off x="467544" y="1916832"/>
            <a:ext cx="7556313" cy="4536504"/>
          </a:xfrm>
        </p:spPr>
        <p:txBody>
          <a:bodyPr>
            <a:normAutofit/>
          </a:bodyPr>
          <a:lstStyle/>
          <a:p>
            <a:r>
              <a:rPr lang="en-US" sz="2800" dirty="0"/>
              <a:t>Introduced:</a:t>
            </a:r>
          </a:p>
          <a:p>
            <a:pPr lvl="1"/>
            <a:r>
              <a:rPr lang="en-US" sz="2400" dirty="0"/>
              <a:t>More complex arithmetic and logic units and control units</a:t>
            </a:r>
          </a:p>
          <a:p>
            <a:pPr lvl="1"/>
            <a:r>
              <a:rPr lang="en-US" sz="2400" dirty="0"/>
              <a:t>The use of high-level programming languages</a:t>
            </a:r>
          </a:p>
          <a:p>
            <a:pPr lvl="1"/>
            <a:r>
              <a:rPr lang="en-US" sz="2400" dirty="0"/>
              <a:t>Provision of </a:t>
            </a:r>
            <a:r>
              <a:rPr lang="en-US" sz="2400" i="1" dirty="0"/>
              <a:t>system software </a:t>
            </a:r>
            <a:r>
              <a:rPr lang="en-US" sz="2400" dirty="0"/>
              <a:t>which provided the ability to:</a:t>
            </a:r>
          </a:p>
          <a:p>
            <a:pPr lvl="2"/>
            <a:r>
              <a:rPr lang="en-US" sz="2200" dirty="0"/>
              <a:t>Load programs </a:t>
            </a:r>
          </a:p>
          <a:p>
            <a:pPr lvl="2"/>
            <a:r>
              <a:rPr lang="en-US" sz="2200" dirty="0"/>
              <a:t>Move data to peripherals  </a:t>
            </a:r>
          </a:p>
          <a:p>
            <a:pPr lvl="2"/>
            <a:r>
              <a:rPr lang="en-US" sz="2200" dirty="0"/>
              <a:t>Libraries perform common computations</a:t>
            </a:r>
          </a:p>
        </p:txBody>
      </p:sp>
      <p:sp>
        <p:nvSpPr>
          <p:cNvPr id="11" name="TextBox 10"/>
          <p:cNvSpPr txBox="1"/>
          <p:nvPr/>
        </p:nvSpPr>
        <p:spPr>
          <a:xfrm>
            <a:off x="4876800" y="4453467"/>
            <a:ext cx="184666" cy="461665"/>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3"/>
          <a:stretch>
            <a:fillRect/>
          </a:stretch>
        </p:blipFill>
        <p:spPr>
          <a:xfrm rot="384418">
            <a:off x="7441113" y="5115563"/>
            <a:ext cx="1630349" cy="1656646"/>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9.pdf"/>
          <p:cNvPicPr>
            <a:picLocks noChangeAspect="1"/>
          </p:cNvPicPr>
          <p:nvPr/>
        </p:nvPicPr>
        <p:blipFill rotWithShape="1">
          <a:blip r:embed="rId3">
            <a:extLst>
              <a:ext uri="{28A0092B-C50C-407E-A947-70E740481C1C}">
                <a14:useLocalDpi xmlns:a14="http://schemas.microsoft.com/office/drawing/2010/main" val="0"/>
              </a:ext>
            </a:extLst>
          </a:blip>
          <a:srcRect t="17411" b="13416"/>
          <a:stretch/>
        </p:blipFill>
        <p:spPr>
          <a:xfrm>
            <a:off x="683568" y="-243408"/>
            <a:ext cx="7699667" cy="6892580"/>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685800" y="1143000"/>
            <a:ext cx="7543800" cy="774700"/>
          </a:xfrm>
        </p:spPr>
        <p:txBody>
          <a:bodyPr>
            <a:normAutofit/>
          </a:bodyPr>
          <a:lstStyle/>
          <a:p>
            <a:pPr>
              <a:spcBef>
                <a:spcPct val="0"/>
              </a:spcBef>
              <a:buNone/>
            </a:pPr>
            <a:r>
              <a:rPr lang="en-US" sz="3300" dirty="0">
                <a:solidFill>
                  <a:schemeClr val="accent1"/>
                </a:solidFill>
                <a:effectLst>
                  <a:outerShdw blurRad="38100" dist="38100" dir="2700000" algn="tl">
                    <a:srgbClr val="000000">
                      <a:alpha val="43137"/>
                    </a:srgbClr>
                  </a:outerShdw>
                </a:effectLst>
              </a:rPr>
              <a:t>Third Generation:  Integrated Circuits</a:t>
            </a:r>
          </a:p>
        </p:txBody>
      </p:sp>
      <p:sp>
        <p:nvSpPr>
          <p:cNvPr id="18434" name="Rectangle 2"/>
          <p:cNvSpPr>
            <a:spLocks noGrp="1" noChangeArrowheads="1"/>
          </p:cNvSpPr>
          <p:nvPr>
            <p:ph type="title" idx="4294967295"/>
          </p:nvPr>
        </p:nvSpPr>
        <p:spPr>
          <a:xfrm>
            <a:off x="533400" y="381000"/>
            <a:ext cx="7556500" cy="1116012"/>
          </a:xfrm>
        </p:spPr>
        <p:txBody>
          <a:bodyPr/>
          <a:lstStyle/>
          <a:p>
            <a:r>
              <a:rPr lang="en-GB" dirty="0">
                <a:effectLst>
                  <a:outerShdw blurRad="38100" dist="38100" dir="2700000" algn="tl">
                    <a:srgbClr val="000000">
                      <a:alpha val="43137"/>
                    </a:srgbClr>
                  </a:outerShdw>
                </a:effectLst>
              </a:rPr>
              <a:t>History of Computers</a:t>
            </a:r>
          </a:p>
        </p:txBody>
      </p:sp>
      <p:sp>
        <p:nvSpPr>
          <p:cNvPr id="18435" name="Rectangle 3"/>
          <p:cNvSpPr>
            <a:spLocks noGrp="1" noChangeArrowheads="1"/>
          </p:cNvSpPr>
          <p:nvPr>
            <p:ph idx="4294967295"/>
          </p:nvPr>
        </p:nvSpPr>
        <p:spPr>
          <a:xfrm>
            <a:off x="429006" y="2060848"/>
            <a:ext cx="6830776" cy="4495800"/>
          </a:xfrm>
        </p:spPr>
        <p:txBody>
          <a:bodyPr>
            <a:normAutofit/>
          </a:bodyPr>
          <a:lstStyle/>
          <a:p>
            <a:r>
              <a:rPr lang="en-GB" dirty="0"/>
              <a:t>1958 – the invention of the integrated circuit </a:t>
            </a:r>
          </a:p>
          <a:p>
            <a:r>
              <a:rPr lang="en-GB" i="1" dirty="0"/>
              <a:t>Discrete component</a:t>
            </a:r>
          </a:p>
          <a:p>
            <a:pPr lvl="1"/>
            <a:r>
              <a:rPr lang="en-GB" dirty="0"/>
              <a:t>Single, self-contained transistor</a:t>
            </a:r>
          </a:p>
          <a:p>
            <a:pPr lvl="1"/>
            <a:r>
              <a:rPr lang="en-GB" dirty="0"/>
              <a:t>Manufactured separately, packaged in their own containers, and soldered or wired together onto masonite-like circuit boards</a:t>
            </a:r>
          </a:p>
          <a:p>
            <a:pPr lvl="1"/>
            <a:r>
              <a:rPr lang="en-GB" dirty="0"/>
              <a:t>Manufacturing process was expensive and cumbersome</a:t>
            </a:r>
          </a:p>
          <a:p>
            <a:pPr marL="228600" lvl="1">
              <a:spcBef>
                <a:spcPts val="2000"/>
              </a:spcBef>
              <a:buClr>
                <a:schemeClr val="accent1"/>
              </a:buClr>
            </a:pPr>
            <a:r>
              <a:rPr lang="en-GB" sz="2000" dirty="0"/>
              <a:t>The two most important members of the third generation were the IBM System/360 and the DEC PDP-8 </a:t>
            </a:r>
          </a:p>
          <a:p>
            <a:pPr lvl="1"/>
            <a:endParaRPr lang="en-GB" dirty="0"/>
          </a:p>
        </p:txBody>
      </p:sp>
      <p:pic>
        <p:nvPicPr>
          <p:cNvPr id="5" name="Picture 4"/>
          <p:cNvPicPr>
            <a:picLocks noChangeAspect="1"/>
          </p:cNvPicPr>
          <p:nvPr/>
        </p:nvPicPr>
        <p:blipFill>
          <a:blip r:embed="rId3"/>
          <a:stretch>
            <a:fillRect/>
          </a:stretch>
        </p:blipFill>
        <p:spPr>
          <a:xfrm>
            <a:off x="7092280" y="1916832"/>
            <a:ext cx="1524000" cy="1905464"/>
          </a:xfrm>
          <a:prstGeom prst="rect">
            <a:avLst/>
          </a:prstGeom>
          <a:effectLst>
            <a:softEdge rad="127000"/>
          </a:effectLst>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254B-3124-4766-9A90-39B38B33F703}"/>
              </a:ext>
            </a:extLst>
          </p:cNvPr>
          <p:cNvSpPr>
            <a:spLocks noGrp="1"/>
          </p:cNvSpPr>
          <p:nvPr>
            <p:ph type="title"/>
          </p:nvPr>
        </p:nvSpPr>
        <p:spPr/>
        <p:txBody>
          <a:bodyPr/>
          <a:lstStyle/>
          <a:p>
            <a:r>
              <a:rPr lang="en-US" dirty="0"/>
              <a:t>Integrated Circuit (IC)</a:t>
            </a:r>
          </a:p>
        </p:txBody>
      </p:sp>
      <p:sp>
        <p:nvSpPr>
          <p:cNvPr id="4" name="Footer Placeholder 3">
            <a:extLst>
              <a:ext uri="{FF2B5EF4-FFF2-40B4-BE49-F238E27FC236}">
                <a16:creationId xmlns:a16="http://schemas.microsoft.com/office/drawing/2014/main" id="{060867EC-E60E-45E5-9D5B-D31EB4E0A9BE}"/>
              </a:ext>
            </a:extLst>
          </p:cNvPr>
          <p:cNvSpPr>
            <a:spLocks noGrp="1"/>
          </p:cNvSpPr>
          <p:nvPr>
            <p:ph type="ftr" sz="quarter" idx="11"/>
          </p:nvPr>
        </p:nvSpPr>
        <p:spPr/>
        <p:txBody>
          <a:bodyPr/>
          <a:lstStyle/>
          <a:p>
            <a:r>
              <a:rPr lang="en-US"/>
              <a:t>© 2016 Pearson Education, Inc., Hoboken, NJ. All rights reserved.</a:t>
            </a:r>
            <a:endParaRPr lang="en-US" dirty="0"/>
          </a:p>
        </p:txBody>
      </p:sp>
      <p:pic>
        <p:nvPicPr>
          <p:cNvPr id="8" name="Content Placeholder 7">
            <a:extLst>
              <a:ext uri="{FF2B5EF4-FFF2-40B4-BE49-F238E27FC236}">
                <a16:creationId xmlns:a16="http://schemas.microsoft.com/office/drawing/2014/main" id="{432CD6D4-792A-4601-B347-A7CD8146A3A8}"/>
              </a:ext>
            </a:extLst>
          </p:cNvPr>
          <p:cNvPicPr>
            <a:picLocks noGrp="1" noChangeAspect="1"/>
          </p:cNvPicPr>
          <p:nvPr>
            <p:ph idx="1"/>
          </p:nvPr>
        </p:nvPicPr>
        <p:blipFill>
          <a:blip r:embed="rId2"/>
          <a:stretch>
            <a:fillRect/>
          </a:stretch>
        </p:blipFill>
        <p:spPr>
          <a:xfrm>
            <a:off x="498474" y="1556562"/>
            <a:ext cx="7385894" cy="4569601"/>
          </a:xfrm>
          <a:prstGeom prst="rect">
            <a:avLst/>
          </a:prstGeom>
        </p:spPr>
      </p:pic>
    </p:spTree>
    <p:extLst>
      <p:ext uri="{BB962C8B-B14F-4D97-AF65-F5344CB8AC3E}">
        <p14:creationId xmlns:p14="http://schemas.microsoft.com/office/powerpoint/2010/main" val="42108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Autofit/>
          </a:bodyPr>
          <a:lstStyle/>
          <a:p>
            <a:r>
              <a:rPr lang="en-GB" dirty="0">
                <a:latin typeface="Times New Roman" panose="02020603050405020304" pitchFamily="18" charset="0"/>
                <a:ea typeface="+mn-ea"/>
                <a:cs typeface="Times New Roman" panose="02020603050405020304" pitchFamily="18" charset="0"/>
              </a:rPr>
              <a:t>IBM System</a:t>
            </a:r>
            <a:br>
              <a:rPr lang="en-GB" dirty="0">
                <a:latin typeface="Times New Roman" panose="02020603050405020304" pitchFamily="18" charset="0"/>
                <a:ea typeface="+mn-ea"/>
                <a:cs typeface="Times New Roman" panose="02020603050405020304" pitchFamily="18" charset="0"/>
              </a:rPr>
            </a:br>
            <a:r>
              <a:rPr lang="en-GB" dirty="0">
                <a:latin typeface="Times New Roman" panose="02020603050405020304" pitchFamily="18" charset="0"/>
                <a:ea typeface="+mn-ea"/>
                <a:cs typeface="Times New Roman" panose="02020603050405020304" pitchFamily="18" charset="0"/>
              </a:rPr>
              <a:t>			370 Architecture</a:t>
            </a:r>
          </a:p>
        </p:txBody>
      </p:sp>
      <p:sp>
        <p:nvSpPr>
          <p:cNvPr id="5123" name="Rectangle 3"/>
          <p:cNvSpPr>
            <a:spLocks noGrp="1" noChangeArrowheads="1"/>
          </p:cNvSpPr>
          <p:nvPr>
            <p:ph idx="4294967295"/>
          </p:nvPr>
        </p:nvSpPr>
        <p:spPr>
          <a:xfrm>
            <a:off x="341746" y="1565566"/>
            <a:ext cx="8345054" cy="4144963"/>
          </a:xfrm>
        </p:spPr>
        <p:txBody>
          <a:bodyPr>
            <a:noAutofit/>
          </a:bodyPr>
          <a:lstStyle/>
          <a:p>
            <a:pPr marL="425450" indent="-323850"/>
            <a:r>
              <a:rPr lang="en-GB" sz="2400" dirty="0"/>
              <a:t>IBM System/370 architecture</a:t>
            </a:r>
          </a:p>
          <a:p>
            <a:pPr marL="822325" lvl="1" indent="-369888"/>
            <a:r>
              <a:rPr lang="en-GB" sz="2000" dirty="0"/>
              <a:t>Was introduced in 1970</a:t>
            </a:r>
          </a:p>
          <a:p>
            <a:pPr marL="822325" lvl="1" indent="-369888"/>
            <a:r>
              <a:rPr lang="en-GB" sz="2000" dirty="0"/>
              <a:t>Included a number of models</a:t>
            </a:r>
          </a:p>
          <a:p>
            <a:pPr marL="822325" lvl="1" indent="-369888"/>
            <a:r>
              <a:rPr lang="en-GB" sz="2000" dirty="0"/>
              <a:t>Could upgrade to a more expensive, faster model without having to abandon original software</a:t>
            </a:r>
          </a:p>
          <a:p>
            <a:pPr marL="822325" lvl="1" indent="-369888"/>
            <a:r>
              <a:rPr lang="en-GB" sz="2000" dirty="0"/>
              <a:t>New models are introduced with improved technology, but retain the same architecture so that the customer’s software investment is protected</a:t>
            </a:r>
          </a:p>
          <a:p>
            <a:pPr marL="822325" lvl="1" indent="-369888"/>
            <a:r>
              <a:rPr lang="en-GB" sz="2000" dirty="0"/>
              <a:t>Architecture has survived to this day as the architecture of IBM’s mainframe product line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484094"/>
            <a:ext cx="7556313" cy="1432738"/>
          </a:xfrm>
        </p:spPr>
        <p:txBody>
          <a:bodyPr/>
          <a:lstStyle/>
          <a:p>
            <a:pPr algn="ctr"/>
            <a:r>
              <a:rPr lang="en-US" sz="4800" dirty="0">
                <a:effectLst>
                  <a:outerShdw blurRad="38100" dist="38100" dir="2700000" algn="tl">
                    <a:srgbClr val="000000">
                      <a:alpha val="43137"/>
                    </a:srgbClr>
                  </a:outerShdw>
                </a:effectLst>
              </a:rPr>
              <a:t>Table 1.2</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Computer Generations</a:t>
            </a:r>
          </a:p>
        </p:txBody>
      </p:sp>
      <p:sp>
        <p:nvSpPr>
          <p:cNvPr id="18" name="Text Placeholder 17"/>
          <p:cNvSpPr>
            <a:spLocks noGrp="1"/>
          </p:cNvSpPr>
          <p:nvPr>
            <p:ph idx="1"/>
          </p:nvPr>
        </p:nvSpPr>
        <p:spPr/>
        <p:txBody>
          <a:bodyPr>
            <a:noAutofit/>
          </a:bodyPr>
          <a:lstStyle/>
          <a:p>
            <a:pPr marL="0" indent="0" algn="ctr">
              <a:buNone/>
            </a:pPr>
            <a:r>
              <a:rPr lang="en-US" sz="3200" b="1" dirty="0">
                <a:effectLst>
                  <a:outerShdw blurRad="38100" dist="38100" dir="2700000" algn="tl">
                    <a:srgbClr val="000000">
                      <a:alpha val="43137"/>
                    </a:srgbClr>
                  </a:outerShdw>
                </a:effectLst>
                <a:latin typeface="+mj-lt"/>
              </a:rPr>
              <a:t> </a:t>
            </a:r>
          </a:p>
        </p:txBody>
      </p:sp>
      <p:pic>
        <p:nvPicPr>
          <p:cNvPr id="3" name="Picture 2"/>
          <p:cNvPicPr>
            <a:picLocks noChangeAspect="1"/>
          </p:cNvPicPr>
          <p:nvPr/>
        </p:nvPicPr>
        <p:blipFill>
          <a:blip r:embed="rId3"/>
          <a:stretch>
            <a:fillRect/>
          </a:stretch>
        </p:blipFill>
        <p:spPr>
          <a:xfrm>
            <a:off x="683568" y="2852936"/>
            <a:ext cx="7909342" cy="3038244"/>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pull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486A-1F96-48A2-A646-FB5C0E61F16A}"/>
              </a:ext>
            </a:extLst>
          </p:cNvPr>
          <p:cNvSpPr>
            <a:spLocks noGrp="1"/>
          </p:cNvSpPr>
          <p:nvPr>
            <p:ph type="title"/>
          </p:nvPr>
        </p:nvSpPr>
        <p:spPr/>
        <p:txBody>
          <a:bodyPr/>
          <a:lstStyle/>
          <a:p>
            <a:r>
              <a:rPr lang="en-US" dirty="0"/>
              <a:t>Figure 1.8</a:t>
            </a:r>
          </a:p>
        </p:txBody>
      </p:sp>
      <p:pic>
        <p:nvPicPr>
          <p:cNvPr id="5" name="Picture 4" descr="Diagram&#10;&#10;Description automatically generated">
            <a:extLst>
              <a:ext uri="{FF2B5EF4-FFF2-40B4-BE49-F238E27FC236}">
                <a16:creationId xmlns:a16="http://schemas.microsoft.com/office/drawing/2014/main" id="{A09A1AE0-BFB3-499A-93DE-16DEEB624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24744"/>
            <a:ext cx="8229600" cy="485390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5DCF-453B-483B-BBF7-E09A75C91A8D}"/>
              </a:ext>
            </a:extLst>
          </p:cNvPr>
          <p:cNvSpPr>
            <a:spLocks noGrp="1"/>
          </p:cNvSpPr>
          <p:nvPr>
            <p:ph type="title"/>
          </p:nvPr>
        </p:nvSpPr>
        <p:spPr/>
        <p:txBody>
          <a:bodyPr/>
          <a:lstStyle/>
          <a:p>
            <a:r>
              <a:rPr lang="en-US" dirty="0"/>
              <a:t>Figure 1.9</a:t>
            </a:r>
          </a:p>
        </p:txBody>
      </p:sp>
      <p:pic>
        <p:nvPicPr>
          <p:cNvPr id="4" name="Picture 3" descr="A picture containing text, sport&#10;&#10;Description automatically generated">
            <a:extLst>
              <a:ext uri="{FF2B5EF4-FFF2-40B4-BE49-F238E27FC236}">
                <a16:creationId xmlns:a16="http://schemas.microsoft.com/office/drawing/2014/main" id="{4933C403-C3C1-47BD-9B24-1426B91E0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470916"/>
            <a:ext cx="7488832" cy="5916168"/>
          </a:xfrm>
          <a:prstGeom prst="rect">
            <a:avLst/>
          </a:prstGeom>
        </p:spPr>
      </p:pic>
    </p:spTree>
  </p:cSld>
  <p:clrMapOvr>
    <a:masterClrMapping/>
  </p:clrMapOvr>
  <p:transition spd="med">
    <p:cover dir="l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215371"/>
            <a:ext cx="8229600" cy="1097279"/>
          </a:xfrm>
        </p:spPr>
        <p:txBody>
          <a:bodyPr/>
          <a:lstStyle/>
          <a:p>
            <a:r>
              <a:rPr lang="en-US" dirty="0"/>
              <a:t>Integrated Circuits</a:t>
            </a:r>
          </a:p>
        </p:txBody>
      </p:sp>
      <p:sp>
        <p:nvSpPr>
          <p:cNvPr id="17" name="Content Placeholder 16"/>
          <p:cNvSpPr>
            <a:spLocks noGrp="1"/>
          </p:cNvSpPr>
          <p:nvPr>
            <p:ph sz="half" idx="4294967295"/>
          </p:nvPr>
        </p:nvSpPr>
        <p:spPr>
          <a:xfrm>
            <a:off x="342900" y="1576388"/>
            <a:ext cx="3656445" cy="4140200"/>
          </a:xfrm>
        </p:spPr>
        <p:txBody>
          <a:bodyPr>
            <a:normAutofit/>
          </a:bodyPr>
          <a:lstStyle/>
          <a:p>
            <a:pPr marL="350838" indent="-249238"/>
            <a:r>
              <a:rPr lang="en-US" dirty="0"/>
              <a:t>Data storage – provided by memory cells</a:t>
            </a:r>
          </a:p>
          <a:p>
            <a:pPr marL="350838" indent="-249238"/>
            <a:r>
              <a:rPr lang="en-US" dirty="0"/>
              <a:t>Data processing – provided by gates</a:t>
            </a:r>
          </a:p>
          <a:p>
            <a:pPr marL="350838" indent="-249238"/>
            <a:r>
              <a:rPr lang="en-US" dirty="0"/>
              <a:t>Data movement – the paths among components are used to move data from memory to memory and from memory through gates to memory</a:t>
            </a:r>
          </a:p>
          <a:p>
            <a:pPr marL="350838" indent="-249238"/>
            <a:r>
              <a:rPr lang="en-US" dirty="0"/>
              <a:t>Control – the paths among components can carry control signals</a:t>
            </a:r>
          </a:p>
        </p:txBody>
      </p:sp>
      <p:sp>
        <p:nvSpPr>
          <p:cNvPr id="16" name="Content Placeholder 15"/>
          <p:cNvSpPr>
            <a:spLocks noGrp="1"/>
          </p:cNvSpPr>
          <p:nvPr>
            <p:ph type="body" idx="1"/>
          </p:nvPr>
        </p:nvSpPr>
        <p:spPr>
          <a:xfrm>
            <a:off x="3994152" y="1571625"/>
            <a:ext cx="5029200" cy="4525963"/>
          </a:xfrm>
        </p:spPr>
        <p:txBody>
          <a:bodyPr>
            <a:normAutofit/>
          </a:bodyPr>
          <a:lstStyle/>
          <a:p>
            <a:pPr marL="379413" indent="-277813"/>
            <a:r>
              <a:rPr lang="en-US" dirty="0"/>
              <a:t>A computer consists of gates, memory cells, and interconnections among these elements</a:t>
            </a:r>
          </a:p>
          <a:p>
            <a:pPr marL="379413" indent="-277813"/>
            <a:r>
              <a:rPr lang="en-US" dirty="0"/>
              <a:t>The gates and memory cells are constructed of simple digital electronic components</a:t>
            </a:r>
          </a:p>
        </p:txBody>
      </p:sp>
      <p:sp>
        <p:nvSpPr>
          <p:cNvPr id="18" name="Content Placeholder 17"/>
          <p:cNvSpPr>
            <a:spLocks noGrp="1"/>
          </p:cNvSpPr>
          <p:nvPr>
            <p:ph sz="half" idx="4294967295"/>
          </p:nvPr>
        </p:nvSpPr>
        <p:spPr>
          <a:xfrm>
            <a:off x="4008680" y="2897400"/>
            <a:ext cx="4710193" cy="3240088"/>
          </a:xfrm>
        </p:spPr>
        <p:txBody>
          <a:bodyPr>
            <a:normAutofit/>
          </a:bodyPr>
          <a:lstStyle/>
          <a:p>
            <a:pPr marL="360363" indent="-258763"/>
            <a:r>
              <a:rPr lang="en-US" dirty="0"/>
              <a:t>Exploits the fact that such components as transistors, resistors, and conductors can be fabricated from a semiconductor such as silicon</a:t>
            </a:r>
          </a:p>
          <a:p>
            <a:pPr marL="360363" indent="-258763"/>
            <a:r>
              <a:rPr lang="en-US" dirty="0"/>
              <a:t>Many transistors can be produced at the same time on a single wafer of silicon</a:t>
            </a:r>
          </a:p>
          <a:p>
            <a:pPr marL="360363" indent="-258763"/>
            <a:r>
              <a:rPr lang="en-US" dirty="0"/>
              <a:t>Transistors can be connected with a processor metallization to form circuits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C3BD-176C-4D39-884D-BDD0AAC82ED5}"/>
              </a:ext>
            </a:extLst>
          </p:cNvPr>
          <p:cNvSpPr>
            <a:spLocks noGrp="1"/>
          </p:cNvSpPr>
          <p:nvPr>
            <p:ph type="title"/>
          </p:nvPr>
        </p:nvSpPr>
        <p:spPr/>
        <p:txBody>
          <a:bodyPr/>
          <a:lstStyle/>
          <a:p>
            <a:r>
              <a:rPr lang="en-US" dirty="0"/>
              <a:t>Figure 1.10</a:t>
            </a:r>
          </a:p>
        </p:txBody>
      </p:sp>
      <p:pic>
        <p:nvPicPr>
          <p:cNvPr id="4" name="Picture 3" descr="A close-up of a circuit board&#10;&#10;Description automatically generated with medium confidence">
            <a:extLst>
              <a:ext uri="{FF2B5EF4-FFF2-40B4-BE49-F238E27FC236}">
                <a16:creationId xmlns:a16="http://schemas.microsoft.com/office/drawing/2014/main" id="{4B33B421-2192-49DB-B7C9-06BFCA93A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312650"/>
            <a:ext cx="8064896" cy="4772682"/>
          </a:xfrm>
          <a:prstGeom prst="rect">
            <a:avLst/>
          </a:prstGeom>
        </p:spPr>
      </p:pic>
    </p:spTree>
    <p:extLst>
      <p:ext uri="{BB962C8B-B14F-4D97-AF65-F5344CB8AC3E}">
        <p14:creationId xmlns:p14="http://schemas.microsoft.com/office/powerpoint/2010/main" val="285808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E011-C0D1-458F-907D-601E1DB3C971}"/>
              </a:ext>
            </a:extLst>
          </p:cNvPr>
          <p:cNvSpPr>
            <a:spLocks noGrp="1"/>
          </p:cNvSpPr>
          <p:nvPr>
            <p:ph type="title"/>
          </p:nvPr>
        </p:nvSpPr>
        <p:spPr/>
        <p:txBody>
          <a:bodyPr/>
          <a:lstStyle/>
          <a:p>
            <a:r>
              <a:rPr lang="en-US" dirty="0"/>
              <a:t>Figure 1.11</a:t>
            </a:r>
          </a:p>
        </p:txBody>
      </p:sp>
      <p:pic>
        <p:nvPicPr>
          <p:cNvPr id="4" name="Picture 3" descr="Chart, line chart&#10;&#10;Description automatically generated">
            <a:extLst>
              <a:ext uri="{FF2B5EF4-FFF2-40B4-BE49-F238E27FC236}">
                <a16:creationId xmlns:a16="http://schemas.microsoft.com/office/drawing/2014/main" id="{1D148E60-D044-446F-847E-DF040C6B6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312650"/>
            <a:ext cx="7571184" cy="4996670"/>
          </a:xfrm>
          <a:prstGeom prst="rect">
            <a:avLst/>
          </a:prstGeom>
        </p:spPr>
      </p:pic>
    </p:spTree>
  </p:cSld>
  <p:clrMapOvr>
    <a:masterClrMapping/>
  </p:clrMapOvr>
  <p:transition spd="med">
    <p:pull dir="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94EB0B-5A05-4AE2-82B3-13CCE0992488}"/>
              </a:ext>
            </a:extLst>
          </p:cNvPr>
          <p:cNvSpPr>
            <a:spLocks noGrp="1"/>
          </p:cNvSpPr>
          <p:nvPr>
            <p:ph type="ftr" sz="quarter" idx="11"/>
          </p:nvPr>
        </p:nvSpPr>
        <p:spPr/>
        <p:txBody>
          <a:bodyPr/>
          <a:lstStyle/>
          <a:p>
            <a:r>
              <a:rPr lang="en-US"/>
              <a:t>© 2016 Pearson Education, Inc., Hoboken, NJ. All rights reserved.</a:t>
            </a:r>
            <a:endParaRPr lang="en-US" dirty="0"/>
          </a:p>
        </p:txBody>
      </p:sp>
      <p:pic>
        <p:nvPicPr>
          <p:cNvPr id="3" name="Picture 2">
            <a:extLst>
              <a:ext uri="{FF2B5EF4-FFF2-40B4-BE49-F238E27FC236}">
                <a16:creationId xmlns:a16="http://schemas.microsoft.com/office/drawing/2014/main" id="{1DE63D1A-3431-4B14-8B85-B92965BE30EB}"/>
              </a:ext>
            </a:extLst>
          </p:cNvPr>
          <p:cNvPicPr>
            <a:picLocks noChangeAspect="1"/>
          </p:cNvPicPr>
          <p:nvPr/>
        </p:nvPicPr>
        <p:blipFill>
          <a:blip r:embed="rId2"/>
          <a:stretch>
            <a:fillRect/>
          </a:stretch>
        </p:blipFill>
        <p:spPr>
          <a:xfrm>
            <a:off x="0" y="81422"/>
            <a:ext cx="9144000" cy="6695156"/>
          </a:xfrm>
          <a:prstGeom prst="rect">
            <a:avLst/>
          </a:prstGeom>
        </p:spPr>
      </p:pic>
    </p:spTree>
    <p:extLst>
      <p:ext uri="{BB962C8B-B14F-4D97-AF65-F5344CB8AC3E}">
        <p14:creationId xmlns:p14="http://schemas.microsoft.com/office/powerpoint/2010/main" val="647288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996B5E-CECD-4D59-B66A-EF284E57652D}"/>
              </a:ext>
            </a:extLst>
          </p:cNvPr>
          <p:cNvSpPr>
            <a:spLocks noGrp="1"/>
          </p:cNvSpPr>
          <p:nvPr>
            <p:ph type="ftr" sz="quarter" idx="11"/>
          </p:nvPr>
        </p:nvSpPr>
        <p:spPr/>
        <p:txBody>
          <a:bodyPr/>
          <a:lstStyle/>
          <a:p>
            <a:r>
              <a:rPr lang="en-US"/>
              <a:t>© 2016 Pearson Education, Inc., Hoboken, NJ. All rights reserved.</a:t>
            </a:r>
            <a:endParaRPr lang="en-US" dirty="0"/>
          </a:p>
        </p:txBody>
      </p:sp>
      <p:pic>
        <p:nvPicPr>
          <p:cNvPr id="3" name="Picture 2">
            <a:extLst>
              <a:ext uri="{FF2B5EF4-FFF2-40B4-BE49-F238E27FC236}">
                <a16:creationId xmlns:a16="http://schemas.microsoft.com/office/drawing/2014/main" id="{F198ED15-5C29-4A4B-9A7A-576ED9635EBA}"/>
              </a:ext>
            </a:extLst>
          </p:cNvPr>
          <p:cNvPicPr>
            <a:picLocks noChangeAspect="1"/>
          </p:cNvPicPr>
          <p:nvPr/>
        </p:nvPicPr>
        <p:blipFill>
          <a:blip r:embed="rId2"/>
          <a:stretch>
            <a:fillRect/>
          </a:stretch>
        </p:blipFill>
        <p:spPr>
          <a:xfrm>
            <a:off x="0" y="102035"/>
            <a:ext cx="9144000" cy="6653930"/>
          </a:xfrm>
          <a:prstGeom prst="rect">
            <a:avLst/>
          </a:prstGeom>
        </p:spPr>
      </p:pic>
    </p:spTree>
    <p:extLst>
      <p:ext uri="{BB962C8B-B14F-4D97-AF65-F5344CB8AC3E}">
        <p14:creationId xmlns:p14="http://schemas.microsoft.com/office/powerpoint/2010/main" val="725406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a:xfrm>
            <a:off x="457200" y="0"/>
            <a:ext cx="8229600" cy="637847"/>
          </a:xfrm>
        </p:spPr>
        <p:txBody>
          <a:bodyPr/>
          <a:lstStyle/>
          <a:p>
            <a:r>
              <a:rPr lang="en-US" dirty="0"/>
              <a:t>Moore’s Law</a:t>
            </a:r>
          </a:p>
        </p:txBody>
      </p:sp>
      <p:graphicFrame>
        <p:nvGraphicFramePr>
          <p:cNvPr id="9" name="Content Placeholder 42"/>
          <p:cNvGraphicFramePr>
            <a:graphicFrameLocks/>
          </p:cNvGraphicFramePr>
          <p:nvPr>
            <p:extLst>
              <p:ext uri="{D42A27DB-BD31-4B8C-83A1-F6EECF244321}">
                <p14:modId xmlns:p14="http://schemas.microsoft.com/office/powerpoint/2010/main" val="16550968"/>
              </p:ext>
            </p:extLst>
          </p:nvPr>
        </p:nvGraphicFramePr>
        <p:xfrm>
          <a:off x="274199" y="481250"/>
          <a:ext cx="8640960" cy="5914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1F4A80-1B5D-434A-A9C0-A4807AABAC03}"/>
              </a:ext>
            </a:extLst>
          </p:cNvPr>
          <p:cNvSpPr>
            <a:spLocks noGrp="1"/>
          </p:cNvSpPr>
          <p:nvPr>
            <p:ph type="ftr" sz="quarter" idx="11"/>
          </p:nvPr>
        </p:nvSpPr>
        <p:spPr/>
        <p:txBody>
          <a:bodyPr/>
          <a:lstStyle/>
          <a:p>
            <a:r>
              <a:rPr lang="en-US"/>
              <a:t>© 2016 Pearson Education, Inc., Hoboken, NJ. All rights reserved.</a:t>
            </a:r>
            <a:endParaRPr lang="en-US" dirty="0"/>
          </a:p>
        </p:txBody>
      </p:sp>
      <p:pic>
        <p:nvPicPr>
          <p:cNvPr id="3" name="Picture 2">
            <a:extLst>
              <a:ext uri="{FF2B5EF4-FFF2-40B4-BE49-F238E27FC236}">
                <a16:creationId xmlns:a16="http://schemas.microsoft.com/office/drawing/2014/main" id="{3124C986-4678-4477-9BE4-3203B3C0794E}"/>
              </a:ext>
            </a:extLst>
          </p:cNvPr>
          <p:cNvPicPr>
            <a:picLocks noChangeAspect="1"/>
          </p:cNvPicPr>
          <p:nvPr/>
        </p:nvPicPr>
        <p:blipFill>
          <a:blip r:embed="rId2"/>
          <a:stretch>
            <a:fillRect/>
          </a:stretch>
        </p:blipFill>
        <p:spPr>
          <a:xfrm>
            <a:off x="0" y="250063"/>
            <a:ext cx="9144000" cy="6357874"/>
          </a:xfrm>
          <a:prstGeom prst="rect">
            <a:avLst/>
          </a:prstGeom>
        </p:spPr>
      </p:pic>
    </p:spTree>
    <p:extLst>
      <p:ext uri="{BB962C8B-B14F-4D97-AF65-F5344CB8AC3E}">
        <p14:creationId xmlns:p14="http://schemas.microsoft.com/office/powerpoint/2010/main" val="243332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678167"/>
            <a:ext cx="8229600" cy="637220"/>
          </a:xfrm>
        </p:spPr>
        <p:txBody>
          <a:bodyPr/>
          <a:lstStyle/>
          <a:p>
            <a:r>
              <a:rPr lang="en-GB" dirty="0">
                <a:latin typeface="Times New Roman" panose="02020603050405020304" pitchFamily="18" charset="0"/>
                <a:ea typeface="+mn-ea"/>
                <a:cs typeface="Times New Roman" panose="02020603050405020304" pitchFamily="18" charset="0"/>
              </a:rPr>
              <a:t>Structure and Function</a:t>
            </a:r>
          </a:p>
        </p:txBody>
      </p:sp>
      <p:sp>
        <p:nvSpPr>
          <p:cNvPr id="25" name="Text Placeholder 24"/>
          <p:cNvSpPr>
            <a:spLocks noGrp="1"/>
          </p:cNvSpPr>
          <p:nvPr>
            <p:ph type="body" idx="1"/>
          </p:nvPr>
        </p:nvSpPr>
        <p:spPr>
          <a:xfrm>
            <a:off x="346368" y="1590964"/>
            <a:ext cx="4605644" cy="4525963"/>
          </a:xfrm>
        </p:spPr>
        <p:txBody>
          <a:bodyPr>
            <a:normAutofit/>
          </a:bodyPr>
          <a:lstStyle/>
          <a:p>
            <a:pPr marL="433388" indent="-331788"/>
            <a:r>
              <a:rPr lang="en-US" dirty="0">
                <a:solidFill>
                  <a:srgbClr val="000000"/>
                </a:solidFill>
              </a:rPr>
              <a:t>Hierarchical system</a:t>
            </a:r>
          </a:p>
          <a:p>
            <a:pPr marL="692150" lvl="1" indent="-249238"/>
            <a:r>
              <a:rPr lang="en-US" dirty="0">
                <a:solidFill>
                  <a:srgbClr val="000000"/>
                </a:solidFill>
              </a:rPr>
              <a:t>Set of interrelated subsystems</a:t>
            </a:r>
          </a:p>
          <a:p>
            <a:pPr marL="433388" lvl="1" indent="-331788">
              <a:spcBef>
                <a:spcPts val="2000"/>
              </a:spcBef>
              <a:buFont typeface="Arial" panose="020B0604020202020204" pitchFamily="34" charset="0"/>
              <a:buChar char="•"/>
            </a:pPr>
            <a:r>
              <a:rPr lang="en-US" dirty="0">
                <a:solidFill>
                  <a:srgbClr val="000000"/>
                </a:solidFill>
              </a:rPr>
              <a:t>Hierarchical nature of complex </a:t>
            </a:r>
            <a:br>
              <a:rPr lang="en-US" dirty="0">
                <a:solidFill>
                  <a:srgbClr val="000000"/>
                </a:solidFill>
              </a:rPr>
            </a:br>
            <a:r>
              <a:rPr lang="en-US" dirty="0">
                <a:solidFill>
                  <a:srgbClr val="000000"/>
                </a:solidFill>
              </a:rPr>
              <a:t>systems is essential to both their </a:t>
            </a:r>
            <a:br>
              <a:rPr lang="en-US" dirty="0">
                <a:solidFill>
                  <a:srgbClr val="000000"/>
                </a:solidFill>
              </a:rPr>
            </a:br>
            <a:r>
              <a:rPr lang="en-US" dirty="0">
                <a:solidFill>
                  <a:srgbClr val="000000"/>
                </a:solidFill>
              </a:rPr>
              <a:t>design and their description</a:t>
            </a:r>
          </a:p>
          <a:p>
            <a:pPr marL="433388" lvl="1" indent="-331788">
              <a:spcBef>
                <a:spcPts val="2000"/>
              </a:spcBef>
              <a:buFont typeface="Arial" panose="020B0604020202020204" pitchFamily="34" charset="0"/>
              <a:buChar char="•"/>
            </a:pPr>
            <a:r>
              <a:rPr lang="en-US" dirty="0">
                <a:solidFill>
                  <a:srgbClr val="000000"/>
                </a:solidFill>
              </a:rPr>
              <a:t>Designer need only deal with a particular</a:t>
            </a:r>
            <a:br>
              <a:rPr lang="en-US" dirty="0">
                <a:solidFill>
                  <a:srgbClr val="000000"/>
                </a:solidFill>
              </a:rPr>
            </a:br>
            <a:r>
              <a:rPr lang="en-US" dirty="0">
                <a:solidFill>
                  <a:srgbClr val="000000"/>
                </a:solidFill>
              </a:rPr>
              <a:t>level of the system at a time</a:t>
            </a:r>
          </a:p>
          <a:p>
            <a:pPr marL="692150" lvl="1" indent="-249238"/>
            <a:r>
              <a:rPr lang="en-US" dirty="0">
                <a:solidFill>
                  <a:srgbClr val="000000"/>
                </a:solidFill>
              </a:rPr>
              <a:t>Concerned with structure and function </a:t>
            </a:r>
            <a:br>
              <a:rPr lang="en-US" dirty="0">
                <a:solidFill>
                  <a:srgbClr val="000000"/>
                </a:solidFill>
              </a:rPr>
            </a:br>
            <a:r>
              <a:rPr lang="en-US" dirty="0">
                <a:solidFill>
                  <a:srgbClr val="000000"/>
                </a:solidFill>
              </a:rPr>
              <a:t>at each level</a:t>
            </a:r>
          </a:p>
        </p:txBody>
      </p:sp>
      <p:sp>
        <p:nvSpPr>
          <p:cNvPr id="7171" name="Rectangle 3"/>
          <p:cNvSpPr>
            <a:spLocks noGrp="1" noChangeArrowheads="1"/>
          </p:cNvSpPr>
          <p:nvPr>
            <p:ph sz="half" idx="4294967295"/>
          </p:nvPr>
        </p:nvSpPr>
        <p:spPr>
          <a:xfrm>
            <a:off x="4952012" y="1589978"/>
            <a:ext cx="3657600" cy="3352800"/>
          </a:xfrm>
        </p:spPr>
        <p:txBody>
          <a:bodyPr>
            <a:normAutofit/>
          </a:bodyPr>
          <a:lstStyle/>
          <a:p>
            <a:pPr marL="406400" indent="-304800">
              <a:tabLst>
                <a:tab pos="406400" algn="l"/>
              </a:tabLst>
            </a:pPr>
            <a:r>
              <a:rPr lang="en-GB" dirty="0">
                <a:solidFill>
                  <a:srgbClr val="000000"/>
                </a:solidFill>
              </a:rPr>
              <a:t>Structure</a:t>
            </a:r>
          </a:p>
          <a:p>
            <a:pPr marL="692150" lvl="1" indent="-295275"/>
            <a:r>
              <a:rPr lang="en-GB" dirty="0">
                <a:solidFill>
                  <a:srgbClr val="000000"/>
                </a:solidFill>
              </a:rPr>
              <a:t>The way in which components relate to each other</a:t>
            </a:r>
          </a:p>
          <a:p>
            <a:pPr marL="406400" indent="-304800">
              <a:tabLst>
                <a:tab pos="406400" algn="l"/>
              </a:tabLst>
            </a:pPr>
            <a:r>
              <a:rPr lang="en-GB" dirty="0">
                <a:solidFill>
                  <a:srgbClr val="000000"/>
                </a:solidFill>
              </a:rPr>
              <a:t>Function</a:t>
            </a:r>
          </a:p>
          <a:p>
            <a:pPr marL="692150" lvl="1" indent="-295275"/>
            <a:r>
              <a:rPr lang="en-GB" dirty="0">
                <a:solidFill>
                  <a:srgbClr val="000000"/>
                </a:solidFill>
              </a:rPr>
              <a:t>The operation of individual components as part of the structure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61DE-21A0-4E8C-AB57-47A45004277C}"/>
              </a:ext>
            </a:extLst>
          </p:cNvPr>
          <p:cNvSpPr>
            <a:spLocks noGrp="1"/>
          </p:cNvSpPr>
          <p:nvPr>
            <p:ph type="title"/>
          </p:nvPr>
        </p:nvSpPr>
        <p:spPr/>
        <p:txBody>
          <a:bodyPr/>
          <a:lstStyle/>
          <a:p>
            <a:r>
              <a:rPr lang="en-US" dirty="0"/>
              <a:t>Figure 1.12</a:t>
            </a:r>
          </a:p>
        </p:txBody>
      </p:sp>
      <p:pic>
        <p:nvPicPr>
          <p:cNvPr id="4" name="Picture 3" descr="Diagram&#10;&#10;Description automatically generated">
            <a:extLst>
              <a:ext uri="{FF2B5EF4-FFF2-40B4-BE49-F238E27FC236}">
                <a16:creationId xmlns:a16="http://schemas.microsoft.com/office/drawing/2014/main" id="{9D2719DC-A1BA-4A70-B74A-29935FEF9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152" y="925865"/>
            <a:ext cx="5832648" cy="5006270"/>
          </a:xfrm>
          <a:prstGeom prst="rect">
            <a:avLst/>
          </a:prstGeom>
        </p:spPr>
      </p:pic>
      <p:sp>
        <p:nvSpPr>
          <p:cNvPr id="5" name="TextBox 4">
            <a:extLst>
              <a:ext uri="{FF2B5EF4-FFF2-40B4-BE49-F238E27FC236}">
                <a16:creationId xmlns:a16="http://schemas.microsoft.com/office/drawing/2014/main" id="{164DEE0D-231D-4EE2-BE3C-DC2D41E32126}"/>
              </a:ext>
            </a:extLst>
          </p:cNvPr>
          <p:cNvSpPr txBox="1"/>
          <p:nvPr/>
        </p:nvSpPr>
        <p:spPr>
          <a:xfrm>
            <a:off x="215516" y="2420888"/>
            <a:ext cx="2880320" cy="3108543"/>
          </a:xfrm>
          <a:prstGeom prst="rect">
            <a:avLst/>
          </a:prstGeom>
          <a:noFill/>
        </p:spPr>
        <p:txBody>
          <a:bodyPr wrap="square">
            <a:spAutoFit/>
          </a:bodyPr>
          <a:lstStyle/>
          <a:p>
            <a:r>
              <a:rPr kumimoji="1" lang="en-US" sz="1400" kern="1200" dirty="0">
                <a:solidFill>
                  <a:schemeClr val="tx1"/>
                </a:solidFill>
                <a:effectLst/>
                <a:latin typeface="Times New Roman" pitchFamily="-109" charset="0"/>
                <a:ea typeface="+mn-ea"/>
                <a:cs typeface="+mn-cs"/>
              </a:rPr>
              <a:t>The increasing requirements for denser and faster memories have led to efforts to further compact standard packaging approaches.</a:t>
            </a:r>
          </a:p>
          <a:p>
            <a:endParaRPr kumimoji="1" lang="en-US" sz="1400" dirty="0"/>
          </a:p>
          <a:p>
            <a:r>
              <a:rPr kumimoji="1" lang="en-US" sz="1400" kern="1200" dirty="0">
                <a:solidFill>
                  <a:schemeClr val="tx1"/>
                </a:solidFill>
                <a:effectLst/>
                <a:latin typeface="Times New Roman" pitchFamily="-109" charset="0"/>
                <a:ea typeface="+mn-ea"/>
                <a:cs typeface="+mn-cs"/>
              </a:rPr>
              <a:t>The basic idea behind developing MCM technology is to decrease the average spacing between ICs in an electronic system. An MCM is a chip package that  contains several bare chips mounted close together on a substrate (base) of some kind and interconnected by conductors in that base. </a:t>
            </a:r>
            <a:endParaRPr kumimoji="1" lang="en-US" sz="1400" dirty="0"/>
          </a:p>
        </p:txBody>
      </p:sp>
    </p:spTree>
    <p:extLst>
      <p:ext uri="{BB962C8B-B14F-4D97-AF65-F5344CB8AC3E}">
        <p14:creationId xmlns:p14="http://schemas.microsoft.com/office/powerpoint/2010/main" val="1034951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half" idx="2"/>
          </p:nvPr>
        </p:nvSpPr>
        <p:spPr>
          <a:xfrm>
            <a:off x="685800" y="1371600"/>
            <a:ext cx="3429000" cy="2296399"/>
          </a:xfrm>
        </p:spPr>
        <p:txBody>
          <a:bodyPr/>
          <a:lstStyle/>
          <a:p>
            <a:pPr>
              <a:spcBef>
                <a:spcPts val="0"/>
              </a:spcBef>
            </a:pPr>
            <a:r>
              <a:rPr lang="en-US" dirty="0">
                <a:effectLst>
                  <a:outerShdw blurRad="38100" dist="38100" dir="2700000" algn="tl">
                    <a:srgbClr val="000000">
                      <a:alpha val="43137"/>
                    </a:srgbClr>
                  </a:outerShdw>
                </a:effectLst>
              </a:rPr>
              <a:t>Later</a:t>
            </a:r>
          </a:p>
          <a:p>
            <a:pPr>
              <a:spcBef>
                <a:spcPts val="0"/>
              </a:spcBef>
            </a:pPr>
            <a:r>
              <a:rPr lang="en-US" dirty="0">
                <a:effectLst>
                  <a:outerShdw blurRad="38100" dist="38100" dir="2700000" algn="tl">
                    <a:srgbClr val="000000">
                      <a:alpha val="43137"/>
                    </a:srgbClr>
                  </a:outerShdw>
                </a:effectLst>
              </a:rPr>
              <a:t>Generations</a:t>
            </a:r>
          </a:p>
        </p:txBody>
      </p:sp>
      <p:sp>
        <p:nvSpPr>
          <p:cNvPr id="9" name="TextBox 8"/>
          <p:cNvSpPr txBox="1"/>
          <p:nvPr/>
        </p:nvSpPr>
        <p:spPr>
          <a:xfrm>
            <a:off x="7086600" y="533400"/>
            <a:ext cx="1524000" cy="1384995"/>
          </a:xfrm>
          <a:prstGeom prst="rect">
            <a:avLst/>
          </a:prstGeom>
          <a:noFill/>
        </p:spPr>
        <p:txBody>
          <a:bodyPr wrap="square" rtlCol="0">
            <a:spAutoFit/>
          </a:bodyPr>
          <a:lstStyle/>
          <a:p>
            <a:pPr algn="ctr"/>
            <a:r>
              <a:rPr lang="en-US" dirty="0">
                <a:latin typeface="+mj-lt"/>
              </a:rPr>
              <a:t>LSI</a:t>
            </a:r>
          </a:p>
          <a:p>
            <a:pPr algn="ctr"/>
            <a:r>
              <a:rPr lang="en-US" sz="2000" dirty="0">
                <a:latin typeface="+mj-lt"/>
              </a:rPr>
              <a:t>Large </a:t>
            </a:r>
          </a:p>
          <a:p>
            <a:pPr algn="ctr"/>
            <a:r>
              <a:rPr lang="en-US" sz="2000" dirty="0">
                <a:latin typeface="+mj-lt"/>
              </a:rPr>
              <a:t>Scale Integration</a:t>
            </a:r>
          </a:p>
        </p:txBody>
      </p:sp>
      <p:sp>
        <p:nvSpPr>
          <p:cNvPr id="12" name="TextBox 11"/>
          <p:cNvSpPr txBox="1"/>
          <p:nvPr/>
        </p:nvSpPr>
        <p:spPr>
          <a:xfrm>
            <a:off x="4800600" y="2667000"/>
            <a:ext cx="1676400" cy="1384995"/>
          </a:xfrm>
          <a:prstGeom prst="rect">
            <a:avLst/>
          </a:prstGeom>
          <a:noFill/>
        </p:spPr>
        <p:txBody>
          <a:bodyPr wrap="square" rtlCol="0">
            <a:spAutoFit/>
          </a:bodyPr>
          <a:lstStyle/>
          <a:p>
            <a:pPr algn="ctr"/>
            <a:r>
              <a:rPr lang="en-US" dirty="0">
                <a:latin typeface="+mj-lt"/>
              </a:rPr>
              <a:t>VLSI</a:t>
            </a:r>
          </a:p>
          <a:p>
            <a:pPr algn="ctr"/>
            <a:r>
              <a:rPr lang="en-US" sz="2000" dirty="0">
                <a:latin typeface="+mj-lt"/>
              </a:rPr>
              <a:t>Very Large Scale Integration</a:t>
            </a:r>
          </a:p>
        </p:txBody>
      </p:sp>
      <p:sp>
        <p:nvSpPr>
          <p:cNvPr id="13" name="TextBox 12"/>
          <p:cNvSpPr txBox="1"/>
          <p:nvPr/>
        </p:nvSpPr>
        <p:spPr>
          <a:xfrm>
            <a:off x="6781800" y="4495800"/>
            <a:ext cx="2133600" cy="2133600"/>
          </a:xfrm>
          <a:prstGeom prst="rect">
            <a:avLst/>
          </a:prstGeom>
          <a:solidFill>
            <a:srgbClr val="660066">
              <a:alpha val="80000"/>
            </a:srgbClr>
          </a:solidFill>
        </p:spPr>
        <p:txBody>
          <a:bodyPr wrap="square" rtlCol="0">
            <a:noAutofit/>
          </a:bodyPr>
          <a:lstStyle/>
          <a:p>
            <a:pPr algn="ctr"/>
            <a:endParaRPr lang="en-US" dirty="0">
              <a:latin typeface="+mj-lt"/>
            </a:endParaRPr>
          </a:p>
          <a:p>
            <a:pPr algn="ctr"/>
            <a:r>
              <a:rPr lang="en-US" dirty="0">
                <a:latin typeface="+mj-lt"/>
              </a:rPr>
              <a:t>ULSI</a:t>
            </a:r>
          </a:p>
          <a:p>
            <a:pPr algn="ctr"/>
            <a:r>
              <a:rPr lang="en-US" sz="2000" dirty="0">
                <a:latin typeface="+mj-lt"/>
              </a:rPr>
              <a:t>Ultra Large</a:t>
            </a:r>
          </a:p>
          <a:p>
            <a:pPr algn="ctr"/>
            <a:r>
              <a:rPr lang="en-US" sz="2000" dirty="0">
                <a:latin typeface="+mj-lt"/>
              </a:rPr>
              <a:t> Scale </a:t>
            </a:r>
          </a:p>
          <a:p>
            <a:pPr algn="ctr"/>
            <a:r>
              <a:rPr lang="en-US" sz="2000" dirty="0">
                <a:latin typeface="+mj-lt"/>
              </a:rPr>
              <a:t>Integration</a:t>
            </a:r>
          </a:p>
          <a:p>
            <a:pPr algn="ctr"/>
            <a:endParaRPr lang="en-US" sz="2000" dirty="0"/>
          </a:p>
          <a:p>
            <a:pPr algn="ctr"/>
            <a:endParaRPr lang="en-US" sz="2000" dirty="0"/>
          </a:p>
        </p:txBody>
      </p:sp>
      <p:sp>
        <p:nvSpPr>
          <p:cNvPr id="29" name="Title 28"/>
          <p:cNvSpPr>
            <a:spLocks noGrp="1"/>
          </p:cNvSpPr>
          <p:nvPr>
            <p:ph type="ctrTitle"/>
          </p:nvPr>
        </p:nvSpPr>
        <p:spPr>
          <a:xfrm>
            <a:off x="1752600" y="5105400"/>
            <a:ext cx="4038600" cy="1143000"/>
          </a:xfrm>
        </p:spPr>
        <p:txBody>
          <a:bodyPr>
            <a:normAutofit/>
          </a:bodyPr>
          <a:lstStyle/>
          <a:p>
            <a:pPr algn="ctr"/>
            <a:r>
              <a:rPr lang="en-US" dirty="0">
                <a:solidFill>
                  <a:srgbClr val="2B142D"/>
                </a:solidFill>
              </a:rPr>
              <a:t>Semiconductor Memory</a:t>
            </a:r>
            <a:br>
              <a:rPr lang="en-US" dirty="0">
                <a:solidFill>
                  <a:srgbClr val="2B142D"/>
                </a:solidFill>
              </a:rPr>
            </a:br>
            <a:r>
              <a:rPr lang="en-US" dirty="0">
                <a:solidFill>
                  <a:srgbClr val="2B142D"/>
                </a:solidFill>
              </a:rPr>
              <a:t>Microprocessors</a:t>
            </a:r>
          </a:p>
        </p:txBody>
      </p:sp>
      <p:pic>
        <p:nvPicPr>
          <p:cNvPr id="8" name="Picture 7"/>
          <p:cNvPicPr>
            <a:picLocks noChangeAspect="1"/>
          </p:cNvPicPr>
          <p:nvPr/>
        </p:nvPicPr>
        <p:blipFill>
          <a:blip r:embed="rId3"/>
          <a:stretch>
            <a:fillRect/>
          </a:stretch>
        </p:blipFill>
        <p:spPr>
          <a:xfrm rot="20096797">
            <a:off x="389684" y="4619341"/>
            <a:ext cx="1548749" cy="1104900"/>
          </a:xfrm>
          <a:prstGeom prst="rect">
            <a:avLst/>
          </a:prstGeom>
        </p:spPr>
      </p:pic>
      <p:sp>
        <p:nvSpPr>
          <p:cNvPr id="2" name="Footer Placeholder 1"/>
          <p:cNvSpPr>
            <a:spLocks noGrp="1"/>
          </p:cNvSpPr>
          <p:nvPr>
            <p:ph type="ftr" sz="quarter" idx="11"/>
          </p:nvPr>
        </p:nvSpPr>
        <p:spPr>
          <a:xfrm>
            <a:off x="0" y="6493624"/>
            <a:ext cx="5652991" cy="365125"/>
          </a:xfrm>
        </p:spPr>
        <p:txBody>
          <a:bodyPr/>
          <a:lstStyle/>
          <a:p>
            <a:pPr algn="l"/>
            <a:r>
              <a:rPr lang="en-US" dirty="0"/>
              <a:t>© 2016 Pearson Education, Inc., Hoboken, NJ. All rights reserved.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2016 Pearson Education, Inc., Hoboken, NJ. All rights reserved.</a:t>
            </a:r>
          </a:p>
        </p:txBody>
      </p:sp>
      <p:sp>
        <p:nvSpPr>
          <p:cNvPr id="26626" name="Rectangle 2"/>
          <p:cNvSpPr>
            <a:spLocks noGrp="1" noChangeArrowheads="1"/>
          </p:cNvSpPr>
          <p:nvPr>
            <p:ph type="title" idx="4294967295"/>
          </p:nvPr>
        </p:nvSpPr>
        <p:spPr>
          <a:xfrm>
            <a:off x="762000" y="115888"/>
            <a:ext cx="8382000" cy="812800"/>
          </a:xfrm>
        </p:spPr>
        <p:txBody>
          <a:bodyPr/>
          <a:lstStyle/>
          <a:p>
            <a:r>
              <a:rPr lang="en-GB" dirty="0">
                <a:solidFill>
                  <a:schemeClr val="accent3"/>
                </a:solidFill>
              </a:rPr>
              <a:t>Semiconductor Memory</a:t>
            </a:r>
          </a:p>
        </p:txBody>
      </p:sp>
      <p:graphicFrame>
        <p:nvGraphicFramePr>
          <p:cNvPr id="34" name="Content Placeholder 33"/>
          <p:cNvGraphicFramePr>
            <a:graphicFrameLocks noGrp="1"/>
          </p:cNvGraphicFramePr>
          <p:nvPr>
            <p:ph idx="4294967295"/>
          </p:nvPr>
        </p:nvGraphicFramePr>
        <p:xfrm>
          <a:off x="170095" y="939586"/>
          <a:ext cx="8610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 name="TextBox 65"/>
          <p:cNvSpPr txBox="1"/>
          <p:nvPr/>
        </p:nvSpPr>
        <p:spPr>
          <a:xfrm>
            <a:off x="6959600" y="795867"/>
            <a:ext cx="184666" cy="461665"/>
          </a:xfrm>
          <a:prstGeom prst="rect">
            <a:avLst/>
          </a:prstGeom>
          <a:noFill/>
        </p:spPr>
        <p:txBody>
          <a:bodyPr wrap="none" rtlCol="0">
            <a:spAutoFit/>
          </a:bodyPr>
          <a:lstStyle/>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484094"/>
            <a:ext cx="7368987" cy="1116106"/>
          </a:xfrm>
        </p:spPr>
        <p:txBody>
          <a:bodyPr/>
          <a:lstStyle/>
          <a:p>
            <a:r>
              <a:rPr lang="en-GB" dirty="0">
                <a:effectLst>
                  <a:outerShdw blurRad="38100" dist="38100" dir="2700000" algn="tl">
                    <a:srgbClr val="000000">
                      <a:alpha val="43137"/>
                    </a:srgbClr>
                  </a:outerShdw>
                </a:effectLst>
              </a:rPr>
              <a:t>Microprocessors</a:t>
            </a:r>
          </a:p>
        </p:txBody>
      </p:sp>
      <p:sp>
        <p:nvSpPr>
          <p:cNvPr id="28675" name="Rectangle 3"/>
          <p:cNvSpPr>
            <a:spLocks noGrp="1" noChangeArrowheads="1"/>
          </p:cNvSpPr>
          <p:nvPr>
            <p:ph idx="1"/>
          </p:nvPr>
        </p:nvSpPr>
        <p:spPr>
          <a:xfrm>
            <a:off x="498474" y="1447800"/>
            <a:ext cx="7556313" cy="5181600"/>
          </a:xfrm>
        </p:spPr>
        <p:txBody>
          <a:bodyPr>
            <a:normAutofit/>
          </a:bodyPr>
          <a:lstStyle/>
          <a:p>
            <a:r>
              <a:rPr lang="en-GB" dirty="0"/>
              <a:t>The density of elements on processor chips continued to rise</a:t>
            </a:r>
          </a:p>
          <a:p>
            <a:pPr lvl="1"/>
            <a:r>
              <a:rPr lang="en-GB" dirty="0"/>
              <a:t>More and more elements were placed on each chip so that fewer and fewer chips were needed to construct a single computer processor</a:t>
            </a:r>
          </a:p>
          <a:p>
            <a:r>
              <a:rPr lang="en-GB" dirty="0"/>
              <a:t>1971 Intel developed 4004</a:t>
            </a:r>
          </a:p>
          <a:p>
            <a:pPr lvl="1"/>
            <a:r>
              <a:rPr lang="en-GB" dirty="0"/>
              <a:t>First chip to contain all of the components of a CPU on a single chip</a:t>
            </a:r>
          </a:p>
          <a:p>
            <a:pPr lvl="1"/>
            <a:r>
              <a:rPr lang="en-GB" dirty="0"/>
              <a:t>Birth of microprocessor</a:t>
            </a:r>
          </a:p>
          <a:p>
            <a:r>
              <a:rPr lang="en-GB" dirty="0"/>
              <a:t>1972 Intel developed 8008</a:t>
            </a:r>
          </a:p>
          <a:p>
            <a:pPr lvl="1"/>
            <a:r>
              <a:rPr lang="en-GB" dirty="0"/>
              <a:t>First 8-bit microprocessor</a:t>
            </a:r>
          </a:p>
          <a:p>
            <a:r>
              <a:rPr lang="en-GB" dirty="0"/>
              <a:t>1974 Intel developed 8080</a:t>
            </a:r>
          </a:p>
          <a:p>
            <a:pPr lvl="1"/>
            <a:r>
              <a:rPr lang="en-GB" dirty="0"/>
              <a:t>First general purpose microprocessor</a:t>
            </a:r>
          </a:p>
          <a:p>
            <a:pPr lvl="1"/>
            <a:r>
              <a:rPr lang="en-GB" dirty="0"/>
              <a:t>Faster, has a richer instruction set, has a large addressing capability</a:t>
            </a:r>
          </a:p>
          <a:p>
            <a:endParaRPr lang="en-GB" dirty="0"/>
          </a:p>
        </p:txBody>
      </p:sp>
      <p:pic>
        <p:nvPicPr>
          <p:cNvPr id="4" name="Picture 3"/>
          <p:cNvPicPr>
            <a:picLocks noChangeAspect="1"/>
          </p:cNvPicPr>
          <p:nvPr/>
        </p:nvPicPr>
        <p:blipFill>
          <a:blip r:embed="rId3"/>
          <a:stretch>
            <a:fillRect/>
          </a:stretch>
        </p:blipFill>
        <p:spPr>
          <a:xfrm rot="657724">
            <a:off x="6310058" y="3994177"/>
            <a:ext cx="2095500" cy="1651000"/>
          </a:xfrm>
          <a:prstGeom prst="rect">
            <a:avLst/>
          </a:prstGeom>
          <a:effectLst>
            <a:softEdge rad="177800"/>
          </a:effectLst>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Evolution of Intel Microprocessors (1 of 4)</a:t>
            </a:r>
          </a:p>
        </p:txBody>
      </p:sp>
      <p:graphicFrame>
        <p:nvGraphicFramePr>
          <p:cNvPr id="822" name="Table 821" descr="The table presents the following information related to processors introduced in the 19 seventies. The 4 0 0 4 was introduced in 19 71 with a clock speed of 108 k H z. 4 bits of bus width, 2300 transistors, a feature size of ten mu m, and an addressable memory of 640 bytes. The 8 0 0 8 was introduced in 19 72 with a clock speed of 108 k h z, a bus width of 8 bits, 3500 transistors, a feature size of 8 mu m, and an addressable memory of 16 k b. The 8 0 8 0 was introduced in 19 74 with a clock speed of 2 m h z, a bus width of 8 bits, 6000 transistors, a feature size of 6 mu m, and an addressable memory of 64 k b. The 8 0 8 6 was introduced in 19 78 with a clock speed of 5 m h z, 8 m h z, and 10 m h z, a bus width of 16 bits, 29000 transistors, a feature size of 3 mu m, and an addressable memory of 1 m b. The 8 0 8 8 was introduced in 19 79 with a clock speed of 5 m h z or 8 m h z, a bus width of 8 bits, 29000 transistors, a feature size of 6 mu m, and an addressable memory of 1 m b." title="A table with the title, evolution of intel microprocessors, page 1 of 2."/>
          <p:cNvGraphicFramePr>
            <a:graphicFrameLocks noGrp="1"/>
          </p:cNvGraphicFramePr>
          <p:nvPr>
            <p:extLst>
              <p:ext uri="{D42A27DB-BD31-4B8C-83A1-F6EECF244321}">
                <p14:modId xmlns:p14="http://schemas.microsoft.com/office/powerpoint/2010/main" val="47570355"/>
              </p:ext>
            </p:extLst>
          </p:nvPr>
        </p:nvGraphicFramePr>
        <p:xfrm>
          <a:off x="442914" y="2175150"/>
          <a:ext cx="8243886" cy="3099653"/>
        </p:xfrm>
        <a:graphic>
          <a:graphicData uri="http://schemas.openxmlformats.org/drawingml/2006/table">
            <a:tbl>
              <a:tblPr firstRow="1" bandRow="1">
                <a:tableStyleId>{5C22544A-7EE6-4342-B048-85BDC9FD1C3A}</a:tableStyleId>
              </a:tblPr>
              <a:tblGrid>
                <a:gridCol w="1911308">
                  <a:extLst>
                    <a:ext uri="{9D8B030D-6E8A-4147-A177-3AD203B41FA5}">
                      <a16:colId xmlns:a16="http://schemas.microsoft.com/office/drawing/2014/main" val="528802535"/>
                    </a:ext>
                  </a:extLst>
                </a:gridCol>
                <a:gridCol w="1102678">
                  <a:extLst>
                    <a:ext uri="{9D8B030D-6E8A-4147-A177-3AD203B41FA5}">
                      <a16:colId xmlns:a16="http://schemas.microsoft.com/office/drawing/2014/main" val="3102758518"/>
                    </a:ext>
                  </a:extLst>
                </a:gridCol>
                <a:gridCol w="955654">
                  <a:extLst>
                    <a:ext uri="{9D8B030D-6E8A-4147-A177-3AD203B41FA5}">
                      <a16:colId xmlns:a16="http://schemas.microsoft.com/office/drawing/2014/main" val="2543019389"/>
                    </a:ext>
                  </a:extLst>
                </a:gridCol>
                <a:gridCol w="955654">
                  <a:extLst>
                    <a:ext uri="{9D8B030D-6E8A-4147-A177-3AD203B41FA5}">
                      <a16:colId xmlns:a16="http://schemas.microsoft.com/office/drawing/2014/main" val="4122312373"/>
                    </a:ext>
                  </a:extLst>
                </a:gridCol>
                <a:gridCol w="2003930">
                  <a:extLst>
                    <a:ext uri="{9D8B030D-6E8A-4147-A177-3AD203B41FA5}">
                      <a16:colId xmlns:a16="http://schemas.microsoft.com/office/drawing/2014/main" val="340325420"/>
                    </a:ext>
                  </a:extLst>
                </a:gridCol>
                <a:gridCol w="1314662">
                  <a:extLst>
                    <a:ext uri="{9D8B030D-6E8A-4147-A177-3AD203B41FA5}">
                      <a16:colId xmlns:a16="http://schemas.microsoft.com/office/drawing/2014/main" val="708195715"/>
                    </a:ext>
                  </a:extLst>
                </a:gridCol>
              </a:tblGrid>
              <a:tr h="318907">
                <a:tc>
                  <a:txBody>
                    <a:bodyPr/>
                    <a:lstStyle/>
                    <a:p>
                      <a:endParaRPr lang="en-IN" sz="1200" dirty="0">
                        <a:solidFill>
                          <a:schemeClr val="tx1"/>
                        </a:solidFill>
                      </a:endParaRPr>
                    </a:p>
                  </a:txBody>
                  <a:tcPr>
                    <a:lnL w="12700" cap="flat" cmpd="sng" algn="ctr">
                      <a:no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b="1" i="0" u="none" strike="noStrike" cap="none" baseline="0" dirty="0">
                          <a:solidFill>
                            <a:schemeClr val="tx1"/>
                          </a:solidFill>
                          <a:latin typeface="+mn-lt"/>
                          <a:ea typeface="+mn-ea"/>
                          <a:cs typeface="+mn-cs"/>
                          <a:sym typeface="Arial"/>
                        </a:rPr>
                        <a:t>4004</a:t>
                      </a:r>
                      <a:endParaRPr lang="en-IN" sz="1200" b="1" dirty="0">
                        <a:solidFill>
                          <a:schemeClr val="tx1"/>
                        </a:solidFill>
                      </a:endParaRP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b="1" i="0" u="none" strike="noStrike" cap="none" baseline="0" dirty="0">
                          <a:solidFill>
                            <a:schemeClr val="tx1"/>
                          </a:solidFill>
                          <a:latin typeface="+mn-lt"/>
                          <a:ea typeface="+mn-ea"/>
                          <a:cs typeface="+mn-cs"/>
                          <a:sym typeface="Arial"/>
                        </a:rPr>
                        <a:t>8008</a:t>
                      </a:r>
                      <a:endParaRPr lang="en-IN" sz="1200" b="1" dirty="0">
                        <a:solidFill>
                          <a:schemeClr val="tx1"/>
                        </a:solidFill>
                      </a:endParaRP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8080</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8086</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8088</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17666487"/>
                  </a:ext>
                </a:extLst>
              </a:tr>
              <a:tr h="464518">
                <a:tc>
                  <a:txBody>
                    <a:bodyPr/>
                    <a:lstStyle/>
                    <a:p>
                      <a:r>
                        <a:rPr lang="en-IN" sz="1200" b="0" i="0" u="none" strike="noStrike" cap="none" baseline="0" dirty="0">
                          <a:solidFill>
                            <a:schemeClr val="dk1"/>
                          </a:solidFill>
                          <a:latin typeface="+mn-lt"/>
                          <a:ea typeface="+mn-ea"/>
                          <a:cs typeface="+mn-cs"/>
                          <a:sym typeface="Arial"/>
                        </a:rPr>
                        <a:t>Introduced</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1971</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1972</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1974</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1978</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1979</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062764516"/>
                  </a:ext>
                </a:extLst>
              </a:tr>
              <a:tr h="530878">
                <a:tc>
                  <a:txBody>
                    <a:bodyPr/>
                    <a:lstStyle/>
                    <a:p>
                      <a:r>
                        <a:rPr lang="en-IN" sz="1200" b="0" i="0" u="none" strike="noStrike" cap="none" baseline="0" dirty="0">
                          <a:solidFill>
                            <a:schemeClr val="dk1"/>
                          </a:solidFill>
                          <a:latin typeface="+mn-lt"/>
                          <a:ea typeface="+mn-ea"/>
                          <a:cs typeface="+mn-cs"/>
                          <a:sym typeface="Arial"/>
                        </a:rPr>
                        <a:t>Clock speeds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108 kHz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108 kHz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2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2 MHz, 8 MHz, 10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5 MHz, 8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801756320"/>
                  </a:ext>
                </a:extLst>
              </a:tr>
              <a:tr h="359615">
                <a:tc>
                  <a:txBody>
                    <a:bodyPr/>
                    <a:lstStyle/>
                    <a:p>
                      <a:r>
                        <a:rPr lang="en-IN" sz="1200" b="0" i="0" u="none" strike="noStrike" cap="none" baseline="0" dirty="0">
                          <a:solidFill>
                            <a:schemeClr val="dk1"/>
                          </a:solidFill>
                          <a:latin typeface="+mn-lt"/>
                          <a:ea typeface="+mn-ea"/>
                          <a:cs typeface="+mn-cs"/>
                          <a:sym typeface="Arial"/>
                        </a:rPr>
                        <a:t>Bus width</a:t>
                      </a:r>
                      <a:endParaRPr lang="en-IN" sz="1200" dirty="0"/>
                    </a:p>
                  </a:txBody>
                  <a:tcPr anchor="ctr">
                    <a:lnL w="12700" cap="flat" cmpd="sng" algn="ctr">
                      <a:solidFill>
                        <a:schemeClr val="tx1"/>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4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8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8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16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8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7438362"/>
                  </a:ext>
                </a:extLst>
              </a:tr>
              <a:tr h="477515">
                <a:tc>
                  <a:txBody>
                    <a:bodyPr/>
                    <a:lstStyle/>
                    <a:p>
                      <a:r>
                        <a:rPr lang="en-IN" sz="1200" b="0" i="0" u="none" strike="noStrike" cap="none" baseline="0" dirty="0">
                          <a:solidFill>
                            <a:schemeClr val="dk1"/>
                          </a:solidFill>
                          <a:latin typeface="+mn-lt"/>
                          <a:ea typeface="+mn-ea"/>
                          <a:cs typeface="+mn-cs"/>
                          <a:sym typeface="Arial"/>
                        </a:rPr>
                        <a:t>Number of transistors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2,300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3,500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6,000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29,000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29,000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94824530"/>
                  </a:ext>
                </a:extLst>
              </a:tr>
              <a:tr h="474110">
                <a:tc>
                  <a:txBody>
                    <a:bodyPr/>
                    <a:lstStyle/>
                    <a:p>
                      <a:r>
                        <a:rPr lang="en-IN" sz="1200" b="0" i="0" u="none" strike="noStrike" cap="none" baseline="0" dirty="0">
                          <a:solidFill>
                            <a:schemeClr val="dk1"/>
                          </a:solidFill>
                          <a:latin typeface="+mn-lt"/>
                          <a:ea typeface="+mn-ea"/>
                          <a:cs typeface="+mn-cs"/>
                          <a:sym typeface="Arial"/>
                        </a:rPr>
                        <a:t>Feature size (</a:t>
                      </a:r>
                      <a:r>
                        <a:rPr lang="en-IN" sz="1200" b="0" i="0" u="none" strike="noStrike" cap="none" baseline="0" dirty="0">
                          <a:solidFill>
                            <a:schemeClr val="dk1"/>
                          </a:solidFill>
                          <a:latin typeface="+mn-lt"/>
                          <a:ea typeface="+mn-ea"/>
                          <a:cs typeface="+mn-cs"/>
                          <a:sym typeface="Symbol" panose="05050102010706020507" pitchFamily="18" charset="2"/>
                        </a:rPr>
                        <a:t></a:t>
                      </a:r>
                      <a:r>
                        <a:rPr lang="en-IN" sz="1200" b="0" i="0" u="none" strike="noStrike" cap="none" baseline="0" dirty="0">
                          <a:solidFill>
                            <a:schemeClr val="dk1"/>
                          </a:solidFill>
                          <a:latin typeface="+mn-lt"/>
                          <a:ea typeface="+mn-ea"/>
                          <a:cs typeface="+mn-cs"/>
                          <a:sym typeface="Arial"/>
                        </a:rPr>
                        <a:t>m)</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8</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3</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149877881"/>
                  </a:ext>
                </a:extLst>
              </a:tr>
              <a:tr h="474110">
                <a:tc>
                  <a:txBody>
                    <a:bodyPr/>
                    <a:lstStyle/>
                    <a:p>
                      <a:r>
                        <a:rPr lang="en-IN" sz="1200" b="0" i="0" u="none" strike="noStrike" cap="none" baseline="0" dirty="0">
                          <a:solidFill>
                            <a:schemeClr val="dk1"/>
                          </a:solidFill>
                          <a:latin typeface="+mn-lt"/>
                          <a:ea typeface="+mn-ea"/>
                          <a:cs typeface="+mn-cs"/>
                          <a:sym typeface="Arial"/>
                        </a:rPr>
                        <a:t>Addressable memory</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640 bytes</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16 KB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KB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 MB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 MB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62666875"/>
                  </a:ext>
                </a:extLst>
              </a:tr>
            </a:tbl>
          </a:graphicData>
        </a:graphic>
      </p:graphicFrame>
      <p:sp>
        <p:nvSpPr>
          <p:cNvPr id="15" name="Rectangle 14"/>
          <p:cNvSpPr/>
          <p:nvPr/>
        </p:nvSpPr>
        <p:spPr>
          <a:xfrm>
            <a:off x="2123728" y="5775548"/>
            <a:ext cx="5040560" cy="523220"/>
          </a:xfrm>
          <a:prstGeom prst="rect">
            <a:avLst/>
          </a:prstGeom>
        </p:spPr>
        <p:txBody>
          <a:bodyPr wrap="square">
            <a:spAutoFit/>
          </a:bodyPr>
          <a:lstStyle/>
          <a:p>
            <a:pPr algn="ctr">
              <a:buNone/>
            </a:pPr>
            <a:r>
              <a:rPr lang="en-US" sz="2800" dirty="0">
                <a:latin typeface="+mj-lt"/>
              </a:rPr>
              <a:t>(a) 1970s Processors </a:t>
            </a:r>
            <a:endParaRPr lang="en-US" sz="2800" dirty="0">
              <a:effectLst>
                <a:outerShdw blurRad="38100" dist="38100" dir="2700000" algn="tl">
                  <a:srgbClr val="000000">
                    <a:alpha val="43137"/>
                  </a:srgbClr>
                </a:outerShdw>
              </a:effectLst>
              <a:latin typeface="+mj-lt"/>
            </a:endParaRPr>
          </a:p>
        </p:txBody>
      </p:sp>
    </p:spTree>
  </p:cSld>
  <p:clrMapOvr>
    <a:masterClrMapping/>
  </p:clrMapOvr>
  <p:transition spd="med">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Evolution of Intel Microprocessors (2 of 4)</a:t>
            </a:r>
          </a:p>
        </p:txBody>
      </p:sp>
      <p:graphicFrame>
        <p:nvGraphicFramePr>
          <p:cNvPr id="6" name="Table 5" descr="The first table presents the following information related to processors introduced in the 19 eighties. The 8 0 2 8 6 was introduced in 19 82 with a clock speed of 6 to 12 point 5 m h z, a bus width of 16 bits, 134000 transistors, a feature size of 1 point 5 mu m, an addressable memory of 16 m b, and a virtual memory of 1 g b. A space for cache information has a dash. The 3 8 6 T M D X was introduced in 19 85 with a clock speed of 16 to 33 m h z, a bus width of 32 bits, 275000 transistors, a feature size of 1 mu m, an addressable memory of 4 g b, and a virtual memory of 64 t b. A space for cache information has a dash. The 3 8 6 T M S X was introduced in 19 88 with a clock speed of 16 to 33 m h z, a bus width of 16 bits, 275000 transistors, a feature size of 1 mu m, an addressable memory of 16 m b, a virtual memory of 64 t b. A space for cache information has a dash. The 4 8 6 T M D X C P U was introduced in 19 89 with a clock speed of 25 to 50 m h z, a bus width of 32 bits, 1 point 2 million transistors, a feature size of 0 point 8 to 1 mu m, an addressable memory of 4 g b, a virtual memory of 64 t b, and a cache size of 8 k b. " title="A series of 3 tables with the title, evolution of intel microprocessors, page 1 of 2."/>
          <p:cNvGraphicFramePr>
            <a:graphicFrameLocks noGrp="1"/>
          </p:cNvGraphicFramePr>
          <p:nvPr>
            <p:extLst>
              <p:ext uri="{D42A27DB-BD31-4B8C-83A1-F6EECF244321}">
                <p14:modId xmlns:p14="http://schemas.microsoft.com/office/powerpoint/2010/main" val="1619182560"/>
              </p:ext>
            </p:extLst>
          </p:nvPr>
        </p:nvGraphicFramePr>
        <p:xfrm>
          <a:off x="442914" y="1717677"/>
          <a:ext cx="8017518" cy="4019571"/>
        </p:xfrm>
        <a:graphic>
          <a:graphicData uri="http://schemas.openxmlformats.org/drawingml/2006/table">
            <a:tbl>
              <a:tblPr firstRow="1" bandRow="1">
                <a:tableStyleId>{5C22544A-7EE6-4342-B048-85BDC9FD1C3A}</a:tableStyleId>
              </a:tblPr>
              <a:tblGrid>
                <a:gridCol w="2171771">
                  <a:extLst>
                    <a:ext uri="{9D8B030D-6E8A-4147-A177-3AD203B41FA5}">
                      <a16:colId xmlns:a16="http://schemas.microsoft.com/office/drawing/2014/main" val="528802535"/>
                    </a:ext>
                  </a:extLst>
                </a:gridCol>
                <a:gridCol w="1538155">
                  <a:extLst>
                    <a:ext uri="{9D8B030D-6E8A-4147-A177-3AD203B41FA5}">
                      <a16:colId xmlns:a16="http://schemas.microsoft.com/office/drawing/2014/main" val="3102758518"/>
                    </a:ext>
                  </a:extLst>
                </a:gridCol>
                <a:gridCol w="1145492">
                  <a:extLst>
                    <a:ext uri="{9D8B030D-6E8A-4147-A177-3AD203B41FA5}">
                      <a16:colId xmlns:a16="http://schemas.microsoft.com/office/drawing/2014/main" val="2543019389"/>
                    </a:ext>
                  </a:extLst>
                </a:gridCol>
                <a:gridCol w="1145492">
                  <a:extLst>
                    <a:ext uri="{9D8B030D-6E8A-4147-A177-3AD203B41FA5}">
                      <a16:colId xmlns:a16="http://schemas.microsoft.com/office/drawing/2014/main" val="4122312373"/>
                    </a:ext>
                  </a:extLst>
                </a:gridCol>
                <a:gridCol w="2016608">
                  <a:extLst>
                    <a:ext uri="{9D8B030D-6E8A-4147-A177-3AD203B41FA5}">
                      <a16:colId xmlns:a16="http://schemas.microsoft.com/office/drawing/2014/main" val="340325420"/>
                    </a:ext>
                  </a:extLst>
                </a:gridCol>
              </a:tblGrid>
              <a:tr h="316677">
                <a:tc>
                  <a:txBody>
                    <a:bodyPr/>
                    <a:lstStyle/>
                    <a:p>
                      <a:endParaRPr lang="en-IN" sz="1200" dirty="0">
                        <a:solidFill>
                          <a:schemeClr val="tx1"/>
                        </a:solidFill>
                      </a:endParaRPr>
                    </a:p>
                  </a:txBody>
                  <a:tcPr>
                    <a:lnL w="12700" cap="flat" cmpd="sng" algn="ctr">
                      <a:no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b="1" i="0" u="none" strike="noStrike" cap="none" baseline="0" dirty="0">
                          <a:solidFill>
                            <a:schemeClr val="tx1"/>
                          </a:solidFill>
                          <a:latin typeface="+mn-lt"/>
                          <a:ea typeface="+mn-ea"/>
                          <a:cs typeface="+mn-cs"/>
                          <a:sym typeface="Arial"/>
                        </a:rPr>
                        <a:t>80286</a:t>
                      </a:r>
                      <a:endParaRPr lang="en-IN" sz="1200" b="1" dirty="0">
                        <a:solidFill>
                          <a:schemeClr val="tx1"/>
                        </a:solidFill>
                      </a:endParaRP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b="1" i="0" u="none" strike="noStrike" cap="none" baseline="0" dirty="0">
                          <a:solidFill>
                            <a:schemeClr val="tx1"/>
                          </a:solidFill>
                          <a:latin typeface="+mn-lt"/>
                          <a:ea typeface="+mn-ea"/>
                          <a:cs typeface="+mn-cs"/>
                          <a:sym typeface="Arial"/>
                        </a:rPr>
                        <a:t>386TM DX</a:t>
                      </a:r>
                      <a:endParaRPr lang="en-IN" sz="1200" b="1" dirty="0">
                        <a:solidFill>
                          <a:schemeClr val="tx1"/>
                        </a:solidFill>
                      </a:endParaRP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386TM SX</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486TM DX CPU</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17666487"/>
                  </a:ext>
                </a:extLst>
              </a:tr>
              <a:tr h="461270">
                <a:tc>
                  <a:txBody>
                    <a:bodyPr/>
                    <a:lstStyle/>
                    <a:p>
                      <a:r>
                        <a:rPr lang="en-IN" sz="1200" b="0" i="0" u="none" strike="noStrike" cap="none" baseline="0" dirty="0">
                          <a:solidFill>
                            <a:schemeClr val="dk1"/>
                          </a:solidFill>
                          <a:latin typeface="+mn-lt"/>
                          <a:ea typeface="+mn-ea"/>
                          <a:cs typeface="+mn-cs"/>
                          <a:sym typeface="Arial"/>
                        </a:rPr>
                        <a:t>Introduced</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1982</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1985</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1988</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1989</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062764516"/>
                  </a:ext>
                </a:extLst>
              </a:tr>
              <a:tr h="527166">
                <a:tc>
                  <a:txBody>
                    <a:bodyPr/>
                    <a:lstStyle/>
                    <a:p>
                      <a:r>
                        <a:rPr lang="en-IN" sz="1200" b="0" i="0" u="none" strike="noStrike" cap="none" baseline="0" dirty="0">
                          <a:solidFill>
                            <a:schemeClr val="dk1"/>
                          </a:solidFill>
                          <a:latin typeface="+mn-lt"/>
                          <a:ea typeface="+mn-ea"/>
                          <a:cs typeface="+mn-cs"/>
                          <a:sym typeface="Arial"/>
                        </a:rPr>
                        <a:t>Clock speeds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6–12.5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16–33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16–33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25–50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801756320"/>
                  </a:ext>
                </a:extLst>
              </a:tr>
              <a:tr h="357101">
                <a:tc>
                  <a:txBody>
                    <a:bodyPr/>
                    <a:lstStyle/>
                    <a:p>
                      <a:r>
                        <a:rPr lang="en-IN" sz="1200" b="0" i="0" u="none" strike="noStrike" cap="none" baseline="0" dirty="0">
                          <a:solidFill>
                            <a:schemeClr val="dk1"/>
                          </a:solidFill>
                          <a:latin typeface="+mn-lt"/>
                          <a:ea typeface="+mn-ea"/>
                          <a:cs typeface="+mn-cs"/>
                          <a:sym typeface="Arial"/>
                        </a:rPr>
                        <a:t>Bus width</a:t>
                      </a:r>
                      <a:endParaRPr lang="en-IN" sz="1200" dirty="0"/>
                    </a:p>
                  </a:txBody>
                  <a:tcPr anchor="ctr">
                    <a:lnL w="12700" cap="flat" cmpd="sng" algn="ctr">
                      <a:solidFill>
                        <a:schemeClr val="tx1"/>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16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32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16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32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7438362"/>
                  </a:ext>
                </a:extLst>
              </a:tr>
              <a:tr h="474177">
                <a:tc>
                  <a:txBody>
                    <a:bodyPr/>
                    <a:lstStyle/>
                    <a:p>
                      <a:r>
                        <a:rPr lang="en-IN" sz="1200" b="0" i="0" u="none" strike="noStrike" cap="none" baseline="0" dirty="0">
                          <a:solidFill>
                            <a:schemeClr val="dk1"/>
                          </a:solidFill>
                          <a:latin typeface="+mn-lt"/>
                          <a:ea typeface="+mn-ea"/>
                          <a:cs typeface="+mn-cs"/>
                          <a:sym typeface="Arial"/>
                        </a:rPr>
                        <a:t>Number of transistors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134,000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275,000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275,000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1.2 million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94824530"/>
                  </a:ext>
                </a:extLst>
              </a:tr>
              <a:tr h="470795">
                <a:tc>
                  <a:txBody>
                    <a:bodyPr/>
                    <a:lstStyle/>
                    <a:p>
                      <a:r>
                        <a:rPr lang="en-IN" sz="1200" b="0" i="0" u="none" strike="noStrike" cap="none" baseline="0" dirty="0">
                          <a:solidFill>
                            <a:schemeClr val="dk1"/>
                          </a:solidFill>
                          <a:latin typeface="+mn-lt"/>
                          <a:ea typeface="+mn-ea"/>
                          <a:cs typeface="+mn-cs"/>
                          <a:sym typeface="Arial"/>
                        </a:rPr>
                        <a:t>Feature size (</a:t>
                      </a:r>
                      <a:r>
                        <a:rPr lang="en-IN" sz="1200" b="0" i="0" u="none" strike="noStrike" cap="none" baseline="0" dirty="0">
                          <a:solidFill>
                            <a:schemeClr val="dk1"/>
                          </a:solidFill>
                          <a:latin typeface="+mn-lt"/>
                          <a:ea typeface="+mn-ea"/>
                          <a:cs typeface="+mn-cs"/>
                          <a:sym typeface="Symbol" panose="05050102010706020507" pitchFamily="18" charset="2"/>
                        </a:rPr>
                        <a:t></a:t>
                      </a:r>
                      <a:r>
                        <a:rPr lang="en-IN" sz="1200" b="0" i="0" u="none" strike="noStrike" cap="none" baseline="0" dirty="0">
                          <a:solidFill>
                            <a:schemeClr val="dk1"/>
                          </a:solidFill>
                          <a:latin typeface="+mn-lt"/>
                          <a:ea typeface="+mn-ea"/>
                          <a:cs typeface="+mn-cs"/>
                          <a:sym typeface="Arial"/>
                        </a:rPr>
                        <a:t>m)</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1.5</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0.8–1</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149877881"/>
                  </a:ext>
                </a:extLst>
              </a:tr>
              <a:tr h="470795">
                <a:tc>
                  <a:txBody>
                    <a:bodyPr/>
                    <a:lstStyle/>
                    <a:p>
                      <a:r>
                        <a:rPr lang="en-IN" sz="1200" b="0" i="0" u="none" strike="noStrike" cap="none" baseline="0" dirty="0">
                          <a:solidFill>
                            <a:schemeClr val="dk1"/>
                          </a:solidFill>
                          <a:latin typeface="+mn-lt"/>
                          <a:ea typeface="+mn-ea"/>
                          <a:cs typeface="+mn-cs"/>
                          <a:sym typeface="Arial"/>
                        </a:rPr>
                        <a:t>Addressable memory</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16 MB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16 MB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62666875"/>
                  </a:ext>
                </a:extLst>
              </a:tr>
              <a:tr h="470795">
                <a:tc>
                  <a:txBody>
                    <a:bodyPr/>
                    <a:lstStyle/>
                    <a:p>
                      <a:r>
                        <a:rPr lang="en-IN" sz="1200" dirty="0"/>
                        <a:t>Virtual memory</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741382163"/>
                  </a:ext>
                </a:extLst>
              </a:tr>
              <a:tr h="470795">
                <a:tc>
                  <a:txBody>
                    <a:bodyPr/>
                    <a:lstStyle/>
                    <a:p>
                      <a:r>
                        <a:rPr lang="en-IN" sz="1200" dirty="0"/>
                        <a:t>Cache</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8 kB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178682902"/>
                  </a:ext>
                </a:extLst>
              </a:tr>
            </a:tbl>
          </a:graphicData>
        </a:graphic>
      </p:graphicFrame>
      <p:sp>
        <p:nvSpPr>
          <p:cNvPr id="15" name="Rectangle 14"/>
          <p:cNvSpPr/>
          <p:nvPr/>
        </p:nvSpPr>
        <p:spPr>
          <a:xfrm>
            <a:off x="2123728" y="5772497"/>
            <a:ext cx="5040560" cy="523220"/>
          </a:xfrm>
          <a:prstGeom prst="rect">
            <a:avLst/>
          </a:prstGeom>
        </p:spPr>
        <p:txBody>
          <a:bodyPr wrap="square">
            <a:spAutoFit/>
          </a:bodyPr>
          <a:lstStyle/>
          <a:p>
            <a:pPr algn="ctr">
              <a:buNone/>
            </a:pPr>
            <a:r>
              <a:rPr lang="en-US" sz="2800" dirty="0">
                <a:latin typeface="+mj-lt"/>
              </a:rPr>
              <a:t>(b) 1980s Processors </a:t>
            </a:r>
            <a:endParaRPr lang="en-US" sz="28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345553351"/>
      </p:ext>
    </p:extLst>
  </p:cSld>
  <p:clrMapOvr>
    <a:masterClrMapping/>
  </p:clrMapOvr>
  <p:transition spd="med">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Evolution of Intel Microprocessors (3 of 4)</a:t>
            </a:r>
          </a:p>
        </p:txBody>
      </p:sp>
      <p:graphicFrame>
        <p:nvGraphicFramePr>
          <p:cNvPr id="8" name="Table 7" descr="The second table presents the following information related to processors introduced in the 19 nineties. The 4 8 6 T M S X was introduced in 19 91 with a clock speed of 16 to 33 m h z, a bus width of 32 bits, 1 point 1 8 5 million transistors, a feature size of 1 mu m, an addressable memory of 4 g b, a virtual memory of 64 T B, and a cache of 8 k b. The Pentium processor was introduced in 19 93 with a clock speed of 60 to 166 m h z, a bus width of 32 bits, 3 point 1 million transistors, a feature size of 0 point 8, an addressable memory of 64 t b, and a cache of 8 k b. The Pentium pro was introduced in 19 95 with a clock speed of 150 to 200 m h z, a bus width of 64 bits, 5 point 5 million transistors, a feature size of 0 point 6, an addressable memory of 64 g b, a virtual memory of 64 t b, and a cache of 512 k b for L 1 and 1 m b for L 2. The Pentium 2 was introduced in 19 97 with a clock speed of 200 to 300 m h z, a bus width of 64 bits, 7 point 5 million transistors, a feature size of 0 point 35 mu m, an addressable memory of 64 g b, a virtual memory of 64 t b, and a cache of 512 k b for L 2." title="A series of 3 tables with the title, evolution of intel microprocessors, page 1 of 2."/>
          <p:cNvGraphicFramePr>
            <a:graphicFrameLocks noGrp="1"/>
          </p:cNvGraphicFramePr>
          <p:nvPr>
            <p:extLst>
              <p:ext uri="{D42A27DB-BD31-4B8C-83A1-F6EECF244321}">
                <p14:modId xmlns:p14="http://schemas.microsoft.com/office/powerpoint/2010/main" val="1709767850"/>
              </p:ext>
            </p:extLst>
          </p:nvPr>
        </p:nvGraphicFramePr>
        <p:xfrm>
          <a:off x="442914" y="1717677"/>
          <a:ext cx="8017518" cy="4019571"/>
        </p:xfrm>
        <a:graphic>
          <a:graphicData uri="http://schemas.openxmlformats.org/drawingml/2006/table">
            <a:tbl>
              <a:tblPr firstRow="1" bandRow="1">
                <a:tableStyleId>{5C22544A-7EE6-4342-B048-85BDC9FD1C3A}</a:tableStyleId>
              </a:tblPr>
              <a:tblGrid>
                <a:gridCol w="2171771">
                  <a:extLst>
                    <a:ext uri="{9D8B030D-6E8A-4147-A177-3AD203B41FA5}">
                      <a16:colId xmlns:a16="http://schemas.microsoft.com/office/drawing/2014/main" val="528802535"/>
                    </a:ext>
                  </a:extLst>
                </a:gridCol>
                <a:gridCol w="1538155">
                  <a:extLst>
                    <a:ext uri="{9D8B030D-6E8A-4147-A177-3AD203B41FA5}">
                      <a16:colId xmlns:a16="http://schemas.microsoft.com/office/drawing/2014/main" val="3102758518"/>
                    </a:ext>
                  </a:extLst>
                </a:gridCol>
                <a:gridCol w="1145492">
                  <a:extLst>
                    <a:ext uri="{9D8B030D-6E8A-4147-A177-3AD203B41FA5}">
                      <a16:colId xmlns:a16="http://schemas.microsoft.com/office/drawing/2014/main" val="2543019389"/>
                    </a:ext>
                  </a:extLst>
                </a:gridCol>
                <a:gridCol w="1289892">
                  <a:extLst>
                    <a:ext uri="{9D8B030D-6E8A-4147-A177-3AD203B41FA5}">
                      <a16:colId xmlns:a16="http://schemas.microsoft.com/office/drawing/2014/main" val="4122312373"/>
                    </a:ext>
                  </a:extLst>
                </a:gridCol>
                <a:gridCol w="1872208">
                  <a:extLst>
                    <a:ext uri="{9D8B030D-6E8A-4147-A177-3AD203B41FA5}">
                      <a16:colId xmlns:a16="http://schemas.microsoft.com/office/drawing/2014/main" val="340325420"/>
                    </a:ext>
                  </a:extLst>
                </a:gridCol>
              </a:tblGrid>
              <a:tr h="316677">
                <a:tc>
                  <a:txBody>
                    <a:bodyPr/>
                    <a:lstStyle/>
                    <a:p>
                      <a:endParaRPr lang="en-IN" sz="1200" dirty="0">
                        <a:solidFill>
                          <a:schemeClr val="tx1"/>
                        </a:solidFill>
                      </a:endParaRPr>
                    </a:p>
                  </a:txBody>
                  <a:tcPr>
                    <a:lnL w="12700" cap="flat" cmpd="sng" algn="ctr">
                      <a:no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b="1" i="0" u="none" strike="noStrike" cap="none" baseline="0" dirty="0">
                          <a:solidFill>
                            <a:schemeClr val="tx1"/>
                          </a:solidFill>
                          <a:latin typeface="+mn-lt"/>
                          <a:ea typeface="+mn-ea"/>
                          <a:cs typeface="+mn-cs"/>
                          <a:sym typeface="Arial"/>
                        </a:rPr>
                        <a:t>486TM SX</a:t>
                      </a:r>
                      <a:endParaRPr lang="en-IN" sz="1200" b="1" dirty="0">
                        <a:solidFill>
                          <a:schemeClr val="tx1"/>
                        </a:solidFill>
                      </a:endParaRP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b="1" i="0" u="none" strike="noStrike" cap="none" baseline="0" dirty="0">
                          <a:solidFill>
                            <a:schemeClr val="tx1"/>
                          </a:solidFill>
                          <a:latin typeface="+mn-lt"/>
                          <a:ea typeface="+mn-ea"/>
                          <a:cs typeface="+mn-cs"/>
                          <a:sym typeface="Arial"/>
                        </a:rPr>
                        <a:t>Pentium</a:t>
                      </a:r>
                      <a:endParaRPr lang="en-IN" sz="1200" b="1" dirty="0">
                        <a:solidFill>
                          <a:schemeClr val="tx1"/>
                        </a:solidFill>
                      </a:endParaRP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Pentium Pro</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Pentium II</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17666487"/>
                  </a:ext>
                </a:extLst>
              </a:tr>
              <a:tr h="461270">
                <a:tc>
                  <a:txBody>
                    <a:bodyPr/>
                    <a:lstStyle/>
                    <a:p>
                      <a:r>
                        <a:rPr lang="en-IN" sz="1200" b="0" i="0" u="none" strike="noStrike" cap="none" baseline="0" dirty="0">
                          <a:solidFill>
                            <a:schemeClr val="dk1"/>
                          </a:solidFill>
                          <a:latin typeface="+mn-lt"/>
                          <a:ea typeface="+mn-ea"/>
                          <a:cs typeface="+mn-cs"/>
                          <a:sym typeface="Arial"/>
                        </a:rPr>
                        <a:t>Introduced</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1991</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1993</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1995</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1997</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062764516"/>
                  </a:ext>
                </a:extLst>
              </a:tr>
              <a:tr h="527166">
                <a:tc>
                  <a:txBody>
                    <a:bodyPr/>
                    <a:lstStyle/>
                    <a:p>
                      <a:r>
                        <a:rPr lang="en-IN" sz="1200" b="0" i="0" u="none" strike="noStrike" cap="none" baseline="0" dirty="0">
                          <a:solidFill>
                            <a:schemeClr val="dk1"/>
                          </a:solidFill>
                          <a:latin typeface="+mn-lt"/>
                          <a:ea typeface="+mn-ea"/>
                          <a:cs typeface="+mn-cs"/>
                          <a:sym typeface="Arial"/>
                        </a:rPr>
                        <a:t>Clock speeds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16–33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60–166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150–200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200–300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801756320"/>
                  </a:ext>
                </a:extLst>
              </a:tr>
              <a:tr h="357101">
                <a:tc>
                  <a:txBody>
                    <a:bodyPr/>
                    <a:lstStyle/>
                    <a:p>
                      <a:r>
                        <a:rPr lang="en-IN" sz="1200" b="0" i="0" u="none" strike="noStrike" cap="none" baseline="0" dirty="0">
                          <a:solidFill>
                            <a:schemeClr val="dk1"/>
                          </a:solidFill>
                          <a:latin typeface="+mn-lt"/>
                          <a:ea typeface="+mn-ea"/>
                          <a:cs typeface="+mn-cs"/>
                          <a:sym typeface="Arial"/>
                        </a:rPr>
                        <a:t>Bus width</a:t>
                      </a:r>
                      <a:endParaRPr lang="en-IN" sz="1200" dirty="0"/>
                    </a:p>
                  </a:txBody>
                  <a:tcPr anchor="ctr">
                    <a:lnL w="12700" cap="flat" cmpd="sng" algn="ctr">
                      <a:solidFill>
                        <a:schemeClr val="tx1"/>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32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32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64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64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7438362"/>
                  </a:ext>
                </a:extLst>
              </a:tr>
              <a:tr h="474177">
                <a:tc>
                  <a:txBody>
                    <a:bodyPr/>
                    <a:lstStyle/>
                    <a:p>
                      <a:r>
                        <a:rPr lang="en-IN" sz="1200" b="0" i="0" u="none" strike="noStrike" cap="none" baseline="0" dirty="0">
                          <a:solidFill>
                            <a:schemeClr val="dk1"/>
                          </a:solidFill>
                          <a:latin typeface="+mn-lt"/>
                          <a:ea typeface="+mn-ea"/>
                          <a:cs typeface="+mn-cs"/>
                          <a:sym typeface="Arial"/>
                        </a:rPr>
                        <a:t>Number of transistors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1.185 million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3.1 million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5.5 million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7.5 million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94824530"/>
                  </a:ext>
                </a:extLst>
              </a:tr>
              <a:tr h="470795">
                <a:tc>
                  <a:txBody>
                    <a:bodyPr/>
                    <a:lstStyle/>
                    <a:p>
                      <a:r>
                        <a:rPr lang="en-IN" sz="1200" b="0" i="0" u="none" strike="noStrike" cap="none" baseline="0" dirty="0">
                          <a:solidFill>
                            <a:schemeClr val="dk1"/>
                          </a:solidFill>
                          <a:latin typeface="+mn-lt"/>
                          <a:ea typeface="+mn-ea"/>
                          <a:cs typeface="+mn-cs"/>
                          <a:sym typeface="Arial"/>
                        </a:rPr>
                        <a:t>Feature size (</a:t>
                      </a:r>
                      <a:r>
                        <a:rPr lang="en-IN" sz="1200" b="0" i="0" u="none" strike="noStrike" cap="none" baseline="0" dirty="0">
                          <a:solidFill>
                            <a:schemeClr val="dk1"/>
                          </a:solidFill>
                          <a:latin typeface="+mn-lt"/>
                          <a:ea typeface="+mn-ea"/>
                          <a:cs typeface="+mn-cs"/>
                          <a:sym typeface="Symbol" panose="05050102010706020507" pitchFamily="18" charset="2"/>
                        </a:rPr>
                        <a:t></a:t>
                      </a:r>
                      <a:r>
                        <a:rPr lang="en-IN" sz="1200" b="0" i="0" u="none" strike="noStrike" cap="none" baseline="0" dirty="0">
                          <a:solidFill>
                            <a:schemeClr val="dk1"/>
                          </a:solidFill>
                          <a:latin typeface="+mn-lt"/>
                          <a:ea typeface="+mn-ea"/>
                          <a:cs typeface="+mn-cs"/>
                          <a:sym typeface="Arial"/>
                        </a:rPr>
                        <a:t>m)</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0.8</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0.6</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0.35</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149877881"/>
                  </a:ext>
                </a:extLst>
              </a:tr>
              <a:tr h="470795">
                <a:tc>
                  <a:txBody>
                    <a:bodyPr/>
                    <a:lstStyle/>
                    <a:p>
                      <a:r>
                        <a:rPr lang="en-IN" sz="1200" b="0" i="0" u="none" strike="noStrike" cap="none" baseline="0" dirty="0">
                          <a:solidFill>
                            <a:schemeClr val="dk1"/>
                          </a:solidFill>
                          <a:latin typeface="+mn-lt"/>
                          <a:ea typeface="+mn-ea"/>
                          <a:cs typeface="+mn-cs"/>
                          <a:sym typeface="Arial"/>
                        </a:rPr>
                        <a:t>Addressable memory</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62666875"/>
                  </a:ext>
                </a:extLst>
              </a:tr>
              <a:tr h="470795">
                <a:tc>
                  <a:txBody>
                    <a:bodyPr/>
                    <a:lstStyle/>
                    <a:p>
                      <a:r>
                        <a:rPr lang="en-IN" sz="1200" dirty="0"/>
                        <a:t>Virtual memory</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741382163"/>
                  </a:ext>
                </a:extLst>
              </a:tr>
              <a:tr h="470795">
                <a:tc>
                  <a:txBody>
                    <a:bodyPr/>
                    <a:lstStyle/>
                    <a:p>
                      <a:r>
                        <a:rPr lang="en-IN" sz="1200" dirty="0"/>
                        <a:t>Cache</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8 kB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dirty="0"/>
                        <a:t>8 kB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512 kB</a:t>
                      </a:r>
                      <a:r>
                        <a:rPr lang="en-IN" sz="1200" baseline="0" dirty="0"/>
                        <a:t> L1 and </a:t>
                      </a:r>
                      <a:br>
                        <a:rPr lang="en-IN" sz="1200" baseline="0" dirty="0"/>
                      </a:br>
                      <a:r>
                        <a:rPr lang="en-IN" sz="1200" baseline="0" dirty="0"/>
                        <a:t>1 MB L2</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512 kB L2</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178682902"/>
                  </a:ext>
                </a:extLst>
              </a:tr>
            </a:tbl>
          </a:graphicData>
        </a:graphic>
      </p:graphicFrame>
      <p:sp>
        <p:nvSpPr>
          <p:cNvPr id="15" name="Rectangle 14"/>
          <p:cNvSpPr/>
          <p:nvPr/>
        </p:nvSpPr>
        <p:spPr>
          <a:xfrm>
            <a:off x="2123728" y="5775548"/>
            <a:ext cx="5040560" cy="523220"/>
          </a:xfrm>
          <a:prstGeom prst="rect">
            <a:avLst/>
          </a:prstGeom>
        </p:spPr>
        <p:txBody>
          <a:bodyPr wrap="square">
            <a:spAutoFit/>
          </a:bodyPr>
          <a:lstStyle/>
          <a:p>
            <a:pPr algn="ctr">
              <a:buNone/>
            </a:pPr>
            <a:r>
              <a:rPr lang="en-US" sz="2800" dirty="0">
                <a:latin typeface="+mj-lt"/>
              </a:rPr>
              <a:t>(c) 1990s Processors </a:t>
            </a:r>
            <a:endParaRPr lang="en-US" sz="28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71986274"/>
      </p:ext>
    </p:extLst>
  </p:cSld>
  <p:clrMapOvr>
    <a:masterClrMapping/>
  </p:clrMapOvr>
  <p:transition spd="med">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Evolution of Intel Microprocessors (4 of 4)</a:t>
            </a:r>
          </a:p>
        </p:txBody>
      </p:sp>
      <p:graphicFrame>
        <p:nvGraphicFramePr>
          <p:cNvPr id="8" name="Table 7" descr="The third table presents the following information related to processors introduced in recent years. The Pentium 3 was introduced in 19 99 with a clock speed of 450 to 660 m h z, a bus width of 64 bits, 9 point 5 million transistors, a feature size of 250 n m, an addressable memory of 64 g b, a virtual memory of 64 t b, a cache of 512 k b L 2, and 1 core. The Pentium 4 was introduced in 2000 with a clock speed of 1 point 3 to 1 point 8 g h z, a bus width of 64 bits, 42 million transistors, a feature size of 180 n m, an addressable memory of 64 g b, a virtual memory of 64 t b, a cache of 256 k b for L 2, and 1 core. The core 2 duo processor was introduced in 2006 with a clock speed of 1 point 0 6 to 1 point 2 g h z, 64 bits of bus width, 1 point 8 6 billion transistors, a feature size of 22 n m, 64 g b of addressable memory, 64 t b of virtual memory, a cache of 2 m b L 2, and 2 cores. The Core 1 7 E E 4 9 6 0 x was introduced in 2013 with a clock speed of 4 g h z, a bus width of 64 bits, 1 point 8 6 billion transistors, a feature size of 22, 64 g b of addressable memory, 64 t b of virtual memory, a cache of 1 point 5 m b for l 2 and 15 m b for l 3, and 6 cores. The Core I 9 dash 7 9 0 0 x was introduced in 2017 with a clock speed of 4 point 3 g h z, a bus width of 64 bits, 7 point 2 billion transistors, a feature size of 14 n m, an addressable memory of 128 g b, a virtual memory of 64 t b, a cache of 14 m b l 3, and 10 cores." title="A series of 3 tables with the title, evolution of intel microprocessors, page 1 of 2."/>
          <p:cNvGraphicFramePr>
            <a:graphicFrameLocks noGrp="1"/>
          </p:cNvGraphicFramePr>
          <p:nvPr>
            <p:extLst>
              <p:ext uri="{D42A27DB-BD31-4B8C-83A1-F6EECF244321}">
                <p14:modId xmlns:p14="http://schemas.microsoft.com/office/powerpoint/2010/main" val="4205272708"/>
              </p:ext>
            </p:extLst>
          </p:nvPr>
        </p:nvGraphicFramePr>
        <p:xfrm>
          <a:off x="442914" y="1325910"/>
          <a:ext cx="8017517" cy="4479354"/>
        </p:xfrm>
        <a:graphic>
          <a:graphicData uri="http://schemas.openxmlformats.org/drawingml/2006/table">
            <a:tbl>
              <a:tblPr firstRow="1" bandRow="1">
                <a:tableStyleId>{5C22544A-7EE6-4342-B048-85BDC9FD1C3A}</a:tableStyleId>
              </a:tblPr>
              <a:tblGrid>
                <a:gridCol w="1735299">
                  <a:extLst>
                    <a:ext uri="{9D8B030D-6E8A-4147-A177-3AD203B41FA5}">
                      <a16:colId xmlns:a16="http://schemas.microsoft.com/office/drawing/2014/main" val="528802535"/>
                    </a:ext>
                  </a:extLst>
                </a:gridCol>
                <a:gridCol w="1229024">
                  <a:extLst>
                    <a:ext uri="{9D8B030D-6E8A-4147-A177-3AD203B41FA5}">
                      <a16:colId xmlns:a16="http://schemas.microsoft.com/office/drawing/2014/main" val="3102758518"/>
                    </a:ext>
                  </a:extLst>
                </a:gridCol>
                <a:gridCol w="1092755">
                  <a:extLst>
                    <a:ext uri="{9D8B030D-6E8A-4147-A177-3AD203B41FA5}">
                      <a16:colId xmlns:a16="http://schemas.microsoft.com/office/drawing/2014/main" val="2543019389"/>
                    </a:ext>
                  </a:extLst>
                </a:gridCol>
                <a:gridCol w="1080120">
                  <a:extLst>
                    <a:ext uri="{9D8B030D-6E8A-4147-A177-3AD203B41FA5}">
                      <a16:colId xmlns:a16="http://schemas.microsoft.com/office/drawing/2014/main" val="4122312373"/>
                    </a:ext>
                  </a:extLst>
                </a:gridCol>
                <a:gridCol w="1268999">
                  <a:extLst>
                    <a:ext uri="{9D8B030D-6E8A-4147-A177-3AD203B41FA5}">
                      <a16:colId xmlns:a16="http://schemas.microsoft.com/office/drawing/2014/main" val="340325420"/>
                    </a:ext>
                  </a:extLst>
                </a:gridCol>
                <a:gridCol w="1611320">
                  <a:extLst>
                    <a:ext uri="{9D8B030D-6E8A-4147-A177-3AD203B41FA5}">
                      <a16:colId xmlns:a16="http://schemas.microsoft.com/office/drawing/2014/main" val="933849417"/>
                    </a:ext>
                  </a:extLst>
                </a:gridCol>
              </a:tblGrid>
              <a:tr h="316677">
                <a:tc>
                  <a:txBody>
                    <a:bodyPr/>
                    <a:lstStyle/>
                    <a:p>
                      <a:endParaRPr lang="en-IN" sz="1200" dirty="0">
                        <a:solidFill>
                          <a:schemeClr val="tx1"/>
                        </a:solidFill>
                      </a:endParaRPr>
                    </a:p>
                  </a:txBody>
                  <a:tcPr>
                    <a:lnL w="12700" cap="flat" cmpd="sng" algn="ctr">
                      <a:no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200" b="1" i="0" u="none" strike="noStrike" cap="none" baseline="0" dirty="0">
                          <a:solidFill>
                            <a:schemeClr val="tx1"/>
                          </a:solidFill>
                          <a:latin typeface="+mn-lt"/>
                          <a:ea typeface="+mn-ea"/>
                          <a:cs typeface="+mn-cs"/>
                          <a:sym typeface="Arial"/>
                        </a:rPr>
                        <a:t>Pentium III</a:t>
                      </a:r>
                      <a:endParaRPr lang="en-IN" sz="1200" b="1" dirty="0">
                        <a:solidFill>
                          <a:schemeClr val="tx1"/>
                        </a:solidFill>
                      </a:endParaRP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b="1" i="0" u="none" strike="noStrike" cap="none" baseline="0" dirty="0">
                          <a:solidFill>
                            <a:schemeClr val="tx1"/>
                          </a:solidFill>
                          <a:latin typeface="+mn-lt"/>
                          <a:ea typeface="+mn-ea"/>
                          <a:cs typeface="+mn-cs"/>
                          <a:sym typeface="Arial"/>
                        </a:rPr>
                        <a:t>Pentium 4</a:t>
                      </a:r>
                      <a:endParaRPr lang="en-IN" sz="1200" b="1" dirty="0">
                        <a:solidFill>
                          <a:schemeClr val="tx1"/>
                        </a:solidFill>
                      </a:endParaRP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Core 2 Duo</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Core i7 EE</a:t>
                      </a:r>
                    </a:p>
                    <a:p>
                      <a:pPr algn="ctr"/>
                      <a:r>
                        <a:rPr lang="en-IN" sz="1200" b="1" dirty="0">
                          <a:solidFill>
                            <a:schemeClr val="tx1"/>
                          </a:solidFill>
                        </a:rPr>
                        <a:t>4960X</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1" dirty="0">
                          <a:solidFill>
                            <a:schemeClr val="tx1"/>
                          </a:solidFill>
                        </a:rPr>
                        <a:t>Core i9-</a:t>
                      </a:r>
                    </a:p>
                    <a:p>
                      <a:pPr algn="ctr"/>
                      <a:r>
                        <a:rPr lang="en-IN" sz="1200" b="1" dirty="0">
                          <a:solidFill>
                            <a:schemeClr val="tx1"/>
                          </a:solidFill>
                        </a:rPr>
                        <a:t>7900X</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17666487"/>
                  </a:ext>
                </a:extLst>
              </a:tr>
              <a:tr h="461270">
                <a:tc>
                  <a:txBody>
                    <a:bodyPr/>
                    <a:lstStyle/>
                    <a:p>
                      <a:r>
                        <a:rPr lang="en-IN" sz="1200" b="0" i="0" u="none" strike="noStrike" cap="none" baseline="0" dirty="0">
                          <a:solidFill>
                            <a:schemeClr val="dk1"/>
                          </a:solidFill>
                          <a:latin typeface="+mn-lt"/>
                          <a:ea typeface="+mn-ea"/>
                          <a:cs typeface="+mn-cs"/>
                          <a:sym typeface="Arial"/>
                        </a:rPr>
                        <a:t>Introduced</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1999</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2000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2006</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2013</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2017</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062764516"/>
                  </a:ext>
                </a:extLst>
              </a:tr>
              <a:tr h="527166">
                <a:tc>
                  <a:txBody>
                    <a:bodyPr/>
                    <a:lstStyle/>
                    <a:p>
                      <a:r>
                        <a:rPr lang="en-IN" sz="1200" b="0" i="0" u="none" strike="noStrike" cap="none" baseline="0" dirty="0">
                          <a:solidFill>
                            <a:schemeClr val="dk1"/>
                          </a:solidFill>
                          <a:latin typeface="+mn-lt"/>
                          <a:ea typeface="+mn-ea"/>
                          <a:cs typeface="+mn-cs"/>
                          <a:sym typeface="Arial"/>
                        </a:rPr>
                        <a:t>Clock speeds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450–660 MHz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1.3–1.8 GHz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1.06–1.2</a:t>
                      </a:r>
                    </a:p>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GHz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mn-ea"/>
                          <a:cs typeface="+mn-cs"/>
                          <a:sym typeface="Arial"/>
                        </a:rPr>
                        <a:t>4 GHz</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dirty="0"/>
                        <a:t>4.3 GHz</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801756320"/>
                  </a:ext>
                </a:extLst>
              </a:tr>
              <a:tr h="357101">
                <a:tc>
                  <a:txBody>
                    <a:bodyPr/>
                    <a:lstStyle/>
                    <a:p>
                      <a:r>
                        <a:rPr lang="en-IN" sz="1200" b="0" i="0" u="none" strike="noStrike" cap="none" baseline="0" dirty="0">
                          <a:solidFill>
                            <a:schemeClr val="dk1"/>
                          </a:solidFill>
                          <a:latin typeface="+mn-lt"/>
                          <a:ea typeface="+mn-ea"/>
                          <a:cs typeface="+mn-cs"/>
                          <a:sym typeface="Arial"/>
                        </a:rPr>
                        <a:t>Bus width</a:t>
                      </a:r>
                      <a:endParaRPr lang="en-IN" sz="1200" dirty="0"/>
                    </a:p>
                  </a:txBody>
                  <a:tcPr anchor="ctr">
                    <a:lnL w="12700" cap="flat" cmpd="sng" algn="ctr">
                      <a:solidFill>
                        <a:schemeClr val="tx1"/>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64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64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64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64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64 bits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7438362"/>
                  </a:ext>
                </a:extLst>
              </a:tr>
              <a:tr h="474177">
                <a:tc>
                  <a:txBody>
                    <a:bodyPr/>
                    <a:lstStyle/>
                    <a:p>
                      <a:r>
                        <a:rPr lang="en-IN" sz="1200" b="0" i="0" u="none" strike="noStrike" cap="none" baseline="0" dirty="0">
                          <a:solidFill>
                            <a:schemeClr val="dk1"/>
                          </a:solidFill>
                          <a:latin typeface="+mn-lt"/>
                          <a:ea typeface="+mn-ea"/>
                          <a:cs typeface="+mn-cs"/>
                          <a:sym typeface="Arial"/>
                        </a:rPr>
                        <a:t>Number of transistors</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9.5 million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42 million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167 million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1.86 billion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7.2 billion</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94824530"/>
                  </a:ext>
                </a:extLst>
              </a:tr>
              <a:tr h="470795">
                <a:tc>
                  <a:txBody>
                    <a:bodyPr/>
                    <a:lstStyle/>
                    <a:p>
                      <a:r>
                        <a:rPr lang="en-IN" sz="1200" b="0" i="0" u="none" strike="noStrike" cap="none" baseline="0" dirty="0">
                          <a:solidFill>
                            <a:schemeClr val="dk1"/>
                          </a:solidFill>
                          <a:latin typeface="+mn-lt"/>
                          <a:ea typeface="+mn-ea"/>
                          <a:cs typeface="+mn-cs"/>
                          <a:sym typeface="Arial"/>
                        </a:rPr>
                        <a:t>Feature size (</a:t>
                      </a:r>
                      <a:r>
                        <a:rPr lang="en-IN" sz="1200" b="0" i="0" u="none" strike="noStrike" cap="none" baseline="0" dirty="0">
                          <a:solidFill>
                            <a:schemeClr val="dk1"/>
                          </a:solidFill>
                          <a:latin typeface="+mn-lt"/>
                          <a:ea typeface="+mn-ea"/>
                          <a:cs typeface="+mn-cs"/>
                          <a:sym typeface="Symbol" panose="05050102010706020507" pitchFamily="18" charset="2"/>
                        </a:rPr>
                        <a:t>n</a:t>
                      </a:r>
                      <a:r>
                        <a:rPr lang="en-IN" sz="1200" b="0" i="0" u="none" strike="noStrike" cap="none" baseline="0" dirty="0">
                          <a:solidFill>
                            <a:schemeClr val="dk1"/>
                          </a:solidFill>
                          <a:latin typeface="+mn-lt"/>
                          <a:ea typeface="+mn-ea"/>
                          <a:cs typeface="+mn-cs"/>
                          <a:sym typeface="Arial"/>
                        </a:rPr>
                        <a:t>m)</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250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180</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65</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b="0" i="0" u="none" strike="noStrike" cap="none" baseline="0" dirty="0">
                          <a:solidFill>
                            <a:schemeClr val="dk1"/>
                          </a:solidFill>
                          <a:latin typeface="+mn-lt"/>
                          <a:ea typeface="+mn-ea"/>
                          <a:cs typeface="+mn-cs"/>
                          <a:sym typeface="Arial"/>
                        </a:rPr>
                        <a:t>22</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14</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149877881"/>
                  </a:ext>
                </a:extLst>
              </a:tr>
              <a:tr h="470795">
                <a:tc>
                  <a:txBody>
                    <a:bodyPr/>
                    <a:lstStyle/>
                    <a:p>
                      <a:r>
                        <a:rPr lang="en-IN" sz="1200" b="0" i="0" u="none" strike="noStrike" cap="none" baseline="0" dirty="0">
                          <a:solidFill>
                            <a:schemeClr val="dk1"/>
                          </a:solidFill>
                          <a:latin typeface="+mn-lt"/>
                          <a:ea typeface="+mn-ea"/>
                          <a:cs typeface="+mn-cs"/>
                          <a:sym typeface="Arial"/>
                        </a:rPr>
                        <a:t>Addressable memory</a:t>
                      </a:r>
                      <a:endParaRPr lang="en-IN" sz="1200" dirty="0"/>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dirty="0"/>
                        <a:t>64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dirty="0"/>
                        <a:t>64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dirty="0"/>
                        <a:t>128 GB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62666875"/>
                  </a:ext>
                </a:extLst>
              </a:tr>
              <a:tr h="470795">
                <a:tc>
                  <a:txBody>
                    <a:bodyPr/>
                    <a:lstStyle/>
                    <a:p>
                      <a:r>
                        <a:rPr lang="en-IN" sz="1200" dirty="0"/>
                        <a:t>Virtual memory</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64 TB</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741382163"/>
                  </a:ext>
                </a:extLst>
              </a:tr>
              <a:tr h="470795">
                <a:tc>
                  <a:txBody>
                    <a:bodyPr/>
                    <a:lstStyle/>
                    <a:p>
                      <a:r>
                        <a:rPr lang="en-IN" sz="1200" dirty="0"/>
                        <a:t>Cache</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512 kB L2</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dirty="0"/>
                        <a:t>256 kB L2</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dirty="0"/>
                        <a:t>2 MB L2</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dirty="0"/>
                        <a:t>1.5 MB L2/</a:t>
                      </a:r>
                      <a:br>
                        <a:rPr lang="en-IN" sz="1200" dirty="0"/>
                      </a:br>
                      <a:r>
                        <a:rPr lang="en-IN" sz="1200" dirty="0"/>
                        <a:t>1.5 MB L3</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200" dirty="0"/>
                        <a:t>14 MB L3</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178682902"/>
                  </a:ext>
                </a:extLst>
              </a:tr>
              <a:tr h="319260">
                <a:tc>
                  <a:txBody>
                    <a:bodyPr/>
                    <a:lstStyle/>
                    <a:p>
                      <a:r>
                        <a:rPr lang="en-IN" sz="1200" dirty="0"/>
                        <a:t>Number of cores</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2</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6</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IN" sz="1200" dirty="0"/>
                        <a:t>10</a:t>
                      </a:r>
                    </a:p>
                  </a:txBody>
                  <a:tcPr anchor="ctr">
                    <a:lnL w="12700" cap="flat" cmpd="sng" algn="ctr">
                      <a:solidFill>
                        <a:srgbClr val="007FA3"/>
                      </a:solidFill>
                      <a:prstDash val="solid"/>
                      <a:round/>
                      <a:headEnd type="none" w="med" len="med"/>
                      <a:tailEnd type="none" w="med" len="med"/>
                    </a:lnL>
                    <a:lnR w="12700" cap="flat" cmpd="sng" algn="ctr">
                      <a:solidFill>
                        <a:srgbClr val="007FA3"/>
                      </a:solidFill>
                      <a:prstDash val="solid"/>
                      <a:round/>
                      <a:headEnd type="none" w="med" len="med"/>
                      <a:tailEnd type="none" w="med" len="med"/>
                    </a:lnR>
                    <a:lnT w="12700" cap="flat" cmpd="sng" algn="ctr">
                      <a:solidFill>
                        <a:srgbClr val="007FA3"/>
                      </a:solidFill>
                      <a:prstDash val="solid"/>
                      <a:round/>
                      <a:headEnd type="none" w="med" len="med"/>
                      <a:tailEnd type="none" w="med" len="med"/>
                    </a:lnT>
                    <a:lnB w="12700" cap="flat" cmpd="sng" algn="ctr">
                      <a:solidFill>
                        <a:srgbClr val="007FA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244295494"/>
                  </a:ext>
                </a:extLst>
              </a:tr>
            </a:tbl>
          </a:graphicData>
        </a:graphic>
      </p:graphicFrame>
      <p:sp>
        <p:nvSpPr>
          <p:cNvPr id="15" name="Rectangle 14"/>
          <p:cNvSpPr/>
          <p:nvPr/>
        </p:nvSpPr>
        <p:spPr>
          <a:xfrm>
            <a:off x="2123728" y="5776689"/>
            <a:ext cx="5040560" cy="523220"/>
          </a:xfrm>
          <a:prstGeom prst="rect">
            <a:avLst/>
          </a:prstGeom>
        </p:spPr>
        <p:txBody>
          <a:bodyPr wrap="square">
            <a:spAutoFit/>
          </a:bodyPr>
          <a:lstStyle/>
          <a:p>
            <a:pPr algn="ctr">
              <a:buNone/>
            </a:pPr>
            <a:r>
              <a:rPr lang="en-US" sz="2800" dirty="0">
                <a:latin typeface="+mj-lt"/>
              </a:rPr>
              <a:t>(d) Recent Processors </a:t>
            </a:r>
            <a:endParaRPr lang="en-US" sz="28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5189721"/>
      </p:ext>
    </p:extLst>
  </p:cSld>
  <p:clrMapOvr>
    <a:masterClrMapping/>
  </p:clrMapOvr>
  <p:transition spd="med">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Evolution of the Intel x86 Architecture </a:t>
            </a:r>
          </a:p>
        </p:txBody>
      </p:sp>
      <p:sp>
        <p:nvSpPr>
          <p:cNvPr id="8" name="Content Placeholder 7"/>
          <p:cNvSpPr>
            <a:spLocks noGrp="1"/>
          </p:cNvSpPr>
          <p:nvPr>
            <p:ph idx="1"/>
          </p:nvPr>
        </p:nvSpPr>
        <p:spPr/>
        <p:txBody>
          <a:bodyPr/>
          <a:lstStyle/>
          <a:p>
            <a:r>
              <a:rPr lang="en-US" dirty="0"/>
              <a:t>Two common processor families are the Intel x86 and the ARM architectures</a:t>
            </a:r>
          </a:p>
          <a:p>
            <a:r>
              <a:rPr lang="en-US" dirty="0"/>
              <a:t>Current x86 offerings represent the results of decades of design effort on complex instruction set computers (CISCs)</a:t>
            </a:r>
          </a:p>
          <a:p>
            <a:r>
              <a:rPr lang="en-US" dirty="0"/>
              <a:t>An alternative approach to processor design is the reduced instruction set computer (RISC)</a:t>
            </a:r>
          </a:p>
          <a:p>
            <a:r>
              <a:rPr lang="en-US" dirty="0"/>
              <a:t>ARM architecture is used in a wide variety of embedded systems and is one of the most powerful and best-designed RISC-based systems on the market</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462232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Highlights of the Evolution of the Intel Product Line: (1 of 2)</a:t>
            </a:r>
          </a:p>
        </p:txBody>
      </p:sp>
      <p:graphicFrame>
        <p:nvGraphicFramePr>
          <p:cNvPr id="9" name="Content Placeholder 6"/>
          <p:cNvGraphicFramePr>
            <a:graphicFrameLocks/>
          </p:cNvGraphicFramePr>
          <p:nvPr>
            <p:extLst>
              <p:ext uri="{D42A27DB-BD31-4B8C-83A1-F6EECF244321}">
                <p14:modId xmlns:p14="http://schemas.microsoft.com/office/powerpoint/2010/main" val="2964488968"/>
              </p:ext>
            </p:extLst>
          </p:nvPr>
        </p:nvGraphicFramePr>
        <p:xfrm>
          <a:off x="467544" y="1268760"/>
          <a:ext cx="8394700" cy="5013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4581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3"/>
          <p:cNvSpPr>
            <a:spLocks noGrp="1" noChangeArrowheads="1"/>
          </p:cNvSpPr>
          <p:nvPr>
            <p:ph type="body" idx="4294967295"/>
            <p:custDataLst>
              <p:tags r:id="rId1"/>
            </p:custDataLst>
          </p:nvPr>
        </p:nvSpPr>
        <p:spPr>
          <a:xfrm>
            <a:off x="395536" y="1143000"/>
            <a:ext cx="8367464" cy="4525963"/>
          </a:xfrm>
        </p:spPr>
        <p:txBody>
          <a:bodyPr/>
          <a:lstStyle/>
          <a:p>
            <a:pPr eaLnBrk="1" hangingPunct="1"/>
            <a:r>
              <a:rPr lang="en-US" dirty="0"/>
              <a:t>Abstraction</a:t>
            </a:r>
          </a:p>
          <a:p>
            <a:pPr eaLnBrk="1" hangingPunct="1"/>
            <a:r>
              <a:rPr lang="en-US" dirty="0"/>
              <a:t>Discipline</a:t>
            </a:r>
          </a:p>
          <a:p>
            <a:pPr eaLnBrk="1" hangingPunct="1"/>
            <a:r>
              <a:rPr lang="en-US" dirty="0"/>
              <a:t>The Three –y’s</a:t>
            </a:r>
          </a:p>
          <a:p>
            <a:pPr lvl="1" eaLnBrk="1" hangingPunct="1"/>
            <a:r>
              <a:rPr lang="en-US" dirty="0"/>
              <a:t>Hierarch</a:t>
            </a:r>
            <a:r>
              <a:rPr lang="en-US" b="1" dirty="0">
                <a:solidFill>
                  <a:srgbClr val="0070C0"/>
                </a:solidFill>
              </a:rPr>
              <a:t>y</a:t>
            </a:r>
          </a:p>
          <a:p>
            <a:pPr lvl="1" eaLnBrk="1" hangingPunct="1"/>
            <a:r>
              <a:rPr lang="en-US" dirty="0"/>
              <a:t>Modularit</a:t>
            </a:r>
            <a:r>
              <a:rPr lang="en-US" b="1" dirty="0">
                <a:solidFill>
                  <a:srgbClr val="0070C0"/>
                </a:solidFill>
              </a:rPr>
              <a:t>y</a:t>
            </a:r>
          </a:p>
          <a:p>
            <a:pPr lvl="1" eaLnBrk="1" hangingPunct="1"/>
            <a:r>
              <a:rPr lang="en-US" dirty="0"/>
              <a:t>Regularit</a:t>
            </a:r>
            <a:r>
              <a:rPr lang="en-US" b="1" dirty="0">
                <a:solidFill>
                  <a:srgbClr val="0070C0"/>
                </a:solidFill>
              </a:rPr>
              <a:t>y</a:t>
            </a:r>
          </a:p>
        </p:txBody>
      </p:sp>
      <p:sp>
        <p:nvSpPr>
          <p:cNvPr id="6" name="TextBox 5"/>
          <p:cNvSpPr txBox="1"/>
          <p:nvPr/>
        </p:nvSpPr>
        <p:spPr>
          <a:xfrm>
            <a:off x="457200" y="68759"/>
            <a:ext cx="7924800" cy="646331"/>
          </a:xfrm>
          <a:prstGeom prst="rect">
            <a:avLst/>
          </a:prstGeom>
          <a:noFill/>
        </p:spPr>
        <p:txBody>
          <a:bodyPr wrap="square" rtlCol="0">
            <a:spAutoFit/>
          </a:bodyPr>
          <a:lstStyle/>
          <a:p>
            <a:r>
              <a:rPr lang="en-US" sz="3600" dirty="0">
                <a:solidFill>
                  <a:schemeClr val="bg1"/>
                </a:solidFill>
                <a:latin typeface="+mj-lt"/>
              </a:rPr>
              <a:t>The Art of Managing Complexity</a:t>
            </a:r>
          </a:p>
        </p:txBody>
      </p:sp>
    </p:spTree>
    <p:extLst>
      <p:ext uri="{BB962C8B-B14F-4D97-AF65-F5344CB8AC3E}">
        <p14:creationId xmlns:p14="http://schemas.microsoft.com/office/powerpoint/2010/main" val="957641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5"/>
            <a:ext cx="8229600" cy="1097279"/>
          </a:xfrm>
        </p:spPr>
        <p:txBody>
          <a:bodyPr/>
          <a:lstStyle/>
          <a:p>
            <a:r>
              <a:rPr lang="en-US" sz="3000" dirty="0"/>
              <a:t>Highlights of the Evolution of the Intel Product Line: (2 of 2)</a:t>
            </a:r>
          </a:p>
        </p:txBody>
      </p:sp>
      <p:graphicFrame>
        <p:nvGraphicFramePr>
          <p:cNvPr id="9" name="Content Placeholder 6"/>
          <p:cNvGraphicFramePr>
            <a:graphicFrameLocks/>
          </p:cNvGraphicFramePr>
          <p:nvPr>
            <p:extLst>
              <p:ext uri="{D42A27DB-BD31-4B8C-83A1-F6EECF244321}">
                <p14:modId xmlns:p14="http://schemas.microsoft.com/office/powerpoint/2010/main" val="629453293"/>
              </p:ext>
            </p:extLst>
          </p:nvPr>
        </p:nvGraphicFramePr>
        <p:xfrm>
          <a:off x="92830" y="991999"/>
          <a:ext cx="9036496"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362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Systems</a:t>
            </a:r>
          </a:p>
        </p:txBody>
      </p:sp>
      <p:sp>
        <p:nvSpPr>
          <p:cNvPr id="3" name="Content Placeholder 2"/>
          <p:cNvSpPr>
            <a:spLocks noGrp="1"/>
          </p:cNvSpPr>
          <p:nvPr>
            <p:ph idx="1"/>
          </p:nvPr>
        </p:nvSpPr>
        <p:spPr>
          <a:xfrm>
            <a:off x="467545" y="1412776"/>
            <a:ext cx="6840760" cy="5112568"/>
          </a:xfrm>
        </p:spPr>
        <p:txBody>
          <a:bodyPr>
            <a:normAutofit/>
          </a:bodyPr>
          <a:lstStyle/>
          <a:p>
            <a:r>
              <a:rPr lang="en-US" dirty="0"/>
              <a:t>The use of electronics and software within a product</a:t>
            </a:r>
          </a:p>
          <a:p>
            <a:r>
              <a:rPr lang="en-US" dirty="0"/>
              <a:t>Billions of computer systems are produced each year that are embedded within larger devices</a:t>
            </a:r>
          </a:p>
          <a:p>
            <a:r>
              <a:rPr lang="en-US" dirty="0"/>
              <a:t>Today many devices that use electric power have an embedded computing system</a:t>
            </a:r>
          </a:p>
          <a:p>
            <a:r>
              <a:rPr lang="en-US" dirty="0"/>
              <a:t>Often embedded systems are tightly coupled to their environment</a:t>
            </a:r>
          </a:p>
          <a:p>
            <a:pPr lvl="1"/>
            <a:r>
              <a:rPr lang="en-US" dirty="0"/>
              <a:t>This can give rise to real-time constraints imposed by the need to interact with the environment</a:t>
            </a:r>
          </a:p>
          <a:p>
            <a:pPr lvl="2"/>
            <a:r>
              <a:rPr lang="en-US" dirty="0"/>
              <a:t>Constraints such as required speeds of motion, required precision of measurement, and required time durations, dictate the timing of software operations</a:t>
            </a:r>
          </a:p>
          <a:p>
            <a:pPr lvl="1"/>
            <a:r>
              <a:rPr lang="en-US" dirty="0"/>
              <a:t>If multiple activities must be managed simultaneously this imposes more complex real-time constraints</a:t>
            </a:r>
          </a:p>
          <a:p>
            <a:endParaRPr lang="en-US" dirty="0"/>
          </a:p>
        </p:txBody>
      </p:sp>
      <p:pic>
        <p:nvPicPr>
          <p:cNvPr id="4" name="Picture 3"/>
          <p:cNvPicPr>
            <a:picLocks noChangeAspect="1"/>
          </p:cNvPicPr>
          <p:nvPr/>
        </p:nvPicPr>
        <p:blipFill>
          <a:blip r:embed="rId3"/>
          <a:stretch>
            <a:fillRect/>
          </a:stretch>
        </p:blipFill>
        <p:spPr>
          <a:xfrm>
            <a:off x="7308304" y="2060848"/>
            <a:ext cx="864097" cy="927582"/>
          </a:xfrm>
          <a:prstGeom prst="rect">
            <a:avLst/>
          </a:prstGeom>
        </p:spPr>
      </p:pic>
      <p:pic>
        <p:nvPicPr>
          <p:cNvPr id="5" name="Picture 4"/>
          <p:cNvPicPr>
            <a:picLocks noChangeAspect="1"/>
          </p:cNvPicPr>
          <p:nvPr/>
        </p:nvPicPr>
        <p:blipFill>
          <a:blip r:embed="rId4"/>
          <a:stretch>
            <a:fillRect/>
          </a:stretch>
        </p:blipFill>
        <p:spPr>
          <a:xfrm>
            <a:off x="5364088" y="0"/>
            <a:ext cx="969571" cy="1268760"/>
          </a:xfrm>
          <a:prstGeom prst="rect">
            <a:avLst/>
          </a:prstGeom>
        </p:spPr>
      </p:pic>
      <p:pic>
        <p:nvPicPr>
          <p:cNvPr id="6" name="Picture 5"/>
          <p:cNvPicPr>
            <a:picLocks noChangeAspect="1"/>
          </p:cNvPicPr>
          <p:nvPr/>
        </p:nvPicPr>
        <p:blipFill>
          <a:blip r:embed="rId5"/>
          <a:stretch>
            <a:fillRect/>
          </a:stretch>
        </p:blipFill>
        <p:spPr>
          <a:xfrm>
            <a:off x="7092280" y="836712"/>
            <a:ext cx="560558" cy="908720"/>
          </a:xfrm>
          <a:prstGeom prst="rect">
            <a:avLst/>
          </a:prstGeom>
        </p:spPr>
      </p:pic>
      <p:pic>
        <p:nvPicPr>
          <p:cNvPr id="7" name="Picture 6"/>
          <p:cNvPicPr>
            <a:picLocks noChangeAspect="1"/>
          </p:cNvPicPr>
          <p:nvPr/>
        </p:nvPicPr>
        <p:blipFill>
          <a:blip r:embed="rId6"/>
          <a:stretch>
            <a:fillRect/>
          </a:stretch>
        </p:blipFill>
        <p:spPr>
          <a:xfrm rot="10019540" flipV="1">
            <a:off x="7735919" y="4747622"/>
            <a:ext cx="919987" cy="705323"/>
          </a:xfrm>
          <a:prstGeom prst="rect">
            <a:avLst/>
          </a:prstGeom>
        </p:spPr>
      </p:pic>
      <p:pic>
        <p:nvPicPr>
          <p:cNvPr id="8" name="Picture 7"/>
          <p:cNvPicPr>
            <a:picLocks noChangeAspect="1"/>
          </p:cNvPicPr>
          <p:nvPr/>
        </p:nvPicPr>
        <p:blipFill>
          <a:blip r:embed="rId7"/>
          <a:stretch>
            <a:fillRect/>
          </a:stretch>
        </p:blipFill>
        <p:spPr>
          <a:xfrm>
            <a:off x="7812360" y="2924944"/>
            <a:ext cx="1162867" cy="1516783"/>
          </a:xfrm>
          <a:prstGeom prst="rect">
            <a:avLst/>
          </a:prstGeom>
        </p:spPr>
      </p:pic>
      <p:pic>
        <p:nvPicPr>
          <p:cNvPr id="9" name="Picture 8"/>
          <p:cNvPicPr>
            <a:picLocks noChangeAspect="1"/>
          </p:cNvPicPr>
          <p:nvPr/>
        </p:nvPicPr>
        <p:blipFill>
          <a:blip r:embed="rId8"/>
          <a:stretch>
            <a:fillRect/>
          </a:stretch>
        </p:blipFill>
        <p:spPr>
          <a:xfrm>
            <a:off x="6169721" y="5294542"/>
            <a:ext cx="1577509" cy="1130548"/>
          </a:xfrm>
          <a:prstGeom prst="rect">
            <a:avLst/>
          </a:prstGeom>
        </p:spPr>
      </p:pic>
      <p:sp>
        <p:nvSpPr>
          <p:cNvPr id="10" name="Footer Placeholder 9"/>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127966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3E45-B1D2-413C-9CB1-1B0FEF6F576A}"/>
              </a:ext>
            </a:extLst>
          </p:cNvPr>
          <p:cNvSpPr>
            <a:spLocks noGrp="1"/>
          </p:cNvSpPr>
          <p:nvPr>
            <p:ph type="title"/>
          </p:nvPr>
        </p:nvSpPr>
        <p:spPr/>
        <p:txBody>
          <a:bodyPr/>
          <a:lstStyle/>
          <a:p>
            <a:r>
              <a:rPr lang="en-US" dirty="0"/>
              <a:t>Figure 1.13</a:t>
            </a:r>
          </a:p>
        </p:txBody>
      </p:sp>
      <p:pic>
        <p:nvPicPr>
          <p:cNvPr id="5" name="Picture 4" descr="Diagram&#10;&#10;Description automatically generated">
            <a:extLst>
              <a:ext uri="{FF2B5EF4-FFF2-40B4-BE49-F238E27FC236}">
                <a16:creationId xmlns:a16="http://schemas.microsoft.com/office/drawing/2014/main" id="{8E251825-4A1D-4526-BF18-BCBF4E757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291217"/>
            <a:ext cx="5905896" cy="6018104"/>
          </a:xfrm>
          <a:prstGeom prst="rect">
            <a:avLst/>
          </a:prstGeom>
        </p:spPr>
      </p:pic>
      <p:pic>
        <p:nvPicPr>
          <p:cNvPr id="3" name="Picture 2">
            <a:extLst>
              <a:ext uri="{FF2B5EF4-FFF2-40B4-BE49-F238E27FC236}">
                <a16:creationId xmlns:a16="http://schemas.microsoft.com/office/drawing/2014/main" id="{4FFC1068-564E-4E78-8025-85753B1DDE3A}"/>
              </a:ext>
            </a:extLst>
          </p:cNvPr>
          <p:cNvPicPr>
            <a:picLocks noChangeAspect="1"/>
          </p:cNvPicPr>
          <p:nvPr/>
        </p:nvPicPr>
        <p:blipFill>
          <a:blip r:embed="rId4"/>
          <a:stretch>
            <a:fillRect/>
          </a:stretch>
        </p:blipFill>
        <p:spPr>
          <a:xfrm>
            <a:off x="611560" y="2081897"/>
            <a:ext cx="2088232" cy="2736684"/>
          </a:xfrm>
          <a:prstGeom prst="rect">
            <a:avLst/>
          </a:prstGeom>
        </p:spPr>
      </p:pic>
    </p:spTree>
    <p:extLst>
      <p:ext uri="{BB962C8B-B14F-4D97-AF65-F5344CB8AC3E}">
        <p14:creationId xmlns:p14="http://schemas.microsoft.com/office/powerpoint/2010/main" val="1231976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Internet of Things (</a:t>
            </a:r>
            <a:r>
              <a:rPr lang="en-US" dirty="0" err="1"/>
              <a:t>IoT</a:t>
            </a:r>
            <a:r>
              <a:rPr lang="en-US" dirty="0"/>
              <a:t>)</a:t>
            </a:r>
          </a:p>
        </p:txBody>
      </p:sp>
      <p:sp>
        <p:nvSpPr>
          <p:cNvPr id="3" name="Content Placeholder 2"/>
          <p:cNvSpPr>
            <a:spLocks noGrp="1"/>
          </p:cNvSpPr>
          <p:nvPr>
            <p:ph type="body" idx="1"/>
          </p:nvPr>
        </p:nvSpPr>
        <p:spPr>
          <a:xfrm>
            <a:off x="323528" y="1312650"/>
            <a:ext cx="8229600" cy="4829176"/>
          </a:xfrm>
        </p:spPr>
        <p:txBody>
          <a:bodyPr>
            <a:noAutofit/>
          </a:bodyPr>
          <a:lstStyle/>
          <a:p>
            <a:pPr marL="438150" indent="-336550">
              <a:spcBef>
                <a:spcPts val="300"/>
              </a:spcBef>
            </a:pPr>
            <a:r>
              <a:rPr lang="en-US" dirty="0"/>
              <a:t>Term that refers to the expanding interconnection of smart devices, ranging from appliances to tiny sensors</a:t>
            </a:r>
          </a:p>
          <a:p>
            <a:pPr marL="438150" indent="-336550">
              <a:spcBef>
                <a:spcPts val="300"/>
              </a:spcBef>
            </a:pPr>
            <a:r>
              <a:rPr lang="en-US" dirty="0"/>
              <a:t>Is primarily driven by deeply embedded devices</a:t>
            </a:r>
          </a:p>
          <a:p>
            <a:pPr marL="438150" indent="-336550">
              <a:spcBef>
                <a:spcPts val="300"/>
              </a:spcBef>
            </a:pPr>
            <a:r>
              <a:rPr lang="en-US" dirty="0"/>
              <a:t>Generations of deployment culminating in the </a:t>
            </a:r>
            <a:r>
              <a:rPr lang="en-US" dirty="0" err="1"/>
              <a:t>IoT</a:t>
            </a:r>
            <a:r>
              <a:rPr lang="en-US" dirty="0"/>
              <a:t>:</a:t>
            </a:r>
          </a:p>
          <a:p>
            <a:pPr marL="684213" lvl="1" indent="-241300">
              <a:spcBef>
                <a:spcPts val="300"/>
              </a:spcBef>
            </a:pPr>
            <a:r>
              <a:rPr lang="en-US" sz="1400" dirty="0"/>
              <a:t>Information technology (IT)</a:t>
            </a:r>
          </a:p>
          <a:p>
            <a:pPr marL="895350" lvl="2" indent="-220663">
              <a:spcBef>
                <a:spcPts val="300"/>
              </a:spcBef>
            </a:pPr>
            <a:r>
              <a:rPr lang="en-US" sz="1400" dirty="0"/>
              <a:t>PCs, servers, routers, firewalls, and so on, bought as IT devices by enterprise IT people and primarily using wired connectivity</a:t>
            </a:r>
          </a:p>
          <a:p>
            <a:pPr marL="684213" lvl="1" indent="-241300">
              <a:spcBef>
                <a:spcPts val="300"/>
              </a:spcBef>
            </a:pPr>
            <a:r>
              <a:rPr lang="en-US" sz="1400" dirty="0"/>
              <a:t>Operational technology (OT)</a:t>
            </a:r>
          </a:p>
          <a:p>
            <a:pPr marL="895350" lvl="2" indent="-220663">
              <a:spcBef>
                <a:spcPts val="300"/>
              </a:spcBef>
            </a:pPr>
            <a:r>
              <a:rPr lang="en-US" sz="1400" dirty="0"/>
              <a:t>Machines/appliances with embedded IT built by non-IT companies, such as medical machinery, SCADA, process control, and kiosks, bought as appliances by enterprise OT people and primarily using wired connectivity</a:t>
            </a:r>
          </a:p>
          <a:p>
            <a:pPr marL="684213" lvl="1" indent="-241300">
              <a:spcBef>
                <a:spcPts val="300"/>
              </a:spcBef>
            </a:pPr>
            <a:r>
              <a:rPr lang="en-US" sz="1400" dirty="0"/>
              <a:t>Personal technology </a:t>
            </a:r>
          </a:p>
          <a:p>
            <a:pPr marL="895350" lvl="2" indent="-220663">
              <a:spcBef>
                <a:spcPts val="300"/>
              </a:spcBef>
            </a:pPr>
            <a:r>
              <a:rPr lang="en-US" sz="1400" dirty="0"/>
              <a:t>Smartphones, tablets, and eBook readers bought as IT devices by consumers exclusively using wireless connectivity and often multiple forms of wireless connectivity</a:t>
            </a:r>
          </a:p>
          <a:p>
            <a:pPr marL="684213" lvl="1" indent="-241300">
              <a:spcBef>
                <a:spcPts val="300"/>
              </a:spcBef>
            </a:pPr>
            <a:r>
              <a:rPr lang="en-US" sz="1400" dirty="0"/>
              <a:t>Sensor/actuator technology</a:t>
            </a:r>
          </a:p>
          <a:p>
            <a:pPr marL="895350" lvl="2" indent="-220663">
              <a:spcBef>
                <a:spcPts val="300"/>
              </a:spcBef>
            </a:pPr>
            <a:r>
              <a:rPr lang="en-US" sz="1400" dirty="0"/>
              <a:t>Single-purpose devices bought by consumers, IT, and OT people exclusively using wireless connectivity, generally of a single form, as part of larger systems</a:t>
            </a:r>
          </a:p>
          <a:p>
            <a:pPr marL="433388" lvl="1" indent="-388938">
              <a:spcBef>
                <a:spcPts val="300"/>
              </a:spcBef>
              <a:buFont typeface="Arial" panose="020B0604020202020204" pitchFamily="34" charset="0"/>
              <a:buChar char="•"/>
            </a:pPr>
            <a:r>
              <a:rPr lang="en-US" dirty="0"/>
              <a:t>It is the fourth generation that is usually thought of as the </a:t>
            </a:r>
            <a:r>
              <a:rPr lang="en-US" dirty="0" err="1"/>
              <a:t>IoT</a:t>
            </a:r>
            <a:r>
              <a:rPr lang="en-US" dirty="0"/>
              <a:t> and it is marked by the use of billions of embedded devices</a:t>
            </a:r>
          </a:p>
        </p:txBody>
      </p:sp>
    </p:spTree>
    <p:extLst>
      <p:ext uri="{BB962C8B-B14F-4D97-AF65-F5344CB8AC3E}">
        <p14:creationId xmlns:p14="http://schemas.microsoft.com/office/powerpoint/2010/main" val="3854430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47964" y="464750"/>
            <a:ext cx="3898776" cy="1097279"/>
          </a:xfrm>
        </p:spPr>
        <p:txBody>
          <a:bodyPr anchor="ctr" anchorCtr="0"/>
          <a:lstStyle/>
          <a:p>
            <a:pPr algn="ctr"/>
            <a:r>
              <a:rPr lang="en-IN" sz="2600" dirty="0"/>
              <a:t>Embedded</a:t>
            </a:r>
            <a:br>
              <a:rPr lang="en-IN" sz="2600" dirty="0"/>
            </a:br>
            <a:r>
              <a:rPr lang="en-IN" sz="2600" dirty="0"/>
              <a:t>Operating</a:t>
            </a:r>
            <a:br>
              <a:rPr lang="en-IN" sz="2600" dirty="0"/>
            </a:br>
            <a:r>
              <a:rPr lang="en-IN" sz="2600" dirty="0"/>
              <a:t>Systems</a:t>
            </a:r>
          </a:p>
        </p:txBody>
      </p:sp>
      <p:sp>
        <p:nvSpPr>
          <p:cNvPr id="6" name="Content Placeholder 5"/>
          <p:cNvSpPr>
            <a:spLocks noGrp="1"/>
          </p:cNvSpPr>
          <p:nvPr>
            <p:ph sz="half" idx="4294967295"/>
          </p:nvPr>
        </p:nvSpPr>
        <p:spPr>
          <a:xfrm>
            <a:off x="352135" y="1723923"/>
            <a:ext cx="3988955" cy="3678238"/>
          </a:xfrm>
        </p:spPr>
        <p:txBody>
          <a:bodyPr/>
          <a:lstStyle/>
          <a:p>
            <a:pPr marL="369888" indent="-268288"/>
            <a:r>
              <a:rPr lang="en-US" sz="2000" dirty="0"/>
              <a:t>There are two general approaches to developing an embedded operating system (OS):</a:t>
            </a:r>
          </a:p>
          <a:p>
            <a:pPr marL="655638" lvl="1" indent="-295275"/>
            <a:r>
              <a:rPr lang="en-US" dirty="0"/>
              <a:t>Take an existing OS and adapt it for the embedded application</a:t>
            </a:r>
          </a:p>
          <a:p>
            <a:pPr marL="655638" lvl="1" indent="-295275"/>
            <a:r>
              <a:rPr lang="en-US" dirty="0"/>
              <a:t>Design and implement an OS intended solely for embedded use</a:t>
            </a:r>
          </a:p>
        </p:txBody>
      </p:sp>
      <p:sp>
        <p:nvSpPr>
          <p:cNvPr id="12" name="Title 8"/>
          <p:cNvSpPr txBox="1">
            <a:spLocks/>
          </p:cNvSpPr>
          <p:nvPr/>
        </p:nvSpPr>
        <p:spPr>
          <a:xfrm>
            <a:off x="4562764" y="464750"/>
            <a:ext cx="3898776" cy="1097279"/>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eaLnBrk="1" fontAlgn="auto" hangingPunct="1"/>
            <a:r>
              <a:rPr lang="en-IN" sz="2600" kern="0" dirty="0"/>
              <a:t>Application Processors</a:t>
            </a:r>
          </a:p>
          <a:p>
            <a:pPr algn="ctr" eaLnBrk="1" fontAlgn="auto" hangingPunct="1"/>
            <a:r>
              <a:rPr lang="en-IN" sz="2600" kern="0" dirty="0"/>
              <a:t>versus </a:t>
            </a:r>
          </a:p>
          <a:p>
            <a:pPr algn="ctr" eaLnBrk="1" fontAlgn="auto" hangingPunct="1"/>
            <a:r>
              <a:rPr lang="en-IN" sz="2600" kern="0" dirty="0"/>
              <a:t>Dedicated Processors</a:t>
            </a:r>
          </a:p>
        </p:txBody>
      </p:sp>
      <p:sp>
        <p:nvSpPr>
          <p:cNvPr id="8" name="Content Placeholder 7"/>
          <p:cNvSpPr>
            <a:spLocks noGrp="1"/>
          </p:cNvSpPr>
          <p:nvPr>
            <p:ph sz="quarter" idx="4294967295"/>
          </p:nvPr>
        </p:nvSpPr>
        <p:spPr>
          <a:xfrm>
            <a:off x="4508652" y="1723071"/>
            <a:ext cx="4167804" cy="4319588"/>
          </a:xfrm>
        </p:spPr>
        <p:txBody>
          <a:bodyPr>
            <a:normAutofit fontScale="92500" lnSpcReduction="20000"/>
          </a:bodyPr>
          <a:lstStyle/>
          <a:p>
            <a:pPr marL="331788" indent="-230188"/>
            <a:r>
              <a:rPr lang="en-US" sz="2200" dirty="0"/>
              <a:t>Application processors</a:t>
            </a:r>
          </a:p>
          <a:p>
            <a:pPr marL="655638" lvl="1" indent="-304800"/>
            <a:r>
              <a:rPr lang="en-US" sz="1700" dirty="0"/>
              <a:t>Defined by the processor’s ability to execute complex operating systems</a:t>
            </a:r>
          </a:p>
          <a:p>
            <a:pPr marL="655638" lvl="1" indent="-304800"/>
            <a:r>
              <a:rPr lang="en-US" sz="1700" dirty="0"/>
              <a:t>General-purpose in nature</a:t>
            </a:r>
          </a:p>
          <a:p>
            <a:pPr marL="655638" lvl="1" indent="-304800"/>
            <a:r>
              <a:rPr lang="en-US" sz="1700" dirty="0"/>
              <a:t>An example is the smartphone – the embedded system is designed to support numerous apps and perform a wide variety of functions</a:t>
            </a:r>
          </a:p>
          <a:p>
            <a:pPr marL="331788" indent="-230188"/>
            <a:r>
              <a:rPr lang="en-US" sz="2200" dirty="0"/>
              <a:t>Dedicated processor</a:t>
            </a:r>
          </a:p>
          <a:p>
            <a:pPr marL="655638" lvl="1" indent="-304800"/>
            <a:r>
              <a:rPr lang="en-US" sz="1700" dirty="0"/>
              <a:t>Is dedicated to one or a small number of specific tasks required by the host device</a:t>
            </a:r>
          </a:p>
          <a:p>
            <a:pPr marL="655638" lvl="1" indent="-304800"/>
            <a:r>
              <a:rPr lang="en-US" sz="1700" dirty="0"/>
              <a:t>Because such an embedded system is dedicated to a specific task or tasks, the processor and associated components can be engineered to reduce size and cost</a:t>
            </a:r>
          </a:p>
        </p:txBody>
      </p:sp>
    </p:spTree>
    <p:extLst>
      <p:ext uri="{BB962C8B-B14F-4D97-AF65-F5344CB8AC3E}">
        <p14:creationId xmlns:p14="http://schemas.microsoft.com/office/powerpoint/2010/main" val="1949966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2765-B01F-4ECF-9838-F11D7232E9A6}"/>
              </a:ext>
            </a:extLst>
          </p:cNvPr>
          <p:cNvSpPr>
            <a:spLocks noGrp="1"/>
          </p:cNvSpPr>
          <p:nvPr>
            <p:ph type="title"/>
          </p:nvPr>
        </p:nvSpPr>
        <p:spPr/>
        <p:txBody>
          <a:bodyPr/>
          <a:lstStyle/>
          <a:p>
            <a:r>
              <a:rPr lang="en-US" dirty="0"/>
              <a:t>Figure 1.14</a:t>
            </a:r>
          </a:p>
        </p:txBody>
      </p:sp>
      <p:pic>
        <p:nvPicPr>
          <p:cNvPr id="5" name="Picture 4" descr="Diagram&#10;&#10;Description automatically generated">
            <a:extLst>
              <a:ext uri="{FF2B5EF4-FFF2-40B4-BE49-F238E27FC236}">
                <a16:creationId xmlns:a16="http://schemas.microsoft.com/office/drawing/2014/main" id="{FDA6F297-6B8B-4766-BF87-B1EA11F5E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19453"/>
            <a:ext cx="6042093" cy="6117859"/>
          </a:xfrm>
          <a:prstGeom prst="rect">
            <a:avLst/>
          </a:prstGeom>
        </p:spPr>
      </p:pic>
    </p:spTree>
    <p:extLst>
      <p:ext uri="{BB962C8B-B14F-4D97-AF65-F5344CB8AC3E}">
        <p14:creationId xmlns:p14="http://schemas.microsoft.com/office/powerpoint/2010/main" val="1114176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Deeply Embedded Systems</a:t>
            </a:r>
          </a:p>
        </p:txBody>
      </p:sp>
      <p:sp>
        <p:nvSpPr>
          <p:cNvPr id="3" name="Content Placeholder 2"/>
          <p:cNvSpPr>
            <a:spLocks noGrp="1"/>
          </p:cNvSpPr>
          <p:nvPr>
            <p:ph type="body" idx="1"/>
          </p:nvPr>
        </p:nvSpPr>
        <p:spPr>
          <a:xfrm>
            <a:off x="342900" y="1600200"/>
            <a:ext cx="8229600" cy="4525963"/>
          </a:xfrm>
        </p:spPr>
        <p:txBody>
          <a:bodyPr>
            <a:normAutofit lnSpcReduction="10000"/>
          </a:bodyPr>
          <a:lstStyle/>
          <a:p>
            <a:pPr marL="438150" indent="-336550"/>
            <a:r>
              <a:rPr lang="en-US" dirty="0"/>
              <a:t>Subset of embedded systems</a:t>
            </a:r>
          </a:p>
          <a:p>
            <a:pPr marL="438150" indent="-336550"/>
            <a:r>
              <a:rPr lang="en-US" dirty="0"/>
              <a:t>Has a processor whose behavior is difficult to observe both by the programmer and the user</a:t>
            </a:r>
          </a:p>
          <a:p>
            <a:pPr marL="438150" indent="-336550"/>
            <a:r>
              <a:rPr lang="en-US" dirty="0"/>
              <a:t>Uses a microcontroller rather than a microprocessor</a:t>
            </a:r>
          </a:p>
          <a:p>
            <a:pPr marL="438150" indent="-336550"/>
            <a:r>
              <a:rPr lang="en-US" dirty="0">
                <a:solidFill>
                  <a:srgbClr val="FF0000"/>
                </a:solidFill>
              </a:rPr>
              <a:t>Is not programmable once the program logic for the device has been burned into ROM</a:t>
            </a:r>
          </a:p>
          <a:p>
            <a:pPr marL="438150" indent="-336550"/>
            <a:r>
              <a:rPr lang="en-US" dirty="0"/>
              <a:t>Has no interaction with a user</a:t>
            </a:r>
          </a:p>
          <a:p>
            <a:pPr marL="438150" indent="-336550"/>
            <a:r>
              <a:rPr lang="en-US" dirty="0">
                <a:solidFill>
                  <a:srgbClr val="FF0000"/>
                </a:solidFill>
              </a:rPr>
              <a:t>Dedicated, single-purpose devices </a:t>
            </a:r>
            <a:r>
              <a:rPr lang="en-US" dirty="0"/>
              <a:t>that detect something in the environment, perform a basic level of processing, and then do something with the results</a:t>
            </a:r>
          </a:p>
          <a:p>
            <a:pPr marL="438150" indent="-336550"/>
            <a:r>
              <a:rPr lang="en-US" dirty="0"/>
              <a:t>Often have wireless capability and appear in networked configurations, such as networks of sensors deployed over a large area</a:t>
            </a:r>
          </a:p>
          <a:p>
            <a:pPr marL="438150" indent="-336550"/>
            <a:r>
              <a:rPr lang="en-US" dirty="0"/>
              <a:t>Typically have extreme resource constraints in terms of memory, processor size, time, and power consumption</a:t>
            </a:r>
          </a:p>
        </p:txBody>
      </p:sp>
    </p:spTree>
    <p:extLst>
      <p:ext uri="{BB962C8B-B14F-4D97-AF65-F5344CB8AC3E}">
        <p14:creationId xmlns:p14="http://schemas.microsoft.com/office/powerpoint/2010/main" val="1483882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 </a:t>
            </a:r>
          </a:p>
        </p:txBody>
      </p:sp>
      <p:graphicFrame>
        <p:nvGraphicFramePr>
          <p:cNvPr id="9" name="Content Placeholder 10"/>
          <p:cNvGraphicFramePr>
            <a:graphicFrameLocks/>
          </p:cNvGraphicFramePr>
          <p:nvPr>
            <p:extLst>
              <p:ext uri="{D42A27DB-BD31-4B8C-83A1-F6EECF244321}">
                <p14:modId xmlns:p14="http://schemas.microsoft.com/office/powerpoint/2010/main" val="166467979"/>
              </p:ext>
            </p:extLst>
          </p:nvPr>
        </p:nvGraphicFramePr>
        <p:xfrm>
          <a:off x="338838" y="1356636"/>
          <a:ext cx="8172400" cy="4929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2878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a:lstStyle/>
          <a:p>
            <a:r>
              <a:rPr lang="en-US" dirty="0"/>
              <a:t>ARM Products</a:t>
            </a:r>
          </a:p>
        </p:txBody>
      </p:sp>
      <p:graphicFrame>
        <p:nvGraphicFramePr>
          <p:cNvPr id="9" name="Content Placeholder 9"/>
          <p:cNvGraphicFramePr>
            <a:graphicFrameLocks/>
          </p:cNvGraphicFramePr>
          <p:nvPr>
            <p:extLst>
              <p:ext uri="{D42A27DB-BD31-4B8C-83A1-F6EECF244321}">
                <p14:modId xmlns:p14="http://schemas.microsoft.com/office/powerpoint/2010/main" val="568632237"/>
              </p:ext>
            </p:extLst>
          </p:nvPr>
        </p:nvGraphicFramePr>
        <p:xfrm>
          <a:off x="498474" y="1981200"/>
          <a:ext cx="7556313"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0802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AD5C-C376-4BD5-9A87-0E021F7B0680}"/>
              </a:ext>
            </a:extLst>
          </p:cNvPr>
          <p:cNvSpPr>
            <a:spLocks noGrp="1"/>
          </p:cNvSpPr>
          <p:nvPr>
            <p:ph type="title"/>
          </p:nvPr>
        </p:nvSpPr>
        <p:spPr>
          <a:xfrm>
            <a:off x="457200" y="215371"/>
            <a:ext cx="8003232" cy="765357"/>
          </a:xfrm>
        </p:spPr>
        <p:txBody>
          <a:bodyPr/>
          <a:lstStyle/>
          <a:p>
            <a:r>
              <a:rPr lang="en-US" dirty="0"/>
              <a:t>The Cortex-A and Cortex-A50 </a:t>
            </a:r>
          </a:p>
        </p:txBody>
      </p:sp>
      <p:sp>
        <p:nvSpPr>
          <p:cNvPr id="3" name="Content Placeholder 2">
            <a:extLst>
              <a:ext uri="{FF2B5EF4-FFF2-40B4-BE49-F238E27FC236}">
                <a16:creationId xmlns:a16="http://schemas.microsoft.com/office/drawing/2014/main" id="{EE16E466-AF5E-4015-BE8B-F3E12BE68F1B}"/>
              </a:ext>
            </a:extLst>
          </p:cNvPr>
          <p:cNvSpPr>
            <a:spLocks noGrp="1"/>
          </p:cNvSpPr>
          <p:nvPr>
            <p:ph idx="1"/>
          </p:nvPr>
        </p:nvSpPr>
        <p:spPr>
          <a:xfrm>
            <a:off x="107504" y="1124744"/>
            <a:ext cx="7556313" cy="4144963"/>
          </a:xfrm>
        </p:spPr>
        <p:txBody>
          <a:bodyPr>
            <a:normAutofit/>
          </a:bodyPr>
          <a:lstStyle/>
          <a:p>
            <a:r>
              <a:rPr kumimoji="1" lang="en-US" dirty="0">
                <a:solidFill>
                  <a:schemeClr val="tx1"/>
                </a:solidFill>
                <a:latin typeface="Times New Roman" pitchFamily="-109" charset="0"/>
              </a:rPr>
              <a:t>The Cortex-A and Cortex-A50 are application processors, intended for mobile devices such as smartphones and eBook readers, as well as consumer devices such as digital TV and home gateways (e.g., DSL and cable Internet modems). </a:t>
            </a:r>
          </a:p>
          <a:p>
            <a:r>
              <a:rPr kumimoji="1" lang="en-US" dirty="0">
                <a:solidFill>
                  <a:schemeClr val="tx1"/>
                </a:solidFill>
                <a:latin typeface="Times New Roman" pitchFamily="-109" charset="0"/>
              </a:rPr>
              <a:t>These processors run at higher clock frequency (over 1 GHz), and support a memory management unit (MMU), which is required for full feature OSs such as Linux, Android, MS Windows, and mobile OSs. </a:t>
            </a:r>
          </a:p>
          <a:p>
            <a:r>
              <a:rPr kumimoji="1" lang="en-US" dirty="0">
                <a:solidFill>
                  <a:schemeClr val="tx1"/>
                </a:solidFill>
                <a:latin typeface="Times New Roman" pitchFamily="-109" charset="0"/>
              </a:rPr>
              <a:t>An MMU is a hardware module that supports virtual memory and paging by translating virtual addresses into physical addresses; this topic is explored in Chapter 8.</a:t>
            </a:r>
          </a:p>
          <a:p>
            <a:r>
              <a:rPr kumimoji="1" lang="en-US" dirty="0">
                <a:solidFill>
                  <a:schemeClr val="tx1"/>
                </a:solidFill>
                <a:latin typeface="Times New Roman" pitchFamily="-109" charset="0"/>
              </a:rPr>
              <a:t>The two architectures use both the ARM and Thumb-2 instruction sets; the principal difference is that the Cortex-A is a 32-bit machine, and the Cortex-A50 is a 64-bit machine.</a:t>
            </a:r>
          </a:p>
          <a:p>
            <a:endParaRPr kumimoji="1" lang="en-US" dirty="0">
              <a:solidFill>
                <a:schemeClr val="tx1"/>
              </a:solidFill>
              <a:latin typeface="Times New Roman" pitchFamily="-109" charset="0"/>
            </a:endParaRPr>
          </a:p>
          <a:p>
            <a:endParaRPr lang="en-US" dirty="0"/>
          </a:p>
        </p:txBody>
      </p:sp>
      <p:sp>
        <p:nvSpPr>
          <p:cNvPr id="4" name="Footer Placeholder 3">
            <a:extLst>
              <a:ext uri="{FF2B5EF4-FFF2-40B4-BE49-F238E27FC236}">
                <a16:creationId xmlns:a16="http://schemas.microsoft.com/office/drawing/2014/main" id="{C205C73D-B2B4-43D3-B5E5-61CE167E544E}"/>
              </a:ext>
            </a:extLst>
          </p:cNvPr>
          <p:cNvSpPr>
            <a:spLocks noGrp="1"/>
          </p:cNvSpPr>
          <p:nvPr>
            <p:ph type="ftr" sz="quarter" idx="11"/>
          </p:nvPr>
        </p:nvSpPr>
        <p:spPr/>
        <p:txBody>
          <a:bodyPr/>
          <a:lstStyle/>
          <a:p>
            <a:r>
              <a:rPr lang="en-US"/>
              <a:t>© 2016 Pearson Education, Inc., Hoboken, NJ. All rights reserved.</a:t>
            </a:r>
            <a:endParaRPr lang="en-US" dirty="0"/>
          </a:p>
        </p:txBody>
      </p:sp>
    </p:spTree>
    <p:extLst>
      <p:ext uri="{BB962C8B-B14F-4D97-AF65-F5344CB8AC3E}">
        <p14:creationId xmlns:p14="http://schemas.microsoft.com/office/powerpoint/2010/main" val="206249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ChangeArrowheads="1"/>
          </p:cNvSpPr>
          <p:nvPr>
            <p:custDataLst>
              <p:tags r:id="rId1"/>
            </p:custDataLst>
          </p:nvPr>
        </p:nvSpPr>
        <p:spPr bwMode="auto">
          <a:xfrm>
            <a:off x="533400" y="10668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3200">
              <a:latin typeface="Times New Roman" pitchFamily="18" charset="0"/>
            </a:endParaRPr>
          </a:p>
          <a:p>
            <a:pPr marL="342900" indent="-342900">
              <a:spcBef>
                <a:spcPct val="20000"/>
              </a:spcBef>
            </a:pPr>
            <a:endParaRPr lang="en-US" sz="3200">
              <a:latin typeface="Times New Roman" pitchFamily="18" charset="0"/>
            </a:endParaRPr>
          </a:p>
          <a:p>
            <a:pPr marL="342900" indent="-342900">
              <a:spcBef>
                <a:spcPct val="20000"/>
              </a:spcBef>
            </a:pPr>
            <a:endParaRPr lang="en-US" sz="3200">
              <a:latin typeface="Times New Roman" pitchFamily="18" charset="0"/>
            </a:endParaRPr>
          </a:p>
        </p:txBody>
      </p:sp>
      <p:sp>
        <p:nvSpPr>
          <p:cNvPr id="29702" name="Rectangle 4"/>
          <p:cNvSpPr>
            <a:spLocks noChangeArrowheads="1"/>
          </p:cNvSpPr>
          <p:nvPr>
            <p:custDataLst>
              <p:tags r:id="rId2"/>
            </p:custDataLst>
          </p:nvPr>
        </p:nvSpPr>
        <p:spPr bwMode="auto">
          <a:xfrm>
            <a:off x="381000" y="1181100"/>
            <a:ext cx="441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3200" dirty="0">
                <a:latin typeface="+mj-lt"/>
              </a:rPr>
              <a:t>Hiding details when they aren’t important</a:t>
            </a:r>
          </a:p>
        </p:txBody>
      </p:sp>
      <p:pic>
        <p:nvPicPr>
          <p:cNvPr id="2970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369" y="998227"/>
            <a:ext cx="3528431" cy="486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68759"/>
            <a:ext cx="7924800" cy="769441"/>
          </a:xfrm>
          <a:prstGeom prst="rect">
            <a:avLst/>
          </a:prstGeom>
          <a:noFill/>
        </p:spPr>
        <p:txBody>
          <a:bodyPr wrap="square" rtlCol="0">
            <a:spAutoFit/>
          </a:bodyPr>
          <a:lstStyle/>
          <a:p>
            <a:r>
              <a:rPr lang="en-US" sz="4400" dirty="0">
                <a:solidFill>
                  <a:schemeClr val="bg1"/>
                </a:solidFill>
                <a:latin typeface="+mj-lt"/>
              </a:rPr>
              <a:t>Abstraction</a:t>
            </a:r>
          </a:p>
        </p:txBody>
      </p:sp>
    </p:spTree>
    <p:extLst>
      <p:ext uri="{BB962C8B-B14F-4D97-AF65-F5344CB8AC3E}">
        <p14:creationId xmlns:p14="http://schemas.microsoft.com/office/powerpoint/2010/main" val="84305512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C0E5-0E5D-40AB-BE55-89590D21518F}"/>
              </a:ext>
            </a:extLst>
          </p:cNvPr>
          <p:cNvSpPr>
            <a:spLocks noGrp="1"/>
          </p:cNvSpPr>
          <p:nvPr>
            <p:ph type="title"/>
          </p:nvPr>
        </p:nvSpPr>
        <p:spPr>
          <a:xfrm>
            <a:off x="457200" y="215371"/>
            <a:ext cx="8075240" cy="765357"/>
          </a:xfrm>
        </p:spPr>
        <p:txBody>
          <a:bodyPr/>
          <a:lstStyle/>
          <a:p>
            <a:r>
              <a:rPr lang="en-US" dirty="0"/>
              <a:t>Cortex-R</a:t>
            </a:r>
          </a:p>
        </p:txBody>
      </p:sp>
      <p:sp>
        <p:nvSpPr>
          <p:cNvPr id="3" name="Content Placeholder 2">
            <a:extLst>
              <a:ext uri="{FF2B5EF4-FFF2-40B4-BE49-F238E27FC236}">
                <a16:creationId xmlns:a16="http://schemas.microsoft.com/office/drawing/2014/main" id="{F9229891-348C-4207-94AC-22DF7E79AA7A}"/>
              </a:ext>
            </a:extLst>
          </p:cNvPr>
          <p:cNvSpPr>
            <a:spLocks noGrp="1"/>
          </p:cNvSpPr>
          <p:nvPr>
            <p:ph idx="1"/>
          </p:nvPr>
        </p:nvSpPr>
        <p:spPr>
          <a:xfrm>
            <a:off x="181158" y="1124744"/>
            <a:ext cx="7873629" cy="4144963"/>
          </a:xfrm>
        </p:spPr>
        <p:txBody>
          <a:bodyPr>
            <a:normAutofit fontScale="92500" lnSpcReduction="20000"/>
          </a:bodyPr>
          <a:lstStyle/>
          <a:p>
            <a:r>
              <a:rPr lang="en-US" dirty="0"/>
              <a:t>The Cortex-R is designed to support real-time applications, in which the timing of events needs to be controlled with rapid response to events. They can run at a fairly high clock frequency (e.g., 200MHz to 800MHz) and have very low response  latency. </a:t>
            </a:r>
          </a:p>
          <a:p>
            <a:r>
              <a:rPr lang="en-US" dirty="0"/>
              <a:t>The Cortex-R includes enhancements both to the instruction set and to the processor organization to support deeply embedded real-time devices. </a:t>
            </a:r>
          </a:p>
          <a:p>
            <a:r>
              <a:rPr lang="en-US" dirty="0"/>
              <a:t>Most of these processors do not have MMU; the limited data requirements and the limited number of simultaneous processes eliminates the need for elaborate hardware and software support for virtual memory. </a:t>
            </a:r>
          </a:p>
          <a:p>
            <a:r>
              <a:rPr lang="en-US" dirty="0"/>
              <a:t>The Cortex-R does have a Memory Protection Unit (MPU), cache, and other memory features designed for industrial applications. An MPU is a hardware module that prohibits one program in memory from accidentally accessing memory assigned to another active program. Using various methods, a protective boundary is created around the program, and instructions within the program are prohibited from referencing data outside of that boundary.</a:t>
            </a:r>
          </a:p>
          <a:p>
            <a:r>
              <a:rPr lang="en-US" dirty="0"/>
              <a:t>Examples of embedded systems that would use the Cortex-R are automotive braking systems, mass storage controllers, and networking and printing devices.</a:t>
            </a:r>
          </a:p>
          <a:p>
            <a:endParaRPr lang="en-US" dirty="0"/>
          </a:p>
        </p:txBody>
      </p:sp>
    </p:spTree>
    <p:extLst>
      <p:ext uri="{BB962C8B-B14F-4D97-AF65-F5344CB8AC3E}">
        <p14:creationId xmlns:p14="http://schemas.microsoft.com/office/powerpoint/2010/main" val="2119798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2F3B1-9BC8-485C-970C-CBE4D114A813}"/>
              </a:ext>
            </a:extLst>
          </p:cNvPr>
          <p:cNvSpPr>
            <a:spLocks noGrp="1"/>
          </p:cNvSpPr>
          <p:nvPr>
            <p:ph type="title"/>
          </p:nvPr>
        </p:nvSpPr>
        <p:spPr>
          <a:xfrm>
            <a:off x="457200" y="215371"/>
            <a:ext cx="8147248" cy="765357"/>
          </a:xfrm>
        </p:spPr>
        <p:txBody>
          <a:bodyPr/>
          <a:lstStyle/>
          <a:p>
            <a:r>
              <a:rPr lang="en-US" dirty="0"/>
              <a:t>Cortex-M series</a:t>
            </a:r>
          </a:p>
        </p:txBody>
      </p:sp>
      <p:sp>
        <p:nvSpPr>
          <p:cNvPr id="3" name="Content Placeholder 2">
            <a:extLst>
              <a:ext uri="{FF2B5EF4-FFF2-40B4-BE49-F238E27FC236}">
                <a16:creationId xmlns:a16="http://schemas.microsoft.com/office/drawing/2014/main" id="{506B580B-7164-4949-B683-B0DA02159F09}"/>
              </a:ext>
            </a:extLst>
          </p:cNvPr>
          <p:cNvSpPr>
            <a:spLocks noGrp="1"/>
          </p:cNvSpPr>
          <p:nvPr>
            <p:ph idx="1"/>
          </p:nvPr>
        </p:nvSpPr>
        <p:spPr>
          <a:xfrm>
            <a:off x="457200" y="1124744"/>
            <a:ext cx="7715200" cy="5112568"/>
          </a:xfrm>
        </p:spPr>
        <p:txBody>
          <a:bodyPr>
            <a:normAutofit fontScale="25000" lnSpcReduction="20000"/>
          </a:bodyPr>
          <a:lstStyle/>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Cortex-M series processors have been developed primarily for the microcontroller domain where the need for fast, highly deterministic interrupt management is coupled with the desire for extremely </a:t>
            </a:r>
            <a:r>
              <a:rPr kumimoji="1" lang="en-US" sz="6400" dirty="0">
                <a:solidFill>
                  <a:srgbClr val="FF0000"/>
                </a:solidFill>
                <a:latin typeface="Times New Roman" pitchFamily="-109" charset="0"/>
              </a:rPr>
              <a:t>low gate count and lowest possible power consumption</a:t>
            </a:r>
            <a:r>
              <a:rPr kumimoji="1" lang="en-US" sz="6400" dirty="0">
                <a:solidFill>
                  <a:srgbClr val="000000"/>
                </a:solidFill>
                <a:latin typeface="Times New Roman" pitchFamily="-109" charset="0"/>
              </a:rPr>
              <a:t>. As with the Cortex-R series, the Cortex-M architecture has an MPU but no MMU. The market for the Cortex-M includes IoT devices, wireless sensor/actuator networks used in factories and other enterprises, automotive body electronics, and so on.</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There are currently four versions of the Cortex-M series:</a:t>
            </a:r>
          </a:p>
          <a:p>
            <a:pPr marL="0" lvl="0" indent="0" eaLnBrk="0" fontAlgn="base" hangingPunct="0">
              <a:spcBef>
                <a:spcPct val="30000"/>
              </a:spcBef>
              <a:spcAft>
                <a:spcPct val="0"/>
              </a:spcAft>
              <a:buClrTx/>
              <a:buSzTx/>
              <a:buNone/>
            </a:pPr>
            <a:r>
              <a:rPr kumimoji="1" lang="en-US" sz="6400" b="1" dirty="0">
                <a:solidFill>
                  <a:srgbClr val="000000"/>
                </a:solidFill>
                <a:latin typeface="Times New Roman" pitchFamily="-109" charset="0"/>
              </a:rPr>
              <a:t>■ </a:t>
            </a:r>
            <a:r>
              <a:rPr kumimoji="1" lang="en-US" sz="6400" dirty="0">
                <a:solidFill>
                  <a:srgbClr val="000000"/>
                </a:solidFill>
                <a:latin typeface="Times New Roman" pitchFamily="-109" charset="0"/>
              </a:rPr>
              <a:t>Cortex-M0 :</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Designed for 8- and 16-bit applications, this model emphasizes low cost, ultra low power, and simplicity. It is optimized for small silicon die size (starting from 12k gates) and use in the lowest cost chips.</a:t>
            </a:r>
          </a:p>
          <a:p>
            <a:pPr marL="0" lvl="0" indent="0" eaLnBrk="0" fontAlgn="base" hangingPunct="0">
              <a:spcBef>
                <a:spcPct val="30000"/>
              </a:spcBef>
              <a:spcAft>
                <a:spcPct val="0"/>
              </a:spcAft>
              <a:buClrTx/>
              <a:buSzTx/>
              <a:buNone/>
            </a:pPr>
            <a:r>
              <a:rPr kumimoji="1" lang="en-US" sz="6400" b="1" dirty="0">
                <a:solidFill>
                  <a:srgbClr val="000000"/>
                </a:solidFill>
                <a:latin typeface="Times New Roman" pitchFamily="-109" charset="0"/>
              </a:rPr>
              <a:t>■ </a:t>
            </a:r>
            <a:r>
              <a:rPr kumimoji="1" lang="en-US" sz="6400" dirty="0">
                <a:solidFill>
                  <a:srgbClr val="000000"/>
                </a:solidFill>
                <a:latin typeface="Times New Roman" pitchFamily="-109" charset="0"/>
              </a:rPr>
              <a:t>Cortex-M0</a:t>
            </a:r>
            <a:r>
              <a:rPr kumimoji="1" lang="en-US" sz="6400" b="1" dirty="0">
                <a:solidFill>
                  <a:srgbClr val="000000"/>
                </a:solidFill>
                <a:latin typeface="Times New Roman" pitchFamily="-109" charset="0"/>
              </a:rPr>
              <a:t>+</a:t>
            </a:r>
            <a:r>
              <a:rPr kumimoji="1" lang="en-US" sz="6400" dirty="0">
                <a:solidFill>
                  <a:srgbClr val="000000"/>
                </a:solidFill>
                <a:latin typeface="Times New Roman" pitchFamily="-109" charset="0"/>
              </a:rPr>
              <a:t> :</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An enhanced version of the M0 that is more energy efficient.</a:t>
            </a:r>
          </a:p>
          <a:p>
            <a:pPr marL="0" lvl="0" indent="0" eaLnBrk="0" fontAlgn="base" hangingPunct="0">
              <a:spcBef>
                <a:spcPct val="30000"/>
              </a:spcBef>
              <a:spcAft>
                <a:spcPct val="0"/>
              </a:spcAft>
              <a:buClrTx/>
              <a:buSzTx/>
              <a:buNone/>
            </a:pPr>
            <a:r>
              <a:rPr kumimoji="1" lang="en-US" sz="6400" b="1" dirty="0">
                <a:solidFill>
                  <a:srgbClr val="000000"/>
                </a:solidFill>
                <a:latin typeface="Times New Roman" pitchFamily="-109" charset="0"/>
              </a:rPr>
              <a:t>■ </a:t>
            </a:r>
            <a:r>
              <a:rPr kumimoji="1" lang="en-US" sz="6400" dirty="0">
                <a:solidFill>
                  <a:srgbClr val="000000"/>
                </a:solidFill>
                <a:latin typeface="Times New Roman" pitchFamily="-109" charset="0"/>
              </a:rPr>
              <a:t>Cortex-M3 :</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Designed for 16- and 32-bit applications, this model emphasizes performance and energy efficiency. It also has comprehensive debug and trace</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features to enable software developers to develop their applications quickly.</a:t>
            </a:r>
          </a:p>
          <a:p>
            <a:pPr marL="0" lvl="0" indent="0" eaLnBrk="0" fontAlgn="base" hangingPunct="0">
              <a:spcBef>
                <a:spcPct val="30000"/>
              </a:spcBef>
              <a:spcAft>
                <a:spcPct val="0"/>
              </a:spcAft>
              <a:buClrTx/>
              <a:buSzTx/>
              <a:buNone/>
            </a:pPr>
            <a:r>
              <a:rPr kumimoji="1" lang="en-US" sz="6400" b="1" dirty="0">
                <a:solidFill>
                  <a:srgbClr val="000000"/>
                </a:solidFill>
                <a:latin typeface="Times New Roman" pitchFamily="-109" charset="0"/>
              </a:rPr>
              <a:t>■ </a:t>
            </a:r>
            <a:r>
              <a:rPr kumimoji="1" lang="en-US" sz="6400" dirty="0">
                <a:solidFill>
                  <a:srgbClr val="000000"/>
                </a:solidFill>
                <a:latin typeface="Times New Roman" pitchFamily="-109" charset="0"/>
              </a:rPr>
              <a:t>Cortex-M4 :</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This model provides all the features of the Cortex-M3, with additional instructions to support digital signal processing tasks.</a:t>
            </a:r>
          </a:p>
          <a:p>
            <a:pPr marL="0" lvl="0" indent="0" eaLnBrk="0" fontAlgn="base" hangingPunct="0">
              <a:spcBef>
                <a:spcPct val="30000"/>
              </a:spcBef>
              <a:spcAft>
                <a:spcPct val="0"/>
              </a:spcAft>
              <a:buClrTx/>
              <a:buSzTx/>
              <a:buNone/>
            </a:pPr>
            <a:endParaRPr kumimoji="1" lang="en-US" sz="1200" dirty="0">
              <a:solidFill>
                <a:srgbClr val="000000"/>
              </a:solidFill>
              <a:latin typeface="Times New Roman" pitchFamily="-109" charset="0"/>
            </a:endParaRPr>
          </a:p>
        </p:txBody>
      </p:sp>
    </p:spTree>
    <p:extLst>
      <p:ext uri="{BB962C8B-B14F-4D97-AF65-F5344CB8AC3E}">
        <p14:creationId xmlns:p14="http://schemas.microsoft.com/office/powerpoint/2010/main" val="2906769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C869-49B1-40AA-BAF7-630F65790BC8}"/>
              </a:ext>
            </a:extLst>
          </p:cNvPr>
          <p:cNvSpPr>
            <a:spLocks noGrp="1"/>
          </p:cNvSpPr>
          <p:nvPr>
            <p:ph type="title"/>
          </p:nvPr>
        </p:nvSpPr>
        <p:spPr/>
        <p:txBody>
          <a:bodyPr/>
          <a:lstStyle/>
          <a:p>
            <a:r>
              <a:rPr lang="en-US" dirty="0"/>
              <a:t>Figure 1.15</a:t>
            </a:r>
          </a:p>
        </p:txBody>
      </p:sp>
      <p:pic>
        <p:nvPicPr>
          <p:cNvPr id="5" name="Picture 4" descr="Diagram&#10;&#10;Description automatically generated">
            <a:extLst>
              <a:ext uri="{FF2B5EF4-FFF2-40B4-BE49-F238E27FC236}">
                <a16:creationId xmlns:a16="http://schemas.microsoft.com/office/drawing/2014/main" id="{2A8A5851-23C8-42E0-ABC4-623EB21E0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454360"/>
            <a:ext cx="5662372" cy="5949280"/>
          </a:xfrm>
          <a:prstGeom prst="rect">
            <a:avLst/>
          </a:prstGeom>
        </p:spPr>
      </p:pic>
    </p:spTree>
    <p:extLst>
      <p:ext uri="{BB962C8B-B14F-4D97-AF65-F5344CB8AC3E}">
        <p14:creationId xmlns:p14="http://schemas.microsoft.com/office/powerpoint/2010/main" val="20067003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Computing</a:t>
            </a:r>
          </a:p>
        </p:txBody>
      </p:sp>
      <p:sp>
        <p:nvSpPr>
          <p:cNvPr id="3" name="Content Placeholder 2"/>
          <p:cNvSpPr>
            <a:spLocks noGrp="1"/>
          </p:cNvSpPr>
          <p:nvPr>
            <p:ph idx="1"/>
          </p:nvPr>
        </p:nvSpPr>
        <p:spPr>
          <a:xfrm>
            <a:off x="544111" y="1356518"/>
            <a:ext cx="7556313" cy="4592762"/>
          </a:xfrm>
        </p:spPr>
        <p:txBody>
          <a:bodyPr>
            <a:normAutofit/>
          </a:bodyPr>
          <a:lstStyle/>
          <a:p>
            <a:r>
              <a:rPr lang="en-US" dirty="0"/>
              <a:t>NIST defines cloud computing as:</a:t>
            </a:r>
          </a:p>
          <a:p>
            <a:pPr marL="0" indent="0">
              <a:buNone/>
            </a:pPr>
            <a:r>
              <a:rPr lang="en-US" dirty="0"/>
              <a:t>	“A model for enabling ubiquitous, convenient, 		on-demand network access to a shared pool of 	configurable computing resources that can be                  	rapidly 	provisioned and released with minimal          	management effort or service provider interaction.”</a:t>
            </a:r>
          </a:p>
          <a:p>
            <a:r>
              <a:rPr lang="en-US" dirty="0"/>
              <a:t>You get economies of scale, professional network management, and professional security management</a:t>
            </a:r>
          </a:p>
          <a:p>
            <a:r>
              <a:rPr lang="en-US" dirty="0"/>
              <a:t>The individual or company only needs to pay for the storage capacity and services they need</a:t>
            </a:r>
          </a:p>
          <a:p>
            <a:r>
              <a:rPr lang="en-US" dirty="0"/>
              <a:t>Cloud provider takes care of security</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020272" y="19720"/>
            <a:ext cx="2116460" cy="2169372"/>
          </a:xfrm>
          <a:prstGeom prst="rect">
            <a:avLst/>
          </a:prstGeom>
          <a:ln>
            <a:noFill/>
          </a:ln>
          <a:effectLst>
            <a:softEdge rad="112500"/>
          </a:effectLst>
        </p:spPr>
      </p:pic>
    </p:spTree>
    <p:extLst>
      <p:ext uri="{BB962C8B-B14F-4D97-AF65-F5344CB8AC3E}">
        <p14:creationId xmlns:p14="http://schemas.microsoft.com/office/powerpoint/2010/main" val="3094305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260648"/>
            <a:ext cx="7556500" cy="1116012"/>
          </a:xfrm>
        </p:spPr>
        <p:txBody>
          <a:bodyPr/>
          <a:lstStyle/>
          <a:p>
            <a:r>
              <a:rPr lang="en-US" dirty="0"/>
              <a:t>Cloud Networking</a:t>
            </a:r>
          </a:p>
        </p:txBody>
      </p:sp>
      <p:sp>
        <p:nvSpPr>
          <p:cNvPr id="3" name="Content Placeholder 2"/>
          <p:cNvSpPr>
            <a:spLocks noGrp="1"/>
          </p:cNvSpPr>
          <p:nvPr>
            <p:ph idx="4294967295"/>
          </p:nvPr>
        </p:nvSpPr>
        <p:spPr>
          <a:xfrm>
            <a:off x="323528" y="1124744"/>
            <a:ext cx="7556500" cy="5400600"/>
          </a:xfrm>
        </p:spPr>
        <p:txBody>
          <a:bodyPr>
            <a:normAutofit fontScale="92500"/>
          </a:bodyPr>
          <a:lstStyle/>
          <a:p>
            <a:r>
              <a:rPr lang="en-US" dirty="0"/>
              <a:t>Refers to the </a:t>
            </a:r>
            <a:r>
              <a:rPr lang="en-US" dirty="0">
                <a:solidFill>
                  <a:srgbClr val="FF0000"/>
                </a:solidFill>
              </a:rPr>
              <a:t>networks and network management functionality </a:t>
            </a:r>
            <a:r>
              <a:rPr lang="en-US" dirty="0"/>
              <a:t>that must be in place to</a:t>
            </a:r>
            <a:r>
              <a:rPr lang="en-US" dirty="0">
                <a:solidFill>
                  <a:srgbClr val="FF0000"/>
                </a:solidFill>
              </a:rPr>
              <a:t> enable </a:t>
            </a:r>
            <a:r>
              <a:rPr lang="en-US" dirty="0"/>
              <a:t>cloud computing</a:t>
            </a:r>
          </a:p>
          <a:p>
            <a:r>
              <a:rPr lang="en-US" dirty="0"/>
              <a:t>One example is the provisioning of high-performance and/or high-reliability networking between the provider and subscriber</a:t>
            </a:r>
          </a:p>
          <a:p>
            <a:r>
              <a:rPr lang="en-US" dirty="0"/>
              <a:t>The collection of network capabilities required to access a cloud, including making use of specialized services over the Internet, linking enterprise data center to a cloud, and using firewalls and other network security devices at critical points to enforce access security policies</a:t>
            </a:r>
          </a:p>
          <a:p>
            <a:pPr marL="0" indent="0">
              <a:spcBef>
                <a:spcPct val="0"/>
              </a:spcBef>
              <a:buNone/>
            </a:pPr>
            <a:endParaRPr lang="en-US" sz="3600" dirty="0">
              <a:solidFill>
                <a:schemeClr val="accent1"/>
              </a:solidFill>
              <a:latin typeface="+mj-lt"/>
              <a:ea typeface="+mj-ea"/>
              <a:cs typeface="+mj-cs"/>
            </a:endParaRPr>
          </a:p>
          <a:p>
            <a:pPr marL="0" indent="0">
              <a:spcBef>
                <a:spcPct val="0"/>
              </a:spcBef>
              <a:buNone/>
            </a:pPr>
            <a:r>
              <a:rPr lang="en-US" sz="3600" dirty="0">
                <a:solidFill>
                  <a:schemeClr val="accent1"/>
                </a:solidFill>
                <a:latin typeface="+mj-lt"/>
                <a:ea typeface="+mj-ea"/>
                <a:cs typeface="+mj-cs"/>
              </a:rPr>
              <a:t>Cloud Storage</a:t>
            </a:r>
          </a:p>
          <a:p>
            <a:r>
              <a:rPr lang="en-US" dirty="0"/>
              <a:t>Subset of cloud computing</a:t>
            </a:r>
          </a:p>
          <a:p>
            <a:r>
              <a:rPr lang="en-US" dirty="0"/>
              <a:t>Consists of </a:t>
            </a:r>
            <a:r>
              <a:rPr lang="en-US" dirty="0">
                <a:solidFill>
                  <a:srgbClr val="FF0000"/>
                </a:solidFill>
              </a:rPr>
              <a:t>database storage </a:t>
            </a:r>
            <a:r>
              <a:rPr lang="en-US" dirty="0"/>
              <a:t>and </a:t>
            </a:r>
            <a:r>
              <a:rPr lang="en-US" dirty="0">
                <a:solidFill>
                  <a:srgbClr val="FF0000"/>
                </a:solidFill>
              </a:rPr>
              <a:t>database applications</a:t>
            </a:r>
            <a:r>
              <a:rPr lang="en-US" dirty="0"/>
              <a:t> hosted remotely on cloud servers</a:t>
            </a:r>
          </a:p>
          <a:p>
            <a:r>
              <a:rPr lang="en-US" dirty="0"/>
              <a:t>Enables small businesses and individual users to take advantage of data storage that scales with their needs and to take advantage of a variety of database applications without having to buy, maintain, and manage the storage assets</a:t>
            </a:r>
          </a:p>
        </p:txBody>
      </p:sp>
    </p:spTree>
    <p:extLst>
      <p:ext uri="{BB962C8B-B14F-4D97-AF65-F5344CB8AC3E}">
        <p14:creationId xmlns:p14="http://schemas.microsoft.com/office/powerpoint/2010/main" val="758138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17.pdf"/>
          <p:cNvPicPr>
            <a:picLocks noChangeAspect="1"/>
          </p:cNvPicPr>
          <p:nvPr/>
        </p:nvPicPr>
        <p:blipFill rotWithShape="1">
          <a:blip r:embed="rId3">
            <a:extLst>
              <a:ext uri="{28A0092B-C50C-407E-A947-70E740481C1C}">
                <a14:useLocalDpi xmlns:a14="http://schemas.microsoft.com/office/drawing/2010/main" val="0"/>
              </a:ext>
            </a:extLst>
          </a:blip>
          <a:srcRect t="8333" b="12346"/>
          <a:stretch/>
        </p:blipFill>
        <p:spPr>
          <a:xfrm>
            <a:off x="611560" y="-171400"/>
            <a:ext cx="7416824" cy="6874253"/>
          </a:xfrm>
          <a:prstGeom prst="rect">
            <a:avLst/>
          </a:prstGeom>
        </p:spPr>
      </p:pic>
    </p:spTree>
    <p:extLst>
      <p:ext uri="{BB962C8B-B14F-4D97-AF65-F5344CB8AC3E}">
        <p14:creationId xmlns:p14="http://schemas.microsoft.com/office/powerpoint/2010/main" val="12276572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82475"/>
            <a:ext cx="8229600" cy="610429"/>
          </a:xfrm>
        </p:spPr>
        <p:txBody>
          <a:bodyPr>
            <a:normAutofit fontScale="90000"/>
          </a:bodyPr>
          <a:lstStyle/>
          <a:p>
            <a:r>
              <a:rPr lang="en-US" dirty="0"/>
              <a:t>Summary</a:t>
            </a:r>
          </a:p>
        </p:txBody>
      </p:sp>
      <p:sp>
        <p:nvSpPr>
          <p:cNvPr id="44035" name="Rectangle 3"/>
          <p:cNvSpPr>
            <a:spLocks noGrp="1" noChangeArrowheads="1"/>
          </p:cNvSpPr>
          <p:nvPr>
            <p:ph type="body" idx="1"/>
          </p:nvPr>
        </p:nvSpPr>
        <p:spPr>
          <a:xfrm>
            <a:off x="323528" y="758471"/>
            <a:ext cx="8229600" cy="676671"/>
          </a:xfrm>
        </p:spPr>
        <p:txBody>
          <a:bodyPr>
            <a:normAutofit/>
          </a:bodyPr>
          <a:lstStyle/>
          <a:p>
            <a:pPr marL="101600" indent="0">
              <a:buNone/>
            </a:pPr>
            <a:r>
              <a:rPr lang="en-US" b="1" dirty="0">
                <a:solidFill>
                  <a:srgbClr val="007FA3"/>
                </a:solidFill>
                <a:latin typeface="Times New Roman" panose="02020603050405020304" pitchFamily="18" charset="0"/>
                <a:cs typeface="Times New Roman" panose="02020603050405020304" pitchFamily="18" charset="0"/>
              </a:rPr>
              <a:t> </a:t>
            </a:r>
            <a:r>
              <a:rPr lang="en-US" sz="3200" b="1" dirty="0">
                <a:solidFill>
                  <a:srgbClr val="007FA3"/>
                </a:solidFill>
                <a:latin typeface="Times New Roman" panose="02020603050405020304" pitchFamily="18" charset="0"/>
                <a:cs typeface="Times New Roman" panose="02020603050405020304" pitchFamily="18" charset="0"/>
              </a:rPr>
              <a:t>Chapter 1 </a:t>
            </a:r>
          </a:p>
        </p:txBody>
      </p:sp>
      <p:sp>
        <p:nvSpPr>
          <p:cNvPr id="30" name="Content Placeholder 29"/>
          <p:cNvSpPr>
            <a:spLocks noGrp="1"/>
          </p:cNvSpPr>
          <p:nvPr>
            <p:ph sz="half" idx="4294967295"/>
          </p:nvPr>
        </p:nvSpPr>
        <p:spPr>
          <a:xfrm>
            <a:off x="341786" y="1593274"/>
            <a:ext cx="3657600" cy="4410075"/>
          </a:xfrm>
        </p:spPr>
        <p:txBody>
          <a:bodyPr>
            <a:normAutofit/>
          </a:bodyPr>
          <a:lstStyle/>
          <a:p>
            <a:pPr marL="438150" indent="-336550"/>
            <a:r>
              <a:rPr lang="en-US" dirty="0"/>
              <a:t>Organization and architecture</a:t>
            </a:r>
          </a:p>
          <a:p>
            <a:pPr marL="438150" indent="-336550"/>
            <a:r>
              <a:rPr lang="en-US" dirty="0"/>
              <a:t>Structure and function</a:t>
            </a:r>
          </a:p>
          <a:p>
            <a:pPr marL="438150" indent="-336550"/>
            <a:r>
              <a:rPr lang="en-US" dirty="0"/>
              <a:t>The IAS computer</a:t>
            </a:r>
          </a:p>
          <a:p>
            <a:pPr marL="438150" indent="-336550"/>
            <a:r>
              <a:rPr lang="en-US" dirty="0"/>
              <a:t>Gates, memory cells, chips, and multichip modules</a:t>
            </a:r>
          </a:p>
          <a:p>
            <a:pPr lvl="1" indent="-290513"/>
            <a:r>
              <a:rPr lang="en-US" dirty="0"/>
              <a:t>Gates and memory cells</a:t>
            </a:r>
          </a:p>
          <a:p>
            <a:pPr lvl="1" indent="-290513"/>
            <a:r>
              <a:rPr lang="en-US" dirty="0"/>
              <a:t>Transistors</a:t>
            </a:r>
          </a:p>
          <a:p>
            <a:pPr lvl="1" indent="-290513"/>
            <a:r>
              <a:rPr lang="en-US" dirty="0"/>
              <a:t>Microelectronic chips</a:t>
            </a:r>
          </a:p>
          <a:p>
            <a:pPr lvl="1" indent="-290513"/>
            <a:r>
              <a:rPr lang="en-US" dirty="0"/>
              <a:t>Multichip module</a:t>
            </a:r>
          </a:p>
          <a:p>
            <a:pPr marL="438150" indent="-336550"/>
            <a:r>
              <a:rPr lang="en-US" dirty="0"/>
              <a:t>The evolution of the Intel x86 architecture</a:t>
            </a:r>
          </a:p>
        </p:txBody>
      </p:sp>
      <p:sp>
        <p:nvSpPr>
          <p:cNvPr id="31" name="Text Placeholder 30"/>
          <p:cNvSpPr>
            <a:spLocks noGrp="1"/>
          </p:cNvSpPr>
          <p:nvPr>
            <p:ph type="body" sz="quarter" idx="4294967295"/>
          </p:nvPr>
        </p:nvSpPr>
        <p:spPr>
          <a:xfrm>
            <a:off x="4380907" y="423450"/>
            <a:ext cx="3657600" cy="1011692"/>
          </a:xfrm>
        </p:spPr>
        <p:txBody>
          <a:bodyPr/>
          <a:lstStyle/>
          <a:p>
            <a:pPr marL="101600" indent="0">
              <a:buNone/>
            </a:pPr>
            <a:r>
              <a:rPr lang="en-US" sz="2800" b="1" dirty="0">
                <a:solidFill>
                  <a:srgbClr val="007FA3"/>
                </a:solidFill>
                <a:latin typeface="Times New Roman" panose="02020603050405020304" pitchFamily="18" charset="0"/>
                <a:cs typeface="Times New Roman" panose="02020603050405020304" pitchFamily="18" charset="0"/>
              </a:rPr>
              <a:t>Basic Concepts and Computer Evolution</a:t>
            </a:r>
            <a:endParaRPr lang="en-US" b="1" dirty="0">
              <a:solidFill>
                <a:srgbClr val="007FA3"/>
              </a:solidFill>
              <a:latin typeface="Times New Roman" panose="02020603050405020304" pitchFamily="18" charset="0"/>
              <a:cs typeface="Times New Roman" panose="02020603050405020304" pitchFamily="18" charset="0"/>
            </a:endParaRPr>
          </a:p>
        </p:txBody>
      </p:sp>
      <p:sp>
        <p:nvSpPr>
          <p:cNvPr id="32" name="Content Placeholder 31"/>
          <p:cNvSpPr>
            <a:spLocks noGrp="1"/>
          </p:cNvSpPr>
          <p:nvPr>
            <p:ph sz="quarter" idx="4294967295"/>
          </p:nvPr>
        </p:nvSpPr>
        <p:spPr>
          <a:xfrm>
            <a:off x="4392324" y="1591917"/>
            <a:ext cx="4252912" cy="4410075"/>
          </a:xfrm>
        </p:spPr>
        <p:txBody>
          <a:bodyPr>
            <a:noAutofit/>
          </a:bodyPr>
          <a:lstStyle/>
          <a:p>
            <a:pPr marL="406400" indent="-304800"/>
            <a:r>
              <a:rPr lang="en-US" dirty="0"/>
              <a:t>Embedded systems</a:t>
            </a:r>
          </a:p>
          <a:p>
            <a:pPr lvl="1" indent="-317500"/>
            <a:r>
              <a:rPr lang="en-US" dirty="0"/>
              <a:t>The Internet of things</a:t>
            </a:r>
          </a:p>
          <a:p>
            <a:pPr lvl="1" indent="-317500"/>
            <a:r>
              <a:rPr lang="en-US" dirty="0"/>
              <a:t>Embedded operating systems</a:t>
            </a:r>
          </a:p>
          <a:p>
            <a:pPr lvl="1" indent="-317500"/>
            <a:r>
              <a:rPr lang="en-US" dirty="0"/>
              <a:t>Application processors versus dedicated processors</a:t>
            </a:r>
          </a:p>
          <a:p>
            <a:pPr lvl="1" indent="-317500"/>
            <a:r>
              <a:rPr lang="en-US" dirty="0"/>
              <a:t>Microprocessors versus microcontrollers</a:t>
            </a:r>
          </a:p>
          <a:p>
            <a:pPr lvl="1" indent="-317500"/>
            <a:r>
              <a:rPr lang="en-US" dirty="0"/>
              <a:t>Embedded versus deeply embedded systems</a:t>
            </a:r>
          </a:p>
          <a:p>
            <a:pPr marL="406400" indent="-304800"/>
            <a:r>
              <a:rPr lang="en-US" dirty="0"/>
              <a:t>ARM architecture</a:t>
            </a:r>
          </a:p>
          <a:p>
            <a:pPr lvl="1" indent="-317500"/>
            <a:r>
              <a:rPr lang="en-US" dirty="0"/>
              <a:t>ARM evolution</a:t>
            </a:r>
          </a:p>
          <a:p>
            <a:pPr lvl="1" indent="-317500"/>
            <a:r>
              <a:rPr lang="en-US" dirty="0"/>
              <a:t>Instruction set architecture</a:t>
            </a:r>
          </a:p>
          <a:p>
            <a:pPr lvl="1" indent="-317500"/>
            <a:r>
              <a:rPr lang="en-US" dirty="0"/>
              <a:t>ARM products</a:t>
            </a:r>
          </a:p>
        </p:txBody>
      </p:sp>
    </p:spTree>
  </p:cSld>
  <p:clrMapOvr>
    <a:masterClrMapping/>
  </p:clrMapOvr>
  <p:transition spd="med">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ChangeArrowheads="1"/>
          </p:cNvSpPr>
          <p:nvPr>
            <p:custDataLst>
              <p:tags r:id="rId1"/>
            </p:custDataLst>
          </p:nvPr>
        </p:nvSpPr>
        <p:spPr bwMode="auto">
          <a:xfrm>
            <a:off x="533400" y="10668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3200">
              <a:latin typeface="Times New Roman" pitchFamily="18" charset="0"/>
            </a:endParaRPr>
          </a:p>
          <a:p>
            <a:pPr marL="342900" indent="-342900">
              <a:spcBef>
                <a:spcPct val="20000"/>
              </a:spcBef>
            </a:pPr>
            <a:endParaRPr lang="en-US" sz="3200">
              <a:latin typeface="Times New Roman" pitchFamily="18" charset="0"/>
            </a:endParaRPr>
          </a:p>
          <a:p>
            <a:pPr marL="342900" indent="-342900">
              <a:spcBef>
                <a:spcPct val="20000"/>
              </a:spcBef>
            </a:pPr>
            <a:endParaRPr lang="en-US" sz="3200">
              <a:latin typeface="Times New Roman" pitchFamily="18" charset="0"/>
            </a:endParaRPr>
          </a:p>
        </p:txBody>
      </p:sp>
      <p:sp>
        <p:nvSpPr>
          <p:cNvPr id="31750" name="Rectangle 4"/>
          <p:cNvSpPr>
            <a:spLocks noChangeArrowheads="1"/>
          </p:cNvSpPr>
          <p:nvPr>
            <p:custDataLst>
              <p:tags r:id="rId2"/>
            </p:custDataLst>
          </p:nvPr>
        </p:nvSpPr>
        <p:spPr bwMode="auto">
          <a:xfrm>
            <a:off x="609600" y="1219200"/>
            <a:ext cx="8305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b="1" dirty="0">
                <a:latin typeface="+mj-lt"/>
              </a:rPr>
              <a:t>Hierarchy</a:t>
            </a:r>
          </a:p>
          <a:p>
            <a:pPr marL="742950" lvl="1" indent="-285750">
              <a:spcBef>
                <a:spcPct val="20000"/>
              </a:spcBef>
              <a:buFontTx/>
              <a:buChar char="–"/>
            </a:pPr>
            <a:r>
              <a:rPr lang="en-US" sz="2800" dirty="0">
                <a:latin typeface="+mj-lt"/>
              </a:rPr>
              <a:t>A system divided into modules and </a:t>
            </a:r>
            <a:r>
              <a:rPr lang="en-US" sz="2800" dirty="0" err="1">
                <a:latin typeface="+mj-lt"/>
              </a:rPr>
              <a:t>submodules</a:t>
            </a:r>
            <a:endParaRPr lang="en-US" sz="2800" dirty="0">
              <a:latin typeface="+mj-lt"/>
            </a:endParaRPr>
          </a:p>
          <a:p>
            <a:pPr marL="342900" indent="-342900">
              <a:spcBef>
                <a:spcPct val="20000"/>
              </a:spcBef>
              <a:buFontTx/>
              <a:buChar char="•"/>
            </a:pPr>
            <a:r>
              <a:rPr lang="en-US" sz="3200" b="1" dirty="0">
                <a:latin typeface="+mj-lt"/>
              </a:rPr>
              <a:t>Modularity</a:t>
            </a:r>
          </a:p>
          <a:p>
            <a:pPr marL="742950" lvl="1" indent="-285750">
              <a:spcBef>
                <a:spcPct val="20000"/>
              </a:spcBef>
              <a:buFontTx/>
              <a:buChar char="–"/>
            </a:pPr>
            <a:r>
              <a:rPr lang="en-US" sz="2800" dirty="0">
                <a:latin typeface="+mj-lt"/>
              </a:rPr>
              <a:t>Having well-defined functions and interfaces</a:t>
            </a:r>
          </a:p>
          <a:p>
            <a:pPr marL="342900" indent="-342900">
              <a:spcBef>
                <a:spcPct val="20000"/>
              </a:spcBef>
              <a:buFontTx/>
              <a:buChar char="•"/>
            </a:pPr>
            <a:r>
              <a:rPr lang="en-US" sz="3200" b="1" dirty="0">
                <a:latin typeface="+mj-lt"/>
              </a:rPr>
              <a:t>Regularity</a:t>
            </a:r>
          </a:p>
          <a:p>
            <a:pPr marL="742950" lvl="1" indent="-285750">
              <a:spcBef>
                <a:spcPct val="20000"/>
              </a:spcBef>
              <a:buFontTx/>
              <a:buChar char="–"/>
            </a:pPr>
            <a:r>
              <a:rPr lang="en-US" sz="2800" dirty="0">
                <a:latin typeface="+mj-lt"/>
              </a:rPr>
              <a:t>Encouraging uniformity, so modules can be easily reused</a:t>
            </a:r>
          </a:p>
          <a:p>
            <a:pPr marL="342900" indent="-342900">
              <a:spcBef>
                <a:spcPct val="20000"/>
              </a:spcBef>
              <a:buFontTx/>
              <a:buChar char="•"/>
            </a:pPr>
            <a:endParaRPr lang="en-US" sz="2400" dirty="0">
              <a:latin typeface="+mj-lt"/>
            </a:endParaRPr>
          </a:p>
        </p:txBody>
      </p:sp>
      <p:sp>
        <p:nvSpPr>
          <p:cNvPr id="7" name="TextBox 6"/>
          <p:cNvSpPr txBox="1"/>
          <p:nvPr/>
        </p:nvSpPr>
        <p:spPr>
          <a:xfrm>
            <a:off x="457200" y="68759"/>
            <a:ext cx="7924800" cy="769441"/>
          </a:xfrm>
          <a:prstGeom prst="rect">
            <a:avLst/>
          </a:prstGeom>
          <a:noFill/>
        </p:spPr>
        <p:txBody>
          <a:bodyPr wrap="square" rtlCol="0">
            <a:spAutoFit/>
          </a:bodyPr>
          <a:lstStyle/>
          <a:p>
            <a:r>
              <a:rPr lang="en-US" sz="4400" dirty="0">
                <a:solidFill>
                  <a:schemeClr val="bg1"/>
                </a:solidFill>
                <a:latin typeface="+mj-lt"/>
              </a:rPr>
              <a:t>The Three -y’s</a:t>
            </a:r>
          </a:p>
        </p:txBody>
      </p:sp>
    </p:spTree>
    <p:extLst>
      <p:ext uri="{BB962C8B-B14F-4D97-AF65-F5344CB8AC3E}">
        <p14:creationId xmlns:p14="http://schemas.microsoft.com/office/powerpoint/2010/main" val="33725195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p:spPr>
        <p:txBody>
          <a:bodyPr/>
          <a:lstStyle/>
          <a:p>
            <a:r>
              <a:rPr lang="en-GB" dirty="0"/>
              <a:t>Function</a:t>
            </a:r>
          </a:p>
        </p:txBody>
      </p:sp>
      <p:sp>
        <p:nvSpPr>
          <p:cNvPr id="8" name="Content Placeholder 7"/>
          <p:cNvSpPr>
            <a:spLocks noGrp="1"/>
          </p:cNvSpPr>
          <p:nvPr>
            <p:ph type="body" idx="1"/>
          </p:nvPr>
        </p:nvSpPr>
        <p:spPr>
          <a:xfrm>
            <a:off x="346366" y="1609436"/>
            <a:ext cx="8229600" cy="4525963"/>
          </a:xfrm>
        </p:spPr>
        <p:txBody>
          <a:bodyPr>
            <a:normAutofit lnSpcReduction="10000"/>
          </a:bodyPr>
          <a:lstStyle/>
          <a:p>
            <a:pPr marL="433388" indent="-331788"/>
            <a:r>
              <a:rPr lang="en-US" dirty="0"/>
              <a:t>There are four basic functions that a computer can perform:</a:t>
            </a:r>
          </a:p>
          <a:p>
            <a:pPr marL="692150" lvl="1" indent="-249238"/>
            <a:r>
              <a:rPr lang="en-US" dirty="0"/>
              <a:t>Data processing</a:t>
            </a:r>
          </a:p>
          <a:p>
            <a:pPr marL="933450" lvl="2" indent="-241300"/>
            <a:r>
              <a:rPr lang="en-US" dirty="0"/>
              <a:t>Data may take a wide variety of forms and the range of processing requirements is broad</a:t>
            </a:r>
          </a:p>
          <a:p>
            <a:pPr marL="692150" lvl="1" indent="-249238"/>
            <a:r>
              <a:rPr lang="en-US" dirty="0"/>
              <a:t>Data storage</a:t>
            </a:r>
          </a:p>
          <a:p>
            <a:pPr marL="933450" lvl="2" indent="-241300"/>
            <a:r>
              <a:rPr lang="en-US" dirty="0"/>
              <a:t>Short-term</a:t>
            </a:r>
          </a:p>
          <a:p>
            <a:pPr marL="933450" lvl="2" indent="-241300"/>
            <a:r>
              <a:rPr lang="en-US" dirty="0"/>
              <a:t>Long-term</a:t>
            </a:r>
          </a:p>
          <a:p>
            <a:pPr marL="692150" lvl="1" indent="-249238"/>
            <a:r>
              <a:rPr lang="en-US" dirty="0"/>
              <a:t>Data movement</a:t>
            </a:r>
          </a:p>
          <a:p>
            <a:pPr marL="933450" lvl="2" indent="-241300"/>
            <a:r>
              <a:rPr lang="en-US" dirty="0"/>
              <a:t>Input-output (I/O) - when data are received from or delivered to a device (peripheral) that is directly connected to the computer</a:t>
            </a:r>
          </a:p>
          <a:p>
            <a:pPr marL="933450" lvl="2" indent="-241300"/>
            <a:r>
              <a:rPr lang="en-US" dirty="0"/>
              <a:t>Data communications – when data are moved over longer distances, to or from a remote device</a:t>
            </a:r>
          </a:p>
          <a:p>
            <a:pPr marL="692150" lvl="1" indent="-249238"/>
            <a:r>
              <a:rPr lang="en-US" dirty="0"/>
              <a:t>Control</a:t>
            </a:r>
          </a:p>
          <a:p>
            <a:pPr marL="933450" lvl="2" indent="-241300"/>
            <a:r>
              <a:rPr lang="en-US" dirty="0"/>
              <a:t>A control unit manages the computer’s resources and orchestrates the performance of its functional parts in response to instructions</a:t>
            </a:r>
          </a:p>
        </p:txBody>
      </p:sp>
    </p:spTree>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pic>
        <p:nvPicPr>
          <p:cNvPr id="3" name="Picture 2" descr="The Computer at the top level of the hierarchy is composed of a system bus to which the Main memory, Central Processing Unit, and Input Output unit are connected. The C P U is comprised of an Internal bus to which all the other components of the C P U, the registers, the Arithmetic Logic Unit or A L U, and the Control unit are connected. The components of the C P U form the second level of the hierarchy. The control unit contains sequencing logic, control unit registers, decoders, and control memory at the third level." title="A diagram explains the hierarchical approach of the internal top-level architecture of a Computer."/>
          <p:cNvPicPr>
            <a:picLocks noChangeAspect="1"/>
          </p:cNvPicPr>
          <p:nvPr/>
        </p:nvPicPr>
        <p:blipFill rotWithShape="1">
          <a:blip r:embed="rId3">
            <a:extLst>
              <a:ext uri="{28A0092B-C50C-407E-A947-70E740481C1C}">
                <a14:useLocalDpi xmlns:a14="http://schemas.microsoft.com/office/drawing/2010/main" val="0"/>
              </a:ext>
            </a:extLst>
          </a:blip>
          <a:srcRect b="14423"/>
          <a:stretch/>
        </p:blipFill>
        <p:spPr>
          <a:xfrm>
            <a:off x="3059832" y="-171400"/>
            <a:ext cx="5864629" cy="6408712"/>
          </a:xfrm>
          <a:prstGeom prst="rect">
            <a:avLst/>
          </a:prstGeom>
        </p:spPr>
      </p:pic>
      <p:sp>
        <p:nvSpPr>
          <p:cNvPr id="9" name="TextBox 8"/>
          <p:cNvSpPr txBox="1"/>
          <p:nvPr/>
        </p:nvSpPr>
        <p:spPr>
          <a:xfrm>
            <a:off x="5004049" y="6075815"/>
            <a:ext cx="4032448" cy="307777"/>
          </a:xfrm>
          <a:prstGeom prst="rect">
            <a:avLst/>
          </a:prstGeom>
          <a:noFill/>
        </p:spPr>
        <p:txBody>
          <a:bodyPr wrap="square" rtlCol="0">
            <a:spAutoFit/>
          </a:bodyPr>
          <a:lstStyle/>
          <a:p>
            <a:r>
              <a:rPr lang="en-US" sz="1400" b="1" dirty="0"/>
              <a:t>Figure 1.1   The Computer: Top-Level Structure</a:t>
            </a:r>
          </a:p>
        </p:txBody>
      </p:sp>
      <p:sp>
        <p:nvSpPr>
          <p:cNvPr id="6" name="TextBox 5">
            <a:extLst>
              <a:ext uri="{FF2B5EF4-FFF2-40B4-BE49-F238E27FC236}">
                <a16:creationId xmlns:a16="http://schemas.microsoft.com/office/drawing/2014/main" id="{54B49224-4715-4F22-B7C1-C4984D498C11}"/>
              </a:ext>
            </a:extLst>
          </p:cNvPr>
          <p:cNvSpPr txBox="1"/>
          <p:nvPr/>
        </p:nvSpPr>
        <p:spPr>
          <a:xfrm>
            <a:off x="323528" y="1988840"/>
            <a:ext cx="2736304" cy="3539430"/>
          </a:xfrm>
          <a:prstGeom prst="rect">
            <a:avLst/>
          </a:prstGeom>
          <a:noFill/>
        </p:spPr>
        <p:txBody>
          <a:bodyPr wrap="square">
            <a:spAutoFit/>
          </a:bodyPr>
          <a:lstStyle/>
          <a:p>
            <a:r>
              <a:rPr lang="en-US" sz="1600" dirty="0"/>
              <a:t>Let’s now look in a general way at the internal structure of a computer. We begin with</a:t>
            </a:r>
          </a:p>
          <a:p>
            <a:r>
              <a:rPr lang="en-US" sz="1600" dirty="0"/>
              <a:t>a traditional computer with a single processor that employs a microprogrammed</a:t>
            </a:r>
          </a:p>
          <a:p>
            <a:r>
              <a:rPr lang="en-US" sz="1600" dirty="0"/>
              <a:t>control unit, then examine a typical multicore structure.</a:t>
            </a:r>
          </a:p>
          <a:p>
            <a:endParaRPr lang="en-US" sz="1600" dirty="0"/>
          </a:p>
          <a:p>
            <a:r>
              <a:rPr lang="en-US" sz="1600" dirty="0"/>
              <a:t>Figure 1.1 provides a hierarchical view</a:t>
            </a:r>
          </a:p>
          <a:p>
            <a:r>
              <a:rPr lang="en-US" sz="1600" dirty="0"/>
              <a:t>of the internal structure of a traditional single-processor computer.</a:t>
            </a:r>
          </a:p>
        </p:txBody>
      </p:sp>
    </p:spTree>
  </p:cSld>
  <p:clrMapOvr>
    <a:masterClrMapping/>
  </p:clrMapOvr>
  <p:transition spd="med">
    <p:plus/>
  </p:transition>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21246</TotalTime>
  <Words>20652</Words>
  <Application>Microsoft Office PowerPoint</Application>
  <PresentationFormat>On-screen Show (4:3)</PresentationFormat>
  <Paragraphs>2189</Paragraphs>
  <Slides>66</Slides>
  <Notes>57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66</vt:i4>
      </vt:variant>
    </vt:vector>
  </HeadingPairs>
  <TitlesOfParts>
    <vt:vector size="76" baseType="lpstr">
      <vt:lpstr>Arial</vt:lpstr>
      <vt:lpstr>Calibri</vt:lpstr>
      <vt:lpstr>Noto Sans Symbols</vt:lpstr>
      <vt:lpstr>Rockwell</vt:lpstr>
      <vt:lpstr>Times New Roman</vt:lpstr>
      <vt:lpstr>Verdana</vt:lpstr>
      <vt:lpstr>Wingdings</vt:lpstr>
      <vt:lpstr>508 Lecture</vt:lpstr>
      <vt:lpstr>1_508 Lecture</vt:lpstr>
      <vt:lpstr>2_508 Lecture</vt:lpstr>
      <vt:lpstr>Computer Organization and Architecture Designing for Performance</vt:lpstr>
      <vt:lpstr>Computer Architecture     Computer Organization</vt:lpstr>
      <vt:lpstr>IBM System    370 Architecture</vt:lpstr>
      <vt:lpstr>Structure and Function</vt:lpstr>
      <vt:lpstr>PowerPoint Presentation</vt:lpstr>
      <vt:lpstr>PowerPoint Presentation</vt:lpstr>
      <vt:lpstr>PowerPoint Presentation</vt:lpstr>
      <vt:lpstr>Function</vt:lpstr>
      <vt:lpstr>Structure</vt:lpstr>
      <vt:lpstr>There are four main structural components of the computer:</vt:lpstr>
      <vt:lpstr>CPU</vt:lpstr>
      <vt:lpstr>Multicore Computer Structure</vt:lpstr>
      <vt:lpstr>Cache Memory</vt:lpstr>
      <vt:lpstr>Figure 1.2</vt:lpstr>
      <vt:lpstr>Figure 1.3</vt:lpstr>
      <vt:lpstr>Figure 1.4</vt:lpstr>
      <vt:lpstr>History of Computers  First Generation: Vacuum Tubes</vt:lpstr>
      <vt:lpstr>Figure 1.5</vt:lpstr>
      <vt:lpstr>Figure 1.6</vt:lpstr>
      <vt:lpstr>Registers</vt:lpstr>
      <vt:lpstr>Figure 1.7</vt:lpstr>
      <vt:lpstr>Table 1.1  The IAS Instruction Set </vt:lpstr>
      <vt:lpstr>History of Computers</vt:lpstr>
      <vt:lpstr>Transistors</vt:lpstr>
      <vt:lpstr>Transistor</vt:lpstr>
      <vt:lpstr>Second Generation Computers</vt:lpstr>
      <vt:lpstr>PowerPoint Presentation</vt:lpstr>
      <vt:lpstr>History of Computers</vt:lpstr>
      <vt:lpstr>Integrated Circuit (IC)</vt:lpstr>
      <vt:lpstr>Table 1.2 Computer Generations</vt:lpstr>
      <vt:lpstr>Figure 1.8</vt:lpstr>
      <vt:lpstr>Figure 1.9</vt:lpstr>
      <vt:lpstr>Integrated Circuits</vt:lpstr>
      <vt:lpstr>Figure 1.10</vt:lpstr>
      <vt:lpstr>Figure 1.11</vt:lpstr>
      <vt:lpstr>PowerPoint Presentation</vt:lpstr>
      <vt:lpstr>PowerPoint Presentation</vt:lpstr>
      <vt:lpstr>Moore’s Law</vt:lpstr>
      <vt:lpstr>PowerPoint Presentation</vt:lpstr>
      <vt:lpstr>Figure 1.12</vt:lpstr>
      <vt:lpstr>Semiconductor Memory Microprocessors</vt:lpstr>
      <vt:lpstr>Semiconductor Memory</vt:lpstr>
      <vt:lpstr>Microprocessors</vt:lpstr>
      <vt:lpstr>Evolution of Intel Microprocessors (1 of 4)</vt:lpstr>
      <vt:lpstr>Evolution of Intel Microprocessors (2 of 4)</vt:lpstr>
      <vt:lpstr>Evolution of Intel Microprocessors (3 of 4)</vt:lpstr>
      <vt:lpstr>Evolution of Intel Microprocessors (4 of 4)</vt:lpstr>
      <vt:lpstr>The Evolution of the Intel x86 Architecture </vt:lpstr>
      <vt:lpstr>Highlights of the Evolution of the Intel Product Line: (1 of 2)</vt:lpstr>
      <vt:lpstr>Highlights of the Evolution of the Intel Product Line: (2 of 2)</vt:lpstr>
      <vt:lpstr>Embedded Systems</vt:lpstr>
      <vt:lpstr>Figure 1.13</vt:lpstr>
      <vt:lpstr>The Internet of Things (IoT)</vt:lpstr>
      <vt:lpstr>Embedded Operating Systems</vt:lpstr>
      <vt:lpstr>Figure 1.14</vt:lpstr>
      <vt:lpstr>Deeply Embedded Systems</vt:lpstr>
      <vt:lpstr>ARM </vt:lpstr>
      <vt:lpstr>ARM Products</vt:lpstr>
      <vt:lpstr>The Cortex-A and Cortex-A50 </vt:lpstr>
      <vt:lpstr>Cortex-R</vt:lpstr>
      <vt:lpstr>Cortex-M series</vt:lpstr>
      <vt:lpstr>Figure 1.15</vt:lpstr>
      <vt:lpstr>Cloud Computing</vt:lpstr>
      <vt:lpstr>Cloud Networking</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Intrduction</dc:title>
  <dc:creator>Adrian J Pullin</dc:creator>
  <cp:lastModifiedBy>Selim AKYOKUŞ</cp:lastModifiedBy>
  <cp:revision>314</cp:revision>
  <dcterms:created xsi:type="dcterms:W3CDTF">2012-06-10T02:41:24Z</dcterms:created>
  <dcterms:modified xsi:type="dcterms:W3CDTF">2022-02-22T21:10:53Z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a.j.pullin@newi.ac.uk</vt:lpwstr>
  </property>
  <property fmtid="{D5CDD505-2E9C-101B-9397-08002B2CF9AE}" pid="8" name="HomePage">
    <vt:lpwstr>http://www.newi.ac.uk/pullina/default.htm</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H:\Data\Networks\Notes\HTML</vt:lpwstr>
  </property>
</Properties>
</file>