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1"/>
  </p:sldMasterIdLst>
  <p:notesMasterIdLst>
    <p:notesMasterId r:id="rId45"/>
  </p:notesMasterIdLst>
  <p:handoutMasterIdLst>
    <p:handoutMasterId r:id="rId46"/>
  </p:handoutMasterIdLst>
  <p:sldIdLst>
    <p:sldId id="388" r:id="rId2"/>
    <p:sldId id="359" r:id="rId3"/>
    <p:sldId id="279" r:id="rId4"/>
    <p:sldId id="291" r:id="rId5"/>
    <p:sldId id="292" r:id="rId6"/>
    <p:sldId id="302" r:id="rId7"/>
    <p:sldId id="303" r:id="rId8"/>
    <p:sldId id="380" r:id="rId9"/>
    <p:sldId id="305" r:id="rId10"/>
    <p:sldId id="306" r:id="rId11"/>
    <p:sldId id="307" r:id="rId12"/>
    <p:sldId id="323" r:id="rId13"/>
    <p:sldId id="326" r:id="rId14"/>
    <p:sldId id="360" r:id="rId15"/>
    <p:sldId id="353" r:id="rId16"/>
    <p:sldId id="371" r:id="rId17"/>
    <p:sldId id="381" r:id="rId18"/>
    <p:sldId id="382" r:id="rId19"/>
    <p:sldId id="372" r:id="rId20"/>
    <p:sldId id="383" r:id="rId21"/>
    <p:sldId id="384" r:id="rId22"/>
    <p:sldId id="361" r:id="rId23"/>
    <p:sldId id="385" r:id="rId24"/>
    <p:sldId id="362" r:id="rId25"/>
    <p:sldId id="386" r:id="rId26"/>
    <p:sldId id="363" r:id="rId27"/>
    <p:sldId id="387" r:id="rId28"/>
    <p:sldId id="367" r:id="rId29"/>
    <p:sldId id="375" r:id="rId30"/>
    <p:sldId id="376" r:id="rId31"/>
    <p:sldId id="368" r:id="rId32"/>
    <p:sldId id="377" r:id="rId33"/>
    <p:sldId id="389" r:id="rId34"/>
    <p:sldId id="390" r:id="rId35"/>
    <p:sldId id="391" r:id="rId36"/>
    <p:sldId id="392" r:id="rId37"/>
    <p:sldId id="393" r:id="rId38"/>
    <p:sldId id="394" r:id="rId39"/>
    <p:sldId id="370" r:id="rId40"/>
    <p:sldId id="378" r:id="rId41"/>
    <p:sldId id="379" r:id="rId42"/>
    <p:sldId id="395" r:id="rId43"/>
    <p:sldId id="33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8000FF"/>
    <a:srgbClr val="6666FF"/>
    <a:srgbClr val="8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76" autoAdjust="0"/>
    <p:restoredTop sz="70975" autoAdjust="0"/>
  </p:normalViewPr>
  <p:slideViewPr>
    <p:cSldViewPr>
      <p:cViewPr varScale="1">
        <p:scale>
          <a:sx n="81" d="100"/>
          <a:sy n="81" d="100"/>
        </p:scale>
        <p:origin x="2196"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43.xml"/><Relationship Id="rId3" Type="http://schemas.openxmlformats.org/officeDocument/2006/relationships/slide" Target="slides/slide6.xml"/><Relationship Id="rId7" Type="http://schemas.openxmlformats.org/officeDocument/2006/relationships/slide" Target="slides/slide16.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EE847-EAD2-FE40-8C84-DA512223181C}"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1F9DFB5F-DB72-3648-AF91-4FECE9B6B05B}">
      <dgm:prSet/>
      <dgm:spPr/>
      <dgm:t>
        <a:bodyPr/>
        <a:lstStyle/>
        <a:p>
          <a:pPr rtl="0"/>
          <a:r>
            <a:rPr lang="en-US" dirty="0"/>
            <a:t>Pipelining</a:t>
          </a:r>
        </a:p>
      </dgm:t>
    </dgm:pt>
    <dgm:pt modelId="{4AE55039-A559-5B46-940A-75ACC4386115}" type="parTrans" cxnId="{D4A65260-D363-034C-BC13-9724735933CB}">
      <dgm:prSet/>
      <dgm:spPr/>
      <dgm:t>
        <a:bodyPr/>
        <a:lstStyle/>
        <a:p>
          <a:endParaRPr lang="en-US"/>
        </a:p>
      </dgm:t>
    </dgm:pt>
    <dgm:pt modelId="{E8DDD59A-4B47-2445-810B-652711BDAF3F}" type="sibTrans" cxnId="{D4A65260-D363-034C-BC13-9724735933CB}">
      <dgm:prSet/>
      <dgm:spPr/>
      <dgm:t>
        <a:bodyPr/>
        <a:lstStyle/>
        <a:p>
          <a:endParaRPr lang="en-US"/>
        </a:p>
      </dgm:t>
    </dgm:pt>
    <dgm:pt modelId="{D0904AE8-993E-5942-97B6-306A66DF04F0}">
      <dgm:prSet/>
      <dgm:spPr/>
      <dgm:t>
        <a:bodyPr/>
        <a:lstStyle/>
        <a:p>
          <a:pPr rtl="0"/>
          <a:r>
            <a:rPr lang="en-US" dirty="0"/>
            <a:t>Processor moves data or instructions into a conceptual pipe with all stages of the pipe processing simultaneously</a:t>
          </a:r>
        </a:p>
      </dgm:t>
    </dgm:pt>
    <dgm:pt modelId="{9F75FF9E-95F7-3A42-86AC-D87CBB9B2829}" type="parTrans" cxnId="{3F703D20-B38D-0440-87DC-35CF43E74087}">
      <dgm:prSet/>
      <dgm:spPr/>
      <dgm:t>
        <a:bodyPr/>
        <a:lstStyle/>
        <a:p>
          <a:endParaRPr lang="en-US"/>
        </a:p>
      </dgm:t>
    </dgm:pt>
    <dgm:pt modelId="{C6C74CB0-07D1-2444-933E-62ABDDE156FE}" type="sibTrans" cxnId="{3F703D20-B38D-0440-87DC-35CF43E74087}">
      <dgm:prSet/>
      <dgm:spPr/>
      <dgm:t>
        <a:bodyPr/>
        <a:lstStyle/>
        <a:p>
          <a:endParaRPr lang="en-US"/>
        </a:p>
      </dgm:t>
    </dgm:pt>
    <dgm:pt modelId="{9CFA17D8-46EF-D540-AC03-B1D783B08EBB}">
      <dgm:prSet/>
      <dgm:spPr/>
      <dgm:t>
        <a:bodyPr/>
        <a:lstStyle/>
        <a:p>
          <a:pPr rtl="0"/>
          <a:r>
            <a:rPr lang="en-US" dirty="0"/>
            <a:t>Branch prediction</a:t>
          </a:r>
        </a:p>
      </dgm:t>
    </dgm:pt>
    <dgm:pt modelId="{76F69678-778B-5942-BA13-4C4F290378CC}" type="parTrans" cxnId="{2EC13DCA-044A-5F4E-BFC5-433958E2AAB6}">
      <dgm:prSet/>
      <dgm:spPr/>
      <dgm:t>
        <a:bodyPr/>
        <a:lstStyle/>
        <a:p>
          <a:endParaRPr lang="en-US"/>
        </a:p>
      </dgm:t>
    </dgm:pt>
    <dgm:pt modelId="{C9D2CDA4-3B56-B44E-9256-FA215816FA39}" type="sibTrans" cxnId="{2EC13DCA-044A-5F4E-BFC5-433958E2AAB6}">
      <dgm:prSet/>
      <dgm:spPr/>
      <dgm:t>
        <a:bodyPr/>
        <a:lstStyle/>
        <a:p>
          <a:endParaRPr lang="en-US"/>
        </a:p>
      </dgm:t>
    </dgm:pt>
    <dgm:pt modelId="{39E21E8D-BCE6-874A-8E05-4FFC68AFADA3}">
      <dgm:prSet/>
      <dgm:spPr/>
      <dgm:t>
        <a:bodyPr/>
        <a:lstStyle/>
        <a:p>
          <a:pPr rtl="0"/>
          <a:r>
            <a:rPr lang="en-US" dirty="0"/>
            <a:t>Processor looks ahead in the instruction code fetched from memory and predicts which branches, or groups of instructions, are likely to be processed next</a:t>
          </a:r>
        </a:p>
      </dgm:t>
    </dgm:pt>
    <dgm:pt modelId="{D7E8EFC3-C4E7-A34B-B349-9059739AD4BB}" type="parTrans" cxnId="{D89EA3E6-2CA9-904E-B95E-CE3A420575DE}">
      <dgm:prSet/>
      <dgm:spPr/>
      <dgm:t>
        <a:bodyPr/>
        <a:lstStyle/>
        <a:p>
          <a:endParaRPr lang="en-US"/>
        </a:p>
      </dgm:t>
    </dgm:pt>
    <dgm:pt modelId="{A8B5980D-5E5F-7D4B-B523-AC127D7ABF5F}" type="sibTrans" cxnId="{D89EA3E6-2CA9-904E-B95E-CE3A420575DE}">
      <dgm:prSet/>
      <dgm:spPr/>
      <dgm:t>
        <a:bodyPr/>
        <a:lstStyle/>
        <a:p>
          <a:endParaRPr lang="en-US"/>
        </a:p>
      </dgm:t>
    </dgm:pt>
    <dgm:pt modelId="{30C97FF5-6C28-2047-A086-66AB02D8C9E6}">
      <dgm:prSet/>
      <dgm:spPr/>
      <dgm:t>
        <a:bodyPr/>
        <a:lstStyle/>
        <a:p>
          <a:pPr rtl="0"/>
          <a:r>
            <a:rPr lang="en-US" dirty="0"/>
            <a:t>Data flow analysis</a:t>
          </a:r>
        </a:p>
      </dgm:t>
    </dgm:pt>
    <dgm:pt modelId="{8B33C48A-2DB3-7044-9606-73F5DE3532D7}" type="parTrans" cxnId="{8F91E62B-0F7C-5A42-841A-E7940D3EE6E8}">
      <dgm:prSet/>
      <dgm:spPr/>
      <dgm:t>
        <a:bodyPr/>
        <a:lstStyle/>
        <a:p>
          <a:endParaRPr lang="en-US"/>
        </a:p>
      </dgm:t>
    </dgm:pt>
    <dgm:pt modelId="{39F20121-8F60-EF4F-86A6-AFD0374E46AF}" type="sibTrans" cxnId="{8F91E62B-0F7C-5A42-841A-E7940D3EE6E8}">
      <dgm:prSet/>
      <dgm:spPr/>
      <dgm:t>
        <a:bodyPr/>
        <a:lstStyle/>
        <a:p>
          <a:endParaRPr lang="en-US"/>
        </a:p>
      </dgm:t>
    </dgm:pt>
    <dgm:pt modelId="{1ADEEF36-6D40-D44F-9B35-90E0CDA42AB8}">
      <dgm:prSet/>
      <dgm:spPr/>
      <dgm:t>
        <a:bodyPr/>
        <a:lstStyle/>
        <a:p>
          <a:pPr rtl="0"/>
          <a:r>
            <a:rPr lang="en-US" dirty="0"/>
            <a:t>Processor analyzes which instructions are dependent on each other’s results, or data, to create an optimized schedule of instructions</a:t>
          </a:r>
        </a:p>
      </dgm:t>
    </dgm:pt>
    <dgm:pt modelId="{8BF2F0E2-2B88-9D4E-9A6B-A4483BF6CDE4}" type="parTrans" cxnId="{46F765FF-7156-694C-984E-6EAE0E5C28A5}">
      <dgm:prSet/>
      <dgm:spPr/>
      <dgm:t>
        <a:bodyPr/>
        <a:lstStyle/>
        <a:p>
          <a:endParaRPr lang="en-US"/>
        </a:p>
      </dgm:t>
    </dgm:pt>
    <dgm:pt modelId="{81FDBB88-0681-8E4E-8D8B-BB30C3BAFA65}" type="sibTrans" cxnId="{46F765FF-7156-694C-984E-6EAE0E5C28A5}">
      <dgm:prSet/>
      <dgm:spPr/>
      <dgm:t>
        <a:bodyPr/>
        <a:lstStyle/>
        <a:p>
          <a:endParaRPr lang="en-US"/>
        </a:p>
      </dgm:t>
    </dgm:pt>
    <dgm:pt modelId="{96FA048A-5310-FE4D-81B2-9D70B7C257AA}">
      <dgm:prSet/>
      <dgm:spPr/>
      <dgm:t>
        <a:bodyPr/>
        <a:lstStyle/>
        <a:p>
          <a:pPr rtl="0"/>
          <a:r>
            <a:rPr lang="en-US" dirty="0"/>
            <a:t>Speculative execution</a:t>
          </a:r>
        </a:p>
      </dgm:t>
    </dgm:pt>
    <dgm:pt modelId="{E46BF334-3C6C-F643-8363-F7310281F45D}" type="parTrans" cxnId="{1950FF33-8146-2642-B11E-74530D295442}">
      <dgm:prSet/>
      <dgm:spPr/>
      <dgm:t>
        <a:bodyPr/>
        <a:lstStyle/>
        <a:p>
          <a:endParaRPr lang="en-US"/>
        </a:p>
      </dgm:t>
    </dgm:pt>
    <dgm:pt modelId="{AC35690D-9D17-014B-8008-2A5C688BF974}" type="sibTrans" cxnId="{1950FF33-8146-2642-B11E-74530D295442}">
      <dgm:prSet/>
      <dgm:spPr/>
      <dgm:t>
        <a:bodyPr/>
        <a:lstStyle/>
        <a:p>
          <a:endParaRPr lang="en-US"/>
        </a:p>
      </dgm:t>
    </dgm:pt>
    <dgm:pt modelId="{0DA0EBF7-C177-5C4F-9EAE-1A180967A483}">
      <dgm:prSet/>
      <dgm:spPr/>
      <dgm:t>
        <a:bodyPr/>
        <a:lstStyle/>
        <a:p>
          <a:pPr rtl="0"/>
          <a:r>
            <a:rPr lang="en-US" dirty="0"/>
            <a:t>Using branch prediction and data flow analysis, some processors speculatively execute instructions ahead of their actual appearance in the program execution, holding the results in temporary locations, keeping execution engines as busy as possible</a:t>
          </a:r>
        </a:p>
      </dgm:t>
    </dgm:pt>
    <dgm:pt modelId="{4A466D16-CBA1-5143-B43C-964C8F088F9E}" type="parTrans" cxnId="{CB9B861B-73E3-1449-BB22-CAF83A6C153E}">
      <dgm:prSet/>
      <dgm:spPr/>
      <dgm:t>
        <a:bodyPr/>
        <a:lstStyle/>
        <a:p>
          <a:endParaRPr lang="en-US"/>
        </a:p>
      </dgm:t>
    </dgm:pt>
    <dgm:pt modelId="{2CF877C0-D3B3-774A-BDC9-CCB09F6CE2DF}" type="sibTrans" cxnId="{CB9B861B-73E3-1449-BB22-CAF83A6C153E}">
      <dgm:prSet/>
      <dgm:spPr/>
      <dgm:t>
        <a:bodyPr/>
        <a:lstStyle/>
        <a:p>
          <a:endParaRPr lang="en-US"/>
        </a:p>
      </dgm:t>
    </dgm:pt>
    <dgm:pt modelId="{8A26F3A1-AB6C-5049-B361-FAF4609B2616}">
      <dgm:prSet/>
      <dgm:spPr/>
      <dgm:t>
        <a:bodyPr/>
        <a:lstStyle/>
        <a:p>
          <a:pPr rtl="0"/>
          <a:r>
            <a:rPr lang="en-US" dirty="0"/>
            <a:t>Superscalar execution</a:t>
          </a:r>
        </a:p>
      </dgm:t>
    </dgm:pt>
    <dgm:pt modelId="{AC6437F1-8798-1544-BB20-AB95D8409774}" type="parTrans" cxnId="{760301D8-6D8F-3C4B-A4AB-150C60644331}">
      <dgm:prSet/>
      <dgm:spPr/>
      <dgm:t>
        <a:bodyPr/>
        <a:lstStyle/>
        <a:p>
          <a:endParaRPr lang="en-US"/>
        </a:p>
      </dgm:t>
    </dgm:pt>
    <dgm:pt modelId="{1EE08078-6E4D-7842-9B72-3F0C7C3378C4}" type="sibTrans" cxnId="{760301D8-6D8F-3C4B-A4AB-150C60644331}">
      <dgm:prSet/>
      <dgm:spPr/>
      <dgm:t>
        <a:bodyPr/>
        <a:lstStyle/>
        <a:p>
          <a:endParaRPr lang="en-US"/>
        </a:p>
      </dgm:t>
    </dgm:pt>
    <dgm:pt modelId="{CE02E82E-38D7-9F49-B76A-A9DEA9406EA8}">
      <dgm:prSet/>
      <dgm:spPr/>
      <dgm:t>
        <a:bodyPr/>
        <a:lstStyle/>
        <a:p>
          <a:pPr rtl="0"/>
          <a:r>
            <a:rPr lang="en-US" dirty="0"/>
            <a:t>This is the ability to issue more than one instruction in every processor clock cycle. (In effect, multiple parallel pipelines are used.)</a:t>
          </a:r>
        </a:p>
      </dgm:t>
    </dgm:pt>
    <dgm:pt modelId="{E3906516-8F1C-4E44-BF3B-DE1A16420EAE}" type="parTrans" cxnId="{A9BAD250-28CD-0A43-8EEB-F79FC2853276}">
      <dgm:prSet/>
      <dgm:spPr/>
      <dgm:t>
        <a:bodyPr/>
        <a:lstStyle/>
        <a:p>
          <a:endParaRPr lang="en-US"/>
        </a:p>
      </dgm:t>
    </dgm:pt>
    <dgm:pt modelId="{D0DB07B7-D114-984D-A8F2-E3D6867CD40F}" type="sibTrans" cxnId="{A9BAD250-28CD-0A43-8EEB-F79FC2853276}">
      <dgm:prSet/>
      <dgm:spPr/>
      <dgm:t>
        <a:bodyPr/>
        <a:lstStyle/>
        <a:p>
          <a:endParaRPr lang="en-US"/>
        </a:p>
      </dgm:t>
    </dgm:pt>
    <dgm:pt modelId="{B5438589-107F-BE44-8E79-B96C087882C3}" type="pres">
      <dgm:prSet presAssocID="{8BAEE847-EAD2-FE40-8C84-DA512223181C}" presName="Name0" presStyleCnt="0">
        <dgm:presLayoutVars>
          <dgm:chMax val="7"/>
          <dgm:dir/>
          <dgm:animLvl val="lvl"/>
          <dgm:resizeHandles val="exact"/>
        </dgm:presLayoutVars>
      </dgm:prSet>
      <dgm:spPr/>
    </dgm:pt>
    <dgm:pt modelId="{8F8399CD-6D80-A04B-A73D-FAE536245E54}" type="pres">
      <dgm:prSet presAssocID="{1F9DFB5F-DB72-3648-AF91-4FECE9B6B05B}" presName="circle1" presStyleLbl="node1" presStyleIdx="0" presStyleCnt="5"/>
      <dgm:spPr/>
    </dgm:pt>
    <dgm:pt modelId="{C8351538-822B-924A-B1CC-4E89FE8D8B98}" type="pres">
      <dgm:prSet presAssocID="{1F9DFB5F-DB72-3648-AF91-4FECE9B6B05B}" presName="space" presStyleCnt="0"/>
      <dgm:spPr/>
    </dgm:pt>
    <dgm:pt modelId="{1C95AEB3-1C20-5849-B1AE-D3E218984151}" type="pres">
      <dgm:prSet presAssocID="{1F9DFB5F-DB72-3648-AF91-4FECE9B6B05B}" presName="rect1" presStyleLbl="alignAcc1" presStyleIdx="0" presStyleCnt="5"/>
      <dgm:spPr/>
    </dgm:pt>
    <dgm:pt modelId="{E5E6FCE1-34FD-AE40-955F-2C56C6769BE6}" type="pres">
      <dgm:prSet presAssocID="{9CFA17D8-46EF-D540-AC03-B1D783B08EBB}" presName="vertSpace2" presStyleLbl="node1" presStyleIdx="0" presStyleCnt="5"/>
      <dgm:spPr/>
    </dgm:pt>
    <dgm:pt modelId="{95965867-777A-B244-9440-59A3ABA67E2E}" type="pres">
      <dgm:prSet presAssocID="{9CFA17D8-46EF-D540-AC03-B1D783B08EBB}" presName="circle2" presStyleLbl="node1" presStyleIdx="1" presStyleCnt="5"/>
      <dgm:spPr/>
    </dgm:pt>
    <dgm:pt modelId="{62C26FB8-F960-704B-9B69-4C5DA54F634F}" type="pres">
      <dgm:prSet presAssocID="{9CFA17D8-46EF-D540-AC03-B1D783B08EBB}" presName="rect2" presStyleLbl="alignAcc1" presStyleIdx="1" presStyleCnt="5"/>
      <dgm:spPr/>
    </dgm:pt>
    <dgm:pt modelId="{21097EEF-7F32-5B40-849F-5D64D8FB6490}" type="pres">
      <dgm:prSet presAssocID="{8A26F3A1-AB6C-5049-B361-FAF4609B2616}" presName="vertSpace3" presStyleLbl="node1" presStyleIdx="1" presStyleCnt="5"/>
      <dgm:spPr/>
    </dgm:pt>
    <dgm:pt modelId="{8980E4CE-FAE8-4640-865E-DD474CAE12ED}" type="pres">
      <dgm:prSet presAssocID="{8A26F3A1-AB6C-5049-B361-FAF4609B2616}" presName="circle3" presStyleLbl="node1" presStyleIdx="2" presStyleCnt="5"/>
      <dgm:spPr/>
    </dgm:pt>
    <dgm:pt modelId="{8A0AD6EA-0B5C-914A-9F0A-CC84B3884EAA}" type="pres">
      <dgm:prSet presAssocID="{8A26F3A1-AB6C-5049-B361-FAF4609B2616}" presName="rect3" presStyleLbl="alignAcc1" presStyleIdx="2" presStyleCnt="5"/>
      <dgm:spPr/>
    </dgm:pt>
    <dgm:pt modelId="{C5C34AE3-0941-7F41-AEFA-33EA5ED8EA8E}" type="pres">
      <dgm:prSet presAssocID="{30C97FF5-6C28-2047-A086-66AB02D8C9E6}" presName="vertSpace4" presStyleLbl="node1" presStyleIdx="2" presStyleCnt="5"/>
      <dgm:spPr/>
    </dgm:pt>
    <dgm:pt modelId="{8FC3D4C7-6020-F347-A658-FE974C7C2633}" type="pres">
      <dgm:prSet presAssocID="{30C97FF5-6C28-2047-A086-66AB02D8C9E6}" presName="circle4" presStyleLbl="node1" presStyleIdx="3" presStyleCnt="5"/>
      <dgm:spPr/>
    </dgm:pt>
    <dgm:pt modelId="{3912B40C-E4AB-4443-8E49-43D36F560895}" type="pres">
      <dgm:prSet presAssocID="{30C97FF5-6C28-2047-A086-66AB02D8C9E6}" presName="rect4" presStyleLbl="alignAcc1" presStyleIdx="3" presStyleCnt="5"/>
      <dgm:spPr/>
    </dgm:pt>
    <dgm:pt modelId="{8D91002D-285F-B140-9CB7-BDD1A1FA0E36}" type="pres">
      <dgm:prSet presAssocID="{96FA048A-5310-FE4D-81B2-9D70B7C257AA}" presName="vertSpace5" presStyleLbl="node1" presStyleIdx="3" presStyleCnt="5"/>
      <dgm:spPr/>
    </dgm:pt>
    <dgm:pt modelId="{8CA8964D-0088-5C41-B5B6-C7928BBF95DC}" type="pres">
      <dgm:prSet presAssocID="{96FA048A-5310-FE4D-81B2-9D70B7C257AA}" presName="circle5" presStyleLbl="node1" presStyleIdx="4" presStyleCnt="5"/>
      <dgm:spPr/>
    </dgm:pt>
    <dgm:pt modelId="{4E35B49C-BBBC-DB45-BDFD-E61EAF99AC87}" type="pres">
      <dgm:prSet presAssocID="{96FA048A-5310-FE4D-81B2-9D70B7C257AA}" presName="rect5" presStyleLbl="alignAcc1" presStyleIdx="4" presStyleCnt="5"/>
      <dgm:spPr/>
    </dgm:pt>
    <dgm:pt modelId="{FDF68C10-93C2-9847-8923-5DAB69061B5C}" type="pres">
      <dgm:prSet presAssocID="{1F9DFB5F-DB72-3648-AF91-4FECE9B6B05B}" presName="rect1ParTx" presStyleLbl="alignAcc1" presStyleIdx="4" presStyleCnt="5">
        <dgm:presLayoutVars>
          <dgm:chMax val="1"/>
          <dgm:bulletEnabled val="1"/>
        </dgm:presLayoutVars>
      </dgm:prSet>
      <dgm:spPr/>
    </dgm:pt>
    <dgm:pt modelId="{9625A8A9-4E22-1C45-8780-F620536E0AB6}" type="pres">
      <dgm:prSet presAssocID="{1F9DFB5F-DB72-3648-AF91-4FECE9B6B05B}" presName="rect1ChTx" presStyleLbl="alignAcc1" presStyleIdx="4" presStyleCnt="5">
        <dgm:presLayoutVars>
          <dgm:bulletEnabled val="1"/>
        </dgm:presLayoutVars>
      </dgm:prSet>
      <dgm:spPr/>
    </dgm:pt>
    <dgm:pt modelId="{1296813F-D39B-814D-848B-44B53BD6057E}" type="pres">
      <dgm:prSet presAssocID="{9CFA17D8-46EF-D540-AC03-B1D783B08EBB}" presName="rect2ParTx" presStyleLbl="alignAcc1" presStyleIdx="4" presStyleCnt="5">
        <dgm:presLayoutVars>
          <dgm:chMax val="1"/>
          <dgm:bulletEnabled val="1"/>
        </dgm:presLayoutVars>
      </dgm:prSet>
      <dgm:spPr/>
    </dgm:pt>
    <dgm:pt modelId="{B8C4BD7A-9494-904F-8FD8-EAB30AD1C9C2}" type="pres">
      <dgm:prSet presAssocID="{9CFA17D8-46EF-D540-AC03-B1D783B08EBB}" presName="rect2ChTx" presStyleLbl="alignAcc1" presStyleIdx="4" presStyleCnt="5">
        <dgm:presLayoutVars>
          <dgm:bulletEnabled val="1"/>
        </dgm:presLayoutVars>
      </dgm:prSet>
      <dgm:spPr/>
    </dgm:pt>
    <dgm:pt modelId="{4CD70E50-5CB8-974F-99E3-860FEAB27838}" type="pres">
      <dgm:prSet presAssocID="{8A26F3A1-AB6C-5049-B361-FAF4609B2616}" presName="rect3ParTx" presStyleLbl="alignAcc1" presStyleIdx="4" presStyleCnt="5">
        <dgm:presLayoutVars>
          <dgm:chMax val="1"/>
          <dgm:bulletEnabled val="1"/>
        </dgm:presLayoutVars>
      </dgm:prSet>
      <dgm:spPr/>
    </dgm:pt>
    <dgm:pt modelId="{9D7E2566-676D-9E41-99C2-0953099D924D}" type="pres">
      <dgm:prSet presAssocID="{8A26F3A1-AB6C-5049-B361-FAF4609B2616}" presName="rect3ChTx" presStyleLbl="alignAcc1" presStyleIdx="4" presStyleCnt="5">
        <dgm:presLayoutVars>
          <dgm:bulletEnabled val="1"/>
        </dgm:presLayoutVars>
      </dgm:prSet>
      <dgm:spPr/>
    </dgm:pt>
    <dgm:pt modelId="{C047E8FF-ABA5-3248-AA1A-9A4239A7E3E6}" type="pres">
      <dgm:prSet presAssocID="{30C97FF5-6C28-2047-A086-66AB02D8C9E6}" presName="rect4ParTx" presStyleLbl="alignAcc1" presStyleIdx="4" presStyleCnt="5">
        <dgm:presLayoutVars>
          <dgm:chMax val="1"/>
          <dgm:bulletEnabled val="1"/>
        </dgm:presLayoutVars>
      </dgm:prSet>
      <dgm:spPr/>
    </dgm:pt>
    <dgm:pt modelId="{B4AAA73C-1031-C544-BDD6-9B9C29452A80}" type="pres">
      <dgm:prSet presAssocID="{30C97FF5-6C28-2047-A086-66AB02D8C9E6}" presName="rect4ChTx" presStyleLbl="alignAcc1" presStyleIdx="4" presStyleCnt="5">
        <dgm:presLayoutVars>
          <dgm:bulletEnabled val="1"/>
        </dgm:presLayoutVars>
      </dgm:prSet>
      <dgm:spPr/>
    </dgm:pt>
    <dgm:pt modelId="{67BD0849-4A79-D541-90FC-E48AB8D34DEE}" type="pres">
      <dgm:prSet presAssocID="{96FA048A-5310-FE4D-81B2-9D70B7C257AA}" presName="rect5ParTx" presStyleLbl="alignAcc1" presStyleIdx="4" presStyleCnt="5">
        <dgm:presLayoutVars>
          <dgm:chMax val="1"/>
          <dgm:bulletEnabled val="1"/>
        </dgm:presLayoutVars>
      </dgm:prSet>
      <dgm:spPr/>
    </dgm:pt>
    <dgm:pt modelId="{BB5D0C00-E641-934E-AE39-CCC5D85D9568}" type="pres">
      <dgm:prSet presAssocID="{96FA048A-5310-FE4D-81B2-9D70B7C257AA}" presName="rect5ChTx" presStyleLbl="alignAcc1" presStyleIdx="4" presStyleCnt="5">
        <dgm:presLayoutVars>
          <dgm:bulletEnabled val="1"/>
        </dgm:presLayoutVars>
      </dgm:prSet>
      <dgm:spPr/>
    </dgm:pt>
  </dgm:ptLst>
  <dgm:cxnLst>
    <dgm:cxn modelId="{8C44C30A-E064-7744-B4A2-1C94E483A490}" type="presOf" srcId="{CE02E82E-38D7-9F49-B76A-A9DEA9406EA8}" destId="{9D7E2566-676D-9E41-99C2-0953099D924D}" srcOrd="0" destOrd="0" presId="urn:microsoft.com/office/officeart/2005/8/layout/target3"/>
    <dgm:cxn modelId="{C517610C-5B74-2F41-A242-FA5CFF08BF4A}" type="presOf" srcId="{0DA0EBF7-C177-5C4F-9EAE-1A180967A483}" destId="{BB5D0C00-E641-934E-AE39-CCC5D85D9568}" srcOrd="0" destOrd="0" presId="urn:microsoft.com/office/officeart/2005/8/layout/target3"/>
    <dgm:cxn modelId="{0543E415-2607-204C-A468-518EB5E730BA}" type="presOf" srcId="{30C97FF5-6C28-2047-A086-66AB02D8C9E6}" destId="{C047E8FF-ABA5-3248-AA1A-9A4239A7E3E6}" srcOrd="1" destOrd="0" presId="urn:microsoft.com/office/officeart/2005/8/layout/target3"/>
    <dgm:cxn modelId="{CB9B861B-73E3-1449-BB22-CAF83A6C153E}" srcId="{96FA048A-5310-FE4D-81B2-9D70B7C257AA}" destId="{0DA0EBF7-C177-5C4F-9EAE-1A180967A483}" srcOrd="0" destOrd="0" parTransId="{4A466D16-CBA1-5143-B43C-964C8F088F9E}" sibTransId="{2CF877C0-D3B3-774A-BDC9-CCB09F6CE2DF}"/>
    <dgm:cxn modelId="{3F703D20-B38D-0440-87DC-35CF43E74087}" srcId="{1F9DFB5F-DB72-3648-AF91-4FECE9B6B05B}" destId="{D0904AE8-993E-5942-97B6-306A66DF04F0}" srcOrd="0" destOrd="0" parTransId="{9F75FF9E-95F7-3A42-86AC-D87CBB9B2829}" sibTransId="{C6C74CB0-07D1-2444-933E-62ABDDE156FE}"/>
    <dgm:cxn modelId="{8F91E62B-0F7C-5A42-841A-E7940D3EE6E8}" srcId="{8BAEE847-EAD2-FE40-8C84-DA512223181C}" destId="{30C97FF5-6C28-2047-A086-66AB02D8C9E6}" srcOrd="3" destOrd="0" parTransId="{8B33C48A-2DB3-7044-9606-73F5DE3532D7}" sibTransId="{39F20121-8F60-EF4F-86A6-AFD0374E46AF}"/>
    <dgm:cxn modelId="{1F75482D-39EF-5641-9DD0-57C267687981}" type="presOf" srcId="{8A26F3A1-AB6C-5049-B361-FAF4609B2616}" destId="{4CD70E50-5CB8-974F-99E3-860FEAB27838}" srcOrd="1" destOrd="0" presId="urn:microsoft.com/office/officeart/2005/8/layout/target3"/>
    <dgm:cxn modelId="{1950FF33-8146-2642-B11E-74530D295442}" srcId="{8BAEE847-EAD2-FE40-8C84-DA512223181C}" destId="{96FA048A-5310-FE4D-81B2-9D70B7C257AA}" srcOrd="4" destOrd="0" parTransId="{E46BF334-3C6C-F643-8363-F7310281F45D}" sibTransId="{AC35690D-9D17-014B-8008-2A5C688BF974}"/>
    <dgm:cxn modelId="{D4A65260-D363-034C-BC13-9724735933CB}" srcId="{8BAEE847-EAD2-FE40-8C84-DA512223181C}" destId="{1F9DFB5F-DB72-3648-AF91-4FECE9B6B05B}" srcOrd="0" destOrd="0" parTransId="{4AE55039-A559-5B46-940A-75ACC4386115}" sibTransId="{E8DDD59A-4B47-2445-810B-652711BDAF3F}"/>
    <dgm:cxn modelId="{A9BAD250-28CD-0A43-8EEB-F79FC2853276}" srcId="{8A26F3A1-AB6C-5049-B361-FAF4609B2616}" destId="{CE02E82E-38D7-9F49-B76A-A9DEA9406EA8}" srcOrd="0" destOrd="0" parTransId="{E3906516-8F1C-4E44-BF3B-DE1A16420EAE}" sibTransId="{D0DB07B7-D114-984D-A8F2-E3D6867CD40F}"/>
    <dgm:cxn modelId="{3124647B-CEF8-0348-A8DC-6017A38138EE}" type="presOf" srcId="{39E21E8D-BCE6-874A-8E05-4FFC68AFADA3}" destId="{B8C4BD7A-9494-904F-8FD8-EAB30AD1C9C2}" srcOrd="0" destOrd="0" presId="urn:microsoft.com/office/officeart/2005/8/layout/target3"/>
    <dgm:cxn modelId="{9EA4899C-801D-5844-8093-9EE9020D6B92}" type="presOf" srcId="{8BAEE847-EAD2-FE40-8C84-DA512223181C}" destId="{B5438589-107F-BE44-8E79-B96C087882C3}" srcOrd="0" destOrd="0" presId="urn:microsoft.com/office/officeart/2005/8/layout/target3"/>
    <dgm:cxn modelId="{DBA6C5A0-FE3E-9842-A01C-F83FB7771255}" type="presOf" srcId="{D0904AE8-993E-5942-97B6-306A66DF04F0}" destId="{9625A8A9-4E22-1C45-8780-F620536E0AB6}" srcOrd="0" destOrd="0" presId="urn:microsoft.com/office/officeart/2005/8/layout/target3"/>
    <dgm:cxn modelId="{493CC3A7-89C9-FC4D-AA12-8C4FCAA641E6}" type="presOf" srcId="{1F9DFB5F-DB72-3648-AF91-4FECE9B6B05B}" destId="{FDF68C10-93C2-9847-8923-5DAB69061B5C}" srcOrd="1" destOrd="0" presId="urn:microsoft.com/office/officeart/2005/8/layout/target3"/>
    <dgm:cxn modelId="{B5E7D4A8-5E1B-B541-96F4-801FA261EC47}" type="presOf" srcId="{96FA048A-5310-FE4D-81B2-9D70B7C257AA}" destId="{67BD0849-4A79-D541-90FC-E48AB8D34DEE}" srcOrd="1" destOrd="0" presId="urn:microsoft.com/office/officeart/2005/8/layout/target3"/>
    <dgm:cxn modelId="{4FD956BC-F778-8147-824F-46C487539D26}" type="presOf" srcId="{1F9DFB5F-DB72-3648-AF91-4FECE9B6B05B}" destId="{1C95AEB3-1C20-5849-B1AE-D3E218984151}" srcOrd="0" destOrd="0" presId="urn:microsoft.com/office/officeart/2005/8/layout/target3"/>
    <dgm:cxn modelId="{2EC13DCA-044A-5F4E-BFC5-433958E2AAB6}" srcId="{8BAEE847-EAD2-FE40-8C84-DA512223181C}" destId="{9CFA17D8-46EF-D540-AC03-B1D783B08EBB}" srcOrd="1" destOrd="0" parTransId="{76F69678-778B-5942-BA13-4C4F290378CC}" sibTransId="{C9D2CDA4-3B56-B44E-9256-FA215816FA39}"/>
    <dgm:cxn modelId="{70761CD2-A649-644E-9CB9-F7DC2012EE36}" type="presOf" srcId="{9CFA17D8-46EF-D540-AC03-B1D783B08EBB}" destId="{1296813F-D39B-814D-848B-44B53BD6057E}" srcOrd="1" destOrd="0" presId="urn:microsoft.com/office/officeart/2005/8/layout/target3"/>
    <dgm:cxn modelId="{97423DD5-2B0D-ED49-A726-E649080C84EC}" type="presOf" srcId="{9CFA17D8-46EF-D540-AC03-B1D783B08EBB}" destId="{62C26FB8-F960-704B-9B69-4C5DA54F634F}" srcOrd="0" destOrd="0" presId="urn:microsoft.com/office/officeart/2005/8/layout/target3"/>
    <dgm:cxn modelId="{760301D8-6D8F-3C4B-A4AB-150C60644331}" srcId="{8BAEE847-EAD2-FE40-8C84-DA512223181C}" destId="{8A26F3A1-AB6C-5049-B361-FAF4609B2616}" srcOrd="2" destOrd="0" parTransId="{AC6437F1-8798-1544-BB20-AB95D8409774}" sibTransId="{1EE08078-6E4D-7842-9B72-3F0C7C3378C4}"/>
    <dgm:cxn modelId="{3DFF21E3-F2C8-4C49-9D7F-7E92EB9D4F2C}" type="presOf" srcId="{96FA048A-5310-FE4D-81B2-9D70B7C257AA}" destId="{4E35B49C-BBBC-DB45-BDFD-E61EAF99AC87}" srcOrd="0" destOrd="0" presId="urn:microsoft.com/office/officeart/2005/8/layout/target3"/>
    <dgm:cxn modelId="{205C9DE3-2B2A-374C-A313-28A852AD70DF}" type="presOf" srcId="{1ADEEF36-6D40-D44F-9B35-90E0CDA42AB8}" destId="{B4AAA73C-1031-C544-BDD6-9B9C29452A80}" srcOrd="0" destOrd="0" presId="urn:microsoft.com/office/officeart/2005/8/layout/target3"/>
    <dgm:cxn modelId="{AA4077E6-98AB-8548-A1A9-4EDCD357F6AF}" type="presOf" srcId="{30C97FF5-6C28-2047-A086-66AB02D8C9E6}" destId="{3912B40C-E4AB-4443-8E49-43D36F560895}" srcOrd="0" destOrd="0" presId="urn:microsoft.com/office/officeart/2005/8/layout/target3"/>
    <dgm:cxn modelId="{D89EA3E6-2CA9-904E-B95E-CE3A420575DE}" srcId="{9CFA17D8-46EF-D540-AC03-B1D783B08EBB}" destId="{39E21E8D-BCE6-874A-8E05-4FFC68AFADA3}" srcOrd="0" destOrd="0" parTransId="{D7E8EFC3-C4E7-A34B-B349-9059739AD4BB}" sibTransId="{A8B5980D-5E5F-7D4B-B523-AC127D7ABF5F}"/>
    <dgm:cxn modelId="{46F765FF-7156-694C-984E-6EAE0E5C28A5}" srcId="{30C97FF5-6C28-2047-A086-66AB02D8C9E6}" destId="{1ADEEF36-6D40-D44F-9B35-90E0CDA42AB8}" srcOrd="0" destOrd="0" parTransId="{8BF2F0E2-2B88-9D4E-9A6B-A4483BF6CDE4}" sibTransId="{81FDBB88-0681-8E4E-8D8B-BB30C3BAFA65}"/>
    <dgm:cxn modelId="{301294FF-4AF4-D043-8E38-F8EB23367CB3}" type="presOf" srcId="{8A26F3A1-AB6C-5049-B361-FAF4609B2616}" destId="{8A0AD6EA-0B5C-914A-9F0A-CC84B3884EAA}" srcOrd="0" destOrd="0" presId="urn:microsoft.com/office/officeart/2005/8/layout/target3"/>
    <dgm:cxn modelId="{9337C14B-1017-AC44-91CB-F0CA4DC8148D}" type="presParOf" srcId="{B5438589-107F-BE44-8E79-B96C087882C3}" destId="{8F8399CD-6D80-A04B-A73D-FAE536245E54}" srcOrd="0" destOrd="0" presId="urn:microsoft.com/office/officeart/2005/8/layout/target3"/>
    <dgm:cxn modelId="{163E5219-EE5D-1B4E-ACD5-9CE2B956510E}" type="presParOf" srcId="{B5438589-107F-BE44-8E79-B96C087882C3}" destId="{C8351538-822B-924A-B1CC-4E89FE8D8B98}" srcOrd="1" destOrd="0" presId="urn:microsoft.com/office/officeart/2005/8/layout/target3"/>
    <dgm:cxn modelId="{9D8077DD-7DA2-594D-B3F3-BC397BEA446A}" type="presParOf" srcId="{B5438589-107F-BE44-8E79-B96C087882C3}" destId="{1C95AEB3-1C20-5849-B1AE-D3E218984151}" srcOrd="2" destOrd="0" presId="urn:microsoft.com/office/officeart/2005/8/layout/target3"/>
    <dgm:cxn modelId="{EF9A5943-94B4-EC45-80D5-9D88AB543EB2}" type="presParOf" srcId="{B5438589-107F-BE44-8E79-B96C087882C3}" destId="{E5E6FCE1-34FD-AE40-955F-2C56C6769BE6}" srcOrd="3" destOrd="0" presId="urn:microsoft.com/office/officeart/2005/8/layout/target3"/>
    <dgm:cxn modelId="{3769CB35-6124-BE47-82AD-A1EEF720959C}" type="presParOf" srcId="{B5438589-107F-BE44-8E79-B96C087882C3}" destId="{95965867-777A-B244-9440-59A3ABA67E2E}" srcOrd="4" destOrd="0" presId="urn:microsoft.com/office/officeart/2005/8/layout/target3"/>
    <dgm:cxn modelId="{1CA8701D-C0A4-DC41-A43A-88918726A5B6}" type="presParOf" srcId="{B5438589-107F-BE44-8E79-B96C087882C3}" destId="{62C26FB8-F960-704B-9B69-4C5DA54F634F}" srcOrd="5" destOrd="0" presId="urn:microsoft.com/office/officeart/2005/8/layout/target3"/>
    <dgm:cxn modelId="{2838EB30-9379-E042-8BA4-A0A280417150}" type="presParOf" srcId="{B5438589-107F-BE44-8E79-B96C087882C3}" destId="{21097EEF-7F32-5B40-849F-5D64D8FB6490}" srcOrd="6" destOrd="0" presId="urn:microsoft.com/office/officeart/2005/8/layout/target3"/>
    <dgm:cxn modelId="{9BB45B1D-656D-FC4D-9532-5278DBE01C23}" type="presParOf" srcId="{B5438589-107F-BE44-8E79-B96C087882C3}" destId="{8980E4CE-FAE8-4640-865E-DD474CAE12ED}" srcOrd="7" destOrd="0" presId="urn:microsoft.com/office/officeart/2005/8/layout/target3"/>
    <dgm:cxn modelId="{0CCBD73A-C2E5-B247-AE15-32F655193A9D}" type="presParOf" srcId="{B5438589-107F-BE44-8E79-B96C087882C3}" destId="{8A0AD6EA-0B5C-914A-9F0A-CC84B3884EAA}" srcOrd="8" destOrd="0" presId="urn:microsoft.com/office/officeart/2005/8/layout/target3"/>
    <dgm:cxn modelId="{C0F6B8D5-8098-5D4C-98D6-A7F9626720DB}" type="presParOf" srcId="{B5438589-107F-BE44-8E79-B96C087882C3}" destId="{C5C34AE3-0941-7F41-AEFA-33EA5ED8EA8E}" srcOrd="9" destOrd="0" presId="urn:microsoft.com/office/officeart/2005/8/layout/target3"/>
    <dgm:cxn modelId="{C0125645-5CD3-8746-BA79-4184EA7DA9E1}" type="presParOf" srcId="{B5438589-107F-BE44-8E79-B96C087882C3}" destId="{8FC3D4C7-6020-F347-A658-FE974C7C2633}" srcOrd="10" destOrd="0" presId="urn:microsoft.com/office/officeart/2005/8/layout/target3"/>
    <dgm:cxn modelId="{B522517D-4297-C44E-9B0D-4039E46AFA24}" type="presParOf" srcId="{B5438589-107F-BE44-8E79-B96C087882C3}" destId="{3912B40C-E4AB-4443-8E49-43D36F560895}" srcOrd="11" destOrd="0" presId="urn:microsoft.com/office/officeart/2005/8/layout/target3"/>
    <dgm:cxn modelId="{E161E772-0EA3-794C-B896-92A24A2298EC}" type="presParOf" srcId="{B5438589-107F-BE44-8E79-B96C087882C3}" destId="{8D91002D-285F-B140-9CB7-BDD1A1FA0E36}" srcOrd="12" destOrd="0" presId="urn:microsoft.com/office/officeart/2005/8/layout/target3"/>
    <dgm:cxn modelId="{08386E96-D699-CF41-AE08-2AAD0B39FB45}" type="presParOf" srcId="{B5438589-107F-BE44-8E79-B96C087882C3}" destId="{8CA8964D-0088-5C41-B5B6-C7928BBF95DC}" srcOrd="13" destOrd="0" presId="urn:microsoft.com/office/officeart/2005/8/layout/target3"/>
    <dgm:cxn modelId="{5969DB80-B243-0341-9494-70E131A79C21}" type="presParOf" srcId="{B5438589-107F-BE44-8E79-B96C087882C3}" destId="{4E35B49C-BBBC-DB45-BDFD-E61EAF99AC87}" srcOrd="14" destOrd="0" presId="urn:microsoft.com/office/officeart/2005/8/layout/target3"/>
    <dgm:cxn modelId="{5DD8A149-6B30-7548-A206-FC2CA8546DD3}" type="presParOf" srcId="{B5438589-107F-BE44-8E79-B96C087882C3}" destId="{FDF68C10-93C2-9847-8923-5DAB69061B5C}" srcOrd="15" destOrd="0" presId="urn:microsoft.com/office/officeart/2005/8/layout/target3"/>
    <dgm:cxn modelId="{80F29C6B-BB39-8A49-BB25-7D13885F5DD2}" type="presParOf" srcId="{B5438589-107F-BE44-8E79-B96C087882C3}" destId="{9625A8A9-4E22-1C45-8780-F620536E0AB6}" srcOrd="16" destOrd="0" presId="urn:microsoft.com/office/officeart/2005/8/layout/target3"/>
    <dgm:cxn modelId="{13F5F08D-CE69-8342-9A37-43AE6D23DDB6}" type="presParOf" srcId="{B5438589-107F-BE44-8E79-B96C087882C3}" destId="{1296813F-D39B-814D-848B-44B53BD6057E}" srcOrd="17" destOrd="0" presId="urn:microsoft.com/office/officeart/2005/8/layout/target3"/>
    <dgm:cxn modelId="{0F98E1D4-37E0-6E43-B731-D970A6053B92}" type="presParOf" srcId="{B5438589-107F-BE44-8E79-B96C087882C3}" destId="{B8C4BD7A-9494-904F-8FD8-EAB30AD1C9C2}" srcOrd="18" destOrd="0" presId="urn:microsoft.com/office/officeart/2005/8/layout/target3"/>
    <dgm:cxn modelId="{FC9C352E-88E2-1649-896D-A2F9EE815967}" type="presParOf" srcId="{B5438589-107F-BE44-8E79-B96C087882C3}" destId="{4CD70E50-5CB8-974F-99E3-860FEAB27838}" srcOrd="19" destOrd="0" presId="urn:microsoft.com/office/officeart/2005/8/layout/target3"/>
    <dgm:cxn modelId="{DDDE13AE-CC34-8446-9A0C-A649F9F6223A}" type="presParOf" srcId="{B5438589-107F-BE44-8E79-B96C087882C3}" destId="{9D7E2566-676D-9E41-99C2-0953099D924D}" srcOrd="20" destOrd="0" presId="urn:microsoft.com/office/officeart/2005/8/layout/target3"/>
    <dgm:cxn modelId="{F97C5BBA-6C8E-924D-9834-74B9C0B99ECA}" type="presParOf" srcId="{B5438589-107F-BE44-8E79-B96C087882C3}" destId="{C047E8FF-ABA5-3248-AA1A-9A4239A7E3E6}" srcOrd="21" destOrd="0" presId="urn:microsoft.com/office/officeart/2005/8/layout/target3"/>
    <dgm:cxn modelId="{5D083E1E-D0C1-0645-A810-66B443A8962C}" type="presParOf" srcId="{B5438589-107F-BE44-8E79-B96C087882C3}" destId="{B4AAA73C-1031-C544-BDD6-9B9C29452A80}" srcOrd="22" destOrd="0" presId="urn:microsoft.com/office/officeart/2005/8/layout/target3"/>
    <dgm:cxn modelId="{7AEA94CD-3EDF-F340-9697-00E5D0134088}" type="presParOf" srcId="{B5438589-107F-BE44-8E79-B96C087882C3}" destId="{67BD0849-4A79-D541-90FC-E48AB8D34DEE}" srcOrd="23" destOrd="0" presId="urn:microsoft.com/office/officeart/2005/8/layout/target3"/>
    <dgm:cxn modelId="{DAB33B87-0516-414F-B1FE-7F17EDBB379D}" type="presParOf" srcId="{B5438589-107F-BE44-8E79-B96C087882C3}" destId="{BB5D0C00-E641-934E-AE39-CCC5D85D9568}"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EB0FD-18FA-9C4A-92E6-3737DBB7AA4C}" type="doc">
      <dgm:prSet loTypeId="urn:microsoft.com/office/officeart/2005/8/layout/pyramid4" loCatId="pyramid" qsTypeId="urn:microsoft.com/office/officeart/2005/8/quickstyle/3D2" qsCatId="3D" csTypeId="urn:microsoft.com/office/officeart/2005/8/colors/colorful3" csCatId="colorful" phldr="1"/>
      <dgm:spPr/>
      <dgm:t>
        <a:bodyPr/>
        <a:lstStyle/>
        <a:p>
          <a:endParaRPr lang="en-US"/>
        </a:p>
      </dgm:t>
    </dgm:pt>
    <dgm:pt modelId="{9AB80C6C-0116-6D42-BEF1-145881EFCDD8}">
      <dgm:prSet/>
      <dgm:spPr/>
      <dgm:t>
        <a:bodyPr/>
        <a:lstStyle/>
        <a:p>
          <a:pPr rtl="0"/>
          <a:r>
            <a:rPr lang="en-US" b="1" dirty="0">
              <a:solidFill>
                <a:srgbClr val="FF0000"/>
              </a:solidFill>
              <a:effectLst/>
            </a:rPr>
            <a:t>Increase the number of bits </a:t>
          </a:r>
          <a:r>
            <a:rPr lang="en-US" b="1" dirty="0">
              <a:solidFill>
                <a:schemeClr val="accent1">
                  <a:lumMod val="50000"/>
                </a:schemeClr>
              </a:solidFill>
              <a:effectLst/>
            </a:rPr>
            <a:t>that are retrieved at one time by making DRAMs “wider” rather than “deeper” and by using wide bus data paths</a:t>
          </a:r>
        </a:p>
      </dgm:t>
    </dgm:pt>
    <dgm:pt modelId="{219CBE61-046A-C14E-9F2A-A7F188540FD5}" type="parTrans" cxnId="{3DC90812-5372-B44E-B807-A2A6DBC308B4}">
      <dgm:prSet/>
      <dgm:spPr/>
      <dgm:t>
        <a:bodyPr/>
        <a:lstStyle/>
        <a:p>
          <a:endParaRPr lang="en-US"/>
        </a:p>
      </dgm:t>
    </dgm:pt>
    <dgm:pt modelId="{A5F16F68-5B59-0646-99B8-4F8D2538E024}" type="sibTrans" cxnId="{3DC90812-5372-B44E-B807-A2A6DBC308B4}">
      <dgm:prSet/>
      <dgm:spPr/>
      <dgm:t>
        <a:bodyPr/>
        <a:lstStyle/>
        <a:p>
          <a:endParaRPr lang="en-US"/>
        </a:p>
      </dgm:t>
    </dgm:pt>
    <dgm:pt modelId="{58D11B8A-235D-384E-BEB1-50D9E38003F6}">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effectLst/>
            </a:rPr>
            <a:t>Change the DRAM interface</a:t>
          </a:r>
          <a:r>
            <a:rPr lang="en-US" b="1" dirty="0">
              <a:solidFill>
                <a:schemeClr val="accent1">
                  <a:lumMod val="50000"/>
                </a:schemeClr>
              </a:solidFill>
              <a:effectLst/>
            </a:rPr>
            <a:t> to make it more efficient by including a cache or other buffering scheme on the DRAM chip</a:t>
          </a:r>
        </a:p>
        <a:p>
          <a:pPr defTabSz="533400" rtl="0">
            <a:lnSpc>
              <a:spcPct val="90000"/>
            </a:lnSpc>
            <a:spcBef>
              <a:spcPct val="0"/>
            </a:spcBef>
            <a:spcAft>
              <a:spcPct val="35000"/>
            </a:spcAft>
          </a:pPr>
          <a:endParaRPr lang="en-US" b="0" dirty="0">
            <a:solidFill>
              <a:schemeClr val="accent1">
                <a:lumMod val="50000"/>
              </a:schemeClr>
            </a:solidFill>
            <a:effectLst/>
          </a:endParaRPr>
        </a:p>
      </dgm:t>
    </dgm:pt>
    <dgm:pt modelId="{1399630F-5625-0B4F-B985-30C271E8C3CD}" type="parTrans" cxnId="{2B27EE7B-137C-254C-A50A-54003056AFFB}">
      <dgm:prSet/>
      <dgm:spPr/>
      <dgm:t>
        <a:bodyPr/>
        <a:lstStyle/>
        <a:p>
          <a:endParaRPr lang="en-US"/>
        </a:p>
      </dgm:t>
    </dgm:pt>
    <dgm:pt modelId="{BAC94ACA-983F-5746-B7E9-AB18C92270DF}" type="sibTrans" cxnId="{2B27EE7B-137C-254C-A50A-54003056AFFB}">
      <dgm:prSet/>
      <dgm:spPr/>
      <dgm:t>
        <a:bodyPr/>
        <a:lstStyle/>
        <a:p>
          <a:endParaRPr lang="en-US"/>
        </a:p>
      </dgm:t>
    </dgm:pt>
    <dgm:pt modelId="{85787AF2-CDD5-224D-8D0C-D3E9575DABBC}">
      <dgm:prSet/>
      <dgm:spPr/>
      <dgm:t>
        <a:bodyPr/>
        <a:lstStyle/>
        <a:p>
          <a:pPr rtl="0"/>
          <a:r>
            <a:rPr lang="en-US" b="1" dirty="0">
              <a:solidFill>
                <a:schemeClr val="accent1">
                  <a:lumMod val="50000"/>
                </a:schemeClr>
              </a:solidFill>
              <a:effectLst/>
            </a:rPr>
            <a:t>Reduce the frequency of memory access by incorporating </a:t>
          </a:r>
          <a:r>
            <a:rPr lang="en-US" b="1" dirty="0">
              <a:solidFill>
                <a:srgbClr val="FF0000"/>
              </a:solidFill>
              <a:effectLst/>
            </a:rPr>
            <a:t>increasingly complex and efficient cache </a:t>
          </a:r>
          <a:r>
            <a:rPr lang="en-US" b="1" dirty="0">
              <a:solidFill>
                <a:schemeClr val="accent1">
                  <a:lumMod val="50000"/>
                </a:schemeClr>
              </a:solidFill>
              <a:effectLst/>
            </a:rPr>
            <a:t>structures between the processor and main memory</a:t>
          </a:r>
        </a:p>
      </dgm:t>
    </dgm:pt>
    <dgm:pt modelId="{982793AE-DF07-484E-8B21-6D87EA215CA4}" type="parTrans" cxnId="{E1096F67-31E5-B345-AE30-109043DB01B6}">
      <dgm:prSet/>
      <dgm:spPr/>
      <dgm:t>
        <a:bodyPr/>
        <a:lstStyle/>
        <a:p>
          <a:endParaRPr lang="en-US"/>
        </a:p>
      </dgm:t>
    </dgm:pt>
    <dgm:pt modelId="{D3800628-CD07-AC4D-B025-9171D4C09D3F}" type="sibTrans" cxnId="{E1096F67-31E5-B345-AE30-109043DB01B6}">
      <dgm:prSet/>
      <dgm:spPr/>
      <dgm:t>
        <a:bodyPr/>
        <a:lstStyle/>
        <a:p>
          <a:endParaRPr lang="en-US"/>
        </a:p>
      </dgm:t>
    </dgm:pt>
    <dgm:pt modelId="{7B7EFF02-432F-784A-A578-52320D8CBDB0}">
      <dgm:prSet/>
      <dgm:spPr/>
      <dgm:t>
        <a:bodyPr/>
        <a:lstStyle/>
        <a:p>
          <a:pPr rtl="0"/>
          <a:r>
            <a:rPr lang="en-US" b="1" dirty="0">
              <a:solidFill>
                <a:srgbClr val="FF0000"/>
              </a:solidFill>
              <a:effectLst/>
            </a:rPr>
            <a:t>Increase the interconnect bandwidth </a:t>
          </a:r>
          <a:r>
            <a:rPr lang="en-US" b="1" dirty="0">
              <a:solidFill>
                <a:schemeClr val="accent1">
                  <a:lumMod val="50000"/>
                </a:schemeClr>
              </a:solidFill>
              <a:effectLst/>
            </a:rPr>
            <a:t>between processors and memory by using higher speed buses and a hierarchy of buses to buffer and structure data flow</a:t>
          </a:r>
        </a:p>
      </dgm:t>
    </dgm:pt>
    <dgm:pt modelId="{E059F15A-8972-E040-A1A5-78A71B1D47C4}" type="parTrans" cxnId="{E14C333A-C5D2-324B-A86B-D4D99F86F770}">
      <dgm:prSet/>
      <dgm:spPr/>
      <dgm:t>
        <a:bodyPr/>
        <a:lstStyle/>
        <a:p>
          <a:endParaRPr lang="en-US"/>
        </a:p>
      </dgm:t>
    </dgm:pt>
    <dgm:pt modelId="{1119042D-6266-3441-931E-58ECBAE202A5}" type="sibTrans" cxnId="{E14C333A-C5D2-324B-A86B-D4D99F86F770}">
      <dgm:prSet/>
      <dgm:spPr/>
      <dgm:t>
        <a:bodyPr/>
        <a:lstStyle/>
        <a:p>
          <a:endParaRPr lang="en-US"/>
        </a:p>
      </dgm:t>
    </dgm:pt>
    <dgm:pt modelId="{2A4E3D9D-0DD4-4146-8C2F-D5E40C8FC794}" type="pres">
      <dgm:prSet presAssocID="{DDEEB0FD-18FA-9C4A-92E6-3737DBB7AA4C}" presName="compositeShape" presStyleCnt="0">
        <dgm:presLayoutVars>
          <dgm:chMax val="9"/>
          <dgm:dir/>
          <dgm:resizeHandles val="exact"/>
        </dgm:presLayoutVars>
      </dgm:prSet>
      <dgm:spPr/>
    </dgm:pt>
    <dgm:pt modelId="{94E1869E-B08B-E84C-BE54-79A5CFDF5A04}" type="pres">
      <dgm:prSet presAssocID="{DDEEB0FD-18FA-9C4A-92E6-3737DBB7AA4C}" presName="triangle1" presStyleLbl="node1" presStyleIdx="0" presStyleCnt="4">
        <dgm:presLayoutVars>
          <dgm:bulletEnabled val="1"/>
        </dgm:presLayoutVars>
      </dgm:prSet>
      <dgm:spPr/>
    </dgm:pt>
    <dgm:pt modelId="{4A58DB61-09B5-E94D-AEC1-6280D22B2A8E}" type="pres">
      <dgm:prSet presAssocID="{DDEEB0FD-18FA-9C4A-92E6-3737DBB7AA4C}" presName="triangle2" presStyleLbl="node1" presStyleIdx="1" presStyleCnt="4" custLinFactNeighborX="1695">
        <dgm:presLayoutVars>
          <dgm:bulletEnabled val="1"/>
        </dgm:presLayoutVars>
      </dgm:prSet>
      <dgm:spPr/>
    </dgm:pt>
    <dgm:pt modelId="{200ABC57-7D7F-C84D-A1A6-CF6A59C98A27}" type="pres">
      <dgm:prSet presAssocID="{DDEEB0FD-18FA-9C4A-92E6-3737DBB7AA4C}" presName="triangle3" presStyleLbl="node1" presStyleIdx="2" presStyleCnt="4">
        <dgm:presLayoutVars>
          <dgm:bulletEnabled val="1"/>
        </dgm:presLayoutVars>
      </dgm:prSet>
      <dgm:spPr/>
    </dgm:pt>
    <dgm:pt modelId="{4CEF2A95-22F9-8B4C-8350-C2D662044B6C}" type="pres">
      <dgm:prSet presAssocID="{DDEEB0FD-18FA-9C4A-92E6-3737DBB7AA4C}" presName="triangle4" presStyleLbl="node1" presStyleIdx="3" presStyleCnt="4" custScaleX="104445">
        <dgm:presLayoutVars>
          <dgm:bulletEnabled val="1"/>
        </dgm:presLayoutVars>
      </dgm:prSet>
      <dgm:spPr/>
    </dgm:pt>
  </dgm:ptLst>
  <dgm:cxnLst>
    <dgm:cxn modelId="{A6DA1E00-57D3-7B48-8A38-00999C78F3BC}" type="presOf" srcId="{DDEEB0FD-18FA-9C4A-92E6-3737DBB7AA4C}" destId="{2A4E3D9D-0DD4-4146-8C2F-D5E40C8FC794}" srcOrd="0" destOrd="0" presId="urn:microsoft.com/office/officeart/2005/8/layout/pyramid4"/>
    <dgm:cxn modelId="{EF9D0D07-833C-6C4B-8744-26C1075F7D3E}" type="presOf" srcId="{58D11B8A-235D-384E-BEB1-50D9E38003F6}" destId="{4A58DB61-09B5-E94D-AEC1-6280D22B2A8E}" srcOrd="0" destOrd="0" presId="urn:microsoft.com/office/officeart/2005/8/layout/pyramid4"/>
    <dgm:cxn modelId="{3DC90812-5372-B44E-B807-A2A6DBC308B4}" srcId="{DDEEB0FD-18FA-9C4A-92E6-3737DBB7AA4C}" destId="{9AB80C6C-0116-6D42-BEF1-145881EFCDD8}" srcOrd="0" destOrd="0" parTransId="{219CBE61-046A-C14E-9F2A-A7F188540FD5}" sibTransId="{A5F16F68-5B59-0646-99B8-4F8D2538E024}"/>
    <dgm:cxn modelId="{CCC74236-1B0F-2743-A907-518B2BF271A3}" type="presOf" srcId="{9AB80C6C-0116-6D42-BEF1-145881EFCDD8}" destId="{94E1869E-B08B-E84C-BE54-79A5CFDF5A04}" srcOrd="0" destOrd="0" presId="urn:microsoft.com/office/officeart/2005/8/layout/pyramid4"/>
    <dgm:cxn modelId="{E14C333A-C5D2-324B-A86B-D4D99F86F770}" srcId="{DDEEB0FD-18FA-9C4A-92E6-3737DBB7AA4C}" destId="{7B7EFF02-432F-784A-A578-52320D8CBDB0}" srcOrd="3" destOrd="0" parTransId="{E059F15A-8972-E040-A1A5-78A71B1D47C4}" sibTransId="{1119042D-6266-3441-931E-58ECBAE202A5}"/>
    <dgm:cxn modelId="{E1096F67-31E5-B345-AE30-109043DB01B6}" srcId="{DDEEB0FD-18FA-9C4A-92E6-3737DBB7AA4C}" destId="{85787AF2-CDD5-224D-8D0C-D3E9575DABBC}" srcOrd="2" destOrd="0" parTransId="{982793AE-DF07-484E-8B21-6D87EA215CA4}" sibTransId="{D3800628-CD07-AC4D-B025-9171D4C09D3F}"/>
    <dgm:cxn modelId="{FDE3816E-074A-EF49-9253-B4A579594108}" type="presOf" srcId="{85787AF2-CDD5-224D-8D0C-D3E9575DABBC}" destId="{200ABC57-7D7F-C84D-A1A6-CF6A59C98A27}" srcOrd="0" destOrd="0" presId="urn:microsoft.com/office/officeart/2005/8/layout/pyramid4"/>
    <dgm:cxn modelId="{2B27EE7B-137C-254C-A50A-54003056AFFB}" srcId="{DDEEB0FD-18FA-9C4A-92E6-3737DBB7AA4C}" destId="{58D11B8A-235D-384E-BEB1-50D9E38003F6}" srcOrd="1" destOrd="0" parTransId="{1399630F-5625-0B4F-B985-30C271E8C3CD}" sibTransId="{BAC94ACA-983F-5746-B7E9-AB18C92270DF}"/>
    <dgm:cxn modelId="{E5BCAF89-F36C-A64D-867A-B6A7B74F0731}" type="presOf" srcId="{7B7EFF02-432F-784A-A578-52320D8CBDB0}" destId="{4CEF2A95-22F9-8B4C-8350-C2D662044B6C}" srcOrd="0" destOrd="0" presId="urn:microsoft.com/office/officeart/2005/8/layout/pyramid4"/>
    <dgm:cxn modelId="{AEEB7F44-93AB-6C42-9203-C522C09A9C84}" type="presParOf" srcId="{2A4E3D9D-0DD4-4146-8C2F-D5E40C8FC794}" destId="{94E1869E-B08B-E84C-BE54-79A5CFDF5A04}" srcOrd="0" destOrd="0" presId="urn:microsoft.com/office/officeart/2005/8/layout/pyramid4"/>
    <dgm:cxn modelId="{89A32B5F-749D-544A-80D6-CC2AC49E9DB4}" type="presParOf" srcId="{2A4E3D9D-0DD4-4146-8C2F-D5E40C8FC794}" destId="{4A58DB61-09B5-E94D-AEC1-6280D22B2A8E}" srcOrd="1" destOrd="0" presId="urn:microsoft.com/office/officeart/2005/8/layout/pyramid4"/>
    <dgm:cxn modelId="{4F9FA992-5DE0-E045-8203-DBDF85056381}" type="presParOf" srcId="{2A4E3D9D-0DD4-4146-8C2F-D5E40C8FC794}" destId="{200ABC57-7D7F-C84D-A1A6-CF6A59C98A27}" srcOrd="2" destOrd="0" presId="urn:microsoft.com/office/officeart/2005/8/layout/pyramid4"/>
    <dgm:cxn modelId="{B003EE11-C783-4C46-8478-1BAB19FB0217}" type="presParOf" srcId="{2A4E3D9D-0DD4-4146-8C2F-D5E40C8FC794}" destId="{4CEF2A95-22F9-8B4C-8350-C2D662044B6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02B29-DF7B-CE48-A8D2-94069316D1C3}" type="doc">
      <dgm:prSet loTypeId="urn:microsoft.com/office/officeart/2005/8/layout/target1" loCatId="relationship" qsTypeId="urn:microsoft.com/office/officeart/2005/8/quickstyle/3D2" qsCatId="3D" csTypeId="urn:microsoft.com/office/officeart/2005/8/colors/accent2_4" csCatId="accent2"/>
      <dgm:spPr/>
      <dgm:t>
        <a:bodyPr/>
        <a:lstStyle/>
        <a:p>
          <a:endParaRPr lang="en-US"/>
        </a:p>
      </dgm:t>
    </dgm:pt>
    <dgm:pt modelId="{C19F7702-5F4C-F44B-9333-C56759486144}">
      <dgm:prSet/>
      <dgm:spPr/>
      <dgm:t>
        <a:bodyPr/>
        <a:lstStyle/>
        <a:p>
          <a:pPr rtl="0"/>
          <a:r>
            <a:rPr lang="en-US" dirty="0">
              <a:solidFill>
                <a:srgbClr val="FF0000"/>
              </a:solidFill>
            </a:rPr>
            <a:t>The use of multiple processors </a:t>
          </a:r>
          <a:r>
            <a:rPr lang="en-US" dirty="0"/>
            <a:t>on the same chip provides the potential to increase performance without increasing the clock rate</a:t>
          </a:r>
        </a:p>
      </dgm:t>
    </dgm:pt>
    <dgm:pt modelId="{A70B69E9-4AAC-D24E-AF8E-9E3927E157EF}" type="parTrans" cxnId="{46B638DB-5077-8F47-B532-560C4EEBB34E}">
      <dgm:prSet/>
      <dgm:spPr/>
      <dgm:t>
        <a:bodyPr/>
        <a:lstStyle/>
        <a:p>
          <a:endParaRPr lang="en-US"/>
        </a:p>
      </dgm:t>
    </dgm:pt>
    <dgm:pt modelId="{4562A5FB-A475-444C-82E8-04D61A9E986C}" type="sibTrans" cxnId="{46B638DB-5077-8F47-B532-560C4EEBB34E}">
      <dgm:prSet/>
      <dgm:spPr/>
      <dgm:t>
        <a:bodyPr/>
        <a:lstStyle/>
        <a:p>
          <a:endParaRPr lang="en-US"/>
        </a:p>
      </dgm:t>
    </dgm:pt>
    <dgm:pt modelId="{E155F29C-A5B5-0E46-A2C7-79E6A500D145}">
      <dgm:prSet/>
      <dgm:spPr/>
      <dgm:t>
        <a:bodyPr/>
        <a:lstStyle/>
        <a:p>
          <a:pPr rtl="0"/>
          <a:r>
            <a:rPr lang="en-US" dirty="0"/>
            <a:t>Strategy is to </a:t>
          </a:r>
          <a:r>
            <a:rPr lang="en-US" dirty="0">
              <a:solidFill>
                <a:srgbClr val="FF0000"/>
              </a:solidFill>
            </a:rPr>
            <a:t>use two simpler processors on the chip rather than one more complex processor</a:t>
          </a:r>
        </a:p>
      </dgm:t>
    </dgm:pt>
    <dgm:pt modelId="{8055BD00-F1C8-7846-B466-65DE4011FD8C}" type="parTrans" cxnId="{68C16891-8D07-2645-B752-FE205353DCD5}">
      <dgm:prSet/>
      <dgm:spPr/>
      <dgm:t>
        <a:bodyPr/>
        <a:lstStyle/>
        <a:p>
          <a:endParaRPr lang="en-US"/>
        </a:p>
      </dgm:t>
    </dgm:pt>
    <dgm:pt modelId="{FCDFAB97-D041-E548-96BC-411DF7EC694B}" type="sibTrans" cxnId="{68C16891-8D07-2645-B752-FE205353DCD5}">
      <dgm:prSet/>
      <dgm:spPr/>
      <dgm:t>
        <a:bodyPr/>
        <a:lstStyle/>
        <a:p>
          <a:endParaRPr lang="en-US"/>
        </a:p>
      </dgm:t>
    </dgm:pt>
    <dgm:pt modelId="{8CAB68A3-B26F-2B4B-B51A-0CF38939513F}">
      <dgm:prSet/>
      <dgm:spPr/>
      <dgm:t>
        <a:bodyPr/>
        <a:lstStyle/>
        <a:p>
          <a:pPr rtl="0"/>
          <a:r>
            <a:rPr lang="en-US" dirty="0"/>
            <a:t>With two processors</a:t>
          </a:r>
          <a:r>
            <a:rPr lang="en-US" dirty="0">
              <a:solidFill>
                <a:srgbClr val="FF0000"/>
              </a:solidFill>
            </a:rPr>
            <a:t> larger caches </a:t>
          </a:r>
          <a:r>
            <a:rPr lang="en-US" dirty="0"/>
            <a:t>are justified</a:t>
          </a:r>
        </a:p>
      </dgm:t>
    </dgm:pt>
    <dgm:pt modelId="{6ACB63A5-1C58-524A-A160-886341F60C0C}" type="parTrans" cxnId="{4A4B1846-5DC4-C84A-A863-9D344E7D707C}">
      <dgm:prSet/>
      <dgm:spPr/>
      <dgm:t>
        <a:bodyPr/>
        <a:lstStyle/>
        <a:p>
          <a:endParaRPr lang="en-US"/>
        </a:p>
      </dgm:t>
    </dgm:pt>
    <dgm:pt modelId="{3E669834-DB2C-7641-B14E-DFD1B4C62083}" type="sibTrans" cxnId="{4A4B1846-5DC4-C84A-A863-9D344E7D707C}">
      <dgm:prSet/>
      <dgm:spPr/>
      <dgm:t>
        <a:bodyPr/>
        <a:lstStyle/>
        <a:p>
          <a:endParaRPr lang="en-US"/>
        </a:p>
      </dgm:t>
    </dgm:pt>
    <dgm:pt modelId="{2BB322CA-E42D-4846-BC15-76177995191D}">
      <dgm:prSet/>
      <dgm:spPr/>
      <dgm:t>
        <a:bodyPr/>
        <a:lstStyle/>
        <a:p>
          <a:pPr rtl="0"/>
          <a:r>
            <a:rPr lang="en-US" dirty="0"/>
            <a:t>As caches became larger it made performance sense to create </a:t>
          </a:r>
          <a:r>
            <a:rPr lang="en-US" dirty="0">
              <a:solidFill>
                <a:srgbClr val="FF0000"/>
              </a:solidFill>
            </a:rPr>
            <a:t>two and then three levels of cache </a:t>
          </a:r>
          <a:r>
            <a:rPr lang="en-US" dirty="0"/>
            <a:t>on a chip</a:t>
          </a:r>
        </a:p>
      </dgm:t>
    </dgm:pt>
    <dgm:pt modelId="{85853BED-64B9-CF48-99D4-E806CF0298B4}" type="parTrans" cxnId="{1C69D18B-4D6D-C54F-9524-6177246C5F7D}">
      <dgm:prSet/>
      <dgm:spPr/>
      <dgm:t>
        <a:bodyPr/>
        <a:lstStyle/>
        <a:p>
          <a:endParaRPr lang="en-US"/>
        </a:p>
      </dgm:t>
    </dgm:pt>
    <dgm:pt modelId="{035B4B6C-BBF5-0D4D-86D8-A0562E242151}" type="sibTrans" cxnId="{1C69D18B-4D6D-C54F-9524-6177246C5F7D}">
      <dgm:prSet/>
      <dgm:spPr/>
      <dgm:t>
        <a:bodyPr/>
        <a:lstStyle/>
        <a:p>
          <a:endParaRPr lang="en-US"/>
        </a:p>
      </dgm:t>
    </dgm:pt>
    <dgm:pt modelId="{67DFE038-8E3D-C649-A5BB-9B3C0EE1B407}" type="pres">
      <dgm:prSet presAssocID="{48302B29-DF7B-CE48-A8D2-94069316D1C3}" presName="composite" presStyleCnt="0">
        <dgm:presLayoutVars>
          <dgm:chMax val="5"/>
          <dgm:dir/>
          <dgm:resizeHandles val="exact"/>
        </dgm:presLayoutVars>
      </dgm:prSet>
      <dgm:spPr/>
    </dgm:pt>
    <dgm:pt modelId="{CAE743AE-6431-1E40-A97F-5F24D5B60547}" type="pres">
      <dgm:prSet presAssocID="{C19F7702-5F4C-F44B-9333-C56759486144}" presName="circle1" presStyleLbl="lnNode1" presStyleIdx="0" presStyleCnt="4"/>
      <dgm:spPr/>
    </dgm:pt>
    <dgm:pt modelId="{AB119BD4-C127-B449-BD7B-2FB3093D572E}" type="pres">
      <dgm:prSet presAssocID="{C19F7702-5F4C-F44B-9333-C56759486144}" presName="text1" presStyleLbl="revTx" presStyleIdx="0" presStyleCnt="4">
        <dgm:presLayoutVars>
          <dgm:bulletEnabled val="1"/>
        </dgm:presLayoutVars>
      </dgm:prSet>
      <dgm:spPr/>
    </dgm:pt>
    <dgm:pt modelId="{34B48968-EEAE-C24A-A838-020141B43AD6}" type="pres">
      <dgm:prSet presAssocID="{C19F7702-5F4C-F44B-9333-C56759486144}" presName="line1" presStyleLbl="callout" presStyleIdx="0" presStyleCnt="8"/>
      <dgm:spPr/>
    </dgm:pt>
    <dgm:pt modelId="{DDA5D090-4EDE-CC46-88A9-94E77850F40F}" type="pres">
      <dgm:prSet presAssocID="{C19F7702-5F4C-F44B-9333-C56759486144}" presName="d1" presStyleLbl="callout" presStyleIdx="1" presStyleCnt="8"/>
      <dgm:spPr/>
    </dgm:pt>
    <dgm:pt modelId="{EAFBFBDD-6B2F-6542-A0F4-55DD8CB829AA}" type="pres">
      <dgm:prSet presAssocID="{E155F29C-A5B5-0E46-A2C7-79E6A500D145}" presName="circle2" presStyleLbl="lnNode1" presStyleIdx="1" presStyleCnt="4"/>
      <dgm:spPr/>
    </dgm:pt>
    <dgm:pt modelId="{513BC700-EE34-1A44-899C-A6CEEACA89E1}" type="pres">
      <dgm:prSet presAssocID="{E155F29C-A5B5-0E46-A2C7-79E6A500D145}" presName="text2" presStyleLbl="revTx" presStyleIdx="1" presStyleCnt="4">
        <dgm:presLayoutVars>
          <dgm:bulletEnabled val="1"/>
        </dgm:presLayoutVars>
      </dgm:prSet>
      <dgm:spPr/>
    </dgm:pt>
    <dgm:pt modelId="{CD79B02B-ADDF-1141-8C86-45D10350966D}" type="pres">
      <dgm:prSet presAssocID="{E155F29C-A5B5-0E46-A2C7-79E6A500D145}" presName="line2" presStyleLbl="callout" presStyleIdx="2" presStyleCnt="8"/>
      <dgm:spPr/>
    </dgm:pt>
    <dgm:pt modelId="{816E5757-0CAD-CD46-B964-B653CB3D2F71}" type="pres">
      <dgm:prSet presAssocID="{E155F29C-A5B5-0E46-A2C7-79E6A500D145}" presName="d2" presStyleLbl="callout" presStyleIdx="3" presStyleCnt="8"/>
      <dgm:spPr/>
    </dgm:pt>
    <dgm:pt modelId="{09E5408D-8A11-C349-983A-FF27A4CD0E3B}" type="pres">
      <dgm:prSet presAssocID="{8CAB68A3-B26F-2B4B-B51A-0CF38939513F}" presName="circle3" presStyleLbl="lnNode1" presStyleIdx="2" presStyleCnt="4"/>
      <dgm:spPr/>
    </dgm:pt>
    <dgm:pt modelId="{64D028ED-D856-004F-82AE-25A1792DF594}" type="pres">
      <dgm:prSet presAssocID="{8CAB68A3-B26F-2B4B-B51A-0CF38939513F}" presName="text3" presStyleLbl="revTx" presStyleIdx="2" presStyleCnt="4">
        <dgm:presLayoutVars>
          <dgm:bulletEnabled val="1"/>
        </dgm:presLayoutVars>
      </dgm:prSet>
      <dgm:spPr/>
    </dgm:pt>
    <dgm:pt modelId="{844D6AD4-814E-9A49-8479-BBC4355D2906}" type="pres">
      <dgm:prSet presAssocID="{8CAB68A3-B26F-2B4B-B51A-0CF38939513F}" presName="line3" presStyleLbl="callout" presStyleIdx="4" presStyleCnt="8"/>
      <dgm:spPr/>
    </dgm:pt>
    <dgm:pt modelId="{09E031DD-5B6F-B149-9EF5-9E627F32C5E0}" type="pres">
      <dgm:prSet presAssocID="{8CAB68A3-B26F-2B4B-B51A-0CF38939513F}" presName="d3" presStyleLbl="callout" presStyleIdx="5" presStyleCnt="8"/>
      <dgm:spPr/>
    </dgm:pt>
    <dgm:pt modelId="{F85D9B43-A645-1046-AAFB-474175001081}" type="pres">
      <dgm:prSet presAssocID="{2BB322CA-E42D-4846-BC15-76177995191D}" presName="circle4" presStyleLbl="lnNode1" presStyleIdx="3" presStyleCnt="4"/>
      <dgm:spPr/>
    </dgm:pt>
    <dgm:pt modelId="{7DB2A403-2088-DF4C-B961-D8DCC748BA56}" type="pres">
      <dgm:prSet presAssocID="{2BB322CA-E42D-4846-BC15-76177995191D}" presName="text4" presStyleLbl="revTx" presStyleIdx="3" presStyleCnt="4">
        <dgm:presLayoutVars>
          <dgm:bulletEnabled val="1"/>
        </dgm:presLayoutVars>
      </dgm:prSet>
      <dgm:spPr/>
    </dgm:pt>
    <dgm:pt modelId="{DEF37567-F691-5D47-8D86-7EF938ACCD23}" type="pres">
      <dgm:prSet presAssocID="{2BB322CA-E42D-4846-BC15-76177995191D}" presName="line4" presStyleLbl="callout" presStyleIdx="6" presStyleCnt="8"/>
      <dgm:spPr/>
    </dgm:pt>
    <dgm:pt modelId="{C5CA4BDE-6447-5546-B9F5-65BD75E05390}" type="pres">
      <dgm:prSet presAssocID="{2BB322CA-E42D-4846-BC15-76177995191D}" presName="d4" presStyleLbl="callout" presStyleIdx="7" presStyleCnt="8"/>
      <dgm:spPr/>
    </dgm:pt>
  </dgm:ptLst>
  <dgm:cxnLst>
    <dgm:cxn modelId="{4B6C9305-9663-8143-81A0-3E9955214B81}" type="presOf" srcId="{E155F29C-A5B5-0E46-A2C7-79E6A500D145}" destId="{513BC700-EE34-1A44-899C-A6CEEACA89E1}" srcOrd="0" destOrd="0" presId="urn:microsoft.com/office/officeart/2005/8/layout/target1"/>
    <dgm:cxn modelId="{019DB62C-AF38-6F4D-9BB2-199E8BA3C067}" type="presOf" srcId="{48302B29-DF7B-CE48-A8D2-94069316D1C3}" destId="{67DFE038-8E3D-C649-A5BB-9B3C0EE1B407}" srcOrd="0" destOrd="0" presId="urn:microsoft.com/office/officeart/2005/8/layout/target1"/>
    <dgm:cxn modelId="{171A6A42-3C17-7748-A842-8CCB1915C2B8}" type="presOf" srcId="{C19F7702-5F4C-F44B-9333-C56759486144}" destId="{AB119BD4-C127-B449-BD7B-2FB3093D572E}" srcOrd="0" destOrd="0" presId="urn:microsoft.com/office/officeart/2005/8/layout/target1"/>
    <dgm:cxn modelId="{4A4B1846-5DC4-C84A-A863-9D344E7D707C}" srcId="{48302B29-DF7B-CE48-A8D2-94069316D1C3}" destId="{8CAB68A3-B26F-2B4B-B51A-0CF38939513F}" srcOrd="2" destOrd="0" parTransId="{6ACB63A5-1C58-524A-A160-886341F60C0C}" sibTransId="{3E669834-DB2C-7641-B14E-DFD1B4C62083}"/>
    <dgm:cxn modelId="{1C69D18B-4D6D-C54F-9524-6177246C5F7D}" srcId="{48302B29-DF7B-CE48-A8D2-94069316D1C3}" destId="{2BB322CA-E42D-4846-BC15-76177995191D}" srcOrd="3" destOrd="0" parTransId="{85853BED-64B9-CF48-99D4-E806CF0298B4}" sibTransId="{035B4B6C-BBF5-0D4D-86D8-A0562E242151}"/>
    <dgm:cxn modelId="{68C16891-8D07-2645-B752-FE205353DCD5}" srcId="{48302B29-DF7B-CE48-A8D2-94069316D1C3}" destId="{E155F29C-A5B5-0E46-A2C7-79E6A500D145}" srcOrd="1" destOrd="0" parTransId="{8055BD00-F1C8-7846-B466-65DE4011FD8C}" sibTransId="{FCDFAB97-D041-E548-96BC-411DF7EC694B}"/>
    <dgm:cxn modelId="{1AA003D7-C481-3A42-AA00-C72307ACAD34}" type="presOf" srcId="{8CAB68A3-B26F-2B4B-B51A-0CF38939513F}" destId="{64D028ED-D856-004F-82AE-25A1792DF594}" srcOrd="0" destOrd="0" presId="urn:microsoft.com/office/officeart/2005/8/layout/target1"/>
    <dgm:cxn modelId="{46B638DB-5077-8F47-B532-560C4EEBB34E}" srcId="{48302B29-DF7B-CE48-A8D2-94069316D1C3}" destId="{C19F7702-5F4C-F44B-9333-C56759486144}" srcOrd="0" destOrd="0" parTransId="{A70B69E9-4AAC-D24E-AF8E-9E3927E157EF}" sibTransId="{4562A5FB-A475-444C-82E8-04D61A9E986C}"/>
    <dgm:cxn modelId="{217BF1EC-0D44-B94C-924C-945A9E06B6F1}" type="presOf" srcId="{2BB322CA-E42D-4846-BC15-76177995191D}" destId="{7DB2A403-2088-DF4C-B961-D8DCC748BA56}" srcOrd="0" destOrd="0" presId="urn:microsoft.com/office/officeart/2005/8/layout/target1"/>
    <dgm:cxn modelId="{1FCC9E07-AA87-E64F-9072-85950E151E9B}" type="presParOf" srcId="{67DFE038-8E3D-C649-A5BB-9B3C0EE1B407}" destId="{CAE743AE-6431-1E40-A97F-5F24D5B60547}" srcOrd="0" destOrd="0" presId="urn:microsoft.com/office/officeart/2005/8/layout/target1"/>
    <dgm:cxn modelId="{B312B154-9FC1-8341-B8F7-465DBDC5F91D}" type="presParOf" srcId="{67DFE038-8E3D-C649-A5BB-9B3C0EE1B407}" destId="{AB119BD4-C127-B449-BD7B-2FB3093D572E}" srcOrd="1" destOrd="0" presId="urn:microsoft.com/office/officeart/2005/8/layout/target1"/>
    <dgm:cxn modelId="{A68EC521-5EFD-C747-8343-1B923810951F}" type="presParOf" srcId="{67DFE038-8E3D-C649-A5BB-9B3C0EE1B407}" destId="{34B48968-EEAE-C24A-A838-020141B43AD6}" srcOrd="2" destOrd="0" presId="urn:microsoft.com/office/officeart/2005/8/layout/target1"/>
    <dgm:cxn modelId="{49879328-35EC-A944-81C3-2A49F1C5E66B}" type="presParOf" srcId="{67DFE038-8E3D-C649-A5BB-9B3C0EE1B407}" destId="{DDA5D090-4EDE-CC46-88A9-94E77850F40F}" srcOrd="3" destOrd="0" presId="urn:microsoft.com/office/officeart/2005/8/layout/target1"/>
    <dgm:cxn modelId="{419233AA-A062-014B-94FC-1172D2BCCCEC}" type="presParOf" srcId="{67DFE038-8E3D-C649-A5BB-9B3C0EE1B407}" destId="{EAFBFBDD-6B2F-6542-A0F4-55DD8CB829AA}" srcOrd="4" destOrd="0" presId="urn:microsoft.com/office/officeart/2005/8/layout/target1"/>
    <dgm:cxn modelId="{BCBE20E3-240C-874B-A132-3934F75D0B77}" type="presParOf" srcId="{67DFE038-8E3D-C649-A5BB-9B3C0EE1B407}" destId="{513BC700-EE34-1A44-899C-A6CEEACA89E1}" srcOrd="5" destOrd="0" presId="urn:microsoft.com/office/officeart/2005/8/layout/target1"/>
    <dgm:cxn modelId="{F681055D-923A-D44A-B20B-E630B78B52EF}" type="presParOf" srcId="{67DFE038-8E3D-C649-A5BB-9B3C0EE1B407}" destId="{CD79B02B-ADDF-1141-8C86-45D10350966D}" srcOrd="6" destOrd="0" presId="urn:microsoft.com/office/officeart/2005/8/layout/target1"/>
    <dgm:cxn modelId="{05F61CE4-F3C6-1549-9C08-8735F7134DB1}" type="presParOf" srcId="{67DFE038-8E3D-C649-A5BB-9B3C0EE1B407}" destId="{816E5757-0CAD-CD46-B964-B653CB3D2F71}" srcOrd="7" destOrd="0" presId="urn:microsoft.com/office/officeart/2005/8/layout/target1"/>
    <dgm:cxn modelId="{57EF3DA7-8614-DE44-994C-8B8008F3DC84}" type="presParOf" srcId="{67DFE038-8E3D-C649-A5BB-9B3C0EE1B407}" destId="{09E5408D-8A11-C349-983A-FF27A4CD0E3B}" srcOrd="8" destOrd="0" presId="urn:microsoft.com/office/officeart/2005/8/layout/target1"/>
    <dgm:cxn modelId="{715A600E-11DA-044B-A3DA-384A55E6DA9C}" type="presParOf" srcId="{67DFE038-8E3D-C649-A5BB-9B3C0EE1B407}" destId="{64D028ED-D856-004F-82AE-25A1792DF594}" srcOrd="9" destOrd="0" presId="urn:microsoft.com/office/officeart/2005/8/layout/target1"/>
    <dgm:cxn modelId="{EBE12B9E-E7DC-3B4D-A525-CBF46CD0EF22}" type="presParOf" srcId="{67DFE038-8E3D-C649-A5BB-9B3C0EE1B407}" destId="{844D6AD4-814E-9A49-8479-BBC4355D2906}" srcOrd="10" destOrd="0" presId="urn:microsoft.com/office/officeart/2005/8/layout/target1"/>
    <dgm:cxn modelId="{45073F24-BDEA-A44F-928F-58D775E3409B}" type="presParOf" srcId="{67DFE038-8E3D-C649-A5BB-9B3C0EE1B407}" destId="{09E031DD-5B6F-B149-9EF5-9E627F32C5E0}" srcOrd="11" destOrd="0" presId="urn:microsoft.com/office/officeart/2005/8/layout/target1"/>
    <dgm:cxn modelId="{9E4047F7-2ACA-AA41-B926-46A2DE42BDF2}" type="presParOf" srcId="{67DFE038-8E3D-C649-A5BB-9B3C0EE1B407}" destId="{F85D9B43-A645-1046-AAFB-474175001081}" srcOrd="12" destOrd="0" presId="urn:microsoft.com/office/officeart/2005/8/layout/target1"/>
    <dgm:cxn modelId="{FBE53C4A-D092-E84C-938D-3A496E8B6665}" type="presParOf" srcId="{67DFE038-8E3D-C649-A5BB-9B3C0EE1B407}" destId="{7DB2A403-2088-DF4C-B961-D8DCC748BA56}" srcOrd="13" destOrd="0" presId="urn:microsoft.com/office/officeart/2005/8/layout/target1"/>
    <dgm:cxn modelId="{8C37571A-B911-EB43-80B5-B862A55E4F9A}" type="presParOf" srcId="{67DFE038-8E3D-C649-A5BB-9B3C0EE1B407}" destId="{DEF37567-F691-5D47-8D86-7EF938ACCD23}" srcOrd="14" destOrd="0" presId="urn:microsoft.com/office/officeart/2005/8/layout/target1"/>
    <dgm:cxn modelId="{FC3B03F4-13C2-014D-A1C0-61500825C10A}" type="presParOf" srcId="{67DFE038-8E3D-C649-A5BB-9B3C0EE1B407}" destId="{C5CA4BDE-6447-5546-B9F5-65BD75E05390}" srcOrd="15" destOrd="0" presId="urn:microsoft.com/office/officeart/2005/8/layout/target1"/>
  </dgm:cxnLst>
  <dgm:bg/>
  <dgm:whole>
    <a:ln>
      <a:solidFill>
        <a:schemeClr val="accent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ECCD5E-80E2-3A44-B11A-8C361097630C}"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n-US"/>
        </a:p>
      </dgm:t>
    </dgm:pt>
    <dgm:pt modelId="{F373D96E-277A-F248-BEFC-BB05999BA7D2}">
      <dgm:prSet custT="1"/>
      <dgm:spPr/>
      <dgm:t>
        <a:bodyPr/>
        <a:lstStyle/>
        <a:p>
          <a:pPr rtl="0"/>
          <a:r>
            <a:rPr lang="en-US" sz="1600" dirty="0"/>
            <a:t>The use of benchmarks to compare systems involves calculating the mean value of a set of data points related to execution time</a:t>
          </a:r>
        </a:p>
      </dgm:t>
    </dgm:pt>
    <dgm:pt modelId="{3E485428-A086-5B49-A5F5-1D1F6B08FB16}" type="parTrans" cxnId="{15DAF72D-C0B5-5142-B363-68780831E5D5}">
      <dgm:prSet/>
      <dgm:spPr/>
      <dgm:t>
        <a:bodyPr/>
        <a:lstStyle/>
        <a:p>
          <a:endParaRPr lang="en-US"/>
        </a:p>
      </dgm:t>
    </dgm:pt>
    <dgm:pt modelId="{5659C211-EEC4-F347-A4A8-5D723C736BEF}" type="sibTrans" cxnId="{15DAF72D-C0B5-5142-B363-68780831E5D5}">
      <dgm:prSet/>
      <dgm:spPr/>
      <dgm:t>
        <a:bodyPr/>
        <a:lstStyle/>
        <a:p>
          <a:endParaRPr lang="en-US"/>
        </a:p>
      </dgm:t>
    </dgm:pt>
    <dgm:pt modelId="{DD0F4F60-6631-6B40-8686-B004367C4D92}">
      <dgm:prSet/>
      <dgm:spPr/>
      <dgm:t>
        <a:bodyPr/>
        <a:lstStyle/>
        <a:p>
          <a:pPr rtl="0"/>
          <a:r>
            <a:rPr lang="en-US" dirty="0"/>
            <a:t>The three common formulas used for calculating a mean are:</a:t>
          </a:r>
        </a:p>
      </dgm:t>
    </dgm:pt>
    <dgm:pt modelId="{DD55C5D8-E030-BB47-8945-A05D7CFE88C9}" type="parTrans" cxnId="{47ED93B6-8084-9E49-81A7-B5013E48762C}">
      <dgm:prSet/>
      <dgm:spPr/>
      <dgm:t>
        <a:bodyPr/>
        <a:lstStyle/>
        <a:p>
          <a:endParaRPr lang="en-US"/>
        </a:p>
      </dgm:t>
    </dgm:pt>
    <dgm:pt modelId="{39AD8E6F-8E50-EC4B-85D5-9DB8D83B68C3}" type="sibTrans" cxnId="{47ED93B6-8084-9E49-81A7-B5013E48762C}">
      <dgm:prSet/>
      <dgm:spPr/>
      <dgm:t>
        <a:bodyPr/>
        <a:lstStyle/>
        <a:p>
          <a:endParaRPr lang="en-US"/>
        </a:p>
      </dgm:t>
    </dgm:pt>
    <dgm:pt modelId="{B2FBCD6A-54FE-B542-9519-67E274874FF1}">
      <dgm:prSet/>
      <dgm:spPr/>
      <dgm:t>
        <a:bodyPr/>
        <a:lstStyle/>
        <a:p>
          <a:pPr rtl="0"/>
          <a:r>
            <a:rPr lang="en-US"/>
            <a:t>Arithmetic</a:t>
          </a:r>
        </a:p>
      </dgm:t>
    </dgm:pt>
    <dgm:pt modelId="{E0C72D82-0310-B04B-A25A-8BE48CC74923}" type="parTrans" cxnId="{717AEADA-8864-DB47-BB24-C3B1C1ABF1B3}">
      <dgm:prSet/>
      <dgm:spPr/>
      <dgm:t>
        <a:bodyPr/>
        <a:lstStyle/>
        <a:p>
          <a:endParaRPr lang="en-US"/>
        </a:p>
      </dgm:t>
    </dgm:pt>
    <dgm:pt modelId="{8129F492-23AF-DC46-B490-3C4D734D091B}" type="sibTrans" cxnId="{717AEADA-8864-DB47-BB24-C3B1C1ABF1B3}">
      <dgm:prSet/>
      <dgm:spPr/>
      <dgm:t>
        <a:bodyPr/>
        <a:lstStyle/>
        <a:p>
          <a:endParaRPr lang="en-US"/>
        </a:p>
      </dgm:t>
    </dgm:pt>
    <dgm:pt modelId="{DC73189C-2B2C-414E-A825-F28086CDF68F}">
      <dgm:prSet/>
      <dgm:spPr/>
      <dgm:t>
        <a:bodyPr/>
        <a:lstStyle/>
        <a:p>
          <a:pPr rtl="0"/>
          <a:r>
            <a:rPr lang="en-US"/>
            <a:t>Geometric</a:t>
          </a:r>
        </a:p>
      </dgm:t>
    </dgm:pt>
    <dgm:pt modelId="{89608E38-E90D-484B-B1B0-7436F70EE348}" type="parTrans" cxnId="{C06991C3-310D-6248-8B13-E7FB3C195213}">
      <dgm:prSet/>
      <dgm:spPr/>
      <dgm:t>
        <a:bodyPr/>
        <a:lstStyle/>
        <a:p>
          <a:endParaRPr lang="en-US"/>
        </a:p>
      </dgm:t>
    </dgm:pt>
    <dgm:pt modelId="{FC371C7E-A10F-4241-8EF0-6627D157ED69}" type="sibTrans" cxnId="{C06991C3-310D-6248-8B13-E7FB3C195213}">
      <dgm:prSet/>
      <dgm:spPr/>
      <dgm:t>
        <a:bodyPr/>
        <a:lstStyle/>
        <a:p>
          <a:endParaRPr lang="en-US"/>
        </a:p>
      </dgm:t>
    </dgm:pt>
    <dgm:pt modelId="{0E05BFA2-8617-0F43-B214-7C00AF34B1A7}">
      <dgm:prSet/>
      <dgm:spPr/>
      <dgm:t>
        <a:bodyPr/>
        <a:lstStyle/>
        <a:p>
          <a:pPr rtl="0"/>
          <a:r>
            <a:rPr lang="en-US"/>
            <a:t>Harmonic</a:t>
          </a:r>
        </a:p>
      </dgm:t>
    </dgm:pt>
    <dgm:pt modelId="{1FB4FD77-A42B-1640-85C6-A86171FBCDD8}" type="parTrans" cxnId="{FDE142B4-009A-A541-9924-BCFB2F782CC5}">
      <dgm:prSet/>
      <dgm:spPr/>
      <dgm:t>
        <a:bodyPr/>
        <a:lstStyle/>
        <a:p>
          <a:endParaRPr lang="en-US"/>
        </a:p>
      </dgm:t>
    </dgm:pt>
    <dgm:pt modelId="{A54BC4C2-CCE8-994A-963F-A12932673626}" type="sibTrans" cxnId="{FDE142B4-009A-A541-9924-BCFB2F782CC5}">
      <dgm:prSet/>
      <dgm:spPr/>
      <dgm:t>
        <a:bodyPr/>
        <a:lstStyle/>
        <a:p>
          <a:endParaRPr lang="en-US"/>
        </a:p>
      </dgm:t>
    </dgm:pt>
    <dgm:pt modelId="{F58F0E2F-AAB6-5342-BFF8-991D4516B3BE}" type="pres">
      <dgm:prSet presAssocID="{97ECCD5E-80E2-3A44-B11A-8C361097630C}" presName="Name0" presStyleCnt="0">
        <dgm:presLayoutVars>
          <dgm:dir/>
          <dgm:animOne val="branch"/>
          <dgm:animLvl val="lvl"/>
        </dgm:presLayoutVars>
      </dgm:prSet>
      <dgm:spPr/>
    </dgm:pt>
    <dgm:pt modelId="{3B44DD63-D2E4-5948-866C-79E85685C6F8}" type="pres">
      <dgm:prSet presAssocID="{F373D96E-277A-F248-BEFC-BB05999BA7D2}" presName="chaos" presStyleCnt="0"/>
      <dgm:spPr/>
    </dgm:pt>
    <dgm:pt modelId="{6FE1CAF1-52FE-7046-B81F-BDF191BD9C70}" type="pres">
      <dgm:prSet presAssocID="{F373D96E-277A-F248-BEFC-BB05999BA7D2}" presName="parTx1" presStyleLbl="revTx" presStyleIdx="0" presStyleCnt="2" custScaleX="99503" custScaleY="179758" custLinFactNeighborX="-912" custLinFactNeighborY="9689"/>
      <dgm:spPr/>
    </dgm:pt>
    <dgm:pt modelId="{23EC8D5F-12D7-3045-824E-1EBE6EC0DA87}" type="pres">
      <dgm:prSet presAssocID="{F373D96E-277A-F248-BEFC-BB05999BA7D2}" presName="c1" presStyleLbl="node1" presStyleIdx="0" presStyleCnt="19"/>
      <dgm:spPr/>
    </dgm:pt>
    <dgm:pt modelId="{65EBE8AA-496A-9044-9166-227A1A95ACA7}" type="pres">
      <dgm:prSet presAssocID="{F373D96E-277A-F248-BEFC-BB05999BA7D2}" presName="c2" presStyleLbl="node1" presStyleIdx="1" presStyleCnt="19"/>
      <dgm:spPr/>
    </dgm:pt>
    <dgm:pt modelId="{C7BA6B76-FC1F-7440-AD23-69366A167E9E}" type="pres">
      <dgm:prSet presAssocID="{F373D96E-277A-F248-BEFC-BB05999BA7D2}" presName="c3" presStyleLbl="node1" presStyleIdx="2" presStyleCnt="19"/>
      <dgm:spPr/>
    </dgm:pt>
    <dgm:pt modelId="{761D4602-FCF1-EC44-BAEB-D29BB52E79F5}" type="pres">
      <dgm:prSet presAssocID="{F373D96E-277A-F248-BEFC-BB05999BA7D2}" presName="c4" presStyleLbl="node1" presStyleIdx="3" presStyleCnt="19"/>
      <dgm:spPr/>
    </dgm:pt>
    <dgm:pt modelId="{B6634AE5-4E64-4545-A50C-BF76EC66CDF5}" type="pres">
      <dgm:prSet presAssocID="{F373D96E-277A-F248-BEFC-BB05999BA7D2}" presName="c5" presStyleLbl="node1" presStyleIdx="4" presStyleCnt="19"/>
      <dgm:spPr/>
    </dgm:pt>
    <dgm:pt modelId="{F5020ECF-6948-F043-A3D9-8653C554B1EE}" type="pres">
      <dgm:prSet presAssocID="{F373D96E-277A-F248-BEFC-BB05999BA7D2}" presName="c6" presStyleLbl="node1" presStyleIdx="5" presStyleCnt="19"/>
      <dgm:spPr/>
    </dgm:pt>
    <dgm:pt modelId="{414DC0AD-94CE-164F-A295-2821BE0536AE}" type="pres">
      <dgm:prSet presAssocID="{F373D96E-277A-F248-BEFC-BB05999BA7D2}" presName="c7" presStyleLbl="node1" presStyleIdx="6" presStyleCnt="19"/>
      <dgm:spPr/>
    </dgm:pt>
    <dgm:pt modelId="{9C7E3514-3776-924B-80C3-ED188849CC01}" type="pres">
      <dgm:prSet presAssocID="{F373D96E-277A-F248-BEFC-BB05999BA7D2}" presName="c8" presStyleLbl="node1" presStyleIdx="7" presStyleCnt="19"/>
      <dgm:spPr/>
    </dgm:pt>
    <dgm:pt modelId="{F17861A7-FB72-5C46-8083-46FD5CBF931A}" type="pres">
      <dgm:prSet presAssocID="{F373D96E-277A-F248-BEFC-BB05999BA7D2}" presName="c9" presStyleLbl="node1" presStyleIdx="8" presStyleCnt="19"/>
      <dgm:spPr/>
    </dgm:pt>
    <dgm:pt modelId="{3FF2B306-AD03-A340-BC52-DA8268BB7D1C}" type="pres">
      <dgm:prSet presAssocID="{F373D96E-277A-F248-BEFC-BB05999BA7D2}" presName="c10" presStyleLbl="node1" presStyleIdx="9" presStyleCnt="19"/>
      <dgm:spPr/>
    </dgm:pt>
    <dgm:pt modelId="{98CC96C8-CA9F-164A-A764-0A28899BCBA0}" type="pres">
      <dgm:prSet presAssocID="{F373D96E-277A-F248-BEFC-BB05999BA7D2}" presName="c11" presStyleLbl="node1" presStyleIdx="10" presStyleCnt="19"/>
      <dgm:spPr/>
    </dgm:pt>
    <dgm:pt modelId="{3D7B22FF-1E11-0244-8A4F-C7B8463BE01D}" type="pres">
      <dgm:prSet presAssocID="{F373D96E-277A-F248-BEFC-BB05999BA7D2}" presName="c12" presStyleLbl="node1" presStyleIdx="11" presStyleCnt="19"/>
      <dgm:spPr/>
    </dgm:pt>
    <dgm:pt modelId="{83DFAB88-1950-D744-9663-84F4CF065671}" type="pres">
      <dgm:prSet presAssocID="{F373D96E-277A-F248-BEFC-BB05999BA7D2}" presName="c13" presStyleLbl="node1" presStyleIdx="12" presStyleCnt="19"/>
      <dgm:spPr/>
    </dgm:pt>
    <dgm:pt modelId="{8F36C34B-D575-3040-B173-F80081FED309}" type="pres">
      <dgm:prSet presAssocID="{F373D96E-277A-F248-BEFC-BB05999BA7D2}" presName="c14" presStyleLbl="node1" presStyleIdx="13" presStyleCnt="19"/>
      <dgm:spPr/>
    </dgm:pt>
    <dgm:pt modelId="{E859EDBF-6A62-0849-91EC-978FDDF45A74}" type="pres">
      <dgm:prSet presAssocID="{F373D96E-277A-F248-BEFC-BB05999BA7D2}" presName="c15" presStyleLbl="node1" presStyleIdx="14" presStyleCnt="19"/>
      <dgm:spPr/>
    </dgm:pt>
    <dgm:pt modelId="{43386A97-175D-2B44-9449-F09E5EAD36AC}" type="pres">
      <dgm:prSet presAssocID="{F373D96E-277A-F248-BEFC-BB05999BA7D2}" presName="c16" presStyleLbl="node1" presStyleIdx="15" presStyleCnt="19"/>
      <dgm:spPr/>
    </dgm:pt>
    <dgm:pt modelId="{AF113925-8077-3643-8A5A-06D494DD0C3D}" type="pres">
      <dgm:prSet presAssocID="{F373D96E-277A-F248-BEFC-BB05999BA7D2}" presName="c17" presStyleLbl="node1" presStyleIdx="16" presStyleCnt="19"/>
      <dgm:spPr/>
    </dgm:pt>
    <dgm:pt modelId="{0FD71A2A-0BB1-2E49-B85B-4BCFA3DFF50D}" type="pres">
      <dgm:prSet presAssocID="{F373D96E-277A-F248-BEFC-BB05999BA7D2}" presName="c18" presStyleLbl="node1" presStyleIdx="17" presStyleCnt="19"/>
      <dgm:spPr/>
    </dgm:pt>
    <dgm:pt modelId="{513A4637-92BB-D34C-BFDA-5A5F903DDE44}" type="pres">
      <dgm:prSet presAssocID="{5659C211-EEC4-F347-A4A8-5D723C736BEF}" presName="chevronComposite1" presStyleCnt="0"/>
      <dgm:spPr/>
    </dgm:pt>
    <dgm:pt modelId="{CEB6D211-22A7-2040-BC3E-A98146FE7836}" type="pres">
      <dgm:prSet presAssocID="{5659C211-EEC4-F347-A4A8-5D723C736BEF}" presName="chevron1" presStyleLbl="sibTrans2D1" presStyleIdx="0" presStyleCnt="2"/>
      <dgm:spPr/>
    </dgm:pt>
    <dgm:pt modelId="{7B5F403B-D41E-474D-8CEF-4E0DB2BDDBEB}" type="pres">
      <dgm:prSet presAssocID="{5659C211-EEC4-F347-A4A8-5D723C736BEF}" presName="spChevron1" presStyleCnt="0"/>
      <dgm:spPr/>
    </dgm:pt>
    <dgm:pt modelId="{F8D0FFB0-7C35-0844-8F40-4DEB16322365}" type="pres">
      <dgm:prSet presAssocID="{5659C211-EEC4-F347-A4A8-5D723C736BEF}" presName="overlap" presStyleCnt="0"/>
      <dgm:spPr/>
    </dgm:pt>
    <dgm:pt modelId="{4FD40165-9380-FF4A-A85D-EF442391D52B}" type="pres">
      <dgm:prSet presAssocID="{5659C211-EEC4-F347-A4A8-5D723C736BEF}" presName="chevronComposite2" presStyleCnt="0"/>
      <dgm:spPr/>
    </dgm:pt>
    <dgm:pt modelId="{2BA67F08-4E4D-1143-BA40-F8ED51B66E93}" type="pres">
      <dgm:prSet presAssocID="{5659C211-EEC4-F347-A4A8-5D723C736BEF}" presName="chevron2" presStyleLbl="sibTrans2D1" presStyleIdx="1" presStyleCnt="2"/>
      <dgm:spPr/>
    </dgm:pt>
    <dgm:pt modelId="{7E0DC2B9-5A13-2244-8201-AE69728BECA9}" type="pres">
      <dgm:prSet presAssocID="{5659C211-EEC4-F347-A4A8-5D723C736BEF}" presName="spChevron2" presStyleCnt="0"/>
      <dgm:spPr/>
    </dgm:pt>
    <dgm:pt modelId="{A0071241-ECE5-C442-94C3-4158E749CF1C}" type="pres">
      <dgm:prSet presAssocID="{DD0F4F60-6631-6B40-8686-B004367C4D92}" presName="last" presStyleCnt="0"/>
      <dgm:spPr/>
    </dgm:pt>
    <dgm:pt modelId="{6EBE1EB4-9C2A-8542-9125-CFA06C031778}" type="pres">
      <dgm:prSet presAssocID="{DD0F4F60-6631-6B40-8686-B004367C4D92}" presName="circleTx" presStyleLbl="node1" presStyleIdx="18" presStyleCnt="19"/>
      <dgm:spPr/>
    </dgm:pt>
    <dgm:pt modelId="{82557D34-A17C-864B-8E1C-F04F3DBB2468}" type="pres">
      <dgm:prSet presAssocID="{DD0F4F60-6631-6B40-8686-B004367C4D92}" presName="desTxN" presStyleLbl="revTx" presStyleIdx="1" presStyleCnt="2">
        <dgm:presLayoutVars>
          <dgm:bulletEnabled val="1"/>
        </dgm:presLayoutVars>
      </dgm:prSet>
      <dgm:spPr/>
    </dgm:pt>
    <dgm:pt modelId="{B789CB38-A2E3-EB41-8529-519BE65D568D}" type="pres">
      <dgm:prSet presAssocID="{DD0F4F60-6631-6B40-8686-B004367C4D92}" presName="spN" presStyleCnt="0"/>
      <dgm:spPr/>
    </dgm:pt>
  </dgm:ptLst>
  <dgm:cxnLst>
    <dgm:cxn modelId="{0E391D03-9CAD-AE4A-8DC7-8B28ED989B48}" type="presOf" srcId="{97ECCD5E-80E2-3A44-B11A-8C361097630C}" destId="{F58F0E2F-AAB6-5342-BFF8-991D4516B3BE}" srcOrd="0" destOrd="0" presId="urn:microsoft.com/office/officeart/2009/3/layout/RandomtoResultProcess"/>
    <dgm:cxn modelId="{363B0804-D068-4744-9255-3B8B018C0A10}" type="presOf" srcId="{DC73189C-2B2C-414E-A825-F28086CDF68F}" destId="{82557D34-A17C-864B-8E1C-F04F3DBB2468}" srcOrd="0" destOrd="1" presId="urn:microsoft.com/office/officeart/2009/3/layout/RandomtoResultProcess"/>
    <dgm:cxn modelId="{81FE9804-C5EA-E042-BFFE-B86A5BB7AAB3}" type="presOf" srcId="{0E05BFA2-8617-0F43-B214-7C00AF34B1A7}" destId="{82557D34-A17C-864B-8E1C-F04F3DBB2468}" srcOrd="0" destOrd="2" presId="urn:microsoft.com/office/officeart/2009/3/layout/RandomtoResultProcess"/>
    <dgm:cxn modelId="{E20B2229-FE46-FF47-B211-AA6F10041D18}" type="presOf" srcId="{DD0F4F60-6631-6B40-8686-B004367C4D92}" destId="{6EBE1EB4-9C2A-8542-9125-CFA06C031778}" srcOrd="0" destOrd="0" presId="urn:microsoft.com/office/officeart/2009/3/layout/RandomtoResultProcess"/>
    <dgm:cxn modelId="{15DAF72D-C0B5-5142-B363-68780831E5D5}" srcId="{97ECCD5E-80E2-3A44-B11A-8C361097630C}" destId="{F373D96E-277A-F248-BEFC-BB05999BA7D2}" srcOrd="0" destOrd="0" parTransId="{3E485428-A086-5B49-A5F5-1D1F6B08FB16}" sibTransId="{5659C211-EEC4-F347-A4A8-5D723C736BEF}"/>
    <dgm:cxn modelId="{5039B785-C2CC-FF4C-BAF5-AFB02A8240EC}" type="presOf" srcId="{F373D96E-277A-F248-BEFC-BB05999BA7D2}" destId="{6FE1CAF1-52FE-7046-B81F-BDF191BD9C70}" srcOrd="0" destOrd="0" presId="urn:microsoft.com/office/officeart/2009/3/layout/RandomtoResultProcess"/>
    <dgm:cxn modelId="{FDE142B4-009A-A541-9924-BCFB2F782CC5}" srcId="{DD0F4F60-6631-6B40-8686-B004367C4D92}" destId="{0E05BFA2-8617-0F43-B214-7C00AF34B1A7}" srcOrd="2" destOrd="0" parTransId="{1FB4FD77-A42B-1640-85C6-A86171FBCDD8}" sibTransId="{A54BC4C2-CCE8-994A-963F-A12932673626}"/>
    <dgm:cxn modelId="{47ED93B6-8084-9E49-81A7-B5013E48762C}" srcId="{97ECCD5E-80E2-3A44-B11A-8C361097630C}" destId="{DD0F4F60-6631-6B40-8686-B004367C4D92}" srcOrd="1" destOrd="0" parTransId="{DD55C5D8-E030-BB47-8945-A05D7CFE88C9}" sibTransId="{39AD8E6F-8E50-EC4B-85D5-9DB8D83B68C3}"/>
    <dgm:cxn modelId="{C06991C3-310D-6248-8B13-E7FB3C195213}" srcId="{DD0F4F60-6631-6B40-8686-B004367C4D92}" destId="{DC73189C-2B2C-414E-A825-F28086CDF68F}" srcOrd="1" destOrd="0" parTransId="{89608E38-E90D-484B-B1B0-7436F70EE348}" sibTransId="{FC371C7E-A10F-4241-8EF0-6627D157ED69}"/>
    <dgm:cxn modelId="{717AEADA-8864-DB47-BB24-C3B1C1ABF1B3}" srcId="{DD0F4F60-6631-6B40-8686-B004367C4D92}" destId="{B2FBCD6A-54FE-B542-9519-67E274874FF1}" srcOrd="0" destOrd="0" parTransId="{E0C72D82-0310-B04B-A25A-8BE48CC74923}" sibTransId="{8129F492-23AF-DC46-B490-3C4D734D091B}"/>
    <dgm:cxn modelId="{4AD033FA-4C3C-EB44-BEBB-07DC19C2D63A}" type="presOf" srcId="{B2FBCD6A-54FE-B542-9519-67E274874FF1}" destId="{82557D34-A17C-864B-8E1C-F04F3DBB2468}" srcOrd="0" destOrd="0" presId="urn:microsoft.com/office/officeart/2009/3/layout/RandomtoResultProcess"/>
    <dgm:cxn modelId="{6043C595-FDEC-0C45-9CC1-200BB14BB5AB}" type="presParOf" srcId="{F58F0E2F-AAB6-5342-BFF8-991D4516B3BE}" destId="{3B44DD63-D2E4-5948-866C-79E85685C6F8}" srcOrd="0" destOrd="0" presId="urn:microsoft.com/office/officeart/2009/3/layout/RandomtoResultProcess"/>
    <dgm:cxn modelId="{A8E37244-CBD0-8544-83D3-583A67C1A2BB}" type="presParOf" srcId="{3B44DD63-D2E4-5948-866C-79E85685C6F8}" destId="{6FE1CAF1-52FE-7046-B81F-BDF191BD9C70}" srcOrd="0" destOrd="0" presId="urn:microsoft.com/office/officeart/2009/3/layout/RandomtoResultProcess"/>
    <dgm:cxn modelId="{D6116657-EBFB-AE42-8616-866D6EB8F67B}" type="presParOf" srcId="{3B44DD63-D2E4-5948-866C-79E85685C6F8}" destId="{23EC8D5F-12D7-3045-824E-1EBE6EC0DA87}" srcOrd="1" destOrd="0" presId="urn:microsoft.com/office/officeart/2009/3/layout/RandomtoResultProcess"/>
    <dgm:cxn modelId="{955EFDA8-6F98-6D48-A90B-E84294A2E882}" type="presParOf" srcId="{3B44DD63-D2E4-5948-866C-79E85685C6F8}" destId="{65EBE8AA-496A-9044-9166-227A1A95ACA7}" srcOrd="2" destOrd="0" presId="urn:microsoft.com/office/officeart/2009/3/layout/RandomtoResultProcess"/>
    <dgm:cxn modelId="{571952BA-47B7-7841-A9F7-C028C9B62CD6}" type="presParOf" srcId="{3B44DD63-D2E4-5948-866C-79E85685C6F8}" destId="{C7BA6B76-FC1F-7440-AD23-69366A167E9E}" srcOrd="3" destOrd="0" presId="urn:microsoft.com/office/officeart/2009/3/layout/RandomtoResultProcess"/>
    <dgm:cxn modelId="{F7CF99B1-6488-B24E-971D-5409698C6317}" type="presParOf" srcId="{3B44DD63-D2E4-5948-866C-79E85685C6F8}" destId="{761D4602-FCF1-EC44-BAEB-D29BB52E79F5}" srcOrd="4" destOrd="0" presId="urn:microsoft.com/office/officeart/2009/3/layout/RandomtoResultProcess"/>
    <dgm:cxn modelId="{4420EDA4-81ED-9C49-A483-C0E96F537EAE}" type="presParOf" srcId="{3B44DD63-D2E4-5948-866C-79E85685C6F8}" destId="{B6634AE5-4E64-4545-A50C-BF76EC66CDF5}" srcOrd="5" destOrd="0" presId="urn:microsoft.com/office/officeart/2009/3/layout/RandomtoResultProcess"/>
    <dgm:cxn modelId="{55AECE8E-84B7-C64D-B434-A5C850D86F13}" type="presParOf" srcId="{3B44DD63-D2E4-5948-866C-79E85685C6F8}" destId="{F5020ECF-6948-F043-A3D9-8653C554B1EE}" srcOrd="6" destOrd="0" presId="urn:microsoft.com/office/officeart/2009/3/layout/RandomtoResultProcess"/>
    <dgm:cxn modelId="{A304D2E1-7A01-F945-8E20-4E6568777349}" type="presParOf" srcId="{3B44DD63-D2E4-5948-866C-79E85685C6F8}" destId="{414DC0AD-94CE-164F-A295-2821BE0536AE}" srcOrd="7" destOrd="0" presId="urn:microsoft.com/office/officeart/2009/3/layout/RandomtoResultProcess"/>
    <dgm:cxn modelId="{D962579D-3CF4-D54F-9CEC-F74F5C444344}" type="presParOf" srcId="{3B44DD63-D2E4-5948-866C-79E85685C6F8}" destId="{9C7E3514-3776-924B-80C3-ED188849CC01}" srcOrd="8" destOrd="0" presId="urn:microsoft.com/office/officeart/2009/3/layout/RandomtoResultProcess"/>
    <dgm:cxn modelId="{AA88B85A-34F4-C44B-84CB-79516AADD7C0}" type="presParOf" srcId="{3B44DD63-D2E4-5948-866C-79E85685C6F8}" destId="{F17861A7-FB72-5C46-8083-46FD5CBF931A}" srcOrd="9" destOrd="0" presId="urn:microsoft.com/office/officeart/2009/3/layout/RandomtoResultProcess"/>
    <dgm:cxn modelId="{2F9344D5-1C64-3542-B0AD-66B95E93B748}" type="presParOf" srcId="{3B44DD63-D2E4-5948-866C-79E85685C6F8}" destId="{3FF2B306-AD03-A340-BC52-DA8268BB7D1C}" srcOrd="10" destOrd="0" presId="urn:microsoft.com/office/officeart/2009/3/layout/RandomtoResultProcess"/>
    <dgm:cxn modelId="{02974578-B194-BF4E-98FA-7E6907273F6E}" type="presParOf" srcId="{3B44DD63-D2E4-5948-866C-79E85685C6F8}" destId="{98CC96C8-CA9F-164A-A764-0A28899BCBA0}" srcOrd="11" destOrd="0" presId="urn:microsoft.com/office/officeart/2009/3/layout/RandomtoResultProcess"/>
    <dgm:cxn modelId="{4F2A55E6-8A85-BA46-B76F-E12C6B2225D2}" type="presParOf" srcId="{3B44DD63-D2E4-5948-866C-79E85685C6F8}" destId="{3D7B22FF-1E11-0244-8A4F-C7B8463BE01D}" srcOrd="12" destOrd="0" presId="urn:microsoft.com/office/officeart/2009/3/layout/RandomtoResultProcess"/>
    <dgm:cxn modelId="{73295004-F9EE-CB4A-A229-C31183F96397}" type="presParOf" srcId="{3B44DD63-D2E4-5948-866C-79E85685C6F8}" destId="{83DFAB88-1950-D744-9663-84F4CF065671}" srcOrd="13" destOrd="0" presId="urn:microsoft.com/office/officeart/2009/3/layout/RandomtoResultProcess"/>
    <dgm:cxn modelId="{8E591365-E215-2047-A1E7-08F851BFF9C8}" type="presParOf" srcId="{3B44DD63-D2E4-5948-866C-79E85685C6F8}" destId="{8F36C34B-D575-3040-B173-F80081FED309}" srcOrd="14" destOrd="0" presId="urn:microsoft.com/office/officeart/2009/3/layout/RandomtoResultProcess"/>
    <dgm:cxn modelId="{85050316-164C-504E-BE89-52B92F19CB4B}" type="presParOf" srcId="{3B44DD63-D2E4-5948-866C-79E85685C6F8}" destId="{E859EDBF-6A62-0849-91EC-978FDDF45A74}" srcOrd="15" destOrd="0" presId="urn:microsoft.com/office/officeart/2009/3/layout/RandomtoResultProcess"/>
    <dgm:cxn modelId="{3126FA68-25ED-8E4C-B613-E3E5BD4E4FDC}" type="presParOf" srcId="{3B44DD63-D2E4-5948-866C-79E85685C6F8}" destId="{43386A97-175D-2B44-9449-F09E5EAD36AC}" srcOrd="16" destOrd="0" presId="urn:microsoft.com/office/officeart/2009/3/layout/RandomtoResultProcess"/>
    <dgm:cxn modelId="{AACBF2C7-C5C1-4040-82D8-99288BFA405A}" type="presParOf" srcId="{3B44DD63-D2E4-5948-866C-79E85685C6F8}" destId="{AF113925-8077-3643-8A5A-06D494DD0C3D}" srcOrd="17" destOrd="0" presId="urn:microsoft.com/office/officeart/2009/3/layout/RandomtoResultProcess"/>
    <dgm:cxn modelId="{C2D29361-52A8-ED43-B9C6-F6E7293E1A92}" type="presParOf" srcId="{3B44DD63-D2E4-5948-866C-79E85685C6F8}" destId="{0FD71A2A-0BB1-2E49-B85B-4BCFA3DFF50D}" srcOrd="18" destOrd="0" presId="urn:microsoft.com/office/officeart/2009/3/layout/RandomtoResultProcess"/>
    <dgm:cxn modelId="{43993C24-C9D5-1445-AFD0-8509314CDF8D}" type="presParOf" srcId="{F58F0E2F-AAB6-5342-BFF8-991D4516B3BE}" destId="{513A4637-92BB-D34C-BFDA-5A5F903DDE44}" srcOrd="1" destOrd="0" presId="urn:microsoft.com/office/officeart/2009/3/layout/RandomtoResultProcess"/>
    <dgm:cxn modelId="{1A6FAD5B-1028-8F4F-A275-9F090DFD0B7B}" type="presParOf" srcId="{513A4637-92BB-D34C-BFDA-5A5F903DDE44}" destId="{CEB6D211-22A7-2040-BC3E-A98146FE7836}" srcOrd="0" destOrd="0" presId="urn:microsoft.com/office/officeart/2009/3/layout/RandomtoResultProcess"/>
    <dgm:cxn modelId="{41EB8739-51CE-C948-9D07-E0741226F415}" type="presParOf" srcId="{513A4637-92BB-D34C-BFDA-5A5F903DDE44}" destId="{7B5F403B-D41E-474D-8CEF-4E0DB2BDDBEB}" srcOrd="1" destOrd="0" presId="urn:microsoft.com/office/officeart/2009/3/layout/RandomtoResultProcess"/>
    <dgm:cxn modelId="{43E6E48B-C913-6E49-9507-89017FEAD5B1}" type="presParOf" srcId="{F58F0E2F-AAB6-5342-BFF8-991D4516B3BE}" destId="{F8D0FFB0-7C35-0844-8F40-4DEB16322365}" srcOrd="2" destOrd="0" presId="urn:microsoft.com/office/officeart/2009/3/layout/RandomtoResultProcess"/>
    <dgm:cxn modelId="{553D2488-62FB-474D-B2A2-5340CDE8F6E3}" type="presParOf" srcId="{F58F0E2F-AAB6-5342-BFF8-991D4516B3BE}" destId="{4FD40165-9380-FF4A-A85D-EF442391D52B}" srcOrd="3" destOrd="0" presId="urn:microsoft.com/office/officeart/2009/3/layout/RandomtoResultProcess"/>
    <dgm:cxn modelId="{5297DFB4-E531-6B4A-8257-E7E741823959}" type="presParOf" srcId="{4FD40165-9380-FF4A-A85D-EF442391D52B}" destId="{2BA67F08-4E4D-1143-BA40-F8ED51B66E93}" srcOrd="0" destOrd="0" presId="urn:microsoft.com/office/officeart/2009/3/layout/RandomtoResultProcess"/>
    <dgm:cxn modelId="{B630E08E-888D-5841-A78C-69550CF9CC08}" type="presParOf" srcId="{4FD40165-9380-FF4A-A85D-EF442391D52B}" destId="{7E0DC2B9-5A13-2244-8201-AE69728BECA9}" srcOrd="1" destOrd="0" presId="urn:microsoft.com/office/officeart/2009/3/layout/RandomtoResultProcess"/>
    <dgm:cxn modelId="{225AAFB3-CBC3-C94B-8820-031E519E7381}" type="presParOf" srcId="{F58F0E2F-AAB6-5342-BFF8-991D4516B3BE}" destId="{A0071241-ECE5-C442-94C3-4158E749CF1C}" srcOrd="4" destOrd="0" presId="urn:microsoft.com/office/officeart/2009/3/layout/RandomtoResultProcess"/>
    <dgm:cxn modelId="{28D3153F-83A6-1D46-9FF1-18EA8EB63A44}" type="presParOf" srcId="{A0071241-ECE5-C442-94C3-4158E749CF1C}" destId="{6EBE1EB4-9C2A-8542-9125-CFA06C031778}" srcOrd="0" destOrd="0" presId="urn:microsoft.com/office/officeart/2009/3/layout/RandomtoResultProcess"/>
    <dgm:cxn modelId="{F181B10A-4109-3F42-B49D-4FAEC6B76516}" type="presParOf" srcId="{A0071241-ECE5-C442-94C3-4158E749CF1C}" destId="{82557D34-A17C-864B-8E1C-F04F3DBB2468}" srcOrd="1" destOrd="0" presId="urn:microsoft.com/office/officeart/2009/3/layout/RandomtoResultProcess"/>
    <dgm:cxn modelId="{83C6F41D-237E-FA4A-8EAF-12095920AC63}" type="presParOf" srcId="{A0071241-ECE5-C442-94C3-4158E749CF1C}" destId="{B789CB38-A2E3-EB41-8529-519BE65D568D}"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399CD-6D80-A04B-A73D-FAE536245E54}">
      <dsp:nvSpPr>
        <dsp:cNvPr id="0" name=""/>
        <dsp:cNvSpPr/>
      </dsp:nvSpPr>
      <dsp:spPr>
        <a:xfrm>
          <a:off x="0" y="133349"/>
          <a:ext cx="4533900" cy="4533900"/>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C95AEB3-1C20-5849-B1AE-D3E218984151}">
      <dsp:nvSpPr>
        <dsp:cNvPr id="0" name=""/>
        <dsp:cNvSpPr/>
      </dsp:nvSpPr>
      <dsp:spPr>
        <a:xfrm>
          <a:off x="2266950" y="133349"/>
          <a:ext cx="5289550" cy="45339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Pipelining</a:t>
          </a:r>
        </a:p>
      </dsp:txBody>
      <dsp:txXfrm>
        <a:off x="2266950" y="133349"/>
        <a:ext cx="2644775" cy="725424"/>
      </dsp:txXfrm>
    </dsp:sp>
    <dsp:sp modelId="{95965867-777A-B244-9440-59A3ABA67E2E}">
      <dsp:nvSpPr>
        <dsp:cNvPr id="0" name=""/>
        <dsp:cNvSpPr/>
      </dsp:nvSpPr>
      <dsp:spPr>
        <a:xfrm>
          <a:off x="476059" y="858774"/>
          <a:ext cx="3581781" cy="3581781"/>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C26FB8-F960-704B-9B69-4C5DA54F634F}">
      <dsp:nvSpPr>
        <dsp:cNvPr id="0" name=""/>
        <dsp:cNvSpPr/>
      </dsp:nvSpPr>
      <dsp:spPr>
        <a:xfrm>
          <a:off x="2266950" y="858774"/>
          <a:ext cx="5289550" cy="358178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Branch prediction</a:t>
          </a:r>
        </a:p>
      </dsp:txBody>
      <dsp:txXfrm>
        <a:off x="2266950" y="858774"/>
        <a:ext cx="2644775" cy="725424"/>
      </dsp:txXfrm>
    </dsp:sp>
    <dsp:sp modelId="{8980E4CE-FAE8-4640-865E-DD474CAE12ED}">
      <dsp:nvSpPr>
        <dsp:cNvPr id="0" name=""/>
        <dsp:cNvSpPr/>
      </dsp:nvSpPr>
      <dsp:spPr>
        <a:xfrm>
          <a:off x="952119" y="1584198"/>
          <a:ext cx="2629662" cy="2629662"/>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0AD6EA-0B5C-914A-9F0A-CC84B3884EAA}">
      <dsp:nvSpPr>
        <dsp:cNvPr id="0" name=""/>
        <dsp:cNvSpPr/>
      </dsp:nvSpPr>
      <dsp:spPr>
        <a:xfrm>
          <a:off x="2266950" y="1584198"/>
          <a:ext cx="5289550" cy="26296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Superscalar execution</a:t>
          </a:r>
        </a:p>
      </dsp:txBody>
      <dsp:txXfrm>
        <a:off x="2266950" y="1584198"/>
        <a:ext cx="2644775" cy="725424"/>
      </dsp:txXfrm>
    </dsp:sp>
    <dsp:sp modelId="{8FC3D4C7-6020-F347-A658-FE974C7C2633}">
      <dsp:nvSpPr>
        <dsp:cNvPr id="0" name=""/>
        <dsp:cNvSpPr/>
      </dsp:nvSpPr>
      <dsp:spPr>
        <a:xfrm>
          <a:off x="1428178" y="2309622"/>
          <a:ext cx="1677543" cy="1677543"/>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12B40C-E4AB-4443-8E49-43D36F560895}">
      <dsp:nvSpPr>
        <dsp:cNvPr id="0" name=""/>
        <dsp:cNvSpPr/>
      </dsp:nvSpPr>
      <dsp:spPr>
        <a:xfrm>
          <a:off x="2266950" y="2309622"/>
          <a:ext cx="5289550" cy="167754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Data flow analysis</a:t>
          </a:r>
        </a:p>
      </dsp:txBody>
      <dsp:txXfrm>
        <a:off x="2266950" y="2309622"/>
        <a:ext cx="2644775" cy="725424"/>
      </dsp:txXfrm>
    </dsp:sp>
    <dsp:sp modelId="{8CA8964D-0088-5C41-B5B6-C7928BBF95DC}">
      <dsp:nvSpPr>
        <dsp:cNvPr id="0" name=""/>
        <dsp:cNvSpPr/>
      </dsp:nvSpPr>
      <dsp:spPr>
        <a:xfrm>
          <a:off x="1904238" y="3035046"/>
          <a:ext cx="725424" cy="725424"/>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35B49C-BBBC-DB45-BDFD-E61EAF99AC87}">
      <dsp:nvSpPr>
        <dsp:cNvPr id="0" name=""/>
        <dsp:cNvSpPr/>
      </dsp:nvSpPr>
      <dsp:spPr>
        <a:xfrm>
          <a:off x="2266950" y="3035046"/>
          <a:ext cx="5289550" cy="72542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Speculative execution</a:t>
          </a:r>
        </a:p>
      </dsp:txBody>
      <dsp:txXfrm>
        <a:off x="2266950" y="3035046"/>
        <a:ext cx="2644775" cy="725424"/>
      </dsp:txXfrm>
    </dsp:sp>
    <dsp:sp modelId="{9625A8A9-4E22-1C45-8780-F620536E0AB6}">
      <dsp:nvSpPr>
        <dsp:cNvPr id="0" name=""/>
        <dsp:cNvSpPr/>
      </dsp:nvSpPr>
      <dsp:spPr>
        <a:xfrm>
          <a:off x="4911725" y="133349"/>
          <a:ext cx="2644775" cy="72542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Processor moves data or instructions into a conceptual pipe with all stages of the pipe processing simultaneously</a:t>
          </a:r>
        </a:p>
      </dsp:txBody>
      <dsp:txXfrm>
        <a:off x="4911725" y="133349"/>
        <a:ext cx="2644775" cy="725424"/>
      </dsp:txXfrm>
    </dsp:sp>
    <dsp:sp modelId="{B8C4BD7A-9494-904F-8FD8-EAB30AD1C9C2}">
      <dsp:nvSpPr>
        <dsp:cNvPr id="0" name=""/>
        <dsp:cNvSpPr/>
      </dsp:nvSpPr>
      <dsp:spPr>
        <a:xfrm>
          <a:off x="4911725" y="858774"/>
          <a:ext cx="2644775" cy="72542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Processor looks ahead in the instruction code fetched from memory and predicts which branches, or groups of instructions, are likely to be processed next</a:t>
          </a:r>
        </a:p>
      </dsp:txBody>
      <dsp:txXfrm>
        <a:off x="4911725" y="858774"/>
        <a:ext cx="2644775" cy="725424"/>
      </dsp:txXfrm>
    </dsp:sp>
    <dsp:sp modelId="{9D7E2566-676D-9E41-99C2-0953099D924D}">
      <dsp:nvSpPr>
        <dsp:cNvPr id="0" name=""/>
        <dsp:cNvSpPr/>
      </dsp:nvSpPr>
      <dsp:spPr>
        <a:xfrm>
          <a:off x="4911725" y="1584198"/>
          <a:ext cx="2644775" cy="72542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This is the ability to issue more than one instruction in every processor clock cycle. (In effect, multiple parallel pipelines are used.)</a:t>
          </a:r>
        </a:p>
      </dsp:txBody>
      <dsp:txXfrm>
        <a:off x="4911725" y="1584198"/>
        <a:ext cx="2644775" cy="725424"/>
      </dsp:txXfrm>
    </dsp:sp>
    <dsp:sp modelId="{B4AAA73C-1031-C544-BDD6-9B9C29452A80}">
      <dsp:nvSpPr>
        <dsp:cNvPr id="0" name=""/>
        <dsp:cNvSpPr/>
      </dsp:nvSpPr>
      <dsp:spPr>
        <a:xfrm>
          <a:off x="4911725" y="2309622"/>
          <a:ext cx="2644775" cy="72542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Processor analyzes which instructions are dependent on each other’s results, or data, to create an optimized schedule of instructions</a:t>
          </a:r>
        </a:p>
      </dsp:txBody>
      <dsp:txXfrm>
        <a:off x="4911725" y="2309622"/>
        <a:ext cx="2644775" cy="725424"/>
      </dsp:txXfrm>
    </dsp:sp>
    <dsp:sp modelId="{BB5D0C00-E641-934E-AE39-CCC5D85D9568}">
      <dsp:nvSpPr>
        <dsp:cNvPr id="0" name=""/>
        <dsp:cNvSpPr/>
      </dsp:nvSpPr>
      <dsp:spPr>
        <a:xfrm>
          <a:off x="4911725" y="3035046"/>
          <a:ext cx="2644775" cy="72542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rtl="0">
            <a:lnSpc>
              <a:spcPct val="90000"/>
            </a:lnSpc>
            <a:spcBef>
              <a:spcPct val="0"/>
            </a:spcBef>
            <a:spcAft>
              <a:spcPct val="15000"/>
            </a:spcAft>
            <a:buChar char="•"/>
          </a:pPr>
          <a:r>
            <a:rPr lang="en-US" sz="800" kern="1200" dirty="0"/>
            <a:t>Using branch prediction and data flow analysis, some processors speculatively execute instructions ahead of their actual appearance in the program execution, holding the results in temporary locations, keeping execution engines as busy as possible</a:t>
          </a:r>
        </a:p>
      </dsp:txBody>
      <dsp:txXfrm>
        <a:off x="4911725" y="3035046"/>
        <a:ext cx="2644775" cy="72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1869E-B08B-E84C-BE54-79A5CFDF5A04}">
      <dsp:nvSpPr>
        <dsp:cNvPr id="0" name=""/>
        <dsp:cNvSpPr/>
      </dsp:nvSpPr>
      <dsp:spPr>
        <a:xfrm>
          <a:off x="3012541" y="0"/>
          <a:ext cx="3226594" cy="3226594"/>
        </a:xfrm>
        <a:prstGeom prst="triangl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rgbClr val="FF0000"/>
              </a:solidFill>
              <a:effectLst/>
            </a:rPr>
            <a:t>Increase the number of bits </a:t>
          </a:r>
          <a:r>
            <a:rPr lang="en-US" sz="1100" b="1" kern="1200" dirty="0">
              <a:solidFill>
                <a:schemeClr val="accent1">
                  <a:lumMod val="50000"/>
                </a:schemeClr>
              </a:solidFill>
              <a:effectLst/>
            </a:rPr>
            <a:t>that are retrieved at one time by making DRAMs “wider” rather than “deeper” and by using wide bus data paths</a:t>
          </a:r>
        </a:p>
      </dsp:txBody>
      <dsp:txXfrm>
        <a:off x="3819190" y="1613297"/>
        <a:ext cx="1613297" cy="1613297"/>
      </dsp:txXfrm>
    </dsp:sp>
    <dsp:sp modelId="{4A58DB61-09B5-E94D-AEC1-6280D22B2A8E}">
      <dsp:nvSpPr>
        <dsp:cNvPr id="0" name=""/>
        <dsp:cNvSpPr/>
      </dsp:nvSpPr>
      <dsp:spPr>
        <a:xfrm>
          <a:off x="1453935" y="3226594"/>
          <a:ext cx="3226594" cy="3226594"/>
        </a:xfrm>
        <a:prstGeom prst="triangle">
          <a:avLst/>
        </a:prstGeom>
        <a:gradFill rotWithShape="0">
          <a:gsLst>
            <a:gs pos="0">
              <a:schemeClr val="accent3">
                <a:hueOff val="505199"/>
                <a:satOff val="3990"/>
                <a:lumOff val="-2548"/>
                <a:alphaOff val="0"/>
                <a:tint val="100000"/>
                <a:shade val="100000"/>
                <a:satMod val="130000"/>
              </a:schemeClr>
            </a:gs>
            <a:gs pos="100000">
              <a:schemeClr val="accent3">
                <a:hueOff val="505199"/>
                <a:satOff val="3990"/>
                <a:lumOff val="-25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kern="1200" dirty="0">
              <a:solidFill>
                <a:srgbClr val="FF0000"/>
              </a:solidFill>
              <a:effectLst/>
            </a:rPr>
            <a:t>Change the DRAM interface</a:t>
          </a:r>
          <a:r>
            <a:rPr lang="en-US" sz="1100" b="1" kern="1200" dirty="0">
              <a:solidFill>
                <a:schemeClr val="accent1">
                  <a:lumMod val="50000"/>
                </a:schemeClr>
              </a:solidFill>
              <a:effectLst/>
            </a:rPr>
            <a:t> to make it more efficient by including a cache or other buffering scheme on the DRAM chip</a:t>
          </a:r>
        </a:p>
        <a:p>
          <a:pPr lvl="0" algn="ctr" defTabSz="533400" rtl="0">
            <a:lnSpc>
              <a:spcPct val="90000"/>
            </a:lnSpc>
            <a:spcBef>
              <a:spcPct val="0"/>
            </a:spcBef>
            <a:spcAft>
              <a:spcPct val="35000"/>
            </a:spcAft>
            <a:buNone/>
          </a:pPr>
          <a:endParaRPr lang="en-US" sz="1100" b="0" kern="1200" dirty="0">
            <a:solidFill>
              <a:schemeClr val="accent1">
                <a:lumMod val="50000"/>
              </a:schemeClr>
            </a:solidFill>
            <a:effectLst/>
          </a:endParaRPr>
        </a:p>
      </dsp:txBody>
      <dsp:txXfrm>
        <a:off x="2260584" y="4839891"/>
        <a:ext cx="1613297" cy="1613297"/>
      </dsp:txXfrm>
    </dsp:sp>
    <dsp:sp modelId="{200ABC57-7D7F-C84D-A1A6-CF6A59C98A27}">
      <dsp:nvSpPr>
        <dsp:cNvPr id="0" name=""/>
        <dsp:cNvSpPr/>
      </dsp:nvSpPr>
      <dsp:spPr>
        <a:xfrm rot="10800000">
          <a:off x="3012541" y="3226594"/>
          <a:ext cx="3226594" cy="3226594"/>
        </a:xfrm>
        <a:prstGeom prst="triangle">
          <a:avLst/>
        </a:prstGeom>
        <a:gradFill rotWithShape="0">
          <a:gsLst>
            <a:gs pos="0">
              <a:schemeClr val="accent3">
                <a:hueOff val="1010397"/>
                <a:satOff val="7980"/>
                <a:lumOff val="-5097"/>
                <a:alphaOff val="0"/>
                <a:tint val="100000"/>
                <a:shade val="100000"/>
                <a:satMod val="130000"/>
              </a:schemeClr>
            </a:gs>
            <a:gs pos="100000">
              <a:schemeClr val="accent3">
                <a:hueOff val="1010397"/>
                <a:satOff val="7980"/>
                <a:lumOff val="-509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accent1">
                  <a:lumMod val="50000"/>
                </a:schemeClr>
              </a:solidFill>
              <a:effectLst/>
            </a:rPr>
            <a:t>Reduce the frequency of memory access by incorporating </a:t>
          </a:r>
          <a:r>
            <a:rPr lang="en-US" sz="1100" b="1" kern="1200" dirty="0">
              <a:solidFill>
                <a:srgbClr val="FF0000"/>
              </a:solidFill>
              <a:effectLst/>
            </a:rPr>
            <a:t>increasingly complex and efficient cache </a:t>
          </a:r>
          <a:r>
            <a:rPr lang="en-US" sz="1100" b="1" kern="1200" dirty="0">
              <a:solidFill>
                <a:schemeClr val="accent1">
                  <a:lumMod val="50000"/>
                </a:schemeClr>
              </a:solidFill>
              <a:effectLst/>
            </a:rPr>
            <a:t>structures between the processor and main memory</a:t>
          </a:r>
        </a:p>
      </dsp:txBody>
      <dsp:txXfrm rot="10800000">
        <a:off x="3819189" y="3226594"/>
        <a:ext cx="1613297" cy="1613297"/>
      </dsp:txXfrm>
    </dsp:sp>
    <dsp:sp modelId="{4CEF2A95-22F9-8B4C-8350-C2D662044B6C}">
      <dsp:nvSpPr>
        <dsp:cNvPr id="0" name=""/>
        <dsp:cNvSpPr/>
      </dsp:nvSpPr>
      <dsp:spPr>
        <a:xfrm>
          <a:off x="4554127" y="3226594"/>
          <a:ext cx="3370016" cy="3226594"/>
        </a:xfrm>
        <a:prstGeom prst="triangle">
          <a:avLst/>
        </a:prstGeom>
        <a:gradFill rotWithShape="0">
          <a:gsLst>
            <a:gs pos="0">
              <a:schemeClr val="accent3">
                <a:hueOff val="1515596"/>
                <a:satOff val="11970"/>
                <a:lumOff val="-7645"/>
                <a:alphaOff val="0"/>
                <a:tint val="100000"/>
                <a:shade val="100000"/>
                <a:satMod val="130000"/>
              </a:schemeClr>
            </a:gs>
            <a:gs pos="100000">
              <a:schemeClr val="accent3">
                <a:hueOff val="1515596"/>
                <a:satOff val="11970"/>
                <a:lumOff val="-76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rgbClr val="FF0000"/>
              </a:solidFill>
              <a:effectLst/>
            </a:rPr>
            <a:t>Increase the interconnect bandwidth </a:t>
          </a:r>
          <a:r>
            <a:rPr lang="en-US" sz="1100" b="1" kern="1200" dirty="0">
              <a:solidFill>
                <a:schemeClr val="accent1">
                  <a:lumMod val="50000"/>
                </a:schemeClr>
              </a:solidFill>
              <a:effectLst/>
            </a:rPr>
            <a:t>between processors and memory by using higher speed buses and a hierarchy of buses to buffer and structure data flow</a:t>
          </a:r>
        </a:p>
      </dsp:txBody>
      <dsp:txXfrm>
        <a:off x="5396631" y="4839891"/>
        <a:ext cx="1685008" cy="1613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D9B43-A645-1046-AAFB-474175001081}">
      <dsp:nvSpPr>
        <dsp:cNvPr id="0" name=""/>
        <dsp:cNvSpPr/>
      </dsp:nvSpPr>
      <dsp:spPr>
        <a:xfrm>
          <a:off x="209550" y="1562100"/>
          <a:ext cx="4686300" cy="4686300"/>
        </a:xfrm>
        <a:prstGeom prst="ellipse">
          <a:avLst/>
        </a:prstGeom>
        <a:gradFill rotWithShape="0">
          <a:gsLst>
            <a:gs pos="0">
              <a:schemeClr val="accent2">
                <a:shade val="50000"/>
                <a:hueOff val="177221"/>
                <a:satOff val="-28600"/>
                <a:lumOff val="29465"/>
                <a:alphaOff val="0"/>
                <a:tint val="100000"/>
                <a:shade val="100000"/>
                <a:satMod val="130000"/>
              </a:schemeClr>
            </a:gs>
            <a:gs pos="100000">
              <a:schemeClr val="accent2">
                <a:shade val="50000"/>
                <a:hueOff val="177221"/>
                <a:satOff val="-28600"/>
                <a:lumOff val="29465"/>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09E5408D-8A11-C349-983A-FF27A4CD0E3B}">
      <dsp:nvSpPr>
        <dsp:cNvPr id="0" name=""/>
        <dsp:cNvSpPr/>
      </dsp:nvSpPr>
      <dsp:spPr>
        <a:xfrm>
          <a:off x="879300" y="2231850"/>
          <a:ext cx="3346799" cy="3346799"/>
        </a:xfrm>
        <a:prstGeom prst="ellipse">
          <a:avLst/>
        </a:prstGeom>
        <a:gradFill rotWithShape="0">
          <a:gsLst>
            <a:gs pos="0">
              <a:schemeClr val="accent2">
                <a:shade val="50000"/>
                <a:hueOff val="354442"/>
                <a:satOff val="-57200"/>
                <a:lumOff val="58930"/>
                <a:alphaOff val="0"/>
                <a:tint val="100000"/>
                <a:shade val="100000"/>
                <a:satMod val="130000"/>
              </a:schemeClr>
            </a:gs>
            <a:gs pos="100000">
              <a:schemeClr val="accent2">
                <a:shade val="50000"/>
                <a:hueOff val="354442"/>
                <a:satOff val="-57200"/>
                <a:lumOff val="5893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EAFBFBDD-6B2F-6542-A0F4-55DD8CB829AA}">
      <dsp:nvSpPr>
        <dsp:cNvPr id="0" name=""/>
        <dsp:cNvSpPr/>
      </dsp:nvSpPr>
      <dsp:spPr>
        <a:xfrm>
          <a:off x="1548660" y="2901210"/>
          <a:ext cx="2008079" cy="2008079"/>
        </a:xfrm>
        <a:prstGeom prst="ellipse">
          <a:avLst/>
        </a:prstGeom>
        <a:gradFill rotWithShape="0">
          <a:gsLst>
            <a:gs pos="0">
              <a:schemeClr val="accent2">
                <a:shade val="50000"/>
                <a:hueOff val="177221"/>
                <a:satOff val="-28600"/>
                <a:lumOff val="29465"/>
                <a:alphaOff val="0"/>
                <a:tint val="100000"/>
                <a:shade val="100000"/>
                <a:satMod val="130000"/>
              </a:schemeClr>
            </a:gs>
            <a:gs pos="100000">
              <a:schemeClr val="accent2">
                <a:shade val="50000"/>
                <a:hueOff val="177221"/>
                <a:satOff val="-28600"/>
                <a:lumOff val="29465"/>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CAE743AE-6431-1E40-A97F-5F24D5B60547}">
      <dsp:nvSpPr>
        <dsp:cNvPr id="0" name=""/>
        <dsp:cNvSpPr/>
      </dsp:nvSpPr>
      <dsp:spPr>
        <a:xfrm>
          <a:off x="2218020" y="3570570"/>
          <a:ext cx="669359" cy="669359"/>
        </a:xfrm>
        <a:prstGeom prst="ellipse">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B119BD4-C127-B449-BD7B-2FB3093D572E}">
      <dsp:nvSpPr>
        <dsp:cNvPr id="0" name=""/>
        <dsp:cNvSpPr/>
      </dsp:nvSpPr>
      <dsp:spPr>
        <a:xfrm>
          <a:off x="5676900" y="0"/>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solidFill>
                <a:srgbClr val="FF0000"/>
              </a:solidFill>
            </a:rPr>
            <a:t>The use of multiple processors </a:t>
          </a:r>
          <a:r>
            <a:rPr lang="en-US" sz="1300" kern="1200" dirty="0"/>
            <a:t>on the same chip provides the potential to increase performance without increasing the clock rate</a:t>
          </a:r>
        </a:p>
      </dsp:txBody>
      <dsp:txXfrm>
        <a:off x="5676900" y="0"/>
        <a:ext cx="2343150" cy="1120806"/>
      </dsp:txXfrm>
    </dsp:sp>
    <dsp:sp modelId="{34B48968-EEAE-C24A-A838-020141B43AD6}">
      <dsp:nvSpPr>
        <dsp:cNvPr id="0" name=""/>
        <dsp:cNvSpPr/>
      </dsp:nvSpPr>
      <dsp:spPr>
        <a:xfrm>
          <a:off x="5091112" y="560403"/>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DDA5D090-4EDE-CC46-88A9-94E77850F40F}">
      <dsp:nvSpPr>
        <dsp:cNvPr id="0" name=""/>
        <dsp:cNvSpPr/>
      </dsp:nvSpPr>
      <dsp:spPr>
        <a:xfrm rot="5400000">
          <a:off x="2146554" y="929449"/>
          <a:ext cx="3311652" cy="2577465"/>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13BC700-EE34-1A44-899C-A6CEEACA89E1}">
      <dsp:nvSpPr>
        <dsp:cNvPr id="0" name=""/>
        <dsp:cNvSpPr/>
      </dsp:nvSpPr>
      <dsp:spPr>
        <a:xfrm>
          <a:off x="5676900" y="1120806"/>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Strategy is to </a:t>
          </a:r>
          <a:r>
            <a:rPr lang="en-US" sz="1300" kern="1200" dirty="0">
              <a:solidFill>
                <a:srgbClr val="FF0000"/>
              </a:solidFill>
            </a:rPr>
            <a:t>use two simpler processors on the chip rather than one more complex processor</a:t>
          </a:r>
        </a:p>
      </dsp:txBody>
      <dsp:txXfrm>
        <a:off x="5676900" y="1120806"/>
        <a:ext cx="2343150" cy="1120806"/>
      </dsp:txXfrm>
    </dsp:sp>
    <dsp:sp modelId="{CD79B02B-ADDF-1141-8C86-45D10350966D}">
      <dsp:nvSpPr>
        <dsp:cNvPr id="0" name=""/>
        <dsp:cNvSpPr/>
      </dsp:nvSpPr>
      <dsp:spPr>
        <a:xfrm>
          <a:off x="5091112" y="1681210"/>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16E5757-0CAD-CD46-B964-B653CB3D2F71}">
      <dsp:nvSpPr>
        <dsp:cNvPr id="0" name=""/>
        <dsp:cNvSpPr/>
      </dsp:nvSpPr>
      <dsp:spPr>
        <a:xfrm rot="5400000">
          <a:off x="2719844" y="2031901"/>
          <a:ext cx="2719616" cy="2019014"/>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64D028ED-D856-004F-82AE-25A1792DF594}">
      <dsp:nvSpPr>
        <dsp:cNvPr id="0" name=""/>
        <dsp:cNvSpPr/>
      </dsp:nvSpPr>
      <dsp:spPr>
        <a:xfrm>
          <a:off x="5676900" y="2241613"/>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With two processors</a:t>
          </a:r>
          <a:r>
            <a:rPr lang="en-US" sz="1300" kern="1200" dirty="0">
              <a:solidFill>
                <a:srgbClr val="FF0000"/>
              </a:solidFill>
            </a:rPr>
            <a:t> larger caches </a:t>
          </a:r>
          <a:r>
            <a:rPr lang="en-US" sz="1300" kern="1200" dirty="0"/>
            <a:t>are justified</a:t>
          </a:r>
        </a:p>
      </dsp:txBody>
      <dsp:txXfrm>
        <a:off x="5676900" y="2241613"/>
        <a:ext cx="2343150" cy="1120806"/>
      </dsp:txXfrm>
    </dsp:sp>
    <dsp:sp modelId="{844D6AD4-814E-9A49-8479-BBC4355D2906}">
      <dsp:nvSpPr>
        <dsp:cNvPr id="0" name=""/>
        <dsp:cNvSpPr/>
      </dsp:nvSpPr>
      <dsp:spPr>
        <a:xfrm>
          <a:off x="5091112" y="2802016"/>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9E031DD-5B6F-B149-9EF5-9E627F32C5E0}">
      <dsp:nvSpPr>
        <dsp:cNvPr id="0" name=""/>
        <dsp:cNvSpPr/>
      </dsp:nvSpPr>
      <dsp:spPr>
        <a:xfrm rot="5400000">
          <a:off x="3274780" y="3059372"/>
          <a:ext cx="2074468" cy="1558194"/>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DB2A403-2088-DF4C-B961-D8DCC748BA56}">
      <dsp:nvSpPr>
        <dsp:cNvPr id="0" name=""/>
        <dsp:cNvSpPr/>
      </dsp:nvSpPr>
      <dsp:spPr>
        <a:xfrm>
          <a:off x="5676900" y="3362420"/>
          <a:ext cx="2343150" cy="112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marL="0" lvl="0" indent="0" algn="l" defTabSz="577850" rtl="0">
            <a:lnSpc>
              <a:spcPct val="90000"/>
            </a:lnSpc>
            <a:spcBef>
              <a:spcPct val="0"/>
            </a:spcBef>
            <a:spcAft>
              <a:spcPct val="35000"/>
            </a:spcAft>
            <a:buNone/>
          </a:pPr>
          <a:r>
            <a:rPr lang="en-US" sz="1300" kern="1200" dirty="0"/>
            <a:t>As caches became larger it made performance sense to create </a:t>
          </a:r>
          <a:r>
            <a:rPr lang="en-US" sz="1300" kern="1200" dirty="0">
              <a:solidFill>
                <a:srgbClr val="FF0000"/>
              </a:solidFill>
            </a:rPr>
            <a:t>two and then three levels of cache </a:t>
          </a:r>
          <a:r>
            <a:rPr lang="en-US" sz="1300" kern="1200" dirty="0"/>
            <a:t>on a chip</a:t>
          </a:r>
        </a:p>
      </dsp:txBody>
      <dsp:txXfrm>
        <a:off x="5676900" y="3362420"/>
        <a:ext cx="2343150" cy="1120806"/>
      </dsp:txXfrm>
    </dsp:sp>
    <dsp:sp modelId="{DEF37567-F691-5D47-8D86-7EF938ACCD23}">
      <dsp:nvSpPr>
        <dsp:cNvPr id="0" name=""/>
        <dsp:cNvSpPr/>
      </dsp:nvSpPr>
      <dsp:spPr>
        <a:xfrm>
          <a:off x="5091112" y="3922823"/>
          <a:ext cx="5857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5CA4BDE-6447-5546-B9F5-65BD75E05390}">
      <dsp:nvSpPr>
        <dsp:cNvPr id="0" name=""/>
        <dsp:cNvSpPr/>
      </dsp:nvSpPr>
      <dsp:spPr>
        <a:xfrm rot="5400000">
          <a:off x="3831044" y="4090905"/>
          <a:ext cx="1425884" cy="1088783"/>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1CAF1-52FE-7046-B81F-BDF191BD9C70}">
      <dsp:nvSpPr>
        <dsp:cNvPr id="0" name=""/>
        <dsp:cNvSpPr/>
      </dsp:nvSpPr>
      <dsp:spPr>
        <a:xfrm>
          <a:off x="467806" y="792031"/>
          <a:ext cx="3068024" cy="18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The use of benchmarks to compare systems involves calculating the mean value of a set of data points related to execution time</a:t>
          </a:r>
        </a:p>
      </dsp:txBody>
      <dsp:txXfrm>
        <a:off x="467806" y="792031"/>
        <a:ext cx="3068024" cy="1826527"/>
      </dsp:txXfrm>
    </dsp:sp>
    <dsp:sp modelId="{23EC8D5F-12D7-3045-824E-1EBE6EC0DA87}">
      <dsp:nvSpPr>
        <dsp:cNvPr id="0" name=""/>
        <dsp:cNvSpPr/>
      </dsp:nvSpPr>
      <dsp:spPr>
        <a:xfrm>
          <a:off x="484761" y="789757"/>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EBE8AA-496A-9044-9166-227A1A95ACA7}">
      <dsp:nvSpPr>
        <dsp:cNvPr id="0" name=""/>
        <dsp:cNvSpPr/>
      </dsp:nvSpPr>
      <dsp:spPr>
        <a:xfrm>
          <a:off x="656447" y="446384"/>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BA6B76-FC1F-7440-AD23-69366A167E9E}">
      <dsp:nvSpPr>
        <dsp:cNvPr id="0" name=""/>
        <dsp:cNvSpPr/>
      </dsp:nvSpPr>
      <dsp:spPr>
        <a:xfrm>
          <a:off x="1068495" y="515059"/>
          <a:ext cx="385418" cy="3854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1D4602-FCF1-EC44-BAEB-D29BB52E79F5}">
      <dsp:nvSpPr>
        <dsp:cNvPr id="0" name=""/>
        <dsp:cNvSpPr/>
      </dsp:nvSpPr>
      <dsp:spPr>
        <a:xfrm>
          <a:off x="1411867" y="137349"/>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634AE5-4E64-4545-A50C-BF76EC66CDF5}">
      <dsp:nvSpPr>
        <dsp:cNvPr id="0" name=""/>
        <dsp:cNvSpPr/>
      </dsp:nvSpPr>
      <dsp:spPr>
        <a:xfrm>
          <a:off x="1858252" y="0"/>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020ECF-6948-F043-A3D9-8653C554B1EE}">
      <dsp:nvSpPr>
        <dsp:cNvPr id="0" name=""/>
        <dsp:cNvSpPr/>
      </dsp:nvSpPr>
      <dsp:spPr>
        <a:xfrm>
          <a:off x="2407649" y="240361"/>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4DC0AD-94CE-164F-A295-2821BE0536AE}">
      <dsp:nvSpPr>
        <dsp:cNvPr id="0" name=""/>
        <dsp:cNvSpPr/>
      </dsp:nvSpPr>
      <dsp:spPr>
        <a:xfrm>
          <a:off x="2751022" y="412047"/>
          <a:ext cx="385418" cy="3854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7E3514-3776-924B-80C3-ED188849CC01}">
      <dsp:nvSpPr>
        <dsp:cNvPr id="0" name=""/>
        <dsp:cNvSpPr/>
      </dsp:nvSpPr>
      <dsp:spPr>
        <a:xfrm>
          <a:off x="3231744" y="789757"/>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7861A7-FB72-5C46-8083-46FD5CBF931A}">
      <dsp:nvSpPr>
        <dsp:cNvPr id="0" name=""/>
        <dsp:cNvSpPr/>
      </dsp:nvSpPr>
      <dsp:spPr>
        <a:xfrm>
          <a:off x="3437767" y="1167467"/>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FF2B306-AD03-A340-BC52-DA8268BB7D1C}">
      <dsp:nvSpPr>
        <dsp:cNvPr id="0" name=""/>
        <dsp:cNvSpPr/>
      </dsp:nvSpPr>
      <dsp:spPr>
        <a:xfrm>
          <a:off x="1652228" y="446384"/>
          <a:ext cx="630684" cy="63068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CC96C8-CA9F-164A-A764-0A28899BCBA0}">
      <dsp:nvSpPr>
        <dsp:cNvPr id="0" name=""/>
        <dsp:cNvSpPr/>
      </dsp:nvSpPr>
      <dsp:spPr>
        <a:xfrm>
          <a:off x="313074" y="1751201"/>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7B22FF-1E11-0244-8A4F-C7B8463BE01D}">
      <dsp:nvSpPr>
        <dsp:cNvPr id="0" name=""/>
        <dsp:cNvSpPr/>
      </dsp:nvSpPr>
      <dsp:spPr>
        <a:xfrm>
          <a:off x="519098" y="2060237"/>
          <a:ext cx="385418" cy="3854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DFAB88-1950-D744-9663-84F4CF065671}">
      <dsp:nvSpPr>
        <dsp:cNvPr id="0" name=""/>
        <dsp:cNvSpPr/>
      </dsp:nvSpPr>
      <dsp:spPr>
        <a:xfrm>
          <a:off x="1034157" y="2334935"/>
          <a:ext cx="560608" cy="56060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36C34B-D575-3040-B173-F80081FED309}">
      <dsp:nvSpPr>
        <dsp:cNvPr id="0" name=""/>
        <dsp:cNvSpPr/>
      </dsp:nvSpPr>
      <dsp:spPr>
        <a:xfrm>
          <a:off x="1755240" y="2781320"/>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59EDBF-6A62-0849-91EC-978FDDF45A74}">
      <dsp:nvSpPr>
        <dsp:cNvPr id="0" name=""/>
        <dsp:cNvSpPr/>
      </dsp:nvSpPr>
      <dsp:spPr>
        <a:xfrm>
          <a:off x="1892589" y="2334935"/>
          <a:ext cx="385418" cy="3854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386A97-175D-2B44-9449-F09E5EAD36AC}">
      <dsp:nvSpPr>
        <dsp:cNvPr id="0" name=""/>
        <dsp:cNvSpPr/>
      </dsp:nvSpPr>
      <dsp:spPr>
        <a:xfrm>
          <a:off x="2235962" y="2815657"/>
          <a:ext cx="245266" cy="2452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113925-8077-3643-8A5A-06D494DD0C3D}">
      <dsp:nvSpPr>
        <dsp:cNvPr id="0" name=""/>
        <dsp:cNvSpPr/>
      </dsp:nvSpPr>
      <dsp:spPr>
        <a:xfrm>
          <a:off x="2544998" y="2266261"/>
          <a:ext cx="560608" cy="56060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D71A2A-0BB1-2E49-B85B-4BCFA3DFF50D}">
      <dsp:nvSpPr>
        <dsp:cNvPr id="0" name=""/>
        <dsp:cNvSpPr/>
      </dsp:nvSpPr>
      <dsp:spPr>
        <a:xfrm>
          <a:off x="3300418" y="2128911"/>
          <a:ext cx="385418" cy="3854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B6D211-22A7-2040-BC3E-A98146FE7836}">
      <dsp:nvSpPr>
        <dsp:cNvPr id="0" name=""/>
        <dsp:cNvSpPr/>
      </dsp:nvSpPr>
      <dsp:spPr>
        <a:xfrm>
          <a:off x="3685837" y="514488"/>
          <a:ext cx="1131919" cy="2160957"/>
        </a:xfrm>
        <a:prstGeom prst="chevron">
          <a:avLst>
            <a:gd name="adj" fmla="val 623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A67F08-4E4D-1143-BA40-F8ED51B66E93}">
      <dsp:nvSpPr>
        <dsp:cNvPr id="0" name=""/>
        <dsp:cNvSpPr/>
      </dsp:nvSpPr>
      <dsp:spPr>
        <a:xfrm>
          <a:off x="4611953" y="514488"/>
          <a:ext cx="1131919" cy="2160957"/>
        </a:xfrm>
        <a:prstGeom prst="chevron">
          <a:avLst>
            <a:gd name="adj" fmla="val 623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BE1EB4-9C2A-8542-9125-CFA06C031778}">
      <dsp:nvSpPr>
        <dsp:cNvPr id="0" name=""/>
        <dsp:cNvSpPr/>
      </dsp:nvSpPr>
      <dsp:spPr>
        <a:xfrm>
          <a:off x="5975401" y="361185"/>
          <a:ext cx="2623994" cy="262399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The three common formulas used for calculating a mean are:</a:t>
          </a:r>
        </a:p>
      </dsp:txBody>
      <dsp:txXfrm>
        <a:off x="6359676" y="745460"/>
        <a:ext cx="1855444" cy="1855444"/>
      </dsp:txXfrm>
    </dsp:sp>
    <dsp:sp modelId="{82557D34-A17C-864B-8E1C-F04F3DBB2468}">
      <dsp:nvSpPr>
        <dsp:cNvPr id="0" name=""/>
        <dsp:cNvSpPr/>
      </dsp:nvSpPr>
      <dsp:spPr>
        <a:xfrm>
          <a:off x="5743872" y="3241405"/>
          <a:ext cx="3087052" cy="190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285750" lvl="1" indent="-285750" algn="l" defTabSz="1778000" rtl="0">
            <a:lnSpc>
              <a:spcPct val="90000"/>
            </a:lnSpc>
            <a:spcBef>
              <a:spcPct val="0"/>
            </a:spcBef>
            <a:spcAft>
              <a:spcPct val="15000"/>
            </a:spcAft>
            <a:buChar char="•"/>
          </a:pPr>
          <a:r>
            <a:rPr lang="en-US" sz="4000" kern="1200"/>
            <a:t>Arithmetic</a:t>
          </a:r>
        </a:p>
        <a:p>
          <a:pPr marL="285750" lvl="1" indent="-285750" algn="l" defTabSz="1778000" rtl="0">
            <a:lnSpc>
              <a:spcPct val="90000"/>
            </a:lnSpc>
            <a:spcBef>
              <a:spcPct val="0"/>
            </a:spcBef>
            <a:spcAft>
              <a:spcPct val="15000"/>
            </a:spcAft>
            <a:buChar char="•"/>
          </a:pPr>
          <a:r>
            <a:rPr lang="en-US" sz="4000" kern="1200"/>
            <a:t>Geometric</a:t>
          </a:r>
        </a:p>
        <a:p>
          <a:pPr marL="285750" lvl="1" indent="-285750" algn="l" defTabSz="1778000" rtl="0">
            <a:lnSpc>
              <a:spcPct val="90000"/>
            </a:lnSpc>
            <a:spcBef>
              <a:spcPct val="0"/>
            </a:spcBef>
            <a:spcAft>
              <a:spcPct val="15000"/>
            </a:spcAft>
            <a:buChar char="•"/>
          </a:pPr>
          <a:r>
            <a:rPr lang="en-US" sz="4000" kern="1200"/>
            <a:t>Harmonic</a:t>
          </a:r>
        </a:p>
      </dsp:txBody>
      <dsp:txXfrm>
        <a:off x="5743872" y="3241405"/>
        <a:ext cx="3087052" cy="190368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r>
              <a:rPr lang="en-US" dirty="0"/>
              <a:t>© 2016 Pearson Education, Inc., Hoboken, NJ. All rights reserved.</a:t>
            </a:r>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4F817154-EF57-E447-B272-3CC33A38C6FD}" type="slidenum">
              <a:rPr lang="en-US"/>
              <a:pPr/>
              <a:t>‹#›</a:t>
            </a:fld>
            <a:endParaRPr lang="en-US" dirty="0"/>
          </a:p>
        </p:txBody>
      </p:sp>
    </p:spTree>
    <p:extLst>
      <p:ext uri="{BB962C8B-B14F-4D97-AF65-F5344CB8AC3E}">
        <p14:creationId xmlns:p14="http://schemas.microsoft.com/office/powerpoint/2010/main" val="9092161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10" charset="0"/>
              </a:defRPr>
            </a:lvl1pPr>
          </a:lstStyle>
          <a:p>
            <a:endParaRPr lang="en-US" dirty="0"/>
          </a:p>
        </p:txBody>
      </p:sp>
      <p:sp>
        <p:nvSpPr>
          <p:cNvPr id="58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10" charset="0"/>
              </a:defRPr>
            </a:lvl1pPr>
          </a:lstStyle>
          <a:p>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10" charset="0"/>
              </a:defRPr>
            </a:lvl1pPr>
          </a:lstStyle>
          <a:p>
            <a:r>
              <a:rPr lang="en-US" dirty="0"/>
              <a:t>© 2016 Pearson Education, Inc., Hoboken, NJ. All rights reserved.</a:t>
            </a:r>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10" charset="0"/>
              </a:defRPr>
            </a:lvl1pPr>
          </a:lstStyle>
          <a:p>
            <a:fld id="{FDEEBCE0-4A34-3647-9307-E59F6D6CD745}" type="slidenum">
              <a:rPr lang="en-US"/>
              <a:pPr/>
              <a:t>‹#›</a:t>
            </a:fld>
            <a:endParaRPr lang="en-US" dirty="0"/>
          </a:p>
        </p:txBody>
      </p:sp>
    </p:spTree>
    <p:extLst>
      <p:ext uri="{BB962C8B-B14F-4D97-AF65-F5344CB8AC3E}">
        <p14:creationId xmlns:p14="http://schemas.microsoft.com/office/powerpoint/2010/main" val="20043876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Year by year, the cost of computer systems continues to drop dramatically, while the</a:t>
            </a:r>
          </a:p>
          <a:p>
            <a:r>
              <a:rPr kumimoji="1" lang="en-US" sz="1200" b="0" i="0" u="none" strike="noStrike" kern="1200" baseline="0" dirty="0">
                <a:solidFill>
                  <a:schemeClr val="tx1"/>
                </a:solidFill>
                <a:latin typeface="Times New Roman" pitchFamily="-110" charset="0"/>
                <a:ea typeface="+mn-ea"/>
                <a:cs typeface="+mn-cs"/>
              </a:rPr>
              <a:t>performance and capacity of those systems continue to rise equally dramatically.</a:t>
            </a:r>
          </a:p>
          <a:p>
            <a:r>
              <a:rPr kumimoji="1" lang="en-US" sz="1200" b="0" i="0" u="none" strike="noStrike" kern="1200" baseline="0" dirty="0">
                <a:solidFill>
                  <a:schemeClr val="tx1"/>
                </a:solidFill>
                <a:latin typeface="Times New Roman" pitchFamily="-110" charset="0"/>
                <a:ea typeface="+mn-ea"/>
                <a:cs typeface="+mn-cs"/>
              </a:rPr>
              <a:t>Today’s laptops have the computing power of an IBM mainframe from 10 or 15</a:t>
            </a:r>
          </a:p>
          <a:p>
            <a:r>
              <a:rPr kumimoji="1" lang="en-US" sz="1200" b="0" i="0" u="none" strike="noStrike" kern="1200" baseline="0" dirty="0">
                <a:solidFill>
                  <a:schemeClr val="tx1"/>
                </a:solidFill>
                <a:latin typeface="Times New Roman" pitchFamily="-110" charset="0"/>
                <a:ea typeface="+mn-ea"/>
                <a:cs typeface="+mn-cs"/>
              </a:rPr>
              <a:t>years ago. Thus, we have virtually “free” computer power. Processors are so inexpensive</a:t>
            </a:r>
          </a:p>
          <a:p>
            <a:r>
              <a:rPr kumimoji="1" lang="en-US" sz="1200" b="0" i="0" u="none" strike="noStrike" kern="1200" baseline="0" dirty="0">
                <a:solidFill>
                  <a:schemeClr val="tx1"/>
                </a:solidFill>
                <a:latin typeface="Times New Roman" pitchFamily="-110" charset="0"/>
                <a:ea typeface="+mn-ea"/>
                <a:cs typeface="+mn-cs"/>
              </a:rPr>
              <a:t>that we now have microprocessors we throw away. The digital pregnancy test is</a:t>
            </a:r>
          </a:p>
          <a:p>
            <a:r>
              <a:rPr kumimoji="1" lang="en-US" sz="1200" b="0" i="0" u="none" strike="noStrike" kern="1200" baseline="0" dirty="0">
                <a:solidFill>
                  <a:schemeClr val="tx1"/>
                </a:solidFill>
                <a:latin typeface="Times New Roman" pitchFamily="-110" charset="0"/>
                <a:ea typeface="+mn-ea"/>
                <a:cs typeface="+mn-cs"/>
              </a:rPr>
              <a:t>an example (used once and then thrown away). And this continuing technological</a:t>
            </a:r>
          </a:p>
          <a:p>
            <a:r>
              <a:rPr kumimoji="1" lang="en-US" sz="1200" b="0" i="0" u="none" strike="noStrike" kern="1200" baseline="0" dirty="0">
                <a:solidFill>
                  <a:schemeClr val="tx1"/>
                </a:solidFill>
                <a:latin typeface="Times New Roman" pitchFamily="-110" charset="0"/>
                <a:ea typeface="+mn-ea"/>
                <a:cs typeface="+mn-cs"/>
              </a:rPr>
              <a:t>revolution has enabled the development of applications of astounding complexity</a:t>
            </a:r>
          </a:p>
          <a:p>
            <a:r>
              <a:rPr kumimoji="1" lang="en-US" sz="1200" b="0" i="0" u="none" strike="noStrike" kern="1200" baseline="0" dirty="0">
                <a:solidFill>
                  <a:schemeClr val="tx1"/>
                </a:solidFill>
                <a:latin typeface="Times New Roman" pitchFamily="-110" charset="0"/>
                <a:ea typeface="+mn-ea"/>
                <a:cs typeface="+mn-cs"/>
              </a:rPr>
              <a:t>and power. For example, desktop applications that require the great power of</a:t>
            </a:r>
          </a:p>
          <a:p>
            <a:r>
              <a:rPr kumimoji="1" lang="en-US" sz="1200" b="0" i="0" u="none" strike="noStrike" kern="1200" baseline="0" dirty="0">
                <a:solidFill>
                  <a:schemeClr val="tx1"/>
                </a:solidFill>
                <a:latin typeface="Times New Roman" pitchFamily="-110" charset="0"/>
                <a:ea typeface="+mn-ea"/>
                <a:cs typeface="+mn-cs"/>
              </a:rPr>
              <a:t>today’s microprocessor-based systems include</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Image processing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Three-dimensional rendering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Speech recognition</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Videoconferencing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Multimedia authoring</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Voice and video annotation of files</a:t>
            </a:r>
          </a:p>
          <a:p>
            <a:r>
              <a:rPr kumimoji="1" lang="en-US" sz="1200" b="1" i="0" u="none" strike="noStrike" kern="1200" baseline="0" dirty="0">
                <a:solidFill>
                  <a:schemeClr val="tx1"/>
                </a:solidFill>
                <a:latin typeface="Times New Roman" pitchFamily="-110" charset="0"/>
                <a:ea typeface="+mn-ea"/>
                <a:cs typeface="+mn-cs"/>
              </a:rPr>
              <a:t>■ </a:t>
            </a:r>
            <a:r>
              <a:rPr kumimoji="1" lang="en-US" sz="1200" b="0" i="0" u="none" strike="noStrike" kern="1200" baseline="0" dirty="0">
                <a:solidFill>
                  <a:schemeClr val="tx1"/>
                </a:solidFill>
                <a:latin typeface="Times New Roman" pitchFamily="-110" charset="0"/>
                <a:ea typeface="+mn-ea"/>
                <a:cs typeface="+mn-cs"/>
              </a:rPr>
              <a:t> Simulation modeling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Workstation systems now support highly sophisticated engineering and scientific</a:t>
            </a:r>
          </a:p>
          <a:p>
            <a:r>
              <a:rPr kumimoji="1" lang="en-US" sz="1200" b="0" i="0" u="none" strike="noStrike" kern="1200" baseline="0" dirty="0">
                <a:solidFill>
                  <a:schemeClr val="tx1"/>
                </a:solidFill>
                <a:latin typeface="Times New Roman" pitchFamily="-110" charset="0"/>
                <a:ea typeface="+mn-ea"/>
                <a:cs typeface="+mn-cs"/>
              </a:rPr>
              <a:t>applications and have the capacity to support image and video applications. In addition,</a:t>
            </a:r>
          </a:p>
          <a:p>
            <a:r>
              <a:rPr kumimoji="1" lang="en-US" sz="1200" b="0" i="0" u="none" strike="noStrike" kern="1200" baseline="0" dirty="0">
                <a:solidFill>
                  <a:schemeClr val="tx1"/>
                </a:solidFill>
                <a:latin typeface="Times New Roman" pitchFamily="-110" charset="0"/>
                <a:ea typeface="+mn-ea"/>
                <a:cs typeface="+mn-cs"/>
              </a:rPr>
              <a:t>businesses are relying on increasingly powerful servers to handle transaction</a:t>
            </a:r>
          </a:p>
          <a:p>
            <a:r>
              <a:rPr kumimoji="1" lang="en-US" sz="1200" b="0" i="0" u="none" strike="noStrike" kern="1200" baseline="0" dirty="0">
                <a:solidFill>
                  <a:schemeClr val="tx1"/>
                </a:solidFill>
                <a:latin typeface="Times New Roman" pitchFamily="-110" charset="0"/>
                <a:ea typeface="+mn-ea"/>
                <a:cs typeface="+mn-cs"/>
              </a:rPr>
              <a:t>and database processing and to support massive client/server networks that have</a:t>
            </a:r>
          </a:p>
          <a:p>
            <a:r>
              <a:rPr kumimoji="1" lang="en-US" sz="1200" b="0" i="0" u="none" strike="noStrike" kern="1200" baseline="0" dirty="0">
                <a:solidFill>
                  <a:schemeClr val="tx1"/>
                </a:solidFill>
                <a:latin typeface="Times New Roman" pitchFamily="-110" charset="0"/>
                <a:ea typeface="+mn-ea"/>
                <a:cs typeface="+mn-cs"/>
              </a:rPr>
              <a:t>replaced the huge mainframe computer centers of yesteryear. As well, cloud service</a:t>
            </a:r>
          </a:p>
          <a:p>
            <a:r>
              <a:rPr kumimoji="1" lang="en-US" sz="1200" b="0" i="0" u="none" strike="noStrike" kern="1200" baseline="0" dirty="0">
                <a:solidFill>
                  <a:schemeClr val="tx1"/>
                </a:solidFill>
                <a:latin typeface="Times New Roman" pitchFamily="-110" charset="0"/>
                <a:ea typeface="+mn-ea"/>
                <a:cs typeface="+mn-cs"/>
              </a:rPr>
              <a:t>providers use massive high-performance banks of servers to satisfy high-volume,</a:t>
            </a:r>
          </a:p>
          <a:p>
            <a:r>
              <a:rPr kumimoji="1" lang="en-US" sz="1200" b="0" i="0" u="none" strike="noStrike" kern="1200" baseline="0" dirty="0">
                <a:solidFill>
                  <a:schemeClr val="tx1"/>
                </a:solidFill>
                <a:latin typeface="Times New Roman" pitchFamily="-110" charset="0"/>
                <a:ea typeface="+mn-ea"/>
                <a:cs typeface="+mn-cs"/>
              </a:rPr>
              <a:t>high-transaction-rate applications for a broad spectrum of clients.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What is fascinating about all this from the perspective of computer organization</a:t>
            </a:r>
          </a:p>
          <a:p>
            <a:r>
              <a:rPr kumimoji="1" lang="en-US" sz="1200" b="0" i="0" u="none" strike="noStrike" kern="1200" baseline="0" dirty="0">
                <a:solidFill>
                  <a:schemeClr val="tx1"/>
                </a:solidFill>
                <a:latin typeface="Times New Roman" pitchFamily="-110" charset="0"/>
                <a:ea typeface="+mn-ea"/>
                <a:cs typeface="+mn-cs"/>
              </a:rPr>
              <a:t>and architecture is that, on the one hand, the basic building blocks for today’s</a:t>
            </a:r>
          </a:p>
          <a:p>
            <a:r>
              <a:rPr kumimoji="1" lang="en-US" sz="1200" b="0" i="0" u="none" strike="noStrike" kern="1200" baseline="0" dirty="0">
                <a:solidFill>
                  <a:schemeClr val="tx1"/>
                </a:solidFill>
                <a:latin typeface="Times New Roman" pitchFamily="-110" charset="0"/>
                <a:ea typeface="+mn-ea"/>
                <a:cs typeface="+mn-cs"/>
              </a:rPr>
              <a:t>computer miracles are virtually the same as those of the IAS computer from over</a:t>
            </a:r>
          </a:p>
          <a:p>
            <a:r>
              <a:rPr kumimoji="1" lang="en-US" sz="1200" b="0" i="0" u="none" strike="noStrike" kern="1200" baseline="0" dirty="0">
                <a:solidFill>
                  <a:schemeClr val="tx1"/>
                </a:solidFill>
                <a:latin typeface="Times New Roman" pitchFamily="-110" charset="0"/>
                <a:ea typeface="+mn-ea"/>
                <a:cs typeface="+mn-cs"/>
              </a:rPr>
              <a:t>50 years ago, while on the other hand, the techniques for squeezing the maximum</a:t>
            </a:r>
          </a:p>
          <a:p>
            <a:r>
              <a:rPr kumimoji="1" lang="en-US" sz="1200" b="0" i="0" u="none" strike="noStrike" kern="1200" baseline="0" dirty="0">
                <a:solidFill>
                  <a:schemeClr val="tx1"/>
                </a:solidFill>
                <a:latin typeface="Times New Roman" pitchFamily="-110" charset="0"/>
                <a:ea typeface="+mn-ea"/>
                <a:cs typeface="+mn-cs"/>
              </a:rPr>
              <a:t>performance out of the materials at hand have become increasingly sophisticated.</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This observation serves as a guiding principle for the presentation in this</a:t>
            </a:r>
          </a:p>
          <a:p>
            <a:r>
              <a:rPr kumimoji="1" lang="en-US" sz="1200" b="0" i="0" u="none" strike="noStrike" kern="1200" baseline="0" dirty="0">
                <a:solidFill>
                  <a:schemeClr val="tx1"/>
                </a:solidFill>
                <a:latin typeface="Times New Roman" pitchFamily="-110" charset="0"/>
                <a:ea typeface="+mn-ea"/>
                <a:cs typeface="+mn-cs"/>
              </a:rPr>
              <a:t>book. As we progress through the various elements and components of a computer,</a:t>
            </a:r>
          </a:p>
          <a:p>
            <a:r>
              <a:rPr kumimoji="1" lang="en-US" sz="1200" b="0" i="0" u="none" strike="noStrike" kern="1200" baseline="0" dirty="0">
                <a:solidFill>
                  <a:schemeClr val="tx1"/>
                </a:solidFill>
                <a:latin typeface="Times New Roman" pitchFamily="-110" charset="0"/>
                <a:ea typeface="+mn-ea"/>
                <a:cs typeface="+mn-cs"/>
              </a:rPr>
              <a:t>two objectives are pursued. First, the book explains the fundamental functionality</a:t>
            </a:r>
          </a:p>
          <a:p>
            <a:r>
              <a:rPr kumimoji="1" lang="en-US" sz="1200" b="0" i="0" u="none" strike="noStrike" kern="1200" baseline="0" dirty="0">
                <a:solidFill>
                  <a:schemeClr val="tx1"/>
                </a:solidFill>
                <a:latin typeface="Times New Roman" pitchFamily="-110" charset="0"/>
                <a:ea typeface="+mn-ea"/>
                <a:cs typeface="+mn-cs"/>
              </a:rPr>
              <a:t>in each area under consideration, and second, the book explores those techniques</a:t>
            </a:r>
          </a:p>
          <a:p>
            <a:r>
              <a:rPr kumimoji="1" lang="en-US" sz="1200" b="0" i="0" u="none" strike="noStrike" kern="1200" baseline="0" dirty="0">
                <a:solidFill>
                  <a:schemeClr val="tx1"/>
                </a:solidFill>
                <a:latin typeface="Times New Roman" pitchFamily="-110" charset="0"/>
                <a:ea typeface="+mn-ea"/>
                <a:cs typeface="+mn-cs"/>
              </a:rPr>
              <a:t>required to achieve maximum performance. In the remainder of this section, we</a:t>
            </a:r>
          </a:p>
          <a:p>
            <a:r>
              <a:rPr kumimoji="1" lang="en-US" sz="1200" b="0" i="0" u="none" strike="noStrike" kern="1200" baseline="0" dirty="0">
                <a:solidFill>
                  <a:schemeClr val="tx1"/>
                </a:solidFill>
                <a:latin typeface="Times New Roman" pitchFamily="-110" charset="0"/>
                <a:ea typeface="+mn-ea"/>
                <a:cs typeface="+mn-cs"/>
              </a:rPr>
              <a:t>highlight some of the driving factors behind the need to design for performance.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76529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b="0" i="0" u="none" strike="noStrike" kern="1200" baseline="0" dirty="0">
                <a:solidFill>
                  <a:schemeClr val="tx1"/>
                </a:solidFill>
                <a:latin typeface="Times New Roman" pitchFamily="-110" charset="0"/>
                <a:ea typeface="+mn-ea"/>
                <a:cs typeface="+mn-cs"/>
              </a:rPr>
              <a:t>Computer system designers look for ways to improve system performance by</a:t>
            </a:r>
          </a:p>
          <a:p>
            <a:r>
              <a:rPr kumimoji="1" lang="en-US" sz="1200" b="0" i="0" u="none" strike="noStrike" kern="1200" baseline="0" dirty="0">
                <a:solidFill>
                  <a:schemeClr val="tx1"/>
                </a:solidFill>
                <a:latin typeface="Times New Roman" pitchFamily="-110" charset="0"/>
                <a:ea typeface="+mn-ea"/>
                <a:cs typeface="+mn-cs"/>
              </a:rPr>
              <a:t>advances in technology or change in design. Examples include the use of parallel</a:t>
            </a:r>
          </a:p>
          <a:p>
            <a:r>
              <a:rPr kumimoji="1" lang="en-US" sz="1200" b="0" i="0" u="none" strike="noStrike" kern="1200" baseline="0" dirty="0">
                <a:solidFill>
                  <a:schemeClr val="tx1"/>
                </a:solidFill>
                <a:latin typeface="Times New Roman" pitchFamily="-110" charset="0"/>
                <a:ea typeface="+mn-ea"/>
                <a:cs typeface="+mn-cs"/>
              </a:rPr>
              <a:t>processors, the use of a memory cache hierarchy, and speedup in memory access</a:t>
            </a:r>
          </a:p>
          <a:p>
            <a:r>
              <a:rPr kumimoji="1" lang="en-US" sz="1200" b="0" i="0" u="none" strike="noStrike" kern="1200" baseline="0" dirty="0">
                <a:solidFill>
                  <a:schemeClr val="tx1"/>
                </a:solidFill>
                <a:latin typeface="Times New Roman" pitchFamily="-110" charset="0"/>
                <a:ea typeface="+mn-ea"/>
                <a:cs typeface="+mn-cs"/>
              </a:rPr>
              <a:t>time and I/O transfer rate due to technology improvements. In all of these cases, it is</a:t>
            </a:r>
          </a:p>
          <a:p>
            <a:r>
              <a:rPr kumimoji="1" lang="en-US" sz="1200" b="0" i="0" u="none" strike="noStrike" kern="1200" baseline="0" dirty="0">
                <a:solidFill>
                  <a:schemeClr val="tx1"/>
                </a:solidFill>
                <a:latin typeface="Times New Roman" pitchFamily="-110" charset="0"/>
                <a:ea typeface="+mn-ea"/>
                <a:cs typeface="+mn-cs"/>
              </a:rPr>
              <a:t>important to note that a speedup in one aspect of the technology or design does not</a:t>
            </a:r>
          </a:p>
          <a:p>
            <a:r>
              <a:rPr kumimoji="1" lang="en-US" sz="1200" b="0" i="0" u="none" strike="noStrike" kern="1200" baseline="0" dirty="0">
                <a:solidFill>
                  <a:schemeClr val="tx1"/>
                </a:solidFill>
                <a:latin typeface="Times New Roman" pitchFamily="-110" charset="0"/>
                <a:ea typeface="+mn-ea"/>
                <a:cs typeface="+mn-cs"/>
              </a:rPr>
              <a:t>result in a corresponding improvement in performance. This limitation is succinctly</a:t>
            </a:r>
          </a:p>
          <a:p>
            <a:r>
              <a:rPr kumimoji="1" lang="en-US" sz="1200" b="0" i="0" u="none" strike="noStrike" kern="1200" baseline="0" dirty="0">
                <a:solidFill>
                  <a:schemeClr val="tx1"/>
                </a:solidFill>
                <a:latin typeface="Times New Roman" pitchFamily="-110" charset="0"/>
                <a:ea typeface="+mn-ea"/>
                <a:cs typeface="+mn-cs"/>
              </a:rPr>
              <a:t>expressed by Amdahl’s law.</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Amdahl’s law was first proposed by Gene Amdahl in 1967 ([AMDA67],</a:t>
            </a:r>
          </a:p>
          <a:p>
            <a:r>
              <a:rPr kumimoji="1" lang="en-US" sz="1200" b="0" i="0" u="none" strike="noStrike" kern="1200" baseline="0" dirty="0">
                <a:solidFill>
                  <a:schemeClr val="tx1"/>
                </a:solidFill>
                <a:latin typeface="Times New Roman" pitchFamily="-110" charset="0"/>
                <a:ea typeface="+mn-ea"/>
                <a:cs typeface="+mn-cs"/>
              </a:rPr>
              <a:t>[AMDA13]) and deals with the potential speedup of a program using multiple processors</a:t>
            </a:r>
          </a:p>
          <a:p>
            <a:r>
              <a:rPr kumimoji="1" lang="en-US" sz="1200" b="0" i="0" u="none" strike="noStrike" kern="1200" baseline="0" dirty="0">
                <a:solidFill>
                  <a:schemeClr val="tx1"/>
                </a:solidFill>
                <a:latin typeface="Times New Roman" pitchFamily="-110" charset="0"/>
                <a:ea typeface="+mn-ea"/>
                <a:cs typeface="+mn-cs"/>
              </a:rPr>
              <a:t>compared to a single processor.</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Nevertheless, Amdahl’s law illustrates the problems facing industry in the development</a:t>
            </a:r>
          </a:p>
          <a:p>
            <a:r>
              <a:rPr kumimoji="1" lang="en-US" sz="1200" b="0" i="0" u="none" strike="noStrike" kern="1200" baseline="0" dirty="0">
                <a:solidFill>
                  <a:schemeClr val="tx1"/>
                </a:solidFill>
                <a:latin typeface="Times New Roman" pitchFamily="-110" charset="0"/>
                <a:ea typeface="+mn-ea"/>
                <a:cs typeface="+mn-cs"/>
              </a:rPr>
              <a:t>of multicore machines with an ever-growing number of cores: The software</a:t>
            </a:r>
          </a:p>
          <a:p>
            <a:r>
              <a:rPr kumimoji="1" lang="en-US" sz="1200" b="0" i="0" u="none" strike="noStrike" kern="1200" baseline="0" dirty="0">
                <a:solidFill>
                  <a:schemeClr val="tx1"/>
                </a:solidFill>
                <a:latin typeface="Times New Roman" pitchFamily="-110" charset="0"/>
                <a:ea typeface="+mn-ea"/>
                <a:cs typeface="+mn-cs"/>
              </a:rPr>
              <a:t>that runs on such machines must be adapted to a highly parallel execution environment</a:t>
            </a:r>
          </a:p>
          <a:p>
            <a:r>
              <a:rPr kumimoji="1" lang="en-US" sz="1200" b="0" i="0" u="none" strike="noStrike" kern="1200" baseline="0" dirty="0">
                <a:solidFill>
                  <a:schemeClr val="tx1"/>
                </a:solidFill>
                <a:latin typeface="Times New Roman" pitchFamily="-110" charset="0"/>
                <a:ea typeface="+mn-ea"/>
                <a:cs typeface="+mn-cs"/>
              </a:rPr>
              <a:t>to exploit the power of parallel processing.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Amdahl’s law can be generalized to evaluate any design or technical improvement</a:t>
            </a:r>
          </a:p>
          <a:p>
            <a:r>
              <a:rPr kumimoji="1" lang="en-US" sz="1200" b="0" i="0" u="none" strike="noStrike" kern="1200" baseline="0" dirty="0">
                <a:solidFill>
                  <a:schemeClr val="tx1"/>
                </a:solidFill>
                <a:latin typeface="Times New Roman" pitchFamily="-110" charset="0"/>
                <a:ea typeface="+mn-ea"/>
                <a:cs typeface="+mn-cs"/>
              </a:rPr>
              <a:t>in a computer system.</a:t>
            </a:r>
            <a:endParaRPr lang="en-US" sz="1200" baseline="0" dirty="0">
              <a:latin typeface="TimesTen-Roman"/>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98549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Consider a program running on a single processor such that a fraction</a:t>
            </a:r>
          </a:p>
          <a:p>
            <a:r>
              <a:rPr kumimoji="1" lang="en-US" sz="1200" kern="1200" baseline="0" dirty="0">
                <a:solidFill>
                  <a:schemeClr val="tx1"/>
                </a:solidFill>
                <a:latin typeface="Times New Roman" pitchFamily="-110" charset="0"/>
                <a:ea typeface="+mn-ea"/>
                <a:cs typeface="+mn-cs"/>
              </a:rPr>
              <a:t>(1 – </a:t>
            </a:r>
            <a:r>
              <a:rPr kumimoji="1" lang="en-US" sz="1200" i="1" kern="1200" baseline="0" dirty="0">
                <a:solidFill>
                  <a:schemeClr val="tx1"/>
                </a:solidFill>
                <a:latin typeface="Times New Roman" pitchFamily="-110" charset="0"/>
                <a:ea typeface="+mn-ea"/>
                <a:cs typeface="+mn-cs"/>
              </a:rPr>
              <a:t>f) </a:t>
            </a:r>
            <a:r>
              <a:rPr kumimoji="1" lang="en-US" sz="1200" i="0" kern="1200" baseline="0" dirty="0">
                <a:solidFill>
                  <a:schemeClr val="tx1"/>
                </a:solidFill>
                <a:latin typeface="Times New Roman" pitchFamily="-110" charset="0"/>
                <a:ea typeface="+mn-ea"/>
                <a:cs typeface="+mn-cs"/>
              </a:rPr>
              <a:t>of the execution time involves code that is inherently serial and a fraction</a:t>
            </a:r>
          </a:p>
          <a:p>
            <a:r>
              <a:rPr kumimoji="1" lang="en-US" sz="1200" i="0" kern="1200" baseline="0" dirty="0">
                <a:solidFill>
                  <a:schemeClr val="tx1"/>
                </a:solidFill>
                <a:latin typeface="Times New Roman" pitchFamily="-110" charset="0"/>
                <a:ea typeface="+mn-ea"/>
                <a:cs typeface="+mn-cs"/>
              </a:rPr>
              <a:t>f that involves code that is infinitely parallelizable with no scheduling overhead</a:t>
            </a:r>
            <a:r>
              <a:rPr kumimoji="1" lang="en-US" sz="1200" i="1" kern="1200" baseline="0" dirty="0">
                <a:solidFill>
                  <a:schemeClr val="tx1"/>
                </a:solidFill>
                <a:latin typeface="Times New Roman" pitchFamily="-110" charset="0"/>
                <a:ea typeface="+mn-ea"/>
                <a:cs typeface="+mn-cs"/>
              </a:rPr>
              <a:t>.</a:t>
            </a:r>
          </a:p>
          <a:p>
            <a:r>
              <a:rPr kumimoji="1" lang="en-US" sz="1200" kern="1200" baseline="0" dirty="0">
                <a:solidFill>
                  <a:schemeClr val="tx1"/>
                </a:solidFill>
                <a:latin typeface="Times New Roman" pitchFamily="-110" charset="0"/>
                <a:ea typeface="+mn-ea"/>
                <a:cs typeface="+mn-cs"/>
              </a:rPr>
              <a:t>Let </a:t>
            </a:r>
            <a:r>
              <a:rPr kumimoji="1" lang="en-US" sz="1200" i="1" kern="1200" baseline="0" dirty="0">
                <a:solidFill>
                  <a:schemeClr val="tx1"/>
                </a:solidFill>
                <a:latin typeface="Times New Roman" pitchFamily="-110" charset="0"/>
                <a:ea typeface="+mn-ea"/>
                <a:cs typeface="+mn-cs"/>
              </a:rPr>
              <a:t>T </a:t>
            </a:r>
            <a:r>
              <a:rPr kumimoji="1" lang="en-US" sz="1200" i="0" kern="1200" baseline="0" dirty="0">
                <a:solidFill>
                  <a:schemeClr val="tx1"/>
                </a:solidFill>
                <a:latin typeface="Times New Roman" pitchFamily="-110" charset="0"/>
                <a:ea typeface="+mn-ea"/>
                <a:cs typeface="+mn-cs"/>
              </a:rPr>
              <a:t>be the total execution time of the program using a single processor. Then the</a:t>
            </a:r>
          </a:p>
          <a:p>
            <a:r>
              <a:rPr kumimoji="1" lang="en-US" sz="1200" kern="1200" baseline="0" dirty="0">
                <a:solidFill>
                  <a:schemeClr val="tx1"/>
                </a:solidFill>
                <a:latin typeface="Times New Roman" pitchFamily="-110" charset="0"/>
                <a:ea typeface="+mn-ea"/>
                <a:cs typeface="+mn-cs"/>
              </a:rPr>
              <a:t>speedup using a parallel processor with </a:t>
            </a:r>
            <a:r>
              <a:rPr kumimoji="1" lang="en-US" sz="1200" i="1" kern="1200" baseline="0" dirty="0">
                <a:solidFill>
                  <a:schemeClr val="tx1"/>
                </a:solidFill>
                <a:latin typeface="Times New Roman" pitchFamily="-110" charset="0"/>
                <a:ea typeface="+mn-ea"/>
                <a:cs typeface="+mn-cs"/>
              </a:rPr>
              <a:t>N </a:t>
            </a:r>
            <a:r>
              <a:rPr kumimoji="1" lang="en-US" sz="1200" i="0" kern="1200" baseline="0" dirty="0">
                <a:solidFill>
                  <a:schemeClr val="tx1"/>
                </a:solidFill>
                <a:latin typeface="Times New Roman" pitchFamily="-110" charset="0"/>
                <a:ea typeface="+mn-ea"/>
                <a:cs typeface="+mn-cs"/>
              </a:rPr>
              <a:t>processors that fully exploits the parallel</a:t>
            </a:r>
          </a:p>
          <a:p>
            <a:r>
              <a:rPr kumimoji="1" lang="en-US" sz="1200" kern="1200" baseline="0" dirty="0">
                <a:solidFill>
                  <a:schemeClr val="tx1"/>
                </a:solidFill>
                <a:latin typeface="Times New Roman" pitchFamily="-110" charset="0"/>
                <a:ea typeface="+mn-ea"/>
                <a:cs typeface="+mn-cs"/>
              </a:rPr>
              <a:t>portion of the program is as follows:</a:t>
            </a:r>
          </a:p>
          <a:p>
            <a:r>
              <a:rPr kumimoji="1" lang="en-US" sz="1200" kern="1200" baseline="0" dirty="0">
                <a:solidFill>
                  <a:schemeClr val="tx1"/>
                </a:solidFill>
                <a:latin typeface="Times New Roman" pitchFamily="-110" charset="0"/>
                <a:ea typeface="+mn-ea"/>
                <a:cs typeface="+mn-cs"/>
              </a:rPr>
              <a:t>Speedup =</a:t>
            </a:r>
          </a:p>
          <a:p>
            <a:r>
              <a:rPr kumimoji="1" lang="en-US" sz="1200" u="sng" kern="1200" baseline="0" dirty="0">
                <a:solidFill>
                  <a:schemeClr val="tx1"/>
                </a:solidFill>
                <a:latin typeface="Times New Roman" pitchFamily="-110" charset="0"/>
                <a:ea typeface="+mn-ea"/>
                <a:cs typeface="+mn-cs"/>
              </a:rPr>
              <a:t>Time to execute program on a single processor</a:t>
            </a:r>
          </a:p>
          <a:p>
            <a:r>
              <a:rPr kumimoji="1" lang="en-US" sz="1200" kern="1200" baseline="0" dirty="0">
                <a:solidFill>
                  <a:schemeClr val="tx1"/>
                </a:solidFill>
                <a:latin typeface="Times New Roman" pitchFamily="-110" charset="0"/>
                <a:ea typeface="+mn-ea"/>
                <a:cs typeface="+mn-cs"/>
              </a:rPr>
              <a:t>Time to execute program on </a:t>
            </a:r>
            <a:r>
              <a:rPr kumimoji="1" lang="en-US" sz="1200" i="1" kern="1200" baseline="0" dirty="0">
                <a:solidFill>
                  <a:schemeClr val="tx1"/>
                </a:solidFill>
                <a:latin typeface="Times New Roman" pitchFamily="-110" charset="0"/>
                <a:ea typeface="+mn-ea"/>
                <a:cs typeface="+mn-cs"/>
              </a:rPr>
              <a:t>N parallel processors</a:t>
            </a:r>
          </a:p>
          <a:p>
            <a:r>
              <a:rPr kumimoji="1" lang="en-US" sz="1200" kern="1200" baseline="0" dirty="0">
                <a:solidFill>
                  <a:schemeClr val="tx1"/>
                </a:solidFill>
                <a:latin typeface="Times New Roman" pitchFamily="-110" charset="0"/>
                <a:ea typeface="+mn-ea"/>
                <a:cs typeface="+mn-cs"/>
              </a:rPr>
              <a:t>=</a:t>
            </a:r>
            <a:r>
              <a:rPr kumimoji="1" lang="en-US" sz="1200" i="1" u="sng" kern="1200" baseline="0" dirty="0">
                <a:solidFill>
                  <a:schemeClr val="tx1"/>
                </a:solidFill>
                <a:latin typeface="Times New Roman" pitchFamily="-110" charset="0"/>
                <a:ea typeface="+mn-ea"/>
                <a:cs typeface="+mn-cs"/>
              </a:rPr>
              <a:t>T(1 - f) + Tf</a:t>
            </a:r>
          </a:p>
          <a:p>
            <a:r>
              <a:rPr kumimoji="1" lang="en-US" sz="1200" i="1" kern="1200" baseline="0" dirty="0">
                <a:solidFill>
                  <a:schemeClr val="tx1"/>
                </a:solidFill>
                <a:latin typeface="Times New Roman" pitchFamily="-110" charset="0"/>
                <a:ea typeface="+mn-ea"/>
                <a:cs typeface="+mn-cs"/>
              </a:rPr>
              <a:t>T(1 - f) +</a:t>
            </a:r>
            <a:r>
              <a:rPr kumimoji="1" lang="en-US" sz="1200" i="1" u="sng" kern="1200" baseline="0" dirty="0">
                <a:solidFill>
                  <a:schemeClr val="tx1"/>
                </a:solidFill>
                <a:latin typeface="Times New Roman" pitchFamily="-110" charset="0"/>
                <a:ea typeface="+mn-ea"/>
                <a:cs typeface="+mn-cs"/>
              </a:rPr>
              <a:t>Tf</a:t>
            </a:r>
          </a:p>
          <a:p>
            <a:r>
              <a:rPr kumimoji="1" lang="en-US" sz="1200" i="1" kern="1200" baseline="0" dirty="0">
                <a:solidFill>
                  <a:schemeClr val="tx1"/>
                </a:solidFill>
                <a:latin typeface="Times New Roman" pitchFamily="-110" charset="0"/>
                <a:ea typeface="+mn-ea"/>
                <a:cs typeface="+mn-cs"/>
              </a:rPr>
              <a:t>              N</a:t>
            </a:r>
          </a:p>
          <a:p>
            <a:r>
              <a:rPr kumimoji="1" lang="en-US" sz="1200" kern="1200" baseline="0" dirty="0">
                <a:solidFill>
                  <a:schemeClr val="tx1"/>
                </a:solidFill>
                <a:latin typeface="Times New Roman" pitchFamily="-110" charset="0"/>
                <a:ea typeface="+mn-ea"/>
                <a:cs typeface="+mn-cs"/>
              </a:rPr>
              <a:t>=  </a:t>
            </a:r>
            <a:r>
              <a:rPr kumimoji="1" lang="en-US" sz="1200" u="sng" kern="1200" baseline="0" dirty="0">
                <a:solidFill>
                  <a:schemeClr val="tx1"/>
                </a:solidFill>
                <a:latin typeface="Times New Roman" pitchFamily="-110" charset="0"/>
                <a:ea typeface="+mn-ea"/>
                <a:cs typeface="+mn-cs"/>
              </a:rPr>
              <a:t>   1          </a:t>
            </a:r>
          </a:p>
          <a:p>
            <a:r>
              <a:rPr kumimoji="1" lang="en-US" sz="1200" kern="1200" baseline="0" dirty="0">
                <a:solidFill>
                  <a:schemeClr val="tx1"/>
                </a:solidFill>
                <a:latin typeface="Times New Roman" pitchFamily="-110" charset="0"/>
                <a:ea typeface="+mn-ea"/>
                <a:cs typeface="+mn-cs"/>
              </a:rPr>
              <a:t>(1 - </a:t>
            </a:r>
            <a:r>
              <a:rPr kumimoji="1" lang="en-US" sz="1200" i="1" kern="1200" baseline="0" dirty="0">
                <a:solidFill>
                  <a:schemeClr val="tx1"/>
                </a:solidFill>
                <a:latin typeface="Times New Roman" pitchFamily="-110" charset="0"/>
                <a:ea typeface="+mn-ea"/>
                <a:cs typeface="+mn-cs"/>
              </a:rPr>
              <a:t>f) +</a:t>
            </a:r>
            <a:r>
              <a:rPr kumimoji="1" lang="en-US" sz="1200" i="1" u="sng" kern="1200" baseline="0" dirty="0">
                <a:solidFill>
                  <a:schemeClr val="tx1"/>
                </a:solidFill>
                <a:latin typeface="Times New Roman" pitchFamily="-110" charset="0"/>
                <a:ea typeface="+mn-ea"/>
                <a:cs typeface="+mn-cs"/>
              </a:rPr>
              <a:t>f</a:t>
            </a:r>
          </a:p>
          <a:p>
            <a:r>
              <a:rPr kumimoji="1" lang="en-US" sz="1200" i="1" kern="1200" baseline="0" dirty="0">
                <a:solidFill>
                  <a:schemeClr val="tx1"/>
                </a:solidFill>
                <a:latin typeface="Times New Roman" pitchFamily="-110" charset="0"/>
                <a:ea typeface="+mn-ea"/>
                <a:cs typeface="+mn-cs"/>
              </a:rPr>
              <a:t>          N</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This equation is illustrated in Figures 2.3 and 2.4.</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548837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Two important conclusions can be</a:t>
            </a:r>
          </a:p>
          <a:p>
            <a:r>
              <a:rPr kumimoji="1" lang="en-US" sz="1200" kern="1200" baseline="0" dirty="0">
                <a:solidFill>
                  <a:schemeClr val="tx1"/>
                </a:solidFill>
                <a:latin typeface="Times New Roman" pitchFamily="-110" charset="0"/>
                <a:ea typeface="+mn-ea"/>
                <a:cs typeface="+mn-cs"/>
              </a:rPr>
              <a:t>drawn:</a:t>
            </a:r>
          </a:p>
          <a:p>
            <a:endParaRPr kumimoji="1" lang="en-US" sz="1200" b="1" kern="1200" baseline="0" dirty="0">
              <a:solidFill>
                <a:schemeClr val="tx1"/>
              </a:solidFill>
              <a:latin typeface="Times New Roman" pitchFamily="-110" charset="0"/>
              <a:ea typeface="+mn-ea"/>
              <a:cs typeface="+mn-cs"/>
            </a:endParaRPr>
          </a:p>
          <a:p>
            <a:r>
              <a:rPr kumimoji="1" lang="en-US" sz="1200" b="0" kern="1200" baseline="0" dirty="0">
                <a:solidFill>
                  <a:schemeClr val="tx1"/>
                </a:solidFill>
                <a:latin typeface="Times New Roman" pitchFamily="-110" charset="0"/>
                <a:ea typeface="+mn-ea"/>
                <a:cs typeface="+mn-cs"/>
              </a:rPr>
              <a:t>1. When </a:t>
            </a:r>
            <a:r>
              <a:rPr kumimoji="1" lang="en-US" sz="1200" b="0" i="1" kern="1200" baseline="0" dirty="0">
                <a:solidFill>
                  <a:schemeClr val="tx1"/>
                </a:solidFill>
                <a:latin typeface="Times New Roman" pitchFamily="-110" charset="0"/>
                <a:ea typeface="+mn-ea"/>
                <a:cs typeface="+mn-cs"/>
              </a:rPr>
              <a:t>f is small, the use of parallel processors has little effect.</a:t>
            </a:r>
          </a:p>
          <a:p>
            <a:endParaRPr kumimoji="1" lang="en-US" sz="1200" b="0" kern="1200" baseline="0" dirty="0">
              <a:solidFill>
                <a:schemeClr val="tx1"/>
              </a:solidFill>
              <a:latin typeface="Times New Roman" pitchFamily="-110" charset="0"/>
              <a:ea typeface="+mn-ea"/>
              <a:cs typeface="+mn-cs"/>
            </a:endParaRPr>
          </a:p>
          <a:p>
            <a:r>
              <a:rPr kumimoji="1" lang="en-US" sz="1200" b="0" kern="1200" baseline="0" dirty="0">
                <a:solidFill>
                  <a:schemeClr val="tx1"/>
                </a:solidFill>
                <a:latin typeface="Times New Roman" pitchFamily="-110" charset="0"/>
                <a:ea typeface="+mn-ea"/>
                <a:cs typeface="+mn-cs"/>
              </a:rPr>
              <a:t>2. As </a:t>
            </a:r>
            <a:r>
              <a:rPr kumimoji="1" lang="en-US" sz="1200" b="0" i="1" kern="1200" baseline="0" dirty="0">
                <a:solidFill>
                  <a:schemeClr val="tx1"/>
                </a:solidFill>
                <a:latin typeface="Times New Roman" pitchFamily="-110" charset="0"/>
                <a:ea typeface="+mn-ea"/>
                <a:cs typeface="+mn-cs"/>
              </a:rPr>
              <a:t>N approaches infinity, speedup is bound by 1/(1 – f), so that there are</a:t>
            </a:r>
          </a:p>
          <a:p>
            <a:r>
              <a:rPr kumimoji="1" lang="en-US" sz="1200" kern="1200" baseline="0" dirty="0">
                <a:solidFill>
                  <a:schemeClr val="tx1"/>
                </a:solidFill>
                <a:latin typeface="Times New Roman" pitchFamily="-110" charset="0"/>
                <a:ea typeface="+mn-ea"/>
                <a:cs typeface="+mn-cs"/>
              </a:rPr>
              <a:t>diminishing returns for using more processors.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These conclusions are too pessimistic, an assertion first put forward in</a:t>
            </a:r>
          </a:p>
          <a:p>
            <a:r>
              <a:rPr kumimoji="1" lang="en-US" sz="1200" kern="1200" baseline="0" dirty="0">
                <a:solidFill>
                  <a:schemeClr val="tx1"/>
                </a:solidFill>
                <a:latin typeface="Times New Roman" pitchFamily="-110" charset="0"/>
                <a:ea typeface="+mn-ea"/>
                <a:cs typeface="+mn-cs"/>
              </a:rPr>
              <a:t>[GUST88]. For example, a server can maintain multiple threads or multiple tasks</a:t>
            </a:r>
          </a:p>
          <a:p>
            <a:r>
              <a:rPr kumimoji="1" lang="en-US" sz="1200" kern="1200" baseline="0" dirty="0">
                <a:solidFill>
                  <a:schemeClr val="tx1"/>
                </a:solidFill>
                <a:latin typeface="Times New Roman" pitchFamily="-110" charset="0"/>
                <a:ea typeface="+mn-ea"/>
                <a:cs typeface="+mn-cs"/>
              </a:rPr>
              <a:t>to handle multiple clients and execute the threads or tasks in parallel up to the limit</a:t>
            </a:r>
          </a:p>
          <a:p>
            <a:r>
              <a:rPr kumimoji="1" lang="en-US" sz="1200" kern="1200" baseline="0" dirty="0">
                <a:solidFill>
                  <a:schemeClr val="tx1"/>
                </a:solidFill>
                <a:latin typeface="Times New Roman" pitchFamily="-110" charset="0"/>
                <a:ea typeface="+mn-ea"/>
                <a:cs typeface="+mn-cs"/>
              </a:rPr>
              <a:t>of the number of processors. Many database applications involve computations on</a:t>
            </a:r>
          </a:p>
          <a:p>
            <a:r>
              <a:rPr kumimoji="1" lang="en-US" sz="1200" kern="1200" baseline="0" dirty="0">
                <a:solidFill>
                  <a:schemeClr val="tx1"/>
                </a:solidFill>
                <a:latin typeface="Times New Roman" pitchFamily="-110" charset="0"/>
                <a:ea typeface="+mn-ea"/>
                <a:cs typeface="+mn-cs"/>
              </a:rPr>
              <a:t>massive amounts of data that can be split up into multiple parallel tasks.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2096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110" charset="0"/>
                <a:ea typeface="+mn-ea"/>
                <a:cs typeface="+mn-cs"/>
              </a:rPr>
              <a:t>A fundamental and simple relation with broad applications is Little’s Law</a:t>
            </a:r>
          </a:p>
          <a:p>
            <a:r>
              <a:rPr kumimoji="1" lang="en-US" sz="1200" kern="1200" baseline="0" dirty="0">
                <a:solidFill>
                  <a:schemeClr val="tx1"/>
                </a:solidFill>
                <a:latin typeface="Times New Roman" pitchFamily="-110" charset="0"/>
                <a:ea typeface="+mn-ea"/>
                <a:cs typeface="+mn-cs"/>
              </a:rPr>
              <a:t>[LITT61, LITT11]. We can apply it to almost any system that is statistically in</a:t>
            </a:r>
          </a:p>
          <a:p>
            <a:r>
              <a:rPr kumimoji="1" lang="en-US" sz="1200" kern="1200" baseline="0" dirty="0">
                <a:solidFill>
                  <a:schemeClr val="tx1"/>
                </a:solidFill>
                <a:latin typeface="Times New Roman" pitchFamily="-110" charset="0"/>
                <a:ea typeface="+mn-ea"/>
                <a:cs typeface="+mn-cs"/>
              </a:rPr>
              <a:t>steady state, and in which there is no leakage. </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Using queuing theory terminology, Little’s Law applies to a queuing system.</a:t>
            </a:r>
          </a:p>
          <a:p>
            <a:r>
              <a:rPr kumimoji="1" lang="en-US" sz="1200" kern="1200" baseline="0" dirty="0">
                <a:solidFill>
                  <a:schemeClr val="tx1"/>
                </a:solidFill>
                <a:latin typeface="Times New Roman" pitchFamily="-110" charset="0"/>
                <a:ea typeface="+mn-ea"/>
                <a:cs typeface="+mn-cs"/>
              </a:rPr>
              <a:t>The central element of the system is a server, which provides some service to items.</a:t>
            </a:r>
          </a:p>
          <a:p>
            <a:r>
              <a:rPr kumimoji="1" lang="en-US" sz="1200" kern="1200" baseline="0" dirty="0">
                <a:solidFill>
                  <a:schemeClr val="tx1"/>
                </a:solidFill>
                <a:latin typeface="Times New Roman" pitchFamily="-110" charset="0"/>
                <a:ea typeface="+mn-ea"/>
                <a:cs typeface="+mn-cs"/>
              </a:rPr>
              <a:t>Items from some population of items arrive at the system to be served. If the server</a:t>
            </a:r>
          </a:p>
          <a:p>
            <a:r>
              <a:rPr kumimoji="1" lang="en-US" sz="1200" kern="1200" baseline="0" dirty="0">
                <a:solidFill>
                  <a:schemeClr val="tx1"/>
                </a:solidFill>
                <a:latin typeface="Times New Roman" pitchFamily="-110" charset="0"/>
                <a:ea typeface="+mn-ea"/>
                <a:cs typeface="+mn-cs"/>
              </a:rPr>
              <a:t>is idle, an item is served immediately. Otherwise, an arriving item joins a waiting</a:t>
            </a:r>
          </a:p>
          <a:p>
            <a:r>
              <a:rPr kumimoji="1" lang="en-US" sz="1200" kern="1200" baseline="0" dirty="0">
                <a:solidFill>
                  <a:schemeClr val="tx1"/>
                </a:solidFill>
                <a:latin typeface="Times New Roman" pitchFamily="-110" charset="0"/>
                <a:ea typeface="+mn-ea"/>
                <a:cs typeface="+mn-cs"/>
              </a:rPr>
              <a:t>line, or queue. There can be a single queue for a single server, a single queue for</a:t>
            </a:r>
          </a:p>
          <a:p>
            <a:r>
              <a:rPr kumimoji="1" lang="en-US" sz="1200" kern="1200" baseline="0" dirty="0">
                <a:solidFill>
                  <a:schemeClr val="tx1"/>
                </a:solidFill>
                <a:latin typeface="Times New Roman" pitchFamily="-110" charset="0"/>
                <a:ea typeface="+mn-ea"/>
                <a:cs typeface="+mn-cs"/>
              </a:rPr>
              <a:t>multiple servers, or multiples queues, one for each of multiple servers. When a</a:t>
            </a:r>
          </a:p>
          <a:p>
            <a:r>
              <a:rPr kumimoji="1" lang="en-US" sz="1200" kern="1200" baseline="0" dirty="0">
                <a:solidFill>
                  <a:schemeClr val="tx1"/>
                </a:solidFill>
                <a:latin typeface="Times New Roman" pitchFamily="-110" charset="0"/>
                <a:ea typeface="+mn-ea"/>
                <a:cs typeface="+mn-cs"/>
              </a:rPr>
              <a:t>server has completed serving an item, the item departs. If there are items waiting in</a:t>
            </a:r>
          </a:p>
          <a:p>
            <a:r>
              <a:rPr kumimoji="1" lang="en-US" sz="1200" kern="1200" baseline="0" dirty="0">
                <a:solidFill>
                  <a:schemeClr val="tx1"/>
                </a:solidFill>
                <a:latin typeface="Times New Roman" pitchFamily="-110" charset="0"/>
                <a:ea typeface="+mn-ea"/>
                <a:cs typeface="+mn-cs"/>
              </a:rPr>
              <a:t>the queue, one is immediately dispatched to the server. The server in this model can</a:t>
            </a:r>
          </a:p>
          <a:p>
            <a:r>
              <a:rPr kumimoji="1" lang="en-US" sz="1200" kern="1200" baseline="0" dirty="0">
                <a:solidFill>
                  <a:schemeClr val="tx1"/>
                </a:solidFill>
                <a:latin typeface="Times New Roman" pitchFamily="-110" charset="0"/>
                <a:ea typeface="+mn-ea"/>
                <a:cs typeface="+mn-cs"/>
              </a:rPr>
              <a:t>represent anything that performs some function or service for a collection of items.</a:t>
            </a:r>
          </a:p>
          <a:p>
            <a:r>
              <a:rPr kumimoji="1" lang="en-US" sz="1200" kern="1200" baseline="0" dirty="0">
                <a:solidFill>
                  <a:schemeClr val="tx1"/>
                </a:solidFill>
                <a:latin typeface="Times New Roman" pitchFamily="-110" charset="0"/>
                <a:ea typeface="+mn-ea"/>
                <a:cs typeface="+mn-cs"/>
              </a:rPr>
              <a:t>Examples: A processor provides service to processes; a transmission line provides a</a:t>
            </a:r>
          </a:p>
          <a:p>
            <a:r>
              <a:rPr kumimoji="1" lang="en-US" sz="1200" kern="1200" baseline="0" dirty="0">
                <a:solidFill>
                  <a:schemeClr val="tx1"/>
                </a:solidFill>
                <a:latin typeface="Times New Roman" pitchFamily="-110" charset="0"/>
                <a:ea typeface="+mn-ea"/>
                <a:cs typeface="+mn-cs"/>
              </a:rPr>
              <a:t>transmission service to packets or frames of data; and an I/O device provides a read</a:t>
            </a:r>
          </a:p>
          <a:p>
            <a:r>
              <a:rPr kumimoji="1" lang="en-US" sz="1200" kern="1200" baseline="0" dirty="0">
                <a:solidFill>
                  <a:schemeClr val="tx1"/>
                </a:solidFill>
                <a:latin typeface="Times New Roman" pitchFamily="-110" charset="0"/>
                <a:ea typeface="+mn-ea"/>
                <a:cs typeface="+mn-cs"/>
              </a:rPr>
              <a:t>or write service for I/O requests.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average number of items in a queuing system equals the average rate at which items arrive multiplied by the average time that an item spends in the system. This relationship requires very few assumptions. We do not need to know what the service time distribution is, what</a:t>
            </a:r>
          </a:p>
          <a:p>
            <a:r>
              <a:rPr kumimoji="1" lang="en-US" sz="1200" kern="1200" baseline="0" dirty="0">
                <a:solidFill>
                  <a:schemeClr val="tx1"/>
                </a:solidFill>
                <a:latin typeface="Times New Roman" pitchFamily="-110" charset="0"/>
                <a:ea typeface="+mn-ea"/>
                <a:cs typeface="+mn-cs"/>
              </a:rPr>
              <a:t>the distribution of arrival times is, or the order or priority in which items are served.</a:t>
            </a:r>
          </a:p>
          <a:p>
            <a:r>
              <a:rPr kumimoji="1" lang="en-US" sz="1200" kern="1200" baseline="0" dirty="0">
                <a:solidFill>
                  <a:schemeClr val="tx1"/>
                </a:solidFill>
                <a:latin typeface="Times New Roman" pitchFamily="-110" charset="0"/>
                <a:ea typeface="+mn-ea"/>
                <a:cs typeface="+mn-cs"/>
              </a:rPr>
              <a:t>Because of its simplicity and generality, Little’s Law is extremely useful and has</a:t>
            </a:r>
          </a:p>
          <a:p>
            <a:r>
              <a:rPr kumimoji="1" lang="en-US" sz="1200" kern="1200" baseline="0" dirty="0">
                <a:solidFill>
                  <a:schemeClr val="tx1"/>
                </a:solidFill>
                <a:latin typeface="Times New Roman" pitchFamily="-110" charset="0"/>
                <a:ea typeface="+mn-ea"/>
                <a:cs typeface="+mn-cs"/>
              </a:rPr>
              <a:t>experienced somewhat of a revival due to the interest in performance problems</a:t>
            </a:r>
          </a:p>
          <a:p>
            <a:r>
              <a:rPr kumimoji="1" lang="en-US" sz="1200" kern="1200" baseline="0" dirty="0">
                <a:solidFill>
                  <a:schemeClr val="tx1"/>
                </a:solidFill>
                <a:latin typeface="Times New Roman" pitchFamily="-110" charset="0"/>
                <a:ea typeface="+mn-ea"/>
                <a:cs typeface="+mn-cs"/>
              </a:rPr>
              <a:t>related to multi-core computers.</a:t>
            </a:r>
          </a:p>
        </p:txBody>
      </p:sp>
      <p:sp>
        <p:nvSpPr>
          <p:cNvPr id="4" name="Slide Number Placeholder 3"/>
          <p:cNvSpPr>
            <a:spLocks noGrp="1"/>
          </p:cNvSpPr>
          <p:nvPr>
            <p:ph type="sldNum" sz="quarter" idx="10"/>
          </p:nvPr>
        </p:nvSpPr>
        <p:spPr/>
        <p:txBody>
          <a:bodyPr/>
          <a:lstStyle/>
          <a:p>
            <a:fld id="{FDEEBCE0-4A34-3647-9307-E59F6D6CD745}"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136440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a:solidFill>
                  <a:schemeClr val="tx1"/>
                </a:solidFill>
                <a:latin typeface="Times New Roman" pitchFamily="-110" charset="0"/>
                <a:ea typeface="+mn-ea"/>
                <a:cs typeface="+mn-cs"/>
              </a:rPr>
              <a:t>Operations performed by a processor, such as fetching an</a:t>
            </a:r>
          </a:p>
          <a:p>
            <a:r>
              <a:rPr kumimoji="1" lang="en-US" sz="1200" kern="1200" baseline="0" dirty="0">
                <a:solidFill>
                  <a:schemeClr val="tx1"/>
                </a:solidFill>
                <a:latin typeface="Times New Roman" pitchFamily="-110" charset="0"/>
                <a:ea typeface="+mn-ea"/>
                <a:cs typeface="+mn-cs"/>
              </a:rPr>
              <a:t>instruction, decoding the instruction, performing an arithmetic operation, and so</a:t>
            </a:r>
          </a:p>
          <a:p>
            <a:r>
              <a:rPr kumimoji="1" lang="en-US" sz="1200" kern="1200" baseline="0" dirty="0">
                <a:solidFill>
                  <a:schemeClr val="tx1"/>
                </a:solidFill>
                <a:latin typeface="Times New Roman" pitchFamily="-110" charset="0"/>
                <a:ea typeface="+mn-ea"/>
                <a:cs typeface="+mn-cs"/>
              </a:rPr>
              <a:t>on, are governed by a system clock. Typically, all operations begin with the pulse of</a:t>
            </a:r>
          </a:p>
          <a:p>
            <a:r>
              <a:rPr kumimoji="1" lang="en-US" sz="1200" kern="1200" baseline="0" dirty="0">
                <a:solidFill>
                  <a:schemeClr val="tx1"/>
                </a:solidFill>
                <a:latin typeface="Times New Roman" pitchFamily="-110" charset="0"/>
                <a:ea typeface="+mn-ea"/>
                <a:cs typeface="+mn-cs"/>
              </a:rPr>
              <a:t>the clock. Thus, at the most fundamental level, the speed of a processor is dictated</a:t>
            </a:r>
          </a:p>
          <a:p>
            <a:r>
              <a:rPr kumimoji="1" lang="en-US" sz="1200" kern="1200" baseline="0" dirty="0">
                <a:solidFill>
                  <a:schemeClr val="tx1"/>
                </a:solidFill>
                <a:latin typeface="Times New Roman" pitchFamily="-110" charset="0"/>
                <a:ea typeface="+mn-ea"/>
                <a:cs typeface="+mn-cs"/>
              </a:rPr>
              <a:t>by the pulse frequency produced by the clock, measured in cycles per second, or</a:t>
            </a:r>
          </a:p>
          <a:p>
            <a:r>
              <a:rPr kumimoji="1" lang="en-US" sz="1200" kern="1200" baseline="0" dirty="0">
                <a:solidFill>
                  <a:schemeClr val="tx1"/>
                </a:solidFill>
                <a:latin typeface="Times New Roman" pitchFamily="-110" charset="0"/>
                <a:ea typeface="+mn-ea"/>
                <a:cs typeface="+mn-cs"/>
              </a:rPr>
              <a:t>Hertz (Hz).</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Typically, clock signals are generated by a quartz crystal, which generates a</a:t>
            </a:r>
          </a:p>
          <a:p>
            <a:r>
              <a:rPr kumimoji="1" lang="en-US" sz="1200" kern="1200" baseline="0" dirty="0">
                <a:solidFill>
                  <a:schemeClr val="tx1"/>
                </a:solidFill>
                <a:latin typeface="Times New Roman" pitchFamily="-110" charset="0"/>
                <a:ea typeface="+mn-ea"/>
                <a:cs typeface="+mn-cs"/>
              </a:rPr>
              <a:t>constant sine wave while power is applied. This wave is converted into a digital</a:t>
            </a:r>
          </a:p>
          <a:p>
            <a:r>
              <a:rPr kumimoji="1" lang="en-US" sz="1200" kern="1200" baseline="0" dirty="0">
                <a:solidFill>
                  <a:schemeClr val="tx1"/>
                </a:solidFill>
                <a:latin typeface="Times New Roman" pitchFamily="-110" charset="0"/>
                <a:ea typeface="+mn-ea"/>
                <a:cs typeface="+mn-cs"/>
              </a:rPr>
              <a:t>voltage pulse stream that is provided in a constant flow to the processor circuitry</a:t>
            </a:r>
          </a:p>
          <a:p>
            <a:r>
              <a:rPr kumimoji="1" lang="en-US" sz="1200" kern="1200" baseline="0" dirty="0">
                <a:solidFill>
                  <a:schemeClr val="tx1"/>
                </a:solidFill>
                <a:latin typeface="Times New Roman" pitchFamily="-110" charset="0"/>
                <a:ea typeface="+mn-ea"/>
                <a:cs typeface="+mn-cs"/>
              </a:rPr>
              <a:t>(Figure 2.5). For example, a 1-GHz processor receives 1 billion pulses per second.</a:t>
            </a:r>
          </a:p>
          <a:p>
            <a:r>
              <a:rPr kumimoji="1" lang="en-US" sz="1200" kern="1200" baseline="0" dirty="0">
                <a:solidFill>
                  <a:schemeClr val="tx1"/>
                </a:solidFill>
                <a:latin typeface="Times New Roman" pitchFamily="-110" charset="0"/>
                <a:ea typeface="+mn-ea"/>
                <a:cs typeface="+mn-cs"/>
              </a:rPr>
              <a:t>The rate of pulses is known as the </a:t>
            </a:r>
            <a:r>
              <a:rPr kumimoji="1" lang="en-US" sz="1200" b="1" kern="1200" baseline="0" dirty="0">
                <a:solidFill>
                  <a:schemeClr val="tx1"/>
                </a:solidFill>
                <a:latin typeface="Times New Roman" pitchFamily="-110" charset="0"/>
                <a:ea typeface="+mn-ea"/>
                <a:cs typeface="+mn-cs"/>
              </a:rPr>
              <a:t>clock rate, or clock speed. </a:t>
            </a:r>
            <a:r>
              <a:rPr kumimoji="1" lang="en-US" sz="1200" b="0" kern="1200" baseline="0" dirty="0">
                <a:solidFill>
                  <a:schemeClr val="tx1"/>
                </a:solidFill>
                <a:latin typeface="Times New Roman" pitchFamily="-110" charset="0"/>
                <a:ea typeface="+mn-ea"/>
                <a:cs typeface="+mn-cs"/>
              </a:rPr>
              <a:t>One increment, or</a:t>
            </a:r>
          </a:p>
          <a:p>
            <a:r>
              <a:rPr kumimoji="1" lang="en-US" sz="1200" b="0" kern="1200" baseline="0" dirty="0">
                <a:solidFill>
                  <a:schemeClr val="tx1"/>
                </a:solidFill>
                <a:latin typeface="Times New Roman" pitchFamily="-110" charset="0"/>
                <a:ea typeface="+mn-ea"/>
                <a:cs typeface="+mn-cs"/>
              </a:rPr>
              <a:t>pulse, of the clock is referred to as a clock cycle, or a clock tick. The time between</a:t>
            </a:r>
          </a:p>
          <a:p>
            <a:r>
              <a:rPr kumimoji="1" lang="en-US" sz="1200" kern="1200" baseline="0" dirty="0">
                <a:solidFill>
                  <a:schemeClr val="tx1"/>
                </a:solidFill>
                <a:latin typeface="Times New Roman" pitchFamily="-110" charset="0"/>
                <a:ea typeface="+mn-ea"/>
                <a:cs typeface="+mn-cs"/>
              </a:rPr>
              <a:t>pulses is the </a:t>
            </a:r>
            <a:r>
              <a:rPr kumimoji="1" lang="en-US" sz="1200" b="1" kern="1200" baseline="0" dirty="0">
                <a:solidFill>
                  <a:schemeClr val="tx1"/>
                </a:solidFill>
                <a:latin typeface="Times New Roman" pitchFamily="-110" charset="0"/>
                <a:ea typeface="+mn-ea"/>
                <a:cs typeface="+mn-cs"/>
              </a:rPr>
              <a:t>cycle time.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clock rate is not arbitrary, but must be appropriate for the physical layout</a:t>
            </a:r>
          </a:p>
          <a:p>
            <a:r>
              <a:rPr kumimoji="1" lang="en-US" sz="1200" kern="1200" baseline="0" dirty="0">
                <a:solidFill>
                  <a:schemeClr val="tx1"/>
                </a:solidFill>
                <a:latin typeface="Times New Roman" pitchFamily="-110" charset="0"/>
                <a:ea typeface="+mn-ea"/>
                <a:cs typeface="+mn-cs"/>
              </a:rPr>
              <a:t>of the processor. Actions in the processor require signals to be sent from one processor</a:t>
            </a:r>
          </a:p>
          <a:p>
            <a:r>
              <a:rPr kumimoji="1" lang="en-US" sz="1200" kern="1200" baseline="0" dirty="0">
                <a:solidFill>
                  <a:schemeClr val="tx1"/>
                </a:solidFill>
                <a:latin typeface="Times New Roman" pitchFamily="-110" charset="0"/>
                <a:ea typeface="+mn-ea"/>
                <a:cs typeface="+mn-cs"/>
              </a:rPr>
              <a:t>element to another. When a signal is placed on a line inside the processor, it</a:t>
            </a:r>
          </a:p>
          <a:p>
            <a:r>
              <a:rPr kumimoji="1" lang="en-US" sz="1200" kern="1200" baseline="0" dirty="0">
                <a:solidFill>
                  <a:schemeClr val="tx1"/>
                </a:solidFill>
                <a:latin typeface="Times New Roman" pitchFamily="-110" charset="0"/>
                <a:ea typeface="+mn-ea"/>
                <a:cs typeface="+mn-cs"/>
              </a:rPr>
              <a:t>takes some finite amount of time for the voltage levels to settle down so that an</a:t>
            </a:r>
          </a:p>
          <a:p>
            <a:r>
              <a:rPr kumimoji="1" lang="en-US" sz="1200" kern="1200" baseline="0" dirty="0">
                <a:solidFill>
                  <a:schemeClr val="tx1"/>
                </a:solidFill>
                <a:latin typeface="Times New Roman" pitchFamily="-110" charset="0"/>
                <a:ea typeface="+mn-ea"/>
                <a:cs typeface="+mn-cs"/>
              </a:rPr>
              <a:t>accurate value (1 or 0) is available. Furthermore, depending on the physical layout</a:t>
            </a:r>
          </a:p>
          <a:p>
            <a:r>
              <a:rPr kumimoji="1" lang="en-US" sz="1200" kern="1200" baseline="0" dirty="0">
                <a:solidFill>
                  <a:schemeClr val="tx1"/>
                </a:solidFill>
                <a:latin typeface="Times New Roman" pitchFamily="-110" charset="0"/>
                <a:ea typeface="+mn-ea"/>
                <a:cs typeface="+mn-cs"/>
              </a:rPr>
              <a:t>of the processor circuits, some signals may change more rapidly than others. Thus,</a:t>
            </a:r>
          </a:p>
          <a:p>
            <a:r>
              <a:rPr kumimoji="1" lang="en-US" sz="1200" kern="1200" baseline="0" dirty="0">
                <a:solidFill>
                  <a:schemeClr val="tx1"/>
                </a:solidFill>
                <a:latin typeface="Times New Roman" pitchFamily="-110" charset="0"/>
                <a:ea typeface="+mn-ea"/>
                <a:cs typeface="+mn-cs"/>
              </a:rPr>
              <a:t>operations must be synchronized and paced so that the proper electrical signal</a:t>
            </a:r>
          </a:p>
          <a:p>
            <a:r>
              <a:rPr kumimoji="1" lang="en-US" sz="1200" kern="1200" baseline="0" dirty="0">
                <a:solidFill>
                  <a:schemeClr val="tx1"/>
                </a:solidFill>
                <a:latin typeface="Times New Roman" pitchFamily="-110" charset="0"/>
                <a:ea typeface="+mn-ea"/>
                <a:cs typeface="+mn-cs"/>
              </a:rPr>
              <a:t>(voltage) values are available for each operation.</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execution of an instruction involves a number of discrete steps, such</a:t>
            </a:r>
          </a:p>
          <a:p>
            <a:r>
              <a:rPr kumimoji="1" lang="en-US" sz="1200" kern="1200" baseline="0" dirty="0">
                <a:solidFill>
                  <a:schemeClr val="tx1"/>
                </a:solidFill>
                <a:latin typeface="Times New Roman" pitchFamily="-110" charset="0"/>
                <a:ea typeface="+mn-ea"/>
                <a:cs typeface="+mn-cs"/>
              </a:rPr>
              <a:t>as fetching the instruction from memory, decoding the various portions of the</a:t>
            </a:r>
          </a:p>
          <a:p>
            <a:r>
              <a:rPr kumimoji="1" lang="en-US" sz="1200" kern="1200" baseline="0" dirty="0">
                <a:solidFill>
                  <a:schemeClr val="tx1"/>
                </a:solidFill>
                <a:latin typeface="Times New Roman" pitchFamily="-110" charset="0"/>
                <a:ea typeface="+mn-ea"/>
                <a:cs typeface="+mn-cs"/>
              </a:rPr>
              <a:t>instruction, loading and storing data, and performing arithmetic and logical operations.</a:t>
            </a:r>
          </a:p>
          <a:p>
            <a:r>
              <a:rPr kumimoji="1" lang="en-US" sz="1200" kern="1200" baseline="0" dirty="0">
                <a:solidFill>
                  <a:schemeClr val="tx1"/>
                </a:solidFill>
                <a:latin typeface="Times New Roman" pitchFamily="-110" charset="0"/>
                <a:ea typeface="+mn-ea"/>
                <a:cs typeface="+mn-cs"/>
              </a:rPr>
              <a:t>Thus, most instructions on most processors require multiple clock cycles to</a:t>
            </a:r>
          </a:p>
          <a:p>
            <a:r>
              <a:rPr kumimoji="1" lang="en-US" sz="1200" kern="1200" baseline="0" dirty="0">
                <a:solidFill>
                  <a:schemeClr val="tx1"/>
                </a:solidFill>
                <a:latin typeface="Times New Roman" pitchFamily="-110" charset="0"/>
                <a:ea typeface="+mn-ea"/>
                <a:cs typeface="+mn-cs"/>
              </a:rPr>
              <a:t>complete. Some instructions may take only a few cycles, while others require dozens.</a:t>
            </a:r>
          </a:p>
          <a:p>
            <a:r>
              <a:rPr kumimoji="1" lang="en-US" sz="1200" kern="1200" baseline="0" dirty="0">
                <a:solidFill>
                  <a:schemeClr val="tx1"/>
                </a:solidFill>
                <a:latin typeface="Times New Roman" pitchFamily="-110" charset="0"/>
                <a:ea typeface="+mn-ea"/>
                <a:cs typeface="+mn-cs"/>
              </a:rPr>
              <a:t>In addition, when pipelining is used, multiple instructions are being executed simultaneously.</a:t>
            </a:r>
          </a:p>
          <a:p>
            <a:r>
              <a:rPr kumimoji="1" lang="en-US" sz="1200" kern="1200" baseline="0" dirty="0">
                <a:solidFill>
                  <a:schemeClr val="tx1"/>
                </a:solidFill>
                <a:latin typeface="Times New Roman" pitchFamily="-110" charset="0"/>
                <a:ea typeface="+mn-ea"/>
                <a:cs typeface="+mn-cs"/>
              </a:rPr>
              <a:t>Thus, a straight comparison of clock speeds on different processors does</a:t>
            </a:r>
          </a:p>
          <a:p>
            <a:r>
              <a:rPr kumimoji="1" lang="en-US" sz="1200" kern="1200" baseline="0" dirty="0">
                <a:solidFill>
                  <a:schemeClr val="tx1"/>
                </a:solidFill>
                <a:latin typeface="Times New Roman" pitchFamily="-110" charset="0"/>
                <a:ea typeface="+mn-ea"/>
                <a:cs typeface="+mn-cs"/>
              </a:rPr>
              <a:t>not tell the whole story about performance.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03972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Table 2.1 is a matrix in which one dimension shows the five</a:t>
            </a:r>
          </a:p>
          <a:p>
            <a:r>
              <a:rPr kumimoji="1" lang="en-US" sz="1200" kern="1200" baseline="0" dirty="0">
                <a:solidFill>
                  <a:schemeClr val="tx1"/>
                </a:solidFill>
                <a:latin typeface="Times New Roman" pitchFamily="-110" charset="0"/>
                <a:ea typeface="+mn-ea"/>
                <a:cs typeface="+mn-cs"/>
              </a:rPr>
              <a:t>performance factors and the other dimension shows the four system attributes. An</a:t>
            </a:r>
          </a:p>
          <a:p>
            <a:r>
              <a:rPr kumimoji="1" lang="en-US" sz="1200" kern="1200" baseline="0" dirty="0">
                <a:solidFill>
                  <a:schemeClr val="tx1"/>
                </a:solidFill>
                <a:latin typeface="Times New Roman" pitchFamily="-110" charset="0"/>
                <a:ea typeface="+mn-ea"/>
                <a:cs typeface="+mn-cs"/>
              </a:rPr>
              <a:t>X in a cell indicates a system attribute that affects a performance factor.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A common measure of performance for a processor is the rate at which</a:t>
            </a:r>
          </a:p>
          <a:p>
            <a:r>
              <a:rPr kumimoji="1" lang="en-US" sz="1200" kern="1200" baseline="0" dirty="0">
                <a:solidFill>
                  <a:schemeClr val="tx1"/>
                </a:solidFill>
                <a:latin typeface="Times New Roman" pitchFamily="-110" charset="0"/>
                <a:ea typeface="+mn-ea"/>
                <a:cs typeface="+mn-cs"/>
              </a:rPr>
              <a:t>instructions are executed, expressed as millions of instructions per second (MIPS),</a:t>
            </a:r>
          </a:p>
          <a:p>
            <a:r>
              <a:rPr kumimoji="1" lang="en-US" sz="1200" kern="1200" baseline="0" dirty="0">
                <a:solidFill>
                  <a:schemeClr val="tx1"/>
                </a:solidFill>
                <a:latin typeface="Times New Roman" pitchFamily="-110" charset="0"/>
                <a:ea typeface="+mn-ea"/>
                <a:cs typeface="+mn-cs"/>
              </a:rPr>
              <a:t>referred to as the </a:t>
            </a:r>
            <a:r>
              <a:rPr kumimoji="1" lang="en-US" sz="1200" b="1" kern="1200" baseline="0" dirty="0">
                <a:solidFill>
                  <a:schemeClr val="tx1"/>
                </a:solidFill>
                <a:latin typeface="Times New Roman" pitchFamily="-110" charset="0"/>
                <a:ea typeface="+mn-ea"/>
                <a:cs typeface="+mn-cs"/>
              </a:rPr>
              <a:t>MIPS rate.</a:t>
            </a:r>
          </a:p>
          <a:p>
            <a:endParaRPr kumimoji="1" lang="en-US" sz="1200" b="1"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 Another common performance measure deals only with floating-point instructions.</a:t>
            </a:r>
          </a:p>
          <a:p>
            <a:r>
              <a:rPr kumimoji="1" lang="en-US" sz="1200" b="0" i="0" u="none" strike="noStrike" kern="1200" baseline="0" dirty="0">
                <a:solidFill>
                  <a:schemeClr val="tx1"/>
                </a:solidFill>
                <a:latin typeface="Times New Roman" pitchFamily="-110" charset="0"/>
                <a:ea typeface="+mn-ea"/>
                <a:cs typeface="+mn-cs"/>
              </a:rPr>
              <a:t>These are common in many scientific and game applications. Floating-point</a:t>
            </a:r>
          </a:p>
          <a:p>
            <a:r>
              <a:rPr kumimoji="1" lang="en-US" sz="1200" b="0" i="0" u="none" strike="noStrike" kern="1200" baseline="0" dirty="0">
                <a:solidFill>
                  <a:schemeClr val="tx1"/>
                </a:solidFill>
                <a:latin typeface="Times New Roman" pitchFamily="-110" charset="0"/>
                <a:ea typeface="+mn-ea"/>
                <a:cs typeface="+mn-cs"/>
              </a:rPr>
              <a:t>performance is expressed as millions of floating-point operations per second</a:t>
            </a:r>
          </a:p>
          <a:p>
            <a:r>
              <a:rPr kumimoji="1" lang="en-US" sz="1200" b="0" i="0" u="none" strike="noStrike" kern="1200" baseline="0" dirty="0">
                <a:solidFill>
                  <a:schemeClr val="tx1"/>
                </a:solidFill>
                <a:latin typeface="Times New Roman" pitchFamily="-110" charset="0"/>
                <a:ea typeface="+mn-ea"/>
                <a:cs typeface="+mn-cs"/>
              </a:rPr>
              <a:t>(MFLOPS).</a:t>
            </a:r>
            <a:endParaRPr lang="en-US" b="0"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99732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In evaluating some aspect of computer system performance, it is often the case that a</a:t>
            </a:r>
          </a:p>
          <a:p>
            <a:r>
              <a:rPr kumimoji="1" lang="en-US" sz="1200" b="0" i="0" u="none" strike="noStrike" kern="1200" baseline="0" dirty="0">
                <a:solidFill>
                  <a:schemeClr val="tx1"/>
                </a:solidFill>
                <a:latin typeface="Times New Roman" pitchFamily="-110" charset="0"/>
                <a:ea typeface="+mn-ea"/>
                <a:cs typeface="+mn-cs"/>
              </a:rPr>
              <a:t>single number, such as execution time or memory consumed, is used to characterize</a:t>
            </a:r>
          </a:p>
          <a:p>
            <a:r>
              <a:rPr kumimoji="1" lang="en-US" sz="1200" b="0" i="0" u="none" strike="noStrike" kern="1200" baseline="0" dirty="0">
                <a:solidFill>
                  <a:schemeClr val="tx1"/>
                </a:solidFill>
                <a:latin typeface="Times New Roman" pitchFamily="-110" charset="0"/>
                <a:ea typeface="+mn-ea"/>
                <a:cs typeface="+mn-cs"/>
              </a:rPr>
              <a:t>performance and to compare systems. Clearly, a single number can provide only a</a:t>
            </a:r>
          </a:p>
          <a:p>
            <a:r>
              <a:rPr kumimoji="1" lang="en-US" sz="1200" b="0" i="0" u="none" strike="noStrike" kern="1200" baseline="0" dirty="0">
                <a:solidFill>
                  <a:schemeClr val="tx1"/>
                </a:solidFill>
                <a:latin typeface="Times New Roman" pitchFamily="-110" charset="0"/>
                <a:ea typeface="+mn-ea"/>
                <a:cs typeface="+mn-cs"/>
              </a:rPr>
              <a:t>very simplified view of a system’s capability. Nevertheless, and especially in the field</a:t>
            </a:r>
          </a:p>
          <a:p>
            <a:r>
              <a:rPr kumimoji="1" lang="en-US" sz="1200" b="0" i="0" u="none" strike="noStrike" kern="1200" baseline="0" dirty="0">
                <a:solidFill>
                  <a:schemeClr val="tx1"/>
                </a:solidFill>
                <a:latin typeface="Times New Roman" pitchFamily="-110" charset="0"/>
                <a:ea typeface="+mn-ea"/>
                <a:cs typeface="+mn-cs"/>
              </a:rPr>
              <a:t>of benchmarking, single numbers are typically used for performance comparison</a:t>
            </a:r>
          </a:p>
          <a:p>
            <a:r>
              <a:rPr kumimoji="1" lang="en-US" sz="1200" b="0" i="0" u="none" strike="noStrike" kern="1200" baseline="0" dirty="0">
                <a:solidFill>
                  <a:schemeClr val="tx1"/>
                </a:solidFill>
                <a:latin typeface="Times New Roman" pitchFamily="-110" charset="0"/>
                <a:ea typeface="+mn-ea"/>
                <a:cs typeface="+mn-cs"/>
              </a:rPr>
              <a:t>[SMIT88].</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As is discussed in Section 2.6, the use of benchmarks to compare systems</a:t>
            </a:r>
          </a:p>
          <a:p>
            <a:r>
              <a:rPr kumimoji="1" lang="en-US" sz="1200" b="0" i="0" u="none" strike="noStrike" kern="1200" baseline="0" dirty="0">
                <a:solidFill>
                  <a:schemeClr val="tx1"/>
                </a:solidFill>
                <a:latin typeface="Times New Roman" pitchFamily="-110" charset="0"/>
                <a:ea typeface="+mn-ea"/>
                <a:cs typeface="+mn-cs"/>
              </a:rPr>
              <a:t>involves calculating the mean value of a set of data points related to execution</a:t>
            </a:r>
          </a:p>
          <a:p>
            <a:r>
              <a:rPr kumimoji="1" lang="en-US" sz="1200" b="0" i="0" u="none" strike="noStrike" kern="1200" baseline="0" dirty="0">
                <a:solidFill>
                  <a:schemeClr val="tx1"/>
                </a:solidFill>
                <a:latin typeface="Times New Roman" pitchFamily="-110" charset="0"/>
                <a:ea typeface="+mn-ea"/>
                <a:cs typeface="+mn-cs"/>
              </a:rPr>
              <a:t>time. It turns out that there are multiple alternative algorithms that can be used</a:t>
            </a:r>
          </a:p>
          <a:p>
            <a:r>
              <a:rPr kumimoji="1" lang="en-US" sz="1200" b="0" i="0" u="none" strike="noStrike" kern="1200" baseline="0" dirty="0">
                <a:solidFill>
                  <a:schemeClr val="tx1"/>
                </a:solidFill>
                <a:latin typeface="Times New Roman" pitchFamily="-110" charset="0"/>
                <a:ea typeface="+mn-ea"/>
                <a:cs typeface="+mn-cs"/>
              </a:rPr>
              <a:t>for calculating a mean value, and this has been the source of some controversy in</a:t>
            </a:r>
          </a:p>
          <a:p>
            <a:r>
              <a:rPr kumimoji="1" lang="en-US" sz="1200" b="0" i="0" u="none" strike="noStrike" kern="1200" baseline="0" dirty="0">
                <a:solidFill>
                  <a:schemeClr val="tx1"/>
                </a:solidFill>
                <a:latin typeface="Times New Roman" pitchFamily="-110" charset="0"/>
                <a:ea typeface="+mn-ea"/>
                <a:cs typeface="+mn-cs"/>
              </a:rPr>
              <a:t>the benchmarking field. In this section, we define these alternative algorithms and</a:t>
            </a:r>
          </a:p>
          <a:p>
            <a:r>
              <a:rPr kumimoji="1" lang="en-US" sz="1200" b="0" i="0" u="none" strike="noStrike" kern="1200" baseline="0" dirty="0">
                <a:solidFill>
                  <a:schemeClr val="tx1"/>
                </a:solidFill>
                <a:latin typeface="Times New Roman" pitchFamily="-110" charset="0"/>
                <a:ea typeface="+mn-ea"/>
                <a:cs typeface="+mn-cs"/>
              </a:rPr>
              <a:t>comment on some of their properties. This prepares us for a discussion in the next</a:t>
            </a:r>
          </a:p>
          <a:p>
            <a:r>
              <a:rPr kumimoji="1" lang="en-US" sz="1200" b="0" i="0" u="none" strike="noStrike" kern="1200" baseline="0" dirty="0">
                <a:solidFill>
                  <a:schemeClr val="tx1"/>
                </a:solidFill>
                <a:latin typeface="Times New Roman" pitchFamily="-110" charset="0"/>
                <a:ea typeface="+mn-ea"/>
                <a:cs typeface="+mn-cs"/>
              </a:rPr>
              <a:t>section of mean calculation in benchmarking.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The three common formulas used for calculating a mean are arithmetic, geometric,</a:t>
            </a:r>
          </a:p>
          <a:p>
            <a:r>
              <a:rPr kumimoji="1" lang="en-US" sz="1200" b="0" i="0" u="none" strike="noStrike" kern="1200" baseline="0" dirty="0">
                <a:solidFill>
                  <a:schemeClr val="tx1"/>
                </a:solidFill>
                <a:latin typeface="Times New Roman" pitchFamily="-110" charset="0"/>
                <a:ea typeface="+mn-ea"/>
                <a:cs typeface="+mn-cs"/>
              </a:rPr>
              <a:t>and harmonic.</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42850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Figure 2.6 illustrates the three means applied to various data sets, each</a:t>
            </a:r>
          </a:p>
          <a:p>
            <a:r>
              <a:rPr kumimoji="1" lang="en-US" sz="1200" b="0" i="0" u="none" strike="noStrike" kern="1200" baseline="0" dirty="0">
                <a:solidFill>
                  <a:schemeClr val="tx1"/>
                </a:solidFill>
                <a:latin typeface="Times New Roman" pitchFamily="-110" charset="0"/>
                <a:ea typeface="+mn-ea"/>
                <a:cs typeface="+mn-cs"/>
              </a:rPr>
              <a:t>of which has eleven data points and a maximum data point value of 11. The median value</a:t>
            </a:r>
          </a:p>
          <a:p>
            <a:r>
              <a:rPr kumimoji="1" lang="en-US" sz="1200" b="0" i="0" u="none" strike="noStrike" kern="1200" baseline="0" dirty="0">
                <a:solidFill>
                  <a:schemeClr val="tx1"/>
                </a:solidFill>
                <a:latin typeface="Times New Roman" pitchFamily="-110" charset="0"/>
                <a:ea typeface="+mn-ea"/>
                <a:cs typeface="+mn-cs"/>
              </a:rPr>
              <a:t>is also included in the chart. Perhaps what stands out the most in this figure is that the HM</a:t>
            </a:r>
          </a:p>
          <a:p>
            <a:r>
              <a:rPr kumimoji="1" lang="en-US" sz="1200" b="0" i="0" u="none" strike="noStrike" kern="1200" baseline="0" dirty="0">
                <a:solidFill>
                  <a:schemeClr val="tx1"/>
                </a:solidFill>
                <a:latin typeface="Times New Roman" pitchFamily="-110" charset="0"/>
                <a:ea typeface="+mn-ea"/>
                <a:cs typeface="+mn-cs"/>
              </a:rPr>
              <a:t>has a tendency to produce a misleading result when the data is skewed to larger values or</a:t>
            </a:r>
          </a:p>
          <a:p>
            <a:r>
              <a:rPr kumimoji="1" lang="en-US" sz="1200" b="0" i="0" u="none" strike="noStrike" kern="1200" baseline="0" dirty="0">
                <a:solidFill>
                  <a:schemeClr val="tx1"/>
                </a:solidFill>
                <a:latin typeface="Times New Roman" pitchFamily="-110" charset="0"/>
                <a:ea typeface="+mn-ea"/>
                <a:cs typeface="+mn-cs"/>
              </a:rPr>
              <a:t>when there is a small-value outlier.</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95409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 An AM is an appropriate measure if the sum of all the measurements is a meaningful</a:t>
            </a:r>
          </a:p>
          <a:p>
            <a:r>
              <a:rPr kumimoji="1" lang="en-US" sz="1200" b="0" i="0" u="none" strike="noStrike" kern="1200" baseline="0" dirty="0">
                <a:solidFill>
                  <a:schemeClr val="tx1"/>
                </a:solidFill>
                <a:latin typeface="Times New Roman" pitchFamily="-110" charset="0"/>
                <a:ea typeface="+mn-ea"/>
                <a:cs typeface="+mn-cs"/>
              </a:rPr>
              <a:t>and interesting value. The AM is a good candidate for comparing the execution time performance</a:t>
            </a:r>
          </a:p>
          <a:p>
            <a:r>
              <a:rPr kumimoji="1" lang="en-US" sz="1200" b="0" i="0" u="none" strike="noStrike" kern="1200" baseline="0" dirty="0">
                <a:solidFill>
                  <a:schemeClr val="tx1"/>
                </a:solidFill>
                <a:latin typeface="Times New Roman" pitchFamily="-110" charset="0"/>
                <a:ea typeface="+mn-ea"/>
                <a:cs typeface="+mn-cs"/>
              </a:rPr>
              <a:t>of several systems. For example, suppose we were interested in using a system</a:t>
            </a:r>
          </a:p>
          <a:p>
            <a:r>
              <a:rPr kumimoji="1" lang="en-US" sz="1200" b="0" i="0" u="none" strike="noStrike" kern="1200" baseline="0" dirty="0">
                <a:solidFill>
                  <a:schemeClr val="tx1"/>
                </a:solidFill>
                <a:latin typeface="Times New Roman" pitchFamily="-110" charset="0"/>
                <a:ea typeface="+mn-ea"/>
                <a:cs typeface="+mn-cs"/>
              </a:rPr>
              <a:t>for large-scale simulation studies and wanted to evaluate several alternative products.</a:t>
            </a:r>
          </a:p>
          <a:p>
            <a:r>
              <a:rPr kumimoji="1" lang="en-US" sz="1200" b="0" i="0" u="none" strike="noStrike" kern="1200" baseline="0" dirty="0">
                <a:solidFill>
                  <a:schemeClr val="tx1"/>
                </a:solidFill>
                <a:latin typeface="Times New Roman" pitchFamily="-110" charset="0"/>
                <a:ea typeface="+mn-ea"/>
                <a:cs typeface="+mn-cs"/>
              </a:rPr>
              <a:t>On each system we could run the simulation multiple times with different input values</a:t>
            </a:r>
          </a:p>
          <a:p>
            <a:r>
              <a:rPr kumimoji="1" lang="en-US" sz="1200" b="0" i="0" u="none" strike="noStrike" kern="1200" baseline="0" dirty="0">
                <a:solidFill>
                  <a:schemeClr val="tx1"/>
                </a:solidFill>
                <a:latin typeface="Times New Roman" pitchFamily="-110" charset="0"/>
                <a:ea typeface="+mn-ea"/>
                <a:cs typeface="+mn-cs"/>
              </a:rPr>
              <a:t>for each run, and then take the average execution time across all runs. The use of</a:t>
            </a:r>
          </a:p>
          <a:p>
            <a:r>
              <a:rPr kumimoji="1" lang="en-US" sz="1200" b="0" i="0" u="none" strike="noStrike" kern="1200" baseline="0" dirty="0">
                <a:solidFill>
                  <a:schemeClr val="tx1"/>
                </a:solidFill>
                <a:latin typeface="Times New Roman" pitchFamily="-110" charset="0"/>
                <a:ea typeface="+mn-ea"/>
                <a:cs typeface="+mn-cs"/>
              </a:rPr>
              <a:t>multiple runs with different inputs should ensure that the results are not heavily biased</a:t>
            </a:r>
          </a:p>
          <a:p>
            <a:r>
              <a:rPr kumimoji="1" lang="en-US" sz="1200" b="0" i="0" u="none" strike="noStrike" kern="1200" baseline="0" dirty="0">
                <a:solidFill>
                  <a:schemeClr val="tx1"/>
                </a:solidFill>
                <a:latin typeface="Times New Roman" pitchFamily="-110" charset="0"/>
                <a:ea typeface="+mn-ea"/>
                <a:cs typeface="+mn-cs"/>
              </a:rPr>
              <a:t>by some unusual feature of a given input set. The AM of all the runs is a good measure of</a:t>
            </a:r>
          </a:p>
          <a:p>
            <a:r>
              <a:rPr kumimoji="1" lang="en-US" sz="1200" b="0" i="0" u="none" strike="noStrike" kern="1200" baseline="0" dirty="0">
                <a:solidFill>
                  <a:schemeClr val="tx1"/>
                </a:solidFill>
                <a:latin typeface="Times New Roman" pitchFamily="-110" charset="0"/>
                <a:ea typeface="+mn-ea"/>
                <a:cs typeface="+mn-cs"/>
              </a:rPr>
              <a:t>the system’s performance on simulations, and a good number to use for system comparison.</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The AM used for a time-based variable (e.g., seconds), such as program execution</a:t>
            </a:r>
          </a:p>
          <a:p>
            <a:r>
              <a:rPr kumimoji="1" lang="en-US" sz="1200" b="0" i="0" u="none" strike="noStrike" kern="1200" baseline="0" dirty="0">
                <a:solidFill>
                  <a:schemeClr val="tx1"/>
                </a:solidFill>
                <a:latin typeface="Times New Roman" pitchFamily="-110" charset="0"/>
                <a:ea typeface="+mn-ea"/>
                <a:cs typeface="+mn-cs"/>
              </a:rPr>
              <a:t>time, has the important property that it is directly proportional to the total</a:t>
            </a:r>
          </a:p>
          <a:p>
            <a:r>
              <a:rPr kumimoji="1" lang="en-US" sz="1200" b="0" i="0" u="none" strike="noStrike" kern="1200" baseline="0" dirty="0">
                <a:solidFill>
                  <a:schemeClr val="tx1"/>
                </a:solidFill>
                <a:latin typeface="Times New Roman" pitchFamily="-110" charset="0"/>
                <a:ea typeface="+mn-ea"/>
                <a:cs typeface="+mn-cs"/>
              </a:rPr>
              <a:t>time. So, if the total time doubles, the mean value doubles.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4156172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Measures such as MIPS and MFLOPS have proven inadequate to evaluating the performance</a:t>
            </a:r>
          </a:p>
          <a:p>
            <a:r>
              <a:rPr kumimoji="1" lang="en-US" sz="1200" b="0" i="0" u="none" strike="noStrike" kern="1200" baseline="0" dirty="0">
                <a:solidFill>
                  <a:schemeClr val="tx1"/>
                </a:solidFill>
                <a:latin typeface="Times New Roman" pitchFamily="-110" charset="0"/>
                <a:ea typeface="+mn-ea"/>
                <a:cs typeface="+mn-cs"/>
              </a:rPr>
              <a:t>of processors. Because of differences in instruction sets, the instruction execution</a:t>
            </a:r>
          </a:p>
          <a:p>
            <a:r>
              <a:rPr kumimoji="1" lang="en-US" sz="1200" b="0" i="0" u="none" strike="noStrike" kern="1200" baseline="0" dirty="0">
                <a:solidFill>
                  <a:schemeClr val="tx1"/>
                </a:solidFill>
                <a:latin typeface="Times New Roman" pitchFamily="-110" charset="0"/>
                <a:ea typeface="+mn-ea"/>
                <a:cs typeface="+mn-cs"/>
              </a:rPr>
              <a:t>rate is not a valid means of comparing the performance of different architectures.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Another consideration is that the performance of a given processor on a given</a:t>
            </a:r>
          </a:p>
          <a:p>
            <a:r>
              <a:rPr kumimoji="1" lang="en-US" sz="1200" b="0" i="0" u="none" strike="noStrike" kern="1200" baseline="0" dirty="0">
                <a:solidFill>
                  <a:schemeClr val="tx1"/>
                </a:solidFill>
                <a:latin typeface="Times New Roman" pitchFamily="-110" charset="0"/>
                <a:ea typeface="+mn-ea"/>
                <a:cs typeface="+mn-cs"/>
              </a:rPr>
              <a:t>program may not be useful in determining how that processor will perform on a</a:t>
            </a:r>
          </a:p>
          <a:p>
            <a:r>
              <a:rPr kumimoji="1" lang="en-US" sz="1200" b="0" i="0" u="none" strike="noStrike" kern="1200" baseline="0" dirty="0">
                <a:solidFill>
                  <a:schemeClr val="tx1"/>
                </a:solidFill>
                <a:latin typeface="Times New Roman" pitchFamily="-110" charset="0"/>
                <a:ea typeface="+mn-ea"/>
                <a:cs typeface="+mn-cs"/>
              </a:rPr>
              <a:t>very different type of application. Accordingly, beginning in the late 1980s and</a:t>
            </a:r>
          </a:p>
          <a:p>
            <a:r>
              <a:rPr kumimoji="1" lang="en-US" sz="1200" b="0" i="0" u="none" strike="noStrike" kern="1200" baseline="0" dirty="0">
                <a:solidFill>
                  <a:schemeClr val="tx1"/>
                </a:solidFill>
                <a:latin typeface="Times New Roman" pitchFamily="-110" charset="0"/>
                <a:ea typeface="+mn-ea"/>
                <a:cs typeface="+mn-cs"/>
              </a:rPr>
              <a:t>early 1990s, industry and academic interest shifted to measuring the performance of</a:t>
            </a:r>
          </a:p>
          <a:p>
            <a:r>
              <a:rPr kumimoji="1" lang="en-US" sz="1200" b="0" i="0" u="none" strike="noStrike" kern="1200" baseline="0" dirty="0">
                <a:solidFill>
                  <a:schemeClr val="tx1"/>
                </a:solidFill>
                <a:latin typeface="Times New Roman" pitchFamily="-110" charset="0"/>
                <a:ea typeface="+mn-ea"/>
                <a:cs typeface="+mn-cs"/>
              </a:rPr>
              <a:t> systems using a set of benchmark programs. The same set of programs can be run on</a:t>
            </a:r>
          </a:p>
          <a:p>
            <a:r>
              <a:rPr kumimoji="1" lang="en-US" sz="1200" b="0" i="0" u="none" strike="noStrike" kern="1200" baseline="0" dirty="0">
                <a:solidFill>
                  <a:schemeClr val="tx1"/>
                </a:solidFill>
                <a:latin typeface="Times New Roman" pitchFamily="-110" charset="0"/>
                <a:ea typeface="+mn-ea"/>
                <a:cs typeface="+mn-cs"/>
              </a:rPr>
              <a:t>different machines and the execution times compared. Benchmarks provide guidance</a:t>
            </a:r>
          </a:p>
          <a:p>
            <a:r>
              <a:rPr kumimoji="1" lang="en-US" sz="1200" b="0" i="0" u="none" strike="noStrike" kern="1200" baseline="0" dirty="0">
                <a:solidFill>
                  <a:schemeClr val="tx1"/>
                </a:solidFill>
                <a:latin typeface="Times New Roman" pitchFamily="-110" charset="0"/>
                <a:ea typeface="+mn-ea"/>
                <a:cs typeface="+mn-cs"/>
              </a:rPr>
              <a:t>to customers trying to decide which system to buy and can be useful to vendors</a:t>
            </a:r>
          </a:p>
          <a:p>
            <a:r>
              <a:rPr kumimoji="1" lang="en-US" sz="1200" b="0" i="0" u="none" strike="noStrike" kern="1200" baseline="0" dirty="0">
                <a:solidFill>
                  <a:schemeClr val="tx1"/>
                </a:solidFill>
                <a:latin typeface="Times New Roman" pitchFamily="-110" charset="0"/>
                <a:ea typeface="+mn-ea"/>
                <a:cs typeface="+mn-cs"/>
              </a:rPr>
              <a:t>and designers in determining how to design systems to meet benchmark goals.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[WEIC90] lists the following as desirable characteristics of a benchmark program:</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1.  It is written in a high-level language, making it portable across different machines.</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2.  It is representative of a particular kind of programming domain or paradigm, such</a:t>
            </a:r>
          </a:p>
          <a:p>
            <a:r>
              <a:rPr kumimoji="1" lang="en-US" sz="1200" b="0" i="0" u="none" strike="noStrike" kern="1200" baseline="0" dirty="0">
                <a:solidFill>
                  <a:schemeClr val="tx1"/>
                </a:solidFill>
                <a:latin typeface="Times New Roman" pitchFamily="-110" charset="0"/>
                <a:ea typeface="+mn-ea"/>
                <a:cs typeface="+mn-cs"/>
              </a:rPr>
              <a:t>as systems programming, numerical programming, or commercial programming.</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3.  It can be measured easily.</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4.  It has wide distribution.</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4525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513D4-F2DB-E54E-8A8E-0AC7B43CCEC2}" type="slidenum">
              <a:rPr lang="en-US"/>
              <a:pPr/>
              <a:t>3</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What gives Intel x86 processors or IBM mainframe computers such mind-boggling</a:t>
            </a:r>
          </a:p>
          <a:p>
            <a:r>
              <a:rPr kumimoji="1" lang="en-US" sz="1200" kern="1200" baseline="0" dirty="0">
                <a:solidFill>
                  <a:schemeClr val="tx1"/>
                </a:solidFill>
                <a:latin typeface="Times New Roman" pitchFamily="-110" charset="0"/>
                <a:ea typeface="+mn-ea"/>
                <a:cs typeface="+mn-cs"/>
              </a:rPr>
              <a:t>power is the relentless pursuit of speed by processor chip manufacturers. The evolution</a:t>
            </a:r>
          </a:p>
          <a:p>
            <a:r>
              <a:rPr kumimoji="1" lang="en-US" sz="1200" kern="1200" baseline="0" dirty="0">
                <a:solidFill>
                  <a:schemeClr val="tx1"/>
                </a:solidFill>
                <a:latin typeface="Times New Roman" pitchFamily="-110" charset="0"/>
                <a:ea typeface="+mn-ea"/>
                <a:cs typeface="+mn-cs"/>
              </a:rPr>
              <a:t>of these machines continues to bear out Moore’s law, mentioned previously. So</a:t>
            </a:r>
          </a:p>
          <a:p>
            <a:r>
              <a:rPr kumimoji="1" lang="en-US" sz="1200" kern="1200" baseline="0" dirty="0">
                <a:solidFill>
                  <a:schemeClr val="tx1"/>
                </a:solidFill>
                <a:latin typeface="Times New Roman" pitchFamily="-110" charset="0"/>
                <a:ea typeface="+mn-ea"/>
                <a:cs typeface="+mn-cs"/>
              </a:rPr>
              <a:t>long as this law holds, chipmakers can unleash a new generation of chips every three</a:t>
            </a:r>
          </a:p>
          <a:p>
            <a:r>
              <a:rPr kumimoji="1" lang="en-US" sz="1200" kern="1200" baseline="0" dirty="0">
                <a:solidFill>
                  <a:schemeClr val="tx1"/>
                </a:solidFill>
                <a:latin typeface="Times New Roman" pitchFamily="-110" charset="0"/>
                <a:ea typeface="+mn-ea"/>
                <a:cs typeface="+mn-cs"/>
              </a:rPr>
              <a:t>years—with four times as many transistors. In memory chips, this has quadrupled</a:t>
            </a:r>
          </a:p>
          <a:p>
            <a:r>
              <a:rPr kumimoji="1" lang="en-US" sz="1200" kern="1200" baseline="0" dirty="0">
                <a:solidFill>
                  <a:schemeClr val="tx1"/>
                </a:solidFill>
                <a:latin typeface="Times New Roman" pitchFamily="-110" charset="0"/>
                <a:ea typeface="+mn-ea"/>
                <a:cs typeface="+mn-cs"/>
              </a:rPr>
              <a:t>the capacity of dynamic random-access memory (DRAM), still the basic technology</a:t>
            </a:r>
          </a:p>
          <a:p>
            <a:r>
              <a:rPr kumimoji="1" lang="en-US" sz="1200" kern="1200" baseline="0" dirty="0">
                <a:solidFill>
                  <a:schemeClr val="tx1"/>
                </a:solidFill>
                <a:latin typeface="Times New Roman" pitchFamily="-110" charset="0"/>
                <a:ea typeface="+mn-ea"/>
                <a:cs typeface="+mn-cs"/>
              </a:rPr>
              <a:t>for computer main memory, every three years. In microprocessors, the addition of</a:t>
            </a:r>
          </a:p>
          <a:p>
            <a:r>
              <a:rPr kumimoji="1" lang="en-US" sz="1200" kern="1200" baseline="0" dirty="0">
                <a:solidFill>
                  <a:schemeClr val="tx1"/>
                </a:solidFill>
                <a:latin typeface="Times New Roman" pitchFamily="-110" charset="0"/>
                <a:ea typeface="+mn-ea"/>
                <a:cs typeface="+mn-cs"/>
              </a:rPr>
              <a:t>new circuits, and the speed boost that comes from reducing the distances between</a:t>
            </a:r>
          </a:p>
          <a:p>
            <a:r>
              <a:rPr kumimoji="1" lang="en-US" sz="1200" kern="1200" baseline="0" dirty="0">
                <a:solidFill>
                  <a:schemeClr val="tx1"/>
                </a:solidFill>
                <a:latin typeface="Times New Roman" pitchFamily="-110" charset="0"/>
                <a:ea typeface="+mn-ea"/>
                <a:cs typeface="+mn-cs"/>
              </a:rPr>
              <a:t>them, has improved performance four- or fivefold every three years or so since Intel</a:t>
            </a:r>
          </a:p>
          <a:p>
            <a:r>
              <a:rPr kumimoji="1" lang="en-US" sz="1200" kern="1200" baseline="0" dirty="0">
                <a:solidFill>
                  <a:schemeClr val="tx1"/>
                </a:solidFill>
                <a:latin typeface="Times New Roman" pitchFamily="-110" charset="0"/>
                <a:ea typeface="+mn-ea"/>
                <a:cs typeface="+mn-cs"/>
              </a:rPr>
              <a:t>launched its x86 family in 1978.</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But the raw speed of the microprocessor will not achieve its potential unless</a:t>
            </a:r>
          </a:p>
          <a:p>
            <a:r>
              <a:rPr kumimoji="1" lang="en-US" sz="1200" kern="1200" baseline="0" dirty="0">
                <a:solidFill>
                  <a:schemeClr val="tx1"/>
                </a:solidFill>
                <a:latin typeface="Times New Roman" pitchFamily="-110" charset="0"/>
                <a:ea typeface="+mn-ea"/>
                <a:cs typeface="+mn-cs"/>
              </a:rPr>
              <a:t>it is fed a constant stream of work to do in the form of computer instructions.</a:t>
            </a:r>
          </a:p>
          <a:p>
            <a:r>
              <a:rPr kumimoji="1" lang="en-US" sz="1200" kern="1200" baseline="0" dirty="0">
                <a:solidFill>
                  <a:schemeClr val="tx1"/>
                </a:solidFill>
                <a:latin typeface="Times New Roman" pitchFamily="-110" charset="0"/>
                <a:ea typeface="+mn-ea"/>
                <a:cs typeface="+mn-cs"/>
              </a:rPr>
              <a:t>Anything that gets in the way of that smooth flow undermines the power of the</a:t>
            </a:r>
          </a:p>
          <a:p>
            <a:r>
              <a:rPr kumimoji="1" lang="en-US" sz="1200" kern="1200" baseline="0" dirty="0">
                <a:solidFill>
                  <a:schemeClr val="tx1"/>
                </a:solidFill>
                <a:latin typeface="Times New Roman" pitchFamily="-110" charset="0"/>
                <a:ea typeface="+mn-ea"/>
                <a:cs typeface="+mn-cs"/>
              </a:rPr>
              <a:t>processor. Accordingly, while the chipmakers have been busy learning how to fabricate</a:t>
            </a:r>
          </a:p>
          <a:p>
            <a:r>
              <a:rPr kumimoji="1" lang="en-US" sz="1200" kern="1200" baseline="0" dirty="0">
                <a:solidFill>
                  <a:schemeClr val="tx1"/>
                </a:solidFill>
                <a:latin typeface="Times New Roman" pitchFamily="-110" charset="0"/>
                <a:ea typeface="+mn-ea"/>
                <a:cs typeface="+mn-cs"/>
              </a:rPr>
              <a:t>chips of greater and greater density, the processor designers must come up with</a:t>
            </a:r>
          </a:p>
          <a:p>
            <a:r>
              <a:rPr kumimoji="1" lang="en-US" sz="1200" kern="1200" baseline="0" dirty="0">
                <a:solidFill>
                  <a:schemeClr val="tx1"/>
                </a:solidFill>
                <a:latin typeface="Times New Roman" pitchFamily="-110" charset="0"/>
                <a:ea typeface="+mn-ea"/>
                <a:cs typeface="+mn-cs"/>
              </a:rPr>
              <a:t>ever more elaborate techniques for feeding the monster. Among the techniques</a:t>
            </a:r>
          </a:p>
          <a:p>
            <a:r>
              <a:rPr kumimoji="1" lang="en-US" sz="1200" kern="1200" baseline="0" dirty="0">
                <a:solidFill>
                  <a:schemeClr val="tx1"/>
                </a:solidFill>
                <a:latin typeface="Times New Roman" pitchFamily="-110" charset="0"/>
                <a:ea typeface="+mn-ea"/>
                <a:cs typeface="+mn-cs"/>
              </a:rPr>
              <a:t>built into contemporary processors are the following:</a:t>
            </a:r>
          </a:p>
          <a:p>
            <a:endParaRPr kumimoji="1" lang="en-US" sz="1200" kern="1200" baseline="0" dirty="0">
              <a:solidFill>
                <a:schemeClr val="tx1"/>
              </a:solidFill>
              <a:latin typeface="Times New Roman" pitchFamily="-110" charset="0"/>
              <a:ea typeface="+mn-ea"/>
              <a:cs typeface="+mn-cs"/>
            </a:endParaRPr>
          </a:p>
          <a:p>
            <a:r>
              <a:rPr kumimoji="1" lang="en-US" sz="1200" b="1" kern="1200" baseline="0" dirty="0">
                <a:solidFill>
                  <a:schemeClr val="tx1"/>
                </a:solidFill>
                <a:latin typeface="Times New Roman" pitchFamily="-110" charset="0"/>
                <a:ea typeface="+mn-ea"/>
                <a:cs typeface="+mn-cs"/>
              </a:rPr>
              <a:t>Pipelining:</a:t>
            </a:r>
          </a:p>
          <a:p>
            <a:r>
              <a:rPr kumimoji="1" lang="en-US" sz="1200" b="0" i="0" u="none" strike="noStrike" kern="1200" baseline="0" dirty="0">
                <a:solidFill>
                  <a:schemeClr val="tx1"/>
                </a:solidFill>
                <a:latin typeface="Times New Roman" pitchFamily="-110" charset="0"/>
                <a:ea typeface="+mn-ea"/>
                <a:cs typeface="+mn-cs"/>
              </a:rPr>
              <a:t> The execution of an instruction involves multiple stages of operation,</a:t>
            </a:r>
          </a:p>
          <a:p>
            <a:r>
              <a:rPr kumimoji="1" lang="en-US" sz="1200" b="0" i="0" u="none" strike="noStrike" kern="1200" baseline="0" dirty="0">
                <a:solidFill>
                  <a:schemeClr val="tx1"/>
                </a:solidFill>
                <a:latin typeface="Times New Roman" pitchFamily="-110" charset="0"/>
                <a:ea typeface="+mn-ea"/>
                <a:cs typeface="+mn-cs"/>
              </a:rPr>
              <a:t>including fetching the instruction, decoding the </a:t>
            </a:r>
            <a:r>
              <a:rPr kumimoji="1" lang="en-US" sz="1200" b="0" i="0" u="none" strike="noStrike" kern="1200" baseline="0" dirty="0" err="1">
                <a:solidFill>
                  <a:schemeClr val="tx1"/>
                </a:solidFill>
                <a:latin typeface="Times New Roman" pitchFamily="-110" charset="0"/>
                <a:ea typeface="+mn-ea"/>
                <a:cs typeface="+mn-cs"/>
              </a:rPr>
              <a:t>opcode</a:t>
            </a:r>
            <a:r>
              <a:rPr kumimoji="1" lang="en-US" sz="1200" b="0" i="0" u="none" strike="noStrike" kern="1200" baseline="0" dirty="0">
                <a:solidFill>
                  <a:schemeClr val="tx1"/>
                </a:solidFill>
                <a:latin typeface="Times New Roman" pitchFamily="-110" charset="0"/>
                <a:ea typeface="+mn-ea"/>
                <a:cs typeface="+mn-cs"/>
              </a:rPr>
              <a:t>, fetching operands,</a:t>
            </a:r>
          </a:p>
          <a:p>
            <a:r>
              <a:rPr kumimoji="1" lang="en-US" sz="1200" b="0" i="0" u="none" strike="noStrike" kern="1200" baseline="0" dirty="0">
                <a:solidFill>
                  <a:schemeClr val="tx1"/>
                </a:solidFill>
                <a:latin typeface="Times New Roman" pitchFamily="-110" charset="0"/>
                <a:ea typeface="+mn-ea"/>
                <a:cs typeface="+mn-cs"/>
              </a:rPr>
              <a:t>performing a calculation, and so on. Pipelining enables a processor to</a:t>
            </a:r>
          </a:p>
          <a:p>
            <a:r>
              <a:rPr kumimoji="1" lang="en-US" sz="1200" b="0" i="0" u="none" strike="noStrike" kern="1200" baseline="0" dirty="0">
                <a:solidFill>
                  <a:schemeClr val="tx1"/>
                </a:solidFill>
                <a:latin typeface="Times New Roman" pitchFamily="-110" charset="0"/>
                <a:ea typeface="+mn-ea"/>
                <a:cs typeface="+mn-cs"/>
              </a:rPr>
              <a:t>work simultaneously on multiple instructions by performing a different phase</a:t>
            </a:r>
          </a:p>
          <a:p>
            <a:r>
              <a:rPr kumimoji="1" lang="en-US" sz="1200" b="0" i="0" u="none" strike="noStrike" kern="1200" baseline="0" dirty="0">
                <a:solidFill>
                  <a:schemeClr val="tx1"/>
                </a:solidFill>
                <a:latin typeface="Times New Roman" pitchFamily="-110" charset="0"/>
                <a:ea typeface="+mn-ea"/>
                <a:cs typeface="+mn-cs"/>
              </a:rPr>
              <a:t>for each of the multiple instructions at the same time. The processor overlaps</a:t>
            </a:r>
          </a:p>
          <a:p>
            <a:r>
              <a:rPr kumimoji="1" lang="en-US" sz="1200" b="0" i="0" u="none" strike="noStrike" kern="1200" baseline="0" dirty="0">
                <a:solidFill>
                  <a:schemeClr val="tx1"/>
                </a:solidFill>
                <a:latin typeface="Times New Roman" pitchFamily="-110" charset="0"/>
                <a:ea typeface="+mn-ea"/>
                <a:cs typeface="+mn-cs"/>
              </a:rPr>
              <a:t>operations by moving data or instructions into a conceptual pipe with all</a:t>
            </a:r>
          </a:p>
          <a:p>
            <a:r>
              <a:rPr kumimoji="1" lang="en-US" sz="1200" b="0" i="0" u="none" strike="noStrike" kern="1200" baseline="0" dirty="0">
                <a:solidFill>
                  <a:schemeClr val="tx1"/>
                </a:solidFill>
                <a:latin typeface="Times New Roman" pitchFamily="-110" charset="0"/>
                <a:ea typeface="+mn-ea"/>
                <a:cs typeface="+mn-cs"/>
              </a:rPr>
              <a:t>stages of the pipe processing simultaneously. For example, while one instruction</a:t>
            </a:r>
          </a:p>
          <a:p>
            <a:r>
              <a:rPr kumimoji="1" lang="en-US" sz="1200" b="0" i="0" u="none" strike="noStrike" kern="1200" baseline="0" dirty="0">
                <a:solidFill>
                  <a:schemeClr val="tx1"/>
                </a:solidFill>
                <a:latin typeface="Times New Roman" pitchFamily="-110" charset="0"/>
                <a:ea typeface="+mn-ea"/>
                <a:cs typeface="+mn-cs"/>
              </a:rPr>
              <a:t>is being executed, the computer is decoding the next instruction. This is</a:t>
            </a:r>
          </a:p>
          <a:p>
            <a:r>
              <a:rPr kumimoji="1" lang="en-US" sz="1200" b="0" i="0" u="none" strike="noStrike" kern="1200" baseline="0" dirty="0">
                <a:solidFill>
                  <a:schemeClr val="tx1"/>
                </a:solidFill>
                <a:latin typeface="Times New Roman" pitchFamily="-110" charset="0"/>
                <a:ea typeface="+mn-ea"/>
                <a:cs typeface="+mn-cs"/>
              </a:rPr>
              <a:t>the same principle as seen in an assembly line.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Branch prediction: </a:t>
            </a:r>
          </a:p>
          <a:p>
            <a:r>
              <a:rPr kumimoji="1" lang="en-US" sz="1200" b="0" kern="1200" baseline="0" dirty="0">
                <a:solidFill>
                  <a:schemeClr val="tx1"/>
                </a:solidFill>
                <a:latin typeface="Times New Roman" pitchFamily="-110" charset="0"/>
                <a:ea typeface="+mn-ea"/>
                <a:cs typeface="+mn-cs"/>
              </a:rPr>
              <a:t>The processor looks ahead in the instruction code fetched</a:t>
            </a:r>
          </a:p>
          <a:p>
            <a:r>
              <a:rPr kumimoji="1" lang="en-US" sz="1200" kern="1200" baseline="0" dirty="0">
                <a:solidFill>
                  <a:schemeClr val="tx1"/>
                </a:solidFill>
                <a:latin typeface="Times New Roman" pitchFamily="-110" charset="0"/>
                <a:ea typeface="+mn-ea"/>
                <a:cs typeface="+mn-cs"/>
              </a:rPr>
              <a:t>from memory and predicts which branches, or groups of instructions, are likely</a:t>
            </a:r>
          </a:p>
          <a:p>
            <a:r>
              <a:rPr kumimoji="1" lang="en-US" sz="1200" kern="1200" baseline="0" dirty="0">
                <a:solidFill>
                  <a:schemeClr val="tx1"/>
                </a:solidFill>
                <a:latin typeface="Times New Roman" pitchFamily="-110" charset="0"/>
                <a:ea typeface="+mn-ea"/>
                <a:cs typeface="+mn-cs"/>
              </a:rPr>
              <a:t>to be processed next. If the processor guesses right most of the time, it can</a:t>
            </a:r>
          </a:p>
          <a:p>
            <a:r>
              <a:rPr kumimoji="1" lang="en-US" sz="1200" kern="1200" baseline="0" dirty="0">
                <a:solidFill>
                  <a:schemeClr val="tx1"/>
                </a:solidFill>
                <a:latin typeface="Times New Roman" pitchFamily="-110" charset="0"/>
                <a:ea typeface="+mn-ea"/>
                <a:cs typeface="+mn-cs"/>
              </a:rPr>
              <a:t>prefetch the correct instructions and buffer them so that the processor is kept</a:t>
            </a:r>
          </a:p>
          <a:p>
            <a:r>
              <a:rPr kumimoji="1" lang="en-US" sz="1200" kern="1200" baseline="0" dirty="0">
                <a:solidFill>
                  <a:schemeClr val="tx1"/>
                </a:solidFill>
                <a:latin typeface="Times New Roman" pitchFamily="-110" charset="0"/>
                <a:ea typeface="+mn-ea"/>
                <a:cs typeface="+mn-cs"/>
              </a:rPr>
              <a:t>busy. The more sophisticated examples of this strategy predict not just the</a:t>
            </a:r>
            <a:endParaRPr kumimoji="1" lang="en-GB"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next branch but multiple branches ahead. Thus, branch prediction increases</a:t>
            </a:r>
          </a:p>
          <a:p>
            <a:r>
              <a:rPr kumimoji="1" lang="en-US" sz="1200" kern="1200" baseline="0" dirty="0">
                <a:solidFill>
                  <a:schemeClr val="tx1"/>
                </a:solidFill>
                <a:latin typeface="Times New Roman" pitchFamily="-110" charset="0"/>
                <a:ea typeface="+mn-ea"/>
                <a:cs typeface="+mn-cs"/>
              </a:rPr>
              <a:t>the amount of work available for the processor to execute.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Superscalar execution: </a:t>
            </a:r>
          </a:p>
          <a:p>
            <a:r>
              <a:rPr kumimoji="1" lang="en-US" sz="1200" b="0" i="0" u="none" strike="noStrike" kern="1200" baseline="0" dirty="0">
                <a:solidFill>
                  <a:schemeClr val="tx1"/>
                </a:solidFill>
                <a:latin typeface="Times New Roman" pitchFamily="-110" charset="0"/>
                <a:ea typeface="+mn-ea"/>
                <a:cs typeface="+mn-cs"/>
              </a:rPr>
              <a:t>This is the ability to issue more than one instruction</a:t>
            </a:r>
          </a:p>
          <a:p>
            <a:r>
              <a:rPr kumimoji="1" lang="en-US" sz="1200" b="0" i="0" u="none" strike="noStrike" kern="1200" baseline="0" dirty="0">
                <a:solidFill>
                  <a:schemeClr val="tx1"/>
                </a:solidFill>
                <a:latin typeface="Times New Roman" pitchFamily="-110" charset="0"/>
                <a:ea typeface="+mn-ea"/>
                <a:cs typeface="+mn-cs"/>
              </a:rPr>
              <a:t>in every processor clock cycle. In effect, multiple parallel pipelines are used.</a:t>
            </a:r>
            <a:endParaRPr kumimoji="1" lang="en-US" sz="1200" kern="1200" baseline="0" dirty="0">
              <a:solidFill>
                <a:schemeClr val="tx1"/>
              </a:solidFill>
              <a:latin typeface="Times New Roman" pitchFamily="-110" charset="0"/>
              <a:ea typeface="+mn-ea"/>
              <a:cs typeface="+mn-cs"/>
            </a:endParaRP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Data flow analysis: </a:t>
            </a:r>
          </a:p>
          <a:p>
            <a:r>
              <a:rPr kumimoji="1" lang="en-US" sz="1200" b="0" kern="1200" baseline="0" dirty="0">
                <a:solidFill>
                  <a:schemeClr val="tx1"/>
                </a:solidFill>
                <a:latin typeface="Times New Roman" pitchFamily="-110" charset="0"/>
                <a:ea typeface="+mn-ea"/>
                <a:cs typeface="+mn-cs"/>
              </a:rPr>
              <a:t>The processor analyzes which instructions are dependent</a:t>
            </a:r>
          </a:p>
          <a:p>
            <a:r>
              <a:rPr kumimoji="1" lang="en-US" sz="1200" kern="1200" baseline="0" dirty="0">
                <a:solidFill>
                  <a:schemeClr val="tx1"/>
                </a:solidFill>
                <a:latin typeface="Times New Roman" pitchFamily="-110" charset="0"/>
                <a:ea typeface="+mn-ea"/>
                <a:cs typeface="+mn-cs"/>
              </a:rPr>
              <a:t>on each other’s results, or data, to create an optimized schedule of instructions.</a:t>
            </a:r>
          </a:p>
          <a:p>
            <a:r>
              <a:rPr kumimoji="1" lang="en-US" sz="1200" kern="1200" baseline="0" dirty="0">
                <a:solidFill>
                  <a:schemeClr val="tx1"/>
                </a:solidFill>
                <a:latin typeface="Times New Roman" pitchFamily="-110" charset="0"/>
                <a:ea typeface="+mn-ea"/>
                <a:cs typeface="+mn-cs"/>
              </a:rPr>
              <a:t>In fact, instructions are scheduled to be executed when ready, independent of</a:t>
            </a:r>
          </a:p>
          <a:p>
            <a:r>
              <a:rPr kumimoji="1" lang="en-US" sz="1200" kern="1200" baseline="0" dirty="0">
                <a:solidFill>
                  <a:schemeClr val="tx1"/>
                </a:solidFill>
                <a:latin typeface="Times New Roman" pitchFamily="-110" charset="0"/>
                <a:ea typeface="+mn-ea"/>
                <a:cs typeface="+mn-cs"/>
              </a:rPr>
              <a:t>the original program order. This prevents unnecessary delay.</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Speculative execution: </a:t>
            </a:r>
          </a:p>
          <a:p>
            <a:r>
              <a:rPr kumimoji="1" lang="en-US" sz="1200" b="0" kern="1200" baseline="0" dirty="0">
                <a:solidFill>
                  <a:schemeClr val="tx1"/>
                </a:solidFill>
                <a:latin typeface="Times New Roman" pitchFamily="-110" charset="0"/>
                <a:ea typeface="+mn-ea"/>
                <a:cs typeface="+mn-cs"/>
              </a:rPr>
              <a:t>Using branch prediction and data flow analysis, some</a:t>
            </a:r>
          </a:p>
          <a:p>
            <a:r>
              <a:rPr kumimoji="1" lang="en-US" sz="1200" kern="1200" baseline="0" dirty="0">
                <a:solidFill>
                  <a:schemeClr val="tx1"/>
                </a:solidFill>
                <a:latin typeface="Times New Roman" pitchFamily="-110" charset="0"/>
                <a:ea typeface="+mn-ea"/>
                <a:cs typeface="+mn-cs"/>
              </a:rPr>
              <a:t>processors speculatively execute instructions ahead of their actual appearance</a:t>
            </a:r>
          </a:p>
          <a:p>
            <a:r>
              <a:rPr kumimoji="1" lang="en-US" sz="1200" kern="1200" baseline="0" dirty="0">
                <a:solidFill>
                  <a:schemeClr val="tx1"/>
                </a:solidFill>
                <a:latin typeface="Times New Roman" pitchFamily="-110" charset="0"/>
                <a:ea typeface="+mn-ea"/>
                <a:cs typeface="+mn-cs"/>
              </a:rPr>
              <a:t>in the program execution, holding the results in temporary locations.</a:t>
            </a:r>
          </a:p>
          <a:p>
            <a:r>
              <a:rPr kumimoji="1" lang="en-US" sz="1200" kern="1200" baseline="0" dirty="0">
                <a:solidFill>
                  <a:schemeClr val="tx1"/>
                </a:solidFill>
                <a:latin typeface="Times New Roman" pitchFamily="-110" charset="0"/>
                <a:ea typeface="+mn-ea"/>
                <a:cs typeface="+mn-cs"/>
              </a:rPr>
              <a:t>This enables the processor to keep its execution engines as busy as possible by</a:t>
            </a:r>
          </a:p>
          <a:p>
            <a:r>
              <a:rPr kumimoji="1" lang="en-US" sz="1200" kern="1200" baseline="0" dirty="0">
                <a:solidFill>
                  <a:schemeClr val="tx1"/>
                </a:solidFill>
                <a:latin typeface="Times New Roman" pitchFamily="-110" charset="0"/>
                <a:ea typeface="+mn-ea"/>
                <a:cs typeface="+mn-cs"/>
              </a:rPr>
              <a:t>executing instructions that are likely to be needed.</a:t>
            </a:r>
          </a:p>
          <a:p>
            <a:endParaRPr kumimoji="1" lang="en-US" sz="1200" b="0" i="0" u="none" strike="noStrike"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10" charset="0"/>
                <a:ea typeface="+mn-ea"/>
                <a:cs typeface="+mn-cs"/>
              </a:rPr>
              <a:t>These and other sophisticated techniques are made necessary by the sheer</a:t>
            </a:r>
          </a:p>
          <a:p>
            <a:r>
              <a:rPr kumimoji="1" lang="en-US" sz="1200" b="0" i="0" u="none" strike="noStrike" kern="1200" baseline="0" dirty="0">
                <a:solidFill>
                  <a:schemeClr val="tx1"/>
                </a:solidFill>
                <a:latin typeface="Times New Roman" pitchFamily="-110" charset="0"/>
                <a:ea typeface="+mn-ea"/>
                <a:cs typeface="+mn-cs"/>
              </a:rPr>
              <a:t>power of the processor. Collectively they make it possible to execute many instructions</a:t>
            </a:r>
          </a:p>
          <a:p>
            <a:r>
              <a:rPr kumimoji="1" lang="en-US" sz="1200" b="0" i="0" u="none" strike="noStrike" kern="1200" baseline="0" dirty="0">
                <a:solidFill>
                  <a:schemeClr val="tx1"/>
                </a:solidFill>
                <a:latin typeface="Times New Roman" pitchFamily="-110" charset="0"/>
                <a:ea typeface="+mn-ea"/>
                <a:cs typeface="+mn-cs"/>
              </a:rPr>
              <a:t>per processor cycle, rather than to take many cycles per instruction.</a:t>
            </a:r>
            <a:endParaRPr kumimoji="1" lang="en-US" sz="1200" kern="1200" baseline="0" dirty="0">
              <a:solidFill>
                <a:schemeClr val="tx1"/>
              </a:solidFill>
              <a:latin typeface="Times New Roman" pitchFamily="-110" charset="0"/>
              <a:ea typeface="+mn-ea"/>
              <a:cs typeface="+mn-cs"/>
            </a:endParaRP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67675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The common need in industry and academic and research</a:t>
            </a:r>
          </a:p>
          <a:p>
            <a:r>
              <a:rPr kumimoji="1" lang="en-US" sz="1200" kern="1200" baseline="0" dirty="0">
                <a:solidFill>
                  <a:schemeClr val="tx1"/>
                </a:solidFill>
                <a:latin typeface="Times New Roman" pitchFamily="-110" charset="0"/>
                <a:ea typeface="+mn-ea"/>
                <a:cs typeface="+mn-cs"/>
              </a:rPr>
              <a:t>communities for generally accepted computer performance measurements has</a:t>
            </a:r>
          </a:p>
          <a:p>
            <a:r>
              <a:rPr kumimoji="1" lang="en-US" sz="1200" kern="1200" baseline="0" dirty="0">
                <a:solidFill>
                  <a:schemeClr val="tx1"/>
                </a:solidFill>
                <a:latin typeface="Times New Roman" pitchFamily="-110" charset="0"/>
                <a:ea typeface="+mn-ea"/>
                <a:cs typeface="+mn-cs"/>
              </a:rPr>
              <a:t>led to the development of standardized benchmark suites. A benchmark suite is a</a:t>
            </a:r>
          </a:p>
          <a:p>
            <a:r>
              <a:rPr kumimoji="1" lang="en-US" sz="1200" kern="1200" baseline="0" dirty="0">
                <a:solidFill>
                  <a:schemeClr val="tx1"/>
                </a:solidFill>
                <a:latin typeface="Times New Roman" pitchFamily="-110" charset="0"/>
                <a:ea typeface="+mn-ea"/>
                <a:cs typeface="+mn-cs"/>
              </a:rPr>
              <a:t>collection of programs, defined in a high-level language, that together attempt to</a:t>
            </a:r>
          </a:p>
          <a:p>
            <a:r>
              <a:rPr kumimoji="1" lang="en-US" sz="1200" kern="1200" baseline="0" dirty="0">
                <a:solidFill>
                  <a:schemeClr val="tx1"/>
                </a:solidFill>
                <a:latin typeface="Times New Roman" pitchFamily="-110" charset="0"/>
                <a:ea typeface="+mn-ea"/>
                <a:cs typeface="+mn-cs"/>
              </a:rPr>
              <a:t>provide a representative test of a computer in a particular application or system</a:t>
            </a:r>
          </a:p>
          <a:p>
            <a:r>
              <a:rPr kumimoji="1" lang="en-US" sz="1200" kern="1200" baseline="0" dirty="0">
                <a:solidFill>
                  <a:schemeClr val="tx1"/>
                </a:solidFill>
                <a:latin typeface="Times New Roman" pitchFamily="-110" charset="0"/>
                <a:ea typeface="+mn-ea"/>
                <a:cs typeface="+mn-cs"/>
              </a:rPr>
              <a:t>programming area. The best known such collection of benchmark suites is defined</a:t>
            </a:r>
          </a:p>
          <a:p>
            <a:r>
              <a:rPr kumimoji="1" lang="en-US" sz="1200" kern="1200" baseline="0" dirty="0">
                <a:solidFill>
                  <a:schemeClr val="tx1"/>
                </a:solidFill>
                <a:latin typeface="Times New Roman" pitchFamily="-110" charset="0"/>
                <a:ea typeface="+mn-ea"/>
                <a:cs typeface="+mn-cs"/>
              </a:rPr>
              <a:t>and maintained by the System Performance Evaluation Corporation (SPEC),</a:t>
            </a:r>
          </a:p>
          <a:p>
            <a:r>
              <a:rPr kumimoji="1" lang="en-US" sz="1200" kern="1200" baseline="0" dirty="0">
                <a:solidFill>
                  <a:schemeClr val="tx1"/>
                </a:solidFill>
                <a:latin typeface="Times New Roman" pitchFamily="-110" charset="0"/>
                <a:ea typeface="+mn-ea"/>
                <a:cs typeface="+mn-cs"/>
              </a:rPr>
              <a:t>an industry consortium. SPEC performance measurements are widely used for</a:t>
            </a:r>
          </a:p>
          <a:p>
            <a:r>
              <a:rPr kumimoji="1" lang="en-US" sz="1200" kern="1200" baseline="0" dirty="0">
                <a:solidFill>
                  <a:schemeClr val="tx1"/>
                </a:solidFill>
                <a:latin typeface="Times New Roman" pitchFamily="-110" charset="0"/>
                <a:ea typeface="+mn-ea"/>
                <a:cs typeface="+mn-cs"/>
              </a:rPr>
              <a:t>comparison and research purposes.</a:t>
            </a:r>
          </a:p>
          <a:p>
            <a:endParaRPr kumimoji="1" lang="en-US" sz="1200"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507003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a:solidFill>
                  <a:schemeClr val="tx1"/>
                </a:solidFill>
                <a:latin typeface="Times New Roman" pitchFamily="-110" charset="0"/>
                <a:ea typeface="+mn-ea"/>
                <a:cs typeface="+mn-cs"/>
              </a:rPr>
              <a:t>The best known of the SPEC benchmark suites is SPEC CPU2006. This is the</a:t>
            </a:r>
          </a:p>
          <a:p>
            <a:r>
              <a:rPr kumimoji="1" lang="en-US" sz="1200" kern="1200" baseline="0" dirty="0">
                <a:solidFill>
                  <a:schemeClr val="tx1"/>
                </a:solidFill>
                <a:latin typeface="Times New Roman" pitchFamily="-110" charset="0"/>
                <a:ea typeface="+mn-ea"/>
                <a:cs typeface="+mn-cs"/>
              </a:rPr>
              <a:t>industry standard suite for processor-intensive applications. That is, SPEC CPU2006 is</a:t>
            </a:r>
          </a:p>
          <a:p>
            <a:r>
              <a:rPr kumimoji="1" lang="en-US" sz="1200" kern="1200" baseline="0" dirty="0">
                <a:solidFill>
                  <a:schemeClr val="tx1"/>
                </a:solidFill>
                <a:latin typeface="Times New Roman" pitchFamily="-110" charset="0"/>
                <a:ea typeface="+mn-ea"/>
                <a:cs typeface="+mn-cs"/>
              </a:rPr>
              <a:t>appropriate for measuring performance for applications that spend most of their time</a:t>
            </a:r>
          </a:p>
          <a:p>
            <a:r>
              <a:rPr kumimoji="1" lang="en-US" sz="1200" kern="1200" baseline="0" dirty="0">
                <a:solidFill>
                  <a:schemeClr val="tx1"/>
                </a:solidFill>
                <a:latin typeface="Times New Roman" pitchFamily="-110" charset="0"/>
                <a:ea typeface="+mn-ea"/>
                <a:cs typeface="+mn-cs"/>
              </a:rPr>
              <a:t>doing computation rather than I/O. </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CPU2006 suite is based on existing applications</a:t>
            </a:r>
          </a:p>
          <a:p>
            <a:r>
              <a:rPr kumimoji="1" lang="en-US" sz="1200" kern="1200" baseline="0" dirty="0">
                <a:solidFill>
                  <a:schemeClr val="tx1"/>
                </a:solidFill>
                <a:latin typeface="Times New Roman" pitchFamily="-110" charset="0"/>
                <a:ea typeface="+mn-ea"/>
                <a:cs typeface="+mn-cs"/>
              </a:rPr>
              <a:t>that have already been ported to a wide variety of platforms by SPEC industry</a:t>
            </a:r>
            <a:endParaRPr lang="en-US" dirty="0"/>
          </a:p>
          <a:p>
            <a:r>
              <a:rPr kumimoji="1" lang="en-US" sz="1200" kern="1200" baseline="0" dirty="0">
                <a:solidFill>
                  <a:schemeClr val="tx1"/>
                </a:solidFill>
                <a:latin typeface="Times New Roman" pitchFamily="-110" charset="0"/>
                <a:ea typeface="+mn-ea"/>
                <a:cs typeface="+mn-cs"/>
              </a:rPr>
              <a:t>members. It consists of 17 floating-point programs written in C, C++, and Fortran; and</a:t>
            </a:r>
          </a:p>
          <a:p>
            <a:r>
              <a:rPr kumimoji="1" lang="en-US" sz="1200" kern="1200" baseline="0" dirty="0">
                <a:solidFill>
                  <a:schemeClr val="tx1"/>
                </a:solidFill>
                <a:latin typeface="Times New Roman" pitchFamily="-110" charset="0"/>
                <a:ea typeface="+mn-ea"/>
                <a:cs typeface="+mn-cs"/>
              </a:rPr>
              <a:t>12 integer programs written in C and C++. The suite contains over 3 million lines of</a:t>
            </a:r>
          </a:p>
          <a:p>
            <a:r>
              <a:rPr kumimoji="1" lang="en-US" sz="1200" kern="1200" baseline="0" dirty="0">
                <a:solidFill>
                  <a:schemeClr val="tx1"/>
                </a:solidFill>
                <a:latin typeface="Times New Roman" pitchFamily="-110" charset="0"/>
                <a:ea typeface="+mn-ea"/>
                <a:cs typeface="+mn-cs"/>
              </a:rPr>
              <a:t>code. This is the fifth generation of processor-intensive suites from SPEC, replacing</a:t>
            </a:r>
          </a:p>
          <a:p>
            <a:r>
              <a:rPr kumimoji="1" lang="en-US" sz="1200" kern="1200" baseline="0" dirty="0">
                <a:solidFill>
                  <a:schemeClr val="tx1"/>
                </a:solidFill>
                <a:latin typeface="Times New Roman" pitchFamily="-110" charset="0"/>
                <a:ea typeface="+mn-ea"/>
                <a:cs typeface="+mn-cs"/>
              </a:rPr>
              <a:t>SPEC CPU2000, SPEC CPU95, SPEC CPU92, and SPEC CPU89 [HENN07].</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Other SPEC suites include the following:</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SPECjvm98: </a:t>
            </a:r>
            <a:r>
              <a:rPr kumimoji="1" lang="en-US" sz="1200" b="0" kern="1200" baseline="0" dirty="0">
                <a:solidFill>
                  <a:schemeClr val="tx1"/>
                </a:solidFill>
                <a:latin typeface="Times New Roman" pitchFamily="-110" charset="0"/>
                <a:ea typeface="+mn-ea"/>
                <a:cs typeface="+mn-cs"/>
              </a:rPr>
              <a:t>Intended to evaluate performance of the combined hardware</a:t>
            </a:r>
          </a:p>
          <a:p>
            <a:r>
              <a:rPr kumimoji="1" lang="en-US" sz="1200" b="0" kern="1200" baseline="0" dirty="0">
                <a:solidFill>
                  <a:schemeClr val="tx1"/>
                </a:solidFill>
                <a:latin typeface="Times New Roman" pitchFamily="-110" charset="0"/>
                <a:ea typeface="+mn-ea"/>
                <a:cs typeface="+mn-cs"/>
              </a:rPr>
              <a:t>and software aspects of the Java Virtual Machine (JVM) client platform</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SPECjbb2000 (Java Business Benchmark): </a:t>
            </a:r>
            <a:r>
              <a:rPr kumimoji="1" lang="en-US" sz="1200" b="0" kern="1200" baseline="0" dirty="0">
                <a:solidFill>
                  <a:schemeClr val="tx1"/>
                </a:solidFill>
                <a:latin typeface="Times New Roman" pitchFamily="-110" charset="0"/>
                <a:ea typeface="+mn-ea"/>
                <a:cs typeface="+mn-cs"/>
              </a:rPr>
              <a:t>A benchmark for evaluating</a:t>
            </a:r>
          </a:p>
          <a:p>
            <a:r>
              <a:rPr kumimoji="1" lang="en-US" sz="1200" kern="1200" baseline="0" dirty="0">
                <a:solidFill>
                  <a:schemeClr val="tx1"/>
                </a:solidFill>
                <a:latin typeface="Times New Roman" pitchFamily="-110" charset="0"/>
                <a:ea typeface="+mn-ea"/>
                <a:cs typeface="+mn-cs"/>
              </a:rPr>
              <a:t>server-side Java-based electronic commerce applications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SPECweb99: </a:t>
            </a:r>
            <a:r>
              <a:rPr kumimoji="1" lang="en-US" sz="1200" b="0" kern="1200" baseline="0" dirty="0">
                <a:solidFill>
                  <a:schemeClr val="tx1"/>
                </a:solidFill>
                <a:latin typeface="Times New Roman" pitchFamily="-110" charset="0"/>
                <a:ea typeface="+mn-ea"/>
                <a:cs typeface="+mn-cs"/>
              </a:rPr>
              <a:t>Evaluates the performance of World Wide Web (WWW) servers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SPECmail2001: </a:t>
            </a:r>
            <a:r>
              <a:rPr kumimoji="1" lang="en-US" sz="1200" b="0" kern="1200" baseline="0" dirty="0">
                <a:solidFill>
                  <a:schemeClr val="tx1"/>
                </a:solidFill>
                <a:latin typeface="Times New Roman" pitchFamily="-110" charset="0"/>
                <a:ea typeface="+mn-ea"/>
                <a:cs typeface="+mn-cs"/>
              </a:rPr>
              <a:t>Designed to measure a system’s performance acting as a mail</a:t>
            </a:r>
          </a:p>
          <a:p>
            <a:r>
              <a:rPr kumimoji="1" lang="en-US" sz="1200" b="0" kern="1200" baseline="0" dirty="0">
                <a:solidFill>
                  <a:schemeClr val="tx1"/>
                </a:solidFill>
                <a:latin typeface="Times New Roman" pitchFamily="-110" charset="0"/>
                <a:ea typeface="+mn-ea"/>
                <a:cs typeface="+mn-cs"/>
              </a:rPr>
              <a:t>server</a:t>
            </a:r>
            <a:endParaRPr lang="en-US" b="0"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135489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2.5</a:t>
            </a:r>
          </a:p>
          <a:p>
            <a:r>
              <a:rPr lang="en-US" dirty="0"/>
              <a:t>SPEC CPU2006 Integer</a:t>
            </a:r>
            <a:r>
              <a:rPr lang="en-US" baseline="0" dirty="0"/>
              <a:t> Benchmarks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813760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2.6</a:t>
            </a:r>
          </a:p>
          <a:p>
            <a:r>
              <a:rPr lang="en-US" dirty="0"/>
              <a:t>SPEC CPU2006 Floating-Point</a:t>
            </a:r>
            <a:r>
              <a:rPr lang="en-US" baseline="0" dirty="0"/>
              <a:t> Benchmarks</a:t>
            </a:r>
          </a:p>
          <a:p>
            <a:endParaRPr lang="en-US" baseline="0" dirty="0"/>
          </a:p>
          <a:p>
            <a:r>
              <a:rPr kumimoji="1" lang="en-US" sz="1200" b="0" i="0" u="none" strike="noStrike" kern="1200" baseline="0" dirty="0">
                <a:solidFill>
                  <a:schemeClr val="tx1"/>
                </a:solidFill>
                <a:latin typeface="Times New Roman" pitchFamily="-110" charset="0"/>
                <a:ea typeface="+mn-ea"/>
                <a:cs typeface="+mn-cs"/>
              </a:rPr>
              <a:t> SPEC uses a historical Sun system, the “Ultra Enterprise 2,” which was introduced</a:t>
            </a:r>
          </a:p>
          <a:p>
            <a:r>
              <a:rPr kumimoji="1" lang="en-US" sz="1200" b="0" i="0" u="none" strike="noStrike" kern="1200" baseline="0" dirty="0">
                <a:solidFill>
                  <a:schemeClr val="tx1"/>
                </a:solidFill>
                <a:latin typeface="Times New Roman" pitchFamily="-110" charset="0"/>
                <a:ea typeface="+mn-ea"/>
                <a:cs typeface="+mn-cs"/>
              </a:rPr>
              <a:t>in 1997, as the reference machine. The reference machine uses a 296-MHz</a:t>
            </a:r>
          </a:p>
          <a:p>
            <a:r>
              <a:rPr kumimoji="1" lang="en-US" sz="1200" b="0" i="0" u="none" strike="noStrike" kern="1200" baseline="0" dirty="0" err="1">
                <a:solidFill>
                  <a:schemeClr val="tx1"/>
                </a:solidFill>
                <a:latin typeface="Times New Roman" pitchFamily="-110" charset="0"/>
                <a:ea typeface="+mn-ea"/>
                <a:cs typeface="+mn-cs"/>
              </a:rPr>
              <a:t>UltraSPARC</a:t>
            </a:r>
            <a:r>
              <a:rPr kumimoji="1" lang="en-US" sz="1200" b="0" i="0" u="none" strike="noStrike" kern="1200" baseline="0" dirty="0">
                <a:solidFill>
                  <a:schemeClr val="tx1"/>
                </a:solidFill>
                <a:latin typeface="Times New Roman" pitchFamily="-110" charset="0"/>
                <a:ea typeface="+mn-ea"/>
                <a:cs typeface="+mn-cs"/>
              </a:rPr>
              <a:t> II processor. It takes about 12 days to do a rule-conforming run of</a:t>
            </a:r>
          </a:p>
          <a:p>
            <a:r>
              <a:rPr kumimoji="1" lang="en-US" sz="1200" b="0" i="0" u="none" strike="noStrike" kern="1200" baseline="0" dirty="0">
                <a:solidFill>
                  <a:schemeClr val="tx1"/>
                </a:solidFill>
                <a:latin typeface="Times New Roman" pitchFamily="-110" charset="0"/>
                <a:ea typeface="+mn-ea"/>
                <a:cs typeface="+mn-cs"/>
              </a:rPr>
              <a:t>the base metrics for CINT2006 and CFP2006 on the CPU2006 reference machine.</a:t>
            </a:r>
          </a:p>
          <a:p>
            <a:r>
              <a:rPr kumimoji="1" lang="en-US" sz="1200" b="0" i="0" u="none" strike="noStrike" kern="1200" baseline="0" dirty="0">
                <a:solidFill>
                  <a:schemeClr val="tx1"/>
                </a:solidFill>
                <a:latin typeface="Times New Roman" pitchFamily="-110" charset="0"/>
                <a:ea typeface="+mn-ea"/>
                <a:cs typeface="+mn-cs"/>
              </a:rPr>
              <a:t>Tables 2.5 and 2.6 show the amount of time to run each benchmark using the reference</a:t>
            </a:r>
          </a:p>
          <a:p>
            <a:r>
              <a:rPr kumimoji="1" lang="en-US" sz="1200" b="0" i="0" u="none" strike="noStrike" kern="1200" baseline="0" dirty="0">
                <a:solidFill>
                  <a:schemeClr val="tx1"/>
                </a:solidFill>
                <a:latin typeface="Times New Roman" pitchFamily="-110" charset="0"/>
                <a:ea typeface="+mn-ea"/>
                <a:cs typeface="+mn-cs"/>
              </a:rPr>
              <a:t>machine. The tables also show the dynamic instruction counts on the reference</a:t>
            </a:r>
          </a:p>
          <a:p>
            <a:r>
              <a:rPr kumimoji="1" lang="en-US" sz="1200" b="0" i="0" u="none" strike="noStrike" kern="1200" baseline="0" dirty="0">
                <a:solidFill>
                  <a:schemeClr val="tx1"/>
                </a:solidFill>
                <a:latin typeface="Times New Roman" pitchFamily="-110" charset="0"/>
                <a:ea typeface="+mn-ea"/>
                <a:cs typeface="+mn-cs"/>
              </a:rPr>
              <a:t>machine, as reported in [PHAN07]. These value are the actual number of instructions</a:t>
            </a:r>
          </a:p>
          <a:p>
            <a:r>
              <a:rPr kumimoji="1" lang="en-US" sz="1200" b="0" i="0" u="none" strike="noStrike" kern="1200" baseline="0" dirty="0">
                <a:solidFill>
                  <a:schemeClr val="tx1"/>
                </a:solidFill>
                <a:latin typeface="Times New Roman" pitchFamily="-110" charset="0"/>
                <a:ea typeface="+mn-ea"/>
                <a:cs typeface="+mn-cs"/>
              </a:rPr>
              <a:t>executed during the run of each program.</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813760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a:solidFill>
                  <a:schemeClr val="tx1"/>
                </a:solidFill>
                <a:latin typeface="Times New Roman" pitchFamily="-110" charset="0"/>
                <a:ea typeface="+mn-ea"/>
                <a:cs typeface="+mn-cs"/>
              </a:rPr>
              <a:t>The best known of the SPEC benchmark suites is SPEC CPU2017. This is the</a:t>
            </a:r>
          </a:p>
          <a:p>
            <a:r>
              <a:rPr kumimoji="1" lang="en-US" sz="1200" kern="1200" baseline="0" dirty="0">
                <a:solidFill>
                  <a:schemeClr val="tx1"/>
                </a:solidFill>
                <a:latin typeface="Times New Roman" pitchFamily="-110" charset="0"/>
                <a:ea typeface="+mn-ea"/>
                <a:cs typeface="+mn-cs"/>
              </a:rPr>
              <a:t>industry standard suite for processor-intensive applications. That is, SPEC CPU2017 is</a:t>
            </a:r>
          </a:p>
          <a:p>
            <a:r>
              <a:rPr kumimoji="1" lang="en-US" sz="1200" kern="1200" baseline="0" dirty="0">
                <a:solidFill>
                  <a:schemeClr val="tx1"/>
                </a:solidFill>
                <a:latin typeface="Times New Roman" pitchFamily="-110" charset="0"/>
                <a:ea typeface="+mn-ea"/>
                <a:cs typeface="+mn-cs"/>
              </a:rPr>
              <a:t>appropriate for measuring performance for applications that spend most of their time</a:t>
            </a:r>
          </a:p>
          <a:p>
            <a:r>
              <a:rPr kumimoji="1" lang="en-US" sz="1200" kern="1200" baseline="0" dirty="0">
                <a:solidFill>
                  <a:schemeClr val="tx1"/>
                </a:solidFill>
                <a:latin typeface="Times New Roman" pitchFamily="-110" charset="0"/>
                <a:ea typeface="+mn-ea"/>
                <a:cs typeface="+mn-cs"/>
              </a:rPr>
              <a:t>doing computation rather than I/O. </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Other SPEC suites include the following:</a:t>
            </a:r>
          </a:p>
          <a:p>
            <a:endParaRPr kumimoji="1" lang="en-US" sz="1200" kern="1200" baseline="0" dirty="0">
              <a:solidFill>
                <a:schemeClr val="tx1"/>
              </a:solidFill>
              <a:latin typeface="Times New Roman" pitchFamily="-110" charset="0"/>
              <a:ea typeface="+mn-ea"/>
              <a:cs typeface="+mn-cs"/>
            </a:endParaRPr>
          </a:p>
          <a:p>
            <a:r>
              <a:rPr kumimoji="1" lang="en-US" sz="1200" b="1" kern="1200" dirty="0">
                <a:solidFill>
                  <a:schemeClr val="tx1"/>
                </a:solidFill>
                <a:effectLst/>
                <a:latin typeface="Times New Roman" pitchFamily="-110" charset="0"/>
                <a:ea typeface="+mn-ea"/>
                <a:cs typeface="+mn-cs"/>
              </a:rPr>
              <a:t>■ SPEC </a:t>
            </a:r>
            <a:r>
              <a:rPr kumimoji="1" lang="en-US" sz="1200" b="1" kern="1200" dirty="0" err="1">
                <a:solidFill>
                  <a:schemeClr val="tx1"/>
                </a:solidFill>
                <a:effectLst/>
                <a:latin typeface="Times New Roman" pitchFamily="-110" charset="0"/>
                <a:ea typeface="+mn-ea"/>
                <a:cs typeface="+mn-cs"/>
              </a:rPr>
              <a:t>Cloud_IaaS</a:t>
            </a:r>
            <a:r>
              <a:rPr kumimoji="1" lang="en-US" sz="1200" kern="1200" dirty="0">
                <a:solidFill>
                  <a:schemeClr val="tx1"/>
                </a:solidFill>
                <a:effectLst/>
                <a:latin typeface="Times New Roman" pitchFamily="-110" charset="0"/>
                <a:ea typeface="+mn-ea"/>
                <a:cs typeface="+mn-cs"/>
              </a:rPr>
              <a:t>: Benchmark addresses the performance of infrastructure-</a:t>
            </a:r>
          </a:p>
          <a:p>
            <a:r>
              <a:rPr kumimoji="1" lang="en-US" sz="1200" kern="1200" dirty="0">
                <a:solidFill>
                  <a:schemeClr val="tx1"/>
                </a:solidFill>
                <a:effectLst/>
                <a:latin typeface="Times New Roman" pitchFamily="-110" charset="0"/>
                <a:ea typeface="+mn-ea"/>
                <a:cs typeface="+mn-cs"/>
              </a:rPr>
              <a:t>as-a-service (IaaS) public or private cloud platforms.</a:t>
            </a:r>
          </a:p>
          <a:p>
            <a:endParaRPr kumimoji="1" lang="en-US" sz="1200" b="1" kern="1200" dirty="0">
              <a:solidFill>
                <a:schemeClr val="tx1"/>
              </a:solidFill>
              <a:effectLst/>
              <a:latin typeface="Times New Roman" pitchFamily="-110" charset="0"/>
              <a:ea typeface="+mn-ea"/>
              <a:cs typeface="+mn-cs"/>
            </a:endParaRPr>
          </a:p>
          <a:p>
            <a:r>
              <a:rPr kumimoji="1" lang="en-US" sz="1200" b="1" kern="1200" dirty="0">
                <a:solidFill>
                  <a:schemeClr val="tx1"/>
                </a:solidFill>
                <a:effectLst/>
                <a:latin typeface="Times New Roman" pitchFamily="-110" charset="0"/>
                <a:ea typeface="+mn-ea"/>
                <a:cs typeface="+mn-cs"/>
              </a:rPr>
              <a:t>■ </a:t>
            </a:r>
            <a:r>
              <a:rPr kumimoji="1" lang="en-US" sz="1200" b="1" kern="1200" dirty="0" err="1">
                <a:solidFill>
                  <a:schemeClr val="tx1"/>
                </a:solidFill>
                <a:effectLst/>
                <a:latin typeface="Times New Roman" pitchFamily="-110" charset="0"/>
                <a:ea typeface="+mn-ea"/>
                <a:cs typeface="+mn-cs"/>
              </a:rPr>
              <a:t>SPECviewperf</a:t>
            </a:r>
            <a:r>
              <a:rPr kumimoji="1" lang="en-US" sz="1200" b="1" kern="1200" dirty="0">
                <a:solidFill>
                  <a:schemeClr val="tx1"/>
                </a:solidFill>
                <a:effectLst/>
                <a:latin typeface="Times New Roman" pitchFamily="-110" charset="0"/>
                <a:ea typeface="+mn-ea"/>
                <a:cs typeface="+mn-cs"/>
              </a:rPr>
              <a:t>: </a:t>
            </a:r>
            <a:r>
              <a:rPr kumimoji="1" lang="en-US" sz="1200" kern="1200" dirty="0">
                <a:solidFill>
                  <a:schemeClr val="tx1"/>
                </a:solidFill>
                <a:effectLst/>
                <a:latin typeface="Times New Roman" pitchFamily="-110" charset="0"/>
                <a:ea typeface="+mn-ea"/>
                <a:cs typeface="+mn-cs"/>
              </a:rPr>
              <a:t>Standard for measuring 3D graphics performance based on</a:t>
            </a:r>
          </a:p>
          <a:p>
            <a:r>
              <a:rPr kumimoji="1" lang="en-US" sz="1200" kern="1200" dirty="0">
                <a:solidFill>
                  <a:schemeClr val="tx1"/>
                </a:solidFill>
                <a:effectLst/>
                <a:latin typeface="Times New Roman" pitchFamily="-110" charset="0"/>
                <a:ea typeface="+mn-ea"/>
                <a:cs typeface="+mn-cs"/>
              </a:rPr>
              <a:t>professional applications.</a:t>
            </a:r>
          </a:p>
          <a:p>
            <a:endParaRPr kumimoji="1" lang="en-US" sz="1200" b="1" kern="1200" dirty="0">
              <a:solidFill>
                <a:schemeClr val="tx1"/>
              </a:solidFill>
              <a:effectLst/>
              <a:latin typeface="Times New Roman" pitchFamily="-110" charset="0"/>
              <a:ea typeface="+mn-ea"/>
              <a:cs typeface="+mn-cs"/>
            </a:endParaRPr>
          </a:p>
          <a:p>
            <a:r>
              <a:rPr kumimoji="1" lang="en-US" sz="1200" b="1" kern="1200" dirty="0">
                <a:solidFill>
                  <a:schemeClr val="tx1"/>
                </a:solidFill>
                <a:effectLst/>
                <a:latin typeface="Times New Roman" pitchFamily="-110" charset="0"/>
                <a:ea typeface="+mn-ea"/>
                <a:cs typeface="+mn-cs"/>
              </a:rPr>
              <a:t>■ </a:t>
            </a:r>
            <a:r>
              <a:rPr kumimoji="1" lang="en-US" sz="1200" kern="1200" dirty="0" err="1">
                <a:solidFill>
                  <a:schemeClr val="tx1"/>
                </a:solidFill>
                <a:effectLst/>
                <a:latin typeface="Times New Roman" pitchFamily="-110" charset="0"/>
                <a:ea typeface="+mn-ea"/>
                <a:cs typeface="+mn-cs"/>
              </a:rPr>
              <a:t>SP</a:t>
            </a:r>
            <a:r>
              <a:rPr kumimoji="1" lang="en-US" sz="1200" b="1" kern="1200" dirty="0" err="1">
                <a:solidFill>
                  <a:schemeClr val="tx1"/>
                </a:solidFill>
                <a:effectLst/>
                <a:latin typeface="Times New Roman" pitchFamily="-110" charset="0"/>
                <a:ea typeface="+mn-ea"/>
                <a:cs typeface="+mn-cs"/>
              </a:rPr>
              <a:t>ECwpc</a:t>
            </a:r>
            <a:r>
              <a:rPr kumimoji="1" lang="en-US" sz="1200" b="1" kern="1200" dirty="0">
                <a:solidFill>
                  <a:schemeClr val="tx1"/>
                </a:solidFill>
                <a:effectLst/>
                <a:latin typeface="Times New Roman" pitchFamily="-110" charset="0"/>
                <a:ea typeface="+mn-ea"/>
                <a:cs typeface="+mn-cs"/>
              </a:rPr>
              <a:t>: </a:t>
            </a:r>
            <a:r>
              <a:rPr kumimoji="1" lang="en-US" sz="1200" kern="1200" dirty="0">
                <a:solidFill>
                  <a:schemeClr val="tx1"/>
                </a:solidFill>
                <a:effectLst/>
                <a:latin typeface="Times New Roman" pitchFamily="-110" charset="0"/>
                <a:ea typeface="+mn-ea"/>
                <a:cs typeface="+mn-cs"/>
              </a:rPr>
              <a:t>benchmark to measure all key aspects of workstation performance</a:t>
            </a:r>
          </a:p>
          <a:p>
            <a:r>
              <a:rPr kumimoji="1" lang="en-US" sz="1200" kern="1200" dirty="0">
                <a:solidFill>
                  <a:schemeClr val="tx1"/>
                </a:solidFill>
                <a:effectLst/>
                <a:latin typeface="Times New Roman" pitchFamily="-110" charset="0"/>
                <a:ea typeface="+mn-ea"/>
                <a:cs typeface="+mn-cs"/>
              </a:rPr>
              <a:t>based on diverse professional applications, including media and entertainment,</a:t>
            </a:r>
          </a:p>
          <a:p>
            <a:r>
              <a:rPr kumimoji="1" lang="en-US" sz="1200" kern="1200" dirty="0">
                <a:solidFill>
                  <a:schemeClr val="tx1"/>
                </a:solidFill>
                <a:effectLst/>
                <a:latin typeface="Times New Roman" pitchFamily="-110" charset="0"/>
                <a:ea typeface="+mn-ea"/>
                <a:cs typeface="+mn-cs"/>
              </a:rPr>
              <a:t>product development, life sciences, financial services, and energy.</a:t>
            </a:r>
          </a:p>
          <a:p>
            <a:endParaRPr kumimoji="1" lang="en-US" sz="1200" b="1" kern="1200" dirty="0">
              <a:solidFill>
                <a:schemeClr val="tx1"/>
              </a:solidFill>
              <a:effectLst/>
              <a:latin typeface="Times New Roman" pitchFamily="-110" charset="0"/>
              <a:ea typeface="+mn-ea"/>
              <a:cs typeface="+mn-cs"/>
            </a:endParaRPr>
          </a:p>
          <a:p>
            <a:r>
              <a:rPr kumimoji="1" lang="en-US" sz="1200" b="1" kern="1200" dirty="0">
                <a:solidFill>
                  <a:schemeClr val="tx1"/>
                </a:solidFill>
                <a:effectLst/>
                <a:latin typeface="Times New Roman" pitchFamily="-110" charset="0"/>
                <a:ea typeface="+mn-ea"/>
                <a:cs typeface="+mn-cs"/>
              </a:rPr>
              <a:t>■ SPECjvm2008: </a:t>
            </a:r>
            <a:r>
              <a:rPr kumimoji="1" lang="en-US" sz="1200" kern="1200" dirty="0">
                <a:solidFill>
                  <a:schemeClr val="tx1"/>
                </a:solidFill>
                <a:effectLst/>
                <a:latin typeface="Times New Roman" pitchFamily="-110" charset="0"/>
                <a:ea typeface="+mn-ea"/>
                <a:cs typeface="+mn-cs"/>
              </a:rPr>
              <a:t>Intended to evaluate performance of the combined hardware</a:t>
            </a:r>
          </a:p>
          <a:p>
            <a:r>
              <a:rPr kumimoji="1" lang="en-US" sz="1200" kern="1200" dirty="0">
                <a:solidFill>
                  <a:schemeClr val="tx1"/>
                </a:solidFill>
                <a:effectLst/>
                <a:latin typeface="Times New Roman" pitchFamily="-110" charset="0"/>
                <a:ea typeface="+mn-ea"/>
                <a:cs typeface="+mn-cs"/>
              </a:rPr>
              <a:t>and software aspects of the Java Virtual Machine (JVM) client platform.</a:t>
            </a:r>
          </a:p>
          <a:p>
            <a:endParaRPr kumimoji="1" lang="en-US" sz="1200" b="1" kern="1200" dirty="0">
              <a:solidFill>
                <a:schemeClr val="tx1"/>
              </a:solidFill>
              <a:effectLst/>
              <a:latin typeface="Times New Roman" pitchFamily="-110" charset="0"/>
              <a:ea typeface="+mn-ea"/>
              <a:cs typeface="+mn-cs"/>
            </a:endParaRPr>
          </a:p>
          <a:p>
            <a:r>
              <a:rPr kumimoji="1" lang="en-US" sz="1200" b="1" kern="1200" dirty="0">
                <a:solidFill>
                  <a:schemeClr val="tx1"/>
                </a:solidFill>
                <a:effectLst/>
                <a:latin typeface="Times New Roman" pitchFamily="-110" charset="0"/>
                <a:ea typeface="+mn-ea"/>
                <a:cs typeface="+mn-cs"/>
              </a:rPr>
              <a:t>■ SPECjbb2015 (Java Business Benchmark</a:t>
            </a:r>
            <a:r>
              <a:rPr kumimoji="1" lang="en-US" sz="1200" kern="1200" dirty="0">
                <a:solidFill>
                  <a:schemeClr val="tx1"/>
                </a:solidFill>
                <a:effectLst/>
                <a:latin typeface="Times New Roman" pitchFamily="-110" charset="0"/>
                <a:ea typeface="+mn-ea"/>
                <a:cs typeface="+mn-cs"/>
              </a:rPr>
              <a:t>): A benchmark for evaluating server-</a:t>
            </a:r>
          </a:p>
          <a:p>
            <a:r>
              <a:rPr kumimoji="1" lang="en-US" sz="1200" kern="1200" dirty="0">
                <a:solidFill>
                  <a:schemeClr val="tx1"/>
                </a:solidFill>
                <a:effectLst/>
                <a:latin typeface="Times New Roman" pitchFamily="-110" charset="0"/>
                <a:ea typeface="+mn-ea"/>
                <a:cs typeface="+mn-cs"/>
              </a:rPr>
              <a:t>side Java-based electronic commerce applications.</a:t>
            </a:r>
          </a:p>
          <a:p>
            <a:endParaRPr kumimoji="1" lang="en-US" sz="1200" b="1" kern="1200" dirty="0">
              <a:solidFill>
                <a:schemeClr val="tx1"/>
              </a:solidFill>
              <a:effectLst/>
              <a:latin typeface="Times New Roman" pitchFamily="-110" charset="0"/>
              <a:ea typeface="+mn-ea"/>
              <a:cs typeface="+mn-cs"/>
            </a:endParaRPr>
          </a:p>
          <a:p>
            <a:r>
              <a:rPr kumimoji="1" lang="en-US" sz="1200" b="1" kern="1200" dirty="0">
                <a:solidFill>
                  <a:schemeClr val="tx1"/>
                </a:solidFill>
                <a:effectLst/>
                <a:latin typeface="Times New Roman" pitchFamily="-110" charset="0"/>
                <a:ea typeface="+mn-ea"/>
                <a:cs typeface="+mn-cs"/>
              </a:rPr>
              <a:t>■ SPECsfs2014</a:t>
            </a:r>
            <a:r>
              <a:rPr kumimoji="1" lang="en-US" sz="1200" kern="1200" dirty="0">
                <a:solidFill>
                  <a:schemeClr val="tx1"/>
                </a:solidFill>
                <a:effectLst/>
                <a:latin typeface="Times New Roman" pitchFamily="-110" charset="0"/>
                <a:ea typeface="+mn-ea"/>
                <a:cs typeface="+mn-cs"/>
              </a:rPr>
              <a:t>: Designed to evaluate the speed and request-handling capabilities</a:t>
            </a:r>
          </a:p>
          <a:p>
            <a:r>
              <a:rPr kumimoji="1" lang="en-US" sz="1200" kern="1200" dirty="0">
                <a:solidFill>
                  <a:schemeClr val="tx1"/>
                </a:solidFill>
                <a:effectLst/>
                <a:latin typeface="Times New Roman" pitchFamily="-110" charset="0"/>
                <a:ea typeface="+mn-ea"/>
                <a:cs typeface="+mn-cs"/>
              </a:rPr>
              <a:t>of file servers.</a:t>
            </a:r>
          </a:p>
          <a:p>
            <a:endParaRPr kumimoji="1" lang="en-US" sz="1200" b="1" kern="1200" dirty="0">
              <a:solidFill>
                <a:schemeClr val="tx1"/>
              </a:solidFill>
              <a:effectLst/>
              <a:latin typeface="Times New Roman" pitchFamily="-110" charset="0"/>
              <a:ea typeface="+mn-ea"/>
              <a:cs typeface="+mn-cs"/>
            </a:endParaRPr>
          </a:p>
          <a:p>
            <a:r>
              <a:rPr kumimoji="1" lang="en-US" sz="1200" b="1" kern="1200" dirty="0">
                <a:solidFill>
                  <a:schemeClr val="tx1"/>
                </a:solidFill>
                <a:effectLst/>
                <a:latin typeface="Times New Roman" pitchFamily="-110" charset="0"/>
                <a:ea typeface="+mn-ea"/>
                <a:cs typeface="+mn-cs"/>
              </a:rPr>
              <a:t>■ SPECvirt_sc2013</a:t>
            </a:r>
            <a:r>
              <a:rPr kumimoji="1" lang="en-US" sz="1200" kern="1200" dirty="0">
                <a:solidFill>
                  <a:schemeClr val="tx1"/>
                </a:solidFill>
                <a:effectLst/>
                <a:latin typeface="Times New Roman" pitchFamily="-110" charset="0"/>
                <a:ea typeface="+mn-ea"/>
                <a:cs typeface="+mn-cs"/>
              </a:rPr>
              <a:t>: Performance evaluation of datacenter servers used in virtualized</a:t>
            </a:r>
          </a:p>
          <a:p>
            <a:r>
              <a:rPr kumimoji="1" lang="en-US" sz="1200" kern="1200" dirty="0">
                <a:solidFill>
                  <a:schemeClr val="tx1"/>
                </a:solidFill>
                <a:effectLst/>
                <a:latin typeface="Times New Roman" pitchFamily="-110" charset="0"/>
                <a:ea typeface="+mn-ea"/>
                <a:cs typeface="+mn-cs"/>
              </a:rPr>
              <a:t>server consolidation. Measures the end-to-end performance of all</a:t>
            </a:r>
          </a:p>
          <a:p>
            <a:r>
              <a:rPr kumimoji="1" lang="en-US" sz="1200" kern="1200" dirty="0">
                <a:solidFill>
                  <a:schemeClr val="tx1"/>
                </a:solidFill>
                <a:effectLst/>
                <a:latin typeface="Times New Roman" pitchFamily="-110" charset="0"/>
                <a:ea typeface="+mn-ea"/>
                <a:cs typeface="+mn-cs"/>
              </a:rPr>
              <a:t>system components including the hardware, virtualization platform, and the</a:t>
            </a:r>
          </a:p>
          <a:p>
            <a:r>
              <a:rPr kumimoji="1" lang="en-US" sz="1200" kern="1200" dirty="0">
                <a:solidFill>
                  <a:schemeClr val="tx1"/>
                </a:solidFill>
                <a:effectLst/>
                <a:latin typeface="Times New Roman" pitchFamily="-110" charset="0"/>
                <a:ea typeface="+mn-ea"/>
                <a:cs typeface="+mn-cs"/>
              </a:rPr>
              <a:t>virtualized guest operating system and application software. The benchmark</a:t>
            </a:r>
          </a:p>
          <a:p>
            <a:r>
              <a:rPr kumimoji="1" lang="en-US" sz="1200" kern="1200" dirty="0">
                <a:solidFill>
                  <a:schemeClr val="tx1"/>
                </a:solidFill>
                <a:effectLst/>
                <a:latin typeface="Times New Roman" pitchFamily="-110" charset="0"/>
                <a:ea typeface="+mn-ea"/>
                <a:cs typeface="+mn-cs"/>
              </a:rPr>
              <a:t>supports hardware virtualization, operating system virtualization, and hardware</a:t>
            </a:r>
          </a:p>
          <a:p>
            <a:r>
              <a:rPr kumimoji="1" lang="en-US" sz="1200" kern="1200" dirty="0">
                <a:solidFill>
                  <a:schemeClr val="tx1"/>
                </a:solidFill>
                <a:effectLst/>
                <a:latin typeface="Times New Roman" pitchFamily="-110" charset="0"/>
                <a:ea typeface="+mn-ea"/>
                <a:cs typeface="+mn-cs"/>
              </a:rPr>
              <a:t>partitioning schemes.</a:t>
            </a:r>
          </a:p>
          <a:p>
            <a:endParaRPr kumimoji="1" lang="en-US" sz="1200"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2.5</a:t>
            </a:r>
          </a:p>
          <a:p>
            <a:r>
              <a:rPr lang="en-US" dirty="0"/>
              <a:t>SPEC CPU2017 Integer</a:t>
            </a:r>
            <a:r>
              <a:rPr lang="en-US" baseline="0" dirty="0"/>
              <a:t> Benchmarks</a:t>
            </a:r>
          </a:p>
          <a:p>
            <a:endParaRPr lang="en-US" baseline="0" dirty="0"/>
          </a:p>
          <a:p>
            <a:r>
              <a:rPr kumimoji="1" lang="en-US" sz="1200" kern="1200" baseline="0" dirty="0">
                <a:solidFill>
                  <a:schemeClr val="tx1"/>
                </a:solidFill>
                <a:latin typeface="Times New Roman" pitchFamily="-110" charset="0"/>
                <a:ea typeface="+mn-ea"/>
                <a:cs typeface="+mn-cs"/>
              </a:rPr>
              <a:t>The </a:t>
            </a:r>
            <a:r>
              <a:rPr kumimoji="1" lang="en-US" sz="1200" kern="1200" dirty="0">
                <a:solidFill>
                  <a:schemeClr val="tx1"/>
                </a:solidFill>
                <a:effectLst/>
                <a:latin typeface="Times New Roman" pitchFamily="-110" charset="0"/>
                <a:ea typeface="+mn-ea"/>
                <a:cs typeface="+mn-cs"/>
              </a:rPr>
              <a:t> CPU2017 suite is based on existing applications that have already been</a:t>
            </a:r>
          </a:p>
          <a:p>
            <a:r>
              <a:rPr kumimoji="1" lang="en-US" sz="1200" kern="1200" dirty="0">
                <a:solidFill>
                  <a:schemeClr val="tx1"/>
                </a:solidFill>
                <a:effectLst/>
                <a:latin typeface="Times New Roman" pitchFamily="-110" charset="0"/>
                <a:ea typeface="+mn-ea"/>
                <a:cs typeface="+mn-cs"/>
              </a:rPr>
              <a:t>ported to a wide variety of platforms by SPEC industry members. In order to make</a:t>
            </a:r>
          </a:p>
          <a:p>
            <a:r>
              <a:rPr kumimoji="1" lang="en-US" sz="1200" kern="1200" dirty="0">
                <a:solidFill>
                  <a:schemeClr val="tx1"/>
                </a:solidFill>
                <a:effectLst/>
                <a:latin typeface="Times New Roman" pitchFamily="-110" charset="0"/>
                <a:ea typeface="+mn-ea"/>
                <a:cs typeface="+mn-cs"/>
              </a:rPr>
              <a:t>the benchmark results reliable and realistic, the CPU2017 benchmarks are drawn</a:t>
            </a:r>
          </a:p>
          <a:p>
            <a:r>
              <a:rPr kumimoji="1" lang="en-US" sz="1200" kern="1200" dirty="0">
                <a:solidFill>
                  <a:schemeClr val="tx1"/>
                </a:solidFill>
                <a:effectLst/>
                <a:latin typeface="Times New Roman" pitchFamily="-110" charset="0"/>
                <a:ea typeface="+mn-ea"/>
                <a:cs typeface="+mn-cs"/>
              </a:rPr>
              <a:t>from real-life applications, rather than using artificial loop programs or synthetic</a:t>
            </a:r>
          </a:p>
          <a:p>
            <a:r>
              <a:rPr kumimoji="1" lang="en-US" sz="1200" kern="1200" dirty="0">
                <a:solidFill>
                  <a:schemeClr val="tx1"/>
                </a:solidFill>
                <a:effectLst/>
                <a:latin typeface="Times New Roman" pitchFamily="-110" charset="0"/>
                <a:ea typeface="+mn-ea"/>
                <a:cs typeface="+mn-cs"/>
              </a:rPr>
              <a:t>benchmarks. The suite consists of 20 integer benchmarks and 23 floating-point benchmarks</a:t>
            </a:r>
          </a:p>
          <a:p>
            <a:r>
              <a:rPr kumimoji="1" lang="en-US" sz="1200" kern="1200" dirty="0">
                <a:solidFill>
                  <a:schemeClr val="tx1"/>
                </a:solidFill>
                <a:effectLst/>
                <a:latin typeface="Times New Roman" pitchFamily="-110" charset="0"/>
                <a:ea typeface="+mn-ea"/>
                <a:cs typeface="+mn-cs"/>
              </a:rPr>
              <a:t>written in C, C++, and Fortran (Table 2.5). For all of the integer benchmarks</a:t>
            </a:r>
          </a:p>
          <a:p>
            <a:r>
              <a:rPr kumimoji="1" lang="en-US" sz="1200" kern="1200" dirty="0">
                <a:solidFill>
                  <a:schemeClr val="tx1"/>
                </a:solidFill>
                <a:effectLst/>
                <a:latin typeface="Times New Roman" pitchFamily="-110" charset="0"/>
                <a:ea typeface="+mn-ea"/>
                <a:cs typeface="+mn-cs"/>
              </a:rPr>
              <a:t> and most of the floating-point benchmarks, there are both rate and speed benchmark</a:t>
            </a:r>
          </a:p>
          <a:p>
            <a:r>
              <a:rPr kumimoji="1" lang="en-US" sz="1200" kern="1200" dirty="0">
                <a:solidFill>
                  <a:schemeClr val="tx1"/>
                </a:solidFill>
                <a:effectLst/>
                <a:latin typeface="Times New Roman" pitchFamily="-110" charset="0"/>
                <a:ea typeface="+mn-ea"/>
                <a:cs typeface="+mn-cs"/>
              </a:rPr>
              <a:t>programs.</a:t>
            </a:r>
            <a:r>
              <a:rPr kumimoji="1" lang="en-US" sz="1200" kern="1200" baseline="0" dirty="0">
                <a:solidFill>
                  <a:schemeClr val="tx1"/>
                </a:solidFill>
                <a:effectLst/>
                <a:latin typeface="Times New Roman" pitchFamily="-110" charset="0"/>
                <a:ea typeface="+mn-ea"/>
                <a:cs typeface="+mn-cs"/>
              </a:rPr>
              <a:t> </a:t>
            </a:r>
            <a:r>
              <a:rPr kumimoji="1" lang="en-US" sz="1200" kern="1200" dirty="0">
                <a:solidFill>
                  <a:schemeClr val="tx1"/>
                </a:solidFill>
                <a:effectLst/>
                <a:latin typeface="Times New Roman" pitchFamily="-110" charset="0"/>
                <a:ea typeface="+mn-ea"/>
                <a:cs typeface="+mn-cs"/>
              </a:rPr>
              <a:t>The differences between corresponding rate and speed benchmarks</a:t>
            </a:r>
          </a:p>
          <a:p>
            <a:r>
              <a:rPr kumimoji="1" lang="en-US" sz="1200" kern="1200" dirty="0">
                <a:solidFill>
                  <a:schemeClr val="tx1"/>
                </a:solidFill>
                <a:effectLst/>
                <a:latin typeface="Times New Roman" pitchFamily="-110" charset="0"/>
                <a:ea typeface="+mn-ea"/>
                <a:cs typeface="+mn-cs"/>
              </a:rPr>
              <a:t>include workload sizes, compile flags, and run rules. The suite contains over 11 million</a:t>
            </a:r>
          </a:p>
          <a:p>
            <a:r>
              <a:rPr kumimoji="1" lang="en-US" sz="1200" kern="1200" dirty="0">
                <a:solidFill>
                  <a:schemeClr val="tx1"/>
                </a:solidFill>
                <a:effectLst/>
                <a:latin typeface="Times New Roman" pitchFamily="-110" charset="0"/>
                <a:ea typeface="+mn-ea"/>
                <a:cs typeface="+mn-cs"/>
              </a:rPr>
              <a:t>lines of code. This is the sixth generation of processor-intensive suites from SPEC; the</a:t>
            </a:r>
          </a:p>
          <a:p>
            <a:r>
              <a:rPr kumimoji="1" lang="en-US" sz="1200" kern="1200" dirty="0">
                <a:solidFill>
                  <a:schemeClr val="tx1"/>
                </a:solidFill>
                <a:effectLst/>
                <a:latin typeface="Times New Roman" pitchFamily="-110" charset="0"/>
                <a:ea typeface="+mn-ea"/>
                <a:cs typeface="+mn-cs"/>
              </a:rPr>
              <a:t>fifth generation was CPU2006. CPU2017 is designed to provide a contemporary set of</a:t>
            </a:r>
          </a:p>
          <a:p>
            <a:r>
              <a:rPr kumimoji="1" lang="en-US" sz="1200" kern="1200" dirty="0">
                <a:solidFill>
                  <a:schemeClr val="tx1"/>
                </a:solidFill>
                <a:effectLst/>
                <a:latin typeface="Times New Roman" pitchFamily="-110" charset="0"/>
                <a:ea typeface="+mn-ea"/>
                <a:cs typeface="+mn-cs"/>
              </a:rPr>
              <a:t>benchmarks that reflect the dramatic changes in workload and performance requirements</a:t>
            </a:r>
          </a:p>
          <a:p>
            <a:r>
              <a:rPr kumimoji="1" lang="en-US" sz="1200" kern="1200" dirty="0">
                <a:solidFill>
                  <a:schemeClr val="tx1"/>
                </a:solidFill>
                <a:effectLst/>
                <a:latin typeface="Times New Roman" pitchFamily="-110" charset="0"/>
                <a:ea typeface="+mn-ea"/>
                <a:cs typeface="+mn-cs"/>
              </a:rPr>
              <a:t>in the 11 years since CPU2006 [MOOR17].</a:t>
            </a:r>
          </a:p>
          <a:p>
            <a:endParaRPr kumimoji="1" lang="en-US" sz="1200" kern="1200" baseline="0" dirty="0">
              <a:solidFill>
                <a:schemeClr val="tx1"/>
              </a:solidFill>
              <a:latin typeface="Times New Roman" pitchFamily="-11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3813760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2.5</a:t>
            </a:r>
          </a:p>
          <a:p>
            <a:r>
              <a:rPr lang="en-US"/>
              <a:t>SPEC CPU2017 </a:t>
            </a:r>
            <a:r>
              <a:rPr lang="en-US" dirty="0"/>
              <a:t>Integer</a:t>
            </a:r>
            <a:r>
              <a:rPr lang="en-US" baseline="0" dirty="0"/>
              <a:t> Benchmarks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268759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1" kern="1200" dirty="0">
                <a:solidFill>
                  <a:schemeClr val="tx1"/>
                </a:solidFill>
                <a:effectLst/>
                <a:latin typeface="Times New Roman" pitchFamily="-110" charset="0"/>
                <a:ea typeface="+mn-ea"/>
                <a:cs typeface="+mn-cs"/>
              </a:rPr>
              <a:t>Table 2.6  SPEC CPU2017 Integer Benchmarks for HP Integrity Superdome X</a:t>
            </a:r>
            <a:endParaRPr kumimoji="1" lang="en-US" sz="1200" kern="1200" dirty="0">
              <a:solidFill>
                <a:schemeClr val="tx1"/>
              </a:solidFill>
              <a:effectLst/>
              <a:latin typeface="Times New Roman" pitchFamily="-110" charset="0"/>
              <a:ea typeface="+mn-ea"/>
              <a:cs typeface="+mn-cs"/>
            </a:endParaRPr>
          </a:p>
          <a:p>
            <a:endParaRPr lang="en-US" baseline="0" dirty="0"/>
          </a:p>
          <a:p>
            <a:r>
              <a:rPr kumimoji="1" lang="en-US" sz="1200" b="0" i="0" u="none" strike="noStrike" kern="1200" baseline="0" dirty="0">
                <a:solidFill>
                  <a:schemeClr val="tx1"/>
                </a:solidFill>
                <a:latin typeface="Times New Roman" pitchFamily="-110" charset="0"/>
                <a:ea typeface="+mn-ea"/>
                <a:cs typeface="+mn-cs"/>
              </a:rPr>
              <a:t> SPEC uses a historical Sun system, the “Ultra Enterprise 2,” which was introduced</a:t>
            </a:r>
          </a:p>
          <a:p>
            <a:r>
              <a:rPr kumimoji="1" lang="en-US" sz="1200" b="0" i="0" u="none" strike="noStrike" kern="1200" baseline="0" dirty="0">
                <a:solidFill>
                  <a:schemeClr val="tx1"/>
                </a:solidFill>
                <a:latin typeface="Times New Roman" pitchFamily="-110" charset="0"/>
                <a:ea typeface="+mn-ea"/>
                <a:cs typeface="+mn-cs"/>
              </a:rPr>
              <a:t>in 1997, as the reference machine. The reference machine uses a 296-MHz</a:t>
            </a:r>
          </a:p>
          <a:p>
            <a:r>
              <a:rPr kumimoji="1" lang="en-US" sz="1200" b="0" i="0" u="none" strike="noStrike" kern="1200" baseline="0" dirty="0" err="1">
                <a:solidFill>
                  <a:schemeClr val="tx1"/>
                </a:solidFill>
                <a:latin typeface="Times New Roman" pitchFamily="-110" charset="0"/>
                <a:ea typeface="+mn-ea"/>
                <a:cs typeface="+mn-cs"/>
              </a:rPr>
              <a:t>UltraSPARC</a:t>
            </a:r>
            <a:r>
              <a:rPr kumimoji="1" lang="en-US" sz="1200" b="0" i="0" u="none" strike="noStrike" kern="1200" baseline="0" dirty="0">
                <a:solidFill>
                  <a:schemeClr val="tx1"/>
                </a:solidFill>
                <a:latin typeface="Times New Roman" pitchFamily="-110" charset="0"/>
                <a:ea typeface="+mn-ea"/>
                <a:cs typeface="+mn-cs"/>
              </a:rPr>
              <a:t> II processor. It takes about 12 days to do a rule-conforming run of</a:t>
            </a:r>
          </a:p>
          <a:p>
            <a:r>
              <a:rPr kumimoji="1" lang="en-US" sz="1200" b="0" i="0" u="none" strike="noStrike" kern="1200" baseline="0" dirty="0">
                <a:solidFill>
                  <a:schemeClr val="tx1"/>
                </a:solidFill>
                <a:latin typeface="Times New Roman" pitchFamily="-110" charset="0"/>
                <a:ea typeface="+mn-ea"/>
                <a:cs typeface="+mn-cs"/>
              </a:rPr>
              <a:t>the base metrics for CINT2017 and CFP2017 on the CPU2017 reference machine.</a:t>
            </a:r>
          </a:p>
          <a:p>
            <a:r>
              <a:rPr kumimoji="1" lang="en-US" sz="1200" b="0" i="0" u="none" strike="noStrike" kern="1200" baseline="0" dirty="0">
                <a:solidFill>
                  <a:schemeClr val="tx1"/>
                </a:solidFill>
                <a:latin typeface="Times New Roman" pitchFamily="-110" charset="0"/>
                <a:ea typeface="+mn-ea"/>
                <a:cs typeface="+mn-cs"/>
              </a:rPr>
              <a:t>Tables 2.5 and 2.6 show the amount of time to run each benchmark using the reference</a:t>
            </a:r>
          </a:p>
          <a:p>
            <a:r>
              <a:rPr kumimoji="1" lang="en-US" sz="1200" b="0" i="0" u="none" strike="noStrike" kern="1200" baseline="0" dirty="0">
                <a:solidFill>
                  <a:schemeClr val="tx1"/>
                </a:solidFill>
                <a:latin typeface="Times New Roman" pitchFamily="-110" charset="0"/>
                <a:ea typeface="+mn-ea"/>
                <a:cs typeface="+mn-cs"/>
              </a:rPr>
              <a:t>machine. The tables also show the dynamic instruction counts on the reference</a:t>
            </a:r>
          </a:p>
          <a:p>
            <a:r>
              <a:rPr kumimoji="1" lang="en-US" sz="1200" b="0" i="0" u="none" strike="noStrike" kern="1200" baseline="0" dirty="0">
                <a:solidFill>
                  <a:schemeClr val="tx1"/>
                </a:solidFill>
                <a:latin typeface="Times New Roman" pitchFamily="-110" charset="0"/>
                <a:ea typeface="+mn-ea"/>
                <a:cs typeface="+mn-cs"/>
              </a:rPr>
              <a:t>machine, as reported in [PHAN07]. These value are the actual number of instructions</a:t>
            </a:r>
          </a:p>
          <a:p>
            <a:r>
              <a:rPr kumimoji="1" lang="en-US" sz="1200" b="0" i="0" u="none" strike="noStrike" kern="1200" baseline="0" dirty="0">
                <a:solidFill>
                  <a:schemeClr val="tx1"/>
                </a:solidFill>
                <a:latin typeface="Times New Roman" pitchFamily="-110" charset="0"/>
                <a:ea typeface="+mn-ea"/>
                <a:cs typeface="+mn-cs"/>
              </a:rPr>
              <a:t>executed during the run of each program.</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3813760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1" kern="1200" dirty="0">
                <a:solidFill>
                  <a:schemeClr val="tx1"/>
                </a:solidFill>
                <a:effectLst/>
                <a:latin typeface="Times New Roman" pitchFamily="-110" charset="0"/>
                <a:ea typeface="+mn-ea"/>
                <a:cs typeface="+mn-cs"/>
              </a:rPr>
              <a:t>Table 2.6  SPEC CPU2017 Integer Benchmarks for HP Integrity Superdome X</a:t>
            </a:r>
            <a:endParaRPr kumimoji="1" lang="en-US" sz="1200" kern="1200" dirty="0">
              <a:solidFill>
                <a:schemeClr val="tx1"/>
              </a:solidFill>
              <a:effectLst/>
              <a:latin typeface="Times New Roman" pitchFamily="-110" charset="0"/>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1219116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To better understand results published of a system using CPU2017, we define</a:t>
            </a:r>
          </a:p>
          <a:p>
            <a:r>
              <a:rPr kumimoji="1" lang="en-US" sz="1200" b="0" i="0" u="none" strike="noStrike" kern="1200" baseline="0" dirty="0">
                <a:solidFill>
                  <a:schemeClr val="tx1"/>
                </a:solidFill>
                <a:latin typeface="Times New Roman" pitchFamily="-110" charset="0"/>
                <a:ea typeface="+mn-ea"/>
                <a:cs typeface="+mn-cs"/>
              </a:rPr>
              <a:t>the following terms used in the SPEC documentation:</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Benchmark:  </a:t>
            </a:r>
            <a:r>
              <a:rPr kumimoji="1" lang="en-US" sz="1200" b="0" i="0" u="none" strike="noStrike" kern="1200" baseline="0" dirty="0">
                <a:solidFill>
                  <a:schemeClr val="tx1"/>
                </a:solidFill>
                <a:latin typeface="Times New Roman" pitchFamily="-110" charset="0"/>
                <a:ea typeface="+mn-ea"/>
                <a:cs typeface="+mn-cs"/>
              </a:rPr>
              <a:t>A program written in a high-level language that can be compiled</a:t>
            </a:r>
          </a:p>
          <a:p>
            <a:r>
              <a:rPr kumimoji="1" lang="en-US" sz="1200" b="0" i="0" u="none" strike="noStrike" kern="1200" baseline="0" dirty="0">
                <a:solidFill>
                  <a:schemeClr val="tx1"/>
                </a:solidFill>
                <a:latin typeface="Times New Roman" pitchFamily="-110" charset="0"/>
                <a:ea typeface="+mn-ea"/>
                <a:cs typeface="+mn-cs"/>
              </a:rPr>
              <a:t>and executed on any computer that implements the compiler.</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System under test:  </a:t>
            </a:r>
            <a:r>
              <a:rPr kumimoji="1" lang="en-US" sz="1200" b="0" i="0" u="none" strike="noStrike" kern="1200" baseline="0" dirty="0">
                <a:solidFill>
                  <a:schemeClr val="tx1"/>
                </a:solidFill>
                <a:latin typeface="Times New Roman" pitchFamily="-110" charset="0"/>
                <a:ea typeface="+mn-ea"/>
                <a:cs typeface="+mn-cs"/>
              </a:rPr>
              <a:t>This is the system to be evaluated.</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Reference machine</a:t>
            </a:r>
            <a:r>
              <a:rPr kumimoji="1" lang="en-US" sz="1200" b="0" i="0" u="none" strike="noStrike" kern="1200" baseline="0" dirty="0">
                <a:solidFill>
                  <a:schemeClr val="tx1"/>
                </a:solidFill>
                <a:latin typeface="Times New Roman" pitchFamily="-110" charset="0"/>
                <a:ea typeface="+mn-ea"/>
                <a:cs typeface="+mn-cs"/>
              </a:rPr>
              <a:t>:  This is a system used by SPEC to establish a baseline performance</a:t>
            </a:r>
          </a:p>
          <a:p>
            <a:r>
              <a:rPr kumimoji="1" lang="en-US" sz="1200" b="0" i="0" u="none" strike="noStrike" kern="1200" baseline="0" dirty="0">
                <a:solidFill>
                  <a:schemeClr val="tx1"/>
                </a:solidFill>
                <a:latin typeface="Times New Roman" pitchFamily="-110" charset="0"/>
                <a:ea typeface="+mn-ea"/>
                <a:cs typeface="+mn-cs"/>
              </a:rPr>
              <a:t>for all benchmarks. Each benchmark is run and measured on this</a:t>
            </a:r>
          </a:p>
          <a:p>
            <a:r>
              <a:rPr kumimoji="1" lang="en-US" sz="1200" b="0" i="0" u="none" strike="noStrike" kern="1200" baseline="0" dirty="0">
                <a:solidFill>
                  <a:schemeClr val="tx1"/>
                </a:solidFill>
                <a:latin typeface="Times New Roman" pitchFamily="-110" charset="0"/>
                <a:ea typeface="+mn-ea"/>
                <a:cs typeface="+mn-cs"/>
              </a:rPr>
              <a:t>machine to establish a reference time for that benchmark. A system under test</a:t>
            </a:r>
          </a:p>
          <a:p>
            <a:r>
              <a:rPr kumimoji="1" lang="en-US" sz="1200" b="0" i="0" u="none" strike="noStrike" kern="1200" baseline="0" dirty="0">
                <a:solidFill>
                  <a:schemeClr val="tx1"/>
                </a:solidFill>
                <a:latin typeface="Times New Roman" pitchFamily="-110" charset="0"/>
                <a:ea typeface="+mn-ea"/>
                <a:cs typeface="+mn-cs"/>
              </a:rPr>
              <a:t>is evaluated by running the CPU2017 benchmarks and comparing the results</a:t>
            </a:r>
          </a:p>
          <a:p>
            <a:r>
              <a:rPr kumimoji="1" lang="en-US" sz="1200" b="0" i="0" u="none" strike="noStrike" kern="1200" baseline="0" dirty="0">
                <a:solidFill>
                  <a:schemeClr val="tx1"/>
                </a:solidFill>
                <a:latin typeface="Times New Roman" pitchFamily="-110" charset="0"/>
                <a:ea typeface="+mn-ea"/>
                <a:cs typeface="+mn-cs"/>
              </a:rPr>
              <a:t>for running the same programs on the reference machine.</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a:t>
            </a:r>
            <a:r>
              <a:rPr kumimoji="1" lang="en-US" sz="1200" b="0" i="0" u="none" strike="noStrike" kern="1200" baseline="0" dirty="0">
                <a:solidFill>
                  <a:schemeClr val="tx1"/>
                </a:solidFill>
                <a:latin typeface="Times New Roman" pitchFamily="-110" charset="0"/>
                <a:ea typeface="+mn-ea"/>
                <a:cs typeface="+mn-cs"/>
              </a:rPr>
              <a:t> Base metric:  These are required for all reported results and have strict guidelines</a:t>
            </a:r>
          </a:p>
          <a:p>
            <a:r>
              <a:rPr kumimoji="1" lang="en-US" sz="1200" b="0" i="0" u="none" strike="noStrike" kern="1200" baseline="0" dirty="0">
                <a:solidFill>
                  <a:schemeClr val="tx1"/>
                </a:solidFill>
                <a:latin typeface="Times New Roman" pitchFamily="-110" charset="0"/>
                <a:ea typeface="+mn-ea"/>
                <a:cs typeface="+mn-cs"/>
              </a:rPr>
              <a:t>for compilation. In essence, the standard compiler with more or less</a:t>
            </a:r>
          </a:p>
          <a:p>
            <a:r>
              <a:rPr kumimoji="1" lang="en-US" sz="1200" b="0" i="0" u="none" strike="noStrike" kern="1200" baseline="0" dirty="0">
                <a:solidFill>
                  <a:schemeClr val="tx1"/>
                </a:solidFill>
                <a:latin typeface="Times New Roman" pitchFamily="-110" charset="0"/>
                <a:ea typeface="+mn-ea"/>
                <a:cs typeface="+mn-cs"/>
              </a:rPr>
              <a:t>default settings should be used on each system under test to achieve comparable</a:t>
            </a:r>
          </a:p>
          <a:p>
            <a:r>
              <a:rPr kumimoji="1" lang="en-US" sz="1200" b="0" i="0" u="none" strike="noStrike" kern="1200" baseline="0" dirty="0">
                <a:solidFill>
                  <a:schemeClr val="tx1"/>
                </a:solidFill>
                <a:latin typeface="Times New Roman" pitchFamily="-110" charset="0"/>
                <a:ea typeface="+mn-ea"/>
                <a:cs typeface="+mn-cs"/>
              </a:rPr>
              <a:t>results.</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Peak metric:  </a:t>
            </a:r>
            <a:r>
              <a:rPr kumimoji="1" lang="en-US" sz="1200" b="0" i="0" u="none" strike="noStrike" kern="1200" baseline="0" dirty="0">
                <a:solidFill>
                  <a:schemeClr val="tx1"/>
                </a:solidFill>
                <a:latin typeface="Times New Roman" pitchFamily="-110" charset="0"/>
                <a:ea typeface="+mn-ea"/>
                <a:cs typeface="+mn-cs"/>
              </a:rPr>
              <a:t>This enables users to attempt to optimize system performance by</a:t>
            </a:r>
          </a:p>
          <a:p>
            <a:r>
              <a:rPr kumimoji="1" lang="en-US" sz="1200" b="0" i="0" u="none" strike="noStrike" kern="1200" baseline="0" dirty="0">
                <a:solidFill>
                  <a:schemeClr val="tx1"/>
                </a:solidFill>
                <a:latin typeface="Times New Roman" pitchFamily="-110" charset="0"/>
                <a:ea typeface="+mn-ea"/>
                <a:cs typeface="+mn-cs"/>
              </a:rPr>
              <a:t>optimizing the compiler output. For example, different compiler options may</a:t>
            </a:r>
          </a:p>
          <a:p>
            <a:r>
              <a:rPr kumimoji="1" lang="en-US" sz="1200" b="0" i="0" u="none" strike="noStrike" kern="1200" baseline="0" dirty="0">
                <a:solidFill>
                  <a:schemeClr val="tx1"/>
                </a:solidFill>
                <a:latin typeface="Times New Roman" pitchFamily="-110" charset="0"/>
                <a:ea typeface="+mn-ea"/>
                <a:cs typeface="+mn-cs"/>
              </a:rPr>
              <a:t>be used on each benchmark, and feedback-directed optimization is allowed.</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Speed metric</a:t>
            </a:r>
            <a:r>
              <a:rPr kumimoji="1" lang="en-US" sz="1200" b="0" i="0" u="none" strike="noStrike" kern="1200" baseline="0" dirty="0">
                <a:solidFill>
                  <a:schemeClr val="tx1"/>
                </a:solidFill>
                <a:latin typeface="Times New Roman" pitchFamily="-110" charset="0"/>
                <a:ea typeface="+mn-ea"/>
                <a:cs typeface="+mn-cs"/>
              </a:rPr>
              <a:t>:  This is simply a measurement of the time it takes to execute a</a:t>
            </a:r>
          </a:p>
          <a:p>
            <a:r>
              <a:rPr kumimoji="1" lang="en-US" sz="1200" b="0" i="0" u="none" strike="noStrike" kern="1200" baseline="0" dirty="0">
                <a:solidFill>
                  <a:schemeClr val="tx1"/>
                </a:solidFill>
                <a:latin typeface="Times New Roman" pitchFamily="-110" charset="0"/>
                <a:ea typeface="+mn-ea"/>
                <a:cs typeface="+mn-cs"/>
              </a:rPr>
              <a:t>compiled benchmark. The speed metric is used for comparing the ability of a</a:t>
            </a:r>
          </a:p>
          <a:p>
            <a:r>
              <a:rPr kumimoji="1" lang="en-US" sz="1200" b="0" i="0" u="none" strike="noStrike" kern="1200" baseline="0" dirty="0">
                <a:solidFill>
                  <a:schemeClr val="tx1"/>
                </a:solidFill>
                <a:latin typeface="Times New Roman" pitchFamily="-110" charset="0"/>
                <a:ea typeface="+mn-ea"/>
                <a:cs typeface="+mn-cs"/>
              </a:rPr>
              <a:t>computer to complete single tasks.</a:t>
            </a:r>
          </a:p>
          <a:p>
            <a:endParaRPr kumimoji="1" lang="en-US" sz="1200" b="1" i="0" u="none" strike="noStrike" kern="1200" baseline="0" dirty="0">
              <a:solidFill>
                <a:schemeClr val="tx1"/>
              </a:solidFill>
              <a:latin typeface="Times New Roman" pitchFamily="-110" charset="0"/>
              <a:ea typeface="+mn-ea"/>
              <a:cs typeface="+mn-cs"/>
            </a:endParaRPr>
          </a:p>
          <a:p>
            <a:r>
              <a:rPr kumimoji="1" lang="en-US" sz="1200" b="1" i="0" u="none" strike="noStrike" kern="1200" baseline="0" dirty="0">
                <a:solidFill>
                  <a:schemeClr val="tx1"/>
                </a:solidFill>
                <a:latin typeface="Times New Roman" pitchFamily="-110" charset="0"/>
                <a:ea typeface="+mn-ea"/>
                <a:cs typeface="+mn-cs"/>
              </a:rPr>
              <a:t>■ Rate metric:  </a:t>
            </a:r>
            <a:r>
              <a:rPr kumimoji="1" lang="en-US" sz="1200" b="0" i="0" u="none" strike="noStrike" kern="1200" baseline="0" dirty="0">
                <a:solidFill>
                  <a:schemeClr val="tx1"/>
                </a:solidFill>
                <a:latin typeface="Times New Roman" pitchFamily="-110" charset="0"/>
                <a:ea typeface="+mn-ea"/>
                <a:cs typeface="+mn-cs"/>
              </a:rPr>
              <a:t>This is a measurement of how many tasks a computer can accomplish</a:t>
            </a:r>
          </a:p>
          <a:p>
            <a:r>
              <a:rPr kumimoji="1" lang="en-US" sz="1200" b="0" i="0" u="none" strike="noStrike" kern="1200" baseline="0" dirty="0">
                <a:solidFill>
                  <a:schemeClr val="tx1"/>
                </a:solidFill>
                <a:latin typeface="Times New Roman" pitchFamily="-110" charset="0"/>
                <a:ea typeface="+mn-ea"/>
                <a:cs typeface="+mn-cs"/>
              </a:rPr>
              <a:t>in a certain amount of time; this is called a </a:t>
            </a:r>
            <a:r>
              <a:rPr kumimoji="1" lang="en-US" sz="1200" b="1" i="0" u="none" strike="noStrike" kern="1200" baseline="0" dirty="0">
                <a:solidFill>
                  <a:schemeClr val="tx1"/>
                </a:solidFill>
                <a:latin typeface="Times New Roman" pitchFamily="-110" charset="0"/>
                <a:ea typeface="+mn-ea"/>
                <a:cs typeface="+mn-cs"/>
              </a:rPr>
              <a:t>throughput</a:t>
            </a:r>
            <a:r>
              <a:rPr kumimoji="1" lang="en-US" sz="1200" b="0" i="0" u="none" strike="noStrike" kern="1200" baseline="0" dirty="0">
                <a:solidFill>
                  <a:schemeClr val="tx1"/>
                </a:solidFill>
                <a:latin typeface="Times New Roman" pitchFamily="-110" charset="0"/>
                <a:ea typeface="+mn-ea"/>
                <a:cs typeface="+mn-cs"/>
              </a:rPr>
              <a:t> , capacity, or rate</a:t>
            </a:r>
          </a:p>
          <a:p>
            <a:r>
              <a:rPr kumimoji="1" lang="en-US" sz="1200" b="0" i="0" u="none" strike="noStrike" kern="1200" baseline="0" dirty="0">
                <a:solidFill>
                  <a:schemeClr val="tx1"/>
                </a:solidFill>
                <a:latin typeface="Times New Roman" pitchFamily="-110" charset="0"/>
                <a:ea typeface="+mn-ea"/>
                <a:cs typeface="+mn-cs"/>
              </a:rPr>
              <a:t>measure. The rate metric allows the system under test to execute simultaneous</a:t>
            </a:r>
          </a:p>
          <a:p>
            <a:r>
              <a:rPr kumimoji="1" lang="en-US" sz="1200" b="0" i="0" u="none" strike="noStrike" kern="1200" baseline="0" dirty="0">
                <a:solidFill>
                  <a:schemeClr val="tx1"/>
                </a:solidFill>
                <a:latin typeface="Times New Roman" pitchFamily="-110" charset="0"/>
                <a:ea typeface="+mn-ea"/>
                <a:cs typeface="+mn-cs"/>
              </a:rPr>
              <a:t>tasks to take advantage of multiple processors.</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25617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9AE1A-A2AA-6746-A8EE-029791A08435}" type="slidenum">
              <a:rPr lang="en-US"/>
              <a:pPr/>
              <a:t>4</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While processor power has raced ahead at breakneck speed, other critical components</a:t>
            </a:r>
          </a:p>
          <a:p>
            <a:r>
              <a:rPr kumimoji="1" lang="en-US" sz="1200" kern="1200" baseline="0" dirty="0">
                <a:solidFill>
                  <a:schemeClr val="tx1"/>
                </a:solidFill>
                <a:latin typeface="Times New Roman" pitchFamily="-110" charset="0"/>
                <a:ea typeface="+mn-ea"/>
                <a:cs typeface="+mn-cs"/>
              </a:rPr>
              <a:t>of the computer have not kept up. The result is a need to look for performance</a:t>
            </a:r>
          </a:p>
          <a:p>
            <a:r>
              <a:rPr kumimoji="1" lang="en-US" sz="1200" kern="1200" baseline="0" dirty="0">
                <a:solidFill>
                  <a:schemeClr val="tx1"/>
                </a:solidFill>
                <a:latin typeface="Times New Roman" pitchFamily="-110" charset="0"/>
                <a:ea typeface="+mn-ea"/>
                <a:cs typeface="+mn-cs"/>
              </a:rPr>
              <a:t>balance: an adjusting of the organization and architecture to compensate for the</a:t>
            </a:r>
          </a:p>
          <a:p>
            <a:r>
              <a:rPr kumimoji="1" lang="en-US" sz="1200" kern="1200" baseline="0" dirty="0">
                <a:solidFill>
                  <a:schemeClr val="tx1"/>
                </a:solidFill>
                <a:latin typeface="Times New Roman" pitchFamily="-110" charset="0"/>
                <a:ea typeface="+mn-ea"/>
                <a:cs typeface="+mn-cs"/>
              </a:rPr>
              <a:t>mismatch among the capabilities of the various components.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problem created by such mismatches is particularly critical at the</a:t>
            </a:r>
          </a:p>
          <a:p>
            <a:r>
              <a:rPr kumimoji="1" lang="en-US" sz="1200" kern="1200" baseline="0" dirty="0">
                <a:solidFill>
                  <a:schemeClr val="tx1"/>
                </a:solidFill>
                <a:latin typeface="Times New Roman" pitchFamily="-110" charset="0"/>
                <a:ea typeface="+mn-ea"/>
                <a:cs typeface="+mn-cs"/>
              </a:rPr>
              <a:t>interface between processor and main memory. While processor speed has grown</a:t>
            </a:r>
          </a:p>
          <a:p>
            <a:r>
              <a:rPr kumimoji="1" lang="en-US" sz="1200" kern="1200" baseline="0" dirty="0">
                <a:solidFill>
                  <a:schemeClr val="tx1"/>
                </a:solidFill>
                <a:latin typeface="Times New Roman" pitchFamily="-110" charset="0"/>
                <a:ea typeface="+mn-ea"/>
                <a:cs typeface="+mn-cs"/>
              </a:rPr>
              <a:t>rapidly, the speed with which data can be transferred between main memory and the</a:t>
            </a:r>
          </a:p>
          <a:p>
            <a:r>
              <a:rPr kumimoji="1" lang="en-US" sz="1200" kern="1200" baseline="0" dirty="0">
                <a:solidFill>
                  <a:schemeClr val="tx1"/>
                </a:solidFill>
                <a:latin typeface="Times New Roman" pitchFamily="-110" charset="0"/>
                <a:ea typeface="+mn-ea"/>
                <a:cs typeface="+mn-cs"/>
              </a:rPr>
              <a:t>processor has lagged badly. The interface between processor and main memory is</a:t>
            </a:r>
          </a:p>
          <a:p>
            <a:r>
              <a:rPr kumimoji="1" lang="en-US" sz="1200" kern="1200" baseline="0" dirty="0">
                <a:solidFill>
                  <a:schemeClr val="tx1"/>
                </a:solidFill>
                <a:latin typeface="Times New Roman" pitchFamily="-110" charset="0"/>
                <a:ea typeface="+mn-ea"/>
                <a:cs typeface="+mn-cs"/>
              </a:rPr>
              <a:t>the most crucial pathway in the entire computer because it is responsible for carrying</a:t>
            </a:r>
          </a:p>
          <a:p>
            <a:r>
              <a:rPr kumimoji="1" lang="en-US" sz="1200" kern="1200" baseline="0" dirty="0">
                <a:solidFill>
                  <a:schemeClr val="tx1"/>
                </a:solidFill>
                <a:latin typeface="Times New Roman" pitchFamily="-110" charset="0"/>
                <a:ea typeface="+mn-ea"/>
                <a:cs typeface="+mn-cs"/>
              </a:rPr>
              <a:t>a constant flow of program instructions and data between memory chips and the</a:t>
            </a:r>
          </a:p>
          <a:p>
            <a:r>
              <a:rPr kumimoji="1" lang="en-US" sz="1200" kern="1200" baseline="0" dirty="0">
                <a:solidFill>
                  <a:schemeClr val="tx1"/>
                </a:solidFill>
                <a:latin typeface="Times New Roman" pitchFamily="-110" charset="0"/>
                <a:ea typeface="+mn-ea"/>
                <a:cs typeface="+mn-cs"/>
              </a:rPr>
              <a:t>processor. If memory or the pathway fails to keep pace with the processor’s insistent</a:t>
            </a:r>
          </a:p>
          <a:p>
            <a:r>
              <a:rPr kumimoji="1" lang="en-US" sz="1200" kern="1200" baseline="0" dirty="0">
                <a:solidFill>
                  <a:schemeClr val="tx1"/>
                </a:solidFill>
                <a:latin typeface="Times New Roman" pitchFamily="-110" charset="0"/>
                <a:ea typeface="+mn-ea"/>
                <a:cs typeface="+mn-cs"/>
              </a:rPr>
              <a:t>demands, the processor stalls in a wait state, and valuable processing time is lost.</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A system architect can attack this problem in a number of ways, all of which</a:t>
            </a:r>
          </a:p>
          <a:p>
            <a:r>
              <a:rPr kumimoji="1" lang="en-US" sz="1200" kern="1200" baseline="0" dirty="0">
                <a:solidFill>
                  <a:schemeClr val="tx1"/>
                </a:solidFill>
                <a:latin typeface="Times New Roman" pitchFamily="-110" charset="0"/>
                <a:ea typeface="+mn-ea"/>
                <a:cs typeface="+mn-cs"/>
              </a:rPr>
              <a:t>are reflected in contemporary computer designs. Consider the following examples: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number of bits that are retrieved at one time by making DRAMs</a:t>
            </a:r>
          </a:p>
          <a:p>
            <a:r>
              <a:rPr kumimoji="1" lang="en-US" sz="1200" kern="1200" baseline="0" dirty="0">
                <a:solidFill>
                  <a:schemeClr val="tx1"/>
                </a:solidFill>
                <a:latin typeface="Times New Roman" pitchFamily="-110" charset="0"/>
                <a:ea typeface="+mn-ea"/>
                <a:cs typeface="+mn-cs"/>
              </a:rPr>
              <a:t>“wider” rather than “deeper” and by using wide bus data paths.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Change the DRAM interface to make it more efficient by including a cache</a:t>
            </a:r>
          </a:p>
          <a:p>
            <a:r>
              <a:rPr kumimoji="1" lang="en-US" sz="1200" kern="1200" baseline="0" dirty="0">
                <a:solidFill>
                  <a:schemeClr val="tx1"/>
                </a:solidFill>
                <a:latin typeface="Times New Roman" pitchFamily="-110" charset="0"/>
                <a:ea typeface="+mn-ea"/>
                <a:cs typeface="+mn-cs"/>
              </a:rPr>
              <a:t>or other buffering scheme on the DRAM chip.</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Reduce the frequency of memory access by incorporating increasingly complex</a:t>
            </a:r>
          </a:p>
          <a:p>
            <a:r>
              <a:rPr kumimoji="1" lang="en-US" sz="1200" kern="1200" baseline="0" dirty="0">
                <a:solidFill>
                  <a:schemeClr val="tx1"/>
                </a:solidFill>
                <a:latin typeface="Times New Roman" pitchFamily="-110" charset="0"/>
                <a:ea typeface="+mn-ea"/>
                <a:cs typeface="+mn-cs"/>
              </a:rPr>
              <a:t>and efficient cache structures between the processor and main memory. This</a:t>
            </a:r>
          </a:p>
          <a:p>
            <a:r>
              <a:rPr kumimoji="1" lang="en-US" sz="1200" kern="1200" baseline="0" dirty="0">
                <a:solidFill>
                  <a:schemeClr val="tx1"/>
                </a:solidFill>
                <a:latin typeface="Times New Roman" pitchFamily="-110" charset="0"/>
                <a:ea typeface="+mn-ea"/>
                <a:cs typeface="+mn-cs"/>
              </a:rPr>
              <a:t>includes the incorporation of one or more caches on the processor chip as well</a:t>
            </a:r>
          </a:p>
          <a:p>
            <a:r>
              <a:rPr kumimoji="1" lang="en-US" sz="1200" kern="1200" baseline="0" dirty="0">
                <a:solidFill>
                  <a:schemeClr val="tx1"/>
                </a:solidFill>
                <a:latin typeface="Times New Roman" pitchFamily="-110" charset="0"/>
                <a:ea typeface="+mn-ea"/>
                <a:cs typeface="+mn-cs"/>
              </a:rPr>
              <a:t>as on an off-chip cache close to the processor chip.</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interconnect bandwidth between processors and memory by using</a:t>
            </a:r>
          </a:p>
          <a:p>
            <a:r>
              <a:rPr kumimoji="1" lang="en-US" sz="1200" kern="1200" baseline="0" dirty="0">
                <a:solidFill>
                  <a:schemeClr val="tx1"/>
                </a:solidFill>
                <a:latin typeface="Times New Roman" pitchFamily="-110" charset="0"/>
                <a:ea typeface="+mn-ea"/>
                <a:cs typeface="+mn-cs"/>
              </a:rPr>
              <a:t>higher-speed buses and a hierarchy of buses to buffer and structure data</a:t>
            </a:r>
          </a:p>
          <a:p>
            <a:r>
              <a:rPr kumimoji="1" lang="en-US" sz="1200" kern="1200" baseline="0" dirty="0">
                <a:solidFill>
                  <a:schemeClr val="tx1"/>
                </a:solidFill>
                <a:latin typeface="Times New Roman" pitchFamily="-110" charset="0"/>
                <a:ea typeface="+mn-ea"/>
                <a:cs typeface="+mn-cs"/>
              </a:rPr>
              <a:t>flow.</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907026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 We now consider the specific calculations that are done to assess a system. We</a:t>
            </a:r>
          </a:p>
          <a:p>
            <a:r>
              <a:rPr kumimoji="1" lang="en-US" sz="1200" b="0" i="0" u="none" strike="noStrike" kern="1200" baseline="0" dirty="0">
                <a:solidFill>
                  <a:schemeClr val="tx1"/>
                </a:solidFill>
                <a:latin typeface="Times New Roman" pitchFamily="-110" charset="0"/>
                <a:ea typeface="+mn-ea"/>
                <a:cs typeface="+mn-cs"/>
              </a:rPr>
              <a:t>consider the integer benchmarks; the same procedures are used to create a floating-point</a:t>
            </a:r>
          </a:p>
          <a:p>
            <a:r>
              <a:rPr kumimoji="1" lang="en-US" sz="1200" b="0" i="0" u="none" strike="noStrike" kern="1200" baseline="0" dirty="0">
                <a:solidFill>
                  <a:schemeClr val="tx1"/>
                </a:solidFill>
                <a:latin typeface="Times New Roman" pitchFamily="-110" charset="0"/>
                <a:ea typeface="+mn-ea"/>
                <a:cs typeface="+mn-cs"/>
              </a:rPr>
              <a:t>benchmark value. For the integer benchmarks, there are 12 programs in the</a:t>
            </a:r>
          </a:p>
          <a:p>
            <a:r>
              <a:rPr kumimoji="1" lang="en-US" sz="1200" b="0" i="0" u="none" strike="noStrike" kern="1200" baseline="0" dirty="0">
                <a:solidFill>
                  <a:schemeClr val="tx1"/>
                </a:solidFill>
                <a:latin typeface="Times New Roman" pitchFamily="-110" charset="0"/>
                <a:ea typeface="+mn-ea"/>
                <a:cs typeface="+mn-cs"/>
              </a:rPr>
              <a:t>test suite. Calculation is a three-step process (Figure 2.7):</a:t>
            </a:r>
          </a:p>
          <a:p>
            <a:endParaRPr kumimoji="1" lang="en-US" sz="1200" b="0" i="0" u="none" strike="noStrike"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673627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The results for the Sun Blade 1000 are shown in Table 2.7a. One of the</a:t>
            </a:r>
          </a:p>
          <a:p>
            <a:r>
              <a:rPr kumimoji="1" lang="en-US" sz="1200" b="0" i="0" u="none" strike="noStrike" kern="1200" baseline="0" dirty="0">
                <a:solidFill>
                  <a:schemeClr val="tx1"/>
                </a:solidFill>
                <a:latin typeface="Times New Roman" pitchFamily="-110" charset="0"/>
                <a:ea typeface="+mn-ea"/>
                <a:cs typeface="+mn-cs"/>
              </a:rPr>
              <a:t>SPEC CPU2006 integer benchmark is 464.h264ref. This is a reference implementation</a:t>
            </a:r>
          </a:p>
          <a:p>
            <a:r>
              <a:rPr kumimoji="1" lang="en-US" sz="1200" b="0" i="0" u="none" strike="noStrike" kern="1200" baseline="0" dirty="0">
                <a:solidFill>
                  <a:schemeClr val="tx1"/>
                </a:solidFill>
                <a:latin typeface="Times New Roman" pitchFamily="-110" charset="0"/>
                <a:ea typeface="+mn-ea"/>
                <a:cs typeface="+mn-cs"/>
              </a:rPr>
              <a:t>of H.264/AVC (Advanced Video Coding), the latest state-of-the-art video compression standard.</a:t>
            </a:r>
          </a:p>
          <a:p>
            <a:r>
              <a:rPr kumimoji="1" lang="en-US" sz="1200" b="0" i="0" u="none" strike="noStrike" kern="1200" baseline="0" dirty="0">
                <a:solidFill>
                  <a:schemeClr val="tx1"/>
                </a:solidFill>
                <a:latin typeface="Times New Roman" pitchFamily="-110" charset="0"/>
                <a:ea typeface="+mn-ea"/>
                <a:cs typeface="+mn-cs"/>
              </a:rPr>
              <a:t>The Sun Blade 1000 executes this program in a median time of 5259 seconds. The reference</a:t>
            </a:r>
          </a:p>
          <a:p>
            <a:r>
              <a:rPr kumimoji="1" lang="en-US" sz="1200" b="0" i="0" u="none" strike="noStrike" kern="1200" baseline="0" dirty="0">
                <a:solidFill>
                  <a:schemeClr val="tx1"/>
                </a:solidFill>
                <a:latin typeface="Times New Roman" pitchFamily="-110" charset="0"/>
                <a:ea typeface="+mn-ea"/>
                <a:cs typeface="+mn-cs"/>
              </a:rPr>
              <a:t>implementation requires 22,130 seconds. The ratio is calculated as: 22,130/5,259 = 4.21.</a:t>
            </a:r>
          </a:p>
          <a:p>
            <a:r>
              <a:rPr kumimoji="1" lang="en-US" sz="1200" b="0" i="0" u="none" strike="noStrike" kern="1200" baseline="0" dirty="0">
                <a:solidFill>
                  <a:schemeClr val="tx1"/>
                </a:solidFill>
                <a:latin typeface="Times New Roman" pitchFamily="-110" charset="0"/>
                <a:ea typeface="+mn-ea"/>
                <a:cs typeface="+mn-cs"/>
              </a:rPr>
              <a:t>The speed metric is calculated by taking the twelfth root of the product of the ratios:</a:t>
            </a:r>
          </a:p>
          <a:p>
            <a:r>
              <a:rPr kumimoji="1" lang="en-US" sz="1200" b="0" i="0" u="none" strike="noStrike" kern="1200" baseline="0" dirty="0">
                <a:solidFill>
                  <a:schemeClr val="tx1"/>
                </a:solidFill>
                <a:latin typeface="Times New Roman" pitchFamily="-110" charset="0"/>
                <a:ea typeface="+mn-ea"/>
                <a:cs typeface="+mn-cs"/>
              </a:rPr>
              <a:t>(3.18 * 2.96 * 2.98 * 3.91 * 3.17 * 3.61 * 3.51 * 2.01 *</a:t>
            </a:r>
          </a:p>
          <a:p>
            <a:r>
              <a:rPr kumimoji="1" lang="en-US" sz="1200" b="0" i="0" u="none" strike="noStrike" kern="1200" baseline="0" dirty="0">
                <a:solidFill>
                  <a:schemeClr val="tx1"/>
                </a:solidFill>
                <a:latin typeface="Times New Roman" pitchFamily="-110" charset="0"/>
                <a:ea typeface="+mn-ea"/>
                <a:cs typeface="+mn-cs"/>
              </a:rPr>
              <a:t>4.21 * 2.43 * 2.75 * 3.42)</a:t>
            </a:r>
            <a:r>
              <a:rPr kumimoji="1" lang="en-US" sz="1200" b="0" i="0" u="none" strike="noStrike" kern="1200" baseline="30000" dirty="0">
                <a:solidFill>
                  <a:schemeClr val="tx1"/>
                </a:solidFill>
                <a:latin typeface="Times New Roman" pitchFamily="-110" charset="0"/>
                <a:ea typeface="+mn-ea"/>
                <a:cs typeface="+mn-cs"/>
              </a:rPr>
              <a:t>1/12 </a:t>
            </a:r>
            <a:r>
              <a:rPr kumimoji="1" lang="en-US" sz="1200" b="0" i="0" u="none" strike="noStrike" kern="1200" baseline="0" dirty="0">
                <a:solidFill>
                  <a:schemeClr val="tx1"/>
                </a:solidFill>
                <a:latin typeface="Times New Roman" pitchFamily="-110" charset="0"/>
                <a:ea typeface="+mn-ea"/>
                <a:cs typeface="+mn-cs"/>
              </a:rPr>
              <a:t>= 3.12</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916739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10" charset="0"/>
                <a:ea typeface="+mn-ea"/>
                <a:cs typeface="+mn-cs"/>
              </a:rPr>
              <a:t>The results for the Sun Blade X6250 are shown in Table 2.7b. This system</a:t>
            </a:r>
          </a:p>
          <a:p>
            <a:r>
              <a:rPr kumimoji="1" lang="en-US" sz="1200" b="0" i="0" u="none" strike="noStrike" kern="1200" baseline="0" dirty="0">
                <a:solidFill>
                  <a:schemeClr val="tx1"/>
                </a:solidFill>
                <a:latin typeface="Times New Roman" pitchFamily="-110" charset="0"/>
                <a:ea typeface="+mn-ea"/>
                <a:cs typeface="+mn-cs"/>
              </a:rPr>
              <a:t>has two processor chips, with two cores per chip, for a total of four cores. To get the</a:t>
            </a:r>
          </a:p>
          <a:p>
            <a:r>
              <a:rPr kumimoji="1" lang="en-US" sz="1200" b="0" i="0" u="none" strike="noStrike" kern="1200" baseline="0" dirty="0">
                <a:solidFill>
                  <a:schemeClr val="tx1"/>
                </a:solidFill>
                <a:latin typeface="Times New Roman" pitchFamily="-110" charset="0"/>
                <a:ea typeface="+mn-ea"/>
                <a:cs typeface="+mn-cs"/>
              </a:rPr>
              <a:t>rate metric, each benchmark program is executed simultaneously on all four cores, with</a:t>
            </a:r>
          </a:p>
          <a:p>
            <a:r>
              <a:rPr kumimoji="1" lang="en-US" sz="1200" b="0" i="0" u="none" strike="noStrike" kern="1200" baseline="0" dirty="0">
                <a:solidFill>
                  <a:schemeClr val="tx1"/>
                </a:solidFill>
                <a:latin typeface="Times New Roman" pitchFamily="-110" charset="0"/>
                <a:ea typeface="+mn-ea"/>
                <a:cs typeface="+mn-cs"/>
              </a:rPr>
              <a:t>the execution time being the time from the start of all four copies to the end of the slowest</a:t>
            </a:r>
          </a:p>
          <a:p>
            <a:r>
              <a:rPr kumimoji="1" lang="en-US" sz="1200" b="0" i="0" u="none" strike="noStrike" kern="1200" baseline="0" dirty="0">
                <a:solidFill>
                  <a:schemeClr val="tx1"/>
                </a:solidFill>
                <a:latin typeface="Times New Roman" pitchFamily="-110" charset="0"/>
                <a:ea typeface="+mn-ea"/>
                <a:cs typeface="+mn-cs"/>
              </a:rPr>
              <a:t>run. The speed ratio is calculated as before, and the rate value is simply four times the</a:t>
            </a:r>
          </a:p>
          <a:p>
            <a:r>
              <a:rPr kumimoji="1" lang="en-US" sz="1200" b="0" i="0" u="none" strike="noStrike" kern="1200" baseline="0" dirty="0">
                <a:solidFill>
                  <a:schemeClr val="tx1"/>
                </a:solidFill>
                <a:latin typeface="Times New Roman" pitchFamily="-110" charset="0"/>
                <a:ea typeface="+mn-ea"/>
                <a:cs typeface="+mn-cs"/>
              </a:rPr>
              <a:t>speed ratio. The final rate metric is found by taking the geometric mean of the rate values:</a:t>
            </a:r>
          </a:p>
          <a:p>
            <a:r>
              <a:rPr kumimoji="1" lang="en-US" sz="1200" b="0" i="0" u="none" strike="noStrike" kern="1200" baseline="0" dirty="0">
                <a:solidFill>
                  <a:schemeClr val="tx1"/>
                </a:solidFill>
                <a:latin typeface="Times New Roman" pitchFamily="-110" charset="0"/>
                <a:ea typeface="+mn-ea"/>
                <a:cs typeface="+mn-cs"/>
              </a:rPr>
              <a:t>(78.63 * 62.97 * 60.87 * 77.29 * 65.87 * 83.68 * 76.70 * 134.98 *</a:t>
            </a:r>
          </a:p>
          <a:p>
            <a:r>
              <a:rPr kumimoji="1" lang="en-US" sz="1200" b="0" i="0" u="none" strike="noStrike" kern="1200" baseline="0" dirty="0">
                <a:solidFill>
                  <a:schemeClr val="tx1"/>
                </a:solidFill>
                <a:latin typeface="Times New Roman" pitchFamily="-110" charset="0"/>
                <a:ea typeface="+mn-ea"/>
                <a:cs typeface="+mn-cs"/>
              </a:rPr>
              <a:t>106.65 * 40.39 * 48.41 * 65.40)</a:t>
            </a:r>
            <a:r>
              <a:rPr kumimoji="1" lang="en-US" sz="1200" b="0" i="0" u="none" strike="noStrike" kern="1200" baseline="30000" dirty="0">
                <a:solidFill>
                  <a:schemeClr val="tx1"/>
                </a:solidFill>
                <a:latin typeface="Times New Roman" pitchFamily="-110" charset="0"/>
                <a:ea typeface="+mn-ea"/>
                <a:cs typeface="+mn-cs"/>
              </a:rPr>
              <a:t>1/12 </a:t>
            </a:r>
            <a:r>
              <a:rPr kumimoji="1" lang="en-US" sz="1200" b="0" i="0" u="none" strike="noStrike" kern="1200" baseline="0" dirty="0">
                <a:solidFill>
                  <a:schemeClr val="tx1"/>
                </a:solidFill>
                <a:latin typeface="Times New Roman" pitchFamily="-110" charset="0"/>
                <a:ea typeface="+mn-ea"/>
                <a:cs typeface="+mn-cs"/>
              </a:rPr>
              <a:t>= 71.59</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374529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Times New Roman" pitchFamily="-110" charset="0"/>
                <a:ea typeface="+mn-ea"/>
                <a:cs typeface="+mn-cs"/>
              </a:rPr>
              <a:t> SPEC CPU2017 introduces an additional, experimental, metric that enables</a:t>
            </a:r>
          </a:p>
          <a:p>
            <a:r>
              <a:rPr kumimoji="1" lang="en-US" sz="1200" kern="1200" dirty="0">
                <a:solidFill>
                  <a:schemeClr val="tx1"/>
                </a:solidFill>
                <a:effectLst/>
                <a:latin typeface="Times New Roman" pitchFamily="-110" charset="0"/>
                <a:ea typeface="+mn-ea"/>
                <a:cs typeface="+mn-cs"/>
              </a:rPr>
              <a:t>measurement of power consumption while running the benchmark, giving users</a:t>
            </a:r>
          </a:p>
          <a:p>
            <a:r>
              <a:rPr kumimoji="1" lang="en-US" sz="1200" kern="1200" dirty="0">
                <a:solidFill>
                  <a:schemeClr val="tx1"/>
                </a:solidFill>
                <a:effectLst/>
                <a:latin typeface="Times New Roman" pitchFamily="-110" charset="0"/>
                <a:ea typeface="+mn-ea"/>
                <a:cs typeface="+mn-cs"/>
              </a:rPr>
              <a:t>insight into the relationship between performance and power. A vendor can measure</a:t>
            </a:r>
          </a:p>
          <a:p>
            <a:r>
              <a:rPr kumimoji="1" lang="en-US" sz="1200" kern="1200" dirty="0">
                <a:solidFill>
                  <a:schemeClr val="tx1"/>
                </a:solidFill>
                <a:effectLst/>
                <a:latin typeface="Times New Roman" pitchFamily="-110" charset="0"/>
                <a:ea typeface="+mn-ea"/>
                <a:cs typeface="+mn-cs"/>
              </a:rPr>
              <a:t>and report power statistics, including maximum power (W), average power (W),</a:t>
            </a:r>
          </a:p>
          <a:p>
            <a:r>
              <a:rPr kumimoji="1" lang="en-US" sz="1200" kern="1200" dirty="0">
                <a:solidFill>
                  <a:schemeClr val="tx1"/>
                </a:solidFill>
                <a:effectLst/>
                <a:latin typeface="Times New Roman" pitchFamily="-110" charset="0"/>
                <a:ea typeface="+mn-ea"/>
                <a:cs typeface="+mn-cs"/>
              </a:rPr>
              <a:t>and total energy used (kJ) and compare these to the reference machine. The results</a:t>
            </a:r>
          </a:p>
          <a:p>
            <a:r>
              <a:rPr kumimoji="1" lang="en-US" sz="1200" kern="1200" dirty="0">
                <a:solidFill>
                  <a:schemeClr val="tx1"/>
                </a:solidFill>
                <a:effectLst/>
                <a:latin typeface="Times New Roman" pitchFamily="-110" charset="0"/>
                <a:ea typeface="+mn-ea"/>
                <a:cs typeface="+mn-cs"/>
              </a:rPr>
              <a:t>for the reference machine are shown in Table 2.7.</a:t>
            </a: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1916739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43</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2 summary.</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20133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FB62F-6AC0-424F-BA78-8B6B2E5E00A5}" type="slidenum">
              <a:rPr lang="en-US"/>
              <a:pPr/>
              <a:t>5</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Another area of design focus is the handling of I/O devices. As computers</a:t>
            </a:r>
          </a:p>
          <a:p>
            <a:r>
              <a:rPr kumimoji="1" lang="en-US" sz="1200" kern="1200" baseline="0" dirty="0">
                <a:solidFill>
                  <a:schemeClr val="tx1"/>
                </a:solidFill>
                <a:latin typeface="Times New Roman" pitchFamily="-110" charset="0"/>
                <a:ea typeface="+mn-ea"/>
                <a:cs typeface="+mn-cs"/>
              </a:rPr>
              <a:t>become faster and more capable, more sophisticated applications are developed</a:t>
            </a:r>
          </a:p>
          <a:p>
            <a:r>
              <a:rPr kumimoji="1" lang="en-US" sz="1200" kern="1200" baseline="0" dirty="0">
                <a:solidFill>
                  <a:schemeClr val="tx1"/>
                </a:solidFill>
                <a:latin typeface="Times New Roman" pitchFamily="-110" charset="0"/>
                <a:ea typeface="+mn-ea"/>
                <a:cs typeface="+mn-cs"/>
              </a:rPr>
              <a:t>that support the use of peripherals with intensive I/O demands. Figure 2.1 gives</a:t>
            </a:r>
          </a:p>
          <a:p>
            <a:r>
              <a:rPr kumimoji="1" lang="en-US" sz="1200" kern="1200" baseline="0" dirty="0">
                <a:solidFill>
                  <a:schemeClr val="tx1"/>
                </a:solidFill>
                <a:latin typeface="Times New Roman" pitchFamily="-110" charset="0"/>
                <a:ea typeface="+mn-ea"/>
                <a:cs typeface="+mn-cs"/>
              </a:rPr>
              <a:t>some examples of typical peripheral devices in use on personal computers and</a:t>
            </a:r>
          </a:p>
          <a:p>
            <a:r>
              <a:rPr kumimoji="1" lang="en-US" sz="1200" kern="1200" baseline="0" dirty="0">
                <a:solidFill>
                  <a:schemeClr val="tx1"/>
                </a:solidFill>
                <a:latin typeface="Times New Roman" pitchFamily="-110" charset="0"/>
                <a:ea typeface="+mn-ea"/>
                <a:cs typeface="+mn-cs"/>
              </a:rPr>
              <a:t>workstations. These devices create tremendous data throughput demands. While</a:t>
            </a:r>
          </a:p>
          <a:p>
            <a:r>
              <a:rPr kumimoji="1" lang="en-US" sz="1200" kern="1200" baseline="0" dirty="0">
                <a:solidFill>
                  <a:schemeClr val="tx1"/>
                </a:solidFill>
                <a:latin typeface="Times New Roman" pitchFamily="-110" charset="0"/>
                <a:ea typeface="+mn-ea"/>
                <a:cs typeface="+mn-cs"/>
              </a:rPr>
              <a:t>the current generation of processors can handle the data pumped out by these</a:t>
            </a:r>
          </a:p>
          <a:p>
            <a:r>
              <a:rPr kumimoji="1" lang="en-US" sz="1200" kern="1200" baseline="0" dirty="0">
                <a:solidFill>
                  <a:schemeClr val="tx1"/>
                </a:solidFill>
                <a:latin typeface="Times New Roman" pitchFamily="-110" charset="0"/>
                <a:ea typeface="+mn-ea"/>
                <a:cs typeface="+mn-cs"/>
              </a:rPr>
              <a:t>devices, there remains the problem of getting that data moved between processor</a:t>
            </a:r>
          </a:p>
          <a:p>
            <a:r>
              <a:rPr kumimoji="1" lang="en-US" sz="1200" kern="1200" baseline="0" dirty="0">
                <a:solidFill>
                  <a:schemeClr val="tx1"/>
                </a:solidFill>
                <a:latin typeface="Times New Roman" pitchFamily="-110" charset="0"/>
                <a:ea typeface="+mn-ea"/>
                <a:cs typeface="+mn-cs"/>
              </a:rPr>
              <a:t>and peripheral. Strategies here include caching and buffering schemes plus the</a:t>
            </a:r>
          </a:p>
          <a:p>
            <a:r>
              <a:rPr kumimoji="1" lang="en-US" sz="1200" kern="1200" baseline="0" dirty="0">
                <a:solidFill>
                  <a:schemeClr val="tx1"/>
                </a:solidFill>
                <a:latin typeface="Times New Roman" pitchFamily="-110" charset="0"/>
                <a:ea typeface="+mn-ea"/>
                <a:cs typeface="+mn-cs"/>
              </a:rPr>
              <a:t>use of higher-speed interconnection buses and more elaborate structures of buses.</a:t>
            </a:r>
          </a:p>
          <a:p>
            <a:r>
              <a:rPr kumimoji="1" lang="en-US" sz="1200" kern="1200" baseline="0" dirty="0">
                <a:solidFill>
                  <a:schemeClr val="tx1"/>
                </a:solidFill>
                <a:latin typeface="Times New Roman" pitchFamily="-110" charset="0"/>
                <a:ea typeface="+mn-ea"/>
                <a:cs typeface="+mn-cs"/>
              </a:rPr>
              <a:t>In addition, the use of multiple-processor configurations can aid in satisfying I/O</a:t>
            </a:r>
          </a:p>
          <a:p>
            <a:r>
              <a:rPr kumimoji="1" lang="en-US" sz="1200" kern="1200" baseline="0" dirty="0">
                <a:solidFill>
                  <a:schemeClr val="tx1"/>
                </a:solidFill>
                <a:latin typeface="Times New Roman" pitchFamily="-110" charset="0"/>
                <a:ea typeface="+mn-ea"/>
                <a:cs typeface="+mn-cs"/>
              </a:rPr>
              <a:t>demands.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key in all this is balance. Designers constantly strive to balance the</a:t>
            </a:r>
          </a:p>
          <a:p>
            <a:r>
              <a:rPr kumimoji="1" lang="en-US" sz="1200" kern="1200" baseline="0" dirty="0">
                <a:solidFill>
                  <a:schemeClr val="tx1"/>
                </a:solidFill>
                <a:latin typeface="Times New Roman" pitchFamily="-110" charset="0"/>
                <a:ea typeface="+mn-ea"/>
                <a:cs typeface="+mn-cs"/>
              </a:rPr>
              <a:t>throughput and processing demands of the processor components, main memory,</a:t>
            </a:r>
          </a:p>
          <a:p>
            <a:r>
              <a:rPr kumimoji="1" lang="en-US" sz="1200" kern="1200" baseline="0" dirty="0">
                <a:solidFill>
                  <a:schemeClr val="tx1"/>
                </a:solidFill>
                <a:latin typeface="Times New Roman" pitchFamily="-110" charset="0"/>
                <a:ea typeface="+mn-ea"/>
                <a:cs typeface="+mn-cs"/>
              </a:rPr>
              <a:t>I/O devices, and the interconnection structures. This design must constantly be</a:t>
            </a:r>
          </a:p>
          <a:p>
            <a:r>
              <a:rPr kumimoji="1" lang="en-US" sz="1200" kern="1200" baseline="0" dirty="0">
                <a:solidFill>
                  <a:schemeClr val="tx1"/>
                </a:solidFill>
                <a:latin typeface="Times New Roman" pitchFamily="-110" charset="0"/>
                <a:ea typeface="+mn-ea"/>
                <a:cs typeface="+mn-cs"/>
              </a:rPr>
              <a:t>rethought to cope with two constantly evolving factors: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The rate at which performance is changing in the various technology areas</a:t>
            </a:r>
          </a:p>
          <a:p>
            <a:r>
              <a:rPr kumimoji="1" lang="en-US" sz="1200" kern="1200" baseline="0" dirty="0">
                <a:solidFill>
                  <a:schemeClr val="tx1"/>
                </a:solidFill>
                <a:latin typeface="Times New Roman" pitchFamily="-110" charset="0"/>
                <a:ea typeface="+mn-ea"/>
                <a:cs typeface="+mn-cs"/>
              </a:rPr>
              <a:t>(processor, buses, memory, peripherals) differs greatly from one type of</a:t>
            </a:r>
          </a:p>
          <a:p>
            <a:r>
              <a:rPr kumimoji="1" lang="en-US" sz="1200" kern="1200" baseline="0" dirty="0">
                <a:solidFill>
                  <a:schemeClr val="tx1"/>
                </a:solidFill>
                <a:latin typeface="Times New Roman" pitchFamily="-110" charset="0"/>
                <a:ea typeface="+mn-ea"/>
                <a:cs typeface="+mn-cs"/>
              </a:rPr>
              <a:t>element to another.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New applications and new peripheral devices constantly change the nature of</a:t>
            </a:r>
          </a:p>
          <a:p>
            <a:r>
              <a:rPr kumimoji="1" lang="en-US" sz="1200" kern="1200" baseline="0" dirty="0">
                <a:solidFill>
                  <a:schemeClr val="tx1"/>
                </a:solidFill>
                <a:latin typeface="Times New Roman" pitchFamily="-110" charset="0"/>
                <a:ea typeface="+mn-ea"/>
                <a:cs typeface="+mn-cs"/>
              </a:rPr>
              <a:t>the demand on the system in terms of typical instruction profile and the data</a:t>
            </a:r>
          </a:p>
          <a:p>
            <a:r>
              <a:rPr kumimoji="1" lang="en-US" sz="1200" kern="1200" baseline="0" dirty="0">
                <a:solidFill>
                  <a:schemeClr val="tx1"/>
                </a:solidFill>
                <a:latin typeface="Times New Roman" pitchFamily="-110" charset="0"/>
                <a:ea typeface="+mn-ea"/>
                <a:cs typeface="+mn-cs"/>
              </a:rPr>
              <a:t>access patterns.</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Thus, computer design is a constantly evolving art form. This book attempts to</a:t>
            </a:r>
          </a:p>
          <a:p>
            <a:r>
              <a:rPr kumimoji="1" lang="en-US" sz="1200" kern="1200" baseline="0" dirty="0">
                <a:solidFill>
                  <a:schemeClr val="tx1"/>
                </a:solidFill>
                <a:latin typeface="Times New Roman" pitchFamily="-110" charset="0"/>
                <a:ea typeface="+mn-ea"/>
                <a:cs typeface="+mn-cs"/>
              </a:rPr>
              <a:t>present the fundamentals on which this art form is based and to present a survey of</a:t>
            </a:r>
          </a:p>
          <a:p>
            <a:r>
              <a:rPr kumimoji="1" lang="en-US" sz="1200" kern="1200" baseline="0" dirty="0">
                <a:solidFill>
                  <a:schemeClr val="tx1"/>
                </a:solidFill>
                <a:latin typeface="Times New Roman" pitchFamily="-110" charset="0"/>
                <a:ea typeface="+mn-ea"/>
                <a:cs typeface="+mn-cs"/>
              </a:rPr>
              <a:t>the current state of that art.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86743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a:solidFill>
                  <a:schemeClr val="tx1"/>
                </a:solidFill>
                <a:latin typeface="Times New Roman" pitchFamily="-110" charset="0"/>
                <a:ea typeface="+mn-ea"/>
                <a:cs typeface="+mn-cs"/>
              </a:rPr>
              <a:t>As designers wrestle with the challenge of balancing processor performance with that</a:t>
            </a:r>
          </a:p>
          <a:p>
            <a:r>
              <a:rPr kumimoji="1" lang="en-US" sz="1200" kern="1200" baseline="0" dirty="0">
                <a:solidFill>
                  <a:schemeClr val="tx1"/>
                </a:solidFill>
                <a:latin typeface="Times New Roman" pitchFamily="-110" charset="0"/>
                <a:ea typeface="+mn-ea"/>
                <a:cs typeface="+mn-cs"/>
              </a:rPr>
              <a:t>of main memory and other computer components, the need to increase processor</a:t>
            </a:r>
          </a:p>
          <a:p>
            <a:r>
              <a:rPr kumimoji="1" lang="en-US" sz="1200" kern="1200" baseline="0" dirty="0">
                <a:solidFill>
                  <a:schemeClr val="tx1"/>
                </a:solidFill>
                <a:latin typeface="Times New Roman" pitchFamily="-110" charset="0"/>
                <a:ea typeface="+mn-ea"/>
                <a:cs typeface="+mn-cs"/>
              </a:rPr>
              <a:t>speed remains. There are three approaches to achieving increased processor speed:</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hardware speed of the processor. This increase is fundamentally</a:t>
            </a:r>
          </a:p>
          <a:p>
            <a:r>
              <a:rPr kumimoji="1" lang="en-US" sz="1200" kern="1200" baseline="0" dirty="0">
                <a:solidFill>
                  <a:schemeClr val="tx1"/>
                </a:solidFill>
                <a:latin typeface="Times New Roman" pitchFamily="-110" charset="0"/>
                <a:ea typeface="+mn-ea"/>
                <a:cs typeface="+mn-cs"/>
              </a:rPr>
              <a:t>due to shrinking the size of the logic gates on the processor chip, so that more</a:t>
            </a:r>
          </a:p>
          <a:p>
            <a:r>
              <a:rPr kumimoji="1" lang="en-US" sz="1200" kern="1200" baseline="0" dirty="0">
                <a:solidFill>
                  <a:schemeClr val="tx1"/>
                </a:solidFill>
                <a:latin typeface="Times New Roman" pitchFamily="-110" charset="0"/>
                <a:ea typeface="+mn-ea"/>
                <a:cs typeface="+mn-cs"/>
              </a:rPr>
              <a:t>gates can be packed together more tightly and to increasing the clock rate.</a:t>
            </a:r>
          </a:p>
          <a:p>
            <a:r>
              <a:rPr kumimoji="1" lang="en-US" sz="1200" kern="1200" baseline="0" dirty="0">
                <a:solidFill>
                  <a:schemeClr val="tx1"/>
                </a:solidFill>
                <a:latin typeface="Times New Roman" pitchFamily="-110" charset="0"/>
                <a:ea typeface="+mn-ea"/>
                <a:cs typeface="+mn-cs"/>
              </a:rPr>
              <a:t>With gates closer together, the propagation time for signals is significantly</a:t>
            </a:r>
          </a:p>
          <a:p>
            <a:r>
              <a:rPr kumimoji="1" lang="en-US" sz="1200" kern="1200" baseline="0" dirty="0">
                <a:solidFill>
                  <a:schemeClr val="tx1"/>
                </a:solidFill>
                <a:latin typeface="Times New Roman" pitchFamily="-110" charset="0"/>
                <a:ea typeface="+mn-ea"/>
                <a:cs typeface="+mn-cs"/>
              </a:rPr>
              <a:t>reduced, enabling a speeding up of the processor. An increase in clock rate</a:t>
            </a:r>
          </a:p>
          <a:p>
            <a:r>
              <a:rPr kumimoji="1" lang="en-US" sz="1200" kern="1200" baseline="0" dirty="0">
                <a:solidFill>
                  <a:schemeClr val="tx1"/>
                </a:solidFill>
                <a:latin typeface="Times New Roman" pitchFamily="-110" charset="0"/>
                <a:ea typeface="+mn-ea"/>
                <a:cs typeface="+mn-cs"/>
              </a:rPr>
              <a:t>means that individual operations are executed more rapidly.</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Increase the size and speed of caches that are interposed between the processor</a:t>
            </a:r>
          </a:p>
          <a:p>
            <a:r>
              <a:rPr kumimoji="1" lang="en-US" sz="1200" kern="1200" baseline="0" dirty="0">
                <a:solidFill>
                  <a:schemeClr val="tx1"/>
                </a:solidFill>
                <a:latin typeface="Times New Roman" pitchFamily="-110" charset="0"/>
                <a:ea typeface="+mn-ea"/>
                <a:cs typeface="+mn-cs"/>
              </a:rPr>
              <a:t>and main memory. In particular, by dedicating a portion of the processor</a:t>
            </a:r>
          </a:p>
          <a:p>
            <a:r>
              <a:rPr kumimoji="1" lang="en-US" sz="1200" kern="1200" baseline="0" dirty="0">
                <a:solidFill>
                  <a:schemeClr val="tx1"/>
                </a:solidFill>
                <a:latin typeface="Times New Roman" pitchFamily="-110" charset="0"/>
                <a:ea typeface="+mn-ea"/>
                <a:cs typeface="+mn-cs"/>
              </a:rPr>
              <a:t>chip itself to the cache, cache access times drop significantly.</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Make changes to the processor organization and architecture that increase the</a:t>
            </a:r>
          </a:p>
          <a:p>
            <a:r>
              <a:rPr kumimoji="1" lang="en-US" sz="1200" kern="1200" baseline="0" dirty="0">
                <a:solidFill>
                  <a:schemeClr val="tx1"/>
                </a:solidFill>
                <a:latin typeface="Times New Roman" pitchFamily="-110" charset="0"/>
                <a:ea typeface="+mn-ea"/>
                <a:cs typeface="+mn-cs"/>
              </a:rPr>
              <a:t>effective speed of instruction execution. Typically, this involves using parallelism</a:t>
            </a:r>
          </a:p>
          <a:p>
            <a:r>
              <a:rPr kumimoji="1" lang="en-US" sz="1200" kern="1200" baseline="0" dirty="0">
                <a:solidFill>
                  <a:schemeClr val="tx1"/>
                </a:solidFill>
                <a:latin typeface="Times New Roman" pitchFamily="-110" charset="0"/>
                <a:ea typeface="+mn-ea"/>
                <a:cs typeface="+mn-cs"/>
              </a:rPr>
              <a:t>in one form or another.</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77280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a:solidFill>
                  <a:schemeClr val="tx1"/>
                </a:solidFill>
                <a:latin typeface="Times New Roman" pitchFamily="-110" charset="0"/>
                <a:ea typeface="+mn-ea"/>
                <a:cs typeface="+mn-cs"/>
              </a:rPr>
              <a:t>Traditionally, the dominant factor in performance gains has been in increases</a:t>
            </a:r>
          </a:p>
          <a:p>
            <a:r>
              <a:rPr kumimoji="1" lang="en-US" sz="1200" kern="1200" baseline="0" dirty="0">
                <a:solidFill>
                  <a:schemeClr val="tx1"/>
                </a:solidFill>
                <a:latin typeface="Times New Roman" pitchFamily="-110" charset="0"/>
                <a:ea typeface="+mn-ea"/>
                <a:cs typeface="+mn-cs"/>
              </a:rPr>
              <a:t>in clock speed due and logic density. However, as clock speed and logic density</a:t>
            </a:r>
          </a:p>
          <a:p>
            <a:r>
              <a:rPr kumimoji="1" lang="en-US" sz="1200" kern="1200" baseline="0" dirty="0">
                <a:solidFill>
                  <a:schemeClr val="tx1"/>
                </a:solidFill>
                <a:latin typeface="Times New Roman" pitchFamily="-110" charset="0"/>
                <a:ea typeface="+mn-ea"/>
                <a:cs typeface="+mn-cs"/>
              </a:rPr>
              <a:t>increase, a number of obstacles become more significant [INTE04b]:</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Power: </a:t>
            </a:r>
            <a:r>
              <a:rPr kumimoji="1" lang="en-US" sz="1200" b="0" kern="1200" baseline="0" dirty="0">
                <a:solidFill>
                  <a:schemeClr val="tx1"/>
                </a:solidFill>
                <a:latin typeface="Times New Roman" pitchFamily="-110" charset="0"/>
                <a:ea typeface="+mn-ea"/>
                <a:cs typeface="+mn-cs"/>
              </a:rPr>
              <a:t>As the density of logic and the clock speed on a chip increase, so does</a:t>
            </a:r>
          </a:p>
          <a:p>
            <a:r>
              <a:rPr kumimoji="1" lang="en-US" sz="1200" b="0" kern="1200" baseline="0" dirty="0">
                <a:solidFill>
                  <a:schemeClr val="tx1"/>
                </a:solidFill>
                <a:latin typeface="Times New Roman" pitchFamily="-110" charset="0"/>
                <a:ea typeface="+mn-ea"/>
                <a:cs typeface="+mn-cs"/>
              </a:rPr>
              <a:t>the power density (Watts/cm2). The difficulty of dissipating the heat generated</a:t>
            </a:r>
          </a:p>
          <a:p>
            <a:r>
              <a:rPr kumimoji="1" lang="en-US" sz="1200" kern="1200" baseline="0" dirty="0">
                <a:solidFill>
                  <a:schemeClr val="tx1"/>
                </a:solidFill>
                <a:latin typeface="Times New Roman" pitchFamily="-110" charset="0"/>
                <a:ea typeface="+mn-ea"/>
                <a:cs typeface="+mn-cs"/>
              </a:rPr>
              <a:t>on high-density, high-speed chips is becoming a serious design issue [GIBB04,</a:t>
            </a:r>
          </a:p>
          <a:p>
            <a:r>
              <a:rPr kumimoji="1" lang="en-US" sz="1200" kern="1200" baseline="0" dirty="0">
                <a:solidFill>
                  <a:schemeClr val="tx1"/>
                </a:solidFill>
                <a:latin typeface="Times New Roman" pitchFamily="-110" charset="0"/>
                <a:ea typeface="+mn-ea"/>
                <a:cs typeface="+mn-cs"/>
              </a:rPr>
              <a:t>BORK03].</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RC delay: </a:t>
            </a:r>
            <a:r>
              <a:rPr kumimoji="1" lang="en-US" sz="1200" b="0" kern="1200" baseline="0" dirty="0">
                <a:solidFill>
                  <a:schemeClr val="tx1"/>
                </a:solidFill>
                <a:latin typeface="Times New Roman" pitchFamily="-110" charset="0"/>
                <a:ea typeface="+mn-ea"/>
                <a:cs typeface="+mn-cs"/>
              </a:rPr>
              <a:t>The speed at which electrons can flow on a chip between transistors</a:t>
            </a:r>
          </a:p>
          <a:p>
            <a:r>
              <a:rPr kumimoji="1" lang="en-US" sz="1200" kern="1200" baseline="0" dirty="0">
                <a:solidFill>
                  <a:schemeClr val="tx1"/>
                </a:solidFill>
                <a:latin typeface="Times New Roman" pitchFamily="-110" charset="0"/>
                <a:ea typeface="+mn-ea"/>
                <a:cs typeface="+mn-cs"/>
              </a:rPr>
              <a:t>is limited by the resistance and capacitance of the metal wires connecting</a:t>
            </a:r>
          </a:p>
          <a:p>
            <a:r>
              <a:rPr kumimoji="1" lang="en-US" sz="1200" kern="1200" baseline="0" dirty="0">
                <a:solidFill>
                  <a:schemeClr val="tx1"/>
                </a:solidFill>
                <a:latin typeface="Times New Roman" pitchFamily="-110" charset="0"/>
                <a:ea typeface="+mn-ea"/>
                <a:cs typeface="+mn-cs"/>
              </a:rPr>
              <a:t>them; specifically, delay increases as the RC product increases. As components</a:t>
            </a:r>
          </a:p>
          <a:p>
            <a:r>
              <a:rPr kumimoji="1" lang="en-US" sz="1200" kern="1200" baseline="0" dirty="0">
                <a:solidFill>
                  <a:schemeClr val="tx1"/>
                </a:solidFill>
                <a:latin typeface="Times New Roman" pitchFamily="-110" charset="0"/>
                <a:ea typeface="+mn-ea"/>
                <a:cs typeface="+mn-cs"/>
              </a:rPr>
              <a:t>on the chip decrease in size, the wire interconnects become thinner, increasing</a:t>
            </a:r>
          </a:p>
          <a:p>
            <a:r>
              <a:rPr kumimoji="1" lang="en-US" sz="1200" kern="1200" baseline="0" dirty="0">
                <a:solidFill>
                  <a:schemeClr val="tx1"/>
                </a:solidFill>
                <a:latin typeface="Times New Roman" pitchFamily="-110" charset="0"/>
                <a:ea typeface="+mn-ea"/>
                <a:cs typeface="+mn-cs"/>
              </a:rPr>
              <a:t>resistance. Also, the wires are closer together, increasing capacitance.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 </a:t>
            </a:r>
            <a:r>
              <a:rPr kumimoji="1" lang="en-US" sz="1200" b="1" kern="1200" baseline="0" dirty="0">
                <a:solidFill>
                  <a:schemeClr val="tx1"/>
                </a:solidFill>
                <a:latin typeface="Times New Roman" pitchFamily="-110" charset="0"/>
                <a:ea typeface="+mn-ea"/>
                <a:cs typeface="+mn-cs"/>
              </a:rPr>
              <a:t>Memory latency: </a:t>
            </a:r>
            <a:r>
              <a:rPr kumimoji="1" lang="en-US" sz="1200" b="0" kern="1200" baseline="0" dirty="0">
                <a:solidFill>
                  <a:schemeClr val="tx1"/>
                </a:solidFill>
                <a:latin typeface="Times New Roman" pitchFamily="-110" charset="0"/>
                <a:ea typeface="+mn-ea"/>
                <a:cs typeface="+mn-cs"/>
              </a:rPr>
              <a:t>Memory speeds lag processor speeds, as previously discussed.</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Thus, there will be more emphasis on organization and architectural approaches</a:t>
            </a:r>
          </a:p>
          <a:p>
            <a:r>
              <a:rPr kumimoji="1" lang="en-US" sz="1200" kern="1200" baseline="0" dirty="0">
                <a:solidFill>
                  <a:schemeClr val="tx1"/>
                </a:solidFill>
                <a:latin typeface="Times New Roman" pitchFamily="-110" charset="0"/>
                <a:ea typeface="+mn-ea"/>
                <a:cs typeface="+mn-cs"/>
              </a:rPr>
              <a:t>to improving performance. These techniques are discussed in later chapters of the book.</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31887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a:solidFill>
                  <a:schemeClr val="tx1"/>
                </a:solidFill>
                <a:latin typeface="Times New Roman" pitchFamily="-110" charset="0"/>
                <a:ea typeface="+mn-ea"/>
                <a:cs typeface="+mn-cs"/>
              </a:rPr>
              <a:t>Beginning in the late 1980s, and continuing for about 15 years, two main</a:t>
            </a:r>
          </a:p>
          <a:p>
            <a:r>
              <a:rPr kumimoji="1" lang="en-US" sz="1200" kern="1200" baseline="0" dirty="0">
                <a:solidFill>
                  <a:schemeClr val="tx1"/>
                </a:solidFill>
                <a:latin typeface="Times New Roman" pitchFamily="-110" charset="0"/>
                <a:ea typeface="+mn-ea"/>
                <a:cs typeface="+mn-cs"/>
              </a:rPr>
              <a:t>strategies have been used to increase performance beyond what can be achieved</a:t>
            </a:r>
          </a:p>
          <a:p>
            <a:r>
              <a:rPr kumimoji="1" lang="en-US" sz="1200" kern="1200" baseline="0" dirty="0">
                <a:solidFill>
                  <a:schemeClr val="tx1"/>
                </a:solidFill>
                <a:latin typeface="Times New Roman" pitchFamily="-110" charset="0"/>
                <a:ea typeface="+mn-ea"/>
                <a:cs typeface="+mn-cs"/>
              </a:rPr>
              <a:t>simply by increasing clock speed. First, there has been an increase in cache capacity.</a:t>
            </a:r>
          </a:p>
          <a:p>
            <a:r>
              <a:rPr kumimoji="1" lang="en-US" sz="1200" kern="1200" baseline="0" dirty="0">
                <a:solidFill>
                  <a:schemeClr val="tx1"/>
                </a:solidFill>
                <a:latin typeface="Times New Roman" pitchFamily="-110" charset="0"/>
                <a:ea typeface="+mn-ea"/>
                <a:cs typeface="+mn-cs"/>
              </a:rPr>
              <a:t>There are now typically two or three levels of cache between the processor and</a:t>
            </a:r>
          </a:p>
          <a:p>
            <a:r>
              <a:rPr kumimoji="1" lang="en-US" sz="1200" kern="1200" baseline="0" dirty="0">
                <a:solidFill>
                  <a:schemeClr val="tx1"/>
                </a:solidFill>
                <a:latin typeface="Times New Roman" pitchFamily="-110" charset="0"/>
                <a:ea typeface="+mn-ea"/>
                <a:cs typeface="+mn-cs"/>
              </a:rPr>
              <a:t>main memory. As chip density has increased, more of the cache memory has been</a:t>
            </a:r>
          </a:p>
          <a:p>
            <a:r>
              <a:rPr kumimoji="1" lang="en-US" sz="1200" kern="1200" baseline="0" dirty="0">
                <a:solidFill>
                  <a:schemeClr val="tx1"/>
                </a:solidFill>
                <a:latin typeface="Times New Roman" pitchFamily="-110" charset="0"/>
                <a:ea typeface="+mn-ea"/>
                <a:cs typeface="+mn-cs"/>
              </a:rPr>
              <a:t>incorporated on the chip, enabling faster cache access. For example, the original</a:t>
            </a:r>
          </a:p>
          <a:p>
            <a:r>
              <a:rPr kumimoji="1" lang="en-US" sz="1200" kern="1200" baseline="0" dirty="0">
                <a:solidFill>
                  <a:schemeClr val="tx1"/>
                </a:solidFill>
                <a:latin typeface="Times New Roman" pitchFamily="-110" charset="0"/>
                <a:ea typeface="+mn-ea"/>
                <a:cs typeface="+mn-cs"/>
              </a:rPr>
              <a:t>Pentium chip devoted about 10% of on-chip area to caches. Contemporary chips</a:t>
            </a:r>
          </a:p>
          <a:p>
            <a:r>
              <a:rPr kumimoji="1" lang="en-US" sz="1200" kern="1200" baseline="0" dirty="0">
                <a:solidFill>
                  <a:schemeClr val="tx1"/>
                </a:solidFill>
                <a:latin typeface="Times New Roman" pitchFamily="-110" charset="0"/>
                <a:ea typeface="+mn-ea"/>
                <a:cs typeface="+mn-cs"/>
              </a:rPr>
              <a:t>devote over half of the chip area to caches. </a:t>
            </a:r>
            <a:r>
              <a:rPr kumimoji="1" lang="en-US" sz="1200" b="0" i="0" u="none" strike="noStrike" kern="1200" baseline="0" dirty="0">
                <a:solidFill>
                  <a:schemeClr val="tx1"/>
                </a:solidFill>
                <a:latin typeface="Times New Roman" pitchFamily="-110" charset="0"/>
                <a:ea typeface="+mn-ea"/>
                <a:cs typeface="+mn-cs"/>
              </a:rPr>
              <a:t>And, typically, about three-quarters of the</a:t>
            </a:r>
          </a:p>
          <a:p>
            <a:r>
              <a:rPr kumimoji="1" lang="en-US" sz="1200" b="0" i="0" u="none" strike="noStrike" kern="1200" baseline="0" dirty="0">
                <a:solidFill>
                  <a:schemeClr val="tx1"/>
                </a:solidFill>
                <a:latin typeface="Times New Roman" pitchFamily="-110" charset="0"/>
                <a:ea typeface="+mn-ea"/>
                <a:cs typeface="+mn-cs"/>
              </a:rPr>
              <a:t>other half is for pipeline-related control and buffering.</a:t>
            </a:r>
            <a:endParaRPr kumimoji="1" lang="en-US" sz="1200" kern="1200" baseline="0" dirty="0">
              <a:solidFill>
                <a:schemeClr val="tx1"/>
              </a:solidFill>
              <a:latin typeface="Times New Roman" pitchFamily="-110" charset="0"/>
              <a:ea typeface="+mn-ea"/>
              <a:cs typeface="+mn-cs"/>
            </a:endParaRP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Second, the instruction execution logic within a processor has become increasingly</a:t>
            </a:r>
          </a:p>
          <a:p>
            <a:r>
              <a:rPr kumimoji="1" lang="en-US" sz="1200" kern="1200" baseline="0" dirty="0">
                <a:solidFill>
                  <a:schemeClr val="tx1"/>
                </a:solidFill>
                <a:latin typeface="Times New Roman" pitchFamily="-110" charset="0"/>
                <a:ea typeface="+mn-ea"/>
                <a:cs typeface="+mn-cs"/>
              </a:rPr>
              <a:t>complex to enable parallel execution of instructions within the processor. Two</a:t>
            </a:r>
          </a:p>
          <a:p>
            <a:r>
              <a:rPr kumimoji="1" lang="en-US" sz="1200" kern="1200" baseline="0" dirty="0">
                <a:solidFill>
                  <a:schemeClr val="tx1"/>
                </a:solidFill>
                <a:latin typeface="Times New Roman" pitchFamily="-110" charset="0"/>
                <a:ea typeface="+mn-ea"/>
                <a:cs typeface="+mn-cs"/>
              </a:rPr>
              <a:t>noteworthy design approaches have been pipelining and superscalar. A pipeline</a:t>
            </a:r>
          </a:p>
          <a:p>
            <a:r>
              <a:rPr kumimoji="1" lang="en-US" sz="1200" kern="1200" baseline="0" dirty="0">
                <a:solidFill>
                  <a:schemeClr val="tx1"/>
                </a:solidFill>
                <a:latin typeface="Times New Roman" pitchFamily="-110" charset="0"/>
                <a:ea typeface="+mn-ea"/>
                <a:cs typeface="+mn-cs"/>
              </a:rPr>
              <a:t>works much as an assembly line in a manufacturing plant enabling different stages</a:t>
            </a:r>
          </a:p>
          <a:p>
            <a:r>
              <a:rPr kumimoji="1" lang="en-US" sz="1200" kern="1200" baseline="0" dirty="0">
                <a:solidFill>
                  <a:schemeClr val="tx1"/>
                </a:solidFill>
                <a:latin typeface="Times New Roman" pitchFamily="-110" charset="0"/>
                <a:ea typeface="+mn-ea"/>
                <a:cs typeface="+mn-cs"/>
              </a:rPr>
              <a:t>of execution of different instructions to occur at the same time along the pipeline. A</a:t>
            </a:r>
          </a:p>
          <a:p>
            <a:r>
              <a:rPr kumimoji="1" lang="en-US" sz="1200" kern="1200" baseline="0" dirty="0">
                <a:solidFill>
                  <a:schemeClr val="tx1"/>
                </a:solidFill>
                <a:latin typeface="Times New Roman" pitchFamily="-110" charset="0"/>
                <a:ea typeface="+mn-ea"/>
                <a:cs typeface="+mn-cs"/>
              </a:rPr>
              <a:t>superscalar approach in essence allows multiple pipelines within a single processor</a:t>
            </a:r>
          </a:p>
          <a:p>
            <a:r>
              <a:rPr kumimoji="1" lang="en-US" sz="1200" kern="1200" baseline="0" dirty="0">
                <a:solidFill>
                  <a:schemeClr val="tx1"/>
                </a:solidFill>
                <a:latin typeface="Times New Roman" pitchFamily="-110" charset="0"/>
                <a:ea typeface="+mn-ea"/>
                <a:cs typeface="+mn-cs"/>
              </a:rPr>
              <a:t>so that instructions that do not depend on one another can be executed in parallel.</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By the mid to late 90s, both of these approaches were reaching a point of</a:t>
            </a:r>
          </a:p>
          <a:p>
            <a:r>
              <a:rPr kumimoji="1" lang="en-US" sz="1200" kern="1200" baseline="0" dirty="0">
                <a:solidFill>
                  <a:schemeClr val="tx1"/>
                </a:solidFill>
                <a:latin typeface="Times New Roman" pitchFamily="-110" charset="0"/>
                <a:ea typeface="+mn-ea"/>
                <a:cs typeface="+mn-cs"/>
              </a:rPr>
              <a:t>diminishing returns. The internal organization of contemporary processors is</a:t>
            </a:r>
          </a:p>
          <a:p>
            <a:r>
              <a:rPr kumimoji="1" lang="en-US" sz="1200" kern="1200" baseline="0" dirty="0">
                <a:solidFill>
                  <a:schemeClr val="tx1"/>
                </a:solidFill>
                <a:latin typeface="Times New Roman" pitchFamily="-110" charset="0"/>
                <a:ea typeface="+mn-ea"/>
                <a:cs typeface="+mn-cs"/>
              </a:rPr>
              <a:t>exceedingly complex and is able to squeeze a great deal of parallelism out of the</a:t>
            </a:r>
          </a:p>
          <a:p>
            <a:r>
              <a:rPr kumimoji="1" lang="en-US" sz="1200" kern="1200" baseline="0" dirty="0">
                <a:solidFill>
                  <a:schemeClr val="tx1"/>
                </a:solidFill>
                <a:latin typeface="Times New Roman" pitchFamily="-110" charset="0"/>
                <a:ea typeface="+mn-ea"/>
                <a:cs typeface="+mn-cs"/>
              </a:rPr>
              <a:t>instruction stream. It seems likely that further significant increases in this direction</a:t>
            </a:r>
          </a:p>
          <a:p>
            <a:r>
              <a:rPr kumimoji="1" lang="en-US" sz="1200" kern="1200" baseline="0" dirty="0">
                <a:solidFill>
                  <a:schemeClr val="tx1"/>
                </a:solidFill>
                <a:latin typeface="Times New Roman" pitchFamily="-110" charset="0"/>
                <a:ea typeface="+mn-ea"/>
                <a:cs typeface="+mn-cs"/>
              </a:rPr>
              <a:t>will be relatively modest [GIBB04]. With three levels of cache on the processor</a:t>
            </a:r>
          </a:p>
          <a:p>
            <a:r>
              <a:rPr kumimoji="1" lang="en-US" sz="1200" kern="1200" baseline="0" dirty="0">
                <a:solidFill>
                  <a:schemeClr val="tx1"/>
                </a:solidFill>
                <a:latin typeface="Times New Roman" pitchFamily="-110" charset="0"/>
                <a:ea typeface="+mn-ea"/>
                <a:cs typeface="+mn-cs"/>
              </a:rPr>
              <a:t>chip, each level providing substantial capacity, it also seems that the benefits from</a:t>
            </a:r>
          </a:p>
          <a:p>
            <a:r>
              <a:rPr kumimoji="1" lang="en-US" sz="1200" kern="1200" baseline="0" dirty="0">
                <a:solidFill>
                  <a:schemeClr val="tx1"/>
                </a:solidFill>
                <a:latin typeface="Times New Roman" pitchFamily="-110" charset="0"/>
                <a:ea typeface="+mn-ea"/>
                <a:cs typeface="+mn-cs"/>
              </a:rPr>
              <a:t>the cache are reaching a limit.</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However, simply relying on increasing clock rate for increased performance</a:t>
            </a:r>
          </a:p>
          <a:p>
            <a:r>
              <a:rPr kumimoji="1" lang="en-US" sz="1200" kern="1200" baseline="0" dirty="0">
                <a:solidFill>
                  <a:schemeClr val="tx1"/>
                </a:solidFill>
                <a:latin typeface="Times New Roman" pitchFamily="-110" charset="0"/>
                <a:ea typeface="+mn-ea"/>
                <a:cs typeface="+mn-cs"/>
              </a:rPr>
              <a:t>runs into the power dissipation problem already referred to. The faster the clock</a:t>
            </a:r>
          </a:p>
          <a:p>
            <a:r>
              <a:rPr kumimoji="1" lang="en-US" sz="1200" kern="1200" baseline="0" dirty="0">
                <a:solidFill>
                  <a:schemeClr val="tx1"/>
                </a:solidFill>
                <a:latin typeface="Times New Roman" pitchFamily="-110" charset="0"/>
                <a:ea typeface="+mn-ea"/>
                <a:cs typeface="+mn-cs"/>
              </a:rPr>
              <a:t>rate, the greater the amount of power to be dissipated, and some fundamental physical</a:t>
            </a:r>
          </a:p>
          <a:p>
            <a:r>
              <a:rPr kumimoji="1" lang="en-US" sz="1200" kern="1200" baseline="0" dirty="0">
                <a:solidFill>
                  <a:schemeClr val="tx1"/>
                </a:solidFill>
                <a:latin typeface="Times New Roman" pitchFamily="-110" charset="0"/>
                <a:ea typeface="+mn-ea"/>
                <a:cs typeface="+mn-cs"/>
              </a:rPr>
              <a:t>limits are being reached.</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Figure 2.2 illustrates the concepts we have been discussing. The top line</a:t>
            </a:r>
          </a:p>
          <a:p>
            <a:r>
              <a:rPr kumimoji="1" lang="en-US" sz="1200" kern="1200" baseline="0" dirty="0">
                <a:solidFill>
                  <a:schemeClr val="tx1"/>
                </a:solidFill>
                <a:latin typeface="Times New Roman" pitchFamily="-110" charset="0"/>
                <a:ea typeface="+mn-ea"/>
                <a:cs typeface="+mn-cs"/>
              </a:rPr>
              <a:t>shows that, as per Moore’s Law, the number of transistors on a single chip continues</a:t>
            </a:r>
          </a:p>
          <a:p>
            <a:r>
              <a:rPr kumimoji="1" lang="en-US" sz="1200" kern="1200" baseline="0" dirty="0">
                <a:solidFill>
                  <a:schemeClr val="tx1"/>
                </a:solidFill>
                <a:latin typeface="Times New Roman" pitchFamily="-110" charset="0"/>
                <a:ea typeface="+mn-ea"/>
                <a:cs typeface="+mn-cs"/>
              </a:rPr>
              <a:t>to grow exponentially. Meanwhile, the clock speed has leveled off, in order</a:t>
            </a:r>
          </a:p>
          <a:p>
            <a:r>
              <a:rPr kumimoji="1" lang="en-US" sz="1200" kern="1200" baseline="0" dirty="0">
                <a:solidFill>
                  <a:schemeClr val="tx1"/>
                </a:solidFill>
                <a:latin typeface="Times New Roman" pitchFamily="-110" charset="0"/>
                <a:ea typeface="+mn-ea"/>
                <a:cs typeface="+mn-cs"/>
              </a:rPr>
              <a:t>to prevent a further rise in power. To continue to increase performance, designers</a:t>
            </a:r>
          </a:p>
          <a:p>
            <a:r>
              <a:rPr kumimoji="1" lang="en-US" sz="1200" kern="1200" baseline="0" dirty="0">
                <a:solidFill>
                  <a:schemeClr val="tx1"/>
                </a:solidFill>
                <a:latin typeface="Times New Roman" pitchFamily="-110" charset="0"/>
                <a:ea typeface="+mn-ea"/>
                <a:cs typeface="+mn-cs"/>
              </a:rPr>
              <a:t>have had to find ways of exploiting the growing number of transistors other than</a:t>
            </a:r>
          </a:p>
          <a:p>
            <a:r>
              <a:rPr kumimoji="1" lang="en-US" sz="1200" kern="1200" baseline="0" dirty="0">
                <a:solidFill>
                  <a:schemeClr val="tx1"/>
                </a:solidFill>
                <a:latin typeface="Times New Roman" pitchFamily="-110" charset="0"/>
                <a:ea typeface="+mn-ea"/>
                <a:cs typeface="+mn-cs"/>
              </a:rPr>
              <a:t>simply building a more complex processor. The response in recent years has been</a:t>
            </a:r>
          </a:p>
          <a:p>
            <a:r>
              <a:rPr kumimoji="1" lang="en-US" sz="1200" kern="1200" baseline="0" dirty="0">
                <a:solidFill>
                  <a:schemeClr val="tx1"/>
                </a:solidFill>
                <a:latin typeface="Times New Roman" pitchFamily="-110" charset="0"/>
                <a:ea typeface="+mn-ea"/>
                <a:cs typeface="+mn-cs"/>
              </a:rPr>
              <a:t>the development of the multicore computer chip.</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69571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110" charset="0"/>
                <a:ea typeface="+mn-ea"/>
                <a:cs typeface="+mn-cs"/>
              </a:rPr>
              <a:t>With all of the difficulties cited in the preceding paragraphs in mind, designers</a:t>
            </a:r>
          </a:p>
          <a:p>
            <a:r>
              <a:rPr kumimoji="1" lang="en-US" sz="1200" kern="1200" baseline="0" dirty="0">
                <a:solidFill>
                  <a:schemeClr val="tx1"/>
                </a:solidFill>
                <a:latin typeface="Times New Roman" pitchFamily="-110" charset="0"/>
                <a:ea typeface="+mn-ea"/>
                <a:cs typeface="+mn-cs"/>
              </a:rPr>
              <a:t>have turned to a fundamentally new approach to improving performance: placing</a:t>
            </a:r>
          </a:p>
          <a:p>
            <a:r>
              <a:rPr kumimoji="1" lang="en-US" sz="1200" kern="1200" baseline="0" dirty="0">
                <a:solidFill>
                  <a:schemeClr val="tx1"/>
                </a:solidFill>
                <a:latin typeface="Times New Roman" pitchFamily="-110" charset="0"/>
                <a:ea typeface="+mn-ea"/>
                <a:cs typeface="+mn-cs"/>
              </a:rPr>
              <a:t>multiple processors on the same chip, with a large shared cache. The use of multiple</a:t>
            </a:r>
          </a:p>
          <a:p>
            <a:r>
              <a:rPr kumimoji="1" lang="en-US" sz="1200" kern="1200" baseline="0" dirty="0">
                <a:solidFill>
                  <a:schemeClr val="tx1"/>
                </a:solidFill>
                <a:latin typeface="Times New Roman" pitchFamily="-110" charset="0"/>
                <a:ea typeface="+mn-ea"/>
                <a:cs typeface="+mn-cs"/>
              </a:rPr>
              <a:t>processors on the same chip, also referred to as multiple cores, or </a:t>
            </a:r>
            <a:r>
              <a:rPr kumimoji="1" lang="en-US" sz="1200" b="1" kern="1200" baseline="0" dirty="0">
                <a:solidFill>
                  <a:schemeClr val="tx1"/>
                </a:solidFill>
                <a:latin typeface="Times New Roman" pitchFamily="-110" charset="0"/>
                <a:ea typeface="+mn-ea"/>
                <a:cs typeface="+mn-cs"/>
              </a:rPr>
              <a:t>multicore,</a:t>
            </a:r>
          </a:p>
          <a:p>
            <a:r>
              <a:rPr kumimoji="1" lang="en-US" sz="1200" kern="1200" baseline="0" dirty="0">
                <a:solidFill>
                  <a:schemeClr val="tx1"/>
                </a:solidFill>
                <a:latin typeface="Times New Roman" pitchFamily="-110" charset="0"/>
                <a:ea typeface="+mn-ea"/>
                <a:cs typeface="+mn-cs"/>
              </a:rPr>
              <a:t>provides the potential to increase performance without increasing the clock rate.</a:t>
            </a:r>
          </a:p>
          <a:p>
            <a:r>
              <a:rPr kumimoji="1" lang="en-US" sz="1200" kern="1200" baseline="0" dirty="0">
                <a:solidFill>
                  <a:schemeClr val="tx1"/>
                </a:solidFill>
                <a:latin typeface="Times New Roman" pitchFamily="-110" charset="0"/>
                <a:ea typeface="+mn-ea"/>
                <a:cs typeface="+mn-cs"/>
              </a:rPr>
              <a:t>Studies indicate that, within a processor, the increase in performance is roughly</a:t>
            </a:r>
          </a:p>
          <a:p>
            <a:r>
              <a:rPr kumimoji="1" lang="en-US" sz="1200" kern="1200" baseline="0" dirty="0">
                <a:solidFill>
                  <a:schemeClr val="tx1"/>
                </a:solidFill>
                <a:latin typeface="Times New Roman" pitchFamily="-110" charset="0"/>
                <a:ea typeface="+mn-ea"/>
                <a:cs typeface="+mn-cs"/>
              </a:rPr>
              <a:t>proportional to the square root of the increase in complexity [BORK03]. But if the</a:t>
            </a:r>
          </a:p>
          <a:p>
            <a:r>
              <a:rPr kumimoji="1" lang="en-US" sz="1200" kern="1200" baseline="0" dirty="0">
                <a:solidFill>
                  <a:schemeClr val="tx1"/>
                </a:solidFill>
                <a:latin typeface="Times New Roman" pitchFamily="-110" charset="0"/>
                <a:ea typeface="+mn-ea"/>
                <a:cs typeface="+mn-cs"/>
              </a:rPr>
              <a:t>software can support the effective use of multiple processors, then doubling the</a:t>
            </a:r>
          </a:p>
          <a:p>
            <a:r>
              <a:rPr kumimoji="1" lang="en-US" sz="1200" kern="1200" baseline="0" dirty="0">
                <a:solidFill>
                  <a:schemeClr val="tx1"/>
                </a:solidFill>
                <a:latin typeface="Times New Roman" pitchFamily="-110" charset="0"/>
                <a:ea typeface="+mn-ea"/>
                <a:cs typeface="+mn-cs"/>
              </a:rPr>
              <a:t>number of processors almost doubles performance. Thus, the strategy is to use two</a:t>
            </a:r>
          </a:p>
          <a:p>
            <a:r>
              <a:rPr kumimoji="1" lang="en-US" sz="1200" kern="1200" baseline="0" dirty="0">
                <a:solidFill>
                  <a:schemeClr val="tx1"/>
                </a:solidFill>
                <a:latin typeface="Times New Roman" pitchFamily="-110" charset="0"/>
                <a:ea typeface="+mn-ea"/>
                <a:cs typeface="+mn-cs"/>
              </a:rPr>
              <a:t>simpler processors on the chip rather than one more complex processor.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In addition, with two processors, larger caches are justified. This is important</a:t>
            </a:r>
          </a:p>
          <a:p>
            <a:r>
              <a:rPr kumimoji="1" lang="en-US" sz="1200" kern="1200" baseline="0" dirty="0">
                <a:solidFill>
                  <a:schemeClr val="tx1"/>
                </a:solidFill>
                <a:latin typeface="Times New Roman" pitchFamily="-110" charset="0"/>
                <a:ea typeface="+mn-ea"/>
                <a:cs typeface="+mn-cs"/>
              </a:rPr>
              <a:t>because the power consumption of memory logic on a chip is much less than that of</a:t>
            </a:r>
          </a:p>
          <a:p>
            <a:r>
              <a:rPr kumimoji="1" lang="en-US" sz="1200" kern="1200" baseline="0" dirty="0">
                <a:solidFill>
                  <a:schemeClr val="tx1"/>
                </a:solidFill>
                <a:latin typeface="Times New Roman" pitchFamily="-110" charset="0"/>
                <a:ea typeface="+mn-ea"/>
                <a:cs typeface="+mn-cs"/>
              </a:rPr>
              <a:t>processing logic.</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As the logic density on chips continues to rise, the trend to both more cores</a:t>
            </a:r>
          </a:p>
          <a:p>
            <a:r>
              <a:rPr kumimoji="1" lang="en-US" sz="1200" kern="1200" baseline="0" dirty="0">
                <a:solidFill>
                  <a:schemeClr val="tx1"/>
                </a:solidFill>
                <a:latin typeface="Times New Roman" pitchFamily="-110" charset="0"/>
                <a:ea typeface="+mn-ea"/>
                <a:cs typeface="+mn-cs"/>
              </a:rPr>
              <a:t>and more cache on a single chip continues. Two-core chips were quickly followed</a:t>
            </a:r>
          </a:p>
          <a:p>
            <a:r>
              <a:rPr kumimoji="1" lang="en-US" sz="1200" kern="1200" baseline="0" dirty="0">
                <a:solidFill>
                  <a:schemeClr val="tx1"/>
                </a:solidFill>
                <a:latin typeface="Times New Roman" pitchFamily="-110" charset="0"/>
                <a:ea typeface="+mn-ea"/>
                <a:cs typeface="+mn-cs"/>
              </a:rPr>
              <a:t>by four-core chips, then 8, then 16, and so on. As the caches became larger, it made</a:t>
            </a:r>
          </a:p>
          <a:p>
            <a:r>
              <a:rPr kumimoji="1" lang="en-US" sz="1200" kern="1200" baseline="0" dirty="0">
                <a:solidFill>
                  <a:schemeClr val="tx1"/>
                </a:solidFill>
                <a:latin typeface="Times New Roman" pitchFamily="-110" charset="0"/>
                <a:ea typeface="+mn-ea"/>
                <a:cs typeface="+mn-cs"/>
              </a:rPr>
              <a:t>performance sense to create two and then three levels of cache on a chip, with the</a:t>
            </a:r>
          </a:p>
          <a:p>
            <a:r>
              <a:rPr kumimoji="1" lang="en-US" sz="1200" kern="1200" baseline="0" dirty="0">
                <a:solidFill>
                  <a:schemeClr val="tx1"/>
                </a:solidFill>
                <a:latin typeface="Times New Roman" pitchFamily="-110" charset="0"/>
                <a:ea typeface="+mn-ea"/>
                <a:cs typeface="+mn-cs"/>
              </a:rPr>
              <a:t>first-level cache dedicated to an individual processor and levels two and three being</a:t>
            </a:r>
          </a:p>
          <a:p>
            <a:r>
              <a:rPr kumimoji="1" lang="en-US" sz="1200" kern="1200" baseline="0" dirty="0">
                <a:solidFill>
                  <a:schemeClr val="tx1"/>
                </a:solidFill>
                <a:latin typeface="Times New Roman" pitchFamily="-110" charset="0"/>
                <a:ea typeface="+mn-ea"/>
                <a:cs typeface="+mn-cs"/>
              </a:rPr>
              <a:t>shared by all the processors. </a:t>
            </a:r>
            <a:r>
              <a:rPr kumimoji="1" lang="en-US" sz="1200" b="0" i="0" u="none" strike="noStrike" kern="1200" baseline="0" dirty="0">
                <a:solidFill>
                  <a:schemeClr val="tx1"/>
                </a:solidFill>
                <a:latin typeface="Times New Roman" pitchFamily="-110" charset="0"/>
                <a:ea typeface="+mn-ea"/>
                <a:cs typeface="+mn-cs"/>
              </a:rPr>
              <a:t>It is now common for the second-level</a:t>
            </a:r>
          </a:p>
          <a:p>
            <a:r>
              <a:rPr kumimoji="1" lang="en-US" sz="1200" b="0" i="0" u="none" strike="noStrike" kern="1200" baseline="0" dirty="0">
                <a:solidFill>
                  <a:schemeClr val="tx1"/>
                </a:solidFill>
                <a:latin typeface="Times New Roman" pitchFamily="-110" charset="0"/>
                <a:ea typeface="+mn-ea"/>
                <a:cs typeface="+mn-cs"/>
              </a:rPr>
              <a:t>cache to also be private to each core.</a:t>
            </a:r>
            <a:endParaRPr kumimoji="1" lang="en-US" sz="1200" kern="1200" baseline="0" dirty="0">
              <a:solidFill>
                <a:schemeClr val="tx1"/>
              </a:solidFill>
              <a:latin typeface="Times New Roman" pitchFamily="-110" charset="0"/>
              <a:ea typeface="+mn-ea"/>
              <a:cs typeface="+mn-cs"/>
            </a:endParaRPr>
          </a:p>
          <a:p>
            <a:endParaRPr kumimoji="1" lang="en-US" sz="1200" kern="1200" baseline="0" dirty="0">
              <a:solidFill>
                <a:schemeClr val="tx1"/>
              </a:solidFill>
              <a:latin typeface="Times New Roman" pitchFamily="-11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18361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a:solidFill>
                  <a:schemeClr val="tx1"/>
                </a:solidFill>
                <a:latin typeface="Times New Roman" pitchFamily="-110" charset="0"/>
                <a:ea typeface="+mn-ea"/>
                <a:cs typeface="+mn-cs"/>
              </a:rPr>
              <a:t>Chip manufacturers are now in the process of making a huge leap forward</a:t>
            </a:r>
          </a:p>
          <a:p>
            <a:r>
              <a:rPr kumimoji="1" lang="en-US" sz="1200" kern="1200" baseline="0" dirty="0">
                <a:solidFill>
                  <a:schemeClr val="tx1"/>
                </a:solidFill>
                <a:latin typeface="Times New Roman" pitchFamily="-110" charset="0"/>
                <a:ea typeface="+mn-ea"/>
                <a:cs typeface="+mn-cs"/>
              </a:rPr>
              <a:t>in the number of cores per chip, with more than 50 cores per chip. The leap in</a:t>
            </a:r>
          </a:p>
          <a:p>
            <a:r>
              <a:rPr kumimoji="1" lang="en-US" sz="1200" kern="1200" baseline="0" dirty="0">
                <a:solidFill>
                  <a:schemeClr val="tx1"/>
                </a:solidFill>
                <a:latin typeface="Times New Roman" pitchFamily="-110" charset="0"/>
                <a:ea typeface="+mn-ea"/>
                <a:cs typeface="+mn-cs"/>
              </a:rPr>
              <a:t>performance as well as the challenges in developing software to exploit such a large</a:t>
            </a:r>
          </a:p>
          <a:p>
            <a:r>
              <a:rPr kumimoji="1" lang="en-US" sz="1200" kern="1200" baseline="0" dirty="0">
                <a:solidFill>
                  <a:schemeClr val="tx1"/>
                </a:solidFill>
                <a:latin typeface="Times New Roman" pitchFamily="-110" charset="0"/>
                <a:ea typeface="+mn-ea"/>
                <a:cs typeface="+mn-cs"/>
              </a:rPr>
              <a:t>number of cores have led to the introduction of a new term: </a:t>
            </a:r>
            <a:r>
              <a:rPr kumimoji="1" lang="en-US" sz="1200" b="1" kern="1200" baseline="0" dirty="0">
                <a:solidFill>
                  <a:schemeClr val="tx1"/>
                </a:solidFill>
                <a:latin typeface="Times New Roman" pitchFamily="-110" charset="0"/>
                <a:ea typeface="+mn-ea"/>
                <a:cs typeface="+mn-cs"/>
              </a:rPr>
              <a:t>many integrated core</a:t>
            </a:r>
          </a:p>
          <a:p>
            <a:r>
              <a:rPr kumimoji="1" lang="en-US" sz="1200" b="1" kern="1200" baseline="0" dirty="0">
                <a:solidFill>
                  <a:schemeClr val="tx1"/>
                </a:solidFill>
                <a:latin typeface="Times New Roman" pitchFamily="-110" charset="0"/>
                <a:ea typeface="+mn-ea"/>
                <a:cs typeface="+mn-cs"/>
              </a:rPr>
              <a:t>(MIC).</a:t>
            </a:r>
          </a:p>
          <a:p>
            <a:endParaRPr kumimoji="1" lang="en-US" sz="1200" b="1"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multicore and MIC strategy involves a homogeneous collection of</a:t>
            </a:r>
          </a:p>
          <a:p>
            <a:r>
              <a:rPr kumimoji="1" lang="en-US" sz="1200" kern="1200" baseline="0" dirty="0">
                <a:solidFill>
                  <a:schemeClr val="tx1"/>
                </a:solidFill>
                <a:latin typeface="Times New Roman" pitchFamily="-110" charset="0"/>
                <a:ea typeface="+mn-ea"/>
                <a:cs typeface="+mn-cs"/>
              </a:rPr>
              <a:t>general-purpose processors on a single chip. At the same time, chip manufacturers</a:t>
            </a:r>
          </a:p>
          <a:p>
            <a:r>
              <a:rPr kumimoji="1" lang="en-US" sz="1200" kern="1200" baseline="0" dirty="0">
                <a:solidFill>
                  <a:schemeClr val="tx1"/>
                </a:solidFill>
                <a:latin typeface="Times New Roman" pitchFamily="-110" charset="0"/>
                <a:ea typeface="+mn-ea"/>
                <a:cs typeface="+mn-cs"/>
              </a:rPr>
              <a:t>are pursuing another design option: a chip with multiple general-purpose processors</a:t>
            </a:r>
          </a:p>
          <a:p>
            <a:r>
              <a:rPr kumimoji="1" lang="en-US" sz="1200" kern="1200" baseline="0" dirty="0">
                <a:solidFill>
                  <a:schemeClr val="tx1"/>
                </a:solidFill>
                <a:latin typeface="Times New Roman" pitchFamily="-110" charset="0"/>
                <a:ea typeface="+mn-ea"/>
                <a:cs typeface="+mn-cs"/>
              </a:rPr>
              <a:t>plus </a:t>
            </a:r>
            <a:r>
              <a:rPr kumimoji="1" lang="en-US" sz="1200" b="1" kern="1200" baseline="0" dirty="0">
                <a:solidFill>
                  <a:schemeClr val="tx1"/>
                </a:solidFill>
                <a:latin typeface="Times New Roman" pitchFamily="-110" charset="0"/>
                <a:ea typeface="+mn-ea"/>
                <a:cs typeface="+mn-cs"/>
              </a:rPr>
              <a:t>graphics processing units (GPUs) </a:t>
            </a:r>
            <a:r>
              <a:rPr kumimoji="1" lang="en-US" sz="1200" b="0" kern="1200" baseline="0" dirty="0">
                <a:solidFill>
                  <a:schemeClr val="tx1"/>
                </a:solidFill>
                <a:latin typeface="Times New Roman" pitchFamily="-110" charset="0"/>
                <a:ea typeface="+mn-ea"/>
                <a:cs typeface="+mn-cs"/>
              </a:rPr>
              <a:t>and specialized cores for video processing</a:t>
            </a:r>
          </a:p>
          <a:p>
            <a:r>
              <a:rPr kumimoji="1" lang="en-US" sz="1200" kern="1200" baseline="0" dirty="0">
                <a:solidFill>
                  <a:schemeClr val="tx1"/>
                </a:solidFill>
                <a:latin typeface="Times New Roman" pitchFamily="-110" charset="0"/>
                <a:ea typeface="+mn-ea"/>
                <a:cs typeface="+mn-cs"/>
              </a:rPr>
              <a:t>and other tasks. In broad terms, a GPU is a core designed to perform parallel</a:t>
            </a:r>
          </a:p>
          <a:p>
            <a:r>
              <a:rPr kumimoji="1" lang="en-US" sz="1200" kern="1200" baseline="0" dirty="0">
                <a:solidFill>
                  <a:schemeClr val="tx1"/>
                </a:solidFill>
                <a:latin typeface="Times New Roman" pitchFamily="-110" charset="0"/>
                <a:ea typeface="+mn-ea"/>
                <a:cs typeface="+mn-cs"/>
              </a:rPr>
              <a:t>operations on graphics data. Traditionally found on a plug-in graphics card (display</a:t>
            </a:r>
          </a:p>
          <a:p>
            <a:r>
              <a:rPr kumimoji="1" lang="en-US" sz="1200" kern="1200" baseline="0" dirty="0">
                <a:solidFill>
                  <a:schemeClr val="tx1"/>
                </a:solidFill>
                <a:latin typeface="Times New Roman" pitchFamily="-110" charset="0"/>
                <a:ea typeface="+mn-ea"/>
                <a:cs typeface="+mn-cs"/>
              </a:rPr>
              <a:t>adapter), it is used to encode and render 2D and 3D graphics as well as process</a:t>
            </a:r>
          </a:p>
          <a:p>
            <a:r>
              <a:rPr kumimoji="1" lang="en-US" sz="1200" kern="1200" baseline="0" dirty="0">
                <a:solidFill>
                  <a:schemeClr val="tx1"/>
                </a:solidFill>
                <a:latin typeface="Times New Roman" pitchFamily="-110" charset="0"/>
                <a:ea typeface="+mn-ea"/>
                <a:cs typeface="+mn-cs"/>
              </a:rPr>
              <a:t>video.</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Since GPUs perform parallel operations on multiple sets of data, they are</a:t>
            </a:r>
          </a:p>
          <a:p>
            <a:r>
              <a:rPr kumimoji="1" lang="en-US" sz="1200" kern="1200" baseline="0" dirty="0">
                <a:solidFill>
                  <a:schemeClr val="tx1"/>
                </a:solidFill>
                <a:latin typeface="Times New Roman" pitchFamily="-110" charset="0"/>
                <a:ea typeface="+mn-ea"/>
                <a:cs typeface="+mn-cs"/>
              </a:rPr>
              <a:t>increasingly being used as vector processors for a variety of applications that</a:t>
            </a:r>
          </a:p>
          <a:p>
            <a:r>
              <a:rPr kumimoji="1" lang="en-US" sz="1200" kern="1200" baseline="0" dirty="0">
                <a:solidFill>
                  <a:schemeClr val="tx1"/>
                </a:solidFill>
                <a:latin typeface="Times New Roman" pitchFamily="-110" charset="0"/>
                <a:ea typeface="+mn-ea"/>
                <a:cs typeface="+mn-cs"/>
              </a:rPr>
              <a:t>require repetitive computations. This blurs the line between the GPU and the</a:t>
            </a:r>
          </a:p>
          <a:p>
            <a:r>
              <a:rPr kumimoji="1" lang="en-US" sz="1200" kern="1200" baseline="0" dirty="0">
                <a:solidFill>
                  <a:schemeClr val="tx1"/>
                </a:solidFill>
                <a:latin typeface="Times New Roman" pitchFamily="-110" charset="0"/>
                <a:ea typeface="+mn-ea"/>
                <a:cs typeface="+mn-cs"/>
              </a:rPr>
              <a:t>CPU [FATA08, PROP11]. When a broad range of applications are supported</a:t>
            </a:r>
          </a:p>
          <a:p>
            <a:r>
              <a:rPr kumimoji="1" lang="en-US" sz="1200" kern="1200" baseline="0" dirty="0">
                <a:solidFill>
                  <a:schemeClr val="tx1"/>
                </a:solidFill>
                <a:latin typeface="Times New Roman" pitchFamily="-110" charset="0"/>
                <a:ea typeface="+mn-ea"/>
                <a:cs typeface="+mn-cs"/>
              </a:rPr>
              <a:t>by such a processor, the term </a:t>
            </a:r>
            <a:r>
              <a:rPr kumimoji="1" lang="en-US" sz="1200" b="1" kern="1200" baseline="0" dirty="0">
                <a:solidFill>
                  <a:schemeClr val="tx1"/>
                </a:solidFill>
                <a:latin typeface="Times New Roman" pitchFamily="-110" charset="0"/>
                <a:ea typeface="+mn-ea"/>
                <a:cs typeface="+mn-cs"/>
              </a:rPr>
              <a:t>general-purpose computing on GPUs (GPGPU)</a:t>
            </a:r>
          </a:p>
          <a:p>
            <a:r>
              <a:rPr kumimoji="1" lang="en-US" sz="1200" kern="1200" baseline="0" dirty="0">
                <a:solidFill>
                  <a:schemeClr val="tx1"/>
                </a:solidFill>
                <a:latin typeface="Times New Roman" pitchFamily="-110" charset="0"/>
                <a:ea typeface="+mn-ea"/>
                <a:cs typeface="+mn-cs"/>
              </a:rPr>
              <a:t>is used.</a:t>
            </a:r>
          </a:p>
          <a:p>
            <a:r>
              <a:rPr kumimoji="1" lang="en-US" sz="1200" b="0" i="0" u="none" strike="noStrike" kern="1200" baseline="0" dirty="0">
                <a:solidFill>
                  <a:schemeClr val="tx1"/>
                </a:solidFill>
                <a:latin typeface="Times New Roman" pitchFamily="-110" charset="0"/>
                <a:ea typeface="+mn-ea"/>
                <a:cs typeface="+mn-cs"/>
              </a:rPr>
              <a:t> </a:t>
            </a:r>
          </a:p>
          <a:p>
            <a:r>
              <a:rPr kumimoji="1" lang="en-US" sz="1200" b="0" i="0" u="none" strike="noStrike" kern="1200" baseline="0" dirty="0">
                <a:solidFill>
                  <a:schemeClr val="tx1"/>
                </a:solidFill>
                <a:latin typeface="Times New Roman" pitchFamily="-110" charset="0"/>
                <a:ea typeface="+mn-ea"/>
                <a:cs typeface="+mn-cs"/>
              </a:rPr>
              <a:t>We explore design characteristics of multicore computers in Chapter 18 and</a:t>
            </a:r>
          </a:p>
          <a:p>
            <a:r>
              <a:rPr kumimoji="1" lang="en-US" sz="1200" b="0" i="0" u="none" strike="noStrike" kern="1200" baseline="0" dirty="0">
                <a:solidFill>
                  <a:schemeClr val="tx1"/>
                </a:solidFill>
                <a:latin typeface="Times New Roman" pitchFamily="-110" charset="0"/>
                <a:ea typeface="+mn-ea"/>
                <a:cs typeface="+mn-cs"/>
              </a:rPr>
              <a:t>GPGPUs in Chapter 19.</a:t>
            </a:r>
            <a:endParaRPr kumimoji="1" lang="en-US" sz="1200"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1200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pitchFamily="1" charset="-128"/>
              <a:cs typeface="Arial" panose="020B0604020202020204" pitchFamily="34" charset="0"/>
              <a:sym typeface="Arial" panose="020B0604020202020204" pitchFamily="34" charset="0"/>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22"/>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23"/>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BE14EDEC-0104-4E70-9686-A570F422F16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421118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9336-C21F-43B6-9602-EE481E1FDAE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C18AA-B742-4FC0-AECD-F3023C341E4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5A0507F-E9AA-449F-BAE4-A462A68B6B0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959723-1F55-4A97-8F0C-470D03F356D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DCDD6-F11B-49FA-90C4-1A0E135C4B3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8124AD-C18D-4BF0-BCB7-1F726AF2DCA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E726A61-1AAF-40DD-BE97-1C15DD8A8DAE}"/>
              </a:ext>
            </a:extLst>
          </p:cNvPr>
          <p:cNvSpPr>
            <a:spLocks noGrp="1"/>
          </p:cNvSpPr>
          <p:nvPr>
            <p:ph type="ftr" sz="quarter" idx="11"/>
          </p:nvPr>
        </p:nvSpPr>
        <p:spPr/>
        <p:txBody>
          <a:bodyPr/>
          <a:lstStyle/>
          <a:p>
            <a:r>
              <a:rPr lang="en-US"/>
              <a:t>© 2016 Pearson Education, Inc., Hoboken, NJ. All rights reserved.</a:t>
            </a:r>
            <a:endParaRPr lang="en-US" dirty="0"/>
          </a:p>
        </p:txBody>
      </p:sp>
      <p:sp>
        <p:nvSpPr>
          <p:cNvPr id="9" name="Slide Number Placeholder 8">
            <a:extLst>
              <a:ext uri="{FF2B5EF4-FFF2-40B4-BE49-F238E27FC236}">
                <a16:creationId xmlns:a16="http://schemas.microsoft.com/office/drawing/2014/main" id="{7B8B67F4-1A58-4A04-BFD2-994E30EA16B7}"/>
              </a:ext>
            </a:extLst>
          </p:cNvPr>
          <p:cNvSpPr>
            <a:spLocks noGrp="1"/>
          </p:cNvSpPr>
          <p:nvPr>
            <p:ph type="sldNum" sz="quarter" idx="12"/>
          </p:nvPr>
        </p:nvSpPr>
        <p:spPr/>
        <p:txBody>
          <a:bodyPr/>
          <a:lstStyle/>
          <a:p>
            <a:fld id="{8AF02B71-8991-4516-A01E-F1A9ACD28BDC}" type="slidenum">
              <a:rPr lang="en-US" smtClean="0"/>
              <a:pPr/>
              <a:t>‹#›</a:t>
            </a:fld>
            <a:endParaRPr lang="en-US"/>
          </a:p>
        </p:txBody>
      </p:sp>
    </p:spTree>
    <p:extLst>
      <p:ext uri="{BB962C8B-B14F-4D97-AF65-F5344CB8AC3E}">
        <p14:creationId xmlns:p14="http://schemas.microsoft.com/office/powerpoint/2010/main" val="194501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89A8-953C-47CC-9B9D-E8D1F1CE4B9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2B63E40-81E5-405F-B4E4-3B04AFAD1C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C2BF6-3A7E-4A33-BD4B-71AAA89CCD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CF43F4-5AF5-4C77-AA15-0498AF6AA82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D5A641-AD8C-4F50-B2CB-DAFCF057051F}"/>
              </a:ext>
            </a:extLst>
          </p:cNvPr>
          <p:cNvSpPr>
            <a:spLocks noGrp="1"/>
          </p:cNvSpPr>
          <p:nvPr>
            <p:ph type="ftr" sz="quarter" idx="11"/>
          </p:nvPr>
        </p:nvSpPr>
        <p:spPr/>
        <p:txBody>
          <a:bodyPr/>
          <a:lstStyle/>
          <a:p>
            <a:r>
              <a:rPr lang="en-US"/>
              <a:t>© 2016 Pearson Education, Inc., Hoboken, NJ. All rights reserved.</a:t>
            </a:r>
            <a:endParaRPr lang="en-US" dirty="0"/>
          </a:p>
        </p:txBody>
      </p:sp>
      <p:sp>
        <p:nvSpPr>
          <p:cNvPr id="7" name="Slide Number Placeholder 6">
            <a:extLst>
              <a:ext uri="{FF2B5EF4-FFF2-40B4-BE49-F238E27FC236}">
                <a16:creationId xmlns:a16="http://schemas.microsoft.com/office/drawing/2014/main" id="{CCF1D2AB-C5AB-4909-8C98-5E400263C54D}"/>
              </a:ext>
            </a:extLst>
          </p:cNvPr>
          <p:cNvSpPr>
            <a:spLocks noGrp="1"/>
          </p:cNvSpPr>
          <p:nvPr>
            <p:ph type="sldNum" sz="quarter" idx="12"/>
          </p:nvPr>
        </p:nvSpPr>
        <p:spPr/>
        <p:txBody>
          <a:bodyPr/>
          <a:lstStyle/>
          <a:p>
            <a:fld id="{213E3B48-640C-4F3A-A0EA-4F9903563604}" type="slidenum">
              <a:rPr lang="en-US" smtClean="0"/>
              <a:t>‹#›</a:t>
            </a:fld>
            <a:endParaRPr lang="en-US"/>
          </a:p>
        </p:txBody>
      </p:sp>
    </p:spTree>
    <p:extLst>
      <p:ext uri="{BB962C8B-B14F-4D97-AF65-F5344CB8AC3E}">
        <p14:creationId xmlns:p14="http://schemas.microsoft.com/office/powerpoint/2010/main" val="240823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5A73AF7-22FE-4915-9687-D7E877768588}"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69828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7" name="Shape 43"/>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8" name="Shape 44"/>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33DA44F4-1B99-478F-9B55-2C5CC45829F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67076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42E91456-BDEE-4569-92BC-96FB5C01DFEB}"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5660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57"/>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58"/>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151861E3-90A7-42D4-9B7A-166EF1A614E7}"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68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846A8B40-492E-4426-BAAD-D80E9F063A91}"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86305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B951973-C68A-429F-AA58-4C1FE6BDA16A}"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06611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5"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D0F7696F-A32D-4889-8633-E1B7C5601BE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18951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3" name="Shape 81"/>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82"/>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7EEADC32-B7CB-4469-A186-251F1CAA23B8}"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598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2" name="Shape 12"/>
          <p:cNvSpPr txBox="1">
            <a:spLocks noGrp="1"/>
          </p:cNvSpPr>
          <p:nvPr>
            <p:ph type="ftr" idx="11"/>
          </p:nvPr>
        </p:nvSpPr>
        <p:spPr>
          <a:xfrm>
            <a:off x="93663" y="6172200"/>
            <a:ext cx="8596312" cy="234950"/>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Shape 13"/>
          <p:cNvSpPr txBox="1">
            <a:spLocks noGrp="1"/>
          </p:cNvSpPr>
          <p:nvPr>
            <p:ph type="dt" idx="10"/>
          </p:nvPr>
        </p:nvSpPr>
        <p:spPr>
          <a:xfrm>
            <a:off x="6335713" y="112713"/>
            <a:ext cx="2133600" cy="182562"/>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3" y="112713"/>
            <a:ext cx="552450" cy="182562"/>
          </a:xfrm>
          <a:prstGeom prst="rect">
            <a:avLst/>
          </a:prstGeom>
          <a:noFill/>
          <a:ln>
            <a:noFill/>
          </a:ln>
        </p:spPr>
        <p:txBody>
          <a:bodyPr lIns="91425" tIns="45700" rIns="91425" bIns="45700" anchor="ctr" anchorCtr="0">
            <a:noAutofit/>
          </a:bodyPr>
          <a:lstStyle>
            <a:lvl1pPr algn="r">
              <a:spcBef>
                <a:spcPts val="0"/>
              </a:spcBef>
              <a:buSzPct val="25000"/>
              <a:defRPr sz="900">
                <a:solidFill>
                  <a:srgbClr val="FFFFFF"/>
                </a:solidFill>
                <a:latin typeface="Arial"/>
                <a:ea typeface="Arial"/>
                <a:cs typeface="Arial"/>
                <a:sym typeface="Aria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0B369858-E052-47C5-B392-6B9F20183AE0}"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pic>
        <p:nvPicPr>
          <p:cNvPr id="3079" name="Shape 15" descr="Pearson Logo"/>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Tree>
    <p:extLst>
      <p:ext uri="{BB962C8B-B14F-4D97-AF65-F5344CB8AC3E}">
        <p14:creationId xmlns:p14="http://schemas.microsoft.com/office/powerpoint/2010/main" val="2319866433"/>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a:xfrm>
            <a:off x="457200" y="215899"/>
            <a:ext cx="8229600" cy="1224973"/>
          </a:xfrm>
        </p:spPr>
        <p:txBody>
          <a:bodyPr/>
          <a:lstStyle/>
          <a:p>
            <a:pPr>
              <a:spcBef>
                <a:spcPct val="0"/>
              </a:spcBef>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Computer Organization and Architecture</a:t>
            </a:r>
            <a:br>
              <a:rPr lang="en-US" altLang="en-US" dirty="0">
                <a:latin typeface="Times New Roman" panose="02020603050405020304" pitchFamily="18" charset="0"/>
                <a:cs typeface="Times New Roman" panose="02020603050405020304" pitchFamily="18" charset="0"/>
                <a:sym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sym typeface="Times New Roman" panose="02020603050405020304" pitchFamily="18" charset="0"/>
              </a:rPr>
              <a:t>Designing for Performance</a:t>
            </a:r>
            <a:endParaRPr lang="en-IN" altLang="en-US" sz="26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315" name="Text Placeholder 2"/>
          <p:cNvSpPr txBox="1">
            <a:spLocks noGrp="1"/>
          </p:cNvSpPr>
          <p:nvPr>
            <p:ph type="body" idx="1"/>
          </p:nvPr>
        </p:nvSpPr>
        <p:spPr>
          <a:xfrm>
            <a:off x="457200" y="1268559"/>
            <a:ext cx="8229600" cy="479425"/>
          </a:xfrm>
        </p:spPr>
        <p:txBody>
          <a:bodyPr/>
          <a:lstStyle/>
          <a:p>
            <a:pPr>
              <a:spcBef>
                <a:spcPct val="0"/>
              </a:spcBef>
              <a:buFontTx/>
              <a:buNone/>
            </a:pPr>
            <a:r>
              <a:rPr lang="en-IN" altLang="en-US" dirty="0">
                <a:latin typeface="Arial" panose="020B0604020202020204" pitchFamily="34" charset="0"/>
                <a:cs typeface="Arial" panose="020B0604020202020204" pitchFamily="34" charset="0"/>
                <a:sym typeface="Arial" panose="020B0604020202020204" pitchFamily="34" charset="0"/>
              </a:rPr>
              <a:t>11</a:t>
            </a:r>
            <a:r>
              <a:rPr lang="en-IN" altLang="en-US" baseline="30000" dirty="0">
                <a:latin typeface="Arial" panose="020B0604020202020204" pitchFamily="34" charset="0"/>
                <a:cs typeface="Arial" panose="020B0604020202020204" pitchFamily="34" charset="0"/>
                <a:sym typeface="Arial" panose="020B0604020202020204" pitchFamily="34" charset="0"/>
              </a:rPr>
              <a:t>th</a:t>
            </a:r>
            <a:r>
              <a:rPr lang="en-IN" altLang="en-US" dirty="0">
                <a:latin typeface="Arial" panose="020B0604020202020204" pitchFamily="34" charset="0"/>
                <a:cs typeface="Arial" panose="020B0604020202020204" pitchFamily="34" charset="0"/>
                <a:sym typeface="Arial" panose="020B0604020202020204" pitchFamily="34" charset="0"/>
              </a:rPr>
              <a:t> Edition, Global Edition</a:t>
            </a:r>
          </a:p>
        </p:txBody>
      </p:sp>
      <p:sp>
        <p:nvSpPr>
          <p:cNvPr id="13316" name="Text Placeholder 3"/>
          <p:cNvSpPr txBox="1">
            <a:spLocks noGrp="1"/>
          </p:cNvSpPr>
          <p:nvPr>
            <p:ph type="body" idx="2"/>
          </p:nvPr>
        </p:nvSpPr>
        <p:spPr/>
        <p:txBody>
          <a:bodyPr/>
          <a:lstStyle/>
          <a:p>
            <a:pPr>
              <a:spcBef>
                <a:spcPct val="0"/>
              </a:spcBef>
              <a:buFontTx/>
              <a:buNone/>
            </a:pPr>
            <a:r>
              <a:rPr lang="en-IN" altLang="en-US" dirty="0">
                <a:solidFill>
                  <a:srgbClr val="000000"/>
                </a:solidFill>
                <a:latin typeface="Arial" panose="020B0604020202020204" pitchFamily="34" charset="0"/>
                <a:cs typeface="Arial" panose="020B0604020202020204" pitchFamily="34" charset="0"/>
                <a:sym typeface="Arial" panose="020B0604020202020204" pitchFamily="34" charset="0"/>
              </a:rPr>
              <a:t>Chapter 2</a:t>
            </a:r>
          </a:p>
        </p:txBody>
      </p:sp>
      <p:sp>
        <p:nvSpPr>
          <p:cNvPr id="13317" name="Text Placeholder 4"/>
          <p:cNvSpPr txBox="1">
            <a:spLocks noGrp="1"/>
          </p:cNvSpPr>
          <p:nvPr>
            <p:ph type="body" idx="3"/>
          </p:nvPr>
        </p:nvSpPr>
        <p:spPr/>
        <p:txBody>
          <a:bodyPr/>
          <a:lstStyle/>
          <a:p>
            <a:pPr>
              <a:spcBef>
                <a:spcPct val="0"/>
              </a:spcBef>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Performance Concepts</a:t>
            </a:r>
          </a:p>
        </p:txBody>
      </p:sp>
      <p:pic>
        <p:nvPicPr>
          <p:cNvPr id="8" name="Picture 7" descr="Diagram&#10;&#10;Description automatically generated">
            <a:extLst>
              <a:ext uri="{FF2B5EF4-FFF2-40B4-BE49-F238E27FC236}">
                <a16:creationId xmlns:a16="http://schemas.microsoft.com/office/drawing/2014/main" id="{E020AE01-7859-4D60-8271-1A06CFF7B6F2}"/>
              </a:ext>
            </a:extLst>
          </p:cNvPr>
          <p:cNvPicPr>
            <a:picLocks noChangeAspect="1"/>
          </p:cNvPicPr>
          <p:nvPr/>
        </p:nvPicPr>
        <p:blipFill>
          <a:blip r:embed="rId2"/>
          <a:stretch>
            <a:fillRect/>
          </a:stretch>
        </p:blipFill>
        <p:spPr>
          <a:xfrm>
            <a:off x="591090" y="1727537"/>
            <a:ext cx="3524827" cy="4402049"/>
          </a:xfrm>
          <a:prstGeom prst="rect">
            <a:avLst/>
          </a:prstGeom>
        </p:spPr>
      </p:pic>
    </p:spTree>
    <p:extLst>
      <p:ext uri="{BB962C8B-B14F-4D97-AF65-F5344CB8AC3E}">
        <p14:creationId xmlns:p14="http://schemas.microsoft.com/office/powerpoint/2010/main" val="180597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0"/>
          </p:nvPr>
        </p:nvSpPr>
        <p:spPr>
          <a:xfrm>
            <a:off x="179512" y="6488571"/>
            <a:ext cx="6122894" cy="365125"/>
          </a:xfrm>
        </p:spPr>
        <p:txBody>
          <a:bodyPr/>
          <a:lstStyle/>
          <a:p>
            <a:r>
              <a:rPr lang="en-US" dirty="0"/>
              <a:t>© 2016 Pearson Education, Inc., Hoboken, NJ. All rights reserved.</a:t>
            </a:r>
          </a:p>
        </p:txBody>
      </p:sp>
      <p:graphicFrame>
        <p:nvGraphicFramePr>
          <p:cNvPr id="20" name="Content Placeholder 19"/>
          <p:cNvGraphicFramePr>
            <a:graphicFrameLocks noGrp="1"/>
          </p:cNvGraphicFramePr>
          <p:nvPr>
            <p:ph idx="4294967295"/>
            <p:extLst>
              <p:ext uri="{D42A27DB-BD31-4B8C-83A1-F6EECF244321}">
                <p14:modId xmlns:p14="http://schemas.microsoft.com/office/powerpoint/2010/main" val="525873587"/>
              </p:ext>
            </p:extLst>
          </p:nvPr>
        </p:nvGraphicFramePr>
        <p:xfrm>
          <a:off x="914400" y="153988"/>
          <a:ext cx="8229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Rectangle 4"/>
          <p:cNvSpPr>
            <a:spLocks noGrp="1" noChangeArrowheads="1"/>
          </p:cNvSpPr>
          <p:nvPr>
            <p:ph type="title" idx="4294967295"/>
          </p:nvPr>
        </p:nvSpPr>
        <p:spPr>
          <a:xfrm>
            <a:off x="1587500" y="692150"/>
            <a:ext cx="7556500" cy="1116013"/>
          </a:xfrm>
        </p:spPr>
        <p:txBody>
          <a:bodyPr/>
          <a:lstStyle/>
          <a:p>
            <a:r>
              <a:rPr lang="en-GB" dirty="0">
                <a:solidFill>
                  <a:schemeClr val="accent3">
                    <a:lumMod val="75000"/>
                  </a:schemeClr>
                </a:solidFill>
                <a:effectLst>
                  <a:outerShdw blurRad="38100" dist="38100" dir="2700000" algn="tl">
                    <a:srgbClr val="000000">
                      <a:alpha val="43137"/>
                    </a:srgbClr>
                  </a:outerShdw>
                </a:effectLst>
              </a:rPr>
              <a:t>Multicore</a:t>
            </a:r>
          </a:p>
        </p:txBody>
      </p:sp>
      <p:sp>
        <p:nvSpPr>
          <p:cNvPr id="28" name="TextBox 27"/>
          <p:cNvSpPr txBox="1"/>
          <p:nvPr/>
        </p:nvSpPr>
        <p:spPr>
          <a:xfrm>
            <a:off x="186267" y="1811867"/>
            <a:ext cx="184666" cy="461665"/>
          </a:xfrm>
          <a:prstGeom prst="rect">
            <a:avLst/>
          </a:prstGeom>
          <a:noFill/>
        </p:spPr>
        <p:txBody>
          <a:bodyPr wrap="none" rtlCol="0">
            <a:spAutoFit/>
          </a:bodyPr>
          <a:lstStyle/>
          <a:p>
            <a:endParaRPr lang="en-US" dirty="0"/>
          </a:p>
        </p:txBody>
      </p:sp>
      <p:sp>
        <p:nvSpPr>
          <p:cNvPr id="30" name="TextBox 29"/>
          <p:cNvSpPr txBox="1"/>
          <p:nvPr/>
        </p:nvSpPr>
        <p:spPr>
          <a:xfrm>
            <a:off x="321733" y="795867"/>
            <a:ext cx="184666" cy="461665"/>
          </a:xfrm>
          <a:prstGeom prst="rect">
            <a:avLst/>
          </a:prstGeom>
          <a:noFill/>
        </p:spPr>
        <p:txBody>
          <a:bodyPr wrap="none" rtlCol="0">
            <a:spAutoFit/>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98474" y="484094"/>
            <a:ext cx="7556313" cy="1344706"/>
          </a:xfrm>
        </p:spPr>
        <p:txBody>
          <a:bodyPr>
            <a:normAutofit/>
          </a:bodyPr>
          <a:lstStyle/>
          <a:p>
            <a:pPr>
              <a:spcBef>
                <a:spcPts val="600"/>
              </a:spcBef>
              <a:spcAft>
                <a:spcPts val="600"/>
              </a:spcAft>
            </a:pPr>
            <a:r>
              <a:rPr lang="en-GB" sz="2800" dirty="0">
                <a:effectLst>
                  <a:outerShdw blurRad="38100" dist="38100" dir="2700000" algn="tl">
                    <a:srgbClr val="000000">
                      <a:alpha val="43137"/>
                    </a:srgbClr>
                  </a:outerShdw>
                </a:effectLst>
              </a:rPr>
              <a:t>Many Integrated Core (MIC)</a:t>
            </a:r>
            <a:br>
              <a:rPr lang="en-GB" sz="2800" dirty="0">
                <a:effectLst>
                  <a:outerShdw blurRad="38100" dist="38100" dir="2700000" algn="tl">
                    <a:srgbClr val="000000">
                      <a:alpha val="43137"/>
                    </a:srgbClr>
                  </a:outerShdw>
                </a:effectLst>
              </a:rPr>
            </a:br>
            <a:r>
              <a:rPr lang="en-GB" sz="28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Graphics Processing Unit (GPU)</a:t>
            </a:r>
            <a:br>
              <a:rPr lang="en-US" dirty="0"/>
            </a:br>
            <a:endParaRPr lang="en-GB" dirty="0"/>
          </a:p>
        </p:txBody>
      </p:sp>
      <p:sp>
        <p:nvSpPr>
          <p:cNvPr id="5" name="Text Placeholder 4"/>
          <p:cNvSpPr>
            <a:spLocks noGrp="1"/>
          </p:cNvSpPr>
          <p:nvPr>
            <p:ph type="body" idx="1"/>
          </p:nvPr>
        </p:nvSpPr>
        <p:spPr/>
        <p:txBody>
          <a:bodyPr/>
          <a:lstStyle/>
          <a:p>
            <a:r>
              <a:rPr lang="en-US" dirty="0"/>
              <a:t>MIC	</a:t>
            </a:r>
            <a:endParaRPr lang="en-US" sz="3000" dirty="0">
              <a:solidFill>
                <a:schemeClr val="accent1"/>
              </a:solidFill>
            </a:endParaRPr>
          </a:p>
        </p:txBody>
      </p:sp>
      <p:sp>
        <p:nvSpPr>
          <p:cNvPr id="103429" name="Rectangle 5"/>
          <p:cNvSpPr>
            <a:spLocks noGrp="1" noChangeArrowheads="1"/>
          </p:cNvSpPr>
          <p:nvPr>
            <p:ph sz="half" idx="2"/>
          </p:nvPr>
        </p:nvSpPr>
        <p:spPr/>
        <p:txBody>
          <a:bodyPr>
            <a:normAutofit/>
          </a:bodyPr>
          <a:lstStyle/>
          <a:p>
            <a:pPr marL="285750" indent="-285750">
              <a:buFont typeface="Arial" panose="020B0604020202020204" pitchFamily="34" charset="0"/>
              <a:buChar char="•"/>
            </a:pPr>
            <a:r>
              <a:rPr lang="en-US" sz="1600" dirty="0"/>
              <a:t>A large number of cores ( sometimes more than 50)have led to the introduction of a new term: </a:t>
            </a:r>
            <a:r>
              <a:rPr lang="en-US" sz="1600" dirty="0">
                <a:solidFill>
                  <a:srgbClr val="FF0000"/>
                </a:solidFill>
              </a:rPr>
              <a:t>many integrated core (MIC).</a:t>
            </a:r>
          </a:p>
          <a:p>
            <a:pPr marL="285750" indent="-285750">
              <a:buFont typeface="Arial" panose="020B0604020202020204" pitchFamily="34" charset="0"/>
              <a:buChar char="•"/>
            </a:pPr>
            <a:r>
              <a:rPr lang="en-GB" sz="1600" dirty="0"/>
              <a:t>Leap in performance as well as the challenges in </a:t>
            </a:r>
            <a:r>
              <a:rPr lang="en-GB" sz="1600" dirty="0">
                <a:solidFill>
                  <a:srgbClr val="FF0000"/>
                </a:solidFill>
              </a:rPr>
              <a:t>developing software</a:t>
            </a:r>
            <a:r>
              <a:rPr lang="en-GB" sz="1600" dirty="0"/>
              <a:t> to exploit such a large number of cores</a:t>
            </a:r>
          </a:p>
          <a:p>
            <a:pPr marL="285750" indent="-285750">
              <a:buFont typeface="Arial" panose="020B0604020202020204" pitchFamily="34" charset="0"/>
              <a:buChar char="•"/>
            </a:pPr>
            <a:r>
              <a:rPr lang="en-GB" sz="1600" dirty="0"/>
              <a:t>The multicore and MIC strategy involves a homogeneous collection of general purpose processors on a single chip</a:t>
            </a:r>
          </a:p>
          <a:p>
            <a:endParaRPr lang="en-GB" dirty="0"/>
          </a:p>
          <a:p>
            <a:endParaRPr lang="en-GB" dirty="0"/>
          </a:p>
        </p:txBody>
      </p:sp>
      <p:sp>
        <p:nvSpPr>
          <p:cNvPr id="15" name="Text Placeholder 14"/>
          <p:cNvSpPr>
            <a:spLocks noGrp="1"/>
          </p:cNvSpPr>
          <p:nvPr>
            <p:ph type="body" sz="quarter" idx="3"/>
          </p:nvPr>
        </p:nvSpPr>
        <p:spPr/>
        <p:txBody>
          <a:bodyPr/>
          <a:lstStyle/>
          <a:p>
            <a:r>
              <a:rPr lang="en-US" dirty="0"/>
              <a:t>GPU</a:t>
            </a:r>
          </a:p>
        </p:txBody>
      </p:sp>
      <p:sp>
        <p:nvSpPr>
          <p:cNvPr id="16" name="Content Placeholder 15"/>
          <p:cNvSpPr>
            <a:spLocks noGrp="1"/>
          </p:cNvSpPr>
          <p:nvPr>
            <p:ph sz="quarter" idx="4"/>
          </p:nvPr>
        </p:nvSpPr>
        <p:spPr>
          <a:xfrm>
            <a:off x="4399878" y="2447365"/>
            <a:ext cx="3753522" cy="4182035"/>
          </a:xfrm>
        </p:spPr>
        <p:txBody>
          <a:bodyPr>
            <a:normAutofit/>
          </a:bodyPr>
          <a:lstStyle/>
          <a:p>
            <a:pPr marL="285750" indent="-285750">
              <a:buFont typeface="Arial" panose="020B0604020202020204" pitchFamily="34" charset="0"/>
              <a:buChar char="•"/>
            </a:pPr>
            <a:r>
              <a:rPr lang="en-US" sz="1600" dirty="0"/>
              <a:t>Core designed to </a:t>
            </a:r>
            <a:r>
              <a:rPr lang="en-US" sz="1600" dirty="0">
                <a:solidFill>
                  <a:srgbClr val="FF0000"/>
                </a:solidFill>
              </a:rPr>
              <a:t>perform parallel operations on graphics data</a:t>
            </a:r>
          </a:p>
          <a:p>
            <a:pPr marL="285750" indent="-285750">
              <a:buFont typeface="Arial" panose="020B0604020202020204" pitchFamily="34" charset="0"/>
              <a:buChar char="•"/>
            </a:pPr>
            <a:r>
              <a:rPr lang="en-US" sz="1600" dirty="0"/>
              <a:t>Traditionally found on a plug-in graphics card, it is used to encode and render 2D and 3D graphics as well as process video</a:t>
            </a:r>
          </a:p>
          <a:p>
            <a:pPr marL="285750" indent="-285750">
              <a:buFont typeface="Arial" panose="020B0604020202020204" pitchFamily="34" charset="0"/>
              <a:buChar char="•"/>
            </a:pPr>
            <a:r>
              <a:rPr lang="en-US" sz="1600" dirty="0">
                <a:solidFill>
                  <a:srgbClr val="FF0000"/>
                </a:solidFill>
              </a:rPr>
              <a:t>Used as vector processors </a:t>
            </a:r>
            <a:r>
              <a:rPr lang="en-US" sz="1600" dirty="0"/>
              <a:t>for a variety of applications that require repetitive computations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04800" y="1905000"/>
            <a:ext cx="3255264" cy="1162050"/>
          </a:xfrm>
        </p:spPr>
        <p:txBody>
          <a:bodyPr>
            <a:noAutofit/>
          </a:bodyPr>
          <a:lstStyle/>
          <a:p>
            <a:pPr algn="ctr"/>
            <a:r>
              <a:rPr lang="en-GB" sz="4400" dirty="0">
                <a:effectLst>
                  <a:outerShdw blurRad="38100" dist="38100" dir="2700000" algn="tl">
                    <a:srgbClr val="000000">
                      <a:alpha val="43137"/>
                    </a:srgbClr>
                  </a:outerShdw>
                </a:effectLst>
              </a:rPr>
              <a:t>Amdahl’s Law</a:t>
            </a:r>
          </a:p>
        </p:txBody>
      </p:sp>
      <p:sp>
        <p:nvSpPr>
          <p:cNvPr id="120835" name="Rectangle 3"/>
          <p:cNvSpPr>
            <a:spLocks noGrp="1" noChangeArrowheads="1"/>
          </p:cNvSpPr>
          <p:nvPr>
            <p:ph idx="1"/>
          </p:nvPr>
        </p:nvSpPr>
        <p:spPr>
          <a:xfrm>
            <a:off x="4168775" y="457200"/>
            <a:ext cx="4597399" cy="6096000"/>
          </a:xfrm>
        </p:spPr>
        <p:txBody>
          <a:bodyPr>
            <a:normAutofit/>
          </a:bodyPr>
          <a:lstStyle/>
          <a:p>
            <a:pPr marL="342900" indent="-342900">
              <a:buFont typeface="Arial" panose="020B0604020202020204" pitchFamily="34" charset="0"/>
              <a:buChar char="•"/>
            </a:pPr>
            <a:r>
              <a:rPr lang="en-GB" dirty="0"/>
              <a:t>proposed by Gene Amdahl</a:t>
            </a:r>
          </a:p>
          <a:p>
            <a:pPr marL="342900" indent="-342900">
              <a:buFont typeface="Arial" panose="020B0604020202020204" pitchFamily="34" charset="0"/>
              <a:buChar char="•"/>
            </a:pPr>
            <a:r>
              <a:rPr lang="en-GB" dirty="0"/>
              <a:t>Deals with the </a:t>
            </a:r>
            <a:r>
              <a:rPr lang="en-GB" dirty="0">
                <a:solidFill>
                  <a:srgbClr val="FF0000"/>
                </a:solidFill>
              </a:rPr>
              <a:t>potential spe</a:t>
            </a:r>
            <a:r>
              <a:rPr lang="en-GB" dirty="0"/>
              <a:t>edup of a program </a:t>
            </a:r>
            <a:r>
              <a:rPr lang="en-GB" dirty="0">
                <a:solidFill>
                  <a:srgbClr val="FF0000"/>
                </a:solidFill>
              </a:rPr>
              <a:t>using multiple processors </a:t>
            </a:r>
            <a:r>
              <a:rPr lang="en-GB" dirty="0"/>
              <a:t>compared to a single processor</a:t>
            </a:r>
          </a:p>
          <a:p>
            <a:pPr marL="342900" indent="-342900">
              <a:buFont typeface="Arial" panose="020B0604020202020204" pitchFamily="34" charset="0"/>
              <a:buChar char="•"/>
            </a:pPr>
            <a:r>
              <a:rPr lang="en-GB" dirty="0"/>
              <a:t>Illustrates the problems facing industry in the development of multi-core machines</a:t>
            </a:r>
          </a:p>
          <a:p>
            <a:pPr marL="342900" lvl="1" indent="-342900">
              <a:buFont typeface="Arial" panose="020B0604020202020204" pitchFamily="34" charset="0"/>
              <a:buChar char="•"/>
            </a:pPr>
            <a:r>
              <a:rPr lang="en-GB" dirty="0">
                <a:solidFill>
                  <a:srgbClr val="FF0000"/>
                </a:solidFill>
              </a:rPr>
              <a:t>Software must be adapted </a:t>
            </a:r>
            <a:r>
              <a:rPr lang="en-GB" dirty="0"/>
              <a:t>to a </a:t>
            </a:r>
            <a:r>
              <a:rPr lang="tr-TR" dirty="0"/>
              <a:t>  </a:t>
            </a:r>
            <a:r>
              <a:rPr lang="en-GB" dirty="0"/>
              <a:t>highly parallel</a:t>
            </a:r>
            <a:r>
              <a:rPr lang="tr-TR" dirty="0"/>
              <a:t> </a:t>
            </a:r>
            <a:r>
              <a:rPr lang="en-GB" dirty="0"/>
              <a:t>execution</a:t>
            </a:r>
            <a:r>
              <a:rPr lang="tr-TR" dirty="0"/>
              <a:t> </a:t>
            </a:r>
            <a:r>
              <a:rPr lang="en-GB" dirty="0"/>
              <a:t>environment to exploit the power of parallel processing</a:t>
            </a:r>
          </a:p>
          <a:p>
            <a:pPr marL="342900" indent="-342900">
              <a:buFont typeface="Arial" panose="020B0604020202020204" pitchFamily="34" charset="0"/>
              <a:buChar char="•"/>
            </a:pPr>
            <a:r>
              <a:rPr lang="en-GB" dirty="0"/>
              <a:t>Can be generalized to evaluate and design technical improvement in a computer system</a:t>
            </a:r>
          </a:p>
          <a:p>
            <a:endParaRPr lang="en-GB" dirty="0"/>
          </a:p>
          <a:p>
            <a:endParaRPr lang="en-GB" dirty="0"/>
          </a:p>
          <a:p>
            <a:endParaRPr lang="en-GB" dirty="0"/>
          </a:p>
          <a:p>
            <a:endParaRPr lang="en-GB" dirty="0"/>
          </a:p>
          <a:p>
            <a:endParaRPr lang="en-GB" dirty="0"/>
          </a:p>
        </p:txBody>
      </p:sp>
      <p:sp>
        <p:nvSpPr>
          <p:cNvPr id="2" name="Footer Placeholder 1"/>
          <p:cNvSpPr>
            <a:spLocks noGrp="1"/>
          </p:cNvSpPr>
          <p:nvPr>
            <p:ph type="ftr" sz="quarter" idx="11"/>
          </p:nvPr>
        </p:nvSpPr>
        <p:spPr>
          <a:xfrm>
            <a:off x="3859305" y="6492875"/>
            <a:ext cx="5284695" cy="365125"/>
          </a:xfrm>
        </p:spPr>
        <p:txBody>
          <a:bodyPr/>
          <a:lstStyle/>
          <a:p>
            <a:pPr algn="r"/>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914400" y="4267200"/>
            <a:ext cx="2010551" cy="1981200"/>
          </a:xfrm>
          <a:prstGeom prst="rect">
            <a:avLst/>
          </a:prstGeom>
        </p:spPr>
      </p:pic>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pdf"/>
          <p:cNvPicPr>
            <a:picLocks noChangeAspect="1"/>
          </p:cNvPicPr>
          <p:nvPr/>
        </p:nvPicPr>
        <p:blipFill rotWithShape="1">
          <a:blip r:embed="rId3">
            <a:extLst>
              <a:ext uri="{28A0092B-C50C-407E-A947-70E740481C1C}">
                <a14:useLocalDpi xmlns:a14="http://schemas.microsoft.com/office/drawing/2010/main" val="0"/>
              </a:ext>
            </a:extLst>
          </a:blip>
          <a:srcRect t="20131" b="26723"/>
          <a:stretch/>
        </p:blipFill>
        <p:spPr>
          <a:xfrm>
            <a:off x="-468560" y="-243408"/>
            <a:ext cx="9697158" cy="6669360"/>
          </a:xfrm>
          <a:prstGeom prst="rect">
            <a:avLst/>
          </a:prstGeom>
        </p:spPr>
      </p:pic>
      <p:sp>
        <p:nvSpPr>
          <p:cNvPr id="4" name="Rectangle 3">
            <a:extLst>
              <a:ext uri="{FF2B5EF4-FFF2-40B4-BE49-F238E27FC236}">
                <a16:creationId xmlns:a16="http://schemas.microsoft.com/office/drawing/2014/main" id="{8480F46F-F425-43B6-8C63-0DBA927B5601}"/>
              </a:ext>
            </a:extLst>
          </p:cNvPr>
          <p:cNvSpPr/>
          <p:nvPr/>
        </p:nvSpPr>
        <p:spPr>
          <a:xfrm>
            <a:off x="3696308" y="2636912"/>
            <a:ext cx="5256584" cy="2308324"/>
          </a:xfrm>
          <a:prstGeom prst="rect">
            <a:avLst/>
          </a:prstGeom>
        </p:spPr>
        <p:txBody>
          <a:bodyPr wrap="square">
            <a:spAutoFit/>
          </a:bodyPr>
          <a:lstStyle/>
          <a:p>
            <a:r>
              <a:rPr kumimoji="1" lang="en-US" sz="1800" dirty="0"/>
              <a:t>Consider a program running on a single processor such that a fraction (1 – </a:t>
            </a:r>
            <a:r>
              <a:rPr kumimoji="1" lang="en-US" sz="1800" i="1" dirty="0"/>
              <a:t>f) </a:t>
            </a:r>
            <a:r>
              <a:rPr kumimoji="1" lang="en-US" sz="1800" dirty="0"/>
              <a:t>of the execution time involves code that is inherently </a:t>
            </a:r>
            <a:r>
              <a:rPr kumimoji="1" lang="en-US" sz="1800" dirty="0">
                <a:solidFill>
                  <a:srgbClr val="FF0000"/>
                </a:solidFill>
              </a:rPr>
              <a:t>serial </a:t>
            </a:r>
            <a:r>
              <a:rPr kumimoji="1" lang="en-US" sz="1800" dirty="0"/>
              <a:t>and a fraction f that involves code that is infinitely </a:t>
            </a:r>
            <a:r>
              <a:rPr kumimoji="1" lang="en-US" sz="1800" dirty="0">
                <a:solidFill>
                  <a:srgbClr val="FF0000"/>
                </a:solidFill>
              </a:rPr>
              <a:t>parallelizable</a:t>
            </a:r>
            <a:r>
              <a:rPr kumimoji="1" lang="en-US" sz="1800" dirty="0"/>
              <a:t> with no scheduling overhead</a:t>
            </a:r>
            <a:r>
              <a:rPr kumimoji="1" lang="en-US" sz="1800" i="1" dirty="0"/>
              <a:t>. </a:t>
            </a:r>
            <a:r>
              <a:rPr kumimoji="1" lang="en-US" sz="1800" dirty="0"/>
              <a:t>Let </a:t>
            </a:r>
            <a:r>
              <a:rPr kumimoji="1" lang="en-US" sz="1800" i="1" dirty="0"/>
              <a:t>T </a:t>
            </a:r>
            <a:r>
              <a:rPr kumimoji="1" lang="en-US" sz="1800" dirty="0"/>
              <a:t>be the total execution time of the program using a single processor. Then the speedup using a parallel processor with </a:t>
            </a:r>
            <a:r>
              <a:rPr kumimoji="1" lang="en-US" sz="1800" i="1" dirty="0"/>
              <a:t>N </a:t>
            </a:r>
            <a:r>
              <a:rPr kumimoji="1" lang="en-US" sz="1800" dirty="0"/>
              <a:t>processors that fully exploits the parallel portion of the program </a:t>
            </a:r>
            <a:endParaRPr lang="en-US" sz="1800" dirty="0"/>
          </a:p>
        </p:txBody>
      </p:sp>
      <p:sp>
        <p:nvSpPr>
          <p:cNvPr id="5" name="TextBox 4">
            <a:extLst>
              <a:ext uri="{FF2B5EF4-FFF2-40B4-BE49-F238E27FC236}">
                <a16:creationId xmlns:a16="http://schemas.microsoft.com/office/drawing/2014/main" id="{6CE64242-5E9D-42F2-966C-D5418BA45CF5}"/>
              </a:ext>
            </a:extLst>
          </p:cNvPr>
          <p:cNvSpPr txBox="1"/>
          <p:nvPr/>
        </p:nvSpPr>
        <p:spPr>
          <a:xfrm>
            <a:off x="611560" y="1628800"/>
            <a:ext cx="901209" cy="461665"/>
          </a:xfrm>
          <a:prstGeom prst="rect">
            <a:avLst/>
          </a:prstGeom>
          <a:noFill/>
        </p:spPr>
        <p:txBody>
          <a:bodyPr wrap="none" rtlCol="0">
            <a:spAutoFit/>
          </a:bodyPr>
          <a:lstStyle/>
          <a:p>
            <a:r>
              <a:rPr lang="en-US" dirty="0">
                <a:highlight>
                  <a:srgbClr val="FFFF00"/>
                </a:highlight>
              </a:rPr>
              <a:t>Serial</a:t>
            </a:r>
          </a:p>
        </p:txBody>
      </p:sp>
      <p:sp>
        <p:nvSpPr>
          <p:cNvPr id="6" name="TextBox 5">
            <a:extLst>
              <a:ext uri="{FF2B5EF4-FFF2-40B4-BE49-F238E27FC236}">
                <a16:creationId xmlns:a16="http://schemas.microsoft.com/office/drawing/2014/main" id="{9331C1FB-D0A8-4F15-BAE2-8EDD3268548A}"/>
              </a:ext>
            </a:extLst>
          </p:cNvPr>
          <p:cNvSpPr txBox="1"/>
          <p:nvPr/>
        </p:nvSpPr>
        <p:spPr>
          <a:xfrm>
            <a:off x="2545469" y="1628799"/>
            <a:ext cx="1122423" cy="461665"/>
          </a:xfrm>
          <a:prstGeom prst="rect">
            <a:avLst/>
          </a:prstGeom>
          <a:noFill/>
        </p:spPr>
        <p:txBody>
          <a:bodyPr wrap="none" rtlCol="0">
            <a:spAutoFit/>
          </a:bodyPr>
          <a:lstStyle/>
          <a:p>
            <a:r>
              <a:rPr lang="en-US" dirty="0">
                <a:highlight>
                  <a:srgbClr val="FFFF00"/>
                </a:highlight>
              </a:rPr>
              <a:t>Parallel</a:t>
            </a:r>
          </a:p>
        </p:txBody>
      </p:sp>
    </p:spTree>
  </p:cSld>
  <p:clrMapOvr>
    <a:masterClrMapping/>
  </p:clrMapOvr>
  <p:transition spd="med">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t="20735" b="15651"/>
          <a:stretch/>
        </p:blipFill>
        <p:spPr>
          <a:xfrm>
            <a:off x="879011" y="24245"/>
            <a:ext cx="7962042" cy="5131100"/>
          </a:xfrm>
          <a:prstGeom prst="rect">
            <a:avLst/>
          </a:prstGeom>
        </p:spPr>
      </p:pic>
      <p:sp>
        <p:nvSpPr>
          <p:cNvPr id="4" name="Rectangle 3">
            <a:extLst>
              <a:ext uri="{FF2B5EF4-FFF2-40B4-BE49-F238E27FC236}">
                <a16:creationId xmlns:a16="http://schemas.microsoft.com/office/drawing/2014/main" id="{3CD39E01-D89F-40DF-911B-484AD7F8F418}"/>
              </a:ext>
            </a:extLst>
          </p:cNvPr>
          <p:cNvSpPr/>
          <p:nvPr/>
        </p:nvSpPr>
        <p:spPr>
          <a:xfrm>
            <a:off x="1043608" y="5037575"/>
            <a:ext cx="7632848" cy="923330"/>
          </a:xfrm>
          <a:prstGeom prst="rect">
            <a:avLst/>
          </a:prstGeom>
        </p:spPr>
        <p:txBody>
          <a:bodyPr wrap="square">
            <a:spAutoFit/>
          </a:bodyPr>
          <a:lstStyle/>
          <a:p>
            <a:r>
              <a:rPr kumimoji="1" lang="en-US" sz="1800" dirty="0">
                <a:highlight>
                  <a:srgbClr val="FFFF00"/>
                </a:highlight>
              </a:rPr>
              <a:t>1. When </a:t>
            </a:r>
            <a:r>
              <a:rPr kumimoji="1" lang="en-US" sz="1800" i="1" dirty="0">
                <a:highlight>
                  <a:srgbClr val="FFFF00"/>
                </a:highlight>
              </a:rPr>
              <a:t>f is small, the use of parallel processors has little effect.</a:t>
            </a:r>
          </a:p>
          <a:p>
            <a:r>
              <a:rPr kumimoji="1" lang="en-US" sz="1800" dirty="0">
                <a:highlight>
                  <a:srgbClr val="FFFF00"/>
                </a:highlight>
              </a:rPr>
              <a:t>2. As </a:t>
            </a:r>
            <a:r>
              <a:rPr kumimoji="1" lang="en-US" sz="1800" i="1" dirty="0">
                <a:highlight>
                  <a:srgbClr val="FFFF00"/>
                </a:highlight>
              </a:rPr>
              <a:t>N approaches infinity, speedup is bound by 1/(1 – f), so that there are</a:t>
            </a:r>
            <a:r>
              <a:rPr kumimoji="1" lang="tr-TR" sz="1800" i="1" dirty="0">
                <a:highlight>
                  <a:srgbClr val="FFFF00"/>
                </a:highlight>
              </a:rPr>
              <a:t> </a:t>
            </a:r>
            <a:r>
              <a:rPr kumimoji="1" lang="en-US" sz="1800" dirty="0">
                <a:highlight>
                  <a:srgbClr val="FFFF00"/>
                </a:highlight>
              </a:rPr>
              <a:t>diminishing returns for using more processors.</a:t>
            </a:r>
          </a:p>
        </p:txBody>
      </p:sp>
    </p:spTree>
    <p:extLst>
      <p:ext uri="{BB962C8B-B14F-4D97-AF65-F5344CB8AC3E}">
        <p14:creationId xmlns:p14="http://schemas.microsoft.com/office/powerpoint/2010/main" val="2710121457"/>
      </p:ext>
    </p:extLst>
  </p:cSld>
  <p:clrMapOvr>
    <a:masterClrMapping/>
  </p:clrMapOvr>
  <p:transition spd="med">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191522"/>
            <a:ext cx="7556313" cy="861214"/>
          </a:xfrm>
        </p:spPr>
        <p:txBody>
          <a:bodyPr/>
          <a:lstStyle/>
          <a:p>
            <a:r>
              <a:rPr lang="en-US" dirty="0">
                <a:effectLst>
                  <a:outerShdw blurRad="38100" dist="38100" dir="2700000" algn="tl">
                    <a:srgbClr val="000000">
                      <a:alpha val="43137"/>
                    </a:srgbClr>
                  </a:outerShdw>
                </a:effectLst>
              </a:rPr>
              <a:t>Little’s Law</a:t>
            </a:r>
          </a:p>
        </p:txBody>
      </p:sp>
      <p:sp>
        <p:nvSpPr>
          <p:cNvPr id="3" name="Content Placeholder 2"/>
          <p:cNvSpPr>
            <a:spLocks noGrp="1"/>
          </p:cNvSpPr>
          <p:nvPr>
            <p:ph type="body" idx="1"/>
          </p:nvPr>
        </p:nvSpPr>
        <p:spPr>
          <a:xfrm>
            <a:off x="288926" y="1268760"/>
            <a:ext cx="8531546" cy="5105400"/>
          </a:xfrm>
        </p:spPr>
        <p:txBody>
          <a:bodyPr>
            <a:normAutofit fontScale="62500" lnSpcReduction="20000"/>
          </a:bodyPr>
          <a:lstStyle/>
          <a:p>
            <a:r>
              <a:rPr lang="en-US" dirty="0"/>
              <a:t>Fundamental and simple relation with broad applications</a:t>
            </a:r>
          </a:p>
          <a:p>
            <a:r>
              <a:rPr lang="en-US" dirty="0"/>
              <a:t>Can be </a:t>
            </a:r>
            <a:r>
              <a:rPr lang="en-US" dirty="0">
                <a:solidFill>
                  <a:srgbClr val="FF0000"/>
                </a:solidFill>
              </a:rPr>
              <a:t>applied to almost any system </a:t>
            </a:r>
            <a:r>
              <a:rPr lang="en-US" dirty="0"/>
              <a:t>that is statistically in steady state, and in which there is no leakage</a:t>
            </a:r>
          </a:p>
          <a:p>
            <a:r>
              <a:rPr lang="en-US" dirty="0">
                <a:solidFill>
                  <a:srgbClr val="FF0000"/>
                </a:solidFill>
              </a:rPr>
              <a:t>Queuing system</a:t>
            </a:r>
          </a:p>
          <a:p>
            <a:pPr lvl="1"/>
            <a:r>
              <a:rPr lang="en-US" dirty="0"/>
              <a:t>If server is idle an item is served immediately, otherwise an arriving item joins a queue</a:t>
            </a:r>
          </a:p>
          <a:p>
            <a:pPr lvl="1"/>
            <a:r>
              <a:rPr lang="en-US" dirty="0"/>
              <a:t>There can be </a:t>
            </a:r>
            <a:r>
              <a:rPr lang="en-US" dirty="0">
                <a:solidFill>
                  <a:srgbClr val="FF0000"/>
                </a:solidFill>
              </a:rPr>
              <a:t>a single queue </a:t>
            </a:r>
            <a:r>
              <a:rPr lang="en-US" dirty="0"/>
              <a:t>for a single server or for multiple servers, or </a:t>
            </a:r>
            <a:r>
              <a:rPr lang="en-US" dirty="0">
                <a:solidFill>
                  <a:srgbClr val="FF0000"/>
                </a:solidFill>
              </a:rPr>
              <a:t>multiple queues </a:t>
            </a:r>
            <a:r>
              <a:rPr lang="en-US" dirty="0"/>
              <a:t>with one being for each of multiple servers</a:t>
            </a:r>
          </a:p>
          <a:p>
            <a:r>
              <a:rPr lang="en-US" sz="2054" dirty="0"/>
              <a:t>Average number of items in a queuing system equals the average rate at which items arrive multiplied by the  time that an item spends in the system</a:t>
            </a:r>
          </a:p>
          <a:p>
            <a:pPr lvl="1"/>
            <a:r>
              <a:rPr lang="en-US" dirty="0"/>
              <a:t>Relationship requires very few assumptions</a:t>
            </a:r>
          </a:p>
          <a:p>
            <a:pPr lvl="1"/>
            <a:r>
              <a:rPr lang="en-US" dirty="0"/>
              <a:t>Because of its simplicity and generality it is extremely useful</a:t>
            </a:r>
          </a:p>
          <a:p>
            <a:r>
              <a:rPr lang="en-US" dirty="0">
                <a:solidFill>
                  <a:srgbClr val="FF0000"/>
                </a:solidFill>
              </a:rPr>
              <a:t>Example</a:t>
            </a:r>
            <a:r>
              <a:rPr lang="en-US" dirty="0"/>
              <a:t>: Little's Law tells us that the average number of customers in the store L, is the effective arrival rate λ, times the average time that a customer spends in the store W, or simply:</a:t>
            </a:r>
          </a:p>
          <a:p>
            <a:pPr marL="101600" indent="0">
              <a:buNone/>
            </a:pPr>
            <a:r>
              <a:rPr lang="tr-TR" dirty="0"/>
              <a:t>                                  </a:t>
            </a:r>
            <a:r>
              <a:rPr lang="en-US" dirty="0"/>
              <a:t> L= </a:t>
            </a:r>
            <a:r>
              <a:rPr lang="en-US" dirty="0">
                <a:sym typeface="Symbol" panose="05050102010706020507" pitchFamily="18" charset="2"/>
              </a:rPr>
              <a:t></a:t>
            </a:r>
            <a:r>
              <a:rPr lang="en-US" dirty="0"/>
              <a:t>   *  W</a:t>
            </a:r>
            <a:endParaRPr lang="tr-TR" dirty="0"/>
          </a:p>
          <a:p>
            <a:pPr marL="101600" indent="0">
              <a:buNone/>
            </a:pPr>
            <a:br>
              <a:rPr lang="en-US" dirty="0"/>
            </a:br>
            <a:r>
              <a:rPr lang="en-US" dirty="0"/>
              <a:t>Assume customers arrive at the rate of 10 per hour and stay an average of 0.5 hour. This means we should find the average number of customers in the store at any time to be 5. </a:t>
            </a:r>
          </a:p>
          <a:p>
            <a:pPr marL="0" indent="0">
              <a:buNone/>
            </a:pPr>
            <a:r>
              <a:rPr lang="en-US" dirty="0"/>
              <a:t>		L=10 * 0.5=5</a:t>
            </a:r>
          </a:p>
        </p:txBody>
      </p:sp>
      <p:sp>
        <p:nvSpPr>
          <p:cNvPr id="6" name="AutoShape 2" descr="{\displaystyle L=\lambda W}">
            <a:extLst>
              <a:ext uri="{FF2B5EF4-FFF2-40B4-BE49-F238E27FC236}">
                <a16:creationId xmlns:a16="http://schemas.microsoft.com/office/drawing/2014/main" id="{D02953A2-46F8-441F-BBB2-B50CD60AA8B9}"/>
              </a:ext>
            </a:extLst>
          </p:cNvPr>
          <p:cNvSpPr>
            <a:spLocks noChangeAspect="1" noChangeArrowheads="1"/>
          </p:cNvSpPr>
          <p:nvPr/>
        </p:nvSpPr>
        <p:spPr bwMode="auto">
          <a:xfrm>
            <a:off x="288925" y="7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displaystyle L=10\times 0.5=5}">
            <a:extLst>
              <a:ext uri="{FF2B5EF4-FFF2-40B4-BE49-F238E27FC236}">
                <a16:creationId xmlns:a16="http://schemas.microsoft.com/office/drawing/2014/main" id="{EA97BBCC-0CFF-4C41-8B2E-D8D0005CF959}"/>
              </a:ext>
            </a:extLst>
          </p:cNvPr>
          <p:cNvSpPr>
            <a:spLocks noChangeAspect="1" noChangeArrowheads="1"/>
          </p:cNvSpPr>
          <p:nvPr/>
        </p:nvSpPr>
        <p:spPr bwMode="auto">
          <a:xfrm>
            <a:off x="288925"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l="10681" t="31404" r="8321" b="23301"/>
          <a:stretch/>
        </p:blipFill>
        <p:spPr>
          <a:xfrm>
            <a:off x="-252536" y="0"/>
            <a:ext cx="7452320" cy="5060458"/>
          </a:xfrm>
          <a:prstGeom prst="rect">
            <a:avLst/>
          </a:prstGeom>
        </p:spPr>
      </p:pic>
      <p:sp>
        <p:nvSpPr>
          <p:cNvPr id="4" name="Rectangle 3">
            <a:extLst>
              <a:ext uri="{FF2B5EF4-FFF2-40B4-BE49-F238E27FC236}">
                <a16:creationId xmlns:a16="http://schemas.microsoft.com/office/drawing/2014/main" id="{83165655-6C9E-427B-913A-33316D21E91C}"/>
              </a:ext>
            </a:extLst>
          </p:cNvPr>
          <p:cNvSpPr/>
          <p:nvPr/>
        </p:nvSpPr>
        <p:spPr>
          <a:xfrm>
            <a:off x="3131840" y="116632"/>
            <a:ext cx="5810454" cy="1815882"/>
          </a:xfrm>
          <a:prstGeom prst="rect">
            <a:avLst/>
          </a:prstGeom>
        </p:spPr>
        <p:txBody>
          <a:bodyPr wrap="square">
            <a:spAutoFit/>
          </a:bodyPr>
          <a:lstStyle/>
          <a:p>
            <a:r>
              <a:rPr kumimoji="1" lang="en-US" sz="1600" dirty="0"/>
              <a:t>Operations performed by a processor, such as fetching an instruction, decoding the instruction, performing an arithmetic operation, and so on, are governed by a system clock. Typically, all operations begin with the pulse of the clock. Thus, at the most fundamental level, the speed of a processor is dictated by the pulse frequency produced by the clock, measured in cycles per second, or Hertz (Hz).</a:t>
            </a:r>
          </a:p>
        </p:txBody>
      </p:sp>
      <p:sp>
        <p:nvSpPr>
          <p:cNvPr id="5" name="Rectangle 4">
            <a:extLst>
              <a:ext uri="{FF2B5EF4-FFF2-40B4-BE49-F238E27FC236}">
                <a16:creationId xmlns:a16="http://schemas.microsoft.com/office/drawing/2014/main" id="{1640AD29-F549-461E-A8E8-77F98CFB0B73}"/>
              </a:ext>
            </a:extLst>
          </p:cNvPr>
          <p:cNvSpPr/>
          <p:nvPr/>
        </p:nvSpPr>
        <p:spPr>
          <a:xfrm>
            <a:off x="251520" y="4509120"/>
            <a:ext cx="8352928" cy="1569660"/>
          </a:xfrm>
          <a:prstGeom prst="rect">
            <a:avLst/>
          </a:prstGeom>
        </p:spPr>
        <p:txBody>
          <a:bodyPr wrap="square">
            <a:spAutoFit/>
          </a:bodyPr>
          <a:lstStyle/>
          <a:p>
            <a:r>
              <a:rPr kumimoji="1" lang="en-US" sz="1600" dirty="0"/>
              <a:t>Typically, clock signals are generated by a quartz crystal, which generates a constant sine wave while power is applied. This wave is converted into a digital voltage pulse stream that is provided in a constant flow to the processor circuitry (Figure 2.5). For example, a 1-GHz processor receives 1 billion pulses per second. The rate of pulses is known as the </a:t>
            </a:r>
            <a:r>
              <a:rPr kumimoji="1" lang="en-US" sz="1600" b="1" dirty="0"/>
              <a:t>clock rate, or clock speed. </a:t>
            </a:r>
            <a:r>
              <a:rPr kumimoji="1" lang="en-US" sz="1600" dirty="0"/>
              <a:t>One increment, or pulse, of the clock is referred to as a clock cycle, or a clock tick. The time between</a:t>
            </a:r>
          </a:p>
          <a:p>
            <a:r>
              <a:rPr kumimoji="1" lang="en-US" sz="1600" dirty="0"/>
              <a:t>pulses is the </a:t>
            </a:r>
            <a:r>
              <a:rPr kumimoji="1" lang="en-US" sz="1600" b="1" dirty="0"/>
              <a:t>cycle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3F6217-D76C-41FB-B937-B0D709A2BFE8}"/>
              </a:ext>
            </a:extLst>
          </p:cNvPr>
          <p:cNvSpPr>
            <a:spLocks noGrp="1"/>
          </p:cNvSpPr>
          <p:nvPr>
            <p:ph type="title"/>
          </p:nvPr>
        </p:nvSpPr>
        <p:spPr/>
        <p:txBody>
          <a:bodyPr/>
          <a:lstStyle/>
          <a:p>
            <a:r>
              <a:rPr lang="en-US" b="1" dirty="0"/>
              <a:t>Instruction Execution Rate</a:t>
            </a:r>
            <a:endParaRPr lang="en-US" dirty="0"/>
          </a:p>
        </p:txBody>
      </p:sp>
      <p:sp>
        <p:nvSpPr>
          <p:cNvPr id="5" name="Content Placeholder 4">
            <a:extLst>
              <a:ext uri="{FF2B5EF4-FFF2-40B4-BE49-F238E27FC236}">
                <a16:creationId xmlns:a16="http://schemas.microsoft.com/office/drawing/2014/main" id="{C6FFE14C-9A02-4091-AF60-935308FF45C5}"/>
              </a:ext>
            </a:extLst>
          </p:cNvPr>
          <p:cNvSpPr>
            <a:spLocks noGrp="1"/>
          </p:cNvSpPr>
          <p:nvPr>
            <p:ph type="body" idx="1"/>
          </p:nvPr>
        </p:nvSpPr>
        <p:spPr>
          <a:xfrm>
            <a:off x="388671" y="1700808"/>
            <a:ext cx="7556313" cy="4144963"/>
          </a:xfrm>
        </p:spPr>
        <p:txBody>
          <a:bodyPr>
            <a:normAutofit fontScale="85000" lnSpcReduction="10000"/>
          </a:bodyPr>
          <a:lstStyle/>
          <a:p>
            <a:r>
              <a:rPr lang="en-US" dirty="0"/>
              <a:t>A processor is driven by a clock with a constant </a:t>
            </a:r>
            <a:r>
              <a:rPr lang="en-US" dirty="0">
                <a:solidFill>
                  <a:srgbClr val="FF0000"/>
                </a:solidFill>
              </a:rPr>
              <a:t>frequency </a:t>
            </a:r>
            <a:r>
              <a:rPr lang="en-US" i="1" dirty="0">
                <a:solidFill>
                  <a:srgbClr val="FF0000"/>
                </a:solidFill>
              </a:rPr>
              <a:t>f</a:t>
            </a:r>
            <a:r>
              <a:rPr lang="en-US" i="1" dirty="0"/>
              <a:t> </a:t>
            </a:r>
            <a:r>
              <a:rPr lang="en-US" dirty="0"/>
              <a:t>or, equivalently, </a:t>
            </a:r>
            <a:r>
              <a:rPr lang="en-US" dirty="0">
                <a:solidFill>
                  <a:srgbClr val="FF0000"/>
                </a:solidFill>
              </a:rPr>
              <a:t>a constant cycle time t</a:t>
            </a:r>
            <a:r>
              <a:rPr lang="en-US" dirty="0"/>
              <a:t>, where </a:t>
            </a:r>
            <a:br>
              <a:rPr lang="en-US" dirty="0"/>
            </a:br>
            <a:r>
              <a:rPr lang="en-US" dirty="0"/>
              <a:t>                                     t = 1/</a:t>
            </a:r>
            <a:r>
              <a:rPr lang="en-US" i="1" dirty="0"/>
              <a:t>f</a:t>
            </a:r>
            <a:r>
              <a:rPr lang="en-US" dirty="0"/>
              <a:t>.</a:t>
            </a:r>
          </a:p>
          <a:p>
            <a:r>
              <a:rPr lang="en-US" dirty="0">
                <a:latin typeface="TimesTenLTStd-Roman"/>
              </a:rPr>
              <a:t>The </a:t>
            </a:r>
            <a:r>
              <a:rPr lang="en-US" dirty="0">
                <a:solidFill>
                  <a:srgbClr val="FF0000"/>
                </a:solidFill>
                <a:latin typeface="TimesTenLTStd-Roman"/>
              </a:rPr>
              <a:t>processor time </a:t>
            </a:r>
            <a:r>
              <a:rPr lang="en-US" i="1" dirty="0">
                <a:solidFill>
                  <a:srgbClr val="FF0000"/>
                </a:solidFill>
                <a:latin typeface="TimesTenLTStd-Italic"/>
              </a:rPr>
              <a:t>T </a:t>
            </a:r>
            <a:r>
              <a:rPr lang="en-US" dirty="0">
                <a:latin typeface="TimesTenLTStd-Roman"/>
              </a:rPr>
              <a:t>needed to execute a given program can be expressed as </a:t>
            </a:r>
            <a:br>
              <a:rPr lang="en-US" dirty="0">
                <a:latin typeface="TimesTenLTStd-Roman"/>
              </a:rPr>
            </a:br>
            <a:r>
              <a:rPr lang="en-US" dirty="0">
                <a:latin typeface="TimesTenLTStd-Roman"/>
              </a:rPr>
              <a:t>                                    </a:t>
            </a:r>
            <a:r>
              <a:rPr lang="en-US" i="1" dirty="0">
                <a:latin typeface="TimesTenLTStd-Italic"/>
              </a:rPr>
              <a:t>T </a:t>
            </a:r>
            <a:r>
              <a:rPr lang="en-US" dirty="0">
                <a:latin typeface="PearsonMATHPRO08"/>
              </a:rPr>
              <a:t>= </a:t>
            </a:r>
            <a:r>
              <a:rPr lang="en-US" i="1" dirty="0" err="1">
                <a:latin typeface="TimesTenLTStd-Italic"/>
              </a:rPr>
              <a:t>I</a:t>
            </a:r>
            <a:r>
              <a:rPr lang="en-US" i="1" baseline="-25000" dirty="0" err="1">
                <a:latin typeface="TimesTenLTStd-Italic"/>
              </a:rPr>
              <a:t>c</a:t>
            </a:r>
            <a:r>
              <a:rPr lang="en-US" i="1" dirty="0">
                <a:latin typeface="TimesTenLTStd-Italic"/>
              </a:rPr>
              <a:t> </a:t>
            </a:r>
            <a:r>
              <a:rPr lang="en-US" dirty="0">
                <a:latin typeface="PearsonMATHPRO02"/>
              </a:rPr>
              <a:t>* </a:t>
            </a:r>
            <a:r>
              <a:rPr lang="en-US" i="1" dirty="0">
                <a:latin typeface="TimesTenLTStd-Italic"/>
              </a:rPr>
              <a:t>CPI </a:t>
            </a:r>
            <a:r>
              <a:rPr lang="en-US" dirty="0">
                <a:latin typeface="PearsonMATHPRO02"/>
              </a:rPr>
              <a:t>* </a:t>
            </a:r>
            <a:r>
              <a:rPr lang="en-US" dirty="0">
                <a:latin typeface="PearsonMATHPRO01"/>
              </a:rPr>
              <a:t>t</a:t>
            </a:r>
            <a:endParaRPr lang="en-US" dirty="0"/>
          </a:p>
          <a:p>
            <a:r>
              <a:rPr lang="en-US" dirty="0"/>
              <a:t>The </a:t>
            </a:r>
            <a:r>
              <a:rPr lang="en-US" dirty="0">
                <a:solidFill>
                  <a:srgbClr val="FF0000"/>
                </a:solidFill>
              </a:rPr>
              <a:t>instruction count, </a:t>
            </a:r>
            <a:r>
              <a:rPr lang="en-US" i="1" dirty="0" err="1">
                <a:solidFill>
                  <a:srgbClr val="FF0000"/>
                </a:solidFill>
              </a:rPr>
              <a:t>I</a:t>
            </a:r>
            <a:r>
              <a:rPr lang="en-US" i="1" baseline="-25000" dirty="0" err="1">
                <a:solidFill>
                  <a:srgbClr val="FF0000"/>
                </a:solidFill>
              </a:rPr>
              <a:t>c</a:t>
            </a:r>
            <a:r>
              <a:rPr lang="en-US" dirty="0"/>
              <a:t>, for a program, is the number of machine instructions executed for that program until it runs to completion or for some defined time interval. </a:t>
            </a:r>
          </a:p>
          <a:p>
            <a:r>
              <a:rPr lang="en-US" dirty="0"/>
              <a:t>An important parameter is the </a:t>
            </a:r>
            <a:r>
              <a:rPr lang="en-US" dirty="0">
                <a:solidFill>
                  <a:srgbClr val="FF0000"/>
                </a:solidFill>
              </a:rPr>
              <a:t>average cycles per instruction</a:t>
            </a:r>
            <a:r>
              <a:rPr lang="en-US" dirty="0"/>
              <a:t> (CPI) for a program. (The number of clock cycles required varies for different types of instructions. CPI is the average)</a:t>
            </a:r>
          </a:p>
        </p:txBody>
      </p:sp>
      <p:sp>
        <p:nvSpPr>
          <p:cNvPr id="2" name="Footer Placeholder 1">
            <a:extLst>
              <a:ext uri="{FF2B5EF4-FFF2-40B4-BE49-F238E27FC236}">
                <a16:creationId xmlns:a16="http://schemas.microsoft.com/office/drawing/2014/main" id="{611E51A8-632B-4FC3-9C10-C88954F5CE87}"/>
              </a:ext>
            </a:extLst>
          </p:cNvPr>
          <p:cNvSpPr>
            <a:spLocks noGrp="1"/>
          </p:cNvSpPr>
          <p:nvPr>
            <p:ph type="ftr" idx="12"/>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292865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E1C9-F605-45E7-9C6F-03F35EFBD6F4}"/>
              </a:ext>
            </a:extLst>
          </p:cNvPr>
          <p:cNvSpPr>
            <a:spLocks noGrp="1"/>
          </p:cNvSpPr>
          <p:nvPr>
            <p:ph type="title"/>
          </p:nvPr>
        </p:nvSpPr>
        <p:spPr>
          <a:xfrm>
            <a:off x="460375" y="-114225"/>
            <a:ext cx="8229600" cy="1097279"/>
          </a:xfrm>
        </p:spPr>
        <p:txBody>
          <a:bodyPr/>
          <a:lstStyle/>
          <a:p>
            <a:r>
              <a:rPr lang="en-US" b="1" dirty="0"/>
              <a:t>Instruction Execution Rate</a:t>
            </a:r>
            <a:endParaRPr lang="en-US" dirty="0"/>
          </a:p>
        </p:txBody>
      </p:sp>
      <p:sp>
        <p:nvSpPr>
          <p:cNvPr id="3" name="Content Placeholder 2">
            <a:extLst>
              <a:ext uri="{FF2B5EF4-FFF2-40B4-BE49-F238E27FC236}">
                <a16:creationId xmlns:a16="http://schemas.microsoft.com/office/drawing/2014/main" id="{B8349288-A8AD-4604-89A4-FB0A9519AB48}"/>
              </a:ext>
            </a:extLst>
          </p:cNvPr>
          <p:cNvSpPr>
            <a:spLocks noGrp="1"/>
          </p:cNvSpPr>
          <p:nvPr>
            <p:ph type="body" idx="1"/>
          </p:nvPr>
        </p:nvSpPr>
        <p:spPr>
          <a:xfrm>
            <a:off x="323528" y="983054"/>
            <a:ext cx="8568952" cy="5226833"/>
          </a:xfrm>
        </p:spPr>
        <p:txBody>
          <a:bodyPr>
            <a:normAutofit fontScale="85000" lnSpcReduction="20000"/>
          </a:bodyPr>
          <a:lstStyle/>
          <a:p>
            <a:r>
              <a:rPr lang="en-US" dirty="0"/>
              <a:t>We can refine the formulation </a:t>
            </a:r>
            <a:r>
              <a:rPr lang="en-US" dirty="0" err="1"/>
              <a:t>fo</a:t>
            </a:r>
            <a:r>
              <a:rPr lang="tr-TR" dirty="0"/>
              <a:t>r</a:t>
            </a:r>
            <a:r>
              <a:rPr lang="en-US" dirty="0"/>
              <a:t> </a:t>
            </a:r>
            <a:r>
              <a:rPr lang="en-US" dirty="0">
                <a:solidFill>
                  <a:srgbClr val="FF0000"/>
                </a:solidFill>
                <a:latin typeface="TimesTenLTStd-Roman"/>
              </a:rPr>
              <a:t>processor time </a:t>
            </a:r>
            <a:r>
              <a:rPr lang="en-US" i="1" dirty="0">
                <a:solidFill>
                  <a:srgbClr val="FF0000"/>
                </a:solidFill>
                <a:latin typeface="TimesTenLTStd-Italic"/>
              </a:rPr>
              <a:t>T</a:t>
            </a:r>
            <a:r>
              <a:rPr lang="en-US" dirty="0"/>
              <a:t> by recognizing that during the execution of an instruction, part of the work is done by the processor, and part of the time a word is being transferred to or from memory</a:t>
            </a:r>
            <a:br>
              <a:rPr lang="en-US" dirty="0">
                <a:latin typeface="TimesTenLTStd-Roman"/>
              </a:rPr>
            </a:br>
            <a:r>
              <a:rPr lang="en-US" dirty="0">
                <a:latin typeface="TimesTenLTStd-Roman"/>
              </a:rPr>
              <a:t>                                   </a:t>
            </a:r>
            <a:br>
              <a:rPr lang="en-US" dirty="0">
                <a:latin typeface="TimesTenLTStd-Roman"/>
              </a:rPr>
            </a:br>
            <a:r>
              <a:rPr lang="en-US" dirty="0">
                <a:latin typeface="TimesTenLTStd-Roman"/>
              </a:rPr>
              <a:t>                                               </a:t>
            </a:r>
            <a:r>
              <a:rPr lang="en-US" i="1" dirty="0"/>
              <a:t>T </a:t>
            </a:r>
            <a:r>
              <a:rPr lang="en-US" dirty="0"/>
              <a:t>= </a:t>
            </a:r>
            <a:r>
              <a:rPr lang="en-US" i="1" dirty="0" err="1"/>
              <a:t>I</a:t>
            </a:r>
            <a:r>
              <a:rPr lang="en-US" i="1" baseline="-25000" dirty="0" err="1"/>
              <a:t>c</a:t>
            </a:r>
            <a:r>
              <a:rPr lang="en-US" i="1" dirty="0"/>
              <a:t> </a:t>
            </a:r>
            <a:r>
              <a:rPr lang="en-US" dirty="0"/>
              <a:t>* [</a:t>
            </a:r>
            <a:r>
              <a:rPr lang="en-US" i="1" dirty="0"/>
              <a:t>p </a:t>
            </a:r>
            <a:r>
              <a:rPr lang="en-US" dirty="0"/>
              <a:t>+ (</a:t>
            </a:r>
            <a:r>
              <a:rPr lang="en-US" i="1" dirty="0"/>
              <a:t>m </a:t>
            </a:r>
            <a:r>
              <a:rPr lang="en-US" dirty="0"/>
              <a:t>* </a:t>
            </a:r>
            <a:r>
              <a:rPr lang="en-US" i="1" dirty="0"/>
              <a:t>k</a:t>
            </a:r>
            <a:r>
              <a:rPr lang="en-US" dirty="0"/>
              <a:t>)] * t        where </a:t>
            </a:r>
          </a:p>
          <a:p>
            <a:r>
              <a:rPr lang="en-US" i="1" dirty="0"/>
              <a:t>p </a:t>
            </a:r>
            <a:r>
              <a:rPr lang="en-US" dirty="0"/>
              <a:t>is the number of processor cycles needed to decode and execute the instruction,</a:t>
            </a:r>
          </a:p>
          <a:p>
            <a:r>
              <a:rPr lang="en-US" i="1" dirty="0"/>
              <a:t>m </a:t>
            </a:r>
            <a:r>
              <a:rPr lang="en-US" dirty="0"/>
              <a:t>is the number of memory references needed, and </a:t>
            </a:r>
          </a:p>
          <a:p>
            <a:r>
              <a:rPr lang="en-US" i="1" dirty="0"/>
              <a:t>k </a:t>
            </a:r>
            <a:r>
              <a:rPr lang="en-US" dirty="0"/>
              <a:t>is the ratio between memory cycle time and processor cycle time. </a:t>
            </a:r>
          </a:p>
          <a:p>
            <a:r>
              <a:rPr lang="en-US" dirty="0"/>
              <a:t>The five performance factors in the preceding equation (</a:t>
            </a:r>
            <a:r>
              <a:rPr lang="en-US" i="1" dirty="0" err="1"/>
              <a:t>I</a:t>
            </a:r>
            <a:r>
              <a:rPr lang="en-US" i="1" baseline="-25000" dirty="0" err="1"/>
              <a:t>c</a:t>
            </a:r>
            <a:r>
              <a:rPr lang="en-US" dirty="0"/>
              <a:t>, </a:t>
            </a:r>
            <a:r>
              <a:rPr lang="en-US" i="1" dirty="0"/>
              <a:t>p</a:t>
            </a:r>
            <a:r>
              <a:rPr lang="en-US" dirty="0"/>
              <a:t>, </a:t>
            </a:r>
            <a:r>
              <a:rPr lang="en-US" i="1" dirty="0"/>
              <a:t>m</a:t>
            </a:r>
            <a:r>
              <a:rPr lang="en-US" dirty="0"/>
              <a:t>, </a:t>
            </a:r>
            <a:r>
              <a:rPr lang="en-US" i="1" dirty="0"/>
              <a:t>k</a:t>
            </a:r>
            <a:r>
              <a:rPr lang="en-US" dirty="0"/>
              <a:t>, t) are influenced by four system attributes: </a:t>
            </a:r>
            <a:endParaRPr lang="tr-TR" dirty="0"/>
          </a:p>
          <a:p>
            <a:pPr lvl="1"/>
            <a:r>
              <a:rPr lang="en-US" dirty="0"/>
              <a:t>the design of the instruction set (known as </a:t>
            </a:r>
            <a:r>
              <a:rPr lang="en-US" i="1" dirty="0"/>
              <a:t>instruction set architecture</a:t>
            </a:r>
            <a:r>
              <a:rPr lang="en-US" dirty="0"/>
              <a:t>); </a:t>
            </a:r>
            <a:endParaRPr lang="tr-TR" dirty="0"/>
          </a:p>
          <a:p>
            <a:pPr lvl="1"/>
            <a:r>
              <a:rPr lang="en-US" dirty="0"/>
              <a:t>compiler technology (how effective the compiler is in producing an efficient machine language program from a high-level language program); </a:t>
            </a:r>
            <a:endParaRPr lang="tr-TR" dirty="0"/>
          </a:p>
          <a:p>
            <a:pPr lvl="1"/>
            <a:r>
              <a:rPr lang="en-US" dirty="0"/>
              <a:t>processor implementation; </a:t>
            </a:r>
            <a:endParaRPr lang="tr-TR" dirty="0"/>
          </a:p>
          <a:p>
            <a:pPr lvl="1"/>
            <a:r>
              <a:rPr lang="en-US" dirty="0"/>
              <a:t>and cache and memory hierarchy.</a:t>
            </a:r>
          </a:p>
          <a:p>
            <a:endParaRPr lang="en-US" dirty="0"/>
          </a:p>
        </p:txBody>
      </p:sp>
    </p:spTree>
    <p:extLst>
      <p:ext uri="{BB962C8B-B14F-4D97-AF65-F5344CB8AC3E}">
        <p14:creationId xmlns:p14="http://schemas.microsoft.com/office/powerpoint/2010/main" val="95391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TextBox 19"/>
          <p:cNvSpPr txBox="1"/>
          <p:nvPr/>
        </p:nvSpPr>
        <p:spPr>
          <a:xfrm>
            <a:off x="0" y="6324600"/>
            <a:ext cx="9144000" cy="533400"/>
          </a:xfrm>
          <a:prstGeom prst="rect">
            <a:avLst/>
          </a:prstGeom>
        </p:spPr>
        <p:txBody>
          <a:bodyPr wrap="square" rtlCol="0">
            <a:spAutoFit/>
          </a:bodyPr>
          <a:lstStyle/>
          <a:p>
            <a:endParaRPr lang="en-US" dirty="0"/>
          </a:p>
        </p:txBody>
      </p:sp>
      <p:sp useBgFill="1">
        <p:nvSpPr>
          <p:cNvPr id="9" name="TextBox 8"/>
          <p:cNvSpPr txBox="1"/>
          <p:nvPr/>
        </p:nvSpPr>
        <p:spPr>
          <a:xfrm>
            <a:off x="228600" y="5867400"/>
            <a:ext cx="7772401" cy="685800"/>
          </a:xfrm>
          <a:prstGeom prst="rect">
            <a:avLst/>
          </a:prstGeom>
        </p:spPr>
        <p:txBody>
          <a:bodyPr wrap="square" rtlCol="0">
            <a:spAutoFit/>
          </a:bodyPr>
          <a:lstStyle/>
          <a:p>
            <a:endParaRPr lang="en-US" dirty="0"/>
          </a:p>
        </p:txBody>
      </p:sp>
      <p:sp useBgFill="1">
        <p:nvSpPr>
          <p:cNvPr id="10" name="TextBox 9"/>
          <p:cNvSpPr txBox="1"/>
          <p:nvPr/>
        </p:nvSpPr>
        <p:spPr>
          <a:xfrm>
            <a:off x="0" y="0"/>
            <a:ext cx="304800" cy="6553200"/>
          </a:xfrm>
          <a:prstGeom prst="rect">
            <a:avLst/>
          </a:prstGeom>
        </p:spPr>
        <p:txBody>
          <a:bodyPr wrap="square" rtlCol="0">
            <a:spAutoFit/>
          </a:bodyPr>
          <a:lstStyle/>
          <a:p>
            <a:endParaRPr lang="en-US" dirty="0"/>
          </a:p>
        </p:txBody>
      </p:sp>
      <p:pic>
        <p:nvPicPr>
          <p:cNvPr id="2" name="Picture 1"/>
          <p:cNvPicPr>
            <a:picLocks noChangeAspect="1"/>
          </p:cNvPicPr>
          <p:nvPr/>
        </p:nvPicPr>
        <p:blipFill>
          <a:blip r:embed="rId3"/>
          <a:stretch>
            <a:fillRect/>
          </a:stretch>
        </p:blipFill>
        <p:spPr>
          <a:xfrm>
            <a:off x="-276044" y="836712"/>
            <a:ext cx="9144000" cy="3230059"/>
          </a:xfrm>
          <a:prstGeom prst="rect">
            <a:avLst/>
          </a:prstGeom>
        </p:spPr>
      </p:pic>
      <p:sp>
        <p:nvSpPr>
          <p:cNvPr id="3" name="Rectangle 2"/>
          <p:cNvSpPr/>
          <p:nvPr/>
        </p:nvSpPr>
        <p:spPr>
          <a:xfrm>
            <a:off x="0" y="5373216"/>
            <a:ext cx="9144000" cy="461665"/>
          </a:xfrm>
          <a:prstGeom prst="rect">
            <a:avLst/>
          </a:prstGeom>
        </p:spPr>
        <p:txBody>
          <a:bodyPr wrap="square">
            <a:spAutoFit/>
          </a:bodyPr>
          <a:lstStyle/>
          <a:p>
            <a:pPr algn="ctr"/>
            <a:r>
              <a:rPr lang="en-US" dirty="0">
                <a:latin typeface="+mj-lt"/>
              </a:rPr>
              <a:t>Table 2.1  Performance Factors and System Attributes </a:t>
            </a:r>
          </a:p>
        </p:txBody>
      </p:sp>
      <p:sp>
        <p:nvSpPr>
          <p:cNvPr id="4" name="Footer Placeholder 3"/>
          <p:cNvSpPr>
            <a:spLocks noGrp="1"/>
          </p:cNvSpPr>
          <p:nvPr>
            <p:ph type="ftr" idx="10"/>
          </p:nvPr>
        </p:nvSpPr>
        <p:spPr/>
        <p:txBody>
          <a:bodyPr/>
          <a:lstStyle/>
          <a:p>
            <a:r>
              <a:rPr lang="en-US" dirty="0"/>
              <a:t>© 2016 Pearson Education, Inc., Hoboken, NJ. All rights reserved.</a:t>
            </a:r>
          </a:p>
        </p:txBody>
      </p:sp>
      <p:sp>
        <p:nvSpPr>
          <p:cNvPr id="5" name="Rectangle 4">
            <a:extLst>
              <a:ext uri="{FF2B5EF4-FFF2-40B4-BE49-F238E27FC236}">
                <a16:creationId xmlns:a16="http://schemas.microsoft.com/office/drawing/2014/main" id="{17E20BAB-0E7A-4FC5-A8F7-B7425B3F8F17}"/>
              </a:ext>
            </a:extLst>
          </p:cNvPr>
          <p:cNvSpPr/>
          <p:nvPr/>
        </p:nvSpPr>
        <p:spPr>
          <a:xfrm>
            <a:off x="683568" y="3967600"/>
            <a:ext cx="8064896" cy="830997"/>
          </a:xfrm>
          <a:prstGeom prst="rect">
            <a:avLst/>
          </a:prstGeom>
        </p:spPr>
        <p:txBody>
          <a:bodyPr wrap="square">
            <a:spAutoFit/>
          </a:bodyPr>
          <a:lstStyle/>
          <a:p>
            <a:r>
              <a:rPr lang="en-US" dirty="0"/>
              <a:t>An X in a cell indicates a system attribute that affects a performance factor</a:t>
            </a:r>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for Performance</a:t>
            </a:r>
          </a:p>
        </p:txBody>
      </p:sp>
      <p:sp>
        <p:nvSpPr>
          <p:cNvPr id="3" name="Content Placeholder 2"/>
          <p:cNvSpPr>
            <a:spLocks noGrp="1"/>
          </p:cNvSpPr>
          <p:nvPr>
            <p:ph type="body" idx="1"/>
          </p:nvPr>
        </p:nvSpPr>
        <p:spPr>
          <a:xfrm>
            <a:off x="467544" y="1268760"/>
            <a:ext cx="7556313" cy="5184576"/>
          </a:xfrm>
        </p:spPr>
        <p:txBody>
          <a:bodyPr>
            <a:normAutofit fontScale="62500" lnSpcReduction="20000"/>
          </a:bodyPr>
          <a:lstStyle/>
          <a:p>
            <a:r>
              <a:rPr lang="en-US" dirty="0"/>
              <a:t>The </a:t>
            </a:r>
            <a:r>
              <a:rPr lang="en-US" dirty="0">
                <a:solidFill>
                  <a:srgbClr val="FF0000"/>
                </a:solidFill>
              </a:rPr>
              <a:t>cost</a:t>
            </a:r>
            <a:r>
              <a:rPr lang="en-US" dirty="0"/>
              <a:t> of computer systems continues to</a:t>
            </a:r>
            <a:r>
              <a:rPr lang="en-US" dirty="0">
                <a:solidFill>
                  <a:srgbClr val="FF0000"/>
                </a:solidFill>
              </a:rPr>
              <a:t> drop </a:t>
            </a:r>
            <a:r>
              <a:rPr lang="en-US" dirty="0"/>
              <a:t>dramatically, while the </a:t>
            </a:r>
            <a:r>
              <a:rPr lang="en-US" dirty="0">
                <a:solidFill>
                  <a:srgbClr val="FF0000"/>
                </a:solidFill>
              </a:rPr>
              <a:t>performance</a:t>
            </a:r>
            <a:r>
              <a:rPr lang="en-US" dirty="0"/>
              <a:t> and capacity of those systems continue to </a:t>
            </a:r>
            <a:r>
              <a:rPr lang="en-US" dirty="0">
                <a:solidFill>
                  <a:srgbClr val="FF0000"/>
                </a:solidFill>
              </a:rPr>
              <a:t>rise</a:t>
            </a:r>
            <a:r>
              <a:rPr lang="en-US" dirty="0"/>
              <a:t> equally dramatically</a:t>
            </a:r>
          </a:p>
          <a:p>
            <a:r>
              <a:rPr lang="en-US" dirty="0"/>
              <a:t>Today’s laptops have the computing power of an IBM mainframe from 10 or 15 years ago</a:t>
            </a:r>
          </a:p>
          <a:p>
            <a:r>
              <a:rPr lang="en-US" dirty="0"/>
              <a:t>Processors are so inexpensive that we now have microprocessors we throw away</a:t>
            </a:r>
          </a:p>
          <a:p>
            <a:r>
              <a:rPr lang="en-US" dirty="0">
                <a:solidFill>
                  <a:srgbClr val="FF0000"/>
                </a:solidFill>
              </a:rPr>
              <a:t>Desktop</a:t>
            </a:r>
            <a:r>
              <a:rPr lang="en-US" dirty="0"/>
              <a:t> </a:t>
            </a:r>
            <a:r>
              <a:rPr lang="en-US" dirty="0">
                <a:solidFill>
                  <a:srgbClr val="FF0000"/>
                </a:solidFill>
              </a:rPr>
              <a:t>applications </a:t>
            </a:r>
            <a:r>
              <a:rPr lang="en-US" dirty="0"/>
              <a:t>that require the great power of today’s microprocessor-based systems include:</a:t>
            </a:r>
          </a:p>
          <a:p>
            <a:pPr lvl="1"/>
            <a:r>
              <a:rPr lang="en-US" dirty="0"/>
              <a:t>Image processing</a:t>
            </a:r>
          </a:p>
          <a:p>
            <a:pPr lvl="1"/>
            <a:r>
              <a:rPr lang="en-US" dirty="0"/>
              <a:t>Three-dimensional rendering</a:t>
            </a:r>
          </a:p>
          <a:p>
            <a:pPr lvl="1"/>
            <a:r>
              <a:rPr lang="en-US" dirty="0"/>
              <a:t>Speech recognition</a:t>
            </a:r>
          </a:p>
          <a:p>
            <a:pPr lvl="1"/>
            <a:r>
              <a:rPr lang="en-US" dirty="0"/>
              <a:t>Videoconferencing</a:t>
            </a:r>
          </a:p>
          <a:p>
            <a:pPr lvl="1"/>
            <a:r>
              <a:rPr lang="en-US" dirty="0"/>
              <a:t>Multimedia authoring </a:t>
            </a:r>
          </a:p>
          <a:p>
            <a:pPr lvl="1"/>
            <a:r>
              <a:rPr lang="en-US" dirty="0"/>
              <a:t>Voice and video annotation of files</a:t>
            </a:r>
          </a:p>
          <a:p>
            <a:pPr lvl="1"/>
            <a:r>
              <a:rPr lang="en-US" dirty="0"/>
              <a:t>Simulation modeling</a:t>
            </a:r>
          </a:p>
          <a:p>
            <a:pPr marL="228600" lvl="1">
              <a:spcBef>
                <a:spcPts val="2000"/>
              </a:spcBef>
              <a:buClr>
                <a:schemeClr val="accent1"/>
              </a:buClr>
            </a:pPr>
            <a:r>
              <a:rPr lang="en-US" sz="2100" dirty="0">
                <a:solidFill>
                  <a:srgbClr val="FF0000"/>
                </a:solidFill>
              </a:rPr>
              <a:t>Businesses</a:t>
            </a:r>
            <a:r>
              <a:rPr lang="en-US" sz="2100" dirty="0"/>
              <a:t> are relying on increasingly </a:t>
            </a:r>
            <a:r>
              <a:rPr lang="en-US" sz="2100" dirty="0">
                <a:solidFill>
                  <a:srgbClr val="FF0000"/>
                </a:solidFill>
              </a:rPr>
              <a:t>powerful servers </a:t>
            </a:r>
            <a:r>
              <a:rPr lang="en-US" sz="2100" dirty="0"/>
              <a:t>to handle transaction and database processing and to support massive client/server networks that have replaced the huge mainframe computer centers of yesteryear</a:t>
            </a:r>
          </a:p>
          <a:p>
            <a:pPr marL="228600" lvl="1">
              <a:spcBef>
                <a:spcPts val="2000"/>
              </a:spcBef>
              <a:buClr>
                <a:schemeClr val="accent1"/>
              </a:buClr>
            </a:pPr>
            <a:r>
              <a:rPr lang="en-US" sz="2100" dirty="0">
                <a:solidFill>
                  <a:srgbClr val="FF0000"/>
                </a:solidFill>
              </a:rPr>
              <a:t>Cloud service providers</a:t>
            </a:r>
            <a:r>
              <a:rPr lang="en-US" sz="2100" dirty="0"/>
              <a:t> use massive high-performance banks of servers to satisfy high-volume, high-transaction-rate applications for a broad spectrum of clients</a:t>
            </a:r>
          </a:p>
        </p:txBody>
      </p:sp>
      <p:sp>
        <p:nvSpPr>
          <p:cNvPr id="4" name="Footer Placeholder 3"/>
          <p:cNvSpPr>
            <a:spLocks noGrp="1"/>
          </p:cNvSpPr>
          <p:nvPr>
            <p:ph type="ftr" idx="12"/>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stretch>
            <a:fillRect/>
          </a:stretch>
        </p:blipFill>
        <p:spPr>
          <a:xfrm rot="657724">
            <a:off x="6213239" y="3241397"/>
            <a:ext cx="1961927" cy="1545761"/>
          </a:xfrm>
          <a:prstGeom prst="rect">
            <a:avLst/>
          </a:prstGeom>
          <a:effectLst>
            <a:softEdge rad="177800"/>
          </a:effectLst>
        </p:spPr>
      </p:pic>
    </p:spTree>
    <p:extLst>
      <p:ext uri="{BB962C8B-B14F-4D97-AF65-F5344CB8AC3E}">
        <p14:creationId xmlns:p14="http://schemas.microsoft.com/office/powerpoint/2010/main" val="26334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A6E39-642F-4A25-9E52-1C0E09EC7069}"/>
              </a:ext>
            </a:extLst>
          </p:cNvPr>
          <p:cNvSpPr>
            <a:spLocks noGrp="1"/>
          </p:cNvSpPr>
          <p:nvPr>
            <p:ph type="title"/>
          </p:nvPr>
        </p:nvSpPr>
        <p:spPr/>
        <p:txBody>
          <a:bodyPr/>
          <a:lstStyle/>
          <a:p>
            <a:r>
              <a:rPr lang="en-US" dirty="0"/>
              <a:t>MIPS and MFLOPS Rate</a:t>
            </a:r>
          </a:p>
        </p:txBody>
      </p:sp>
      <p:sp>
        <p:nvSpPr>
          <p:cNvPr id="2" name="Footer Placeholder 1">
            <a:extLst>
              <a:ext uri="{FF2B5EF4-FFF2-40B4-BE49-F238E27FC236}">
                <a16:creationId xmlns:a16="http://schemas.microsoft.com/office/drawing/2014/main" id="{17903F4E-A7D4-4ED7-A528-22D0B6463809}"/>
              </a:ext>
            </a:extLst>
          </p:cNvPr>
          <p:cNvSpPr>
            <a:spLocks noGrp="1"/>
          </p:cNvSpPr>
          <p:nvPr>
            <p:ph type="ftr" idx="12"/>
          </p:nvPr>
        </p:nvSpPr>
        <p:spPr/>
        <p:txBody>
          <a:bodyPr/>
          <a:lstStyle/>
          <a:p>
            <a:r>
              <a:rPr lang="en-US"/>
              <a:t>© 2016 Pearson Education, Inc., Hoboken, NJ. All rights reserved.</a:t>
            </a:r>
            <a:endParaRPr lang="en-US" dirty="0"/>
          </a:p>
        </p:txBody>
      </p:sp>
      <p:pic>
        <p:nvPicPr>
          <p:cNvPr id="3" name="Picture 2">
            <a:extLst>
              <a:ext uri="{FF2B5EF4-FFF2-40B4-BE49-F238E27FC236}">
                <a16:creationId xmlns:a16="http://schemas.microsoft.com/office/drawing/2014/main" id="{1F1F770C-92E5-4D58-90FA-BA93CDB2C0C4}"/>
              </a:ext>
            </a:extLst>
          </p:cNvPr>
          <p:cNvPicPr>
            <a:picLocks noChangeAspect="1"/>
          </p:cNvPicPr>
          <p:nvPr/>
        </p:nvPicPr>
        <p:blipFill>
          <a:blip r:embed="rId2"/>
          <a:stretch>
            <a:fillRect/>
          </a:stretch>
        </p:blipFill>
        <p:spPr>
          <a:xfrm>
            <a:off x="177162" y="1124744"/>
            <a:ext cx="8643310" cy="1872208"/>
          </a:xfrm>
          <a:prstGeom prst="rect">
            <a:avLst/>
          </a:prstGeom>
        </p:spPr>
      </p:pic>
      <p:pic>
        <p:nvPicPr>
          <p:cNvPr id="7" name="Picture 6">
            <a:extLst>
              <a:ext uri="{FF2B5EF4-FFF2-40B4-BE49-F238E27FC236}">
                <a16:creationId xmlns:a16="http://schemas.microsoft.com/office/drawing/2014/main" id="{C13F9E3A-9DD3-4484-B742-9611E95113A6}"/>
              </a:ext>
            </a:extLst>
          </p:cNvPr>
          <p:cNvPicPr>
            <a:picLocks noChangeAspect="1"/>
          </p:cNvPicPr>
          <p:nvPr/>
        </p:nvPicPr>
        <p:blipFill>
          <a:blip r:embed="rId3"/>
          <a:stretch>
            <a:fillRect/>
          </a:stretch>
        </p:blipFill>
        <p:spPr>
          <a:xfrm>
            <a:off x="163977" y="3284984"/>
            <a:ext cx="8643310" cy="2287728"/>
          </a:xfrm>
          <a:prstGeom prst="rect">
            <a:avLst/>
          </a:prstGeom>
        </p:spPr>
      </p:pic>
    </p:spTree>
    <p:extLst>
      <p:ext uri="{BB962C8B-B14F-4D97-AF65-F5344CB8AC3E}">
        <p14:creationId xmlns:p14="http://schemas.microsoft.com/office/powerpoint/2010/main" val="110333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77EE-498D-412B-AFA5-BCA420D459F9}"/>
              </a:ext>
            </a:extLst>
          </p:cNvPr>
          <p:cNvSpPr>
            <a:spLocks noGrp="1"/>
          </p:cNvSpPr>
          <p:nvPr>
            <p:ph type="title"/>
          </p:nvPr>
        </p:nvSpPr>
        <p:spPr/>
        <p:txBody>
          <a:bodyPr/>
          <a:lstStyle/>
          <a:p>
            <a:r>
              <a:rPr lang="en-US" dirty="0"/>
              <a:t>MIPS Rate example</a:t>
            </a:r>
          </a:p>
        </p:txBody>
      </p:sp>
      <p:sp>
        <p:nvSpPr>
          <p:cNvPr id="4" name="Footer Placeholder 3">
            <a:extLst>
              <a:ext uri="{FF2B5EF4-FFF2-40B4-BE49-F238E27FC236}">
                <a16:creationId xmlns:a16="http://schemas.microsoft.com/office/drawing/2014/main" id="{452E0972-6B75-451A-94F0-4BD4043CE19C}"/>
              </a:ext>
            </a:extLst>
          </p:cNvPr>
          <p:cNvSpPr>
            <a:spLocks noGrp="1"/>
          </p:cNvSpPr>
          <p:nvPr>
            <p:ph type="ftr" idx="12"/>
          </p:nvPr>
        </p:nvSpPr>
        <p:spPr/>
        <p:txBody>
          <a:bodyPr/>
          <a:lstStyle/>
          <a:p>
            <a:r>
              <a:rPr lang="en-US"/>
              <a:t>© 2016 Pearson Education, Inc., Hoboken, NJ. All rights reserved.</a:t>
            </a:r>
            <a:endParaRPr lang="en-US" dirty="0"/>
          </a:p>
        </p:txBody>
      </p:sp>
      <p:pic>
        <p:nvPicPr>
          <p:cNvPr id="5" name="Content Placeholder 5">
            <a:extLst>
              <a:ext uri="{FF2B5EF4-FFF2-40B4-BE49-F238E27FC236}">
                <a16:creationId xmlns:a16="http://schemas.microsoft.com/office/drawing/2014/main" id="{B97C0F54-B5DE-4CD2-830C-B1C75A626B8C}"/>
              </a:ext>
            </a:extLst>
          </p:cNvPr>
          <p:cNvPicPr>
            <a:picLocks noGrp="1" noChangeAspect="1"/>
          </p:cNvPicPr>
          <p:nvPr>
            <p:ph idx="4294967295"/>
          </p:nvPr>
        </p:nvPicPr>
        <p:blipFill>
          <a:blip r:embed="rId2"/>
          <a:stretch>
            <a:fillRect/>
          </a:stretch>
        </p:blipFill>
        <p:spPr>
          <a:xfrm>
            <a:off x="0" y="1985963"/>
            <a:ext cx="7886700" cy="4030662"/>
          </a:xfrm>
          <a:prstGeom prst="rect">
            <a:avLst/>
          </a:prstGeom>
        </p:spPr>
      </p:pic>
    </p:spTree>
    <p:extLst>
      <p:ext uri="{BB962C8B-B14F-4D97-AF65-F5344CB8AC3E}">
        <p14:creationId xmlns:p14="http://schemas.microsoft.com/office/powerpoint/2010/main" val="1524276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0"/>
          </p:nvPr>
        </p:nvSpPr>
        <p:spPr/>
        <p:txBody>
          <a:bodyPr/>
          <a:lstStyle/>
          <a:p>
            <a:r>
              <a:rPr lang="en-US" dirty="0"/>
              <a:t>© 2016 Pearson Education, Inc., Hoboken, NJ. All rights reserved.</a:t>
            </a:r>
          </a:p>
        </p:txBody>
      </p:sp>
      <p:sp>
        <p:nvSpPr>
          <p:cNvPr id="2" name="Title 1"/>
          <p:cNvSpPr>
            <a:spLocks noGrp="1"/>
          </p:cNvSpPr>
          <p:nvPr>
            <p:ph type="title" idx="4294967295"/>
          </p:nvPr>
        </p:nvSpPr>
        <p:spPr>
          <a:xfrm>
            <a:off x="0" y="333375"/>
            <a:ext cx="7556500" cy="1116013"/>
          </a:xfrm>
        </p:spPr>
        <p:txBody>
          <a:bodyPr/>
          <a:lstStyle/>
          <a:p>
            <a:r>
              <a:rPr lang="en-US"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rPr>
              <a:t>Calculating the Mean</a:t>
            </a:r>
          </a:p>
        </p:txBody>
      </p:sp>
      <p:graphicFrame>
        <p:nvGraphicFramePr>
          <p:cNvPr id="26" name="Content Placeholder 25"/>
          <p:cNvGraphicFramePr>
            <a:graphicFrameLocks noGrp="1"/>
          </p:cNvGraphicFramePr>
          <p:nvPr>
            <p:ph idx="4294967295"/>
            <p:extLst>
              <p:ext uri="{D42A27DB-BD31-4B8C-83A1-F6EECF244321}">
                <p14:modId xmlns:p14="http://schemas.microsoft.com/office/powerpoint/2010/main" val="1253750538"/>
              </p:ext>
            </p:extLst>
          </p:nvPr>
        </p:nvGraphicFramePr>
        <p:xfrm>
          <a:off x="0" y="1628775"/>
          <a:ext cx="9144000" cy="514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28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E4C20C-C583-4A89-B597-65090774B4EE}"/>
              </a:ext>
            </a:extLst>
          </p:cNvPr>
          <p:cNvSpPr>
            <a:spLocks noGrp="1"/>
          </p:cNvSpPr>
          <p:nvPr>
            <p:ph type="ftr" idx="10"/>
          </p:nvPr>
        </p:nvSpPr>
        <p:spPr/>
        <p:txBody>
          <a:bodyPr/>
          <a:lstStyle/>
          <a:p>
            <a:r>
              <a:rPr lang="en-US"/>
              <a:t>© 2016 Pearson Education, Inc., Hoboken, NJ. All rights reserved.</a:t>
            </a:r>
            <a:endParaRPr lang="en-US" dirty="0"/>
          </a:p>
        </p:txBody>
      </p:sp>
      <p:pic>
        <p:nvPicPr>
          <p:cNvPr id="3" name="Picture 2">
            <a:extLst>
              <a:ext uri="{FF2B5EF4-FFF2-40B4-BE49-F238E27FC236}">
                <a16:creationId xmlns:a16="http://schemas.microsoft.com/office/drawing/2014/main" id="{C9D5E926-8983-4B71-9C96-2EFC534A7A05}"/>
              </a:ext>
            </a:extLst>
          </p:cNvPr>
          <p:cNvPicPr>
            <a:picLocks noChangeAspect="1"/>
          </p:cNvPicPr>
          <p:nvPr/>
        </p:nvPicPr>
        <p:blipFill>
          <a:blip r:embed="rId2"/>
          <a:stretch>
            <a:fillRect/>
          </a:stretch>
        </p:blipFill>
        <p:spPr>
          <a:xfrm>
            <a:off x="14605" y="69290"/>
            <a:ext cx="9144000" cy="4110444"/>
          </a:xfrm>
          <a:prstGeom prst="rect">
            <a:avLst/>
          </a:prstGeom>
        </p:spPr>
      </p:pic>
      <p:pic>
        <p:nvPicPr>
          <p:cNvPr id="4" name="Picture 3">
            <a:extLst>
              <a:ext uri="{FF2B5EF4-FFF2-40B4-BE49-F238E27FC236}">
                <a16:creationId xmlns:a16="http://schemas.microsoft.com/office/drawing/2014/main" id="{0AD34426-54E4-4D23-8FA6-22F77FFAE339}"/>
              </a:ext>
            </a:extLst>
          </p:cNvPr>
          <p:cNvPicPr>
            <a:picLocks noChangeAspect="1"/>
          </p:cNvPicPr>
          <p:nvPr/>
        </p:nvPicPr>
        <p:blipFill>
          <a:blip r:embed="rId3"/>
          <a:stretch>
            <a:fillRect/>
          </a:stretch>
        </p:blipFill>
        <p:spPr>
          <a:xfrm>
            <a:off x="14605" y="4282924"/>
            <a:ext cx="9144000" cy="2504569"/>
          </a:xfrm>
          <a:prstGeom prst="rect">
            <a:avLst/>
          </a:prstGeom>
        </p:spPr>
      </p:pic>
    </p:spTree>
    <p:extLst>
      <p:ext uri="{BB962C8B-B14F-4D97-AF65-F5344CB8AC3E}">
        <p14:creationId xmlns:p14="http://schemas.microsoft.com/office/powerpoint/2010/main" val="3229479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4" y="0"/>
            <a:ext cx="9001000" cy="6858000"/>
          </a:xfrm>
          <a:prstGeom prst="rect">
            <a:avLst/>
          </a:prstGeom>
        </p:spPr>
      </p:pic>
    </p:spTree>
    <p:extLst>
      <p:ext uri="{BB962C8B-B14F-4D97-AF65-F5344CB8AC3E}">
        <p14:creationId xmlns:p14="http://schemas.microsoft.com/office/powerpoint/2010/main" val="306346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B53C5-7BEE-48F0-87EF-C278414E45FF}"/>
              </a:ext>
            </a:extLst>
          </p:cNvPr>
          <p:cNvSpPr>
            <a:spLocks noGrp="1"/>
          </p:cNvSpPr>
          <p:nvPr>
            <p:ph type="title"/>
          </p:nvPr>
        </p:nvSpPr>
        <p:spPr/>
        <p:txBody>
          <a:bodyPr/>
          <a:lstStyle/>
          <a:p>
            <a:r>
              <a:rPr lang="en-US" dirty="0"/>
              <a:t>Means</a:t>
            </a:r>
          </a:p>
        </p:txBody>
      </p:sp>
      <p:sp>
        <p:nvSpPr>
          <p:cNvPr id="7" name="Content Placeholder 6">
            <a:extLst>
              <a:ext uri="{FF2B5EF4-FFF2-40B4-BE49-F238E27FC236}">
                <a16:creationId xmlns:a16="http://schemas.microsoft.com/office/drawing/2014/main" id="{71A11349-6C56-4B9F-86D0-88329327EE3E}"/>
              </a:ext>
            </a:extLst>
          </p:cNvPr>
          <p:cNvSpPr>
            <a:spLocks noGrp="1"/>
          </p:cNvSpPr>
          <p:nvPr>
            <p:ph type="body" idx="1"/>
          </p:nvPr>
        </p:nvSpPr>
        <p:spPr>
          <a:xfrm>
            <a:off x="395536" y="1356518"/>
            <a:ext cx="7556313" cy="4144963"/>
          </a:xfrm>
        </p:spPr>
        <p:txBody>
          <a:bodyPr/>
          <a:lstStyle/>
          <a:p>
            <a:r>
              <a:rPr lang="en-US" dirty="0"/>
              <a:t>It is examples like this that have fueled the “benchmark means wars” in the citations listed earlier. It is safe to say that no single number can provide all the information that one needs for comparing performance across systems.</a:t>
            </a:r>
          </a:p>
          <a:p>
            <a:r>
              <a:rPr lang="en-US" dirty="0"/>
              <a:t>One is chosen depending upon application.</a:t>
            </a:r>
          </a:p>
          <a:p>
            <a:r>
              <a:rPr lang="en-US" dirty="0"/>
              <a:t>SPEC uses GM</a:t>
            </a:r>
          </a:p>
        </p:txBody>
      </p:sp>
      <p:sp>
        <p:nvSpPr>
          <p:cNvPr id="5" name="Footer Placeholder 4">
            <a:extLst>
              <a:ext uri="{FF2B5EF4-FFF2-40B4-BE49-F238E27FC236}">
                <a16:creationId xmlns:a16="http://schemas.microsoft.com/office/drawing/2014/main" id="{AB1635EF-F0A7-440B-BBF9-3F40E9258193}"/>
              </a:ext>
            </a:extLst>
          </p:cNvPr>
          <p:cNvSpPr>
            <a:spLocks noGrp="1"/>
          </p:cNvSpPr>
          <p:nvPr>
            <p:ph type="ftr" idx="12"/>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1055029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43E7-F319-455B-8882-247A95A9B983}"/>
              </a:ext>
            </a:extLst>
          </p:cNvPr>
          <p:cNvSpPr>
            <a:spLocks noGrp="1"/>
          </p:cNvSpPr>
          <p:nvPr>
            <p:ph type="title"/>
          </p:nvPr>
        </p:nvSpPr>
        <p:spPr>
          <a:xfrm>
            <a:off x="467544" y="227618"/>
            <a:ext cx="8229600" cy="763970"/>
          </a:xfrm>
        </p:spPr>
        <p:txBody>
          <a:bodyPr/>
          <a:lstStyle/>
          <a:p>
            <a:r>
              <a:rPr lang="en-US" dirty="0"/>
              <a:t>Arithmetic Mean</a:t>
            </a:r>
          </a:p>
        </p:txBody>
      </p:sp>
      <p:sp>
        <p:nvSpPr>
          <p:cNvPr id="6" name="Text Placeholder 5"/>
          <p:cNvSpPr>
            <a:spLocks noGrp="1"/>
          </p:cNvSpPr>
          <p:nvPr>
            <p:ph type="body" idx="4294967295"/>
          </p:nvPr>
        </p:nvSpPr>
        <p:spPr>
          <a:xfrm>
            <a:off x="467544" y="991284"/>
            <a:ext cx="8229600" cy="5602287"/>
          </a:xfrm>
        </p:spPr>
        <p:txBody>
          <a:bodyPr>
            <a:normAutofit fontScale="92500" lnSpcReduction="10000"/>
          </a:bodyPr>
          <a:lstStyle/>
          <a:p>
            <a:pPr marL="317500" indent="-317500">
              <a:spcBef>
                <a:spcPts val="600"/>
              </a:spcBef>
              <a:buFont typeface="Wingdings" pitchFamily="2" charset="2"/>
              <a:buChar char="n"/>
            </a:pPr>
            <a:r>
              <a:rPr lang="en-US" sz="1800" dirty="0"/>
              <a:t>An Arithmetic Mean (AM) is an appropriate measure</a:t>
            </a:r>
          </a:p>
          <a:p>
            <a:pPr marL="317500" indent="0">
              <a:spcBef>
                <a:spcPts val="600"/>
              </a:spcBef>
              <a:buNone/>
            </a:pPr>
            <a:r>
              <a:rPr lang="en-US" sz="1800" dirty="0"/>
              <a:t>if the sum of all the measurements is a meaningful </a:t>
            </a:r>
          </a:p>
          <a:p>
            <a:pPr marL="317500" indent="0">
              <a:spcBef>
                <a:spcPts val="600"/>
              </a:spcBef>
              <a:buNone/>
            </a:pPr>
            <a:r>
              <a:rPr lang="en-US" sz="1800" dirty="0"/>
              <a:t>and interesting value</a:t>
            </a:r>
          </a:p>
          <a:p>
            <a:pPr marL="228600" indent="-228600">
              <a:spcBef>
                <a:spcPts val="600"/>
              </a:spcBef>
              <a:buFont typeface="Wingdings" pitchFamily="2" charset="2"/>
              <a:buChar char="n"/>
            </a:pPr>
            <a:endParaRPr lang="en-US" sz="1800" dirty="0"/>
          </a:p>
          <a:p>
            <a:pPr marL="304800" indent="-304800">
              <a:spcBef>
                <a:spcPts val="600"/>
              </a:spcBef>
              <a:buFont typeface="Wingdings" pitchFamily="2" charset="2"/>
              <a:buChar char="n"/>
            </a:pPr>
            <a:r>
              <a:rPr lang="en-US" sz="1800" dirty="0"/>
              <a:t>The AM is a good candidate for comparing the execution</a:t>
            </a:r>
          </a:p>
          <a:p>
            <a:pPr marL="304800" indent="-12700">
              <a:spcBef>
                <a:spcPts val="600"/>
              </a:spcBef>
              <a:buNone/>
            </a:pPr>
            <a:r>
              <a:rPr lang="en-US" sz="1800" dirty="0"/>
              <a:t> time performance of several systems</a:t>
            </a:r>
          </a:p>
          <a:p>
            <a:pPr marL="228600" indent="-228600">
              <a:spcBef>
                <a:spcPts val="600"/>
              </a:spcBef>
              <a:buFont typeface="Wingdings" pitchFamily="2" charset="2"/>
              <a:buChar char="n"/>
            </a:pPr>
            <a:endParaRPr lang="en-US" sz="1800" dirty="0"/>
          </a:p>
          <a:p>
            <a:pPr marL="228600" indent="-228600">
              <a:spcBef>
                <a:spcPts val="600"/>
              </a:spcBef>
              <a:buFont typeface="Wingdings" pitchFamily="2" charset="2"/>
              <a:buChar char="n"/>
            </a:pPr>
            <a:endParaRPr lang="en-US" sz="1800" dirty="0"/>
          </a:p>
          <a:p>
            <a:pPr marL="228600" indent="-228600">
              <a:spcBef>
                <a:spcPts val="600"/>
              </a:spcBef>
              <a:buFont typeface="Wingdings" pitchFamily="2" charset="2"/>
              <a:buChar char="n"/>
            </a:pPr>
            <a:endParaRPr lang="en-US" sz="1800" dirty="0"/>
          </a:p>
          <a:p>
            <a:pPr marL="228600" indent="-228600">
              <a:spcBef>
                <a:spcPts val="600"/>
              </a:spcBef>
              <a:buFont typeface="Wingdings" pitchFamily="2" charset="2"/>
              <a:buChar char="n"/>
            </a:pPr>
            <a:endParaRPr lang="en-US" sz="1800" dirty="0"/>
          </a:p>
          <a:p>
            <a:pPr marL="228600" indent="-228600">
              <a:spcBef>
                <a:spcPts val="600"/>
              </a:spcBef>
              <a:buFont typeface="Wingdings" pitchFamily="2" charset="2"/>
              <a:buChar char="n"/>
            </a:pPr>
            <a:endParaRPr lang="en-US" sz="1800" dirty="0"/>
          </a:p>
          <a:p>
            <a:pPr marL="228600" indent="-228600">
              <a:spcBef>
                <a:spcPts val="600"/>
              </a:spcBef>
              <a:buFont typeface="Wingdings" pitchFamily="2" charset="2"/>
              <a:buChar char="n"/>
            </a:pPr>
            <a:endParaRPr lang="en-US" sz="1800" dirty="0"/>
          </a:p>
          <a:p>
            <a:pPr marL="228600" indent="-228600">
              <a:spcBef>
                <a:spcPts val="600"/>
              </a:spcBef>
              <a:buFont typeface="Wingdings" pitchFamily="2" charset="2"/>
              <a:buChar char="n"/>
            </a:pPr>
            <a:endParaRPr lang="en-US" sz="1800" dirty="0"/>
          </a:p>
          <a:p>
            <a:pPr marL="0" indent="0">
              <a:spcBef>
                <a:spcPts val="600"/>
              </a:spcBef>
              <a:buNone/>
            </a:pPr>
            <a:endParaRPr lang="en-US" sz="1800" dirty="0"/>
          </a:p>
          <a:p>
            <a:pPr marL="228600" indent="-228600">
              <a:spcBef>
                <a:spcPts val="600"/>
              </a:spcBef>
              <a:buFont typeface="Wingdings" pitchFamily="2" charset="2"/>
              <a:buChar char="n"/>
            </a:pPr>
            <a:r>
              <a:rPr lang="en-US" sz="1800" dirty="0"/>
              <a:t>The AM used for a time-based variable, such as program execution time, has the important property that it is directly proportional to the total time </a:t>
            </a:r>
          </a:p>
          <a:p>
            <a:pPr marL="228600" indent="-228600">
              <a:spcBef>
                <a:spcPts val="600"/>
              </a:spcBef>
              <a:buFont typeface="Wingdings" pitchFamily="2" charset="2"/>
              <a:buChar char="n"/>
            </a:pPr>
            <a:r>
              <a:rPr lang="en-US" sz="1800" dirty="0"/>
              <a:t>If the total time doubles, the mean value doubles</a:t>
            </a:r>
          </a:p>
          <a:p>
            <a:pPr marL="228600" indent="-228600">
              <a:spcBef>
                <a:spcPts val="600"/>
              </a:spcBef>
              <a:buFont typeface="Wingdings" pitchFamily="2" charset="2"/>
              <a:buChar char="n"/>
            </a:pPr>
            <a:endParaRPr lang="en-US" sz="1800" dirty="0"/>
          </a:p>
          <a:p>
            <a:pPr>
              <a:lnSpc>
                <a:spcPct val="120000"/>
              </a:lnSpc>
              <a:spcBef>
                <a:spcPts val="600"/>
              </a:spcBef>
            </a:pPr>
            <a:endParaRPr lang="en-US" sz="1800" dirty="0"/>
          </a:p>
        </p:txBody>
      </p:sp>
      <p:sp>
        <p:nvSpPr>
          <p:cNvPr id="11" name="TextBox 10"/>
          <p:cNvSpPr txBox="1"/>
          <p:nvPr/>
        </p:nvSpPr>
        <p:spPr>
          <a:xfrm>
            <a:off x="879474" y="3140968"/>
            <a:ext cx="5780757" cy="2031325"/>
          </a:xfrm>
          <a:prstGeom prst="rect">
            <a:avLst/>
          </a:prstGeom>
          <a:solidFill>
            <a:srgbClr val="666699">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Rockwell"/>
              </a:rPr>
              <a:t> For example, suppose we were interested in using a system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Rockwell"/>
              </a:rPr>
              <a:t>for large-scale simulation studies and wanted to evaluate several alternative products.  On each system we could run the simulation multiple times with different input values for each run, and then take the average execution time across all runs. The use of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Rockwell"/>
              </a:rPr>
              <a:t>multiple runs with different inputs should ensure that the results are not heavily biased by some unusual feature of a given input set. The AM of all the runs is a good measure of the system’s performance on simulations, and a good number to use for system comparison.</a:t>
            </a:r>
          </a:p>
        </p:txBody>
      </p:sp>
    </p:spTree>
    <p:extLst>
      <p:ext uri="{BB962C8B-B14F-4D97-AF65-F5344CB8AC3E}">
        <p14:creationId xmlns:p14="http://schemas.microsoft.com/office/powerpoint/2010/main" val="4013856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FD56-7DD1-4F03-B010-68D8F0D1F398}"/>
              </a:ext>
            </a:extLst>
          </p:cNvPr>
          <p:cNvSpPr>
            <a:spLocks noGrp="1"/>
          </p:cNvSpPr>
          <p:nvPr>
            <p:ph type="title"/>
          </p:nvPr>
        </p:nvSpPr>
        <p:spPr/>
        <p:txBody>
          <a:bodyPr/>
          <a:lstStyle/>
          <a:p>
            <a:r>
              <a:rPr lang="en-US" dirty="0"/>
              <a:t>Benchmarks</a:t>
            </a:r>
          </a:p>
        </p:txBody>
      </p:sp>
      <p:sp>
        <p:nvSpPr>
          <p:cNvPr id="3" name="Content Placeholder 2">
            <a:extLst>
              <a:ext uri="{FF2B5EF4-FFF2-40B4-BE49-F238E27FC236}">
                <a16:creationId xmlns:a16="http://schemas.microsoft.com/office/drawing/2014/main" id="{D7313D05-9163-429D-ACB7-8B27B791F989}"/>
              </a:ext>
            </a:extLst>
          </p:cNvPr>
          <p:cNvSpPr>
            <a:spLocks noGrp="1"/>
          </p:cNvSpPr>
          <p:nvPr>
            <p:ph type="body" idx="1"/>
          </p:nvPr>
        </p:nvSpPr>
        <p:spPr/>
        <p:txBody>
          <a:bodyPr>
            <a:normAutofit/>
          </a:bodyPr>
          <a:lstStyle/>
          <a:p>
            <a:r>
              <a:rPr lang="en-US" dirty="0"/>
              <a:t>The common need in industry and academic and research communities for generally accepted computer performance measurements has led to the development of </a:t>
            </a:r>
            <a:r>
              <a:rPr lang="en-US" dirty="0">
                <a:solidFill>
                  <a:srgbClr val="FF0000"/>
                </a:solidFill>
              </a:rPr>
              <a:t>standardized benchmark suites</a:t>
            </a:r>
            <a:r>
              <a:rPr lang="en-US" dirty="0"/>
              <a:t>. </a:t>
            </a:r>
          </a:p>
          <a:p>
            <a:r>
              <a:rPr lang="en-US" dirty="0"/>
              <a:t>A benchmark suite is </a:t>
            </a:r>
            <a:r>
              <a:rPr lang="en-US" dirty="0">
                <a:solidFill>
                  <a:srgbClr val="FF0000"/>
                </a:solidFill>
              </a:rPr>
              <a:t>a collection of programs</a:t>
            </a:r>
            <a:r>
              <a:rPr lang="en-US" dirty="0"/>
              <a:t>, defined in a high-level language, that together attempt to provide a representative test of a computer in a particular application or system programming area</a:t>
            </a:r>
          </a:p>
        </p:txBody>
      </p:sp>
      <p:sp>
        <p:nvSpPr>
          <p:cNvPr id="4" name="Footer Placeholder 3">
            <a:extLst>
              <a:ext uri="{FF2B5EF4-FFF2-40B4-BE49-F238E27FC236}">
                <a16:creationId xmlns:a16="http://schemas.microsoft.com/office/drawing/2014/main" id="{10BC5230-9DA7-4D8B-9C59-67560D8A4DCD}"/>
              </a:ext>
            </a:extLst>
          </p:cNvPr>
          <p:cNvSpPr>
            <a:spLocks noGrp="1"/>
          </p:cNvSpPr>
          <p:nvPr>
            <p:ph type="ftr" idx="12"/>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1518623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Benchmark Principles</a:t>
            </a:r>
          </a:p>
        </p:txBody>
      </p:sp>
      <p:sp>
        <p:nvSpPr>
          <p:cNvPr id="10" name="Content Placeholder 9"/>
          <p:cNvSpPr>
            <a:spLocks noGrp="1"/>
          </p:cNvSpPr>
          <p:nvPr>
            <p:ph type="body" idx="1"/>
          </p:nvPr>
        </p:nvSpPr>
        <p:spPr>
          <a:xfrm>
            <a:off x="395536" y="1700808"/>
            <a:ext cx="7556313" cy="4472136"/>
          </a:xfrm>
        </p:spPr>
        <p:txBody>
          <a:bodyPr>
            <a:normAutofit/>
          </a:bodyPr>
          <a:lstStyle/>
          <a:p>
            <a:pPr>
              <a:lnSpc>
                <a:spcPct val="90000"/>
              </a:lnSpc>
              <a:spcBef>
                <a:spcPts val="0"/>
              </a:spcBef>
            </a:pPr>
            <a:r>
              <a:rPr lang="en-US" sz="2800" dirty="0"/>
              <a:t>Desirable characteristics of a benchmark program:</a:t>
            </a:r>
          </a:p>
          <a:p>
            <a:pPr marL="0" indent="0">
              <a:lnSpc>
                <a:spcPct val="90000"/>
              </a:lnSpc>
              <a:spcBef>
                <a:spcPts val="0"/>
              </a:spcBef>
              <a:buNone/>
            </a:pPr>
            <a:endParaRPr lang="en-US" sz="2800" dirty="0"/>
          </a:p>
          <a:p>
            <a:pPr marL="685800" lvl="1" indent="-457200">
              <a:lnSpc>
                <a:spcPct val="90000"/>
              </a:lnSpc>
              <a:spcBef>
                <a:spcPts val="0"/>
              </a:spcBef>
              <a:buClr>
                <a:schemeClr val="accent2">
                  <a:lumMod val="75000"/>
                  <a:lumOff val="25000"/>
                </a:schemeClr>
              </a:buClr>
              <a:buSzPct val="100000"/>
              <a:buFont typeface="+mj-lt"/>
              <a:buAutoNum type="arabicPeriod"/>
            </a:pPr>
            <a:r>
              <a:rPr lang="en-US" sz="2400" dirty="0"/>
              <a:t>It is written in a high-level language, making it </a:t>
            </a:r>
            <a:r>
              <a:rPr lang="en-US" sz="2400" dirty="0">
                <a:solidFill>
                  <a:srgbClr val="FF0000"/>
                </a:solidFill>
              </a:rPr>
              <a:t>portable</a:t>
            </a:r>
            <a:r>
              <a:rPr lang="en-US" sz="2400" dirty="0"/>
              <a:t> across different machines</a:t>
            </a:r>
          </a:p>
          <a:p>
            <a:pPr marL="685800" lvl="1" indent="-457200">
              <a:buClr>
                <a:schemeClr val="accent2">
                  <a:lumMod val="75000"/>
                  <a:lumOff val="25000"/>
                </a:schemeClr>
              </a:buClr>
              <a:buSzPct val="100000"/>
              <a:buFont typeface="+mj-lt"/>
              <a:buAutoNum type="arabicPeriod"/>
            </a:pPr>
            <a:r>
              <a:rPr lang="en-US" sz="2400" dirty="0"/>
              <a:t>It is </a:t>
            </a:r>
            <a:r>
              <a:rPr lang="en-US" sz="2400" dirty="0">
                <a:solidFill>
                  <a:srgbClr val="FF0000"/>
                </a:solidFill>
              </a:rPr>
              <a:t>representative of a particular kind of programming domain</a:t>
            </a:r>
            <a:r>
              <a:rPr lang="en-US" sz="2400" dirty="0"/>
              <a:t> or paradigm, such as systems programming, numerical programming, or commercial programming</a:t>
            </a:r>
          </a:p>
          <a:p>
            <a:pPr marL="685800" lvl="1" indent="-457200">
              <a:buClr>
                <a:schemeClr val="accent2">
                  <a:lumMod val="75000"/>
                  <a:lumOff val="25000"/>
                </a:schemeClr>
              </a:buClr>
              <a:buSzPct val="100000"/>
              <a:buFont typeface="+mj-lt"/>
              <a:buAutoNum type="arabicPeriod"/>
            </a:pPr>
            <a:r>
              <a:rPr lang="en-US" sz="2400" dirty="0"/>
              <a:t>It can be </a:t>
            </a:r>
            <a:r>
              <a:rPr lang="en-US" sz="2400" dirty="0">
                <a:solidFill>
                  <a:srgbClr val="FF0000"/>
                </a:solidFill>
              </a:rPr>
              <a:t>measured easily</a:t>
            </a:r>
          </a:p>
          <a:p>
            <a:pPr marL="685800" lvl="1" indent="-457200">
              <a:buClr>
                <a:schemeClr val="accent2">
                  <a:lumMod val="75000"/>
                  <a:lumOff val="25000"/>
                </a:schemeClr>
              </a:buClr>
              <a:buSzPct val="100000"/>
              <a:buFont typeface="+mj-lt"/>
              <a:buAutoNum type="arabicPeriod"/>
            </a:pPr>
            <a:r>
              <a:rPr lang="en-US" sz="2400" dirty="0"/>
              <a:t>It has </a:t>
            </a:r>
            <a:r>
              <a:rPr lang="en-US" sz="2400" dirty="0">
                <a:solidFill>
                  <a:srgbClr val="FF0000"/>
                </a:solidFill>
              </a:rPr>
              <a:t>wide distrib</a:t>
            </a:r>
            <a:r>
              <a:rPr lang="en-US" sz="2400" dirty="0"/>
              <a:t>ution</a:t>
            </a:r>
          </a:p>
          <a:p>
            <a:pPr lvl="1"/>
            <a:endParaRPr lang="en-US" dirty="0"/>
          </a:p>
        </p:txBody>
      </p:sp>
      <p:sp>
        <p:nvSpPr>
          <p:cNvPr id="2" name="Footer Placeholder 1"/>
          <p:cNvSpPr>
            <a:spLocks noGrp="1"/>
          </p:cNvSpPr>
          <p:nvPr>
            <p:ph type="ftr" idx="12"/>
          </p:nvPr>
        </p:nvSpPr>
        <p:spPr/>
        <p:txBody>
          <a:bodyPr/>
          <a:lstStyle/>
          <a:p>
            <a:r>
              <a:rPr lang="en-US" dirty="0"/>
              <a:t>© 2016 Pearson Education, Inc., Hoboken, NJ. All rights reserved.</a:t>
            </a:r>
          </a:p>
        </p:txBody>
      </p:sp>
      <p:sp>
        <p:nvSpPr>
          <p:cNvPr id="14" name="TextBox 13"/>
          <p:cNvSpPr txBox="1"/>
          <p:nvPr/>
        </p:nvSpPr>
        <p:spPr>
          <a:xfrm>
            <a:off x="8361513" y="5326820"/>
            <a:ext cx="184666" cy="461665"/>
          </a:xfrm>
          <a:prstGeom prst="rect">
            <a:avLst/>
          </a:prstGeom>
          <a:noFill/>
        </p:spPr>
        <p:txBody>
          <a:bodyPr wrap="none" rtlCol="0">
            <a:spAutoFit/>
          </a:bodyPr>
          <a:lstStyle/>
          <a:p>
            <a:endParaRPr lang="en-US"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7039927" y="5301208"/>
            <a:ext cx="2075721" cy="1556791"/>
          </a:xfrm>
          <a:prstGeom prst="rect">
            <a:avLst/>
          </a:prstGeom>
          <a:effectLst>
            <a:softEdge rad="215900"/>
          </a:effectLst>
        </p:spPr>
      </p:pic>
    </p:spTree>
    <p:extLst>
      <p:ext uri="{BB962C8B-B14F-4D97-AF65-F5344CB8AC3E}">
        <p14:creationId xmlns:p14="http://schemas.microsoft.com/office/powerpoint/2010/main" val="1543885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98474" y="484094"/>
            <a:ext cx="7556313" cy="1268506"/>
          </a:xfrm>
        </p:spPr>
        <p:txBody>
          <a:bodyPr/>
          <a:lstStyle/>
          <a:p>
            <a:r>
              <a:rPr lang="en-GB" dirty="0"/>
              <a:t>System Performance Evaluation Corporation (SPEC)</a:t>
            </a:r>
          </a:p>
        </p:txBody>
      </p:sp>
      <p:sp>
        <p:nvSpPr>
          <p:cNvPr id="7" name="Content Placeholder 6"/>
          <p:cNvSpPr>
            <a:spLocks noGrp="1"/>
          </p:cNvSpPr>
          <p:nvPr>
            <p:ph type="body" idx="1"/>
          </p:nvPr>
        </p:nvSpPr>
        <p:spPr/>
        <p:txBody>
          <a:bodyPr>
            <a:normAutofit/>
          </a:bodyPr>
          <a:lstStyle/>
          <a:p>
            <a:pPr marL="228600" lvl="1">
              <a:spcBef>
                <a:spcPts val="2000"/>
              </a:spcBef>
              <a:buClr>
                <a:schemeClr val="accent1"/>
              </a:buClr>
            </a:pPr>
            <a:r>
              <a:rPr lang="en-US" sz="2000" dirty="0"/>
              <a:t>SPEC</a:t>
            </a:r>
          </a:p>
          <a:p>
            <a:pPr lvl="1"/>
            <a:r>
              <a:rPr lang="en-US" dirty="0"/>
              <a:t>An industry consortium</a:t>
            </a:r>
          </a:p>
          <a:p>
            <a:pPr lvl="1"/>
            <a:r>
              <a:rPr lang="en-US" dirty="0"/>
              <a:t>Defines and maintains the </a:t>
            </a:r>
            <a:r>
              <a:rPr lang="en-US" dirty="0">
                <a:solidFill>
                  <a:srgbClr val="FF0000"/>
                </a:solidFill>
              </a:rPr>
              <a:t>best known collection of benchmark suites</a:t>
            </a:r>
            <a:r>
              <a:rPr lang="en-US" dirty="0"/>
              <a:t> aimed at evaluating computer systems</a:t>
            </a:r>
          </a:p>
          <a:p>
            <a:pPr lvl="1"/>
            <a:r>
              <a:rPr lang="en-US" dirty="0"/>
              <a:t>Performance measurements are widely used for comparison and research purposes</a:t>
            </a:r>
          </a:p>
          <a:p>
            <a:r>
              <a:rPr lang="en-US" dirty="0"/>
              <a:t>The best known of the SPEC benchmark suites is SPEC CPU2006</a:t>
            </a:r>
            <a:r>
              <a:rPr lang="tr-TR" dirty="0"/>
              <a:t>, CPU2017</a:t>
            </a:r>
            <a:endParaRPr lang="en-US" dirty="0"/>
          </a:p>
          <a:p>
            <a:r>
              <a:rPr lang="en-US" dirty="0"/>
              <a:t>Other SPEC suites include the following: </a:t>
            </a:r>
            <a:r>
              <a:rPr lang="en-US" dirty="0" err="1"/>
              <a:t>SPECviewperf</a:t>
            </a:r>
            <a:r>
              <a:rPr lang="en-US" dirty="0"/>
              <a:t>, </a:t>
            </a:r>
            <a:r>
              <a:rPr lang="en-US" dirty="0" err="1"/>
              <a:t>SPECwpc</a:t>
            </a:r>
            <a:r>
              <a:rPr lang="en-US" dirty="0"/>
              <a:t>, SPECjvm2008, SPECjbb2013, SPECsfs2008, SPECvirt_sc2013.</a:t>
            </a:r>
          </a:p>
        </p:txBody>
      </p:sp>
      <p:sp>
        <p:nvSpPr>
          <p:cNvPr id="2" name="Footer Placeholder 1"/>
          <p:cNvSpPr>
            <a:spLocks noGrp="1"/>
          </p:cNvSpPr>
          <p:nvPr>
            <p:ph type="ftr" idx="12"/>
          </p:nvPr>
        </p:nvSpPr>
        <p:spPr/>
        <p:txBody>
          <a:bodyPr/>
          <a:lstStyle/>
          <a:p>
            <a:r>
              <a:rPr lang="en-US" dirty="0"/>
              <a:t>© 2016 Pearson Education, Inc., Hoboken, NJ.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dirty="0"/>
              <a:t>Microprocessor Speed</a:t>
            </a:r>
          </a:p>
        </p:txBody>
      </p:sp>
      <p:sp>
        <p:nvSpPr>
          <p:cNvPr id="4" name="Text Placeholder 3"/>
          <p:cNvSpPr>
            <a:spLocks noGrp="1"/>
          </p:cNvSpPr>
          <p:nvPr>
            <p:ph type="body" idx="1"/>
          </p:nvPr>
        </p:nvSpPr>
        <p:spPr>
          <a:xfrm>
            <a:off x="0" y="1295400"/>
            <a:ext cx="7559675" cy="609600"/>
          </a:xfrm>
        </p:spPr>
        <p:txBody>
          <a:bodyPr/>
          <a:lstStyle/>
          <a:p>
            <a:pPr>
              <a:buNone/>
            </a:pPr>
            <a:r>
              <a:rPr lang="en-US" dirty="0"/>
              <a:t>Techniques built into contemporary processors include:</a:t>
            </a:r>
          </a:p>
        </p:txBody>
      </p:sp>
      <p:sp>
        <p:nvSpPr>
          <p:cNvPr id="2" name="Footer Placeholder 1"/>
          <p:cNvSpPr>
            <a:spLocks noGrp="1"/>
          </p:cNvSpPr>
          <p:nvPr>
            <p:ph type="ftr" idx="12"/>
          </p:nvPr>
        </p:nvSpPr>
        <p:spPr/>
        <p:txBody>
          <a:bodyPr/>
          <a:lstStyle/>
          <a:p>
            <a:r>
              <a:rPr lang="en-US" dirty="0"/>
              <a:t>© 2016 Pearson Education, Inc., Hoboken, NJ. All rights reserved.</a:t>
            </a:r>
          </a:p>
        </p:txBody>
      </p:sp>
      <p:graphicFrame>
        <p:nvGraphicFramePr>
          <p:cNvPr id="20" name="Content Placeholder 19"/>
          <p:cNvGraphicFramePr>
            <a:graphicFrameLocks noGrp="1"/>
          </p:cNvGraphicFramePr>
          <p:nvPr>
            <p:ph idx="4294967295"/>
            <p:extLst>
              <p:ext uri="{D42A27DB-BD31-4B8C-83A1-F6EECF244321}">
                <p14:modId xmlns:p14="http://schemas.microsoft.com/office/powerpoint/2010/main" val="2093945400"/>
              </p:ext>
            </p:extLst>
          </p:nvPr>
        </p:nvGraphicFramePr>
        <p:xfrm>
          <a:off x="0" y="1828800"/>
          <a:ext cx="75565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381000" y="2362200"/>
            <a:ext cx="3255264" cy="1162050"/>
          </a:xfrm>
        </p:spPr>
        <p:txBody>
          <a:bodyPr>
            <a:noAutofit/>
          </a:bodyPr>
          <a:lstStyle/>
          <a:p>
            <a:pPr algn="ctr"/>
            <a:r>
              <a:rPr lang="en-US" sz="4400" dirty="0">
                <a:effectLst>
                  <a:outerShdw blurRad="38100" dist="38100" dir="2700000" algn="tl">
                    <a:srgbClr val="000000">
                      <a:alpha val="43137"/>
                    </a:srgbClr>
                  </a:outerShdw>
                </a:effectLst>
              </a:rPr>
              <a:t>SPEC </a:t>
            </a:r>
            <a:br>
              <a:rPr lang="en-US" sz="4400" dirty="0">
                <a:effectLst>
                  <a:outerShdw blurRad="38100" dist="38100" dir="2700000" algn="tl">
                    <a:srgbClr val="000000">
                      <a:alpha val="43137"/>
                    </a:srgbClr>
                  </a:outerShdw>
                </a:effectLst>
              </a:rPr>
            </a:b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CPU2006</a:t>
            </a:r>
          </a:p>
        </p:txBody>
      </p:sp>
      <p:sp>
        <p:nvSpPr>
          <p:cNvPr id="66" name="Content Placeholder 65"/>
          <p:cNvSpPr>
            <a:spLocks noGrp="1"/>
          </p:cNvSpPr>
          <p:nvPr>
            <p:ph idx="1"/>
          </p:nvPr>
        </p:nvSpPr>
        <p:spPr>
          <a:xfrm>
            <a:off x="4114800" y="533400"/>
            <a:ext cx="4597399" cy="5853113"/>
          </a:xfrm>
        </p:spPr>
        <p:txBody>
          <a:bodyPr>
            <a:normAutofit lnSpcReduction="10000"/>
          </a:bodyPr>
          <a:lstStyle/>
          <a:p>
            <a:r>
              <a:rPr lang="en-US" dirty="0"/>
              <a:t>Best known SPEC benchmark suite</a:t>
            </a:r>
          </a:p>
          <a:p>
            <a:r>
              <a:rPr lang="en-US" dirty="0"/>
              <a:t>Industry standard suite for processor intensive applications</a:t>
            </a:r>
          </a:p>
          <a:p>
            <a:r>
              <a:rPr lang="en-US" dirty="0"/>
              <a:t>Appropriate for measuring performance for applications that spend most of their time doing computation rather than I/O</a:t>
            </a:r>
          </a:p>
          <a:p>
            <a:r>
              <a:rPr lang="en-US" dirty="0"/>
              <a:t>Consists of 17 floating point programs written in C, C++, and Fortran and 12 integer programs written in C and C++</a:t>
            </a:r>
          </a:p>
          <a:p>
            <a:r>
              <a:rPr lang="en-US" dirty="0"/>
              <a:t>Suite contains over 3 million lines of code</a:t>
            </a:r>
          </a:p>
          <a:p>
            <a:r>
              <a:rPr lang="en-US" dirty="0"/>
              <a:t>Fifth generation of processor intensive suites from SPEC</a:t>
            </a:r>
          </a:p>
        </p:txBody>
      </p:sp>
      <p:sp>
        <p:nvSpPr>
          <p:cNvPr id="2" name="Footer Placeholder 1"/>
          <p:cNvSpPr>
            <a:spLocks noGrp="1"/>
          </p:cNvSpPr>
          <p:nvPr>
            <p:ph type="ftr" sz="quarter" idx="11"/>
          </p:nvPr>
        </p:nvSpPr>
        <p:spPr>
          <a:xfrm>
            <a:off x="3859305" y="6473405"/>
            <a:ext cx="5284695" cy="365125"/>
          </a:xfrm>
        </p:spPr>
        <p:txBody>
          <a:bodyPr/>
          <a:lstStyle/>
          <a:p>
            <a:pPr algn="r"/>
            <a:r>
              <a:rPr lang="en-US" dirty="0"/>
              <a:t>© 2016 Pearson Education, Inc., Hoboken, NJ. All rights reserved.</a:t>
            </a:r>
          </a:p>
        </p:txBody>
      </p:sp>
      <p:pic>
        <p:nvPicPr>
          <p:cNvPr id="72" name="Picture 71"/>
          <p:cNvPicPr>
            <a:picLocks noChangeAspect="1"/>
          </p:cNvPicPr>
          <p:nvPr/>
        </p:nvPicPr>
        <p:blipFill>
          <a:blip r:embed="rId3"/>
          <a:stretch>
            <a:fillRect/>
          </a:stretch>
        </p:blipFill>
        <p:spPr>
          <a:xfrm>
            <a:off x="1066800" y="4191000"/>
            <a:ext cx="2082800" cy="2044700"/>
          </a:xfrm>
          <a:prstGeom prst="rect">
            <a:avLst/>
          </a:prstGeom>
        </p:spPr>
      </p:pic>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226" y="2416174"/>
            <a:ext cx="184666" cy="461665"/>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stretch>
            <a:fillRect/>
          </a:stretch>
        </p:blipFill>
        <p:spPr>
          <a:xfrm>
            <a:off x="179512" y="188640"/>
            <a:ext cx="6001714" cy="6554833"/>
          </a:xfrm>
          <a:prstGeom prst="rect">
            <a:avLst/>
          </a:prstGeom>
        </p:spPr>
      </p:pic>
      <p:sp>
        <p:nvSpPr>
          <p:cNvPr id="6" name="TextBox 5"/>
          <p:cNvSpPr txBox="1"/>
          <p:nvPr/>
        </p:nvSpPr>
        <p:spPr>
          <a:xfrm>
            <a:off x="5796136" y="1700808"/>
            <a:ext cx="3347864" cy="3170099"/>
          </a:xfrm>
          <a:prstGeom prst="rect">
            <a:avLst/>
          </a:prstGeom>
          <a:noFill/>
        </p:spPr>
        <p:txBody>
          <a:bodyPr wrap="square" rtlCol="0">
            <a:spAutoFit/>
          </a:bodyPr>
          <a:lstStyle/>
          <a:p>
            <a:pPr algn="ctr"/>
            <a:r>
              <a:rPr lang="en-US" sz="3600" dirty="0">
                <a:latin typeface="+mj-lt"/>
              </a:rPr>
              <a:t>Table 2.5 </a:t>
            </a:r>
          </a:p>
          <a:p>
            <a:pPr algn="ctr"/>
            <a:r>
              <a:rPr lang="en-US" sz="3600" dirty="0">
                <a:latin typeface="+mj-lt"/>
              </a:rPr>
              <a:t> </a:t>
            </a:r>
          </a:p>
          <a:p>
            <a:pPr algn="ctr"/>
            <a:r>
              <a:rPr lang="en-US" sz="3200" dirty="0">
                <a:latin typeface="+mj-lt"/>
              </a:rPr>
              <a:t>SPEC </a:t>
            </a:r>
          </a:p>
          <a:p>
            <a:pPr algn="ctr"/>
            <a:r>
              <a:rPr lang="en-US" sz="3200" dirty="0">
                <a:latin typeface="+mj-lt"/>
              </a:rPr>
              <a:t>CPU2006 </a:t>
            </a:r>
          </a:p>
          <a:p>
            <a:pPr algn="ctr"/>
            <a:r>
              <a:rPr lang="en-US" sz="3200" dirty="0">
                <a:latin typeface="+mj-lt"/>
              </a:rPr>
              <a:t>Integer Benchmarks </a:t>
            </a:r>
          </a:p>
        </p:txBody>
      </p:sp>
      <p:sp>
        <p:nvSpPr>
          <p:cNvPr id="7" name="TextBox 6"/>
          <p:cNvSpPr txBox="1"/>
          <p:nvPr/>
        </p:nvSpPr>
        <p:spPr>
          <a:xfrm>
            <a:off x="5796136" y="6453336"/>
            <a:ext cx="3347864" cy="253916"/>
          </a:xfrm>
          <a:prstGeom prst="rect">
            <a:avLst/>
          </a:prstGeom>
          <a:noFill/>
        </p:spPr>
        <p:txBody>
          <a:bodyPr wrap="square" rtlCol="0">
            <a:spAutoFit/>
          </a:bodyPr>
          <a:lstStyle/>
          <a:p>
            <a:r>
              <a:rPr lang="en-US" sz="1050" dirty="0">
                <a:latin typeface="+mn-lt"/>
              </a:rPr>
              <a:t>(Table can be found on page 69 in the textbook.)</a:t>
            </a:r>
          </a:p>
        </p:txBody>
      </p:sp>
      <p:sp>
        <p:nvSpPr>
          <p:cNvPr id="2" name="Footer Placeholder 1"/>
          <p:cNvSpPr>
            <a:spLocks noGrp="1"/>
          </p:cNvSpPr>
          <p:nvPr>
            <p:ph type="ftr" idx="10"/>
          </p:nvPr>
        </p:nvSpPr>
        <p:spPr>
          <a:xfrm>
            <a:off x="179512" y="6492875"/>
            <a:ext cx="6122894" cy="365125"/>
          </a:xfrm>
        </p:spPr>
        <p:txBody>
          <a:bodyPr/>
          <a:lstStyle/>
          <a:p>
            <a:r>
              <a:rPr lang="en-US" dirty="0"/>
              <a:t>© 2016 Pearson Education, Inc., Hoboken, NJ. All rights reserved.</a:t>
            </a:r>
          </a:p>
        </p:txBody>
      </p:sp>
    </p:spTree>
    <p:extLst>
      <p:ext uri="{BB962C8B-B14F-4D97-AF65-F5344CB8AC3E}">
        <p14:creationId xmlns:p14="http://schemas.microsoft.com/office/powerpoint/2010/main" val="241435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226" y="2416174"/>
            <a:ext cx="184666" cy="461665"/>
          </a:xfrm>
          <a:prstGeom prst="rect">
            <a:avLst/>
          </a:prstGeom>
          <a:noFill/>
        </p:spPr>
        <p:txBody>
          <a:bodyPr wrap="none" rtlCol="0">
            <a:spAutoFit/>
          </a:bodyPr>
          <a:lstStyle/>
          <a:p>
            <a:endParaRPr lang="en-US" dirty="0"/>
          </a:p>
        </p:txBody>
      </p:sp>
      <p:sp>
        <p:nvSpPr>
          <p:cNvPr id="6" name="TextBox 5"/>
          <p:cNvSpPr txBox="1"/>
          <p:nvPr/>
        </p:nvSpPr>
        <p:spPr>
          <a:xfrm>
            <a:off x="6300192" y="1700808"/>
            <a:ext cx="2843808" cy="3170099"/>
          </a:xfrm>
          <a:prstGeom prst="rect">
            <a:avLst/>
          </a:prstGeom>
          <a:noFill/>
        </p:spPr>
        <p:txBody>
          <a:bodyPr wrap="square" rtlCol="0">
            <a:spAutoFit/>
          </a:bodyPr>
          <a:lstStyle/>
          <a:p>
            <a:pPr algn="ctr"/>
            <a:r>
              <a:rPr lang="en-US" sz="3600" dirty="0">
                <a:latin typeface="+mj-lt"/>
              </a:rPr>
              <a:t>Table 2.6 </a:t>
            </a:r>
          </a:p>
          <a:p>
            <a:pPr algn="ctr"/>
            <a:r>
              <a:rPr lang="en-US" sz="3600" dirty="0">
                <a:latin typeface="+mj-lt"/>
              </a:rPr>
              <a:t> </a:t>
            </a:r>
          </a:p>
          <a:p>
            <a:pPr algn="ctr"/>
            <a:r>
              <a:rPr lang="en-US" sz="3200" dirty="0">
                <a:latin typeface="+mj-lt"/>
              </a:rPr>
              <a:t>SPEC </a:t>
            </a:r>
          </a:p>
          <a:p>
            <a:pPr algn="ctr"/>
            <a:r>
              <a:rPr lang="en-US" sz="3200" dirty="0">
                <a:latin typeface="+mj-lt"/>
              </a:rPr>
              <a:t>CPU2006 </a:t>
            </a:r>
          </a:p>
          <a:p>
            <a:pPr algn="ctr"/>
            <a:r>
              <a:rPr lang="en-US" sz="3200" dirty="0">
                <a:latin typeface="+mj-lt"/>
              </a:rPr>
              <a:t>Floating-Point Benchmarks </a:t>
            </a:r>
          </a:p>
        </p:txBody>
      </p:sp>
      <p:pic>
        <p:nvPicPr>
          <p:cNvPr id="3" name="Picture 2"/>
          <p:cNvPicPr>
            <a:picLocks noChangeAspect="1"/>
          </p:cNvPicPr>
          <p:nvPr/>
        </p:nvPicPr>
        <p:blipFill>
          <a:blip r:embed="rId3"/>
          <a:stretch>
            <a:fillRect/>
          </a:stretch>
        </p:blipFill>
        <p:spPr>
          <a:xfrm>
            <a:off x="179512" y="169226"/>
            <a:ext cx="6186380" cy="6705600"/>
          </a:xfrm>
          <a:prstGeom prst="rect">
            <a:avLst/>
          </a:prstGeom>
        </p:spPr>
      </p:pic>
      <p:sp>
        <p:nvSpPr>
          <p:cNvPr id="7" name="TextBox 6"/>
          <p:cNvSpPr txBox="1"/>
          <p:nvPr/>
        </p:nvSpPr>
        <p:spPr>
          <a:xfrm>
            <a:off x="6444208" y="6351157"/>
            <a:ext cx="2699792" cy="577081"/>
          </a:xfrm>
          <a:prstGeom prst="rect">
            <a:avLst/>
          </a:prstGeom>
          <a:noFill/>
        </p:spPr>
        <p:txBody>
          <a:bodyPr wrap="square" rtlCol="0">
            <a:spAutoFit/>
          </a:bodyPr>
          <a:lstStyle/>
          <a:p>
            <a:r>
              <a:rPr lang="en-US" sz="1050" dirty="0">
                <a:latin typeface="+mn-lt"/>
              </a:rPr>
              <a:t>(Table can be found on page 70 </a:t>
            </a:r>
          </a:p>
          <a:p>
            <a:r>
              <a:rPr lang="en-US" sz="1050" dirty="0">
                <a:latin typeface="+mn-lt"/>
              </a:rPr>
              <a:t>     in the textbook.)</a:t>
            </a:r>
          </a:p>
          <a:p>
            <a:endParaRPr lang="en-US" sz="1050" dirty="0">
              <a:latin typeface="+mn-lt"/>
            </a:endParaRPr>
          </a:p>
        </p:txBody>
      </p:sp>
      <p:sp>
        <p:nvSpPr>
          <p:cNvPr id="2" name="Footer Placeholder 1"/>
          <p:cNvSpPr>
            <a:spLocks noGrp="1"/>
          </p:cNvSpPr>
          <p:nvPr>
            <p:ph type="ftr" idx="10"/>
          </p:nvPr>
        </p:nvSpPr>
        <p:spPr>
          <a:xfrm>
            <a:off x="179512" y="6500553"/>
            <a:ext cx="6122894" cy="365125"/>
          </a:xfrm>
        </p:spPr>
        <p:txBody>
          <a:bodyPr/>
          <a:lstStyle/>
          <a:p>
            <a:r>
              <a:rPr lang="en-US" dirty="0"/>
              <a:t>© 2016 Pearson Education, Inc., Hoboken, NJ. All rights reserved.</a:t>
            </a:r>
          </a:p>
        </p:txBody>
      </p:sp>
    </p:spTree>
    <p:extLst>
      <p:ext uri="{BB962C8B-B14F-4D97-AF65-F5344CB8AC3E}">
        <p14:creationId xmlns:p14="http://schemas.microsoft.com/office/powerpoint/2010/main" val="1277559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457200" y="465330"/>
            <a:ext cx="8229600" cy="849787"/>
          </a:xfrm>
        </p:spPr>
        <p:txBody>
          <a:bodyPr>
            <a:noAutofit/>
          </a:bodyPr>
          <a:lstStyle/>
          <a:p>
            <a:r>
              <a:rPr lang="en-US" dirty="0"/>
              <a:t>SPEC CPU2017</a:t>
            </a:r>
          </a:p>
        </p:txBody>
      </p:sp>
      <p:sp>
        <p:nvSpPr>
          <p:cNvPr id="66" name="Content Placeholder 65"/>
          <p:cNvSpPr>
            <a:spLocks noGrp="1"/>
          </p:cNvSpPr>
          <p:nvPr>
            <p:ph type="body" idx="1"/>
          </p:nvPr>
        </p:nvSpPr>
        <p:spPr/>
        <p:txBody>
          <a:bodyPr/>
          <a:lstStyle/>
          <a:p>
            <a:pPr marL="317500" indent="-317500"/>
            <a:r>
              <a:rPr lang="en-US" sz="2200" dirty="0"/>
              <a:t>Best known SPEC benchmark suite</a:t>
            </a:r>
          </a:p>
          <a:p>
            <a:pPr marL="317500" indent="-317500"/>
            <a:r>
              <a:rPr lang="en-US" sz="2200" dirty="0"/>
              <a:t>Industry standard suite for processor intensive applications</a:t>
            </a:r>
          </a:p>
          <a:p>
            <a:pPr marL="317500" indent="-317500"/>
            <a:r>
              <a:rPr lang="en-US" sz="2200" dirty="0"/>
              <a:t>Appropriate for measuring performance for applications that spend most of their time doing computation rather than I/O</a:t>
            </a:r>
          </a:p>
          <a:p>
            <a:pPr marL="317500" indent="-317500"/>
            <a:r>
              <a:rPr lang="en-US" sz="2200" dirty="0"/>
              <a:t>Consists of 20 integer benchmarks and 23 floating-point benchmarks written in C, C++, and Fortran</a:t>
            </a:r>
          </a:p>
          <a:p>
            <a:pPr marL="317500" indent="-317500"/>
            <a:r>
              <a:rPr lang="en-US" sz="2200" dirty="0"/>
              <a:t>For all of the integer benchmarks and most of the floating-point benchmarks, there are both rate and speed benchmark programs</a:t>
            </a:r>
          </a:p>
          <a:p>
            <a:pPr marL="317500" indent="-317500"/>
            <a:r>
              <a:rPr lang="en-US" sz="2200" dirty="0"/>
              <a:t>The suite contains over 11 million lines of code</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48672" y="6203404"/>
            <a:ext cx="3347864" cy="253916"/>
          </a:xfrm>
          <a:prstGeom prst="rect">
            <a:avLst/>
          </a:prstGeom>
          <a:noFill/>
        </p:spPr>
        <p:txBody>
          <a:bodyPr wrap="square" rtlCol="0">
            <a:spAutoFit/>
          </a:bodyPr>
          <a:lstStyle/>
          <a:p>
            <a:r>
              <a:rPr lang="en-US" sz="1050" dirty="0">
                <a:latin typeface="+mn-lt"/>
              </a:rPr>
              <a:t>(Table can be found on page 61 in the textbook.)</a:t>
            </a:r>
          </a:p>
        </p:txBody>
      </p:sp>
      <p:sp>
        <p:nvSpPr>
          <p:cNvPr id="9" name="Rectangle 1"/>
          <p:cNvSpPr>
            <a:spLocks noChangeArrowheads="1"/>
          </p:cNvSpPr>
          <p:nvPr/>
        </p:nvSpPr>
        <p:spPr bwMode="auto">
          <a:xfrm>
            <a:off x="9198" y="6190589"/>
            <a:ext cx="100835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0" i="0" u="none" strike="noStrike" cap="none" normalizeH="0" baseline="0" dirty="0">
                <a:ln>
                  <a:noFill/>
                </a:ln>
                <a:solidFill>
                  <a:schemeClr val="tx1"/>
                </a:solidFill>
                <a:effectLst/>
                <a:latin typeface="Arial" charset="0"/>
              </a:rPr>
              <a:t>Kloc  =  line count (including comments/whitespace) for source files used in a build/1000</a:t>
            </a:r>
          </a:p>
        </p:txBody>
      </p:sp>
      <p:graphicFrame>
        <p:nvGraphicFramePr>
          <p:cNvPr id="11" name="Table 10" descr="The first table, corresponding to integer, has 5 columns labeled, rate, speed, language, kloc, application area. The rows read in that order as follows from left to right. Row 1. 500 dot p e r l b e n c h underscore r. 600 dot p e r l b e n c h underscore s. C. 363. Perl interpreter. Row 2. 502 dot g c c underscore r. 602 dot g c c underscore s. C. 1304. G N U C compiler. Row 3. 505 dot m c f underscore r. 605 dot m c f underscore s. C. 3. Route planning. Row 4. 520 dot o m n e t p p underscore r. 620 dot o m n e t p p underscore s. C. plus plus. 134. Discrete event simulation, computer network. Row 5. 523 dot x a l a n c b m k underscore r. 623 dot x a l a n c b m k underscore s. C plus plus. 520. X M L to H T M L conversion via X S L T. Row 6. 525 dot x 2 6 4 underscore r. 625 dot x 264 underscore s. C. 96. Video compression. Row 7. 531 dot deeps j e n g underscore r. 631 dot deeps jeng underscore s. c plus plus. 10. A I, alpha beta tree search, chess. Row 8. 541 l e e l a underscore r. 641 dot l e e l a underscore s. C plus plus. 21. A I, monte Carlo tree search, go. Row 9. 548 dot exchange 2 underscore r. 648 dot exchange 2 underscore s. Fortran. 1. A I, recursive solution generator, sudoku. Row 10557 dot xz underscore r. 657 dot x z underscore s. C. 33. General data compression. The second table, corresponding to floating point, has 5 columns labeled, rate, speed, language, kloc, application area. The rows read in that order as follows from left to right. Row 1. 503 dot b waves underscore r. 603 dot b waves underscore s. F o r t r a n. 1. Explosion modeling. Row 2. 507 dot c a c t u b s s n underscore r. 607 dot c a c t u b s s n underscore s. c plus plus, c and f o r t r a n. 257. Physics, relativity. Row 3. 508 dot n a m d underscore r. blank. C plus plus, C. 257. Physics, relativity. Row 4. 508 dot n a m d underscore r. blank c plus plus. 427. Biomedical imaging, optical tomography with finite elements. Row 5. 511 dot p o v ray underscore r. blank. C plus plus. 170. Ray tracing. Row 6. 519 dot I b m underscore r. blank. C plus plus. 170. Ray tracing. Row 7. 521 dot w r f underscore r. 621 dot w r f underscore s. F o r t r a n, C. 991. Weather forecasting. Row 8. 526 point blender underscore r. blank. C plus plus. 1577. 3 d rendering and animation. Row 9. 527 dot cam 4 underscore r. 627 dot cam 4 underscore s. F o r t r a n, C. 407, atmosphere modeling. Row 10. Blank. 628 point pop 2 underscore s. F o r t r a n, C. 338. Wide scale ocean modeling at the climate level. Row 11. 538 dot I m a g I c k underscore r. 638 dot I m a g I c k underscore s. C. 259. Image manipulation. Row 12. 544 dot nab underscore r. 644 dot nab underscore s. C. 24. Molecular dynamics. Row 13. 549 dot f o t o n I k 3 d underscore r. 649 dot f o t o n I k 3 d underscore s. f o r t r a n. 14. Computational electromagnetics. Row 14. 554 dot r o m s underscore r. 654 dot r o m s underscore s. F o r t r a n. 210. Regional ocean modeling." title="2 tables labeled integer and floating point."/>
          <p:cNvGraphicFramePr>
            <a:graphicFrameLocks noGrp="1"/>
          </p:cNvGraphicFramePr>
          <p:nvPr/>
        </p:nvGraphicFramePr>
        <p:xfrm>
          <a:off x="179513" y="306015"/>
          <a:ext cx="7416824" cy="5905653"/>
        </p:xfrm>
        <a:graphic>
          <a:graphicData uri="http://schemas.openxmlformats.org/drawingml/2006/table">
            <a:tbl>
              <a:tblPr firstRow="1" firstCol="1" bandRow="1"/>
              <a:tblGrid>
                <a:gridCol w="1463847">
                  <a:extLst>
                    <a:ext uri="{9D8B030D-6E8A-4147-A177-3AD203B41FA5}">
                      <a16:colId xmlns:a16="http://schemas.microsoft.com/office/drawing/2014/main" val="20000"/>
                    </a:ext>
                  </a:extLst>
                </a:gridCol>
                <a:gridCol w="1463847">
                  <a:extLst>
                    <a:ext uri="{9D8B030D-6E8A-4147-A177-3AD203B41FA5}">
                      <a16:colId xmlns:a16="http://schemas.microsoft.com/office/drawing/2014/main" val="20001"/>
                    </a:ext>
                  </a:extLst>
                </a:gridCol>
                <a:gridCol w="1037860">
                  <a:extLst>
                    <a:ext uri="{9D8B030D-6E8A-4147-A177-3AD203B41FA5}">
                      <a16:colId xmlns:a16="http://schemas.microsoft.com/office/drawing/2014/main" val="20002"/>
                    </a:ext>
                  </a:extLst>
                </a:gridCol>
                <a:gridCol w="718756">
                  <a:extLst>
                    <a:ext uri="{9D8B030D-6E8A-4147-A177-3AD203B41FA5}">
                      <a16:colId xmlns:a16="http://schemas.microsoft.com/office/drawing/2014/main" val="20003"/>
                    </a:ext>
                  </a:extLst>
                </a:gridCol>
                <a:gridCol w="2732514">
                  <a:extLst>
                    <a:ext uri="{9D8B030D-6E8A-4147-A177-3AD203B41FA5}">
                      <a16:colId xmlns:a16="http://schemas.microsoft.com/office/drawing/2014/main" val="20004"/>
                    </a:ext>
                  </a:extLst>
                </a:gridCol>
              </a:tblGrid>
              <a:tr h="65103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Rate</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Speed</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Language</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Kloc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dirty="0">
                          <a:effectLst/>
                        </a:rPr>
                        <a:t>Application Area</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extLst>
                  <a:ext uri="{0D108BD9-81ED-4DB2-BD59-A6C34878D82A}">
                    <a16:rowId xmlns:a16="http://schemas.microsoft.com/office/drawing/2014/main" val="10000"/>
                  </a:ext>
                </a:extLst>
              </a:tr>
              <a:tr h="65103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500.perlbench_r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600.perlbench_s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363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dirty="0">
                          <a:effectLst/>
                        </a:rPr>
                        <a:t>Perl interpreter</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1"/>
                  </a:ext>
                </a:extLst>
              </a:tr>
              <a:tr h="325516">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502.gcc_r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602.gcc_s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1304</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dirty="0">
                          <a:effectLst/>
                        </a:rPr>
                        <a:t>GNU C compiler</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2"/>
                  </a:ext>
                </a:extLst>
              </a:tr>
              <a:tr h="325516">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505.mcf_r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605.mcf_s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dirty="0">
                          <a:effectLst/>
                        </a:rPr>
                        <a:t>Route planning</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3"/>
                  </a:ext>
                </a:extLst>
              </a:tr>
              <a:tr h="65103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520.omnetpp_r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620.omnetpp_s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dirty="0">
                          <a:effectLst/>
                        </a:rPr>
                        <a:t>134</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dirty="0">
                          <a:effectLst/>
                        </a:rPr>
                        <a:t>Discrete event simulation - computer network</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4"/>
                  </a:ext>
                </a:extLst>
              </a:tr>
              <a:tr h="65103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523.xalancbmk_r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623.xalancbmk_s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C++</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520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dirty="0">
                          <a:effectLst/>
                        </a:rPr>
                        <a:t>XML to HTML conversion via XSLT</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5"/>
                  </a:ext>
                </a:extLst>
              </a:tr>
              <a:tr h="371881">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525.x264_r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625.x264_s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96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Video compression</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6"/>
                  </a:ext>
                </a:extLst>
              </a:tr>
              <a:tr h="65103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531.deepsjeng_r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631.deepsjeng_s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10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dirty="0">
                          <a:effectLst/>
                        </a:rPr>
                        <a:t>AI: alpha-beta tree search (chess)</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7"/>
                  </a:ext>
                </a:extLst>
              </a:tr>
              <a:tr h="65103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541.leela_r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641.leela_s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21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AI: Monte Carlo tree search (Go)</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8"/>
                  </a:ext>
                </a:extLst>
              </a:tr>
              <a:tr h="65103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548.exchange2_r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648.exchange2_s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Fortran</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AI: recursive solution generator (Sudoku)</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9"/>
                  </a:ext>
                </a:extLst>
              </a:tr>
              <a:tr h="325516">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557.xz_r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657.xz_s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C</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33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dirty="0">
                          <a:effectLst/>
                        </a:rPr>
                        <a:t>General data compression</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10"/>
                  </a:ext>
                </a:extLst>
              </a:tr>
            </a:tbl>
          </a:graphicData>
        </a:graphic>
      </p:graphicFrame>
      <p:sp>
        <p:nvSpPr>
          <p:cNvPr id="2" name="Title 1">
            <a:extLst>
              <a:ext uri="{FF2B5EF4-FFF2-40B4-BE49-F238E27FC236}">
                <a16:creationId xmlns:a16="http://schemas.microsoft.com/office/drawing/2014/main" id="{69950AD8-441A-4C00-BF24-2819FC8F2C44}"/>
              </a:ext>
            </a:extLst>
          </p:cNvPr>
          <p:cNvSpPr>
            <a:spLocks noGrp="1"/>
          </p:cNvSpPr>
          <p:nvPr>
            <p:ph type="title"/>
          </p:nvPr>
        </p:nvSpPr>
        <p:spPr>
          <a:xfrm>
            <a:off x="7320510" y="1607334"/>
            <a:ext cx="2170584" cy="2829778"/>
          </a:xfrm>
        </p:spPr>
        <p:txBody>
          <a:bodyPr/>
          <a:lstStyle/>
          <a:p>
            <a:pPr algn="ctr"/>
            <a:r>
              <a:rPr lang="en-US" sz="2000" dirty="0"/>
              <a:t>Table 2.5</a:t>
            </a:r>
            <a:br>
              <a:rPr lang="en-US" sz="2000" dirty="0"/>
            </a:br>
            <a:r>
              <a:rPr lang="en-US" sz="2000" dirty="0"/>
              <a:t>(A)</a:t>
            </a:r>
            <a:br>
              <a:rPr lang="en-US" sz="2000" dirty="0"/>
            </a:br>
            <a:br>
              <a:rPr lang="en-US" sz="2000" dirty="0"/>
            </a:br>
            <a:r>
              <a:rPr lang="en-US" sz="2000" dirty="0"/>
              <a:t>SPEC</a:t>
            </a:r>
            <a:br>
              <a:rPr lang="en-US" sz="2000" dirty="0"/>
            </a:br>
            <a:r>
              <a:rPr lang="en-US" sz="2000" dirty="0"/>
              <a:t>CPU2017</a:t>
            </a:r>
            <a:br>
              <a:rPr lang="en-US" sz="2000" dirty="0"/>
            </a:br>
            <a:r>
              <a:rPr lang="en-US" sz="2000" dirty="0"/>
              <a:t>Benchmarks</a:t>
            </a:r>
          </a:p>
        </p:txBody>
      </p:sp>
    </p:spTree>
    <p:extLst>
      <p:ext uri="{BB962C8B-B14F-4D97-AF65-F5344CB8AC3E}">
        <p14:creationId xmlns:p14="http://schemas.microsoft.com/office/powerpoint/2010/main" val="217832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66420" y="6202130"/>
            <a:ext cx="3347864" cy="253916"/>
          </a:xfrm>
          <a:prstGeom prst="rect">
            <a:avLst/>
          </a:prstGeom>
          <a:noFill/>
        </p:spPr>
        <p:txBody>
          <a:bodyPr wrap="square" rtlCol="0">
            <a:spAutoFit/>
          </a:bodyPr>
          <a:lstStyle/>
          <a:p>
            <a:r>
              <a:rPr lang="en-US" sz="1050" dirty="0">
                <a:latin typeface="+mn-lt"/>
              </a:rPr>
              <a:t>(Table can be found on page 61 in the textbook.)</a:t>
            </a:r>
          </a:p>
        </p:txBody>
      </p:sp>
      <p:sp>
        <p:nvSpPr>
          <p:cNvPr id="11" name="Rectangle 1"/>
          <p:cNvSpPr>
            <a:spLocks noChangeArrowheads="1"/>
          </p:cNvSpPr>
          <p:nvPr/>
        </p:nvSpPr>
        <p:spPr bwMode="auto">
          <a:xfrm>
            <a:off x="9198" y="6190589"/>
            <a:ext cx="100835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0" i="0" u="none" strike="noStrike" cap="none" normalizeH="0" baseline="0">
                <a:ln>
                  <a:noFill/>
                </a:ln>
                <a:solidFill>
                  <a:schemeClr val="tx1"/>
                </a:solidFill>
                <a:effectLst/>
                <a:latin typeface="Arial" charset="0"/>
              </a:rPr>
              <a:t>Kloc  </a:t>
            </a:r>
            <a:r>
              <a:rPr kumimoji="0" lang="x-none" altLang="x-none" sz="1200" b="0" i="0" u="none" strike="noStrike" cap="none" normalizeH="0" baseline="0" dirty="0">
                <a:ln>
                  <a:noFill/>
                </a:ln>
                <a:solidFill>
                  <a:schemeClr val="tx1"/>
                </a:solidFill>
                <a:effectLst/>
                <a:latin typeface="Arial" charset="0"/>
              </a:rPr>
              <a:t>=  line count (including comments/whitespace) for source files used in a build/1000</a:t>
            </a:r>
          </a:p>
        </p:txBody>
      </p:sp>
      <p:graphicFrame>
        <p:nvGraphicFramePr>
          <p:cNvPr id="9" name="Table 8"/>
          <p:cNvGraphicFramePr>
            <a:graphicFrameLocks noGrp="1"/>
          </p:cNvGraphicFramePr>
          <p:nvPr/>
        </p:nvGraphicFramePr>
        <p:xfrm>
          <a:off x="164110" y="188640"/>
          <a:ext cx="7432226" cy="5899785"/>
        </p:xfrm>
        <a:graphic>
          <a:graphicData uri="http://schemas.openxmlformats.org/drawingml/2006/table">
            <a:tbl>
              <a:tblPr firstRow="1" firstCol="1" bandRow="1"/>
              <a:tblGrid>
                <a:gridCol w="1508797">
                  <a:extLst>
                    <a:ext uri="{9D8B030D-6E8A-4147-A177-3AD203B41FA5}">
                      <a16:colId xmlns:a16="http://schemas.microsoft.com/office/drawing/2014/main" val="20000"/>
                    </a:ext>
                  </a:extLst>
                </a:gridCol>
                <a:gridCol w="1508797">
                  <a:extLst>
                    <a:ext uri="{9D8B030D-6E8A-4147-A177-3AD203B41FA5}">
                      <a16:colId xmlns:a16="http://schemas.microsoft.com/office/drawing/2014/main" val="20001"/>
                    </a:ext>
                  </a:extLst>
                </a:gridCol>
                <a:gridCol w="1035358">
                  <a:extLst>
                    <a:ext uri="{9D8B030D-6E8A-4147-A177-3AD203B41FA5}">
                      <a16:colId xmlns:a16="http://schemas.microsoft.com/office/drawing/2014/main" val="20002"/>
                    </a:ext>
                  </a:extLst>
                </a:gridCol>
                <a:gridCol w="712489">
                  <a:extLst>
                    <a:ext uri="{9D8B030D-6E8A-4147-A177-3AD203B41FA5}">
                      <a16:colId xmlns:a16="http://schemas.microsoft.com/office/drawing/2014/main" val="20003"/>
                    </a:ext>
                  </a:extLst>
                </a:gridCol>
                <a:gridCol w="2666785">
                  <a:extLst>
                    <a:ext uri="{9D8B030D-6E8A-4147-A177-3AD203B41FA5}">
                      <a16:colId xmlns:a16="http://schemas.microsoft.com/office/drawing/2014/main" val="20004"/>
                    </a:ext>
                  </a:extLst>
                </a:gridCol>
              </a:tblGrid>
              <a:tr h="56188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Rate</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Speed</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Language</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Kloc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Application Area</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extLst>
                  <a:ext uri="{0D108BD9-81ED-4DB2-BD59-A6C34878D82A}">
                    <a16:rowId xmlns:a16="http://schemas.microsoft.com/office/drawing/2014/main" val="10000"/>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503.bwaves_r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603.bwaves_s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Fortran</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Explosion modeling</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1"/>
                  </a:ext>
                </a:extLst>
              </a:tr>
              <a:tr h="56188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507.cactuBSSN_r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607.cactuBSSN_s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C++, C, Fortran</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257</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Physics; relativity</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2"/>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508.namd_r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 </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 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8</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Molecular dynamics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3"/>
                  </a:ext>
                </a:extLst>
              </a:tr>
              <a:tr h="84282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510.parest_r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 </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427</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Biomedical imaging; optical tomography with finite elements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4"/>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511.povray_r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 </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170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Ray tracing</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5"/>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519.ibm_r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619.ibm_s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Fluid dynamics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6"/>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521.wrf_r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621.wrf_s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Fortran, 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991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Weather forecasting</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7"/>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526.blender_r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 </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1577</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3D rendering and animation</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8"/>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527.cam4_r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627.cam4_s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Fortran, 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407</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Atmosphere modeling</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9"/>
                  </a:ext>
                </a:extLst>
              </a:tr>
              <a:tr h="56188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 </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628.pop2_s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Fortran, 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338</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Wide-scale ocean modeling (climate level)</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10"/>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538.imagick_r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638.imagick_s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259</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Image manipulation</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11"/>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544.nab_r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644.nab_s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C</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24</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Molecular dynamics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12"/>
                  </a:ext>
                </a:extLst>
              </a:tr>
              <a:tr h="56188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549.fotonik3d_r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649.fotonik3d_s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Fortran</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14</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dirty="0">
                          <a:effectLst/>
                        </a:rPr>
                        <a:t>Computational electromagnetics</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13"/>
                  </a:ext>
                </a:extLst>
              </a:tr>
              <a:tr h="280942">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0"/>
                        </a:spcBef>
                        <a:spcAft>
                          <a:spcPts val="0"/>
                        </a:spcAft>
                      </a:pPr>
                      <a:r>
                        <a:rPr lang="en-US" sz="1200">
                          <a:effectLst/>
                        </a:rPr>
                        <a:t>554.roms_r</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a:effectLst/>
                        </a:rPr>
                        <a:t>654.roms_s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Fortran</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r">
                        <a:spcBef>
                          <a:spcPts val="0"/>
                        </a:spcBef>
                        <a:spcAft>
                          <a:spcPts val="0"/>
                        </a:spcAft>
                      </a:pPr>
                      <a:r>
                        <a:rPr lang="en-US" sz="1200">
                          <a:effectLst/>
                        </a:rPr>
                        <a:t>210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spcBef>
                          <a:spcPts val="0"/>
                        </a:spcBef>
                        <a:spcAft>
                          <a:spcPts val="0"/>
                        </a:spcAft>
                      </a:pPr>
                      <a:r>
                        <a:rPr lang="en-US" sz="1200" dirty="0">
                          <a:effectLst/>
                        </a:rPr>
                        <a:t>Regional ocean modeling.</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14"/>
                  </a:ext>
                </a:extLst>
              </a:tr>
            </a:tbl>
          </a:graphicData>
        </a:graphic>
      </p:graphicFrame>
      <p:sp>
        <p:nvSpPr>
          <p:cNvPr id="6" name="Title 1">
            <a:extLst>
              <a:ext uri="{FF2B5EF4-FFF2-40B4-BE49-F238E27FC236}">
                <a16:creationId xmlns:a16="http://schemas.microsoft.com/office/drawing/2014/main" id="{1DED4240-CB73-44C4-A9B4-84DFA37629A3}"/>
              </a:ext>
            </a:extLst>
          </p:cNvPr>
          <p:cNvSpPr>
            <a:spLocks noGrp="1"/>
          </p:cNvSpPr>
          <p:nvPr>
            <p:ph type="title"/>
          </p:nvPr>
        </p:nvSpPr>
        <p:spPr>
          <a:xfrm>
            <a:off x="7249445" y="1124744"/>
            <a:ext cx="2170584" cy="2829778"/>
          </a:xfrm>
        </p:spPr>
        <p:txBody>
          <a:bodyPr/>
          <a:lstStyle/>
          <a:p>
            <a:pPr algn="ctr"/>
            <a:r>
              <a:rPr lang="en-US" sz="2000" dirty="0"/>
              <a:t>Table 2.5</a:t>
            </a:r>
            <a:br>
              <a:rPr lang="en-US" sz="2000" dirty="0"/>
            </a:br>
            <a:r>
              <a:rPr lang="en-US" sz="2000" dirty="0"/>
              <a:t>(B)</a:t>
            </a:r>
            <a:br>
              <a:rPr lang="en-US" sz="2000" dirty="0"/>
            </a:br>
            <a:br>
              <a:rPr lang="en-US" sz="2000" dirty="0"/>
            </a:br>
            <a:r>
              <a:rPr lang="en-US" sz="2000" dirty="0"/>
              <a:t>SPEC</a:t>
            </a:r>
            <a:br>
              <a:rPr lang="en-US" sz="2000" dirty="0"/>
            </a:br>
            <a:r>
              <a:rPr lang="en-US" sz="2000" dirty="0"/>
              <a:t>CPU2017</a:t>
            </a:r>
            <a:br>
              <a:rPr lang="en-US" sz="2000" dirty="0"/>
            </a:br>
            <a:r>
              <a:rPr lang="en-US" sz="2000" dirty="0"/>
              <a:t>Benchmarks</a:t>
            </a:r>
          </a:p>
        </p:txBody>
      </p:sp>
    </p:spTree>
    <p:extLst>
      <p:ext uri="{BB962C8B-B14F-4D97-AF65-F5344CB8AC3E}">
        <p14:creationId xmlns:p14="http://schemas.microsoft.com/office/powerpoint/2010/main" val="1893869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96136" y="6253636"/>
            <a:ext cx="3995936" cy="415498"/>
          </a:xfrm>
          <a:prstGeom prst="rect">
            <a:avLst/>
          </a:prstGeom>
          <a:noFill/>
        </p:spPr>
        <p:txBody>
          <a:bodyPr wrap="square" rtlCol="0">
            <a:spAutoFit/>
          </a:bodyPr>
          <a:lstStyle/>
          <a:p>
            <a:r>
              <a:rPr lang="en-US" sz="1050" dirty="0">
                <a:latin typeface="+mn-lt"/>
              </a:rPr>
              <a:t>(Table can be found on page 64 in the textbook.)</a:t>
            </a:r>
          </a:p>
          <a:p>
            <a:endParaRPr lang="en-US" sz="1050" dirty="0">
              <a:latin typeface="+mn-lt"/>
            </a:endParaRPr>
          </a:p>
        </p:txBody>
      </p:sp>
      <p:sp>
        <p:nvSpPr>
          <p:cNvPr id="3" name="Title 2">
            <a:extLst>
              <a:ext uri="{FF2B5EF4-FFF2-40B4-BE49-F238E27FC236}">
                <a16:creationId xmlns:a16="http://schemas.microsoft.com/office/drawing/2014/main" id="{59708492-D45E-4CE8-8F38-4D3717750BF4}"/>
              </a:ext>
            </a:extLst>
          </p:cNvPr>
          <p:cNvSpPr>
            <a:spLocks noGrp="1"/>
          </p:cNvSpPr>
          <p:nvPr>
            <p:ph type="title"/>
          </p:nvPr>
        </p:nvSpPr>
        <p:spPr>
          <a:xfrm>
            <a:off x="7068933" y="314747"/>
            <a:ext cx="2160239" cy="5217520"/>
          </a:xfrm>
        </p:spPr>
        <p:txBody>
          <a:bodyPr/>
          <a:lstStyle/>
          <a:p>
            <a:pPr algn="ctr"/>
            <a:r>
              <a:rPr lang="en-US" sz="2400" dirty="0"/>
              <a:t>Table 2.6</a:t>
            </a:r>
            <a:br>
              <a:rPr lang="en-US" sz="2400" dirty="0"/>
            </a:br>
            <a:br>
              <a:rPr lang="en-US" sz="2400" dirty="0"/>
            </a:br>
            <a:r>
              <a:rPr lang="en-US" sz="2400" dirty="0"/>
              <a:t>SPEC</a:t>
            </a:r>
            <a:br>
              <a:rPr lang="en-US" sz="2400" dirty="0"/>
            </a:br>
            <a:r>
              <a:rPr lang="en-US" sz="2400" dirty="0"/>
              <a:t>CPU 2017</a:t>
            </a:r>
            <a:br>
              <a:rPr lang="en-US" sz="2400" dirty="0"/>
            </a:br>
            <a:r>
              <a:rPr lang="en-US" sz="2400" dirty="0"/>
              <a:t>Integer Benchmarks for HP Integrity Superdome X</a:t>
            </a:r>
            <a:br>
              <a:rPr lang="en-US" sz="2400" dirty="0"/>
            </a:br>
            <a:br>
              <a:rPr lang="en-US" sz="2400" dirty="0"/>
            </a:br>
            <a:r>
              <a:rPr lang="en-US" sz="2400" dirty="0"/>
              <a:t>(a) Rate Result</a:t>
            </a:r>
            <a:br>
              <a:rPr lang="en-US" sz="2400" dirty="0"/>
            </a:br>
            <a:r>
              <a:rPr lang="en-US" sz="2400" dirty="0"/>
              <a:t>(768 copies)</a:t>
            </a:r>
          </a:p>
        </p:txBody>
      </p:sp>
      <p:sp>
        <p:nvSpPr>
          <p:cNvPr id="2" name="Footer Placeholder 1"/>
          <p:cNvSpPr>
            <a:spLocks noGrp="1"/>
          </p:cNvSpPr>
          <p:nvPr>
            <p:ph type="ftr" idx="12"/>
          </p:nvPr>
        </p:nvSpPr>
        <p:spPr/>
        <p:txBody>
          <a:bodyPr/>
          <a:lstStyle/>
          <a:p>
            <a:r>
              <a:rPr lang="en-US" dirty="0"/>
              <a:t>© 2018 Pearson Education, Inc., Hoboken, NJ. All rights reserved.</a:t>
            </a:r>
          </a:p>
        </p:txBody>
      </p:sp>
      <p:graphicFrame>
        <p:nvGraphicFramePr>
          <p:cNvPr id="11" name="Table 10" descr="The first table, labeled rate result 768 copies, has 5 columns labeled benchmark, base in seconds, base rate, peak in seconds, and peak rate. The information from the rows will be presented in the order of the columns from left to right. Row 1. 500 dot p e r l b e n c h underscore r. 1141, 1070, 933, 1310. Row 2. 502 point g c c underscore r. 1303, 835, 1276, 852. Row 3. 505 dot m c f underscore r. 1433, 866, 1378, 901. Row 4. 520 dot o m n e t p p underscore r. 1664, 606, 1634, 617. Row 5. 523 dot x a l a n c b m k underscore r. 722, 1120, 713, 1140. Row 6. 525 dot x 264 underscore r. 655, 2053, 661, 2030. Row 7. 531 dot deeps j e n g underscore r. 601, 1460, 597, 1470. Row 8. 541 dot lee la underscore r. 892, 1410, 896, 1420. Row 9. 548 dot exchange 2 underscore r. 833, 2420, 770, 2610. Row 10. 557 dot x z underscore r. 870, 953, 863, 961. The second table, labeled speed result, 384 threads, has five columns labeled benchmark, base in seconds, base ration, peak in seconds, and peak ratio. The information from the rows will be presented in the order of the columns from left to right. Row 1. 600 dot p e r l bench underscore s. 358, 4 point 96, 295, 6 point 0 1. Row 2. 6 0 2 dot g c c underscore s. 546, 7 point 29, 535, 7 point 45. Row 3. 605 dot m c f underscore s. 866, 5 point 45, 700, 6 point 75. Row 4. 620 dot o m n e t pp underscore s. 276, 5 point 90, 247, 6 point 61. Row 5. 623 dot x a l a n c b m k underscore s. 188, 7 point 5 2, 179, 7 point 9 1. Row 6. 625 point x 2 6 4 underscore s. 283, 6 point 23, 271, 6 point 51. Row 7. 631 dot deeps j e n g underscore s. 407, 3 point 52, 343, 4 point 1 8. Row 8. 641 dot lee la underscore s. 469, 3 point 63, 439, 3 point 88. Row 9. 648 dot exchange 2 underscore s. 329, 8 point 93, 299, 9 point 82. Row 10. 657 dot x z underscore s. 2164, 2. 86, 2119, 2 point 92." title="Two tables labeled, rate result 768 copies and speed result 384 threads."/>
          <p:cNvGraphicFramePr>
            <a:graphicFrameLocks noGrp="1"/>
          </p:cNvGraphicFramePr>
          <p:nvPr/>
        </p:nvGraphicFramePr>
        <p:xfrm>
          <a:off x="179513" y="289109"/>
          <a:ext cx="6912767" cy="6018505"/>
        </p:xfrm>
        <a:graphic>
          <a:graphicData uri="http://schemas.openxmlformats.org/drawingml/2006/table">
            <a:tbl>
              <a:tblPr firstRow="1" firstCol="1" bandRow="1"/>
              <a:tblGrid>
                <a:gridCol w="1388961">
                  <a:extLst>
                    <a:ext uri="{9D8B030D-6E8A-4147-A177-3AD203B41FA5}">
                      <a16:colId xmlns:a16="http://schemas.microsoft.com/office/drawing/2014/main" val="20000"/>
                    </a:ext>
                  </a:extLst>
                </a:gridCol>
                <a:gridCol w="1381168">
                  <a:extLst>
                    <a:ext uri="{9D8B030D-6E8A-4147-A177-3AD203B41FA5}">
                      <a16:colId xmlns:a16="http://schemas.microsoft.com/office/drawing/2014/main" val="20001"/>
                    </a:ext>
                  </a:extLst>
                </a:gridCol>
                <a:gridCol w="1381168">
                  <a:extLst>
                    <a:ext uri="{9D8B030D-6E8A-4147-A177-3AD203B41FA5}">
                      <a16:colId xmlns:a16="http://schemas.microsoft.com/office/drawing/2014/main" val="20002"/>
                    </a:ext>
                  </a:extLst>
                </a:gridCol>
                <a:gridCol w="1381168">
                  <a:extLst>
                    <a:ext uri="{9D8B030D-6E8A-4147-A177-3AD203B41FA5}">
                      <a16:colId xmlns:a16="http://schemas.microsoft.com/office/drawing/2014/main" val="20003"/>
                    </a:ext>
                  </a:extLst>
                </a:gridCol>
                <a:gridCol w="1380302">
                  <a:extLst>
                    <a:ext uri="{9D8B030D-6E8A-4147-A177-3AD203B41FA5}">
                      <a16:colId xmlns:a16="http://schemas.microsoft.com/office/drawing/2014/main" val="20004"/>
                    </a:ext>
                  </a:extLst>
                </a:gridCol>
              </a:tblGrid>
              <a:tr h="362925">
                <a:tc rowSpan="2">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Benchmark</a:t>
                      </a:r>
                      <a:endParaRPr lang="en-US" sz="1200">
                        <a:effectLst/>
                        <a:latin typeface="Times" charset="0"/>
                        <a:ea typeface="Times New Roman" charset="0"/>
                        <a:cs typeface="Times New Roman"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gridSpan="2">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Base</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hMerge="1">
                  <a:txBody>
                    <a:bodyPr/>
                    <a:lstStyle/>
                    <a:p>
                      <a:endParaRPr lang="en-US"/>
                    </a:p>
                  </a:txBody>
                  <a:tcPr/>
                </a:tc>
                <a:tc gridSpan="2">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Peak</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hMerge="1">
                  <a:txBody>
                    <a:bodyPr/>
                    <a:lstStyle/>
                    <a:p>
                      <a:endParaRPr lang="en-US"/>
                    </a:p>
                  </a:txBody>
                  <a:tcPr/>
                </a:tc>
                <a:extLst>
                  <a:ext uri="{0D108BD9-81ED-4DB2-BD59-A6C34878D82A}">
                    <a16:rowId xmlns:a16="http://schemas.microsoft.com/office/drawing/2014/main" val="10000"/>
                  </a:ext>
                </a:extLst>
              </a:tr>
              <a:tr h="362925">
                <a:tc vMerge="1">
                  <a:txBody>
                    <a:bodyPr/>
                    <a:lstStyle/>
                    <a:p>
                      <a:endParaRPr lang="en-US"/>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Seconds</a:t>
                      </a:r>
                      <a:endParaRPr lang="en-US" sz="1200">
                        <a:effectLst/>
                        <a:latin typeface="Times" charset="0"/>
                        <a:ea typeface="Times New Roman" charset="0"/>
                        <a:cs typeface="Times New Roman" charset="0"/>
                      </a:endParaRPr>
                    </a:p>
                  </a:txBody>
                  <a:tcPr marL="68580" marR="68580" marT="0" marB="0">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Rate</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Seconds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Rate</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1"/>
                  </a:ext>
                </a:extLst>
              </a:tr>
              <a:tr h="695606">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500.perlbench</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1141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1070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933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1310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2"/>
                  </a:ext>
                </a:extLst>
              </a:tr>
              <a:tr h="36292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502.gcc</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1303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835</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1276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852</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3"/>
                  </a:ext>
                </a:extLst>
              </a:tr>
              <a:tr h="36292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505.mcf</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1433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866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1378</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901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4"/>
                  </a:ext>
                </a:extLst>
              </a:tr>
              <a:tr h="695606">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520.omnetpp</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1664</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606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1634</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617</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5"/>
                  </a:ext>
                </a:extLst>
              </a:tr>
              <a:tr h="695606">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523.xalancbmk</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722</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1120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713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1140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6"/>
                  </a:ext>
                </a:extLst>
              </a:tr>
              <a:tr h="36292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525.x264</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655</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2053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661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2030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7"/>
                  </a:ext>
                </a:extLst>
              </a:tr>
              <a:tr h="695606">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531.deepsjeng</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604</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1460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597</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1470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8"/>
                  </a:ext>
                </a:extLst>
              </a:tr>
              <a:tr h="36292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541.leela</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892</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1410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896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1420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9"/>
                  </a:ext>
                </a:extLst>
              </a:tr>
              <a:tr h="695606">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548.exchange2</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833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2420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770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2610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10"/>
                  </a:ext>
                </a:extLst>
              </a:tr>
              <a:tr h="362925">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557.xz</a:t>
                      </a:r>
                      <a:r>
                        <a:rPr lang="en-US" sz="1200">
                          <a:effectLst/>
                        </a:rPr>
                        <a:t>_r</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870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953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863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961</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68005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52120" y="6208284"/>
            <a:ext cx="3419872" cy="415498"/>
          </a:xfrm>
          <a:prstGeom prst="rect">
            <a:avLst/>
          </a:prstGeom>
          <a:noFill/>
        </p:spPr>
        <p:txBody>
          <a:bodyPr wrap="square" rtlCol="0">
            <a:spAutoFit/>
          </a:bodyPr>
          <a:lstStyle/>
          <a:p>
            <a:r>
              <a:rPr lang="en-US" sz="1050" dirty="0">
                <a:latin typeface="+mn-lt"/>
              </a:rPr>
              <a:t>(Table can be found on page 64 in the textbook.)</a:t>
            </a:r>
          </a:p>
          <a:p>
            <a:endParaRPr lang="en-US" sz="1050" dirty="0">
              <a:latin typeface="+mn-lt"/>
            </a:endParaRPr>
          </a:p>
        </p:txBody>
      </p:sp>
      <p:graphicFrame>
        <p:nvGraphicFramePr>
          <p:cNvPr id="10" name="Table 9" descr="The first table, labeled rate result 768 copies, has 5 columns labeled benchmark, base in seconds, base rate, peak in seconds, and peak rate. The information from the rows will be presented in the order of the columns from left to right. Row 1. 500 dot p e r l b e n c h underscore r. 1141, 1070, 933, 1310. Row 2. 502 point g c c underscore r. 1303, 835, 1276, 852. Row 3. 505 dot m c f underscore r. 1433, 866, 1378, 901. Row 4. 520 dot o m n e t p p underscore r. 1664, 606, 1634, 617. Row 5. 523 dot x a l a n c b m k underscore r. 722, 1120, 713, 1140. Row 6. 525 dot x 264 underscore r. 655, 2053, 661, 2030. Row 7. 531 dot deeps j e n g underscore r. 601, 1460, 597, 1470. Row 8. 541 dot lee la underscore r. 892, 1410, 896, 1420. Row 9. 548 dot exchange 2 underscore r. 833, 2420, 770, 2610. Row 10. 557 dot x z underscore r. 870, 953, 863, 961. The second table, labeled speed result, 384 threads, has five columns labeled benchmark, base in seconds, base ration, peak in seconds, and peak ratio. The information from the rows will be presented in the order of the columns from left to right. Row 1. 600 dot p e r l bench underscore s. 358, 4 point 96, 295, 6 point 0 1. Row 2. 6 0 2 dot g c c underscore s. 546, 7 point 29, 535, 7 point 45. Row 3. 605 dot m c f underscore s. 866, 5 point 45, 700, 6 point 75. Row 4. 620 dot o m n e t pp underscore s. 276, 5 point 90, 247, 6 point 61. Row 5. 623 dot x a l a n c b m k underscore s. 188, 7 point 5 2, 179, 7 point 9 1. Row 6. 625 point x 2 6 4 underscore s. 283, 6 point 23, 271, 6 point 51. Row 7. 631 dot deeps j e n g underscore s. 407, 3 point 52, 343, 4 point 1 8. Row 8. 641 dot lee la underscore s. 469, 3 point 63, 439, 3 point 88. Row 9. 648 dot exchange 2 underscore s. 329, 8 point 93, 299, 9 point 82. Row 10. 657 dot x z underscore s. 2164, 2. 86, 2119, 2 point 92." title="Two tables labeled, rate result 768 copies and speed result 384 threads."/>
          <p:cNvGraphicFramePr>
            <a:graphicFrameLocks noGrp="1"/>
          </p:cNvGraphicFramePr>
          <p:nvPr/>
        </p:nvGraphicFramePr>
        <p:xfrm>
          <a:off x="179512" y="188640"/>
          <a:ext cx="7056783" cy="6008468"/>
        </p:xfrm>
        <a:graphic>
          <a:graphicData uri="http://schemas.openxmlformats.org/drawingml/2006/table">
            <a:tbl>
              <a:tblPr firstRow="1" firstCol="1" bandRow="1"/>
              <a:tblGrid>
                <a:gridCol w="1540212">
                  <a:extLst>
                    <a:ext uri="{9D8B030D-6E8A-4147-A177-3AD203B41FA5}">
                      <a16:colId xmlns:a16="http://schemas.microsoft.com/office/drawing/2014/main" val="20000"/>
                    </a:ext>
                  </a:extLst>
                </a:gridCol>
                <a:gridCol w="1379359">
                  <a:extLst>
                    <a:ext uri="{9D8B030D-6E8A-4147-A177-3AD203B41FA5}">
                      <a16:colId xmlns:a16="http://schemas.microsoft.com/office/drawing/2014/main" val="20001"/>
                    </a:ext>
                  </a:extLst>
                </a:gridCol>
                <a:gridCol w="1379359">
                  <a:extLst>
                    <a:ext uri="{9D8B030D-6E8A-4147-A177-3AD203B41FA5}">
                      <a16:colId xmlns:a16="http://schemas.microsoft.com/office/drawing/2014/main" val="20002"/>
                    </a:ext>
                  </a:extLst>
                </a:gridCol>
                <a:gridCol w="1379359">
                  <a:extLst>
                    <a:ext uri="{9D8B030D-6E8A-4147-A177-3AD203B41FA5}">
                      <a16:colId xmlns:a16="http://schemas.microsoft.com/office/drawing/2014/main" val="20003"/>
                    </a:ext>
                  </a:extLst>
                </a:gridCol>
                <a:gridCol w="1378494">
                  <a:extLst>
                    <a:ext uri="{9D8B030D-6E8A-4147-A177-3AD203B41FA5}">
                      <a16:colId xmlns:a16="http://schemas.microsoft.com/office/drawing/2014/main" val="20004"/>
                    </a:ext>
                  </a:extLst>
                </a:gridCol>
              </a:tblGrid>
              <a:tr h="360508">
                <a:tc rowSpan="2">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Benchmark</a:t>
                      </a:r>
                      <a:endParaRPr lang="en-US" sz="1200">
                        <a:effectLst/>
                        <a:latin typeface="Times" charset="0"/>
                        <a:ea typeface="Times New Roman" charset="0"/>
                        <a:cs typeface="Times New Roman"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gridSpan="2">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Base</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hMerge="1">
                  <a:txBody>
                    <a:bodyPr/>
                    <a:lstStyle/>
                    <a:p>
                      <a:endParaRPr lang="en-US"/>
                    </a:p>
                  </a:txBody>
                  <a:tcPr/>
                </a:tc>
                <a:tc gridSpan="2">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Peak</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hMerge="1">
                  <a:txBody>
                    <a:bodyPr/>
                    <a:lstStyle/>
                    <a:p>
                      <a:endParaRPr lang="en-US"/>
                    </a:p>
                  </a:txBody>
                  <a:tcPr/>
                </a:tc>
                <a:extLst>
                  <a:ext uri="{0D108BD9-81ED-4DB2-BD59-A6C34878D82A}">
                    <a16:rowId xmlns:a16="http://schemas.microsoft.com/office/drawing/2014/main" val="10000"/>
                  </a:ext>
                </a:extLst>
              </a:tr>
              <a:tr h="360508">
                <a:tc vMerge="1">
                  <a:txBody>
                    <a:bodyPr/>
                    <a:lstStyle/>
                    <a:p>
                      <a:endParaRPr lang="en-US"/>
                    </a:p>
                  </a:txBody>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Seconds</a:t>
                      </a:r>
                      <a:endParaRPr lang="en-US" sz="1200">
                        <a:effectLst/>
                        <a:latin typeface="Times" charset="0"/>
                        <a:ea typeface="Times New Roman" charset="0"/>
                        <a:cs typeface="Times New Roman" charset="0"/>
                      </a:endParaRPr>
                    </a:p>
                  </a:txBody>
                  <a:tcPr marL="68580" marR="68580" marT="0" marB="0">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Ratio</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Seconds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Ratio</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1"/>
                  </a:ext>
                </a:extLst>
              </a:tr>
              <a:tr h="690974">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600.perlbench</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358</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4.96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295</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6.01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2"/>
                  </a:ext>
                </a:extLst>
              </a:tr>
              <a:tr h="360508">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602.gcc</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546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7.29</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535</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7.45</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3"/>
                  </a:ext>
                </a:extLst>
              </a:tr>
              <a:tr h="360508">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605.mcf</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866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5.45</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700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6.75</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4"/>
                  </a:ext>
                </a:extLst>
              </a:tr>
              <a:tr h="721016">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620.omnetpp</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276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5.90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247</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6.61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5"/>
                  </a:ext>
                </a:extLst>
              </a:tr>
              <a:tr h="690974">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623.xalancbmk</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188</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7.52</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179</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7.91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6"/>
                  </a:ext>
                </a:extLst>
              </a:tr>
              <a:tr h="360508">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625.x264</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283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6.23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271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6.51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7"/>
                  </a:ext>
                </a:extLst>
              </a:tr>
              <a:tr h="690974">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631.deepsjeng</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407</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3.52</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343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4.18</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8"/>
                  </a:ext>
                </a:extLst>
              </a:tr>
              <a:tr h="360508">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641.leela</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469</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3.63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439</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3.88</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9"/>
                  </a:ext>
                </a:extLst>
              </a:tr>
              <a:tr h="690974">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648.exchange2</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329</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8.93</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299</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9.82</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10"/>
                  </a:ext>
                </a:extLst>
              </a:tr>
              <a:tr h="360508">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657.xz</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2164</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2.86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2119</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2.92</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11"/>
                  </a:ext>
                </a:extLst>
              </a:tr>
            </a:tbl>
          </a:graphicData>
        </a:graphic>
      </p:graphicFrame>
      <p:sp>
        <p:nvSpPr>
          <p:cNvPr id="5" name="Title 2">
            <a:extLst>
              <a:ext uri="{FF2B5EF4-FFF2-40B4-BE49-F238E27FC236}">
                <a16:creationId xmlns:a16="http://schemas.microsoft.com/office/drawing/2014/main" id="{34B0E9F1-111C-4C75-8FCB-AA31880A6F10}"/>
              </a:ext>
            </a:extLst>
          </p:cNvPr>
          <p:cNvSpPr>
            <a:spLocks noGrp="1"/>
          </p:cNvSpPr>
          <p:nvPr>
            <p:ph type="title"/>
          </p:nvPr>
        </p:nvSpPr>
        <p:spPr>
          <a:xfrm>
            <a:off x="7068933" y="314747"/>
            <a:ext cx="2160239" cy="5217520"/>
          </a:xfrm>
        </p:spPr>
        <p:txBody>
          <a:bodyPr/>
          <a:lstStyle/>
          <a:p>
            <a:pPr algn="ctr"/>
            <a:r>
              <a:rPr lang="en-US" sz="2400" dirty="0"/>
              <a:t>Table 2.6</a:t>
            </a:r>
            <a:br>
              <a:rPr lang="en-US" sz="2400" dirty="0"/>
            </a:br>
            <a:br>
              <a:rPr lang="en-US" sz="2400" dirty="0"/>
            </a:br>
            <a:r>
              <a:rPr lang="en-US" sz="2400" dirty="0"/>
              <a:t>SPEC</a:t>
            </a:r>
            <a:br>
              <a:rPr lang="en-US" sz="2400" dirty="0"/>
            </a:br>
            <a:r>
              <a:rPr lang="en-US" sz="2400" dirty="0"/>
              <a:t>CPU 2017</a:t>
            </a:r>
            <a:br>
              <a:rPr lang="en-US" sz="2400" dirty="0"/>
            </a:br>
            <a:r>
              <a:rPr lang="en-US" sz="2400" dirty="0"/>
              <a:t>Integer Benchmarks for HP Integrity Superdome X</a:t>
            </a:r>
            <a:br>
              <a:rPr lang="en-US" sz="2400" dirty="0"/>
            </a:br>
            <a:br>
              <a:rPr lang="en-US" sz="2400" dirty="0"/>
            </a:br>
            <a:r>
              <a:rPr lang="en-US" sz="2400" dirty="0"/>
              <a:t>(b) Speed Result</a:t>
            </a:r>
            <a:br>
              <a:rPr lang="en-US" sz="2400" dirty="0"/>
            </a:br>
            <a:r>
              <a:rPr lang="en-US" sz="2400" dirty="0"/>
              <a:t> (384 threads)</a:t>
            </a:r>
          </a:p>
        </p:txBody>
      </p:sp>
    </p:spTree>
    <p:extLst>
      <p:ext uri="{BB962C8B-B14F-4D97-AF65-F5344CB8AC3E}">
        <p14:creationId xmlns:p14="http://schemas.microsoft.com/office/powerpoint/2010/main" val="1157697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Terms Used in SPEC Documentation</a:t>
            </a:r>
          </a:p>
        </p:txBody>
      </p:sp>
      <p:sp>
        <p:nvSpPr>
          <p:cNvPr id="5" name="Content Placeholder 4"/>
          <p:cNvSpPr>
            <a:spLocks noGrp="1"/>
          </p:cNvSpPr>
          <p:nvPr>
            <p:ph type="body" idx="1"/>
          </p:nvPr>
        </p:nvSpPr>
        <p:spPr>
          <a:xfrm>
            <a:off x="353783" y="1600200"/>
            <a:ext cx="4290225" cy="4709120"/>
          </a:xfrm>
        </p:spPr>
        <p:txBody>
          <a:bodyPr>
            <a:noAutofit/>
          </a:bodyPr>
          <a:lstStyle/>
          <a:p>
            <a:pPr marL="427038" indent="-325438">
              <a:spcBef>
                <a:spcPts val="300"/>
              </a:spcBef>
            </a:pPr>
            <a:r>
              <a:rPr lang="en-US" sz="1500" dirty="0"/>
              <a:t>Benchmark</a:t>
            </a:r>
          </a:p>
          <a:p>
            <a:pPr lvl="1" indent="-303213">
              <a:spcBef>
                <a:spcPts val="300"/>
              </a:spcBef>
            </a:pPr>
            <a:r>
              <a:rPr lang="en-US" sz="1500" dirty="0"/>
              <a:t>A program written in a high-level language that can be compiled and executed on any computer that implements the compiler</a:t>
            </a:r>
          </a:p>
          <a:p>
            <a:pPr marL="427038" indent="-325438">
              <a:spcBef>
                <a:spcPts val="300"/>
              </a:spcBef>
            </a:pPr>
            <a:r>
              <a:rPr lang="en-US" sz="1500" dirty="0"/>
              <a:t>System under test</a:t>
            </a:r>
          </a:p>
          <a:p>
            <a:pPr lvl="1" indent="-303213">
              <a:spcBef>
                <a:spcPts val="300"/>
              </a:spcBef>
            </a:pPr>
            <a:r>
              <a:rPr lang="en-US" sz="1500" dirty="0"/>
              <a:t>This is the system to be evaluated</a:t>
            </a:r>
          </a:p>
          <a:p>
            <a:pPr marL="427038" indent="-325438">
              <a:spcBef>
                <a:spcPts val="300"/>
              </a:spcBef>
            </a:pPr>
            <a:r>
              <a:rPr lang="en-US" sz="1500" dirty="0"/>
              <a:t>Reference machine</a:t>
            </a:r>
          </a:p>
          <a:p>
            <a:pPr lvl="1" indent="-303213">
              <a:spcBef>
                <a:spcPts val="300"/>
              </a:spcBef>
            </a:pPr>
            <a:r>
              <a:rPr lang="en-US" sz="1500" dirty="0"/>
              <a:t>This is a system used by SPEC to establish a baseline performance for all benchmarks</a:t>
            </a:r>
          </a:p>
          <a:p>
            <a:pPr marL="1020763" lvl="2" indent="-284163">
              <a:spcBef>
                <a:spcPts val="300"/>
              </a:spcBef>
            </a:pPr>
            <a:r>
              <a:rPr lang="en-US" sz="1500" dirty="0"/>
              <a:t>Each benchmark is run and measured on this machine to establish a reference time for that benchmark</a:t>
            </a:r>
          </a:p>
          <a:p>
            <a:pPr marL="427038" indent="-325438">
              <a:spcBef>
                <a:spcPts val="300"/>
              </a:spcBef>
            </a:pPr>
            <a:r>
              <a:rPr lang="en-US" sz="1500" dirty="0"/>
              <a:t>Base metric</a:t>
            </a:r>
          </a:p>
          <a:p>
            <a:pPr lvl="1" indent="-303213">
              <a:spcBef>
                <a:spcPts val="300"/>
              </a:spcBef>
            </a:pPr>
            <a:r>
              <a:rPr lang="en-US" sz="1500" dirty="0"/>
              <a:t>These are required for all reported results and have strict guidelines for compilation</a:t>
            </a:r>
          </a:p>
        </p:txBody>
      </p:sp>
      <p:sp>
        <p:nvSpPr>
          <p:cNvPr id="6" name="Content Placeholder 5"/>
          <p:cNvSpPr>
            <a:spLocks noGrp="1"/>
          </p:cNvSpPr>
          <p:nvPr>
            <p:ph sz="half" idx="4294967295"/>
          </p:nvPr>
        </p:nvSpPr>
        <p:spPr>
          <a:xfrm>
            <a:off x="4788024" y="1599772"/>
            <a:ext cx="4032448" cy="4853564"/>
          </a:xfrm>
        </p:spPr>
        <p:txBody>
          <a:bodyPr>
            <a:noAutofit/>
          </a:bodyPr>
          <a:lstStyle/>
          <a:p>
            <a:pPr marL="285750" indent="-285750">
              <a:spcBef>
                <a:spcPts val="300"/>
              </a:spcBef>
              <a:buClr>
                <a:srgbClr val="007FA3"/>
              </a:buClr>
              <a:buFont typeface="Arial" panose="020B0604020202020204" pitchFamily="34" charset="0"/>
              <a:buChar char="•"/>
            </a:pPr>
            <a:r>
              <a:rPr lang="en-US" sz="1500" dirty="0"/>
              <a:t>Peak metric</a:t>
            </a:r>
          </a:p>
          <a:p>
            <a:pPr marL="534988" lvl="1" indent="-261938">
              <a:spcBef>
                <a:spcPts val="300"/>
              </a:spcBef>
              <a:buClr>
                <a:srgbClr val="007FA3"/>
              </a:buClr>
              <a:buFont typeface="Arial" panose="020B0604020202020204" pitchFamily="34" charset="0"/>
              <a:buChar char="–"/>
            </a:pPr>
            <a:r>
              <a:rPr lang="en-US" sz="1500" dirty="0"/>
              <a:t>This enables users to attempt to optimize system performance by optimizing the compiler output</a:t>
            </a:r>
          </a:p>
          <a:p>
            <a:pPr marL="285750" indent="-285750">
              <a:spcBef>
                <a:spcPts val="300"/>
              </a:spcBef>
              <a:buClr>
                <a:srgbClr val="007FA3"/>
              </a:buClr>
              <a:buFont typeface="Arial" panose="020B0604020202020204" pitchFamily="34" charset="0"/>
              <a:buChar char="•"/>
            </a:pPr>
            <a:r>
              <a:rPr lang="en-US" sz="1500" dirty="0"/>
              <a:t>Speed metric</a:t>
            </a:r>
          </a:p>
          <a:p>
            <a:pPr marL="534988" lvl="1" indent="-261938">
              <a:spcBef>
                <a:spcPts val="300"/>
              </a:spcBef>
              <a:buClr>
                <a:srgbClr val="007FA3"/>
              </a:buClr>
              <a:buFont typeface="Arial" panose="020B0604020202020204" pitchFamily="34" charset="0"/>
              <a:buChar char="–"/>
            </a:pPr>
            <a:r>
              <a:rPr lang="en-US" sz="1500" dirty="0"/>
              <a:t>This is simply a measurement of the time it takes to execute a compiled benchmark</a:t>
            </a:r>
          </a:p>
          <a:p>
            <a:pPr marL="760413" lvl="2" indent="-225425">
              <a:spcBef>
                <a:spcPts val="300"/>
              </a:spcBef>
              <a:buClr>
                <a:srgbClr val="007FA3"/>
              </a:buClr>
              <a:buFont typeface="Arial" panose="020B0604020202020204" pitchFamily="34" charset="0"/>
              <a:buChar char="•"/>
            </a:pPr>
            <a:r>
              <a:rPr lang="en-US" sz="1500" dirty="0"/>
              <a:t>Used for comparing the ability of a computer to complete single tasks</a:t>
            </a:r>
          </a:p>
          <a:p>
            <a:pPr marL="285750" indent="-285750">
              <a:spcBef>
                <a:spcPts val="300"/>
              </a:spcBef>
              <a:buClr>
                <a:srgbClr val="007FA3"/>
              </a:buClr>
              <a:buFont typeface="Arial" panose="020B0604020202020204" pitchFamily="34" charset="0"/>
              <a:buChar char="•"/>
            </a:pPr>
            <a:r>
              <a:rPr lang="en-US" sz="1500" dirty="0"/>
              <a:t>Rate metric</a:t>
            </a:r>
          </a:p>
          <a:p>
            <a:pPr marL="534988" lvl="1" indent="-261938">
              <a:spcBef>
                <a:spcPts val="300"/>
              </a:spcBef>
              <a:buClr>
                <a:srgbClr val="007FA3"/>
              </a:buClr>
              <a:buFont typeface="Arial" panose="020B0604020202020204" pitchFamily="34" charset="0"/>
              <a:buChar char="–"/>
            </a:pPr>
            <a:r>
              <a:rPr lang="en-US" sz="1500" dirty="0"/>
              <a:t>This is a measurement of how many tasks a computer can accomplish in a certain amount of time</a:t>
            </a:r>
          </a:p>
          <a:p>
            <a:pPr marL="760413" lvl="2" indent="-225425">
              <a:spcBef>
                <a:spcPts val="300"/>
              </a:spcBef>
              <a:buClr>
                <a:srgbClr val="007FA3"/>
              </a:buClr>
              <a:buFont typeface="Arial" panose="020B0604020202020204" pitchFamily="34" charset="0"/>
              <a:buChar char="•"/>
            </a:pPr>
            <a:r>
              <a:rPr lang="en-US" sz="1500" dirty="0"/>
              <a:t>This is called a throughput, capacity, or rate measure</a:t>
            </a:r>
          </a:p>
          <a:p>
            <a:pPr marL="760413" lvl="2" indent="-225425">
              <a:spcBef>
                <a:spcPts val="300"/>
              </a:spcBef>
              <a:buClr>
                <a:srgbClr val="007FA3"/>
              </a:buClr>
              <a:buFont typeface="Arial" panose="020B0604020202020204" pitchFamily="34" charset="0"/>
              <a:buChar char="•"/>
            </a:pPr>
            <a:r>
              <a:rPr lang="en-US" sz="1500" dirty="0"/>
              <a:t>Allows the system under test to execute simultaneous tasks to take advantage of multiple processors</a:t>
            </a:r>
          </a:p>
        </p:txBody>
      </p:sp>
    </p:spTree>
    <p:extLst>
      <p:ext uri="{BB962C8B-B14F-4D97-AF65-F5344CB8AC3E}">
        <p14:creationId xmlns:p14="http://schemas.microsoft.com/office/powerpoint/2010/main" val="746577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rotWithShape="1">
          <a:blip r:embed="rId3">
            <a:extLst>
              <a:ext uri="{28A0092B-C50C-407E-A947-70E740481C1C}">
                <a14:useLocalDpi xmlns:a14="http://schemas.microsoft.com/office/drawing/2010/main" val="0"/>
              </a:ext>
            </a:extLst>
          </a:blip>
          <a:srcRect l="9624" t="5244" r="12742" b="14789"/>
          <a:stretch/>
        </p:blipFill>
        <p:spPr>
          <a:xfrm>
            <a:off x="1835696" y="-99392"/>
            <a:ext cx="4970892" cy="6669360"/>
          </a:xfrm>
          <a:prstGeom prst="rect">
            <a:avLst/>
          </a:prstGeom>
        </p:spPr>
      </p:pic>
    </p:spTree>
    <p:extLst>
      <p:ext uri="{BB962C8B-B14F-4D97-AF65-F5344CB8AC3E}">
        <p14:creationId xmlns:p14="http://schemas.microsoft.com/office/powerpoint/2010/main" val="348208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8475" y="484094"/>
            <a:ext cx="4759325" cy="1344706"/>
          </a:xfrm>
        </p:spPr>
        <p:txBody>
          <a:bodyPr/>
          <a:lstStyle/>
          <a:p>
            <a:r>
              <a:rPr lang="en-US" dirty="0">
                <a:effectLst>
                  <a:outerShdw blurRad="38100" dist="38100" dir="2700000" algn="tl">
                    <a:srgbClr val="000000">
                      <a:alpha val="43137"/>
                    </a:srgbClr>
                  </a:outerShdw>
                </a:effectLst>
              </a:rPr>
              <a:t>Performance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Balance</a:t>
            </a:r>
          </a:p>
        </p:txBody>
      </p:sp>
      <p:graphicFrame>
        <p:nvGraphicFramePr>
          <p:cNvPr id="51" name="Content Placeholder 50"/>
          <p:cNvGraphicFramePr>
            <a:graphicFrameLocks noGrp="1"/>
          </p:cNvGraphicFramePr>
          <p:nvPr>
            <p:ph idx="4294967295"/>
            <p:extLst>
              <p:ext uri="{D42A27DB-BD31-4B8C-83A1-F6EECF244321}">
                <p14:modId xmlns:p14="http://schemas.microsoft.com/office/powerpoint/2010/main" val="2456475092"/>
              </p:ext>
            </p:extLst>
          </p:nvPr>
        </p:nvGraphicFramePr>
        <p:xfrm>
          <a:off x="-179388" y="0"/>
          <a:ext cx="9323388" cy="6453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724128" y="-27384"/>
            <a:ext cx="3419872" cy="3493264"/>
          </a:xfrm>
          <a:prstGeom prst="rect">
            <a:avLst/>
          </a:prstGeom>
          <a:noFill/>
        </p:spPr>
        <p:txBody>
          <a:bodyPr wrap="square" rtlCol="0">
            <a:spAutoFit/>
          </a:bodyPr>
          <a:lstStyle/>
          <a:p>
            <a:pPr lvl="1" indent="-228600" eaLnBrk="1" hangingPunct="1">
              <a:spcBef>
                <a:spcPts val="1200"/>
              </a:spcBef>
              <a:buClr>
                <a:schemeClr val="accent1"/>
              </a:buClr>
              <a:buSzPct val="75000"/>
              <a:buFont typeface="Wingdings" pitchFamily="2" charset="2"/>
              <a:buChar char="n"/>
            </a:pPr>
            <a:r>
              <a:rPr lang="en-US" sz="1400" dirty="0">
                <a:solidFill>
                  <a:schemeClr val="tx1">
                    <a:lumMod val="65000"/>
                    <a:lumOff val="35000"/>
                  </a:schemeClr>
                </a:solidFill>
                <a:latin typeface="+mn-lt"/>
              </a:rPr>
              <a:t>Adjust the organization and </a:t>
            </a:r>
          </a:p>
          <a:p>
            <a:pPr lvl="1" indent="-228600" eaLnBrk="1" hangingPunct="1">
              <a:spcBef>
                <a:spcPts val="0"/>
              </a:spcBef>
              <a:buClr>
                <a:schemeClr val="accent1"/>
              </a:buClr>
              <a:buSzPct val="75000"/>
            </a:pPr>
            <a:r>
              <a:rPr lang="en-US" sz="1400" dirty="0">
                <a:solidFill>
                  <a:schemeClr val="tx1">
                    <a:lumMod val="65000"/>
                    <a:lumOff val="35000"/>
                  </a:schemeClr>
                </a:solidFill>
                <a:latin typeface="+mn-lt"/>
              </a:rPr>
              <a:t>architecture to compensate </a:t>
            </a:r>
          </a:p>
          <a:p>
            <a:pPr lvl="1" indent="-228600" eaLnBrk="1" hangingPunct="1">
              <a:spcBef>
                <a:spcPts val="0"/>
              </a:spcBef>
              <a:buClr>
                <a:schemeClr val="accent1"/>
              </a:buClr>
              <a:buSzPct val="75000"/>
            </a:pPr>
            <a:r>
              <a:rPr lang="en-US" sz="1400" dirty="0">
                <a:solidFill>
                  <a:schemeClr val="tx1">
                    <a:lumMod val="65000"/>
                    <a:lumOff val="35000"/>
                  </a:schemeClr>
                </a:solidFill>
                <a:latin typeface="+mn-lt"/>
              </a:rPr>
              <a:t>for the mismatch among the </a:t>
            </a:r>
          </a:p>
          <a:p>
            <a:pPr lvl="1" indent="-228600" eaLnBrk="1" hangingPunct="1">
              <a:spcBef>
                <a:spcPts val="0"/>
              </a:spcBef>
              <a:buClr>
                <a:schemeClr val="accent1"/>
              </a:buClr>
              <a:buSzPct val="75000"/>
            </a:pPr>
            <a:r>
              <a:rPr lang="en-US" sz="1400" dirty="0">
                <a:solidFill>
                  <a:schemeClr val="tx1">
                    <a:lumMod val="65000"/>
                    <a:lumOff val="35000"/>
                  </a:schemeClr>
                </a:solidFill>
                <a:latin typeface="+mn-lt"/>
              </a:rPr>
              <a:t>capabilities of the various </a:t>
            </a:r>
          </a:p>
          <a:p>
            <a:pPr lvl="1" indent="-228600" eaLnBrk="1" hangingPunct="1">
              <a:spcBef>
                <a:spcPts val="0"/>
              </a:spcBef>
              <a:buClr>
                <a:schemeClr val="accent1"/>
              </a:buClr>
              <a:buSzPct val="75000"/>
            </a:pPr>
            <a:r>
              <a:rPr lang="en-US" sz="1400" dirty="0">
                <a:solidFill>
                  <a:schemeClr val="tx1">
                    <a:lumMod val="65000"/>
                    <a:lumOff val="35000"/>
                  </a:schemeClr>
                </a:solidFill>
                <a:latin typeface="+mn-lt"/>
              </a:rPr>
              <a:t>Components</a:t>
            </a:r>
            <a:endParaRPr lang="tr-TR" sz="1400" dirty="0">
              <a:solidFill>
                <a:schemeClr val="tx1">
                  <a:lumMod val="65000"/>
                  <a:lumOff val="35000"/>
                </a:schemeClr>
              </a:solidFill>
              <a:latin typeface="+mn-lt"/>
            </a:endParaRPr>
          </a:p>
          <a:p>
            <a:pPr marL="571500" lvl="1" indent="-342900" eaLnBrk="1" hangingPunct="1">
              <a:spcBef>
                <a:spcPts val="0"/>
              </a:spcBef>
              <a:buClr>
                <a:schemeClr val="accent1"/>
              </a:buClr>
              <a:buSzPct val="75000"/>
              <a:buFont typeface="Wingdings" panose="05000000000000000000" pitchFamily="2" charset="2"/>
              <a:buChar char="q"/>
            </a:pPr>
            <a:r>
              <a:rPr lang="en-US" sz="1400" dirty="0">
                <a:solidFill>
                  <a:schemeClr val="tx1">
                    <a:lumMod val="65000"/>
                    <a:lumOff val="35000"/>
                  </a:schemeClr>
                </a:solidFill>
                <a:latin typeface="+mn-lt"/>
              </a:rPr>
              <a:t>While processor speed has grown</a:t>
            </a:r>
            <a:r>
              <a:rPr lang="tr-TR" sz="1400" dirty="0">
                <a:solidFill>
                  <a:schemeClr val="tx1">
                    <a:lumMod val="65000"/>
                    <a:lumOff val="35000"/>
                  </a:schemeClr>
                </a:solidFill>
                <a:latin typeface="+mn-lt"/>
              </a:rPr>
              <a:t> </a:t>
            </a:r>
            <a:r>
              <a:rPr lang="en-US" sz="1400" dirty="0">
                <a:solidFill>
                  <a:schemeClr val="tx1">
                    <a:lumMod val="65000"/>
                    <a:lumOff val="35000"/>
                  </a:schemeClr>
                </a:solidFill>
                <a:latin typeface="+mn-lt"/>
              </a:rPr>
              <a:t>rapidly, the speed with which data can be transferred between main memory and the</a:t>
            </a:r>
            <a:r>
              <a:rPr lang="tr-TR" sz="1400" dirty="0">
                <a:solidFill>
                  <a:schemeClr val="tx1">
                    <a:lumMod val="65000"/>
                    <a:lumOff val="35000"/>
                  </a:schemeClr>
                </a:solidFill>
                <a:latin typeface="+mn-lt"/>
              </a:rPr>
              <a:t> </a:t>
            </a:r>
            <a:r>
              <a:rPr lang="en-US" sz="1400" dirty="0">
                <a:solidFill>
                  <a:schemeClr val="tx1">
                    <a:lumMod val="65000"/>
                    <a:lumOff val="35000"/>
                  </a:schemeClr>
                </a:solidFill>
                <a:latin typeface="+mn-lt"/>
              </a:rPr>
              <a:t>processor has lagged badly. </a:t>
            </a:r>
          </a:p>
          <a:p>
            <a:pPr lvl="1" indent="-228600" eaLnBrk="1" hangingPunct="1">
              <a:spcBef>
                <a:spcPts val="1200"/>
              </a:spcBef>
              <a:buClr>
                <a:schemeClr val="accent1"/>
              </a:buClr>
              <a:buSzPct val="75000"/>
              <a:buFont typeface="Wingdings" pitchFamily="2" charset="2"/>
              <a:buChar char="n"/>
            </a:pPr>
            <a:r>
              <a:rPr lang="tr-TR" sz="1400" dirty="0">
                <a:solidFill>
                  <a:schemeClr val="tx1">
                    <a:lumMod val="65000"/>
                    <a:lumOff val="35000"/>
                  </a:schemeClr>
                </a:solidFill>
                <a:latin typeface="+mn-lt"/>
              </a:rPr>
              <a:t>To </a:t>
            </a:r>
            <a:r>
              <a:rPr lang="tr-TR" sz="1400" dirty="0" err="1">
                <a:solidFill>
                  <a:schemeClr val="tx1">
                    <a:lumMod val="65000"/>
                    <a:lumOff val="35000"/>
                  </a:schemeClr>
                </a:solidFill>
                <a:latin typeface="+mn-lt"/>
              </a:rPr>
              <a:t>solve</a:t>
            </a:r>
            <a:r>
              <a:rPr lang="tr-TR" sz="1400" dirty="0">
                <a:solidFill>
                  <a:schemeClr val="tx1">
                    <a:lumMod val="65000"/>
                    <a:lumOff val="35000"/>
                  </a:schemeClr>
                </a:solidFill>
                <a:latin typeface="+mn-lt"/>
              </a:rPr>
              <a:t> </a:t>
            </a:r>
            <a:r>
              <a:rPr lang="tr-TR" sz="1400" dirty="0" err="1">
                <a:solidFill>
                  <a:schemeClr val="tx1">
                    <a:lumMod val="65000"/>
                    <a:lumOff val="35000"/>
                  </a:schemeClr>
                </a:solidFill>
                <a:latin typeface="+mn-lt"/>
              </a:rPr>
              <a:t>this</a:t>
            </a:r>
            <a:r>
              <a:rPr lang="tr-TR" sz="1400" dirty="0">
                <a:solidFill>
                  <a:schemeClr val="tx1">
                    <a:lumMod val="65000"/>
                    <a:lumOff val="35000"/>
                  </a:schemeClr>
                </a:solidFill>
                <a:latin typeface="+mn-lt"/>
              </a:rPr>
              <a:t> problem, a</a:t>
            </a:r>
            <a:r>
              <a:rPr lang="en-US" sz="1400" dirty="0" err="1">
                <a:solidFill>
                  <a:schemeClr val="tx1">
                    <a:lumMod val="65000"/>
                    <a:lumOff val="35000"/>
                  </a:schemeClr>
                </a:solidFill>
                <a:latin typeface="+mn-lt"/>
              </a:rPr>
              <a:t>rchitectural</a:t>
            </a:r>
            <a:r>
              <a:rPr lang="en-US" sz="1400" dirty="0">
                <a:solidFill>
                  <a:schemeClr val="tx1">
                    <a:lumMod val="65000"/>
                    <a:lumOff val="35000"/>
                  </a:schemeClr>
                </a:solidFill>
                <a:latin typeface="+mn-lt"/>
              </a:rPr>
              <a:t> examples </a:t>
            </a:r>
          </a:p>
          <a:p>
            <a:pPr lvl="1" indent="-228600" eaLnBrk="1" hangingPunct="1">
              <a:spcBef>
                <a:spcPts val="0"/>
              </a:spcBef>
              <a:buClr>
                <a:schemeClr val="accent1"/>
              </a:buClr>
              <a:buSzPct val="75000"/>
            </a:pPr>
            <a:r>
              <a:rPr lang="en-US" sz="1400" dirty="0">
                <a:solidFill>
                  <a:schemeClr val="tx1">
                    <a:lumMod val="65000"/>
                    <a:lumOff val="35000"/>
                  </a:schemeClr>
                </a:solidFill>
                <a:latin typeface="+mn-lt"/>
              </a:rPr>
              <a:t>include</a:t>
            </a:r>
            <a:r>
              <a:rPr lang="en-US" dirty="0">
                <a:solidFill>
                  <a:schemeClr val="tx1">
                    <a:lumMod val="65000"/>
                    <a:lumOff val="35000"/>
                  </a:schemeClr>
                </a:solidFill>
                <a:latin typeface="+mn-lt"/>
              </a:rPr>
              <a:t>:</a:t>
            </a:r>
          </a:p>
          <a:p>
            <a:pPr lvl="1" indent="-228600" eaLnBrk="1" hangingPunct="1">
              <a:spcBef>
                <a:spcPts val="600"/>
              </a:spcBef>
              <a:buClr>
                <a:schemeClr val="accent1">
                  <a:lumMod val="60000"/>
                  <a:lumOff val="40000"/>
                </a:schemeClr>
              </a:buClr>
              <a:buSzPct val="75000"/>
              <a:buFont typeface="Wingdings" pitchFamily="2" charset="2"/>
              <a:buChar char="n"/>
            </a:pPr>
            <a:endParaRPr lang="en-US" sz="1600" dirty="0">
              <a:solidFill>
                <a:schemeClr val="tx1">
                  <a:lumMod val="65000"/>
                  <a:lumOff val="35000"/>
                </a:schemeClr>
              </a:solidFill>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512" y="692696"/>
            <a:ext cx="8776028" cy="6336704"/>
          </a:xfrm>
          <a:prstGeom prst="rect">
            <a:avLst/>
          </a:prstGeom>
        </p:spPr>
      </p:pic>
      <p:sp>
        <p:nvSpPr>
          <p:cNvPr id="2" name="Footer Placeholder 1"/>
          <p:cNvSpPr>
            <a:spLocks noGrp="1"/>
          </p:cNvSpPr>
          <p:nvPr>
            <p:ph type="ft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240025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520" y="980728"/>
            <a:ext cx="8771416" cy="5616624"/>
          </a:xfrm>
          <a:prstGeom prst="rect">
            <a:avLst/>
          </a:prstGeom>
        </p:spPr>
      </p:pic>
      <p:sp>
        <p:nvSpPr>
          <p:cNvPr id="5" name="TextBox 4"/>
          <p:cNvSpPr txBox="1"/>
          <p:nvPr/>
        </p:nvSpPr>
        <p:spPr>
          <a:xfrm>
            <a:off x="2157810" y="797899"/>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936290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2120" y="6237312"/>
            <a:ext cx="3419872" cy="415498"/>
          </a:xfrm>
          <a:prstGeom prst="rect">
            <a:avLst/>
          </a:prstGeom>
          <a:noFill/>
        </p:spPr>
        <p:txBody>
          <a:bodyPr wrap="square" rtlCol="0">
            <a:spAutoFit/>
          </a:bodyPr>
          <a:lstStyle/>
          <a:p>
            <a:r>
              <a:rPr lang="en-US" sz="1050" dirty="0">
                <a:latin typeface="+mn-lt"/>
              </a:rPr>
              <a:t>(Table can be found on page 66 in the textbook.)</a:t>
            </a:r>
          </a:p>
          <a:p>
            <a:endParaRPr lang="en-US" sz="1050" dirty="0">
              <a:latin typeface="+mn-lt"/>
            </a:endParaRPr>
          </a:p>
        </p:txBody>
      </p:sp>
      <p:graphicFrame>
        <p:nvGraphicFramePr>
          <p:cNvPr id="9" name="Table 8" descr="The table has 5 columns labeled benchmark, seconds, energy in k j, average power in w, and maximum power in w. The rows read as follows in that order. 600 dot p e r l bench underscore s. 1774, 1920, 1080, 1090. 602 dot g cc underscore s. 3981, 4330, 1090, 1110. 605 dot m c f underscore s. 4721, 5150, 1090, 1120. 620 dot o m n e t p p underscore s. 1630, 1770, 1090, 1090. 623 dot x a l a n c b m k underscore s. 1417, 1540, 1090, 1090. 625 dot x 264 underscore s. 1764, 1920, 1090, 1100. 631 dot deeps j e n g underscore s. 1432, 1560, 1090, 1130. 641 dot lee la underscore s. 1706, 1850, 1090, 1090. 648 dot exchange 2 underscore s. 2939, 3200, 1080, 1090. 657 dot x z underscore s. 6182, 6730, 1090, 1140." title="A table labeled, S P E C speed 2017 underscore I n t underscore base Benchmark Results for Reference Machine 1 thread."/>
          <p:cNvGraphicFramePr>
            <a:graphicFrameLocks noGrp="1"/>
          </p:cNvGraphicFramePr>
          <p:nvPr/>
        </p:nvGraphicFramePr>
        <p:xfrm>
          <a:off x="201706" y="116631"/>
          <a:ext cx="7106598" cy="6306953"/>
        </p:xfrm>
        <a:graphic>
          <a:graphicData uri="http://schemas.openxmlformats.org/drawingml/2006/table">
            <a:tbl>
              <a:tblPr firstRow="1" firstCol="1" bandRow="1"/>
              <a:tblGrid>
                <a:gridCol w="1578555">
                  <a:extLst>
                    <a:ext uri="{9D8B030D-6E8A-4147-A177-3AD203B41FA5}">
                      <a16:colId xmlns:a16="http://schemas.microsoft.com/office/drawing/2014/main" val="20000"/>
                    </a:ext>
                  </a:extLst>
                </a:gridCol>
                <a:gridCol w="1379130">
                  <a:extLst>
                    <a:ext uri="{9D8B030D-6E8A-4147-A177-3AD203B41FA5}">
                      <a16:colId xmlns:a16="http://schemas.microsoft.com/office/drawing/2014/main" val="20001"/>
                    </a:ext>
                  </a:extLst>
                </a:gridCol>
                <a:gridCol w="1373812">
                  <a:extLst>
                    <a:ext uri="{9D8B030D-6E8A-4147-A177-3AD203B41FA5}">
                      <a16:colId xmlns:a16="http://schemas.microsoft.com/office/drawing/2014/main" val="20002"/>
                    </a:ext>
                  </a:extLst>
                </a:gridCol>
                <a:gridCol w="1380903">
                  <a:extLst>
                    <a:ext uri="{9D8B030D-6E8A-4147-A177-3AD203B41FA5}">
                      <a16:colId xmlns:a16="http://schemas.microsoft.com/office/drawing/2014/main" val="20003"/>
                    </a:ext>
                  </a:extLst>
                </a:gridCol>
                <a:gridCol w="1394198">
                  <a:extLst>
                    <a:ext uri="{9D8B030D-6E8A-4147-A177-3AD203B41FA5}">
                      <a16:colId xmlns:a16="http://schemas.microsoft.com/office/drawing/2014/main" val="20004"/>
                    </a:ext>
                  </a:extLst>
                </a:gridCol>
              </a:tblGrid>
              <a:tr h="756834">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Benchmark</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Seconds</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Energy (kJ)</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Average Power (W)</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lgn="ctr">
                        <a:spcBef>
                          <a:spcPts val="0"/>
                        </a:spcBef>
                        <a:spcAft>
                          <a:spcPts val="0"/>
                        </a:spcAft>
                      </a:pPr>
                      <a:r>
                        <a:rPr lang="en-US" sz="1200">
                          <a:effectLst/>
                        </a:rPr>
                        <a:t>Maximum Power (W)</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63366"/>
                    </a:solidFill>
                  </a:tcPr>
                </a:tc>
                <a:extLst>
                  <a:ext uri="{0D108BD9-81ED-4DB2-BD59-A6C34878D82A}">
                    <a16:rowId xmlns:a16="http://schemas.microsoft.com/office/drawing/2014/main" val="10000"/>
                  </a:ext>
                </a:extLst>
              </a:tr>
              <a:tr h="725300">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600.perlbench</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1774</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1920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1080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1"/>
                  </a:ext>
                </a:extLst>
              </a:tr>
              <a:tr h="378417">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602.gcc</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3981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4330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1110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2"/>
                  </a:ext>
                </a:extLst>
              </a:tr>
              <a:tr h="378417">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605.mcf</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4721</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5150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1120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3"/>
                  </a:ext>
                </a:extLst>
              </a:tr>
              <a:tr h="756834">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620.omnetpp</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1630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1770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1090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4"/>
                  </a:ext>
                </a:extLst>
              </a:tr>
              <a:tr h="725300">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623.xalancbmk</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1417</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1540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1090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1090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5"/>
                  </a:ext>
                </a:extLst>
              </a:tr>
              <a:tr h="378417">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625.x264</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1764</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1920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1100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6"/>
                  </a:ext>
                </a:extLst>
              </a:tr>
              <a:tr h="725300">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631.deepsjeng</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1432</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1560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1130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7"/>
                  </a:ext>
                </a:extLst>
              </a:tr>
              <a:tr h="378417">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641.leela</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1706</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1850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08"/>
                  </a:ext>
                </a:extLst>
              </a:tr>
              <a:tr h="725300">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648.exchange2</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2939</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3200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1080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40000"/>
                      </a:srgbClr>
                    </a:solidFill>
                  </a:tcPr>
                </a:tc>
                <a:extLst>
                  <a:ext uri="{0D108BD9-81ED-4DB2-BD59-A6C34878D82A}">
                    <a16:rowId xmlns:a16="http://schemas.microsoft.com/office/drawing/2014/main" val="10009"/>
                  </a:ext>
                </a:extLst>
              </a:tr>
              <a:tr h="378417">
                <a:tc>
                  <a:txBody>
                    <a:bodyPr/>
                    <a:lstStyle>
                      <a:lvl1pPr marR="0" algn="l" rtl="0">
                        <a:lnSpc>
                          <a:spcPct val="100000"/>
                        </a:lnSpc>
                        <a:spcBef>
                          <a:spcPts val="0"/>
                        </a:spcBef>
                        <a:spcAft>
                          <a:spcPts val="0"/>
                        </a:spcAft>
                        <a:buNone/>
                        <a:defRPr sz="1400" b="1" i="0" u="none" strike="noStrike" cap="none">
                          <a:solidFill>
                            <a:schemeClr val="lt1"/>
                          </a:solidFill>
                          <a:latin typeface="Rockwell"/>
                          <a:sym typeface="Arial"/>
                        </a:defRPr>
                      </a:lvl1pPr>
                      <a:lvl2pPr marR="0" algn="l" rtl="0">
                        <a:lnSpc>
                          <a:spcPct val="100000"/>
                        </a:lnSpc>
                        <a:spcBef>
                          <a:spcPts val="0"/>
                        </a:spcBef>
                        <a:spcAft>
                          <a:spcPts val="0"/>
                        </a:spcAft>
                        <a:buNone/>
                        <a:defRPr sz="1400" b="1" i="0" u="none" strike="noStrike" cap="none">
                          <a:solidFill>
                            <a:schemeClr val="lt1"/>
                          </a:solidFill>
                          <a:latin typeface="Rockwell"/>
                          <a:sym typeface="Arial"/>
                        </a:defRPr>
                      </a:lvl2pPr>
                      <a:lvl3pPr marR="0" algn="l" rtl="0">
                        <a:lnSpc>
                          <a:spcPct val="100000"/>
                        </a:lnSpc>
                        <a:spcBef>
                          <a:spcPts val="0"/>
                        </a:spcBef>
                        <a:spcAft>
                          <a:spcPts val="0"/>
                        </a:spcAft>
                        <a:buNone/>
                        <a:defRPr sz="1400" b="1" i="0" u="none" strike="noStrike" cap="none">
                          <a:solidFill>
                            <a:schemeClr val="lt1"/>
                          </a:solidFill>
                          <a:latin typeface="Rockwell"/>
                          <a:sym typeface="Arial"/>
                        </a:defRPr>
                      </a:lvl3pPr>
                      <a:lvl4pPr marR="0" algn="l" rtl="0">
                        <a:lnSpc>
                          <a:spcPct val="100000"/>
                        </a:lnSpc>
                        <a:spcBef>
                          <a:spcPts val="0"/>
                        </a:spcBef>
                        <a:spcAft>
                          <a:spcPts val="0"/>
                        </a:spcAft>
                        <a:buNone/>
                        <a:defRPr sz="1400" b="1" i="0" u="none" strike="noStrike" cap="none">
                          <a:solidFill>
                            <a:schemeClr val="lt1"/>
                          </a:solidFill>
                          <a:latin typeface="Rockwell"/>
                          <a:sym typeface="Arial"/>
                        </a:defRPr>
                      </a:lvl4pPr>
                      <a:lvl5pPr marR="0" algn="l" rtl="0">
                        <a:lnSpc>
                          <a:spcPct val="100000"/>
                        </a:lnSpc>
                        <a:spcBef>
                          <a:spcPts val="0"/>
                        </a:spcBef>
                        <a:spcAft>
                          <a:spcPts val="0"/>
                        </a:spcAft>
                        <a:buNone/>
                        <a:defRPr sz="1400" b="1" i="0" u="none" strike="noStrike" cap="none">
                          <a:solidFill>
                            <a:schemeClr val="lt1"/>
                          </a:solidFill>
                          <a:latin typeface="Rockwell"/>
                          <a:sym typeface="Arial"/>
                        </a:defRPr>
                      </a:lvl5pPr>
                      <a:lvl6pPr marR="0" algn="l" rtl="0">
                        <a:lnSpc>
                          <a:spcPct val="100000"/>
                        </a:lnSpc>
                        <a:spcBef>
                          <a:spcPts val="0"/>
                        </a:spcBef>
                        <a:spcAft>
                          <a:spcPts val="0"/>
                        </a:spcAft>
                        <a:buNone/>
                        <a:defRPr sz="1400" b="1" i="0" u="none" strike="noStrike" cap="none">
                          <a:solidFill>
                            <a:schemeClr val="lt1"/>
                          </a:solidFill>
                          <a:latin typeface="Rockwell"/>
                          <a:sym typeface="Arial"/>
                        </a:defRPr>
                      </a:lvl6pPr>
                      <a:lvl7pPr marR="0" algn="l" rtl="0">
                        <a:lnSpc>
                          <a:spcPct val="100000"/>
                        </a:lnSpc>
                        <a:spcBef>
                          <a:spcPts val="0"/>
                        </a:spcBef>
                        <a:spcAft>
                          <a:spcPts val="0"/>
                        </a:spcAft>
                        <a:buNone/>
                        <a:defRPr sz="1400" b="1" i="0" u="none" strike="noStrike" cap="none">
                          <a:solidFill>
                            <a:schemeClr val="lt1"/>
                          </a:solidFill>
                          <a:latin typeface="Rockwell"/>
                          <a:sym typeface="Arial"/>
                        </a:defRPr>
                      </a:lvl7pPr>
                      <a:lvl8pPr marR="0" algn="l" rtl="0">
                        <a:lnSpc>
                          <a:spcPct val="100000"/>
                        </a:lnSpc>
                        <a:spcBef>
                          <a:spcPts val="0"/>
                        </a:spcBef>
                        <a:spcAft>
                          <a:spcPts val="0"/>
                        </a:spcAft>
                        <a:buNone/>
                        <a:defRPr sz="1400" b="1" i="0" u="none" strike="noStrike" cap="none">
                          <a:solidFill>
                            <a:schemeClr val="lt1"/>
                          </a:solidFill>
                          <a:latin typeface="Rockwell"/>
                          <a:sym typeface="Arial"/>
                        </a:defRPr>
                      </a:lvl8pPr>
                      <a:lvl9pPr marR="0" algn="l" rtl="0">
                        <a:lnSpc>
                          <a:spcPct val="100000"/>
                        </a:lnSpc>
                        <a:spcBef>
                          <a:spcPts val="0"/>
                        </a:spcBef>
                        <a:spcAft>
                          <a:spcPts val="0"/>
                        </a:spcAft>
                        <a:buNone/>
                        <a:defRPr sz="1400" b="1" i="0" u="none" strike="noStrike" cap="none">
                          <a:solidFill>
                            <a:schemeClr val="lt1"/>
                          </a:solidFill>
                          <a:latin typeface="Rockwell"/>
                          <a:sym typeface="Arial"/>
                        </a:defRPr>
                      </a:lvl9pPr>
                    </a:lstStyle>
                    <a:p>
                      <a:pPr marL="0" marR="0">
                        <a:spcBef>
                          <a:spcPts val="300"/>
                        </a:spcBef>
                        <a:spcAft>
                          <a:spcPts val="300"/>
                        </a:spcAft>
                      </a:pPr>
                      <a:r>
                        <a:rPr lang="en-US" sz="1100">
                          <a:effectLst/>
                        </a:rPr>
                        <a:t>657.xz</a:t>
                      </a:r>
                      <a:r>
                        <a:rPr lang="en-US" sz="1200">
                          <a:effectLst/>
                        </a:rPr>
                        <a:t>_s</a:t>
                      </a:r>
                      <a:endParaRPr lang="en-US" sz="1200">
                        <a:effectLst/>
                        <a:latin typeface="Times" charset="0"/>
                        <a:ea typeface="Times New Roman" charset="0"/>
                        <a:cs typeface="Times New Roman"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6182</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6730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a:effectLst/>
                        </a:rPr>
                        <a:t>1090</a:t>
                      </a:r>
                      <a:endParaRPr lang="en-US" sz="120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Rockwell"/>
                          <a:sym typeface="Arial"/>
                        </a:defRPr>
                      </a:lvl1pPr>
                      <a:lvl2pPr marR="0" algn="l" rtl="0">
                        <a:lnSpc>
                          <a:spcPct val="100000"/>
                        </a:lnSpc>
                        <a:spcBef>
                          <a:spcPts val="0"/>
                        </a:spcBef>
                        <a:spcAft>
                          <a:spcPts val="0"/>
                        </a:spcAft>
                        <a:buNone/>
                        <a:defRPr sz="1400" b="0" i="0" u="none" strike="noStrike" cap="none">
                          <a:solidFill>
                            <a:schemeClr val="dk1"/>
                          </a:solidFill>
                          <a:latin typeface="Rockwell"/>
                          <a:sym typeface="Arial"/>
                        </a:defRPr>
                      </a:lvl2pPr>
                      <a:lvl3pPr marR="0" algn="l" rtl="0">
                        <a:lnSpc>
                          <a:spcPct val="100000"/>
                        </a:lnSpc>
                        <a:spcBef>
                          <a:spcPts val="0"/>
                        </a:spcBef>
                        <a:spcAft>
                          <a:spcPts val="0"/>
                        </a:spcAft>
                        <a:buNone/>
                        <a:defRPr sz="1400" b="0" i="0" u="none" strike="noStrike" cap="none">
                          <a:solidFill>
                            <a:schemeClr val="dk1"/>
                          </a:solidFill>
                          <a:latin typeface="Rockwell"/>
                          <a:sym typeface="Arial"/>
                        </a:defRPr>
                      </a:lvl3pPr>
                      <a:lvl4pPr marR="0" algn="l" rtl="0">
                        <a:lnSpc>
                          <a:spcPct val="100000"/>
                        </a:lnSpc>
                        <a:spcBef>
                          <a:spcPts val="0"/>
                        </a:spcBef>
                        <a:spcAft>
                          <a:spcPts val="0"/>
                        </a:spcAft>
                        <a:buNone/>
                        <a:defRPr sz="1400" b="0" i="0" u="none" strike="noStrike" cap="none">
                          <a:solidFill>
                            <a:schemeClr val="dk1"/>
                          </a:solidFill>
                          <a:latin typeface="Rockwell"/>
                          <a:sym typeface="Arial"/>
                        </a:defRPr>
                      </a:lvl4pPr>
                      <a:lvl5pPr marR="0" algn="l" rtl="0">
                        <a:lnSpc>
                          <a:spcPct val="100000"/>
                        </a:lnSpc>
                        <a:spcBef>
                          <a:spcPts val="0"/>
                        </a:spcBef>
                        <a:spcAft>
                          <a:spcPts val="0"/>
                        </a:spcAft>
                        <a:buNone/>
                        <a:defRPr sz="1400" b="0" i="0" u="none" strike="noStrike" cap="none">
                          <a:solidFill>
                            <a:schemeClr val="dk1"/>
                          </a:solidFill>
                          <a:latin typeface="Rockwell"/>
                          <a:sym typeface="Arial"/>
                        </a:defRPr>
                      </a:lvl5pPr>
                      <a:lvl6pPr marR="0" algn="l" rtl="0">
                        <a:lnSpc>
                          <a:spcPct val="100000"/>
                        </a:lnSpc>
                        <a:spcBef>
                          <a:spcPts val="0"/>
                        </a:spcBef>
                        <a:spcAft>
                          <a:spcPts val="0"/>
                        </a:spcAft>
                        <a:buNone/>
                        <a:defRPr sz="1400" b="0" i="0" u="none" strike="noStrike" cap="none">
                          <a:solidFill>
                            <a:schemeClr val="dk1"/>
                          </a:solidFill>
                          <a:latin typeface="Rockwell"/>
                          <a:sym typeface="Arial"/>
                        </a:defRPr>
                      </a:lvl6pPr>
                      <a:lvl7pPr marR="0" algn="l" rtl="0">
                        <a:lnSpc>
                          <a:spcPct val="100000"/>
                        </a:lnSpc>
                        <a:spcBef>
                          <a:spcPts val="0"/>
                        </a:spcBef>
                        <a:spcAft>
                          <a:spcPts val="0"/>
                        </a:spcAft>
                        <a:buNone/>
                        <a:defRPr sz="1400" b="0" i="0" u="none" strike="noStrike" cap="none">
                          <a:solidFill>
                            <a:schemeClr val="dk1"/>
                          </a:solidFill>
                          <a:latin typeface="Rockwell"/>
                          <a:sym typeface="Arial"/>
                        </a:defRPr>
                      </a:lvl7pPr>
                      <a:lvl8pPr marR="0" algn="l" rtl="0">
                        <a:lnSpc>
                          <a:spcPct val="100000"/>
                        </a:lnSpc>
                        <a:spcBef>
                          <a:spcPts val="0"/>
                        </a:spcBef>
                        <a:spcAft>
                          <a:spcPts val="0"/>
                        </a:spcAft>
                        <a:buNone/>
                        <a:defRPr sz="1400" b="0" i="0" u="none" strike="noStrike" cap="none">
                          <a:solidFill>
                            <a:schemeClr val="dk1"/>
                          </a:solidFill>
                          <a:latin typeface="Rockwell"/>
                          <a:sym typeface="Arial"/>
                        </a:defRPr>
                      </a:lvl8pPr>
                      <a:lvl9pPr marR="0" algn="l" rtl="0">
                        <a:lnSpc>
                          <a:spcPct val="100000"/>
                        </a:lnSpc>
                        <a:spcBef>
                          <a:spcPts val="0"/>
                        </a:spcBef>
                        <a:spcAft>
                          <a:spcPts val="0"/>
                        </a:spcAft>
                        <a:buNone/>
                        <a:defRPr sz="1400" b="0" i="0" u="none" strike="noStrike" cap="none">
                          <a:solidFill>
                            <a:schemeClr val="dk1"/>
                          </a:solidFill>
                          <a:latin typeface="Rockwell"/>
                          <a:sym typeface="Arial"/>
                        </a:defRPr>
                      </a:lvl9pPr>
                    </a:lstStyle>
                    <a:p>
                      <a:pPr marL="0" marR="0" algn="ctr">
                        <a:spcBef>
                          <a:spcPts val="0"/>
                        </a:spcBef>
                        <a:spcAft>
                          <a:spcPts val="0"/>
                        </a:spcAft>
                      </a:pPr>
                      <a:r>
                        <a:rPr lang="en-US" sz="1200" dirty="0">
                          <a:effectLst/>
                        </a:rPr>
                        <a:t>1140</a:t>
                      </a:r>
                      <a:endParaRPr lang="en-US" sz="1200" dirty="0">
                        <a:effectLst/>
                        <a:latin typeface="Times" charset="0"/>
                        <a:ea typeface="Times New Roman" charset="0"/>
                        <a:cs typeface="Times New Roman"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3366">
                        <a:tint val="20000"/>
                      </a:srgbClr>
                    </a:solidFill>
                  </a:tcPr>
                </a:tc>
                <a:extLst>
                  <a:ext uri="{0D108BD9-81ED-4DB2-BD59-A6C34878D82A}">
                    <a16:rowId xmlns:a16="http://schemas.microsoft.com/office/drawing/2014/main" val="10010"/>
                  </a:ext>
                </a:extLst>
              </a:tr>
            </a:tbl>
          </a:graphicData>
        </a:graphic>
      </p:graphicFrame>
      <p:sp>
        <p:nvSpPr>
          <p:cNvPr id="2" name="Title 1">
            <a:extLst>
              <a:ext uri="{FF2B5EF4-FFF2-40B4-BE49-F238E27FC236}">
                <a16:creationId xmlns:a16="http://schemas.microsoft.com/office/drawing/2014/main" id="{ED2BDE66-400B-4D85-9176-60B5C9DDE8F9}"/>
              </a:ext>
            </a:extLst>
          </p:cNvPr>
          <p:cNvSpPr>
            <a:spLocks noGrp="1"/>
          </p:cNvSpPr>
          <p:nvPr>
            <p:ph type="title"/>
          </p:nvPr>
        </p:nvSpPr>
        <p:spPr>
          <a:xfrm>
            <a:off x="7485828" y="1696745"/>
            <a:ext cx="1440160" cy="2736304"/>
          </a:xfrm>
        </p:spPr>
        <p:txBody>
          <a:bodyPr/>
          <a:lstStyle/>
          <a:p>
            <a:pPr algn="ctr"/>
            <a:r>
              <a:rPr lang="en-US" sz="2400" dirty="0"/>
              <a:t>Table 2.7</a:t>
            </a:r>
            <a:br>
              <a:rPr lang="en-US" sz="2400" dirty="0"/>
            </a:br>
            <a:br>
              <a:rPr lang="en-US" sz="2400" dirty="0"/>
            </a:br>
            <a:r>
              <a:rPr lang="en-US" sz="1600" dirty="0" err="1"/>
              <a:t>SPECspeed</a:t>
            </a:r>
            <a:r>
              <a:rPr lang="en-US" sz="1600" dirty="0"/>
              <a:t> 2017_int_base Benchmark Results for Reference Machine (1 thread)</a:t>
            </a:r>
          </a:p>
        </p:txBody>
      </p:sp>
    </p:spTree>
    <p:extLst>
      <p:ext uri="{BB962C8B-B14F-4D97-AF65-F5344CB8AC3E}">
        <p14:creationId xmlns:p14="http://schemas.microsoft.com/office/powerpoint/2010/main" val="2458326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a:p>
          <a:p>
            <a:endParaRPr lang="en-US" sz="800" dirty="0"/>
          </a:p>
          <a:p>
            <a:r>
              <a:rPr lang="en-US" sz="3200" dirty="0"/>
              <a:t>Chapter 2</a:t>
            </a:r>
          </a:p>
          <a:p>
            <a:endParaRPr lang="en-US" dirty="0"/>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dirty="0"/>
              <a:t>Designing for performance</a:t>
            </a:r>
          </a:p>
          <a:p>
            <a:pPr lvl="1"/>
            <a:r>
              <a:rPr lang="en-US" dirty="0"/>
              <a:t>Microprocessor speed</a:t>
            </a:r>
          </a:p>
          <a:p>
            <a:pPr lvl="1"/>
            <a:r>
              <a:rPr lang="en-US" dirty="0"/>
              <a:t>Performance balance</a:t>
            </a:r>
          </a:p>
          <a:p>
            <a:pPr lvl="1"/>
            <a:r>
              <a:rPr lang="en-US" dirty="0"/>
              <a:t>Improvements in chip organization and architecture</a:t>
            </a:r>
          </a:p>
          <a:p>
            <a:pPr>
              <a:spcBef>
                <a:spcPts val="600"/>
              </a:spcBef>
            </a:pPr>
            <a:r>
              <a:rPr lang="en-US" dirty="0"/>
              <a:t>Multicore</a:t>
            </a:r>
          </a:p>
          <a:p>
            <a:pPr>
              <a:spcBef>
                <a:spcPts val="600"/>
              </a:spcBef>
            </a:pPr>
            <a:r>
              <a:rPr lang="en-US" dirty="0"/>
              <a:t>MICs</a:t>
            </a:r>
          </a:p>
          <a:p>
            <a:pPr>
              <a:spcBef>
                <a:spcPts val="600"/>
              </a:spcBef>
            </a:pPr>
            <a:r>
              <a:rPr lang="en-US" dirty="0"/>
              <a:t>GPGPUs</a:t>
            </a:r>
          </a:p>
          <a:p>
            <a:pPr>
              <a:spcBef>
                <a:spcPts val="600"/>
              </a:spcBef>
            </a:pPr>
            <a:r>
              <a:rPr lang="en-US" dirty="0"/>
              <a:t>Amdahl’s Law</a:t>
            </a:r>
          </a:p>
          <a:p>
            <a:pPr>
              <a:spcBef>
                <a:spcPts val="600"/>
              </a:spcBef>
            </a:pPr>
            <a:r>
              <a:rPr lang="en-US" dirty="0"/>
              <a:t>Little’s Law</a:t>
            </a:r>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Performance</a:t>
            </a:r>
            <a:r>
              <a:rPr lang="en-US" sz="2800" dirty="0">
                <a:solidFill>
                  <a:schemeClr val="tx2"/>
                </a:solidFill>
              </a:rPr>
              <a:t>  </a:t>
            </a:r>
          </a:p>
          <a:p>
            <a:r>
              <a:rPr lang="en-US" sz="2800" dirty="0">
                <a:solidFill>
                  <a:schemeClr val="tx2"/>
                </a:solidFill>
              </a:rPr>
              <a:t>Issues</a:t>
            </a:r>
          </a:p>
        </p:txBody>
      </p:sp>
      <p:sp>
        <p:nvSpPr>
          <p:cNvPr id="32" name="Content Placeholder 31"/>
          <p:cNvSpPr>
            <a:spLocks noGrp="1"/>
          </p:cNvSpPr>
          <p:nvPr>
            <p:ph sz="quarter" idx="4"/>
          </p:nvPr>
        </p:nvSpPr>
        <p:spPr>
          <a:xfrm>
            <a:off x="4495800" y="2492896"/>
            <a:ext cx="3810000" cy="4365104"/>
          </a:xfrm>
        </p:spPr>
        <p:txBody>
          <a:bodyPr>
            <a:normAutofit/>
          </a:bodyPr>
          <a:lstStyle/>
          <a:p>
            <a:pPr marL="228600" lvl="1">
              <a:spcBef>
                <a:spcPts val="1800"/>
              </a:spcBef>
              <a:buClr>
                <a:schemeClr val="accent1"/>
              </a:buClr>
            </a:pPr>
            <a:r>
              <a:rPr lang="en-US" dirty="0"/>
              <a:t>Basic measures of computer performance</a:t>
            </a:r>
          </a:p>
          <a:p>
            <a:pPr lvl="1"/>
            <a:r>
              <a:rPr lang="en-US" dirty="0"/>
              <a:t>Clock speed</a:t>
            </a:r>
          </a:p>
          <a:p>
            <a:pPr lvl="1"/>
            <a:r>
              <a:rPr lang="en-US" dirty="0"/>
              <a:t>Instruction execution rate</a:t>
            </a:r>
          </a:p>
          <a:p>
            <a:pPr marL="228600" lvl="1">
              <a:spcBef>
                <a:spcPts val="1800"/>
              </a:spcBef>
              <a:buClr>
                <a:schemeClr val="accent1"/>
              </a:buClr>
            </a:pPr>
            <a:r>
              <a:rPr lang="en-US" dirty="0"/>
              <a:t>Calculating the mean</a:t>
            </a:r>
          </a:p>
          <a:p>
            <a:pPr lvl="1"/>
            <a:r>
              <a:rPr lang="en-US" dirty="0"/>
              <a:t>Arithmetic mean</a:t>
            </a:r>
          </a:p>
          <a:p>
            <a:pPr lvl="1"/>
            <a:r>
              <a:rPr lang="en-US" dirty="0"/>
              <a:t>Harmonic mean</a:t>
            </a:r>
          </a:p>
          <a:p>
            <a:pPr lvl="1"/>
            <a:r>
              <a:rPr lang="en-US" dirty="0"/>
              <a:t>Geometric mean</a:t>
            </a:r>
          </a:p>
          <a:p>
            <a:pPr marL="228600" lvl="1">
              <a:spcBef>
                <a:spcPts val="1800"/>
              </a:spcBef>
              <a:buClr>
                <a:schemeClr val="accent1"/>
              </a:buClr>
            </a:pPr>
            <a:r>
              <a:rPr lang="en-US" dirty="0"/>
              <a:t>Benchmark principles</a:t>
            </a:r>
          </a:p>
          <a:p>
            <a:pPr marL="228600" lvl="1">
              <a:spcBef>
                <a:spcPts val="1800"/>
              </a:spcBef>
              <a:buClr>
                <a:schemeClr val="accent1"/>
              </a:buClr>
            </a:pPr>
            <a:r>
              <a:rPr lang="en-US" dirty="0"/>
              <a:t>SPEC benchmarks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pdf"/>
          <p:cNvPicPr>
            <a:picLocks noChangeAspect="1"/>
          </p:cNvPicPr>
          <p:nvPr/>
        </p:nvPicPr>
        <p:blipFill rotWithShape="1">
          <a:blip r:embed="rId3">
            <a:extLst>
              <a:ext uri="{28A0092B-C50C-407E-A947-70E740481C1C}">
                <a14:useLocalDpi xmlns:a14="http://schemas.microsoft.com/office/drawing/2010/main" val="0"/>
              </a:ext>
            </a:extLst>
          </a:blip>
          <a:srcRect t="21000" b="17156"/>
          <a:stretch/>
        </p:blipFill>
        <p:spPr>
          <a:xfrm>
            <a:off x="110776" y="604138"/>
            <a:ext cx="8922447" cy="6408058"/>
          </a:xfrm>
          <a:prstGeom prst="rect">
            <a:avLst/>
          </a:prstGeom>
        </p:spPr>
      </p:pic>
      <p:sp>
        <p:nvSpPr>
          <p:cNvPr id="4" name="Rectangle 3">
            <a:extLst>
              <a:ext uri="{FF2B5EF4-FFF2-40B4-BE49-F238E27FC236}">
                <a16:creationId xmlns:a16="http://schemas.microsoft.com/office/drawing/2014/main" id="{E4A71FE8-9E77-48BD-988A-0D1B6AB5F88C}"/>
              </a:ext>
            </a:extLst>
          </p:cNvPr>
          <p:cNvSpPr/>
          <p:nvPr/>
        </p:nvSpPr>
        <p:spPr>
          <a:xfrm>
            <a:off x="539552" y="188640"/>
            <a:ext cx="7560840" cy="830997"/>
          </a:xfrm>
          <a:prstGeom prst="rect">
            <a:avLst/>
          </a:prstGeom>
        </p:spPr>
        <p:txBody>
          <a:bodyPr wrap="square">
            <a:spAutoFit/>
          </a:bodyPr>
          <a:lstStyle/>
          <a:p>
            <a:r>
              <a:rPr kumimoji="1" lang="en-US" sz="1600" dirty="0"/>
              <a:t>Another area of design focus is the handling of I/O devices. As computers</a:t>
            </a:r>
          </a:p>
          <a:p>
            <a:r>
              <a:rPr kumimoji="1" lang="en-US" sz="1600" dirty="0"/>
              <a:t>become faster and more capable, more sophisticated applications are developed</a:t>
            </a:r>
          </a:p>
          <a:p>
            <a:r>
              <a:rPr kumimoji="1" lang="en-US" sz="1600" dirty="0"/>
              <a:t>that support the use of peripherals with intensive I/O demands. </a:t>
            </a:r>
            <a:endParaRPr lang="en-US" sz="1600" dirty="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6"/>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Improvements in Chip Organization and Architecture</a:t>
            </a:r>
          </a:p>
        </p:txBody>
      </p:sp>
      <p:sp>
        <p:nvSpPr>
          <p:cNvPr id="98311" name="Rectangle 7"/>
          <p:cNvSpPr>
            <a:spLocks noGrp="1" noChangeArrowheads="1"/>
          </p:cNvSpPr>
          <p:nvPr>
            <p:ph type="body" idx="1"/>
          </p:nvPr>
        </p:nvSpPr>
        <p:spPr/>
        <p:txBody>
          <a:bodyPr/>
          <a:lstStyle/>
          <a:p>
            <a:r>
              <a:rPr lang="en-GB" dirty="0"/>
              <a:t>Increase hardware speed of processor</a:t>
            </a:r>
          </a:p>
          <a:p>
            <a:pPr lvl="1"/>
            <a:r>
              <a:rPr lang="en-GB" dirty="0"/>
              <a:t>Fundamentally due to </a:t>
            </a:r>
            <a:r>
              <a:rPr lang="en-GB" dirty="0">
                <a:solidFill>
                  <a:srgbClr val="FF0000"/>
                </a:solidFill>
              </a:rPr>
              <a:t>shrinking logic gate size</a:t>
            </a:r>
          </a:p>
          <a:p>
            <a:pPr lvl="2"/>
            <a:r>
              <a:rPr lang="en-GB" dirty="0">
                <a:solidFill>
                  <a:srgbClr val="FF0000"/>
                </a:solidFill>
              </a:rPr>
              <a:t>More gates</a:t>
            </a:r>
            <a:r>
              <a:rPr lang="en-GB" dirty="0"/>
              <a:t>, packed more tightly, increasing clock rate</a:t>
            </a:r>
          </a:p>
          <a:p>
            <a:pPr lvl="2"/>
            <a:r>
              <a:rPr lang="en-GB" dirty="0">
                <a:solidFill>
                  <a:srgbClr val="FF0000"/>
                </a:solidFill>
              </a:rPr>
              <a:t>Propagation time </a:t>
            </a:r>
            <a:r>
              <a:rPr lang="en-GB" dirty="0"/>
              <a:t>for signals </a:t>
            </a:r>
            <a:r>
              <a:rPr lang="en-GB" dirty="0">
                <a:solidFill>
                  <a:srgbClr val="FF0000"/>
                </a:solidFill>
              </a:rPr>
              <a:t>reduced</a:t>
            </a:r>
          </a:p>
          <a:p>
            <a:r>
              <a:rPr lang="en-GB" dirty="0"/>
              <a:t>Increase size and speed of </a:t>
            </a:r>
            <a:r>
              <a:rPr lang="en-GB" dirty="0">
                <a:solidFill>
                  <a:srgbClr val="FF0000"/>
                </a:solidFill>
              </a:rPr>
              <a:t>caches</a:t>
            </a:r>
          </a:p>
          <a:p>
            <a:pPr lvl="1"/>
            <a:r>
              <a:rPr lang="en-GB" dirty="0"/>
              <a:t>Dedicating part of processor chip </a:t>
            </a:r>
          </a:p>
          <a:p>
            <a:pPr lvl="2"/>
            <a:r>
              <a:rPr lang="en-GB" dirty="0"/>
              <a:t>Cache access times drop significantly</a:t>
            </a:r>
          </a:p>
          <a:p>
            <a:r>
              <a:rPr lang="en-GB" dirty="0"/>
              <a:t>Change processor organization and architecture</a:t>
            </a:r>
          </a:p>
          <a:p>
            <a:pPr lvl="1"/>
            <a:r>
              <a:rPr lang="en-GB" dirty="0"/>
              <a:t>Increase effective </a:t>
            </a:r>
            <a:r>
              <a:rPr lang="en-GB" dirty="0">
                <a:solidFill>
                  <a:srgbClr val="FF0000"/>
                </a:solidFill>
              </a:rPr>
              <a:t>speed of instruction execution</a:t>
            </a:r>
          </a:p>
          <a:p>
            <a:pPr lvl="1"/>
            <a:r>
              <a:rPr lang="en-GB" dirty="0">
                <a:solidFill>
                  <a:srgbClr val="FF0000"/>
                </a:solidFill>
              </a:rPr>
              <a:t>Parallelism</a:t>
            </a:r>
          </a:p>
          <a:p>
            <a:pPr>
              <a:buFontTx/>
              <a:buNone/>
            </a:pPr>
            <a:endParaRPr lang="en-GB" dirty="0"/>
          </a:p>
        </p:txBody>
      </p:sp>
      <p:sp>
        <p:nvSpPr>
          <p:cNvPr id="3" name="Footer Placeholder 2"/>
          <p:cNvSpPr>
            <a:spLocks noGrp="1"/>
          </p:cNvSpPr>
          <p:nvPr>
            <p:ph type="ftr" idx="12"/>
          </p:nvPr>
        </p:nvSpPr>
        <p:spPr/>
        <p:txBody>
          <a:bodyPr/>
          <a:lstStyle/>
          <a:p>
            <a:r>
              <a:rPr lang="en-US" dirty="0"/>
              <a:t>© 2016 Pearson Education, Inc., Hoboken, NJ. All rights reserved.</a:t>
            </a:r>
          </a:p>
        </p:txBody>
      </p:sp>
      <p:pic>
        <p:nvPicPr>
          <p:cNvPr id="2" name="Picture 1"/>
          <p:cNvPicPr>
            <a:picLocks noChangeAspect="1"/>
          </p:cNvPicPr>
          <p:nvPr/>
        </p:nvPicPr>
        <p:blipFill>
          <a:blip r:embed="rId3"/>
          <a:stretch>
            <a:fillRect/>
          </a:stretch>
        </p:blipFill>
        <p:spPr>
          <a:xfrm rot="1700518">
            <a:off x="6287018" y="3486648"/>
            <a:ext cx="2425700" cy="1727200"/>
          </a:xfrm>
          <a:prstGeom prst="rect">
            <a:avLst/>
          </a:prstGeom>
          <a:effectLst>
            <a:softEdge rad="381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Problems with Clock Speed and </a:t>
            </a:r>
            <a:r>
              <a:rPr lang="en-GB" dirty="0" err="1">
                <a:effectLst>
                  <a:outerShdw blurRad="38100" dist="38100" dir="2700000" algn="tl">
                    <a:srgbClr val="000000">
                      <a:alpha val="43137"/>
                    </a:srgbClr>
                  </a:outerShdw>
                </a:effectLst>
              </a:rPr>
              <a:t>Logi</a:t>
            </a:r>
            <a:r>
              <a:rPr lang="tr-TR" dirty="0">
                <a:effectLst>
                  <a:outerShdw blurRad="38100" dist="38100" dir="2700000" algn="tl">
                    <a:srgbClr val="000000">
                      <a:alpha val="43137"/>
                    </a:srgbClr>
                  </a:outerShdw>
                </a:effectLst>
              </a:rPr>
              <a:t>c</a:t>
            </a:r>
            <a:r>
              <a:rPr lang="en-GB" dirty="0">
                <a:effectLst>
                  <a:outerShdw blurRad="38100" dist="38100" dir="2700000" algn="tl">
                    <a:srgbClr val="000000">
                      <a:alpha val="43137"/>
                    </a:srgbClr>
                  </a:outerShdw>
                </a:effectLst>
              </a:rPr>
              <a:t> Density</a:t>
            </a:r>
          </a:p>
        </p:txBody>
      </p:sp>
      <p:sp>
        <p:nvSpPr>
          <p:cNvPr id="99333" name="Rectangle 5"/>
          <p:cNvSpPr>
            <a:spLocks noGrp="1" noChangeArrowheads="1"/>
          </p:cNvSpPr>
          <p:nvPr>
            <p:ph type="body" idx="1"/>
          </p:nvPr>
        </p:nvSpPr>
        <p:spPr>
          <a:xfrm>
            <a:off x="498474" y="1981200"/>
            <a:ext cx="7556313" cy="4616152"/>
          </a:xfrm>
        </p:spPr>
        <p:txBody>
          <a:bodyPr>
            <a:normAutofit fontScale="92500" lnSpcReduction="10000"/>
          </a:bodyPr>
          <a:lstStyle/>
          <a:p>
            <a:r>
              <a:rPr lang="en-GB" sz="2400" dirty="0"/>
              <a:t>Power</a:t>
            </a:r>
          </a:p>
          <a:p>
            <a:pPr lvl="1"/>
            <a:r>
              <a:rPr lang="en-GB" sz="2000" dirty="0">
                <a:solidFill>
                  <a:srgbClr val="FF0000"/>
                </a:solidFill>
              </a:rPr>
              <a:t>Power density </a:t>
            </a:r>
            <a:r>
              <a:rPr lang="en-GB" sz="2000" dirty="0"/>
              <a:t>increases with density of logic and clock speed</a:t>
            </a:r>
          </a:p>
          <a:p>
            <a:pPr lvl="1"/>
            <a:r>
              <a:rPr lang="en-GB" sz="2000" dirty="0"/>
              <a:t>Dissipating heat</a:t>
            </a:r>
          </a:p>
          <a:p>
            <a:r>
              <a:rPr lang="en-GB" sz="2400" dirty="0"/>
              <a:t>RC delay</a:t>
            </a:r>
          </a:p>
          <a:p>
            <a:pPr lvl="1"/>
            <a:r>
              <a:rPr lang="en-GB" sz="2000" dirty="0"/>
              <a:t>Speed at which electrons flow </a:t>
            </a:r>
            <a:r>
              <a:rPr lang="en-GB" sz="2000" dirty="0">
                <a:solidFill>
                  <a:srgbClr val="FF0000"/>
                </a:solidFill>
              </a:rPr>
              <a:t>limited by resistance and capacitance</a:t>
            </a:r>
            <a:r>
              <a:rPr lang="en-GB" sz="2000" dirty="0"/>
              <a:t> of metal wires connecting them</a:t>
            </a:r>
          </a:p>
          <a:p>
            <a:pPr lvl="1"/>
            <a:r>
              <a:rPr lang="en-GB" sz="2000" dirty="0">
                <a:solidFill>
                  <a:srgbClr val="FF0000"/>
                </a:solidFill>
              </a:rPr>
              <a:t>Delay increases as the RC product increases</a:t>
            </a:r>
          </a:p>
          <a:p>
            <a:pPr lvl="1"/>
            <a:r>
              <a:rPr lang="en-GB" sz="2000" dirty="0"/>
              <a:t>As components on the chip decrease in size, the wire interconnects become thinner, increasing resistance</a:t>
            </a:r>
          </a:p>
          <a:p>
            <a:pPr lvl="1"/>
            <a:r>
              <a:rPr lang="en-GB" sz="2000" dirty="0"/>
              <a:t>Also, the wires are closer together, increasing capacitance</a:t>
            </a:r>
          </a:p>
          <a:p>
            <a:r>
              <a:rPr lang="en-GB" sz="2400" dirty="0">
                <a:solidFill>
                  <a:srgbClr val="FF0000"/>
                </a:solidFill>
              </a:rPr>
              <a:t>Memory latency</a:t>
            </a:r>
          </a:p>
          <a:p>
            <a:pPr lvl="1"/>
            <a:r>
              <a:rPr lang="en-GB" sz="2000" dirty="0"/>
              <a:t>Memory speeds lag processor speeds</a:t>
            </a:r>
          </a:p>
        </p:txBody>
      </p:sp>
      <p:sp>
        <p:nvSpPr>
          <p:cNvPr id="2" name="Footer Placeholder 1"/>
          <p:cNvSpPr>
            <a:spLocks noGrp="1"/>
          </p:cNvSpPr>
          <p:nvPr>
            <p:ph type="ftr" idx="12"/>
          </p:nvPr>
        </p:nvSpPr>
        <p:spPr/>
        <p:txBody>
          <a:bodyPr/>
          <a:lstStyle/>
          <a:p>
            <a:r>
              <a:rPr lang="en-US" dirty="0"/>
              <a:t>© 2016 Pearson Education, Inc., Hoboken, NJ.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484D-16D3-4054-AC9D-644753A5C5B4}"/>
              </a:ext>
            </a:extLst>
          </p:cNvPr>
          <p:cNvSpPr>
            <a:spLocks noGrp="1"/>
          </p:cNvSpPr>
          <p:nvPr>
            <p:ph type="title"/>
          </p:nvPr>
        </p:nvSpPr>
        <p:spPr/>
        <p:txBody>
          <a:bodyPr/>
          <a:lstStyle/>
          <a:p>
            <a:r>
              <a:rPr lang="en-US" dirty="0"/>
              <a:t>Processor Trends</a:t>
            </a:r>
          </a:p>
        </p:txBody>
      </p:sp>
      <p:sp>
        <p:nvSpPr>
          <p:cNvPr id="3" name="Content Placeholder 2">
            <a:extLst>
              <a:ext uri="{FF2B5EF4-FFF2-40B4-BE49-F238E27FC236}">
                <a16:creationId xmlns:a16="http://schemas.microsoft.com/office/drawing/2014/main" id="{CEC2A0E9-475F-4B0D-85B7-AF265A5AB217}"/>
              </a:ext>
            </a:extLst>
          </p:cNvPr>
          <p:cNvSpPr>
            <a:spLocks noGrp="1"/>
          </p:cNvSpPr>
          <p:nvPr>
            <p:ph type="body" idx="1"/>
          </p:nvPr>
        </p:nvSpPr>
        <p:spPr>
          <a:xfrm>
            <a:off x="201706" y="1196752"/>
            <a:ext cx="7853081" cy="5400600"/>
          </a:xfrm>
        </p:spPr>
        <p:txBody>
          <a:bodyPr>
            <a:normAutofit fontScale="77500" lnSpcReduction="20000"/>
          </a:bodyPr>
          <a:lstStyle/>
          <a:p>
            <a:r>
              <a:rPr kumimoji="1" lang="en-US" dirty="0">
                <a:solidFill>
                  <a:schemeClr val="tx1"/>
                </a:solidFill>
              </a:rPr>
              <a:t>Simply relying on increasing clock rate for increased performance runs into the power dissipation problem. The </a:t>
            </a:r>
            <a:r>
              <a:rPr kumimoji="1" lang="en-US" dirty="0">
                <a:solidFill>
                  <a:srgbClr val="FF0000"/>
                </a:solidFill>
              </a:rPr>
              <a:t>faster the clock rate, the greater the amount of power to be dissipated</a:t>
            </a:r>
            <a:r>
              <a:rPr kumimoji="1" lang="en-US" dirty="0">
                <a:solidFill>
                  <a:schemeClr val="tx1"/>
                </a:solidFill>
              </a:rPr>
              <a:t>, and </a:t>
            </a:r>
            <a:r>
              <a:rPr kumimoji="1" lang="en-US" dirty="0">
                <a:solidFill>
                  <a:srgbClr val="FF0000"/>
                </a:solidFill>
              </a:rPr>
              <a:t>some fundamental physical limits are being reached</a:t>
            </a:r>
            <a:r>
              <a:rPr kumimoji="1" lang="en-US" dirty="0">
                <a:solidFill>
                  <a:schemeClr val="tx1"/>
                </a:solidFill>
              </a:rPr>
              <a:t>.</a:t>
            </a:r>
          </a:p>
          <a:p>
            <a:r>
              <a:rPr kumimoji="1" lang="en-US" dirty="0">
                <a:solidFill>
                  <a:schemeClr val="tx1"/>
                </a:solidFill>
              </a:rPr>
              <a:t>Beginning in the </a:t>
            </a:r>
            <a:r>
              <a:rPr kumimoji="1" lang="en-US" dirty="0">
                <a:solidFill>
                  <a:srgbClr val="FF0000"/>
                </a:solidFill>
              </a:rPr>
              <a:t>late 1980s</a:t>
            </a:r>
            <a:r>
              <a:rPr kumimoji="1" lang="en-US" dirty="0">
                <a:solidFill>
                  <a:schemeClr val="tx1"/>
                </a:solidFill>
              </a:rPr>
              <a:t>, and continuing for about 15 years, two main strategies have been used to increase performance beyond simply by increasing </a:t>
            </a:r>
            <a:r>
              <a:rPr kumimoji="1" lang="en-US" dirty="0">
                <a:solidFill>
                  <a:srgbClr val="FF0000"/>
                </a:solidFill>
              </a:rPr>
              <a:t>clock speed</a:t>
            </a:r>
            <a:r>
              <a:rPr kumimoji="1" lang="en-US" dirty="0">
                <a:solidFill>
                  <a:schemeClr val="tx1"/>
                </a:solidFill>
              </a:rPr>
              <a:t>. </a:t>
            </a:r>
          </a:p>
          <a:p>
            <a:pPr lvl="1"/>
            <a:r>
              <a:rPr kumimoji="1" lang="en-US" dirty="0">
                <a:solidFill>
                  <a:schemeClr val="tx1"/>
                </a:solidFill>
              </a:rPr>
              <a:t>increasing </a:t>
            </a:r>
            <a:r>
              <a:rPr kumimoji="1" lang="en-US" dirty="0">
                <a:solidFill>
                  <a:srgbClr val="FF0000"/>
                </a:solidFill>
              </a:rPr>
              <a:t>cache capacity</a:t>
            </a:r>
            <a:r>
              <a:rPr kumimoji="1" lang="en-US" dirty="0">
                <a:solidFill>
                  <a:schemeClr val="tx1"/>
                </a:solidFill>
              </a:rPr>
              <a:t>. There are now typically two or three levels of cache between the processor and main memory</a:t>
            </a:r>
          </a:p>
          <a:p>
            <a:pPr lvl="1"/>
            <a:r>
              <a:rPr kumimoji="1" lang="en-US" dirty="0">
                <a:solidFill>
                  <a:srgbClr val="FF0000"/>
                </a:solidFill>
              </a:rPr>
              <a:t>parallel execution of instructions </a:t>
            </a:r>
            <a:r>
              <a:rPr kumimoji="1" lang="en-US" dirty="0">
                <a:solidFill>
                  <a:schemeClr val="tx1"/>
                </a:solidFill>
              </a:rPr>
              <a:t>within the processor b</a:t>
            </a:r>
            <a:r>
              <a:rPr kumimoji="1" lang="tr-TR" dirty="0">
                <a:solidFill>
                  <a:schemeClr val="tx1"/>
                </a:solidFill>
              </a:rPr>
              <a:t>y</a:t>
            </a:r>
            <a:r>
              <a:rPr kumimoji="1" lang="en-US" dirty="0">
                <a:solidFill>
                  <a:schemeClr val="tx1"/>
                </a:solidFill>
              </a:rPr>
              <a:t> pipelining and superscalar execution</a:t>
            </a:r>
          </a:p>
          <a:p>
            <a:r>
              <a:rPr kumimoji="1" lang="en-US" dirty="0">
                <a:solidFill>
                  <a:schemeClr val="tx1"/>
                </a:solidFill>
              </a:rPr>
              <a:t>By the </a:t>
            </a:r>
            <a:r>
              <a:rPr kumimoji="1" lang="en-US" dirty="0">
                <a:solidFill>
                  <a:srgbClr val="FF0000"/>
                </a:solidFill>
              </a:rPr>
              <a:t>mid to late 90s</a:t>
            </a:r>
            <a:r>
              <a:rPr kumimoji="1" lang="en-US" dirty="0">
                <a:solidFill>
                  <a:schemeClr val="tx1"/>
                </a:solidFill>
              </a:rPr>
              <a:t>, both of these approaches were reaching a point of diminishing returns. The internal organization of contemporary processors is exceedingly complex and is able to squeeze a great deal of parallelism out of the instruction stream. The benefits from the cache are also reaching a limit.</a:t>
            </a:r>
          </a:p>
          <a:p>
            <a:r>
              <a:rPr lang="en-US" dirty="0"/>
              <a:t>To continue to increase performance, designers have had to find ways of exploiting the growing number of transistors other than simply building a more complex processor. </a:t>
            </a:r>
          </a:p>
          <a:p>
            <a:pPr lvl="1"/>
            <a:r>
              <a:rPr lang="en-US" dirty="0"/>
              <a:t>The response in recent years has been the development of </a:t>
            </a:r>
            <a:r>
              <a:rPr lang="en-US" dirty="0">
                <a:solidFill>
                  <a:srgbClr val="FF0000"/>
                </a:solidFill>
              </a:rPr>
              <a:t>the multicore </a:t>
            </a:r>
            <a:r>
              <a:rPr lang="en-US" dirty="0"/>
              <a:t>computer chip.</a:t>
            </a:r>
          </a:p>
        </p:txBody>
      </p:sp>
      <p:sp>
        <p:nvSpPr>
          <p:cNvPr id="4" name="Footer Placeholder 3">
            <a:extLst>
              <a:ext uri="{FF2B5EF4-FFF2-40B4-BE49-F238E27FC236}">
                <a16:creationId xmlns:a16="http://schemas.microsoft.com/office/drawing/2014/main" id="{1707ADB8-1DB6-4F40-BCB1-00F3732F508F}"/>
              </a:ext>
            </a:extLst>
          </p:cNvPr>
          <p:cNvSpPr>
            <a:spLocks noGrp="1"/>
          </p:cNvSpPr>
          <p:nvPr>
            <p:ph type="ftr" idx="12"/>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123166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20667" y="1049867"/>
            <a:ext cx="184666" cy="461665"/>
          </a:xfrm>
          <a:prstGeom prst="rect">
            <a:avLst/>
          </a:prstGeom>
          <a:noFill/>
        </p:spPr>
        <p:txBody>
          <a:bodyPr wrap="none" rtlCol="0">
            <a:spAutoFit/>
          </a:bodyPr>
          <a:lstStyle/>
          <a:p>
            <a:endParaRPr lang="en-US" dirty="0"/>
          </a:p>
        </p:txBody>
      </p:sp>
      <p:pic>
        <p:nvPicPr>
          <p:cNvPr id="3" name="Picture 2" descr="f2.pdf"/>
          <p:cNvPicPr>
            <a:picLocks noChangeAspect="1"/>
          </p:cNvPicPr>
          <p:nvPr/>
        </p:nvPicPr>
        <p:blipFill rotWithShape="1">
          <a:blip r:embed="rId3">
            <a:extLst>
              <a:ext uri="{28A0092B-C50C-407E-A947-70E740481C1C}">
                <a14:useLocalDpi xmlns:a14="http://schemas.microsoft.com/office/drawing/2010/main" val="0"/>
              </a:ext>
            </a:extLst>
          </a:blip>
          <a:srcRect t="19664" r="-4703" b="23638"/>
          <a:stretch/>
        </p:blipFill>
        <p:spPr>
          <a:xfrm>
            <a:off x="591813" y="476672"/>
            <a:ext cx="8552187" cy="5921218"/>
          </a:xfrm>
          <a:prstGeom prst="rect">
            <a:avLst/>
          </a:prstGeom>
        </p:spPr>
      </p:pic>
      <p:sp>
        <p:nvSpPr>
          <p:cNvPr id="2" name="Footer Placeholder 1"/>
          <p:cNvSpPr>
            <a:spLocks noGrp="1"/>
          </p:cNvSpPr>
          <p:nvPr>
            <p:ph type="ftr" idx="12"/>
          </p:nvPr>
        </p:nvSpPr>
        <p:spPr/>
        <p:txBody>
          <a:bodyPr/>
          <a:lstStyle/>
          <a:p>
            <a:r>
              <a:rPr lang="en-US" dirty="0"/>
              <a:t>© 2016 Pearson Education, Inc., Hoboken, NJ. All rights reserved.</a:t>
            </a:r>
          </a:p>
        </p:txBody>
      </p:sp>
    </p:spTree>
  </p:cSld>
  <p:clrMapOvr>
    <a:masterClrMapping/>
  </p:clrMapOvr>
  <p:transition spd="med">
    <p:push/>
  </p:transition>
</p:sld>
</file>

<file path=ppt/theme/theme1.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46101</TotalTime>
  <Words>11240</Words>
  <Application>Microsoft Office PowerPoint</Application>
  <PresentationFormat>On-screen Show (4:3)</PresentationFormat>
  <Paragraphs>1275</Paragraphs>
  <Slides>43</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Arial</vt:lpstr>
      <vt:lpstr>Noto Sans Symbols</vt:lpstr>
      <vt:lpstr>PearsonMATHPRO01</vt:lpstr>
      <vt:lpstr>PearsonMATHPRO02</vt:lpstr>
      <vt:lpstr>PearsonMATHPRO08</vt:lpstr>
      <vt:lpstr>Rockwell</vt:lpstr>
      <vt:lpstr>Times</vt:lpstr>
      <vt:lpstr>Times New Roman</vt:lpstr>
      <vt:lpstr>TimesTenLTStd-Italic</vt:lpstr>
      <vt:lpstr>TimesTenLTStd-Roman</vt:lpstr>
      <vt:lpstr>TimesTen-Roman</vt:lpstr>
      <vt:lpstr>Verdana</vt:lpstr>
      <vt:lpstr>Wingdings</vt:lpstr>
      <vt:lpstr>2_508 Lecture</vt:lpstr>
      <vt:lpstr>Computer Organization and Architecture Designing for Performance</vt:lpstr>
      <vt:lpstr>Designing for Performance</vt:lpstr>
      <vt:lpstr>Microprocessor Speed</vt:lpstr>
      <vt:lpstr>Performance  Balance</vt:lpstr>
      <vt:lpstr>PowerPoint Presentation</vt:lpstr>
      <vt:lpstr>Improvements in Chip Organization and Architecture</vt:lpstr>
      <vt:lpstr>Problems with Clock Speed and Logic Density</vt:lpstr>
      <vt:lpstr>Processor Trends</vt:lpstr>
      <vt:lpstr>PowerPoint Presentation</vt:lpstr>
      <vt:lpstr>Multicore</vt:lpstr>
      <vt:lpstr>Many Integrated Core (MIC)       Graphics Processing Unit (GPU) </vt:lpstr>
      <vt:lpstr>Amdahl’s Law</vt:lpstr>
      <vt:lpstr>PowerPoint Presentation</vt:lpstr>
      <vt:lpstr>PowerPoint Presentation</vt:lpstr>
      <vt:lpstr>Little’s Law</vt:lpstr>
      <vt:lpstr>PowerPoint Presentation</vt:lpstr>
      <vt:lpstr>Instruction Execution Rate</vt:lpstr>
      <vt:lpstr>Instruction Execution Rate</vt:lpstr>
      <vt:lpstr>PowerPoint Presentation</vt:lpstr>
      <vt:lpstr>MIPS and MFLOPS Rate</vt:lpstr>
      <vt:lpstr>MIPS Rate example</vt:lpstr>
      <vt:lpstr>Calculating the Mean</vt:lpstr>
      <vt:lpstr>PowerPoint Presentation</vt:lpstr>
      <vt:lpstr>PowerPoint Presentation</vt:lpstr>
      <vt:lpstr>Means</vt:lpstr>
      <vt:lpstr>Arithmetic Mean</vt:lpstr>
      <vt:lpstr>Benchmarks</vt:lpstr>
      <vt:lpstr>Benchmark Principles</vt:lpstr>
      <vt:lpstr>System Performance Evaluation Corporation (SPEC)</vt:lpstr>
      <vt:lpstr>SPEC   CPU2006</vt:lpstr>
      <vt:lpstr>PowerPoint Presentation</vt:lpstr>
      <vt:lpstr>PowerPoint Presentation</vt:lpstr>
      <vt:lpstr>SPEC CPU2017</vt:lpstr>
      <vt:lpstr>Table 2.5 (A)  SPEC CPU2017 Benchmarks</vt:lpstr>
      <vt:lpstr>Table 2.5 (B)  SPEC CPU2017 Benchmarks</vt:lpstr>
      <vt:lpstr>Table 2.6  SPEC CPU 2017 Integer Benchmarks for HP Integrity Superdome X  (a) Rate Result (768 copies)</vt:lpstr>
      <vt:lpstr>Table 2.6  SPEC CPU 2017 Integer Benchmarks for HP Integrity Superdome X  (b) Speed Result  (384 threads)</vt:lpstr>
      <vt:lpstr>Terms Used in SPEC Documentation</vt:lpstr>
      <vt:lpstr>PowerPoint Presentation</vt:lpstr>
      <vt:lpstr>PowerPoint Presentation</vt:lpstr>
      <vt:lpstr>PowerPoint Presentation</vt:lpstr>
      <vt:lpstr>Table 2.7  SPECspeed 2017_int_base Benchmark Results for Reference Machine (1 thread)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Computer Evolution and Performance</dc:title>
  <dc:creator>Adrian J Pullin</dc:creator>
  <cp:lastModifiedBy>Selim AKYOKUŞ</cp:lastModifiedBy>
  <cp:revision>324</cp:revision>
  <dcterms:created xsi:type="dcterms:W3CDTF">2012-06-10T04:05:19Z</dcterms:created>
  <dcterms:modified xsi:type="dcterms:W3CDTF">2022-03-02T09:31:04Z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a.j.pullin@newi.ac.uk</vt:lpwstr>
  </property>
  <property fmtid="{D5CDD505-2E9C-101B-9397-08002B2CF9AE}" pid="8" name="HomePage">
    <vt:lpwstr>http://www.newi.ac.uk/pullina/default.htm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H:\Data\Networks\Notes\HTML</vt:lpwstr>
  </property>
</Properties>
</file>