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53"/>
  </p:notesMasterIdLst>
  <p:handoutMasterIdLst>
    <p:handoutMasterId r:id="rId54"/>
  </p:handoutMasterIdLst>
  <p:sldIdLst>
    <p:sldId id="324" r:id="rId2"/>
    <p:sldId id="257" r:id="rId3"/>
    <p:sldId id="302" r:id="rId4"/>
    <p:sldId id="258" r:id="rId5"/>
    <p:sldId id="259" r:id="rId6"/>
    <p:sldId id="260" r:id="rId7"/>
    <p:sldId id="318" r:id="rId8"/>
    <p:sldId id="261" r:id="rId9"/>
    <p:sldId id="263" r:id="rId10"/>
    <p:sldId id="262" r:id="rId11"/>
    <p:sldId id="264" r:id="rId12"/>
    <p:sldId id="269" r:id="rId13"/>
    <p:sldId id="303" r:id="rId14"/>
    <p:sldId id="304" r:id="rId15"/>
    <p:sldId id="305" r:id="rId16"/>
    <p:sldId id="321" r:id="rId17"/>
    <p:sldId id="306" r:id="rId18"/>
    <p:sldId id="307" r:id="rId19"/>
    <p:sldId id="271" r:id="rId20"/>
    <p:sldId id="322" r:id="rId21"/>
    <p:sldId id="289" r:id="rId22"/>
    <p:sldId id="298" r:id="rId23"/>
    <p:sldId id="323" r:id="rId24"/>
    <p:sldId id="273" r:id="rId25"/>
    <p:sldId id="308" r:id="rId26"/>
    <p:sldId id="309" r:id="rId27"/>
    <p:sldId id="274" r:id="rId28"/>
    <p:sldId id="310" r:id="rId29"/>
    <p:sldId id="275" r:id="rId30"/>
    <p:sldId id="276" r:id="rId31"/>
    <p:sldId id="290" r:id="rId32"/>
    <p:sldId id="311" r:id="rId33"/>
    <p:sldId id="277" r:id="rId34"/>
    <p:sldId id="278" r:id="rId35"/>
    <p:sldId id="279" r:id="rId36"/>
    <p:sldId id="280" r:id="rId37"/>
    <p:sldId id="291" r:id="rId38"/>
    <p:sldId id="312" r:id="rId39"/>
    <p:sldId id="313" r:id="rId40"/>
    <p:sldId id="292" r:id="rId41"/>
    <p:sldId id="293" r:id="rId42"/>
    <p:sldId id="297" r:id="rId43"/>
    <p:sldId id="319" r:id="rId44"/>
    <p:sldId id="282" r:id="rId45"/>
    <p:sldId id="320" r:id="rId46"/>
    <p:sldId id="285" r:id="rId47"/>
    <p:sldId id="315" r:id="rId48"/>
    <p:sldId id="296" r:id="rId49"/>
    <p:sldId id="316" r:id="rId50"/>
    <p:sldId id="317" r:id="rId51"/>
    <p:sldId id="301" r:id="rId5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0" autoAdjust="0"/>
    <p:restoredTop sz="81490" autoAdjust="0"/>
  </p:normalViewPr>
  <p:slideViewPr>
    <p:cSldViewPr>
      <p:cViewPr varScale="1">
        <p:scale>
          <a:sx n="93" d="100"/>
          <a:sy n="93" d="100"/>
        </p:scale>
        <p:origin x="1248"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4.xml"/><Relationship Id="rId18" Type="http://schemas.openxmlformats.org/officeDocument/2006/relationships/slide" Target="slides/slide33.xml"/><Relationship Id="rId3" Type="http://schemas.openxmlformats.org/officeDocument/2006/relationships/slide" Target="slides/slide5.xml"/><Relationship Id="rId21" Type="http://schemas.openxmlformats.org/officeDocument/2006/relationships/slide" Target="slides/slide36.xml"/><Relationship Id="rId7" Type="http://schemas.openxmlformats.org/officeDocument/2006/relationships/slide" Target="slides/slide9.xml"/><Relationship Id="rId12" Type="http://schemas.openxmlformats.org/officeDocument/2006/relationships/slide" Target="slides/slide21.xml"/><Relationship Id="rId17" Type="http://schemas.openxmlformats.org/officeDocument/2006/relationships/slide" Target="slides/slide30.xml"/><Relationship Id="rId2" Type="http://schemas.openxmlformats.org/officeDocument/2006/relationships/slide" Target="slides/slide4.xml"/><Relationship Id="rId16" Type="http://schemas.openxmlformats.org/officeDocument/2006/relationships/slide" Target="slides/slide29.xml"/><Relationship Id="rId20" Type="http://schemas.openxmlformats.org/officeDocument/2006/relationships/slide" Target="slides/slide35.xml"/><Relationship Id="rId1" Type="http://schemas.openxmlformats.org/officeDocument/2006/relationships/slide" Target="slides/slide2.xml"/><Relationship Id="rId6" Type="http://schemas.openxmlformats.org/officeDocument/2006/relationships/slide" Target="slides/slide8.xml"/><Relationship Id="rId11" Type="http://schemas.openxmlformats.org/officeDocument/2006/relationships/slide" Target="slides/slide19.xml"/><Relationship Id="rId24" Type="http://schemas.openxmlformats.org/officeDocument/2006/relationships/slide" Target="slides/slide51.xml"/><Relationship Id="rId5" Type="http://schemas.openxmlformats.org/officeDocument/2006/relationships/slide" Target="slides/slide7.xml"/><Relationship Id="rId15" Type="http://schemas.openxmlformats.org/officeDocument/2006/relationships/slide" Target="slides/slide27.xml"/><Relationship Id="rId23" Type="http://schemas.openxmlformats.org/officeDocument/2006/relationships/slide" Target="slides/slide46.xml"/><Relationship Id="rId10" Type="http://schemas.openxmlformats.org/officeDocument/2006/relationships/slide" Target="slides/slide12.xml"/><Relationship Id="rId19" Type="http://schemas.openxmlformats.org/officeDocument/2006/relationships/slide" Target="slides/slide34.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25.xml"/><Relationship Id="rId22"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E22A2-90B9-FB48-BF8F-6FEF9FCC7BE4}"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50A7ACD3-A3B8-FA4A-8AD8-4D6DD621AE48}">
      <dgm:prSet/>
      <dgm:spPr>
        <a:ln>
          <a:solidFill>
            <a:schemeClr val="accent1"/>
          </a:solidFill>
        </a:ln>
      </dgm:spPr>
      <dgm:t>
        <a:bodyPr/>
        <a:lstStyle/>
        <a:p>
          <a:pPr rtl="0"/>
          <a:r>
            <a:rPr lang="en-US" dirty="0">
              <a:solidFill>
                <a:srgbClr val="FF0000"/>
              </a:solidFill>
              <a:effectLst>
                <a:outerShdw blurRad="38100" dist="38100" dir="2700000" algn="tl">
                  <a:srgbClr val="000000">
                    <a:alpha val="43137"/>
                  </a:srgbClr>
                </a:outerShdw>
              </a:effectLst>
            </a:rPr>
            <a:t>Operation code </a:t>
          </a:r>
          <a:r>
            <a:rPr lang="en-US" dirty="0">
              <a:effectLst>
                <a:outerShdw blurRad="38100" dist="38100" dir="2700000" algn="tl">
                  <a:srgbClr val="000000">
                    <a:alpha val="43137"/>
                  </a:srgbClr>
                </a:outerShdw>
              </a:effectLst>
            </a:rPr>
            <a:t>(opcode)</a:t>
          </a:r>
        </a:p>
      </dgm:t>
    </dgm:pt>
    <dgm:pt modelId="{D8089753-1510-F64F-822D-E0A7AE346389}" type="parTrans" cxnId="{83574F17-7C75-3E4F-9E63-74C152A594F4}">
      <dgm:prSet/>
      <dgm:spPr/>
      <dgm:t>
        <a:bodyPr/>
        <a:lstStyle/>
        <a:p>
          <a:endParaRPr lang="en-US"/>
        </a:p>
      </dgm:t>
    </dgm:pt>
    <dgm:pt modelId="{F618C51A-E785-534F-930E-5FBE02C2738B}" type="sibTrans" cxnId="{83574F17-7C75-3E4F-9E63-74C152A594F4}">
      <dgm:prSet/>
      <dgm:spPr/>
      <dgm:t>
        <a:bodyPr/>
        <a:lstStyle/>
        <a:p>
          <a:endParaRPr lang="en-US"/>
        </a:p>
      </dgm:t>
    </dgm:pt>
    <dgm:pt modelId="{7D922780-158D-2048-992F-287136E867F2}">
      <dgm:prSet/>
      <dgm:spPr>
        <a:ln>
          <a:solidFill>
            <a:schemeClr val="accent1"/>
          </a:solidFill>
        </a:ln>
      </dgm:spPr>
      <dgm:t>
        <a:bodyPr/>
        <a:lstStyle/>
        <a:p>
          <a:pPr rtl="0"/>
          <a:r>
            <a:rPr lang="en-US" dirty="0">
              <a:effectLst>
                <a:outerShdw blurRad="38100" dist="38100" dir="2700000" algn="tl">
                  <a:srgbClr val="000000">
                    <a:alpha val="43137"/>
                  </a:srgbClr>
                </a:outerShdw>
              </a:effectLst>
            </a:rPr>
            <a:t>Specifies the operation to be performed.  The operation is specified by a binary code, known as the operation code, or </a:t>
          </a:r>
          <a:r>
            <a:rPr lang="en-US" i="1" dirty="0">
              <a:effectLst>
                <a:outerShdw blurRad="38100" dist="38100" dir="2700000" algn="tl">
                  <a:srgbClr val="000000">
                    <a:alpha val="43137"/>
                  </a:srgbClr>
                </a:outerShdw>
              </a:effectLst>
            </a:rPr>
            <a:t>opcode</a:t>
          </a:r>
        </a:p>
      </dgm:t>
    </dgm:pt>
    <dgm:pt modelId="{7F0927FB-58E9-B349-B36E-D16261DC5453}" type="parTrans" cxnId="{F8DC2054-7265-B84A-A2FC-FE4649519F28}">
      <dgm:prSet/>
      <dgm:spPr/>
      <dgm:t>
        <a:bodyPr/>
        <a:lstStyle/>
        <a:p>
          <a:endParaRPr lang="en-US"/>
        </a:p>
      </dgm:t>
    </dgm:pt>
    <dgm:pt modelId="{AB1348F8-8BB8-924C-A316-C5BFE78F34D6}" type="sibTrans" cxnId="{F8DC2054-7265-B84A-A2FC-FE4649519F28}">
      <dgm:prSet/>
      <dgm:spPr/>
      <dgm:t>
        <a:bodyPr/>
        <a:lstStyle/>
        <a:p>
          <a:endParaRPr lang="en-US"/>
        </a:p>
      </dgm:t>
    </dgm:pt>
    <dgm:pt modelId="{C4BB8BEE-EB7D-0846-A9C7-C44EEB59F3D3}">
      <dgm:prSet/>
      <dgm:spPr>
        <a:ln>
          <a:solidFill>
            <a:schemeClr val="accent1"/>
          </a:solidFill>
        </a:ln>
      </dgm:spPr>
      <dgm:t>
        <a:bodyPr/>
        <a:lstStyle/>
        <a:p>
          <a:pPr rtl="0"/>
          <a:r>
            <a:rPr lang="en-US" dirty="0">
              <a:solidFill>
                <a:srgbClr val="FF0000"/>
              </a:solidFill>
              <a:effectLst>
                <a:outerShdw blurRad="38100" dist="38100" dir="2700000" algn="tl">
                  <a:srgbClr val="000000">
                    <a:alpha val="43137"/>
                  </a:srgbClr>
                </a:outerShdw>
              </a:effectLst>
            </a:rPr>
            <a:t>Source</a:t>
          </a:r>
          <a:r>
            <a:rPr lang="en-US" dirty="0">
              <a:effectLst>
                <a:outerShdw blurRad="38100" dist="38100" dir="2700000" algn="tl">
                  <a:srgbClr val="000000">
                    <a:alpha val="43137"/>
                  </a:srgbClr>
                </a:outerShdw>
              </a:effectLst>
            </a:rPr>
            <a:t> operand reference</a:t>
          </a:r>
        </a:p>
      </dgm:t>
    </dgm:pt>
    <dgm:pt modelId="{F79D9D37-8DDE-D246-835F-792DB68E57A5}" type="parTrans" cxnId="{EC2CFDD9-5A18-1E4B-87B6-165A41D77E16}">
      <dgm:prSet/>
      <dgm:spPr/>
      <dgm:t>
        <a:bodyPr/>
        <a:lstStyle/>
        <a:p>
          <a:endParaRPr lang="en-US"/>
        </a:p>
      </dgm:t>
    </dgm:pt>
    <dgm:pt modelId="{952290C2-8093-3644-88BE-166CCE775557}" type="sibTrans" cxnId="{EC2CFDD9-5A18-1E4B-87B6-165A41D77E16}">
      <dgm:prSet/>
      <dgm:spPr/>
      <dgm:t>
        <a:bodyPr/>
        <a:lstStyle/>
        <a:p>
          <a:endParaRPr lang="en-US"/>
        </a:p>
      </dgm:t>
    </dgm:pt>
    <dgm:pt modelId="{D6EAFD71-2559-DD46-B5AE-F24E40817B7B}">
      <dgm:prSet/>
      <dgm:spPr>
        <a:ln>
          <a:solidFill>
            <a:schemeClr val="accent1"/>
          </a:solidFill>
        </a:ln>
      </dgm:spPr>
      <dgm:t>
        <a:bodyPr/>
        <a:lstStyle/>
        <a:p>
          <a:pPr rtl="0"/>
          <a:r>
            <a:rPr lang="en-US" dirty="0">
              <a:effectLst>
                <a:outerShdw blurRad="38100" dist="38100" dir="2700000" algn="tl">
                  <a:srgbClr val="000000">
                    <a:alpha val="43137"/>
                  </a:srgbClr>
                </a:outerShdw>
              </a:effectLst>
            </a:rPr>
            <a:t>The operation may involve one or more source operands, that is, operands that are inputs for the operation</a:t>
          </a:r>
        </a:p>
      </dgm:t>
    </dgm:pt>
    <dgm:pt modelId="{BCA01FB3-E773-8C40-A3DA-CE5092230B3F}" type="parTrans" cxnId="{215CB1BF-18C7-DF4C-A2D7-8CBE26165B95}">
      <dgm:prSet/>
      <dgm:spPr/>
      <dgm:t>
        <a:bodyPr/>
        <a:lstStyle/>
        <a:p>
          <a:endParaRPr lang="en-US"/>
        </a:p>
      </dgm:t>
    </dgm:pt>
    <dgm:pt modelId="{D7715C3A-5DD1-2A47-B4E7-1D41598556FA}" type="sibTrans" cxnId="{215CB1BF-18C7-DF4C-A2D7-8CBE26165B95}">
      <dgm:prSet/>
      <dgm:spPr/>
      <dgm:t>
        <a:bodyPr/>
        <a:lstStyle/>
        <a:p>
          <a:endParaRPr lang="en-US"/>
        </a:p>
      </dgm:t>
    </dgm:pt>
    <dgm:pt modelId="{DD443413-86E1-D84B-BA27-B7A0F8752637}">
      <dgm:prSet/>
      <dgm:spPr>
        <a:ln>
          <a:solidFill>
            <a:schemeClr val="accent1"/>
          </a:solidFill>
        </a:ln>
      </dgm:spPr>
      <dgm:t>
        <a:bodyPr/>
        <a:lstStyle/>
        <a:p>
          <a:pPr rtl="0"/>
          <a:r>
            <a:rPr lang="en-US" dirty="0">
              <a:solidFill>
                <a:srgbClr val="FF0000"/>
              </a:solidFill>
              <a:effectLst>
                <a:outerShdw blurRad="38100" dist="38100" dir="2700000" algn="tl">
                  <a:srgbClr val="000000">
                    <a:alpha val="43137"/>
                  </a:srgbClr>
                </a:outerShdw>
              </a:effectLst>
            </a:rPr>
            <a:t>Result</a:t>
          </a:r>
          <a:r>
            <a:rPr lang="en-US" dirty="0">
              <a:effectLst>
                <a:outerShdw blurRad="38100" dist="38100" dir="2700000" algn="tl">
                  <a:srgbClr val="000000">
                    <a:alpha val="43137"/>
                  </a:srgbClr>
                </a:outerShdw>
              </a:effectLst>
            </a:rPr>
            <a:t> operand reference</a:t>
          </a:r>
        </a:p>
      </dgm:t>
    </dgm:pt>
    <dgm:pt modelId="{3048043A-9026-D643-959A-4106DF7EC59E}" type="parTrans" cxnId="{F5CE5B0D-27C6-4942-90E7-A0C9A8E635AD}">
      <dgm:prSet/>
      <dgm:spPr/>
      <dgm:t>
        <a:bodyPr/>
        <a:lstStyle/>
        <a:p>
          <a:endParaRPr lang="en-US"/>
        </a:p>
      </dgm:t>
    </dgm:pt>
    <dgm:pt modelId="{ED5727C5-E43B-0F49-B70D-8F542CDDC6EE}" type="sibTrans" cxnId="{F5CE5B0D-27C6-4942-90E7-A0C9A8E635AD}">
      <dgm:prSet/>
      <dgm:spPr/>
      <dgm:t>
        <a:bodyPr/>
        <a:lstStyle/>
        <a:p>
          <a:endParaRPr lang="en-US"/>
        </a:p>
      </dgm:t>
    </dgm:pt>
    <dgm:pt modelId="{94D29F10-0483-344A-B0D7-0C855F728A30}">
      <dgm:prSet/>
      <dgm:spPr>
        <a:ln>
          <a:solidFill>
            <a:schemeClr val="accent1"/>
          </a:solidFill>
        </a:ln>
      </dgm:spPr>
      <dgm:t>
        <a:bodyPr/>
        <a:lstStyle/>
        <a:p>
          <a:pPr rtl="0"/>
          <a:r>
            <a:rPr lang="en-US" dirty="0">
              <a:effectLst>
                <a:outerShdw blurRad="38100" dist="38100" dir="2700000" algn="tl">
                  <a:srgbClr val="000000">
                    <a:alpha val="43137"/>
                  </a:srgbClr>
                </a:outerShdw>
              </a:effectLst>
            </a:rPr>
            <a:t>The operation may produce a result</a:t>
          </a:r>
        </a:p>
      </dgm:t>
    </dgm:pt>
    <dgm:pt modelId="{0D24227B-B2D1-A94A-BF9C-AC2C04A891AF}" type="parTrans" cxnId="{86D05794-9328-5449-822F-4A1A4555240E}">
      <dgm:prSet/>
      <dgm:spPr/>
      <dgm:t>
        <a:bodyPr/>
        <a:lstStyle/>
        <a:p>
          <a:endParaRPr lang="en-US"/>
        </a:p>
      </dgm:t>
    </dgm:pt>
    <dgm:pt modelId="{EA315A40-AF87-6F4D-B4B2-85D94F420DAF}" type="sibTrans" cxnId="{86D05794-9328-5449-822F-4A1A4555240E}">
      <dgm:prSet/>
      <dgm:spPr/>
      <dgm:t>
        <a:bodyPr/>
        <a:lstStyle/>
        <a:p>
          <a:endParaRPr lang="en-US"/>
        </a:p>
      </dgm:t>
    </dgm:pt>
    <dgm:pt modelId="{F38777FB-598A-3648-8B86-30E6E6B22579}">
      <dgm:prSet/>
      <dgm:spPr>
        <a:ln>
          <a:solidFill>
            <a:schemeClr val="accent1"/>
          </a:solidFill>
        </a:ln>
      </dgm:spPr>
      <dgm:t>
        <a:bodyPr/>
        <a:lstStyle/>
        <a:p>
          <a:pPr rtl="0"/>
          <a:r>
            <a:rPr lang="en-US" dirty="0"/>
            <a:t>Next instruction reference</a:t>
          </a:r>
        </a:p>
      </dgm:t>
    </dgm:pt>
    <dgm:pt modelId="{B376F28E-9176-B047-92B0-A02F6DE1A7B2}" type="parTrans" cxnId="{717E15FF-AF47-184C-A096-0EC916DADF42}">
      <dgm:prSet/>
      <dgm:spPr/>
      <dgm:t>
        <a:bodyPr/>
        <a:lstStyle/>
        <a:p>
          <a:endParaRPr lang="en-US"/>
        </a:p>
      </dgm:t>
    </dgm:pt>
    <dgm:pt modelId="{AF7F1F25-5E9D-D34A-A47A-20357C8B33CE}" type="sibTrans" cxnId="{717E15FF-AF47-184C-A096-0EC916DADF42}">
      <dgm:prSet/>
      <dgm:spPr/>
      <dgm:t>
        <a:bodyPr/>
        <a:lstStyle/>
        <a:p>
          <a:endParaRPr lang="en-US"/>
        </a:p>
      </dgm:t>
    </dgm:pt>
    <dgm:pt modelId="{F568A796-D867-C944-AE1E-4DDE813BC9C5}">
      <dgm:prSet/>
      <dgm:spPr>
        <a:ln>
          <a:solidFill>
            <a:schemeClr val="accent1"/>
          </a:solidFill>
        </a:ln>
      </dgm:spPr>
      <dgm:t>
        <a:bodyPr/>
        <a:lstStyle/>
        <a:p>
          <a:pPr rtl="0"/>
          <a:r>
            <a:rPr lang="en-US" dirty="0"/>
            <a:t>This tells the processor where to fetch the next instruction after the execution of this instruction is complete</a:t>
          </a:r>
        </a:p>
      </dgm:t>
    </dgm:pt>
    <dgm:pt modelId="{4C70E0D9-3853-DD47-9895-E01A2B99350B}" type="parTrans" cxnId="{49FF2042-1B69-CF43-A4E3-0B9A8BE8FD97}">
      <dgm:prSet/>
      <dgm:spPr/>
      <dgm:t>
        <a:bodyPr/>
        <a:lstStyle/>
        <a:p>
          <a:endParaRPr lang="en-US"/>
        </a:p>
      </dgm:t>
    </dgm:pt>
    <dgm:pt modelId="{E5BBAD8B-7D55-7D42-AF13-FFF16A14EDCC}" type="sibTrans" cxnId="{49FF2042-1B69-CF43-A4E3-0B9A8BE8FD97}">
      <dgm:prSet/>
      <dgm:spPr/>
      <dgm:t>
        <a:bodyPr/>
        <a:lstStyle/>
        <a:p>
          <a:endParaRPr lang="en-US"/>
        </a:p>
      </dgm:t>
    </dgm:pt>
    <dgm:pt modelId="{FFEE5E74-89DD-BA44-B959-B3095E174164}" type="pres">
      <dgm:prSet presAssocID="{261E22A2-90B9-FB48-BF8F-6FEF9FCC7BE4}" presName="matrix" presStyleCnt="0">
        <dgm:presLayoutVars>
          <dgm:chMax val="1"/>
          <dgm:dir/>
          <dgm:resizeHandles val="exact"/>
        </dgm:presLayoutVars>
      </dgm:prSet>
      <dgm:spPr/>
    </dgm:pt>
    <dgm:pt modelId="{7FEB4566-29C6-E24B-A374-2B3D2712EA8A}" type="pres">
      <dgm:prSet presAssocID="{261E22A2-90B9-FB48-BF8F-6FEF9FCC7BE4}" presName="diamond" presStyleLbl="bgShp" presStyleIdx="0" presStyleCnt="1"/>
      <dgm:spPr>
        <a:solidFill>
          <a:schemeClr val="accent4"/>
        </a:solidFill>
        <a:ln>
          <a:solidFill>
            <a:schemeClr val="accent4"/>
          </a:solidFill>
        </a:ln>
      </dgm:spPr>
    </dgm:pt>
    <dgm:pt modelId="{DCEE7AE8-9E5C-ED45-92E4-EE8750C104A9}" type="pres">
      <dgm:prSet presAssocID="{261E22A2-90B9-FB48-BF8F-6FEF9FCC7BE4}" presName="quad1" presStyleLbl="node1" presStyleIdx="0" presStyleCnt="4">
        <dgm:presLayoutVars>
          <dgm:chMax val="0"/>
          <dgm:chPref val="0"/>
          <dgm:bulletEnabled val="1"/>
        </dgm:presLayoutVars>
      </dgm:prSet>
      <dgm:spPr/>
    </dgm:pt>
    <dgm:pt modelId="{06F2B317-5110-B94C-84A1-22E01F7471D3}" type="pres">
      <dgm:prSet presAssocID="{261E22A2-90B9-FB48-BF8F-6FEF9FCC7BE4}" presName="quad2" presStyleLbl="node1" presStyleIdx="1" presStyleCnt="4">
        <dgm:presLayoutVars>
          <dgm:chMax val="0"/>
          <dgm:chPref val="0"/>
          <dgm:bulletEnabled val="1"/>
        </dgm:presLayoutVars>
      </dgm:prSet>
      <dgm:spPr/>
    </dgm:pt>
    <dgm:pt modelId="{5CED3117-5997-9241-ACAE-C2B634ACBCD2}" type="pres">
      <dgm:prSet presAssocID="{261E22A2-90B9-FB48-BF8F-6FEF9FCC7BE4}" presName="quad3" presStyleLbl="node1" presStyleIdx="2" presStyleCnt="4">
        <dgm:presLayoutVars>
          <dgm:chMax val="0"/>
          <dgm:chPref val="0"/>
          <dgm:bulletEnabled val="1"/>
        </dgm:presLayoutVars>
      </dgm:prSet>
      <dgm:spPr/>
    </dgm:pt>
    <dgm:pt modelId="{582D9E84-4A97-E646-B080-93B15AA28637}" type="pres">
      <dgm:prSet presAssocID="{261E22A2-90B9-FB48-BF8F-6FEF9FCC7BE4}" presName="quad4" presStyleLbl="node1" presStyleIdx="3" presStyleCnt="4">
        <dgm:presLayoutVars>
          <dgm:chMax val="0"/>
          <dgm:chPref val="0"/>
          <dgm:bulletEnabled val="1"/>
        </dgm:presLayoutVars>
      </dgm:prSet>
      <dgm:spPr/>
    </dgm:pt>
  </dgm:ptLst>
  <dgm:cxnLst>
    <dgm:cxn modelId="{F5CE5B0D-27C6-4942-90E7-A0C9A8E635AD}" srcId="{261E22A2-90B9-FB48-BF8F-6FEF9FCC7BE4}" destId="{DD443413-86E1-D84B-BA27-B7A0F8752637}" srcOrd="2" destOrd="0" parTransId="{3048043A-9026-D643-959A-4106DF7EC59E}" sibTransId="{ED5727C5-E43B-0F49-B70D-8F542CDDC6EE}"/>
    <dgm:cxn modelId="{5739B111-B5BD-4042-80AC-2A320F37074B}" type="presOf" srcId="{F38777FB-598A-3648-8B86-30E6E6B22579}" destId="{582D9E84-4A97-E646-B080-93B15AA28637}" srcOrd="0" destOrd="0" presId="urn:microsoft.com/office/officeart/2005/8/layout/matrix3"/>
    <dgm:cxn modelId="{83574F17-7C75-3E4F-9E63-74C152A594F4}" srcId="{261E22A2-90B9-FB48-BF8F-6FEF9FCC7BE4}" destId="{50A7ACD3-A3B8-FA4A-8AD8-4D6DD621AE48}" srcOrd="0" destOrd="0" parTransId="{D8089753-1510-F64F-822D-E0A7AE346389}" sibTransId="{F618C51A-E785-534F-930E-5FBE02C2738B}"/>
    <dgm:cxn modelId="{E4ABB12B-883F-3046-B74E-0D4D13F57422}" type="presOf" srcId="{D6EAFD71-2559-DD46-B5AE-F24E40817B7B}" destId="{06F2B317-5110-B94C-84A1-22E01F7471D3}" srcOrd="0" destOrd="1" presId="urn:microsoft.com/office/officeart/2005/8/layout/matrix3"/>
    <dgm:cxn modelId="{831B443B-B57D-E540-96B0-378CC542DC74}" type="presOf" srcId="{DD443413-86E1-D84B-BA27-B7A0F8752637}" destId="{5CED3117-5997-9241-ACAE-C2B634ACBCD2}" srcOrd="0" destOrd="0" presId="urn:microsoft.com/office/officeart/2005/8/layout/matrix3"/>
    <dgm:cxn modelId="{49FF2042-1B69-CF43-A4E3-0B9A8BE8FD97}" srcId="{F38777FB-598A-3648-8B86-30E6E6B22579}" destId="{F568A796-D867-C944-AE1E-4DDE813BC9C5}" srcOrd="0" destOrd="0" parTransId="{4C70E0D9-3853-DD47-9895-E01A2B99350B}" sibTransId="{E5BBAD8B-7D55-7D42-AF13-FFF16A14EDCC}"/>
    <dgm:cxn modelId="{F8DC2054-7265-B84A-A2FC-FE4649519F28}" srcId="{50A7ACD3-A3B8-FA4A-8AD8-4D6DD621AE48}" destId="{7D922780-158D-2048-992F-287136E867F2}" srcOrd="0" destOrd="0" parTransId="{7F0927FB-58E9-B349-B36E-D16261DC5453}" sibTransId="{AB1348F8-8BB8-924C-A316-C5BFE78F34D6}"/>
    <dgm:cxn modelId="{88F17291-5B41-8149-AE5B-DFFC12442E2A}" type="presOf" srcId="{261E22A2-90B9-FB48-BF8F-6FEF9FCC7BE4}" destId="{FFEE5E74-89DD-BA44-B959-B3095E174164}" srcOrd="0" destOrd="0" presId="urn:microsoft.com/office/officeart/2005/8/layout/matrix3"/>
    <dgm:cxn modelId="{86D05794-9328-5449-822F-4A1A4555240E}" srcId="{DD443413-86E1-D84B-BA27-B7A0F8752637}" destId="{94D29F10-0483-344A-B0D7-0C855F728A30}" srcOrd="0" destOrd="0" parTransId="{0D24227B-B2D1-A94A-BF9C-AC2C04A891AF}" sibTransId="{EA315A40-AF87-6F4D-B4B2-85D94F420DAF}"/>
    <dgm:cxn modelId="{BAA332A5-B8A1-454A-9B44-A9A32A840C99}" type="presOf" srcId="{94D29F10-0483-344A-B0D7-0C855F728A30}" destId="{5CED3117-5997-9241-ACAE-C2B634ACBCD2}" srcOrd="0" destOrd="1" presId="urn:microsoft.com/office/officeart/2005/8/layout/matrix3"/>
    <dgm:cxn modelId="{912F31BB-8D06-1C41-9B2C-815258A15562}" type="presOf" srcId="{F568A796-D867-C944-AE1E-4DDE813BC9C5}" destId="{582D9E84-4A97-E646-B080-93B15AA28637}" srcOrd="0" destOrd="1" presId="urn:microsoft.com/office/officeart/2005/8/layout/matrix3"/>
    <dgm:cxn modelId="{215CB1BF-18C7-DF4C-A2D7-8CBE26165B95}" srcId="{C4BB8BEE-EB7D-0846-A9C7-C44EEB59F3D3}" destId="{D6EAFD71-2559-DD46-B5AE-F24E40817B7B}" srcOrd="0" destOrd="0" parTransId="{BCA01FB3-E773-8C40-A3DA-CE5092230B3F}" sibTransId="{D7715C3A-5DD1-2A47-B4E7-1D41598556FA}"/>
    <dgm:cxn modelId="{50DC1AD1-53EF-DD40-A03C-D302169C49C1}" type="presOf" srcId="{50A7ACD3-A3B8-FA4A-8AD8-4D6DD621AE48}" destId="{DCEE7AE8-9E5C-ED45-92E4-EE8750C104A9}" srcOrd="0" destOrd="0" presId="urn:microsoft.com/office/officeart/2005/8/layout/matrix3"/>
    <dgm:cxn modelId="{EC2CFDD9-5A18-1E4B-87B6-165A41D77E16}" srcId="{261E22A2-90B9-FB48-BF8F-6FEF9FCC7BE4}" destId="{C4BB8BEE-EB7D-0846-A9C7-C44EEB59F3D3}" srcOrd="1" destOrd="0" parTransId="{F79D9D37-8DDE-D246-835F-792DB68E57A5}" sibTransId="{952290C2-8093-3644-88BE-166CCE775557}"/>
    <dgm:cxn modelId="{00CBD6E0-583B-0C44-A165-51D23B4A0DEB}" type="presOf" srcId="{C4BB8BEE-EB7D-0846-A9C7-C44EEB59F3D3}" destId="{06F2B317-5110-B94C-84A1-22E01F7471D3}" srcOrd="0" destOrd="0" presId="urn:microsoft.com/office/officeart/2005/8/layout/matrix3"/>
    <dgm:cxn modelId="{D8C722F9-E9C4-5443-9363-171827E85236}" type="presOf" srcId="{7D922780-158D-2048-992F-287136E867F2}" destId="{DCEE7AE8-9E5C-ED45-92E4-EE8750C104A9}" srcOrd="0" destOrd="1" presId="urn:microsoft.com/office/officeart/2005/8/layout/matrix3"/>
    <dgm:cxn modelId="{717E15FF-AF47-184C-A096-0EC916DADF42}" srcId="{261E22A2-90B9-FB48-BF8F-6FEF9FCC7BE4}" destId="{F38777FB-598A-3648-8B86-30E6E6B22579}" srcOrd="3" destOrd="0" parTransId="{B376F28E-9176-B047-92B0-A02F6DE1A7B2}" sibTransId="{AF7F1F25-5E9D-D34A-A47A-20357C8B33CE}"/>
    <dgm:cxn modelId="{897911BA-7F08-A44A-9341-FA4D1B8B94F9}" type="presParOf" srcId="{FFEE5E74-89DD-BA44-B959-B3095E174164}" destId="{7FEB4566-29C6-E24B-A374-2B3D2712EA8A}" srcOrd="0" destOrd="0" presId="urn:microsoft.com/office/officeart/2005/8/layout/matrix3"/>
    <dgm:cxn modelId="{396A2A57-B60D-A84A-9086-C2F8E6AE141E}" type="presParOf" srcId="{FFEE5E74-89DD-BA44-B959-B3095E174164}" destId="{DCEE7AE8-9E5C-ED45-92E4-EE8750C104A9}" srcOrd="1" destOrd="0" presId="urn:microsoft.com/office/officeart/2005/8/layout/matrix3"/>
    <dgm:cxn modelId="{E9154D73-28CD-224A-B21E-87DAFECBA323}" type="presParOf" srcId="{FFEE5E74-89DD-BA44-B959-B3095E174164}" destId="{06F2B317-5110-B94C-84A1-22E01F7471D3}" srcOrd="2" destOrd="0" presId="urn:microsoft.com/office/officeart/2005/8/layout/matrix3"/>
    <dgm:cxn modelId="{96EB9DF9-F9D9-254C-9470-7E5AD4F11876}" type="presParOf" srcId="{FFEE5E74-89DD-BA44-B959-B3095E174164}" destId="{5CED3117-5997-9241-ACAE-C2B634ACBCD2}" srcOrd="3" destOrd="0" presId="urn:microsoft.com/office/officeart/2005/8/layout/matrix3"/>
    <dgm:cxn modelId="{B4F5F121-11B5-FF49-839F-36869431BFCD}" type="presParOf" srcId="{FFEE5E74-89DD-BA44-B959-B3095E174164}" destId="{582D9E84-4A97-E646-B080-93B15AA2863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98E22B-8C5C-BF47-B93D-173F40508125}" type="doc">
      <dgm:prSet loTypeId="urn:microsoft.com/office/officeart/2005/8/layout/default#5" loCatId="list" qsTypeId="urn:microsoft.com/office/officeart/2005/8/quickstyle/simple4" qsCatId="simple" csTypeId="urn:microsoft.com/office/officeart/2005/8/colors/accent1_2" csCatId="accent1" phldr="1"/>
      <dgm:spPr/>
      <dgm:t>
        <a:bodyPr/>
        <a:lstStyle/>
        <a:p>
          <a:endParaRPr lang="en-US"/>
        </a:p>
      </dgm:t>
    </dgm:pt>
    <dgm:pt modelId="{3FD21996-934F-234F-8B24-ACDE4E9CCE38}">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Load and store instructions</a:t>
          </a:r>
        </a:p>
      </dgm:t>
    </dgm:pt>
    <dgm:pt modelId="{3DFF8AED-4928-A941-B7E2-8A43830292CC}" type="parTrans" cxnId="{B005338F-8ACA-344E-96A9-BAD0B54BBFFD}">
      <dgm:prSet/>
      <dgm:spPr/>
      <dgm:t>
        <a:bodyPr/>
        <a:lstStyle/>
        <a:p>
          <a:endParaRPr lang="en-US"/>
        </a:p>
      </dgm:t>
    </dgm:pt>
    <dgm:pt modelId="{5FDEF50F-AAD7-FA49-BFBC-CCE022AE8E37}" type="sibTrans" cxnId="{B005338F-8ACA-344E-96A9-BAD0B54BBFFD}">
      <dgm:prSet/>
      <dgm:spPr/>
      <dgm:t>
        <a:bodyPr/>
        <a:lstStyle/>
        <a:p>
          <a:endParaRPr lang="en-US"/>
        </a:p>
      </dgm:t>
    </dgm:pt>
    <dgm:pt modelId="{AB07078A-39A5-3F48-A1B8-9DD87FD93B98}">
      <dgm:prSet/>
      <dgm:spPr/>
      <dgm:t>
        <a:bodyPr/>
        <a:lstStyle/>
        <a:p>
          <a:pPr rtl="0"/>
          <a:r>
            <a:rPr lang="en-US" dirty="0">
              <a:effectLst>
                <a:outerShdw blurRad="38100" dist="38100" dir="2700000" algn="tl">
                  <a:srgbClr val="000000">
                    <a:alpha val="43137"/>
                  </a:srgbClr>
                </a:outerShdw>
              </a:effectLst>
            </a:rPr>
            <a:t>Branch instructions</a:t>
          </a:r>
        </a:p>
      </dgm:t>
    </dgm:pt>
    <dgm:pt modelId="{09C37F6B-9785-D742-AFC1-221F6F991B36}" type="parTrans" cxnId="{CED7979C-846F-C542-8D8F-CF7BBECFBD33}">
      <dgm:prSet/>
      <dgm:spPr/>
      <dgm:t>
        <a:bodyPr/>
        <a:lstStyle/>
        <a:p>
          <a:endParaRPr lang="en-US"/>
        </a:p>
      </dgm:t>
    </dgm:pt>
    <dgm:pt modelId="{007713A7-35C9-3743-A6B7-0ADB66EF325F}" type="sibTrans" cxnId="{CED7979C-846F-C542-8D8F-CF7BBECFBD33}">
      <dgm:prSet/>
      <dgm:spPr/>
      <dgm:t>
        <a:bodyPr/>
        <a:lstStyle/>
        <a:p>
          <a:endParaRPr lang="en-US"/>
        </a:p>
      </dgm:t>
    </dgm:pt>
    <dgm:pt modelId="{2DCE388D-BFA6-6042-8386-F405A5CC9839}">
      <dgm:prSet/>
      <dgm:spPr>
        <a:solidFill>
          <a:schemeClr val="accent4"/>
        </a:solidFill>
        <a:ln>
          <a:solidFill>
            <a:schemeClr val="accent4"/>
          </a:solidFill>
        </a:ln>
      </dgm:spPr>
      <dgm:t>
        <a:bodyPr/>
        <a:lstStyle/>
        <a:p>
          <a:pPr rtl="0"/>
          <a:r>
            <a:rPr lang="en-US" dirty="0">
              <a:effectLst>
                <a:outerShdw blurRad="38100" dist="38100" dir="2700000" algn="tl">
                  <a:srgbClr val="000000">
                    <a:alpha val="43137"/>
                  </a:srgbClr>
                </a:outerShdw>
              </a:effectLst>
            </a:rPr>
            <a:t>Data-processing instructions</a:t>
          </a:r>
        </a:p>
      </dgm:t>
    </dgm:pt>
    <dgm:pt modelId="{91ECCCA9-2021-AF4A-AC15-A8333DCEE600}" type="parTrans" cxnId="{0B9D22B4-CB9C-0B46-AD99-B513FC6EA3BB}">
      <dgm:prSet/>
      <dgm:spPr/>
      <dgm:t>
        <a:bodyPr/>
        <a:lstStyle/>
        <a:p>
          <a:endParaRPr lang="en-US"/>
        </a:p>
      </dgm:t>
    </dgm:pt>
    <dgm:pt modelId="{9683EFFB-030C-4844-9FD9-0FF84ED1D77D}" type="sibTrans" cxnId="{0B9D22B4-CB9C-0B46-AD99-B513FC6EA3BB}">
      <dgm:prSet/>
      <dgm:spPr/>
      <dgm:t>
        <a:bodyPr/>
        <a:lstStyle/>
        <a:p>
          <a:endParaRPr lang="en-US"/>
        </a:p>
      </dgm:t>
    </dgm:pt>
    <dgm:pt modelId="{94D972F8-4D3B-DA48-8FC8-B814C6276E67}">
      <dgm:prSet/>
      <dgm:spPr>
        <a:ln>
          <a:solidFill>
            <a:schemeClr val="accent1"/>
          </a:solidFill>
        </a:ln>
      </dgm:spPr>
      <dgm:t>
        <a:bodyPr/>
        <a:lstStyle/>
        <a:p>
          <a:pPr rtl="0"/>
          <a:r>
            <a:rPr lang="en-US" dirty="0">
              <a:effectLst>
                <a:outerShdw blurRad="38100" dist="38100" dir="2700000" algn="tl">
                  <a:srgbClr val="000000">
                    <a:alpha val="43137"/>
                  </a:srgbClr>
                </a:outerShdw>
              </a:effectLst>
            </a:rPr>
            <a:t>Multiply instructions</a:t>
          </a:r>
        </a:p>
      </dgm:t>
    </dgm:pt>
    <dgm:pt modelId="{F16AFD63-590A-4349-877F-7E2FEBDB0EEF}" type="parTrans" cxnId="{1F6DE0C6-A449-B241-9CA7-5C24EA658752}">
      <dgm:prSet/>
      <dgm:spPr/>
      <dgm:t>
        <a:bodyPr/>
        <a:lstStyle/>
        <a:p>
          <a:endParaRPr lang="en-US"/>
        </a:p>
      </dgm:t>
    </dgm:pt>
    <dgm:pt modelId="{95D1F145-12C8-8846-B965-04CFC5384E78}" type="sibTrans" cxnId="{1F6DE0C6-A449-B241-9CA7-5C24EA658752}">
      <dgm:prSet/>
      <dgm:spPr/>
      <dgm:t>
        <a:bodyPr/>
        <a:lstStyle/>
        <a:p>
          <a:endParaRPr lang="en-US"/>
        </a:p>
      </dgm:t>
    </dgm:pt>
    <dgm:pt modelId="{FC419E36-ECE0-FF40-9411-4225A022DD2D}">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Parallel addition and subtraction instructions</a:t>
          </a:r>
        </a:p>
      </dgm:t>
    </dgm:pt>
    <dgm:pt modelId="{574B965A-97A1-F548-B4DF-88F50327AC49}" type="parTrans" cxnId="{CC1F648D-20F5-FE47-90F3-8F2553CAE25D}">
      <dgm:prSet/>
      <dgm:spPr/>
      <dgm:t>
        <a:bodyPr/>
        <a:lstStyle/>
        <a:p>
          <a:endParaRPr lang="en-US"/>
        </a:p>
      </dgm:t>
    </dgm:pt>
    <dgm:pt modelId="{6A5C9754-6390-8246-969C-0A00D307F588}" type="sibTrans" cxnId="{CC1F648D-20F5-FE47-90F3-8F2553CAE25D}">
      <dgm:prSet/>
      <dgm:spPr/>
      <dgm:t>
        <a:bodyPr/>
        <a:lstStyle/>
        <a:p>
          <a:endParaRPr lang="en-US"/>
        </a:p>
      </dgm:t>
    </dgm:pt>
    <dgm:pt modelId="{651666D3-C36E-DB47-A30F-607172D5B28D}">
      <dgm:prSet/>
      <dgm:spPr>
        <a:ln>
          <a:solidFill>
            <a:schemeClr val="accent2"/>
          </a:solidFill>
        </a:ln>
      </dgm:spPr>
      <dgm:t>
        <a:bodyPr/>
        <a:lstStyle/>
        <a:p>
          <a:pPr rtl="0"/>
          <a:r>
            <a:rPr lang="en-US" dirty="0">
              <a:effectLst>
                <a:outerShdw blurRad="38100" dist="38100" dir="2700000" algn="tl">
                  <a:srgbClr val="000000">
                    <a:alpha val="43137"/>
                  </a:srgbClr>
                </a:outerShdw>
              </a:effectLst>
            </a:rPr>
            <a:t>Extend instructions</a:t>
          </a:r>
        </a:p>
      </dgm:t>
    </dgm:pt>
    <dgm:pt modelId="{95728C32-8581-B347-81A0-FC204AD0B33F}" type="parTrans" cxnId="{EAE6400E-9684-484A-8D0F-BFFF54C2C44C}">
      <dgm:prSet/>
      <dgm:spPr/>
      <dgm:t>
        <a:bodyPr/>
        <a:lstStyle/>
        <a:p>
          <a:endParaRPr lang="en-US"/>
        </a:p>
      </dgm:t>
    </dgm:pt>
    <dgm:pt modelId="{ECC7C265-1662-1E4F-AE2A-AA4C1A6F6850}" type="sibTrans" cxnId="{EAE6400E-9684-484A-8D0F-BFFF54C2C44C}">
      <dgm:prSet/>
      <dgm:spPr/>
      <dgm:t>
        <a:bodyPr/>
        <a:lstStyle/>
        <a:p>
          <a:endParaRPr lang="en-US"/>
        </a:p>
      </dgm:t>
    </dgm:pt>
    <dgm:pt modelId="{06A987C7-5A68-2849-8195-22B69A3573F0}">
      <dgm:prSet/>
      <dgm:spPr>
        <a:solidFill>
          <a:schemeClr val="accent4"/>
        </a:solidFill>
        <a:ln>
          <a:solidFill>
            <a:schemeClr val="accent4"/>
          </a:solidFill>
        </a:ln>
      </dgm:spPr>
      <dgm:t>
        <a:bodyPr/>
        <a:lstStyle/>
        <a:p>
          <a:pPr rtl="0"/>
          <a:r>
            <a:rPr lang="en-US" dirty="0">
              <a:effectLst>
                <a:outerShdw blurRad="38100" dist="38100" dir="2700000" algn="tl">
                  <a:srgbClr val="000000">
                    <a:alpha val="43137"/>
                  </a:srgbClr>
                </a:outerShdw>
              </a:effectLst>
            </a:rPr>
            <a:t>Status register access instructions</a:t>
          </a:r>
        </a:p>
      </dgm:t>
    </dgm:pt>
    <dgm:pt modelId="{B082CDBB-5E39-1544-B54B-8BA4FEB3E347}" type="parTrans" cxnId="{D5824E22-C792-DF4A-A25C-61E91FA46CB2}">
      <dgm:prSet/>
      <dgm:spPr/>
      <dgm:t>
        <a:bodyPr/>
        <a:lstStyle/>
        <a:p>
          <a:endParaRPr lang="en-US"/>
        </a:p>
      </dgm:t>
    </dgm:pt>
    <dgm:pt modelId="{196DA19F-57D8-4F40-A91A-12CDF062E80D}" type="sibTrans" cxnId="{D5824E22-C792-DF4A-A25C-61E91FA46CB2}">
      <dgm:prSet/>
      <dgm:spPr/>
      <dgm:t>
        <a:bodyPr/>
        <a:lstStyle/>
        <a:p>
          <a:endParaRPr lang="en-US"/>
        </a:p>
      </dgm:t>
    </dgm:pt>
    <dgm:pt modelId="{960261B5-535B-4449-A44E-443B22AA9FD2}" type="pres">
      <dgm:prSet presAssocID="{6C98E22B-8C5C-BF47-B93D-173F40508125}" presName="diagram" presStyleCnt="0">
        <dgm:presLayoutVars>
          <dgm:dir/>
          <dgm:resizeHandles val="exact"/>
        </dgm:presLayoutVars>
      </dgm:prSet>
      <dgm:spPr/>
    </dgm:pt>
    <dgm:pt modelId="{1A2D8596-A6FE-424F-BEA7-4FABD6880221}" type="pres">
      <dgm:prSet presAssocID="{3FD21996-934F-234F-8B24-ACDE4E9CCE38}" presName="node" presStyleLbl="node1" presStyleIdx="0" presStyleCnt="7">
        <dgm:presLayoutVars>
          <dgm:bulletEnabled val="1"/>
        </dgm:presLayoutVars>
      </dgm:prSet>
      <dgm:spPr/>
    </dgm:pt>
    <dgm:pt modelId="{60A4DABA-06C5-594C-B620-18F8008B5302}" type="pres">
      <dgm:prSet presAssocID="{5FDEF50F-AAD7-FA49-BFBC-CCE022AE8E37}" presName="sibTrans" presStyleCnt="0"/>
      <dgm:spPr/>
    </dgm:pt>
    <dgm:pt modelId="{CCA398C2-1718-184C-A4D9-50AF525977D0}" type="pres">
      <dgm:prSet presAssocID="{AB07078A-39A5-3F48-A1B8-9DD87FD93B98}" presName="node" presStyleLbl="node1" presStyleIdx="1" presStyleCnt="7">
        <dgm:presLayoutVars>
          <dgm:bulletEnabled val="1"/>
        </dgm:presLayoutVars>
      </dgm:prSet>
      <dgm:spPr/>
    </dgm:pt>
    <dgm:pt modelId="{085D5FB2-AE88-BC4C-9B71-AA077D6BED33}" type="pres">
      <dgm:prSet presAssocID="{007713A7-35C9-3743-A6B7-0ADB66EF325F}" presName="sibTrans" presStyleCnt="0"/>
      <dgm:spPr/>
    </dgm:pt>
    <dgm:pt modelId="{64A8D5CD-3A52-B548-B685-481505185C5C}" type="pres">
      <dgm:prSet presAssocID="{2DCE388D-BFA6-6042-8386-F405A5CC9839}" presName="node" presStyleLbl="node1" presStyleIdx="2" presStyleCnt="7">
        <dgm:presLayoutVars>
          <dgm:bulletEnabled val="1"/>
        </dgm:presLayoutVars>
      </dgm:prSet>
      <dgm:spPr/>
    </dgm:pt>
    <dgm:pt modelId="{C4067D94-D5BF-3345-AF5A-FEA97992B2B6}" type="pres">
      <dgm:prSet presAssocID="{9683EFFB-030C-4844-9FD9-0FF84ED1D77D}" presName="sibTrans" presStyleCnt="0"/>
      <dgm:spPr/>
    </dgm:pt>
    <dgm:pt modelId="{03F6787E-A3EA-ED45-9F3F-75B9DDD7AA05}" type="pres">
      <dgm:prSet presAssocID="{94D972F8-4D3B-DA48-8FC8-B814C6276E67}" presName="node" presStyleLbl="node1" presStyleIdx="3" presStyleCnt="7">
        <dgm:presLayoutVars>
          <dgm:bulletEnabled val="1"/>
        </dgm:presLayoutVars>
      </dgm:prSet>
      <dgm:spPr/>
    </dgm:pt>
    <dgm:pt modelId="{E45162AA-4EE1-3C49-87EB-AF3CE217B68F}" type="pres">
      <dgm:prSet presAssocID="{95D1F145-12C8-8846-B965-04CFC5384E78}" presName="sibTrans" presStyleCnt="0"/>
      <dgm:spPr/>
    </dgm:pt>
    <dgm:pt modelId="{4AB18F4A-D2FC-3144-A837-0636156DD7D2}" type="pres">
      <dgm:prSet presAssocID="{FC419E36-ECE0-FF40-9411-4225A022DD2D}" presName="node" presStyleLbl="node1" presStyleIdx="4" presStyleCnt="7">
        <dgm:presLayoutVars>
          <dgm:bulletEnabled val="1"/>
        </dgm:presLayoutVars>
      </dgm:prSet>
      <dgm:spPr/>
    </dgm:pt>
    <dgm:pt modelId="{67E5E579-6150-DB47-B634-A052BEBA881B}" type="pres">
      <dgm:prSet presAssocID="{6A5C9754-6390-8246-969C-0A00D307F588}" presName="sibTrans" presStyleCnt="0"/>
      <dgm:spPr/>
    </dgm:pt>
    <dgm:pt modelId="{D25A60C3-6ADF-7A4B-933D-007770C77D18}" type="pres">
      <dgm:prSet presAssocID="{651666D3-C36E-DB47-A30F-607172D5B28D}" presName="node" presStyleLbl="node1" presStyleIdx="5" presStyleCnt="7">
        <dgm:presLayoutVars>
          <dgm:bulletEnabled val="1"/>
        </dgm:presLayoutVars>
      </dgm:prSet>
      <dgm:spPr/>
    </dgm:pt>
    <dgm:pt modelId="{86C845F7-2EBE-3540-97AA-E78084F7CFA3}" type="pres">
      <dgm:prSet presAssocID="{ECC7C265-1662-1E4F-AE2A-AA4C1A6F6850}" presName="sibTrans" presStyleCnt="0"/>
      <dgm:spPr/>
    </dgm:pt>
    <dgm:pt modelId="{FE8FE05C-CAD8-8749-AE97-99459466D0E8}" type="pres">
      <dgm:prSet presAssocID="{06A987C7-5A68-2849-8195-22B69A3573F0}" presName="node" presStyleLbl="node1" presStyleIdx="6" presStyleCnt="7" custLinFactNeighborX="2454" custLinFactNeighborY="1647">
        <dgm:presLayoutVars>
          <dgm:bulletEnabled val="1"/>
        </dgm:presLayoutVars>
      </dgm:prSet>
      <dgm:spPr/>
    </dgm:pt>
  </dgm:ptLst>
  <dgm:cxnLst>
    <dgm:cxn modelId="{EAE6400E-9684-484A-8D0F-BFFF54C2C44C}" srcId="{6C98E22B-8C5C-BF47-B93D-173F40508125}" destId="{651666D3-C36E-DB47-A30F-607172D5B28D}" srcOrd="5" destOrd="0" parTransId="{95728C32-8581-B347-81A0-FC204AD0B33F}" sibTransId="{ECC7C265-1662-1E4F-AE2A-AA4C1A6F6850}"/>
    <dgm:cxn modelId="{D5824E22-C792-DF4A-A25C-61E91FA46CB2}" srcId="{6C98E22B-8C5C-BF47-B93D-173F40508125}" destId="{06A987C7-5A68-2849-8195-22B69A3573F0}" srcOrd="6" destOrd="0" parTransId="{B082CDBB-5E39-1544-B54B-8BA4FEB3E347}" sibTransId="{196DA19F-57D8-4F40-A91A-12CDF062E80D}"/>
    <dgm:cxn modelId="{3A323B5E-701B-444F-8AF0-906569945880}" type="presOf" srcId="{2DCE388D-BFA6-6042-8386-F405A5CC9839}" destId="{64A8D5CD-3A52-B548-B685-481505185C5C}" srcOrd="0" destOrd="0" presId="urn:microsoft.com/office/officeart/2005/8/layout/default#5"/>
    <dgm:cxn modelId="{448B1647-A5A4-F64E-8F45-55F9C106B890}" type="presOf" srcId="{651666D3-C36E-DB47-A30F-607172D5B28D}" destId="{D25A60C3-6ADF-7A4B-933D-007770C77D18}" srcOrd="0" destOrd="0" presId="urn:microsoft.com/office/officeart/2005/8/layout/default#5"/>
    <dgm:cxn modelId="{5F4E6B6F-6E76-1348-98C6-4A2EA786C5C1}" type="presOf" srcId="{94D972F8-4D3B-DA48-8FC8-B814C6276E67}" destId="{03F6787E-A3EA-ED45-9F3F-75B9DDD7AA05}" srcOrd="0" destOrd="0" presId="urn:microsoft.com/office/officeart/2005/8/layout/default#5"/>
    <dgm:cxn modelId="{CC1F648D-20F5-FE47-90F3-8F2553CAE25D}" srcId="{6C98E22B-8C5C-BF47-B93D-173F40508125}" destId="{FC419E36-ECE0-FF40-9411-4225A022DD2D}" srcOrd="4" destOrd="0" parTransId="{574B965A-97A1-F548-B4DF-88F50327AC49}" sibTransId="{6A5C9754-6390-8246-969C-0A00D307F588}"/>
    <dgm:cxn modelId="{B005338F-8ACA-344E-96A9-BAD0B54BBFFD}" srcId="{6C98E22B-8C5C-BF47-B93D-173F40508125}" destId="{3FD21996-934F-234F-8B24-ACDE4E9CCE38}" srcOrd="0" destOrd="0" parTransId="{3DFF8AED-4928-A941-B7E2-8A43830292CC}" sibTransId="{5FDEF50F-AAD7-FA49-BFBC-CCE022AE8E37}"/>
    <dgm:cxn modelId="{CED7979C-846F-C542-8D8F-CF7BBECFBD33}" srcId="{6C98E22B-8C5C-BF47-B93D-173F40508125}" destId="{AB07078A-39A5-3F48-A1B8-9DD87FD93B98}" srcOrd="1" destOrd="0" parTransId="{09C37F6B-9785-D742-AFC1-221F6F991B36}" sibTransId="{007713A7-35C9-3743-A6B7-0ADB66EF325F}"/>
    <dgm:cxn modelId="{6A5206AC-0555-F745-9BF1-7A0189A12841}" type="presOf" srcId="{FC419E36-ECE0-FF40-9411-4225A022DD2D}" destId="{4AB18F4A-D2FC-3144-A837-0636156DD7D2}" srcOrd="0" destOrd="0" presId="urn:microsoft.com/office/officeart/2005/8/layout/default#5"/>
    <dgm:cxn modelId="{0B9D22B4-CB9C-0B46-AD99-B513FC6EA3BB}" srcId="{6C98E22B-8C5C-BF47-B93D-173F40508125}" destId="{2DCE388D-BFA6-6042-8386-F405A5CC9839}" srcOrd="2" destOrd="0" parTransId="{91ECCCA9-2021-AF4A-AC15-A8333DCEE600}" sibTransId="{9683EFFB-030C-4844-9FD9-0FF84ED1D77D}"/>
    <dgm:cxn modelId="{1F6DE0C6-A449-B241-9CA7-5C24EA658752}" srcId="{6C98E22B-8C5C-BF47-B93D-173F40508125}" destId="{94D972F8-4D3B-DA48-8FC8-B814C6276E67}" srcOrd="3" destOrd="0" parTransId="{F16AFD63-590A-4349-877F-7E2FEBDB0EEF}" sibTransId="{95D1F145-12C8-8846-B965-04CFC5384E78}"/>
    <dgm:cxn modelId="{CCA124C9-B16A-0C45-9216-F0987207DACC}" type="presOf" srcId="{06A987C7-5A68-2849-8195-22B69A3573F0}" destId="{FE8FE05C-CAD8-8749-AE97-99459466D0E8}" srcOrd="0" destOrd="0" presId="urn:microsoft.com/office/officeart/2005/8/layout/default#5"/>
    <dgm:cxn modelId="{C64D9EE3-318A-B24C-BC40-ACCC6CD657A5}" type="presOf" srcId="{6C98E22B-8C5C-BF47-B93D-173F40508125}" destId="{960261B5-535B-4449-A44E-443B22AA9FD2}" srcOrd="0" destOrd="0" presId="urn:microsoft.com/office/officeart/2005/8/layout/default#5"/>
    <dgm:cxn modelId="{1408EFE8-A88E-924A-B4EF-4193EA5802E0}" type="presOf" srcId="{AB07078A-39A5-3F48-A1B8-9DD87FD93B98}" destId="{CCA398C2-1718-184C-A4D9-50AF525977D0}" srcOrd="0" destOrd="0" presId="urn:microsoft.com/office/officeart/2005/8/layout/default#5"/>
    <dgm:cxn modelId="{94BC58F0-0D1B-0F49-BB1B-E6D8C59CA0CE}" type="presOf" srcId="{3FD21996-934F-234F-8B24-ACDE4E9CCE38}" destId="{1A2D8596-A6FE-424F-BEA7-4FABD6880221}" srcOrd="0" destOrd="0" presId="urn:microsoft.com/office/officeart/2005/8/layout/default#5"/>
    <dgm:cxn modelId="{6D6CBB50-C121-D943-9395-9516EC2EAB54}" type="presParOf" srcId="{960261B5-535B-4449-A44E-443B22AA9FD2}" destId="{1A2D8596-A6FE-424F-BEA7-4FABD6880221}" srcOrd="0" destOrd="0" presId="urn:microsoft.com/office/officeart/2005/8/layout/default#5"/>
    <dgm:cxn modelId="{16A55330-3A85-944F-8705-C9AF7F5F7F84}" type="presParOf" srcId="{960261B5-535B-4449-A44E-443B22AA9FD2}" destId="{60A4DABA-06C5-594C-B620-18F8008B5302}" srcOrd="1" destOrd="0" presId="urn:microsoft.com/office/officeart/2005/8/layout/default#5"/>
    <dgm:cxn modelId="{55D50269-5DBB-E34B-B102-042FBAC3C399}" type="presParOf" srcId="{960261B5-535B-4449-A44E-443B22AA9FD2}" destId="{CCA398C2-1718-184C-A4D9-50AF525977D0}" srcOrd="2" destOrd="0" presId="urn:microsoft.com/office/officeart/2005/8/layout/default#5"/>
    <dgm:cxn modelId="{3C0425C2-2E14-3C43-8447-A8963A7D1B89}" type="presParOf" srcId="{960261B5-535B-4449-A44E-443B22AA9FD2}" destId="{085D5FB2-AE88-BC4C-9B71-AA077D6BED33}" srcOrd="3" destOrd="0" presId="urn:microsoft.com/office/officeart/2005/8/layout/default#5"/>
    <dgm:cxn modelId="{56283FE9-73B7-384A-9C6C-355E3E8E7CA7}" type="presParOf" srcId="{960261B5-535B-4449-A44E-443B22AA9FD2}" destId="{64A8D5CD-3A52-B548-B685-481505185C5C}" srcOrd="4" destOrd="0" presId="urn:microsoft.com/office/officeart/2005/8/layout/default#5"/>
    <dgm:cxn modelId="{B1773D76-4DFE-3D48-94E7-4FD06BC1C20F}" type="presParOf" srcId="{960261B5-535B-4449-A44E-443B22AA9FD2}" destId="{C4067D94-D5BF-3345-AF5A-FEA97992B2B6}" srcOrd="5" destOrd="0" presId="urn:microsoft.com/office/officeart/2005/8/layout/default#5"/>
    <dgm:cxn modelId="{99C02E4B-D4A9-6041-81AB-D5B13AAC6D76}" type="presParOf" srcId="{960261B5-535B-4449-A44E-443B22AA9FD2}" destId="{03F6787E-A3EA-ED45-9F3F-75B9DDD7AA05}" srcOrd="6" destOrd="0" presId="urn:microsoft.com/office/officeart/2005/8/layout/default#5"/>
    <dgm:cxn modelId="{4DE06CA7-F751-3D42-87CE-78B8E26EEB01}" type="presParOf" srcId="{960261B5-535B-4449-A44E-443B22AA9FD2}" destId="{E45162AA-4EE1-3C49-87EB-AF3CE217B68F}" srcOrd="7" destOrd="0" presId="urn:microsoft.com/office/officeart/2005/8/layout/default#5"/>
    <dgm:cxn modelId="{20B487DD-923A-9143-A0C0-20DB4AF9994C}" type="presParOf" srcId="{960261B5-535B-4449-A44E-443B22AA9FD2}" destId="{4AB18F4A-D2FC-3144-A837-0636156DD7D2}" srcOrd="8" destOrd="0" presId="urn:microsoft.com/office/officeart/2005/8/layout/default#5"/>
    <dgm:cxn modelId="{B0E46830-00FB-CA44-9A09-DD33DBFD7BBD}" type="presParOf" srcId="{960261B5-535B-4449-A44E-443B22AA9FD2}" destId="{67E5E579-6150-DB47-B634-A052BEBA881B}" srcOrd="9" destOrd="0" presId="urn:microsoft.com/office/officeart/2005/8/layout/default#5"/>
    <dgm:cxn modelId="{479BC863-3AA8-E84B-B4D9-21ECCAFDE0E7}" type="presParOf" srcId="{960261B5-535B-4449-A44E-443B22AA9FD2}" destId="{D25A60C3-6ADF-7A4B-933D-007770C77D18}" srcOrd="10" destOrd="0" presId="urn:microsoft.com/office/officeart/2005/8/layout/default#5"/>
    <dgm:cxn modelId="{20D698CB-CA49-9144-8756-52007CC390EB}" type="presParOf" srcId="{960261B5-535B-4449-A44E-443B22AA9FD2}" destId="{86C845F7-2EBE-3540-97AA-E78084F7CFA3}" srcOrd="11" destOrd="0" presId="urn:microsoft.com/office/officeart/2005/8/layout/default#5"/>
    <dgm:cxn modelId="{D9AE7641-C4F8-A841-BCA3-8E11DB42093D}" type="presParOf" srcId="{960261B5-535B-4449-A44E-443B22AA9FD2}" destId="{FE8FE05C-CAD8-8749-AE97-99459466D0E8}" srcOrd="12"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B1576-EC76-7148-8E67-C617A4C5612A}" type="doc">
      <dgm:prSet loTypeId="urn:microsoft.com/office/officeart/2005/8/layout/cycle4#3" loCatId="relationship" qsTypeId="urn:microsoft.com/office/officeart/2005/8/quickstyle/simple4" qsCatId="simple" csTypeId="urn:microsoft.com/office/officeart/2005/8/colors/accent1_2" csCatId="accent1" phldr="1"/>
      <dgm:spPr/>
      <dgm:t>
        <a:bodyPr/>
        <a:lstStyle/>
        <a:p>
          <a:endParaRPr lang="en-US"/>
        </a:p>
      </dgm:t>
    </dgm:pt>
    <dgm:pt modelId="{5B7CBE8B-031E-6E4A-A6D8-BAE279011D9A}">
      <dgm:prSet/>
      <dgm:spPr/>
      <dgm:t>
        <a:bodyPr/>
        <a:lstStyle/>
        <a:p>
          <a:pPr rtl="0"/>
          <a:r>
            <a:rPr lang="en-US" dirty="0">
              <a:effectLst>
                <a:outerShdw blurRad="38100" dist="38100" dir="2700000" algn="tl">
                  <a:srgbClr val="000000">
                    <a:alpha val="43137"/>
                  </a:srgbClr>
                </a:outerShdw>
              </a:effectLst>
            </a:rPr>
            <a:t>Data processing</a:t>
          </a:r>
        </a:p>
      </dgm:t>
    </dgm:pt>
    <dgm:pt modelId="{F90608E3-C56D-D44F-9FED-A4B7D42D7016}" type="parTrans" cxnId="{8E8449E0-E943-3244-9DA5-586BEFAD2DDF}">
      <dgm:prSet/>
      <dgm:spPr/>
      <dgm:t>
        <a:bodyPr/>
        <a:lstStyle/>
        <a:p>
          <a:endParaRPr lang="en-US"/>
        </a:p>
      </dgm:t>
    </dgm:pt>
    <dgm:pt modelId="{0791B277-F27E-6A46-91BA-9CFF4A7A8948}" type="sibTrans" cxnId="{8E8449E0-E943-3244-9DA5-586BEFAD2DDF}">
      <dgm:prSet/>
      <dgm:spPr/>
      <dgm:t>
        <a:bodyPr/>
        <a:lstStyle/>
        <a:p>
          <a:endParaRPr lang="en-US"/>
        </a:p>
      </dgm:t>
    </dgm:pt>
    <dgm:pt modelId="{36AE9740-0372-0E42-8B0F-CFF54F99B649}">
      <dgm:prSet custT="1"/>
      <dgm:spPr/>
      <dgm:t>
        <a:bodyPr/>
        <a:lstStyle/>
        <a:p>
          <a:pPr rtl="0"/>
          <a:r>
            <a:rPr lang="en-US" sz="1000" dirty="0">
              <a:solidFill>
                <a:srgbClr val="FF0000"/>
              </a:solidFill>
            </a:rPr>
            <a:t>Arithmetic instructi</a:t>
          </a:r>
          <a:r>
            <a:rPr lang="en-US" sz="1000" dirty="0"/>
            <a:t>ons provide computational capabilities for processing numeric data</a:t>
          </a:r>
        </a:p>
      </dgm:t>
    </dgm:pt>
    <dgm:pt modelId="{67AEF1E2-B31E-1942-9127-7FE00EFE224D}" type="parTrans" cxnId="{FDFC9851-1380-E54D-95FF-BDDB86320532}">
      <dgm:prSet/>
      <dgm:spPr/>
      <dgm:t>
        <a:bodyPr/>
        <a:lstStyle/>
        <a:p>
          <a:endParaRPr lang="en-US"/>
        </a:p>
      </dgm:t>
    </dgm:pt>
    <dgm:pt modelId="{37208CC7-45B4-734F-8124-5A4F7684C9AE}" type="sibTrans" cxnId="{FDFC9851-1380-E54D-95FF-BDDB86320532}">
      <dgm:prSet/>
      <dgm:spPr/>
      <dgm:t>
        <a:bodyPr/>
        <a:lstStyle/>
        <a:p>
          <a:endParaRPr lang="en-US"/>
        </a:p>
      </dgm:t>
    </dgm:pt>
    <dgm:pt modelId="{A4477C0B-F329-1B48-B177-C96746E5C22A}">
      <dgm:prSet custT="1"/>
      <dgm:spPr/>
      <dgm:t>
        <a:bodyPr/>
        <a:lstStyle/>
        <a:p>
          <a:pPr rtl="0"/>
          <a:r>
            <a:rPr lang="en-US" sz="1000" dirty="0">
              <a:solidFill>
                <a:srgbClr val="FF0000"/>
              </a:solidFill>
            </a:rPr>
            <a:t>Logic (Boolean) instructions </a:t>
          </a:r>
          <a:r>
            <a:rPr lang="en-US" sz="1000" dirty="0"/>
            <a:t>operate on the bits of a word as bits rather than as numbers, thus they provide capabilities for processing any other type of data the user may wish to employ</a:t>
          </a:r>
        </a:p>
      </dgm:t>
    </dgm:pt>
    <dgm:pt modelId="{1E209E03-8253-984B-AE52-BE8538ED8178}" type="parTrans" cxnId="{983CD786-D9CB-CF42-A8F6-6D1741A17621}">
      <dgm:prSet/>
      <dgm:spPr/>
      <dgm:t>
        <a:bodyPr/>
        <a:lstStyle/>
        <a:p>
          <a:endParaRPr lang="en-US"/>
        </a:p>
      </dgm:t>
    </dgm:pt>
    <dgm:pt modelId="{968EFCF3-BEE2-2649-997F-68665AF3B38A}" type="sibTrans" cxnId="{983CD786-D9CB-CF42-A8F6-6D1741A17621}">
      <dgm:prSet/>
      <dgm:spPr/>
      <dgm:t>
        <a:bodyPr/>
        <a:lstStyle/>
        <a:p>
          <a:endParaRPr lang="en-US"/>
        </a:p>
      </dgm:t>
    </dgm:pt>
    <dgm:pt modelId="{AE9EDF8B-031D-7740-9496-75682D788ADA}">
      <dgm:prSet/>
      <dgm:spPr>
        <a:solidFill>
          <a:schemeClr val="accent4"/>
        </a:solidFill>
      </dgm:spPr>
      <dgm:t>
        <a:bodyPr/>
        <a:lstStyle/>
        <a:p>
          <a:pPr rtl="0"/>
          <a:r>
            <a:rPr lang="en-US" dirty="0">
              <a:effectLst>
                <a:outerShdw blurRad="38100" dist="38100" dir="2700000" algn="tl">
                  <a:srgbClr val="000000">
                    <a:alpha val="43137"/>
                  </a:srgbClr>
                </a:outerShdw>
              </a:effectLst>
            </a:rPr>
            <a:t>Data storage</a:t>
          </a:r>
        </a:p>
      </dgm:t>
    </dgm:pt>
    <dgm:pt modelId="{2F092B45-6ADB-4446-A7FF-4B6F136AF5C3}" type="parTrans" cxnId="{1F02613C-5B87-A94E-9140-04DA3448D363}">
      <dgm:prSet/>
      <dgm:spPr/>
      <dgm:t>
        <a:bodyPr/>
        <a:lstStyle/>
        <a:p>
          <a:endParaRPr lang="en-US"/>
        </a:p>
      </dgm:t>
    </dgm:pt>
    <dgm:pt modelId="{BD930FAB-82D7-F44D-9733-F2543B4B9FF0}" type="sibTrans" cxnId="{1F02613C-5B87-A94E-9140-04DA3448D363}">
      <dgm:prSet/>
      <dgm:spPr/>
      <dgm:t>
        <a:bodyPr/>
        <a:lstStyle/>
        <a:p>
          <a:endParaRPr lang="en-US"/>
        </a:p>
      </dgm:t>
    </dgm:pt>
    <dgm:pt modelId="{2BBD1421-AEA3-E34C-8292-A335324D512C}">
      <dgm:prSet/>
      <dgm:spPr/>
      <dgm:t>
        <a:bodyPr/>
        <a:lstStyle/>
        <a:p>
          <a:pPr rtl="0"/>
          <a:r>
            <a:rPr lang="en-US" dirty="0">
              <a:solidFill>
                <a:srgbClr val="FF0000"/>
              </a:solidFill>
            </a:rPr>
            <a:t>Movement of data </a:t>
          </a:r>
          <a:r>
            <a:rPr lang="en-US" dirty="0"/>
            <a:t>into or out of register and or memory locations</a:t>
          </a:r>
        </a:p>
      </dgm:t>
    </dgm:pt>
    <dgm:pt modelId="{3DEFB431-A54A-7145-990E-EC4A48C1A3C0}" type="parTrans" cxnId="{0412D97A-D2FE-F54B-95EE-A356B47B7DB9}">
      <dgm:prSet/>
      <dgm:spPr/>
      <dgm:t>
        <a:bodyPr/>
        <a:lstStyle/>
        <a:p>
          <a:endParaRPr lang="en-US"/>
        </a:p>
      </dgm:t>
    </dgm:pt>
    <dgm:pt modelId="{4F162E8C-7511-1548-B473-479D3797BC7F}" type="sibTrans" cxnId="{0412D97A-D2FE-F54B-95EE-A356B47B7DB9}">
      <dgm:prSet/>
      <dgm:spPr/>
      <dgm:t>
        <a:bodyPr/>
        <a:lstStyle/>
        <a:p>
          <a:endParaRPr lang="en-US"/>
        </a:p>
      </dgm:t>
    </dgm:pt>
    <dgm:pt modelId="{B251DF42-B0EB-7A49-8C44-BDB17AF4475C}">
      <dgm:prSet/>
      <dgm:spPr/>
      <dgm:t>
        <a:bodyPr/>
        <a:lstStyle/>
        <a:p>
          <a:pPr rtl="0"/>
          <a:r>
            <a:rPr lang="en-US" dirty="0">
              <a:effectLst>
                <a:outerShdw blurRad="38100" dist="38100" dir="2700000" algn="tl">
                  <a:srgbClr val="000000">
                    <a:alpha val="43137"/>
                  </a:srgbClr>
                </a:outerShdw>
              </a:effectLst>
            </a:rPr>
            <a:t>Data movement</a:t>
          </a:r>
        </a:p>
      </dgm:t>
    </dgm:pt>
    <dgm:pt modelId="{AC9F7E3A-4A9C-2B40-82F0-57E10223D6D5}" type="parTrans" cxnId="{810352ED-E3DD-0548-89D5-A5CAF37D99A9}">
      <dgm:prSet/>
      <dgm:spPr/>
      <dgm:t>
        <a:bodyPr/>
        <a:lstStyle/>
        <a:p>
          <a:endParaRPr lang="en-US"/>
        </a:p>
      </dgm:t>
    </dgm:pt>
    <dgm:pt modelId="{51004CD5-1BB8-0447-8B24-F5D34F2E0B87}" type="sibTrans" cxnId="{810352ED-E3DD-0548-89D5-A5CAF37D99A9}">
      <dgm:prSet/>
      <dgm:spPr/>
      <dgm:t>
        <a:bodyPr/>
        <a:lstStyle/>
        <a:p>
          <a:endParaRPr lang="en-US"/>
        </a:p>
      </dgm:t>
    </dgm:pt>
    <dgm:pt modelId="{1AE39B25-E452-4946-B133-B3258ED3C595}">
      <dgm:prSet/>
      <dgm:spPr/>
      <dgm:t>
        <a:bodyPr/>
        <a:lstStyle/>
        <a:p>
          <a:pPr rtl="0"/>
          <a:r>
            <a:rPr lang="en-US" dirty="0">
              <a:solidFill>
                <a:srgbClr val="FF0000"/>
              </a:solidFill>
            </a:rPr>
            <a:t>I/O instructions </a:t>
          </a:r>
          <a:r>
            <a:rPr lang="en-US" dirty="0"/>
            <a:t>are needed to transfer programs and data into memory and the results of computations back out to the user</a:t>
          </a:r>
        </a:p>
      </dgm:t>
    </dgm:pt>
    <dgm:pt modelId="{5FBA671F-6111-9B41-B63F-0BEE04E2C2A9}" type="parTrans" cxnId="{950E87F8-4D7F-FE49-B46D-F6B2B2FF623E}">
      <dgm:prSet/>
      <dgm:spPr/>
      <dgm:t>
        <a:bodyPr/>
        <a:lstStyle/>
        <a:p>
          <a:endParaRPr lang="en-US"/>
        </a:p>
      </dgm:t>
    </dgm:pt>
    <dgm:pt modelId="{CE0AA7E2-62FA-D544-8DD2-AAFAFBAB93F4}" type="sibTrans" cxnId="{950E87F8-4D7F-FE49-B46D-F6B2B2FF623E}">
      <dgm:prSet/>
      <dgm:spPr/>
      <dgm:t>
        <a:bodyPr/>
        <a:lstStyle/>
        <a:p>
          <a:endParaRPr lang="en-US"/>
        </a:p>
      </dgm:t>
    </dgm:pt>
    <dgm:pt modelId="{3FBA8F48-CCC3-124D-B715-4C360C50EE41}">
      <dgm:prSet/>
      <dgm:spPr>
        <a:solidFill>
          <a:schemeClr val="accent4"/>
        </a:solidFill>
      </dgm:spPr>
      <dgm:t>
        <a:bodyPr/>
        <a:lstStyle/>
        <a:p>
          <a:pPr rtl="0"/>
          <a:r>
            <a:rPr lang="en-US" dirty="0">
              <a:effectLst>
                <a:outerShdw blurRad="38100" dist="38100" dir="2700000" algn="tl">
                  <a:srgbClr val="000000">
                    <a:alpha val="43137"/>
                  </a:srgbClr>
                </a:outerShdw>
              </a:effectLst>
            </a:rPr>
            <a:t>Control</a:t>
          </a:r>
        </a:p>
      </dgm:t>
    </dgm:pt>
    <dgm:pt modelId="{17A66A4C-1942-114A-867B-D666B7BF6115}" type="parTrans" cxnId="{8830C5D0-8859-0349-9EFE-18FBB4F69A58}">
      <dgm:prSet/>
      <dgm:spPr/>
      <dgm:t>
        <a:bodyPr/>
        <a:lstStyle/>
        <a:p>
          <a:endParaRPr lang="en-US"/>
        </a:p>
      </dgm:t>
    </dgm:pt>
    <dgm:pt modelId="{1235357D-B41D-1F45-87E1-0CBD5730F045}" type="sibTrans" cxnId="{8830C5D0-8859-0349-9EFE-18FBB4F69A58}">
      <dgm:prSet/>
      <dgm:spPr/>
      <dgm:t>
        <a:bodyPr/>
        <a:lstStyle/>
        <a:p>
          <a:endParaRPr lang="en-US"/>
        </a:p>
      </dgm:t>
    </dgm:pt>
    <dgm:pt modelId="{1C606FAD-E531-2A40-B173-5106AD6C3FA2}">
      <dgm:prSet/>
      <dgm:spPr/>
      <dgm:t>
        <a:bodyPr/>
        <a:lstStyle/>
        <a:p>
          <a:pPr rtl="0"/>
          <a:r>
            <a:rPr lang="en-US" dirty="0">
              <a:solidFill>
                <a:srgbClr val="FF0000"/>
              </a:solidFill>
            </a:rPr>
            <a:t>Test instructions </a:t>
          </a:r>
          <a:r>
            <a:rPr lang="en-US" dirty="0"/>
            <a:t>are used to test the value of a data word or the status of a computation</a:t>
          </a:r>
        </a:p>
      </dgm:t>
    </dgm:pt>
    <dgm:pt modelId="{28539DA5-DF62-0744-9F61-A0491270913A}" type="parTrans" cxnId="{F63C1305-CB71-AF49-9903-0F9F3527E3DD}">
      <dgm:prSet/>
      <dgm:spPr/>
      <dgm:t>
        <a:bodyPr/>
        <a:lstStyle/>
        <a:p>
          <a:endParaRPr lang="en-US"/>
        </a:p>
      </dgm:t>
    </dgm:pt>
    <dgm:pt modelId="{9612D6A2-38ED-D34A-BCE3-BB232E162F00}" type="sibTrans" cxnId="{F63C1305-CB71-AF49-9903-0F9F3527E3DD}">
      <dgm:prSet/>
      <dgm:spPr/>
      <dgm:t>
        <a:bodyPr/>
        <a:lstStyle/>
        <a:p>
          <a:endParaRPr lang="en-US"/>
        </a:p>
      </dgm:t>
    </dgm:pt>
    <dgm:pt modelId="{B22073FC-6737-1444-940C-46119CB67413}">
      <dgm:prSet/>
      <dgm:spPr/>
      <dgm:t>
        <a:bodyPr/>
        <a:lstStyle/>
        <a:p>
          <a:pPr rtl="0"/>
          <a:r>
            <a:rPr lang="en-US" dirty="0">
              <a:solidFill>
                <a:srgbClr val="FF0000"/>
              </a:solidFill>
            </a:rPr>
            <a:t>Branch instructions</a:t>
          </a:r>
          <a:r>
            <a:rPr lang="en-US" dirty="0"/>
            <a:t> are used to branch to a different set of instructions depending on the decision made</a:t>
          </a:r>
        </a:p>
      </dgm:t>
    </dgm:pt>
    <dgm:pt modelId="{02239424-C1F1-874B-A029-B22C5FE1A22A}" type="parTrans" cxnId="{996D9636-DAA1-3D4C-8B5A-7F66DB32EF29}">
      <dgm:prSet/>
      <dgm:spPr/>
      <dgm:t>
        <a:bodyPr/>
        <a:lstStyle/>
        <a:p>
          <a:endParaRPr lang="en-US"/>
        </a:p>
      </dgm:t>
    </dgm:pt>
    <dgm:pt modelId="{80C3BCDE-B719-3E46-95BE-6B3B1DC5E0D1}" type="sibTrans" cxnId="{996D9636-DAA1-3D4C-8B5A-7F66DB32EF29}">
      <dgm:prSet/>
      <dgm:spPr/>
      <dgm:t>
        <a:bodyPr/>
        <a:lstStyle/>
        <a:p>
          <a:endParaRPr lang="en-US"/>
        </a:p>
      </dgm:t>
    </dgm:pt>
    <dgm:pt modelId="{54B66CE4-B957-6B43-BDD6-872EB4784E64}" type="pres">
      <dgm:prSet presAssocID="{864B1576-EC76-7148-8E67-C617A4C5612A}" presName="cycleMatrixDiagram" presStyleCnt="0">
        <dgm:presLayoutVars>
          <dgm:chMax val="1"/>
          <dgm:dir/>
          <dgm:animLvl val="lvl"/>
          <dgm:resizeHandles val="exact"/>
        </dgm:presLayoutVars>
      </dgm:prSet>
      <dgm:spPr/>
    </dgm:pt>
    <dgm:pt modelId="{EF8E7D46-66F2-1A47-968B-C01EF393B074}" type="pres">
      <dgm:prSet presAssocID="{864B1576-EC76-7148-8E67-C617A4C5612A}" presName="children" presStyleCnt="0"/>
      <dgm:spPr/>
    </dgm:pt>
    <dgm:pt modelId="{CA66C68F-08B6-F640-8C7D-AD15E2979AC7}" type="pres">
      <dgm:prSet presAssocID="{864B1576-EC76-7148-8E67-C617A4C5612A}" presName="child1group" presStyleCnt="0"/>
      <dgm:spPr/>
    </dgm:pt>
    <dgm:pt modelId="{D393D0F9-5D0B-304A-9364-031DA1DC3538}" type="pres">
      <dgm:prSet presAssocID="{864B1576-EC76-7148-8E67-C617A4C5612A}" presName="child1" presStyleLbl="bgAcc1" presStyleIdx="0" presStyleCnt="4" custScaleX="123617" custScaleY="99653" custLinFactNeighborX="-19962" custLinFactNeighborY="-173"/>
      <dgm:spPr/>
    </dgm:pt>
    <dgm:pt modelId="{34460823-7A07-7247-B0D3-235B8A941BCF}" type="pres">
      <dgm:prSet presAssocID="{864B1576-EC76-7148-8E67-C617A4C5612A}" presName="child1Text" presStyleLbl="bgAcc1" presStyleIdx="0" presStyleCnt="4">
        <dgm:presLayoutVars>
          <dgm:bulletEnabled val="1"/>
        </dgm:presLayoutVars>
      </dgm:prSet>
      <dgm:spPr/>
    </dgm:pt>
    <dgm:pt modelId="{F6AA8960-9889-3241-AF41-DD780B9F2F7A}" type="pres">
      <dgm:prSet presAssocID="{864B1576-EC76-7148-8E67-C617A4C5612A}" presName="child2group" presStyleCnt="0"/>
      <dgm:spPr/>
    </dgm:pt>
    <dgm:pt modelId="{E013DB8C-C4D5-9245-9F44-E76F99512271}" type="pres">
      <dgm:prSet presAssocID="{864B1576-EC76-7148-8E67-C617A4C5612A}" presName="child2" presStyleLbl="bgAcc1" presStyleIdx="1" presStyleCnt="4"/>
      <dgm:spPr/>
    </dgm:pt>
    <dgm:pt modelId="{BDBBC062-316B-894D-970C-B264CE1885D5}" type="pres">
      <dgm:prSet presAssocID="{864B1576-EC76-7148-8E67-C617A4C5612A}" presName="child2Text" presStyleLbl="bgAcc1" presStyleIdx="1" presStyleCnt="4">
        <dgm:presLayoutVars>
          <dgm:bulletEnabled val="1"/>
        </dgm:presLayoutVars>
      </dgm:prSet>
      <dgm:spPr/>
    </dgm:pt>
    <dgm:pt modelId="{7E239632-7BEC-6F4C-9C6B-2F2FABB1D7F8}" type="pres">
      <dgm:prSet presAssocID="{864B1576-EC76-7148-8E67-C617A4C5612A}" presName="child3group" presStyleCnt="0"/>
      <dgm:spPr/>
    </dgm:pt>
    <dgm:pt modelId="{D49C15E2-0E91-4846-8ABC-A77940D4A179}" type="pres">
      <dgm:prSet presAssocID="{864B1576-EC76-7148-8E67-C617A4C5612A}" presName="child3" presStyleLbl="bgAcc1" presStyleIdx="2" presStyleCnt="4" custLinFactNeighborX="1738" custLinFactNeighborY="174"/>
      <dgm:spPr/>
    </dgm:pt>
    <dgm:pt modelId="{0E9EBDF2-E81E-8843-84D0-D5B9C010DCFD}" type="pres">
      <dgm:prSet presAssocID="{864B1576-EC76-7148-8E67-C617A4C5612A}" presName="child3Text" presStyleLbl="bgAcc1" presStyleIdx="2" presStyleCnt="4">
        <dgm:presLayoutVars>
          <dgm:bulletEnabled val="1"/>
        </dgm:presLayoutVars>
      </dgm:prSet>
      <dgm:spPr/>
    </dgm:pt>
    <dgm:pt modelId="{B70514BB-18F6-7F4C-9310-54C429397273}" type="pres">
      <dgm:prSet presAssocID="{864B1576-EC76-7148-8E67-C617A4C5612A}" presName="child4group" presStyleCnt="0"/>
      <dgm:spPr/>
    </dgm:pt>
    <dgm:pt modelId="{1271081F-DA7B-9646-B77E-4127E6C5A827}" type="pres">
      <dgm:prSet presAssocID="{864B1576-EC76-7148-8E67-C617A4C5612A}" presName="child4" presStyleLbl="bgAcc1" presStyleIdx="3" presStyleCnt="4" custScaleX="135425" custScaleY="99653" custLinFactNeighborX="-14198" custLinFactNeighborY="0"/>
      <dgm:spPr/>
    </dgm:pt>
    <dgm:pt modelId="{B4C6AF6A-E6F6-434A-A0EB-F3E05F767021}" type="pres">
      <dgm:prSet presAssocID="{864B1576-EC76-7148-8E67-C617A4C5612A}" presName="child4Text" presStyleLbl="bgAcc1" presStyleIdx="3" presStyleCnt="4">
        <dgm:presLayoutVars>
          <dgm:bulletEnabled val="1"/>
        </dgm:presLayoutVars>
      </dgm:prSet>
      <dgm:spPr/>
    </dgm:pt>
    <dgm:pt modelId="{CAEC5CBA-E9C4-0F4A-860D-7801A66D3A3E}" type="pres">
      <dgm:prSet presAssocID="{864B1576-EC76-7148-8E67-C617A4C5612A}" presName="childPlaceholder" presStyleCnt="0"/>
      <dgm:spPr/>
    </dgm:pt>
    <dgm:pt modelId="{338BC3C6-4E50-4E40-A3D2-BC47420586EE}" type="pres">
      <dgm:prSet presAssocID="{864B1576-EC76-7148-8E67-C617A4C5612A}" presName="circle" presStyleCnt="0"/>
      <dgm:spPr/>
    </dgm:pt>
    <dgm:pt modelId="{64E7A613-FAC5-2A4B-84D5-823A0DA3329F}" type="pres">
      <dgm:prSet presAssocID="{864B1576-EC76-7148-8E67-C617A4C5612A}" presName="quadrant1" presStyleLbl="node1" presStyleIdx="0" presStyleCnt="4">
        <dgm:presLayoutVars>
          <dgm:chMax val="1"/>
          <dgm:bulletEnabled val="1"/>
        </dgm:presLayoutVars>
      </dgm:prSet>
      <dgm:spPr/>
    </dgm:pt>
    <dgm:pt modelId="{3B212426-56CB-2742-8EFE-A3AF6B61B920}" type="pres">
      <dgm:prSet presAssocID="{864B1576-EC76-7148-8E67-C617A4C5612A}" presName="quadrant2" presStyleLbl="node1" presStyleIdx="1" presStyleCnt="4">
        <dgm:presLayoutVars>
          <dgm:chMax val="1"/>
          <dgm:bulletEnabled val="1"/>
        </dgm:presLayoutVars>
      </dgm:prSet>
      <dgm:spPr/>
    </dgm:pt>
    <dgm:pt modelId="{0F90C031-7DF5-F44F-BC7E-06E0F85CB427}" type="pres">
      <dgm:prSet presAssocID="{864B1576-EC76-7148-8E67-C617A4C5612A}" presName="quadrant3" presStyleLbl="node1" presStyleIdx="2" presStyleCnt="4">
        <dgm:presLayoutVars>
          <dgm:chMax val="1"/>
          <dgm:bulletEnabled val="1"/>
        </dgm:presLayoutVars>
      </dgm:prSet>
      <dgm:spPr/>
    </dgm:pt>
    <dgm:pt modelId="{D68EFB07-20BD-9848-85ED-45FB73135481}" type="pres">
      <dgm:prSet presAssocID="{864B1576-EC76-7148-8E67-C617A4C5612A}" presName="quadrant4" presStyleLbl="node1" presStyleIdx="3" presStyleCnt="4">
        <dgm:presLayoutVars>
          <dgm:chMax val="1"/>
          <dgm:bulletEnabled val="1"/>
        </dgm:presLayoutVars>
      </dgm:prSet>
      <dgm:spPr/>
    </dgm:pt>
    <dgm:pt modelId="{FA5E23B5-B5F8-224A-BCF3-175F4B575145}" type="pres">
      <dgm:prSet presAssocID="{864B1576-EC76-7148-8E67-C617A4C5612A}" presName="quadrantPlaceholder" presStyleCnt="0"/>
      <dgm:spPr/>
    </dgm:pt>
    <dgm:pt modelId="{A04C8535-5121-1D48-89BE-ED9EAD28EFF1}" type="pres">
      <dgm:prSet presAssocID="{864B1576-EC76-7148-8E67-C617A4C5612A}" presName="center1" presStyleLbl="fgShp" presStyleIdx="0" presStyleCnt="2"/>
      <dgm:spPr>
        <a:solidFill>
          <a:schemeClr val="accent3"/>
        </a:solidFill>
      </dgm:spPr>
    </dgm:pt>
    <dgm:pt modelId="{FA519686-EE3E-034C-95BB-4F2415CF38CD}" type="pres">
      <dgm:prSet presAssocID="{864B1576-EC76-7148-8E67-C617A4C5612A}" presName="center2" presStyleLbl="fgShp" presStyleIdx="1" presStyleCnt="2"/>
      <dgm:spPr>
        <a:solidFill>
          <a:schemeClr val="accent3"/>
        </a:solidFill>
      </dgm:spPr>
    </dgm:pt>
  </dgm:ptLst>
  <dgm:cxnLst>
    <dgm:cxn modelId="{F63C1305-CB71-AF49-9903-0F9F3527E3DD}" srcId="{3FBA8F48-CCC3-124D-B715-4C360C50EE41}" destId="{1C606FAD-E531-2A40-B173-5106AD6C3FA2}" srcOrd="0" destOrd="0" parTransId="{28539DA5-DF62-0744-9F61-A0491270913A}" sibTransId="{9612D6A2-38ED-D34A-BCE3-BB232E162F00}"/>
    <dgm:cxn modelId="{0D9A7A07-ED73-AA4C-AD45-D695865AF1B3}" type="presOf" srcId="{2BBD1421-AEA3-E34C-8292-A335324D512C}" destId="{BDBBC062-316B-894D-970C-B264CE1885D5}" srcOrd="1" destOrd="0" presId="urn:microsoft.com/office/officeart/2005/8/layout/cycle4#3"/>
    <dgm:cxn modelId="{DFD7BE0D-77F7-E548-9F99-57F72D70E972}" type="presOf" srcId="{1AE39B25-E452-4946-B133-B3258ED3C595}" destId="{D49C15E2-0E91-4846-8ABC-A77940D4A179}" srcOrd="0" destOrd="0" presId="urn:microsoft.com/office/officeart/2005/8/layout/cycle4#3"/>
    <dgm:cxn modelId="{4B640820-8DAC-0742-9BEF-8F8BF34F5791}" type="presOf" srcId="{3FBA8F48-CCC3-124D-B715-4C360C50EE41}" destId="{D68EFB07-20BD-9848-85ED-45FB73135481}" srcOrd="0" destOrd="0" presId="urn:microsoft.com/office/officeart/2005/8/layout/cycle4#3"/>
    <dgm:cxn modelId="{65FB1526-AE13-D548-846B-B63504FB0339}" type="presOf" srcId="{2BBD1421-AEA3-E34C-8292-A335324D512C}" destId="{E013DB8C-C4D5-9245-9F44-E76F99512271}" srcOrd="0" destOrd="0" presId="urn:microsoft.com/office/officeart/2005/8/layout/cycle4#3"/>
    <dgm:cxn modelId="{F9392D31-92C0-034C-A7C7-7E1385CE7968}" type="presOf" srcId="{1AE39B25-E452-4946-B133-B3258ED3C595}" destId="{0E9EBDF2-E81E-8843-84D0-D5B9C010DCFD}" srcOrd="1" destOrd="0" presId="urn:microsoft.com/office/officeart/2005/8/layout/cycle4#3"/>
    <dgm:cxn modelId="{996D9636-DAA1-3D4C-8B5A-7F66DB32EF29}" srcId="{3FBA8F48-CCC3-124D-B715-4C360C50EE41}" destId="{B22073FC-6737-1444-940C-46119CB67413}" srcOrd="1" destOrd="0" parTransId="{02239424-C1F1-874B-A029-B22C5FE1A22A}" sibTransId="{80C3BCDE-B719-3E46-95BE-6B3B1DC5E0D1}"/>
    <dgm:cxn modelId="{B977C336-FC76-6F42-ABA1-108DCABA36FB}" type="presOf" srcId="{B22073FC-6737-1444-940C-46119CB67413}" destId="{B4C6AF6A-E6F6-434A-A0EB-F3E05F767021}" srcOrd="1" destOrd="1" presId="urn:microsoft.com/office/officeart/2005/8/layout/cycle4#3"/>
    <dgm:cxn modelId="{1F02613C-5B87-A94E-9140-04DA3448D363}" srcId="{864B1576-EC76-7148-8E67-C617A4C5612A}" destId="{AE9EDF8B-031D-7740-9496-75682D788ADA}" srcOrd="1" destOrd="0" parTransId="{2F092B45-6ADB-4446-A7FF-4B6F136AF5C3}" sibTransId="{BD930FAB-82D7-F44D-9733-F2543B4B9FF0}"/>
    <dgm:cxn modelId="{02C15E61-0009-1743-BB8C-E2141F304DFE}" type="presOf" srcId="{A4477C0B-F329-1B48-B177-C96746E5C22A}" destId="{D393D0F9-5D0B-304A-9364-031DA1DC3538}" srcOrd="0" destOrd="1" presId="urn:microsoft.com/office/officeart/2005/8/layout/cycle4#3"/>
    <dgm:cxn modelId="{3B784941-5ED3-764A-8756-222F6CEE773B}" type="presOf" srcId="{5B7CBE8B-031E-6E4A-A6D8-BAE279011D9A}" destId="{64E7A613-FAC5-2A4B-84D5-823A0DA3329F}" srcOrd="0" destOrd="0" presId="urn:microsoft.com/office/officeart/2005/8/layout/cycle4#3"/>
    <dgm:cxn modelId="{5630C562-1744-D642-9831-0A68689C9A62}" type="presOf" srcId="{864B1576-EC76-7148-8E67-C617A4C5612A}" destId="{54B66CE4-B957-6B43-BDD6-872EB4784E64}" srcOrd="0" destOrd="0" presId="urn:microsoft.com/office/officeart/2005/8/layout/cycle4#3"/>
    <dgm:cxn modelId="{8804E042-7DFA-AE4F-8CA1-4F0A6A92CF04}" type="presOf" srcId="{AE9EDF8B-031D-7740-9496-75682D788ADA}" destId="{3B212426-56CB-2742-8EFE-A3AF6B61B920}" srcOrd="0" destOrd="0" presId="urn:microsoft.com/office/officeart/2005/8/layout/cycle4#3"/>
    <dgm:cxn modelId="{84B58D4C-7DDE-BE40-A4B5-B2E83A119B10}" type="presOf" srcId="{1C606FAD-E531-2A40-B173-5106AD6C3FA2}" destId="{1271081F-DA7B-9646-B77E-4127E6C5A827}" srcOrd="0" destOrd="0" presId="urn:microsoft.com/office/officeart/2005/8/layout/cycle4#3"/>
    <dgm:cxn modelId="{FDFC9851-1380-E54D-95FF-BDDB86320532}" srcId="{5B7CBE8B-031E-6E4A-A6D8-BAE279011D9A}" destId="{36AE9740-0372-0E42-8B0F-CFF54F99B649}" srcOrd="0" destOrd="0" parTransId="{67AEF1E2-B31E-1942-9127-7FE00EFE224D}" sibTransId="{37208CC7-45B4-734F-8124-5A4F7684C9AE}"/>
    <dgm:cxn modelId="{77FBC579-7AEB-8149-AD24-345994D50248}" type="presOf" srcId="{A4477C0B-F329-1B48-B177-C96746E5C22A}" destId="{34460823-7A07-7247-B0D3-235B8A941BCF}" srcOrd="1" destOrd="1" presId="urn:microsoft.com/office/officeart/2005/8/layout/cycle4#3"/>
    <dgm:cxn modelId="{0412D97A-D2FE-F54B-95EE-A356B47B7DB9}" srcId="{AE9EDF8B-031D-7740-9496-75682D788ADA}" destId="{2BBD1421-AEA3-E34C-8292-A335324D512C}" srcOrd="0" destOrd="0" parTransId="{3DEFB431-A54A-7145-990E-EC4A48C1A3C0}" sibTransId="{4F162E8C-7511-1548-B473-479D3797BC7F}"/>
    <dgm:cxn modelId="{983CD786-D9CB-CF42-A8F6-6D1741A17621}" srcId="{5B7CBE8B-031E-6E4A-A6D8-BAE279011D9A}" destId="{A4477C0B-F329-1B48-B177-C96746E5C22A}" srcOrd="1" destOrd="0" parTransId="{1E209E03-8253-984B-AE52-BE8538ED8178}" sibTransId="{968EFCF3-BEE2-2649-997F-68665AF3B38A}"/>
    <dgm:cxn modelId="{6BF513A7-C770-EE4E-B1BB-E0F1284909EC}" type="presOf" srcId="{36AE9740-0372-0E42-8B0F-CFF54F99B649}" destId="{D393D0F9-5D0B-304A-9364-031DA1DC3538}" srcOrd="0" destOrd="0" presId="urn:microsoft.com/office/officeart/2005/8/layout/cycle4#3"/>
    <dgm:cxn modelId="{C4D574D0-EF9A-D846-BB04-D27543807E91}" type="presOf" srcId="{B251DF42-B0EB-7A49-8C44-BDB17AF4475C}" destId="{0F90C031-7DF5-F44F-BC7E-06E0F85CB427}" srcOrd="0" destOrd="0" presId="urn:microsoft.com/office/officeart/2005/8/layout/cycle4#3"/>
    <dgm:cxn modelId="{8830C5D0-8859-0349-9EFE-18FBB4F69A58}" srcId="{864B1576-EC76-7148-8E67-C617A4C5612A}" destId="{3FBA8F48-CCC3-124D-B715-4C360C50EE41}" srcOrd="3" destOrd="0" parTransId="{17A66A4C-1942-114A-867B-D666B7BF6115}" sibTransId="{1235357D-B41D-1F45-87E1-0CBD5730F045}"/>
    <dgm:cxn modelId="{8E8449E0-E943-3244-9DA5-586BEFAD2DDF}" srcId="{864B1576-EC76-7148-8E67-C617A4C5612A}" destId="{5B7CBE8B-031E-6E4A-A6D8-BAE279011D9A}" srcOrd="0" destOrd="0" parTransId="{F90608E3-C56D-D44F-9FED-A4B7D42D7016}" sibTransId="{0791B277-F27E-6A46-91BA-9CFF4A7A8948}"/>
    <dgm:cxn modelId="{0BA804E4-728F-5F41-9D16-929307B6CE82}" type="presOf" srcId="{36AE9740-0372-0E42-8B0F-CFF54F99B649}" destId="{34460823-7A07-7247-B0D3-235B8A941BCF}" srcOrd="1" destOrd="0" presId="urn:microsoft.com/office/officeart/2005/8/layout/cycle4#3"/>
    <dgm:cxn modelId="{E543CCE4-2DFC-754B-B02C-268997CB796F}" type="presOf" srcId="{1C606FAD-E531-2A40-B173-5106AD6C3FA2}" destId="{B4C6AF6A-E6F6-434A-A0EB-F3E05F767021}" srcOrd="1" destOrd="0" presId="urn:microsoft.com/office/officeart/2005/8/layout/cycle4#3"/>
    <dgm:cxn modelId="{810352ED-E3DD-0548-89D5-A5CAF37D99A9}" srcId="{864B1576-EC76-7148-8E67-C617A4C5612A}" destId="{B251DF42-B0EB-7A49-8C44-BDB17AF4475C}" srcOrd="2" destOrd="0" parTransId="{AC9F7E3A-4A9C-2B40-82F0-57E10223D6D5}" sibTransId="{51004CD5-1BB8-0447-8B24-F5D34F2E0B87}"/>
    <dgm:cxn modelId="{CC00C1F2-25A3-0D4A-AD90-AFDA03A841DE}" type="presOf" srcId="{B22073FC-6737-1444-940C-46119CB67413}" destId="{1271081F-DA7B-9646-B77E-4127E6C5A827}" srcOrd="0" destOrd="1" presId="urn:microsoft.com/office/officeart/2005/8/layout/cycle4#3"/>
    <dgm:cxn modelId="{950E87F8-4D7F-FE49-B46D-F6B2B2FF623E}" srcId="{B251DF42-B0EB-7A49-8C44-BDB17AF4475C}" destId="{1AE39B25-E452-4946-B133-B3258ED3C595}" srcOrd="0" destOrd="0" parTransId="{5FBA671F-6111-9B41-B63F-0BEE04E2C2A9}" sibTransId="{CE0AA7E2-62FA-D544-8DD2-AAFAFBAB93F4}"/>
    <dgm:cxn modelId="{E6CF007E-882A-1F46-A75C-0B5EADCBABD0}" type="presParOf" srcId="{54B66CE4-B957-6B43-BDD6-872EB4784E64}" destId="{EF8E7D46-66F2-1A47-968B-C01EF393B074}" srcOrd="0" destOrd="0" presId="urn:microsoft.com/office/officeart/2005/8/layout/cycle4#3"/>
    <dgm:cxn modelId="{7E1880CE-892C-7D40-BAAE-8B63C487508B}" type="presParOf" srcId="{EF8E7D46-66F2-1A47-968B-C01EF393B074}" destId="{CA66C68F-08B6-F640-8C7D-AD15E2979AC7}" srcOrd="0" destOrd="0" presId="urn:microsoft.com/office/officeart/2005/8/layout/cycle4#3"/>
    <dgm:cxn modelId="{7BC747C4-2730-7749-BCB5-100DDD6B86F0}" type="presParOf" srcId="{CA66C68F-08B6-F640-8C7D-AD15E2979AC7}" destId="{D393D0F9-5D0B-304A-9364-031DA1DC3538}" srcOrd="0" destOrd="0" presId="urn:microsoft.com/office/officeart/2005/8/layout/cycle4#3"/>
    <dgm:cxn modelId="{D92F205A-C8E1-5E41-A515-A0870FCBD501}" type="presParOf" srcId="{CA66C68F-08B6-F640-8C7D-AD15E2979AC7}" destId="{34460823-7A07-7247-B0D3-235B8A941BCF}" srcOrd="1" destOrd="0" presId="urn:microsoft.com/office/officeart/2005/8/layout/cycle4#3"/>
    <dgm:cxn modelId="{0EC601EE-71D2-E542-8246-709120AF6B51}" type="presParOf" srcId="{EF8E7D46-66F2-1A47-968B-C01EF393B074}" destId="{F6AA8960-9889-3241-AF41-DD780B9F2F7A}" srcOrd="1" destOrd="0" presId="urn:microsoft.com/office/officeart/2005/8/layout/cycle4#3"/>
    <dgm:cxn modelId="{9E3CA567-8863-D84E-9BFC-054555CE251F}" type="presParOf" srcId="{F6AA8960-9889-3241-AF41-DD780B9F2F7A}" destId="{E013DB8C-C4D5-9245-9F44-E76F99512271}" srcOrd="0" destOrd="0" presId="urn:microsoft.com/office/officeart/2005/8/layout/cycle4#3"/>
    <dgm:cxn modelId="{EA4789F6-1428-2A49-A4C7-7C02C2EA194E}" type="presParOf" srcId="{F6AA8960-9889-3241-AF41-DD780B9F2F7A}" destId="{BDBBC062-316B-894D-970C-B264CE1885D5}" srcOrd="1" destOrd="0" presId="urn:microsoft.com/office/officeart/2005/8/layout/cycle4#3"/>
    <dgm:cxn modelId="{C9748517-43FE-F347-9724-084F390B2809}" type="presParOf" srcId="{EF8E7D46-66F2-1A47-968B-C01EF393B074}" destId="{7E239632-7BEC-6F4C-9C6B-2F2FABB1D7F8}" srcOrd="2" destOrd="0" presId="urn:microsoft.com/office/officeart/2005/8/layout/cycle4#3"/>
    <dgm:cxn modelId="{DAECE622-129C-BF4B-9232-FF849D32D038}" type="presParOf" srcId="{7E239632-7BEC-6F4C-9C6B-2F2FABB1D7F8}" destId="{D49C15E2-0E91-4846-8ABC-A77940D4A179}" srcOrd="0" destOrd="0" presId="urn:microsoft.com/office/officeart/2005/8/layout/cycle4#3"/>
    <dgm:cxn modelId="{2B2F4164-D980-8E4E-9119-E1DCF763BD46}" type="presParOf" srcId="{7E239632-7BEC-6F4C-9C6B-2F2FABB1D7F8}" destId="{0E9EBDF2-E81E-8843-84D0-D5B9C010DCFD}" srcOrd="1" destOrd="0" presId="urn:microsoft.com/office/officeart/2005/8/layout/cycle4#3"/>
    <dgm:cxn modelId="{57BFFE69-5E9C-C54B-AA25-A879D91295F7}" type="presParOf" srcId="{EF8E7D46-66F2-1A47-968B-C01EF393B074}" destId="{B70514BB-18F6-7F4C-9310-54C429397273}" srcOrd="3" destOrd="0" presId="urn:microsoft.com/office/officeart/2005/8/layout/cycle4#3"/>
    <dgm:cxn modelId="{BF86DB65-B8A5-2745-A50F-C34B4BF26932}" type="presParOf" srcId="{B70514BB-18F6-7F4C-9310-54C429397273}" destId="{1271081F-DA7B-9646-B77E-4127E6C5A827}" srcOrd="0" destOrd="0" presId="urn:microsoft.com/office/officeart/2005/8/layout/cycle4#3"/>
    <dgm:cxn modelId="{A28CC144-75D8-B943-9E89-4D29968E90DF}" type="presParOf" srcId="{B70514BB-18F6-7F4C-9310-54C429397273}" destId="{B4C6AF6A-E6F6-434A-A0EB-F3E05F767021}" srcOrd="1" destOrd="0" presId="urn:microsoft.com/office/officeart/2005/8/layout/cycle4#3"/>
    <dgm:cxn modelId="{670C7EEA-C15F-7241-9300-1F87867025F6}" type="presParOf" srcId="{EF8E7D46-66F2-1A47-968B-C01EF393B074}" destId="{CAEC5CBA-E9C4-0F4A-860D-7801A66D3A3E}" srcOrd="4" destOrd="0" presId="urn:microsoft.com/office/officeart/2005/8/layout/cycle4#3"/>
    <dgm:cxn modelId="{3CB5FFC3-5592-B645-9DE8-96CAE83B03A8}" type="presParOf" srcId="{54B66CE4-B957-6B43-BDD6-872EB4784E64}" destId="{338BC3C6-4E50-4E40-A3D2-BC47420586EE}" srcOrd="1" destOrd="0" presId="urn:microsoft.com/office/officeart/2005/8/layout/cycle4#3"/>
    <dgm:cxn modelId="{962B8941-C41F-DA4D-8013-3CA31FB7B8CD}" type="presParOf" srcId="{338BC3C6-4E50-4E40-A3D2-BC47420586EE}" destId="{64E7A613-FAC5-2A4B-84D5-823A0DA3329F}" srcOrd="0" destOrd="0" presId="urn:microsoft.com/office/officeart/2005/8/layout/cycle4#3"/>
    <dgm:cxn modelId="{DF64DE30-F969-424D-BA00-498F2A5396DC}" type="presParOf" srcId="{338BC3C6-4E50-4E40-A3D2-BC47420586EE}" destId="{3B212426-56CB-2742-8EFE-A3AF6B61B920}" srcOrd="1" destOrd="0" presId="urn:microsoft.com/office/officeart/2005/8/layout/cycle4#3"/>
    <dgm:cxn modelId="{E309CC4C-E8EB-D74C-BE39-A24E7425B1C2}" type="presParOf" srcId="{338BC3C6-4E50-4E40-A3D2-BC47420586EE}" destId="{0F90C031-7DF5-F44F-BC7E-06E0F85CB427}" srcOrd="2" destOrd="0" presId="urn:microsoft.com/office/officeart/2005/8/layout/cycle4#3"/>
    <dgm:cxn modelId="{C2BDCCDA-0110-3940-B8B4-876E5B9AD283}" type="presParOf" srcId="{338BC3C6-4E50-4E40-A3D2-BC47420586EE}" destId="{D68EFB07-20BD-9848-85ED-45FB73135481}" srcOrd="3" destOrd="0" presId="urn:microsoft.com/office/officeart/2005/8/layout/cycle4#3"/>
    <dgm:cxn modelId="{79D4C5E7-12E6-AC49-A6DD-B22A05E7555C}" type="presParOf" srcId="{338BC3C6-4E50-4E40-A3D2-BC47420586EE}" destId="{FA5E23B5-B5F8-224A-BCF3-175F4B575145}" srcOrd="4" destOrd="0" presId="urn:microsoft.com/office/officeart/2005/8/layout/cycle4#3"/>
    <dgm:cxn modelId="{A6C3FCC0-5673-BF4D-A97D-D00C9C7E14C6}" type="presParOf" srcId="{54B66CE4-B957-6B43-BDD6-872EB4784E64}" destId="{A04C8535-5121-1D48-89BE-ED9EAD28EFF1}" srcOrd="2" destOrd="0" presId="urn:microsoft.com/office/officeart/2005/8/layout/cycle4#3"/>
    <dgm:cxn modelId="{9B4ABF64-D9C1-C945-B310-B538D9B71C28}" type="presParOf" srcId="{54B66CE4-B957-6B43-BDD6-872EB4784E64}" destId="{FA519686-EE3E-034C-95BB-4F2415CF38CD}" srcOrd="3" destOrd="0" presId="urn:microsoft.com/office/officeart/2005/8/layout/cycle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AF291-A8F7-754D-9BCC-21843D1485E8}"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6889743B-15A5-4B42-96C5-11425D930E4F}">
      <dgm:prSet/>
      <dgm:spPr>
        <a:solidFill>
          <a:schemeClr val="accent4"/>
        </a:solidFill>
        <a:ln>
          <a:solidFill>
            <a:schemeClr val="accent1"/>
          </a:solidFill>
        </a:ln>
      </dgm:spPr>
      <dgm:t>
        <a:bodyPr/>
        <a:lstStyle/>
        <a:p>
          <a:pPr rtl="0"/>
          <a:r>
            <a:rPr lang="en-US" dirty="0">
              <a:solidFill>
                <a:schemeClr val="accent1">
                  <a:lumMod val="50000"/>
                </a:schemeClr>
              </a:solidFill>
              <a:effectLst/>
            </a:rPr>
            <a:t>Very complex because it affects so many aspects of the computer system</a:t>
          </a:r>
        </a:p>
      </dgm:t>
    </dgm:pt>
    <dgm:pt modelId="{67CA192B-3275-C54B-B58C-DA050B16402A}" type="parTrans" cxnId="{22BFA529-E339-0641-95A3-3C48530A63FA}">
      <dgm:prSet/>
      <dgm:spPr/>
      <dgm:t>
        <a:bodyPr/>
        <a:lstStyle/>
        <a:p>
          <a:endParaRPr lang="en-US"/>
        </a:p>
      </dgm:t>
    </dgm:pt>
    <dgm:pt modelId="{CF529774-18D4-5A49-A355-4389DD9EDF78}" type="sibTrans" cxnId="{22BFA529-E339-0641-95A3-3C48530A63FA}">
      <dgm:prSet/>
      <dgm:spPr/>
      <dgm:t>
        <a:bodyPr/>
        <a:lstStyle/>
        <a:p>
          <a:endParaRPr lang="en-US"/>
        </a:p>
      </dgm:t>
    </dgm:pt>
    <dgm:pt modelId="{85FA6A79-0A59-5E45-B15E-9A4DF30BB091}">
      <dgm:prSet/>
      <dgm:spPr>
        <a:ln>
          <a:solidFill>
            <a:schemeClr val="accent1"/>
          </a:solidFill>
        </a:ln>
      </dgm:spPr>
      <dgm:t>
        <a:bodyPr/>
        <a:lstStyle/>
        <a:p>
          <a:pPr rtl="0"/>
          <a:r>
            <a:rPr lang="en-US" dirty="0">
              <a:effectLst>
                <a:outerShdw blurRad="38100" dist="38100" dir="2700000" algn="tl">
                  <a:srgbClr val="000000">
                    <a:alpha val="43137"/>
                  </a:srgbClr>
                </a:outerShdw>
              </a:effectLst>
            </a:rPr>
            <a:t>Defines many of the functions performed by the processor</a:t>
          </a:r>
        </a:p>
      </dgm:t>
    </dgm:pt>
    <dgm:pt modelId="{85E6E25A-3AE3-3F46-8E90-F2494FC5AECD}" type="parTrans" cxnId="{9656FF87-A36E-4841-A19A-86F651EBBADF}">
      <dgm:prSet/>
      <dgm:spPr/>
      <dgm:t>
        <a:bodyPr/>
        <a:lstStyle/>
        <a:p>
          <a:endParaRPr lang="en-US"/>
        </a:p>
      </dgm:t>
    </dgm:pt>
    <dgm:pt modelId="{4FD0B408-98C8-DE45-A952-A44EDA44E8FC}" type="sibTrans" cxnId="{9656FF87-A36E-4841-A19A-86F651EBBADF}">
      <dgm:prSet/>
      <dgm:spPr/>
      <dgm:t>
        <a:bodyPr/>
        <a:lstStyle/>
        <a:p>
          <a:endParaRPr lang="en-US"/>
        </a:p>
      </dgm:t>
    </dgm:pt>
    <dgm:pt modelId="{0D809260-4B42-5043-99E3-CF6D7B616585}">
      <dgm:prSet/>
      <dgm:spPr>
        <a:solidFill>
          <a:schemeClr val="accent4"/>
        </a:solidFill>
        <a:ln>
          <a:solidFill>
            <a:schemeClr val="accent1"/>
          </a:solidFill>
        </a:ln>
      </dgm:spPr>
      <dgm:t>
        <a:bodyPr/>
        <a:lstStyle/>
        <a:p>
          <a:pPr rtl="0"/>
          <a:r>
            <a:rPr lang="en-US" dirty="0">
              <a:solidFill>
                <a:schemeClr val="accent1">
                  <a:lumMod val="50000"/>
                </a:schemeClr>
              </a:solidFill>
              <a:effectLst/>
            </a:rPr>
            <a:t>Programmer’s means of controlling the processor</a:t>
          </a:r>
        </a:p>
      </dgm:t>
    </dgm:pt>
    <dgm:pt modelId="{6DAB96D9-CB97-A54D-9E38-73264325FA95}" type="parTrans" cxnId="{EECC1C35-EB9D-134D-B119-AC5BA49998B9}">
      <dgm:prSet/>
      <dgm:spPr/>
      <dgm:t>
        <a:bodyPr/>
        <a:lstStyle/>
        <a:p>
          <a:endParaRPr lang="en-US"/>
        </a:p>
      </dgm:t>
    </dgm:pt>
    <dgm:pt modelId="{4CFBC049-35FB-B34E-9B0C-92B91BF2D448}" type="sibTrans" cxnId="{EECC1C35-EB9D-134D-B119-AC5BA49998B9}">
      <dgm:prSet/>
      <dgm:spPr/>
      <dgm:t>
        <a:bodyPr/>
        <a:lstStyle/>
        <a:p>
          <a:endParaRPr lang="en-US"/>
        </a:p>
      </dgm:t>
    </dgm:pt>
    <dgm:pt modelId="{D998F21C-897B-DF48-956E-861DE4522346}">
      <dgm:prSet/>
      <dgm:spPr>
        <a:ln>
          <a:solidFill>
            <a:schemeClr val="accent1"/>
          </a:solidFill>
        </a:ln>
      </dgm:spPr>
      <dgm:t>
        <a:bodyPr/>
        <a:lstStyle/>
        <a:p>
          <a:pPr rtl="0"/>
          <a:r>
            <a:rPr lang="en-US" dirty="0">
              <a:effectLst>
                <a:outerShdw blurRad="38100" dist="38100" dir="2700000" algn="tl">
                  <a:srgbClr val="000000">
                    <a:alpha val="43137"/>
                  </a:srgbClr>
                </a:outerShdw>
              </a:effectLst>
            </a:rPr>
            <a:t>Fundamental design issues:</a:t>
          </a:r>
        </a:p>
      </dgm:t>
    </dgm:pt>
    <dgm:pt modelId="{72A2F193-6231-4244-857B-8332F42F6A3B}" type="parTrans" cxnId="{1C4350C2-543B-8548-B105-496D40F075CF}">
      <dgm:prSet/>
      <dgm:spPr/>
      <dgm:t>
        <a:bodyPr/>
        <a:lstStyle/>
        <a:p>
          <a:endParaRPr lang="en-US"/>
        </a:p>
      </dgm:t>
    </dgm:pt>
    <dgm:pt modelId="{F381CFC5-8171-744F-9472-FF7ED8AF86F2}" type="sibTrans" cxnId="{1C4350C2-543B-8548-B105-496D40F075CF}">
      <dgm:prSet/>
      <dgm:spPr/>
      <dgm:t>
        <a:bodyPr/>
        <a:lstStyle/>
        <a:p>
          <a:endParaRPr lang="en-US"/>
        </a:p>
      </dgm:t>
    </dgm:pt>
    <dgm:pt modelId="{C9369FCC-1255-0D45-AB2C-E89EC8343E66}">
      <dgm:prSet/>
      <dgm:spPr>
        <a:ln>
          <a:solidFill>
            <a:schemeClr val="accent3"/>
          </a:solidFill>
        </a:ln>
      </dgm:spPr>
      <dgm:t>
        <a:bodyPr/>
        <a:lstStyle/>
        <a:p>
          <a:pPr rtl="0"/>
          <a:r>
            <a:rPr lang="en-US" dirty="0"/>
            <a:t>Operation repertoire</a:t>
          </a:r>
        </a:p>
      </dgm:t>
    </dgm:pt>
    <dgm:pt modelId="{FEBA2014-7990-B94D-BAD1-0C73293FA03E}" type="parTrans" cxnId="{68360D74-8D76-144C-8C77-C5B9AF813FFF}">
      <dgm:prSet/>
      <dgm:spPr/>
      <dgm:t>
        <a:bodyPr/>
        <a:lstStyle/>
        <a:p>
          <a:endParaRPr lang="en-US"/>
        </a:p>
      </dgm:t>
    </dgm:pt>
    <dgm:pt modelId="{E8789AB2-278C-244A-9413-8F495D74BD39}" type="sibTrans" cxnId="{68360D74-8D76-144C-8C77-C5B9AF813FFF}">
      <dgm:prSet/>
      <dgm:spPr/>
      <dgm:t>
        <a:bodyPr/>
        <a:lstStyle/>
        <a:p>
          <a:endParaRPr lang="en-US"/>
        </a:p>
      </dgm:t>
    </dgm:pt>
    <dgm:pt modelId="{85B4CF29-6326-2542-83F0-1CACEFCB1AF3}">
      <dgm:prSet/>
      <dgm:spPr>
        <a:ln>
          <a:solidFill>
            <a:schemeClr val="accent3"/>
          </a:solidFill>
        </a:ln>
      </dgm:spPr>
      <dgm:t>
        <a:bodyPr/>
        <a:lstStyle/>
        <a:p>
          <a:pPr rtl="0"/>
          <a:r>
            <a:rPr lang="en-US" dirty="0"/>
            <a:t>How many and which operations to provide and how complex operations should be</a:t>
          </a:r>
        </a:p>
      </dgm:t>
    </dgm:pt>
    <dgm:pt modelId="{72F90D80-0BF8-8445-99FC-CC6F6214E71E}" type="parTrans" cxnId="{6B4BC049-F42D-124E-B25E-6C3A363C158D}">
      <dgm:prSet/>
      <dgm:spPr/>
      <dgm:t>
        <a:bodyPr/>
        <a:lstStyle/>
        <a:p>
          <a:endParaRPr lang="en-US"/>
        </a:p>
      </dgm:t>
    </dgm:pt>
    <dgm:pt modelId="{088BA404-42C0-1C4A-BAB9-FB69685CFC8F}" type="sibTrans" cxnId="{6B4BC049-F42D-124E-B25E-6C3A363C158D}">
      <dgm:prSet/>
      <dgm:spPr/>
      <dgm:t>
        <a:bodyPr/>
        <a:lstStyle/>
        <a:p>
          <a:endParaRPr lang="en-US"/>
        </a:p>
      </dgm:t>
    </dgm:pt>
    <dgm:pt modelId="{4390CE26-E020-2344-AC66-027A469F3ACB}">
      <dgm:prSet/>
      <dgm:spPr>
        <a:ln>
          <a:solidFill>
            <a:schemeClr val="accent3"/>
          </a:solidFill>
        </a:ln>
      </dgm:spPr>
      <dgm:t>
        <a:bodyPr/>
        <a:lstStyle/>
        <a:p>
          <a:pPr rtl="0"/>
          <a:r>
            <a:rPr lang="en-US" dirty="0"/>
            <a:t>Data types</a:t>
          </a:r>
        </a:p>
      </dgm:t>
    </dgm:pt>
    <dgm:pt modelId="{EE0784BC-8E94-3249-9326-05B0F0EC8566}" type="parTrans" cxnId="{67429442-5381-D544-911E-45BE2E8BEBB3}">
      <dgm:prSet/>
      <dgm:spPr/>
      <dgm:t>
        <a:bodyPr/>
        <a:lstStyle/>
        <a:p>
          <a:endParaRPr lang="en-US"/>
        </a:p>
      </dgm:t>
    </dgm:pt>
    <dgm:pt modelId="{57E4573D-7C81-2D40-A41D-92FE4675772B}" type="sibTrans" cxnId="{67429442-5381-D544-911E-45BE2E8BEBB3}">
      <dgm:prSet/>
      <dgm:spPr/>
      <dgm:t>
        <a:bodyPr/>
        <a:lstStyle/>
        <a:p>
          <a:endParaRPr lang="en-US"/>
        </a:p>
      </dgm:t>
    </dgm:pt>
    <dgm:pt modelId="{CD8C6866-04F3-5E4D-91BB-DBE814C5FE61}">
      <dgm:prSet/>
      <dgm:spPr>
        <a:ln>
          <a:solidFill>
            <a:schemeClr val="accent3"/>
          </a:solidFill>
        </a:ln>
      </dgm:spPr>
      <dgm:t>
        <a:bodyPr/>
        <a:lstStyle/>
        <a:p>
          <a:pPr rtl="0"/>
          <a:r>
            <a:rPr lang="en-US" dirty="0"/>
            <a:t>The various types of data upon which operations are performed</a:t>
          </a:r>
        </a:p>
      </dgm:t>
    </dgm:pt>
    <dgm:pt modelId="{94A96CE7-0C66-6442-B436-33A85DCF0EB8}" type="parTrans" cxnId="{EA04EA4D-F731-444F-A75A-EA67FAA3BAAA}">
      <dgm:prSet/>
      <dgm:spPr/>
      <dgm:t>
        <a:bodyPr/>
        <a:lstStyle/>
        <a:p>
          <a:endParaRPr lang="en-US"/>
        </a:p>
      </dgm:t>
    </dgm:pt>
    <dgm:pt modelId="{534312D2-EF11-9040-A425-E679398BBB09}" type="sibTrans" cxnId="{EA04EA4D-F731-444F-A75A-EA67FAA3BAAA}">
      <dgm:prSet/>
      <dgm:spPr/>
      <dgm:t>
        <a:bodyPr/>
        <a:lstStyle/>
        <a:p>
          <a:endParaRPr lang="en-US"/>
        </a:p>
      </dgm:t>
    </dgm:pt>
    <dgm:pt modelId="{27979A66-A56C-4049-8B2C-81450FEC40AE}">
      <dgm:prSet/>
      <dgm:spPr>
        <a:ln>
          <a:solidFill>
            <a:schemeClr val="accent3"/>
          </a:solidFill>
        </a:ln>
      </dgm:spPr>
      <dgm:t>
        <a:bodyPr/>
        <a:lstStyle/>
        <a:p>
          <a:pPr rtl="0"/>
          <a:r>
            <a:rPr lang="en-US" dirty="0"/>
            <a:t>Instruction format</a:t>
          </a:r>
        </a:p>
      </dgm:t>
    </dgm:pt>
    <dgm:pt modelId="{0BAD965C-5E45-E348-9627-B2BAE6E80F9E}" type="parTrans" cxnId="{BDD1E050-A83E-784D-BF9F-51F1D543E71E}">
      <dgm:prSet/>
      <dgm:spPr/>
      <dgm:t>
        <a:bodyPr/>
        <a:lstStyle/>
        <a:p>
          <a:endParaRPr lang="en-US"/>
        </a:p>
      </dgm:t>
    </dgm:pt>
    <dgm:pt modelId="{D56E2247-0C5E-B348-A171-22BD52D9ACDC}" type="sibTrans" cxnId="{BDD1E050-A83E-784D-BF9F-51F1D543E71E}">
      <dgm:prSet/>
      <dgm:spPr/>
      <dgm:t>
        <a:bodyPr/>
        <a:lstStyle/>
        <a:p>
          <a:endParaRPr lang="en-US"/>
        </a:p>
      </dgm:t>
    </dgm:pt>
    <dgm:pt modelId="{D8ADB5D5-83D4-254D-8268-1D4258FF0983}">
      <dgm:prSet/>
      <dgm:spPr>
        <a:ln>
          <a:solidFill>
            <a:schemeClr val="accent3"/>
          </a:solidFill>
        </a:ln>
      </dgm:spPr>
      <dgm:t>
        <a:bodyPr/>
        <a:lstStyle/>
        <a:p>
          <a:pPr rtl="0"/>
          <a:r>
            <a:rPr lang="en-US" dirty="0"/>
            <a:t>Instruction length in bits, number of addresses, size of various fields, etc.</a:t>
          </a:r>
        </a:p>
      </dgm:t>
    </dgm:pt>
    <dgm:pt modelId="{0BE5CFAC-A0B5-964A-B9BA-C7D96CE5007A}" type="parTrans" cxnId="{89DBDA85-C7AD-F34A-826A-56231F6220CD}">
      <dgm:prSet/>
      <dgm:spPr/>
      <dgm:t>
        <a:bodyPr/>
        <a:lstStyle/>
        <a:p>
          <a:endParaRPr lang="en-US"/>
        </a:p>
      </dgm:t>
    </dgm:pt>
    <dgm:pt modelId="{FD160994-212E-E44D-80B0-667F73F65AEF}" type="sibTrans" cxnId="{89DBDA85-C7AD-F34A-826A-56231F6220CD}">
      <dgm:prSet/>
      <dgm:spPr/>
      <dgm:t>
        <a:bodyPr/>
        <a:lstStyle/>
        <a:p>
          <a:endParaRPr lang="en-US"/>
        </a:p>
      </dgm:t>
    </dgm:pt>
    <dgm:pt modelId="{8EDB5311-D825-C24B-81D1-969D1851DAF9}">
      <dgm:prSet/>
      <dgm:spPr>
        <a:ln>
          <a:solidFill>
            <a:schemeClr val="accent3"/>
          </a:solidFill>
        </a:ln>
      </dgm:spPr>
      <dgm:t>
        <a:bodyPr/>
        <a:lstStyle/>
        <a:p>
          <a:pPr rtl="0"/>
          <a:r>
            <a:rPr lang="en-US" dirty="0"/>
            <a:t>Registers</a:t>
          </a:r>
        </a:p>
      </dgm:t>
    </dgm:pt>
    <dgm:pt modelId="{6F6FE688-35DD-774E-9EB1-17B5346276AC}" type="parTrans" cxnId="{4394D576-269D-2945-995D-F940BAD89E62}">
      <dgm:prSet/>
      <dgm:spPr/>
      <dgm:t>
        <a:bodyPr/>
        <a:lstStyle/>
        <a:p>
          <a:endParaRPr lang="en-US"/>
        </a:p>
      </dgm:t>
    </dgm:pt>
    <dgm:pt modelId="{692B24AA-7D07-7048-8613-6FBCF61EEA94}" type="sibTrans" cxnId="{4394D576-269D-2945-995D-F940BAD89E62}">
      <dgm:prSet/>
      <dgm:spPr/>
      <dgm:t>
        <a:bodyPr/>
        <a:lstStyle/>
        <a:p>
          <a:endParaRPr lang="en-US"/>
        </a:p>
      </dgm:t>
    </dgm:pt>
    <dgm:pt modelId="{1A8DEE92-5932-2342-86A0-295B875220F9}">
      <dgm:prSet/>
      <dgm:spPr>
        <a:ln>
          <a:solidFill>
            <a:schemeClr val="accent3"/>
          </a:solidFill>
        </a:ln>
      </dgm:spPr>
      <dgm:t>
        <a:bodyPr/>
        <a:lstStyle/>
        <a:p>
          <a:pPr rtl="0"/>
          <a:r>
            <a:rPr lang="en-US" dirty="0"/>
            <a:t>Number of processor registers that can be referenced by instructions and their use</a:t>
          </a:r>
        </a:p>
      </dgm:t>
    </dgm:pt>
    <dgm:pt modelId="{7778AB8B-2411-A743-85E6-22B2AB0564E3}" type="parTrans" cxnId="{D08099CC-E467-8D4C-AB9A-4564952541C6}">
      <dgm:prSet/>
      <dgm:spPr/>
      <dgm:t>
        <a:bodyPr/>
        <a:lstStyle/>
        <a:p>
          <a:endParaRPr lang="en-US"/>
        </a:p>
      </dgm:t>
    </dgm:pt>
    <dgm:pt modelId="{A134BDCA-C254-DE45-93E2-DC2500F0CBFE}" type="sibTrans" cxnId="{D08099CC-E467-8D4C-AB9A-4564952541C6}">
      <dgm:prSet/>
      <dgm:spPr/>
      <dgm:t>
        <a:bodyPr/>
        <a:lstStyle/>
        <a:p>
          <a:endParaRPr lang="en-US"/>
        </a:p>
      </dgm:t>
    </dgm:pt>
    <dgm:pt modelId="{96BB0494-7D8F-CD4B-A1AF-11A7C343A91B}">
      <dgm:prSet/>
      <dgm:spPr>
        <a:ln>
          <a:solidFill>
            <a:schemeClr val="accent3"/>
          </a:solidFill>
        </a:ln>
      </dgm:spPr>
      <dgm:t>
        <a:bodyPr/>
        <a:lstStyle/>
        <a:p>
          <a:pPr rtl="0"/>
          <a:r>
            <a:rPr lang="en-US" dirty="0"/>
            <a:t>Addressing</a:t>
          </a:r>
        </a:p>
      </dgm:t>
    </dgm:pt>
    <dgm:pt modelId="{B1105FA3-D912-E441-AC8A-88777BFB525C}" type="parTrans" cxnId="{8ACD60B9-1E24-8643-B0E2-4E960CC49AE7}">
      <dgm:prSet/>
      <dgm:spPr/>
      <dgm:t>
        <a:bodyPr/>
        <a:lstStyle/>
        <a:p>
          <a:endParaRPr lang="en-US"/>
        </a:p>
      </dgm:t>
    </dgm:pt>
    <dgm:pt modelId="{869EF331-C2D4-FE48-998C-9544825F77E6}" type="sibTrans" cxnId="{8ACD60B9-1E24-8643-B0E2-4E960CC49AE7}">
      <dgm:prSet/>
      <dgm:spPr/>
      <dgm:t>
        <a:bodyPr/>
        <a:lstStyle/>
        <a:p>
          <a:endParaRPr lang="en-US"/>
        </a:p>
      </dgm:t>
    </dgm:pt>
    <dgm:pt modelId="{DA3083F4-5821-A147-9AA7-30FFBC02ADD8}">
      <dgm:prSet/>
      <dgm:spPr>
        <a:ln>
          <a:solidFill>
            <a:schemeClr val="accent3"/>
          </a:solidFill>
        </a:ln>
      </dgm:spPr>
      <dgm:t>
        <a:bodyPr/>
        <a:lstStyle/>
        <a:p>
          <a:pPr rtl="0"/>
          <a:r>
            <a:rPr lang="en-US" dirty="0"/>
            <a:t>The mode or modes by which the address of an operand is specified </a:t>
          </a:r>
        </a:p>
      </dgm:t>
    </dgm:pt>
    <dgm:pt modelId="{E0E984FE-1671-454A-A779-9E975DBCAC47}" type="parTrans" cxnId="{B278AA3D-E1A2-684C-AF6E-AACF61A078D8}">
      <dgm:prSet/>
      <dgm:spPr/>
      <dgm:t>
        <a:bodyPr/>
        <a:lstStyle/>
        <a:p>
          <a:endParaRPr lang="en-US"/>
        </a:p>
      </dgm:t>
    </dgm:pt>
    <dgm:pt modelId="{9DB57987-667C-0642-BBEF-C9D273B82061}" type="sibTrans" cxnId="{B278AA3D-E1A2-684C-AF6E-AACF61A078D8}">
      <dgm:prSet/>
      <dgm:spPr/>
      <dgm:t>
        <a:bodyPr/>
        <a:lstStyle/>
        <a:p>
          <a:endParaRPr lang="en-US"/>
        </a:p>
      </dgm:t>
    </dgm:pt>
    <dgm:pt modelId="{DF3A5C78-EC98-1741-8BEE-850D17600ECC}" type="pres">
      <dgm:prSet presAssocID="{BE9AF291-A8F7-754D-9BCC-21843D1485E8}" presName="Name0" presStyleCnt="0">
        <dgm:presLayoutVars>
          <dgm:dir/>
          <dgm:animLvl val="lvl"/>
          <dgm:resizeHandles val="exact"/>
        </dgm:presLayoutVars>
      </dgm:prSet>
      <dgm:spPr/>
    </dgm:pt>
    <dgm:pt modelId="{B0F4D848-8A7D-A44A-9DAA-449706BF3E32}" type="pres">
      <dgm:prSet presAssocID="{D998F21C-897B-DF48-956E-861DE4522346}" presName="boxAndChildren" presStyleCnt="0"/>
      <dgm:spPr/>
    </dgm:pt>
    <dgm:pt modelId="{EEC97410-8A05-AA47-90C3-84F83CA2796A}" type="pres">
      <dgm:prSet presAssocID="{D998F21C-897B-DF48-956E-861DE4522346}" presName="parentTextBox" presStyleLbl="node1" presStyleIdx="0" presStyleCnt="4"/>
      <dgm:spPr/>
    </dgm:pt>
    <dgm:pt modelId="{B53E567A-FFCB-E447-B0EB-DF566B287828}" type="pres">
      <dgm:prSet presAssocID="{D998F21C-897B-DF48-956E-861DE4522346}" presName="entireBox" presStyleLbl="node1" presStyleIdx="0" presStyleCnt="4" custScaleX="100000" custScaleY="98944"/>
      <dgm:spPr/>
    </dgm:pt>
    <dgm:pt modelId="{8979A76C-D61D-6741-A5C2-163D4E32E8AC}" type="pres">
      <dgm:prSet presAssocID="{D998F21C-897B-DF48-956E-861DE4522346}" presName="descendantBox" presStyleCnt="0"/>
      <dgm:spPr/>
    </dgm:pt>
    <dgm:pt modelId="{FDFC3F15-9000-D642-934F-FD22C852295A}" type="pres">
      <dgm:prSet presAssocID="{C9369FCC-1255-0D45-AB2C-E89EC8343E66}" presName="childTextBox" presStyleLbl="fgAccFollowNode1" presStyleIdx="0" presStyleCnt="5">
        <dgm:presLayoutVars>
          <dgm:bulletEnabled val="1"/>
        </dgm:presLayoutVars>
      </dgm:prSet>
      <dgm:spPr/>
    </dgm:pt>
    <dgm:pt modelId="{299A5A01-E6B1-3549-9A82-78303BEA5CF6}" type="pres">
      <dgm:prSet presAssocID="{4390CE26-E020-2344-AC66-027A469F3ACB}" presName="childTextBox" presStyleLbl="fgAccFollowNode1" presStyleIdx="1" presStyleCnt="5">
        <dgm:presLayoutVars>
          <dgm:bulletEnabled val="1"/>
        </dgm:presLayoutVars>
      </dgm:prSet>
      <dgm:spPr/>
    </dgm:pt>
    <dgm:pt modelId="{2B60D48B-0CBB-3640-8066-CD9CF8A8328E}" type="pres">
      <dgm:prSet presAssocID="{27979A66-A56C-4049-8B2C-81450FEC40AE}" presName="childTextBox" presStyleLbl="fgAccFollowNode1" presStyleIdx="2" presStyleCnt="5">
        <dgm:presLayoutVars>
          <dgm:bulletEnabled val="1"/>
        </dgm:presLayoutVars>
      </dgm:prSet>
      <dgm:spPr/>
    </dgm:pt>
    <dgm:pt modelId="{015B0615-A51D-BE4E-B6B0-DD65E7B83F35}" type="pres">
      <dgm:prSet presAssocID="{8EDB5311-D825-C24B-81D1-969D1851DAF9}" presName="childTextBox" presStyleLbl="fgAccFollowNode1" presStyleIdx="3" presStyleCnt="5">
        <dgm:presLayoutVars>
          <dgm:bulletEnabled val="1"/>
        </dgm:presLayoutVars>
      </dgm:prSet>
      <dgm:spPr/>
    </dgm:pt>
    <dgm:pt modelId="{245DBD2D-001A-1647-A9D4-0EE759999A90}" type="pres">
      <dgm:prSet presAssocID="{96BB0494-7D8F-CD4B-A1AF-11A7C343A91B}" presName="childTextBox" presStyleLbl="fgAccFollowNode1" presStyleIdx="4" presStyleCnt="5">
        <dgm:presLayoutVars>
          <dgm:bulletEnabled val="1"/>
        </dgm:presLayoutVars>
      </dgm:prSet>
      <dgm:spPr/>
    </dgm:pt>
    <dgm:pt modelId="{6F136D9B-0A5C-E34F-B2F4-375DFE16F357}" type="pres">
      <dgm:prSet presAssocID="{4CFBC049-35FB-B34E-9B0C-92B91BF2D448}" presName="sp" presStyleCnt="0"/>
      <dgm:spPr/>
    </dgm:pt>
    <dgm:pt modelId="{1D636C84-6705-1F45-A256-C7A55A772094}" type="pres">
      <dgm:prSet presAssocID="{0D809260-4B42-5043-99E3-CF6D7B616585}" presName="arrowAndChildren" presStyleCnt="0"/>
      <dgm:spPr/>
    </dgm:pt>
    <dgm:pt modelId="{E96926DD-E710-3B4C-8E85-4706A8EA77F7}" type="pres">
      <dgm:prSet presAssocID="{0D809260-4B42-5043-99E3-CF6D7B616585}" presName="parentTextArrow" presStyleLbl="node1" presStyleIdx="1" presStyleCnt="4" custScaleX="92857" custScaleY="38669"/>
      <dgm:spPr/>
    </dgm:pt>
    <dgm:pt modelId="{26B140DD-57C8-1744-9AFB-648706180366}" type="pres">
      <dgm:prSet presAssocID="{4FD0B408-98C8-DE45-A952-A44EDA44E8FC}" presName="sp" presStyleCnt="0"/>
      <dgm:spPr/>
    </dgm:pt>
    <dgm:pt modelId="{3DB74973-3E5B-1B47-83A0-703004048F1D}" type="pres">
      <dgm:prSet presAssocID="{85FA6A79-0A59-5E45-B15E-9A4DF30BB091}" presName="arrowAndChildren" presStyleCnt="0"/>
      <dgm:spPr/>
    </dgm:pt>
    <dgm:pt modelId="{01AE4E59-7A07-2540-9D90-9EB69C1E6E80}" type="pres">
      <dgm:prSet presAssocID="{85FA6A79-0A59-5E45-B15E-9A4DF30BB091}" presName="parentTextArrow" presStyleLbl="node1" presStyleIdx="2" presStyleCnt="4" custScaleX="91071" custScaleY="35845"/>
      <dgm:spPr/>
    </dgm:pt>
    <dgm:pt modelId="{FF0428FE-3CD2-7A4A-8919-81FAED4C4DEF}" type="pres">
      <dgm:prSet presAssocID="{CF529774-18D4-5A49-A355-4389DD9EDF78}" presName="sp" presStyleCnt="0"/>
      <dgm:spPr/>
    </dgm:pt>
    <dgm:pt modelId="{E50A026F-7F60-EF42-97BE-EA170EA81E00}" type="pres">
      <dgm:prSet presAssocID="{6889743B-15A5-4B42-96C5-11425D930E4F}" presName="arrowAndChildren" presStyleCnt="0"/>
      <dgm:spPr/>
    </dgm:pt>
    <dgm:pt modelId="{4CCC5995-C980-C545-822B-7C2E6DA5B193}" type="pres">
      <dgm:prSet presAssocID="{6889743B-15A5-4B42-96C5-11425D930E4F}" presName="parentTextArrow" presStyleLbl="node1" presStyleIdx="3" presStyleCnt="4" custScaleX="92857" custScaleY="37875"/>
      <dgm:spPr/>
    </dgm:pt>
  </dgm:ptLst>
  <dgm:cxnLst>
    <dgm:cxn modelId="{13D2B602-D9ED-FB42-B6CC-950D78F868C5}" type="presOf" srcId="{85FA6A79-0A59-5E45-B15E-9A4DF30BB091}" destId="{01AE4E59-7A07-2540-9D90-9EB69C1E6E80}" srcOrd="0" destOrd="0" presId="urn:microsoft.com/office/officeart/2005/8/layout/process4"/>
    <dgm:cxn modelId="{874CB617-D433-2442-BFE8-2E056241BAAD}" type="presOf" srcId="{6889743B-15A5-4B42-96C5-11425D930E4F}" destId="{4CCC5995-C980-C545-822B-7C2E6DA5B193}" srcOrd="0" destOrd="0" presId="urn:microsoft.com/office/officeart/2005/8/layout/process4"/>
    <dgm:cxn modelId="{5418C623-3B2F-4E42-8E79-14C921A44122}" type="presOf" srcId="{0D809260-4B42-5043-99E3-CF6D7B616585}" destId="{E96926DD-E710-3B4C-8E85-4706A8EA77F7}" srcOrd="0" destOrd="0" presId="urn:microsoft.com/office/officeart/2005/8/layout/process4"/>
    <dgm:cxn modelId="{E8892F27-AAA8-4048-B2AD-E9B201644AFF}" type="presOf" srcId="{1A8DEE92-5932-2342-86A0-295B875220F9}" destId="{015B0615-A51D-BE4E-B6B0-DD65E7B83F35}" srcOrd="0" destOrd="1" presId="urn:microsoft.com/office/officeart/2005/8/layout/process4"/>
    <dgm:cxn modelId="{22BFA529-E339-0641-95A3-3C48530A63FA}" srcId="{BE9AF291-A8F7-754D-9BCC-21843D1485E8}" destId="{6889743B-15A5-4B42-96C5-11425D930E4F}" srcOrd="0" destOrd="0" parTransId="{67CA192B-3275-C54B-B58C-DA050B16402A}" sibTransId="{CF529774-18D4-5A49-A355-4389DD9EDF78}"/>
    <dgm:cxn modelId="{EECC1C35-EB9D-134D-B119-AC5BA49998B9}" srcId="{BE9AF291-A8F7-754D-9BCC-21843D1485E8}" destId="{0D809260-4B42-5043-99E3-CF6D7B616585}" srcOrd="2" destOrd="0" parTransId="{6DAB96D9-CB97-A54D-9E38-73264325FA95}" sibTransId="{4CFBC049-35FB-B34E-9B0C-92B91BF2D448}"/>
    <dgm:cxn modelId="{B278AA3D-E1A2-684C-AF6E-AACF61A078D8}" srcId="{96BB0494-7D8F-CD4B-A1AF-11A7C343A91B}" destId="{DA3083F4-5821-A147-9AA7-30FFBC02ADD8}" srcOrd="0" destOrd="0" parTransId="{E0E984FE-1671-454A-A779-9E975DBCAC47}" sibTransId="{9DB57987-667C-0642-BBEF-C9D273B82061}"/>
    <dgm:cxn modelId="{67429442-5381-D544-911E-45BE2E8BEBB3}" srcId="{D998F21C-897B-DF48-956E-861DE4522346}" destId="{4390CE26-E020-2344-AC66-027A469F3ACB}" srcOrd="1" destOrd="0" parTransId="{EE0784BC-8E94-3249-9326-05B0F0EC8566}" sibTransId="{57E4573D-7C81-2D40-A41D-92FE4675772B}"/>
    <dgm:cxn modelId="{46C96646-7E23-534A-B3F8-A6BC7CB7DCED}" type="presOf" srcId="{CD8C6866-04F3-5E4D-91BB-DBE814C5FE61}" destId="{299A5A01-E6B1-3549-9A82-78303BEA5CF6}" srcOrd="0" destOrd="1" presId="urn:microsoft.com/office/officeart/2005/8/layout/process4"/>
    <dgm:cxn modelId="{6B4BC049-F42D-124E-B25E-6C3A363C158D}" srcId="{C9369FCC-1255-0D45-AB2C-E89EC8343E66}" destId="{85B4CF29-6326-2542-83F0-1CACEFCB1AF3}" srcOrd="0" destOrd="0" parTransId="{72F90D80-0BF8-8445-99FC-CC6F6214E71E}" sibTransId="{088BA404-42C0-1C4A-BAB9-FB69685CFC8F}"/>
    <dgm:cxn modelId="{EA04EA4D-F731-444F-A75A-EA67FAA3BAAA}" srcId="{4390CE26-E020-2344-AC66-027A469F3ACB}" destId="{CD8C6866-04F3-5E4D-91BB-DBE814C5FE61}" srcOrd="0" destOrd="0" parTransId="{94A96CE7-0C66-6442-B436-33A85DCF0EB8}" sibTransId="{534312D2-EF11-9040-A425-E679398BBB09}"/>
    <dgm:cxn modelId="{BDD1E050-A83E-784D-BF9F-51F1D543E71E}" srcId="{D998F21C-897B-DF48-956E-861DE4522346}" destId="{27979A66-A56C-4049-8B2C-81450FEC40AE}" srcOrd="2" destOrd="0" parTransId="{0BAD965C-5E45-E348-9627-B2BAE6E80F9E}" sibTransId="{D56E2247-0C5E-B348-A171-22BD52D9ACDC}"/>
    <dgm:cxn modelId="{68360D74-8D76-144C-8C77-C5B9AF813FFF}" srcId="{D998F21C-897B-DF48-956E-861DE4522346}" destId="{C9369FCC-1255-0D45-AB2C-E89EC8343E66}" srcOrd="0" destOrd="0" parTransId="{FEBA2014-7990-B94D-BAD1-0C73293FA03E}" sibTransId="{E8789AB2-278C-244A-9413-8F495D74BD39}"/>
    <dgm:cxn modelId="{4394D576-269D-2945-995D-F940BAD89E62}" srcId="{D998F21C-897B-DF48-956E-861DE4522346}" destId="{8EDB5311-D825-C24B-81D1-969D1851DAF9}" srcOrd="3" destOrd="0" parTransId="{6F6FE688-35DD-774E-9EB1-17B5346276AC}" sibTransId="{692B24AA-7D07-7048-8613-6FBCF61EEA94}"/>
    <dgm:cxn modelId="{B1731785-004D-2446-9572-BCBB32366BD9}" type="presOf" srcId="{BE9AF291-A8F7-754D-9BCC-21843D1485E8}" destId="{DF3A5C78-EC98-1741-8BEE-850D17600ECC}" srcOrd="0" destOrd="0" presId="urn:microsoft.com/office/officeart/2005/8/layout/process4"/>
    <dgm:cxn modelId="{89DBDA85-C7AD-F34A-826A-56231F6220CD}" srcId="{27979A66-A56C-4049-8B2C-81450FEC40AE}" destId="{D8ADB5D5-83D4-254D-8268-1D4258FF0983}" srcOrd="0" destOrd="0" parTransId="{0BE5CFAC-A0B5-964A-B9BA-C7D96CE5007A}" sibTransId="{FD160994-212E-E44D-80B0-667F73F65AEF}"/>
    <dgm:cxn modelId="{9656FF87-A36E-4841-A19A-86F651EBBADF}" srcId="{BE9AF291-A8F7-754D-9BCC-21843D1485E8}" destId="{85FA6A79-0A59-5E45-B15E-9A4DF30BB091}" srcOrd="1" destOrd="0" parTransId="{85E6E25A-3AE3-3F46-8E90-F2494FC5AECD}" sibTransId="{4FD0B408-98C8-DE45-A952-A44EDA44E8FC}"/>
    <dgm:cxn modelId="{9E0D5D8C-C256-9B45-BE2D-3CDC052AAD63}" type="presOf" srcId="{C9369FCC-1255-0D45-AB2C-E89EC8343E66}" destId="{FDFC3F15-9000-D642-934F-FD22C852295A}" srcOrd="0" destOrd="0" presId="urn:microsoft.com/office/officeart/2005/8/layout/process4"/>
    <dgm:cxn modelId="{626C5293-6A55-3B42-BE8F-3AE88AD75C6C}" type="presOf" srcId="{D998F21C-897B-DF48-956E-861DE4522346}" destId="{B53E567A-FFCB-E447-B0EB-DF566B287828}" srcOrd="1" destOrd="0" presId="urn:microsoft.com/office/officeart/2005/8/layout/process4"/>
    <dgm:cxn modelId="{196840AB-7919-1C4A-91FA-3253D984D2AA}" type="presOf" srcId="{DA3083F4-5821-A147-9AA7-30FFBC02ADD8}" destId="{245DBD2D-001A-1647-A9D4-0EE759999A90}" srcOrd="0" destOrd="1" presId="urn:microsoft.com/office/officeart/2005/8/layout/process4"/>
    <dgm:cxn modelId="{510C88B0-332F-E040-B229-A09B6CD8CCC9}" type="presOf" srcId="{8EDB5311-D825-C24B-81D1-969D1851DAF9}" destId="{015B0615-A51D-BE4E-B6B0-DD65E7B83F35}" srcOrd="0" destOrd="0" presId="urn:microsoft.com/office/officeart/2005/8/layout/process4"/>
    <dgm:cxn modelId="{3C5405B3-1A41-E94C-91F5-3C67F3ADD8E3}" type="presOf" srcId="{D8ADB5D5-83D4-254D-8268-1D4258FF0983}" destId="{2B60D48B-0CBB-3640-8066-CD9CF8A8328E}" srcOrd="0" destOrd="1" presId="urn:microsoft.com/office/officeart/2005/8/layout/process4"/>
    <dgm:cxn modelId="{66FFD0B6-DA47-A349-B205-A1552B7AC61C}" type="presOf" srcId="{4390CE26-E020-2344-AC66-027A469F3ACB}" destId="{299A5A01-E6B1-3549-9A82-78303BEA5CF6}" srcOrd="0" destOrd="0" presId="urn:microsoft.com/office/officeart/2005/8/layout/process4"/>
    <dgm:cxn modelId="{8ACD60B9-1E24-8643-B0E2-4E960CC49AE7}" srcId="{D998F21C-897B-DF48-956E-861DE4522346}" destId="{96BB0494-7D8F-CD4B-A1AF-11A7C343A91B}" srcOrd="4" destOrd="0" parTransId="{B1105FA3-D912-E441-AC8A-88777BFB525C}" sibTransId="{869EF331-C2D4-FE48-998C-9544825F77E6}"/>
    <dgm:cxn modelId="{AFE4D4BD-1468-F64E-AA6E-C8811310FB11}" type="presOf" srcId="{85B4CF29-6326-2542-83F0-1CACEFCB1AF3}" destId="{FDFC3F15-9000-D642-934F-FD22C852295A}" srcOrd="0" destOrd="1" presId="urn:microsoft.com/office/officeart/2005/8/layout/process4"/>
    <dgm:cxn modelId="{1C4350C2-543B-8548-B105-496D40F075CF}" srcId="{BE9AF291-A8F7-754D-9BCC-21843D1485E8}" destId="{D998F21C-897B-DF48-956E-861DE4522346}" srcOrd="3" destOrd="0" parTransId="{72A2F193-6231-4244-857B-8332F42F6A3B}" sibTransId="{F381CFC5-8171-744F-9472-FF7ED8AF86F2}"/>
    <dgm:cxn modelId="{D08099CC-E467-8D4C-AB9A-4564952541C6}" srcId="{8EDB5311-D825-C24B-81D1-969D1851DAF9}" destId="{1A8DEE92-5932-2342-86A0-295B875220F9}" srcOrd="0" destOrd="0" parTransId="{7778AB8B-2411-A743-85E6-22B2AB0564E3}" sibTransId="{A134BDCA-C254-DE45-93E2-DC2500F0CBFE}"/>
    <dgm:cxn modelId="{EC2AB3D2-8860-3643-BBE6-F2C46F1F52DF}" type="presOf" srcId="{D998F21C-897B-DF48-956E-861DE4522346}" destId="{EEC97410-8A05-AA47-90C3-84F83CA2796A}" srcOrd="0" destOrd="0" presId="urn:microsoft.com/office/officeart/2005/8/layout/process4"/>
    <dgm:cxn modelId="{9403BAE2-9906-2449-9922-EC6672563A33}" type="presOf" srcId="{27979A66-A56C-4049-8B2C-81450FEC40AE}" destId="{2B60D48B-0CBB-3640-8066-CD9CF8A8328E}" srcOrd="0" destOrd="0" presId="urn:microsoft.com/office/officeart/2005/8/layout/process4"/>
    <dgm:cxn modelId="{87577FEE-5768-B64E-A8A4-580F8F1F5A55}" type="presOf" srcId="{96BB0494-7D8F-CD4B-A1AF-11A7C343A91B}" destId="{245DBD2D-001A-1647-A9D4-0EE759999A90}" srcOrd="0" destOrd="0" presId="urn:microsoft.com/office/officeart/2005/8/layout/process4"/>
    <dgm:cxn modelId="{755AEFC6-8EEA-F945-88DE-17170F7C3E07}" type="presParOf" srcId="{DF3A5C78-EC98-1741-8BEE-850D17600ECC}" destId="{B0F4D848-8A7D-A44A-9DAA-449706BF3E32}" srcOrd="0" destOrd="0" presId="urn:microsoft.com/office/officeart/2005/8/layout/process4"/>
    <dgm:cxn modelId="{4544FD3F-A557-6B4F-BD50-0F007CA12DE8}" type="presParOf" srcId="{B0F4D848-8A7D-A44A-9DAA-449706BF3E32}" destId="{EEC97410-8A05-AA47-90C3-84F83CA2796A}" srcOrd="0" destOrd="0" presId="urn:microsoft.com/office/officeart/2005/8/layout/process4"/>
    <dgm:cxn modelId="{02A4B6B0-DF77-EB44-8D51-906B9B938341}" type="presParOf" srcId="{B0F4D848-8A7D-A44A-9DAA-449706BF3E32}" destId="{B53E567A-FFCB-E447-B0EB-DF566B287828}" srcOrd="1" destOrd="0" presId="urn:microsoft.com/office/officeart/2005/8/layout/process4"/>
    <dgm:cxn modelId="{1A031150-2042-5147-9287-2F2CBFDF939E}" type="presParOf" srcId="{B0F4D848-8A7D-A44A-9DAA-449706BF3E32}" destId="{8979A76C-D61D-6741-A5C2-163D4E32E8AC}" srcOrd="2" destOrd="0" presId="urn:microsoft.com/office/officeart/2005/8/layout/process4"/>
    <dgm:cxn modelId="{27219C0F-DE72-2B46-92E8-048E292C96F0}" type="presParOf" srcId="{8979A76C-D61D-6741-A5C2-163D4E32E8AC}" destId="{FDFC3F15-9000-D642-934F-FD22C852295A}" srcOrd="0" destOrd="0" presId="urn:microsoft.com/office/officeart/2005/8/layout/process4"/>
    <dgm:cxn modelId="{EA7F7033-A8D2-9B4A-8903-C438BDD3A548}" type="presParOf" srcId="{8979A76C-D61D-6741-A5C2-163D4E32E8AC}" destId="{299A5A01-E6B1-3549-9A82-78303BEA5CF6}" srcOrd="1" destOrd="0" presId="urn:microsoft.com/office/officeart/2005/8/layout/process4"/>
    <dgm:cxn modelId="{0588543B-EA16-D64C-80B8-A42A10DD64D6}" type="presParOf" srcId="{8979A76C-D61D-6741-A5C2-163D4E32E8AC}" destId="{2B60D48B-0CBB-3640-8066-CD9CF8A8328E}" srcOrd="2" destOrd="0" presId="urn:microsoft.com/office/officeart/2005/8/layout/process4"/>
    <dgm:cxn modelId="{DBC31B58-9ECE-294B-BF31-D525DFE424B0}" type="presParOf" srcId="{8979A76C-D61D-6741-A5C2-163D4E32E8AC}" destId="{015B0615-A51D-BE4E-B6B0-DD65E7B83F35}" srcOrd="3" destOrd="0" presId="urn:microsoft.com/office/officeart/2005/8/layout/process4"/>
    <dgm:cxn modelId="{F0A07E5C-7BE7-864B-A605-80DFA88E66B6}" type="presParOf" srcId="{8979A76C-D61D-6741-A5C2-163D4E32E8AC}" destId="{245DBD2D-001A-1647-A9D4-0EE759999A90}" srcOrd="4" destOrd="0" presId="urn:microsoft.com/office/officeart/2005/8/layout/process4"/>
    <dgm:cxn modelId="{9DB211D9-9E91-874F-811A-0C5840F0C7F2}" type="presParOf" srcId="{DF3A5C78-EC98-1741-8BEE-850D17600ECC}" destId="{6F136D9B-0A5C-E34F-B2F4-375DFE16F357}" srcOrd="1" destOrd="0" presId="urn:microsoft.com/office/officeart/2005/8/layout/process4"/>
    <dgm:cxn modelId="{C9DD87C1-2DFA-AB4E-94D6-F401CCADBE31}" type="presParOf" srcId="{DF3A5C78-EC98-1741-8BEE-850D17600ECC}" destId="{1D636C84-6705-1F45-A256-C7A55A772094}" srcOrd="2" destOrd="0" presId="urn:microsoft.com/office/officeart/2005/8/layout/process4"/>
    <dgm:cxn modelId="{220F264E-8560-9446-901E-F75C824740ED}" type="presParOf" srcId="{1D636C84-6705-1F45-A256-C7A55A772094}" destId="{E96926DD-E710-3B4C-8E85-4706A8EA77F7}" srcOrd="0" destOrd="0" presId="urn:microsoft.com/office/officeart/2005/8/layout/process4"/>
    <dgm:cxn modelId="{E7CDD694-AB85-D54E-9828-7F35A9B308DB}" type="presParOf" srcId="{DF3A5C78-EC98-1741-8BEE-850D17600ECC}" destId="{26B140DD-57C8-1744-9AFB-648706180366}" srcOrd="3" destOrd="0" presId="urn:microsoft.com/office/officeart/2005/8/layout/process4"/>
    <dgm:cxn modelId="{C1A0DF0F-BD36-434A-B4F8-3938D34ECC4F}" type="presParOf" srcId="{DF3A5C78-EC98-1741-8BEE-850D17600ECC}" destId="{3DB74973-3E5B-1B47-83A0-703004048F1D}" srcOrd="4" destOrd="0" presId="urn:microsoft.com/office/officeart/2005/8/layout/process4"/>
    <dgm:cxn modelId="{65251FD4-3B80-E742-8D3C-6FB8FFBCBAFF}" type="presParOf" srcId="{3DB74973-3E5B-1B47-83A0-703004048F1D}" destId="{01AE4E59-7A07-2540-9D90-9EB69C1E6E80}" srcOrd="0" destOrd="0" presId="urn:microsoft.com/office/officeart/2005/8/layout/process4"/>
    <dgm:cxn modelId="{41B208E6-E170-F344-BC27-E5E68C8A4BCE}" type="presParOf" srcId="{DF3A5C78-EC98-1741-8BEE-850D17600ECC}" destId="{FF0428FE-3CD2-7A4A-8919-81FAED4C4DEF}" srcOrd="5" destOrd="0" presId="urn:microsoft.com/office/officeart/2005/8/layout/process4"/>
    <dgm:cxn modelId="{B08FE5BC-2C54-0C46-964A-363BC06F3BF1}" type="presParOf" srcId="{DF3A5C78-EC98-1741-8BEE-850D17600ECC}" destId="{E50A026F-7F60-EF42-97BE-EA170EA81E00}" srcOrd="6" destOrd="0" presId="urn:microsoft.com/office/officeart/2005/8/layout/process4"/>
    <dgm:cxn modelId="{FC5DCD64-CEC8-114A-AB8B-1E7C96FA80C0}" type="presParOf" srcId="{E50A026F-7F60-EF42-97BE-EA170EA81E00}" destId="{4CCC5995-C980-C545-822B-7C2E6DA5B1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9CABA-3528-F84C-992E-FDCB53DA4C60}" type="doc">
      <dgm:prSet loTypeId="urn:microsoft.com/office/officeart/2005/8/layout/pyramid2" loCatId="pyramid" qsTypeId="urn:microsoft.com/office/officeart/2005/8/quickstyle/simple4" qsCatId="simple" csTypeId="urn:microsoft.com/office/officeart/2005/8/colors/accent1_2" csCatId="accent1"/>
      <dgm:spPr/>
      <dgm:t>
        <a:bodyPr/>
        <a:lstStyle/>
        <a:p>
          <a:endParaRPr lang="en-US"/>
        </a:p>
      </dgm:t>
    </dgm:pt>
    <dgm:pt modelId="{42C3DE85-4F24-8D44-97B4-EF1AD5BC92AA}">
      <dgm:prSet/>
      <dgm:spPr/>
      <dgm:t>
        <a:bodyPr/>
        <a:lstStyle/>
        <a:p>
          <a:pPr rtl="0"/>
          <a:r>
            <a:rPr lang="en-US" dirty="0"/>
            <a:t>Addresses</a:t>
          </a:r>
        </a:p>
      </dgm:t>
    </dgm:pt>
    <dgm:pt modelId="{D4986A68-F696-BF4C-83C3-309739422D43}" type="parTrans" cxnId="{67D77EFB-790C-9947-9ED5-43DA84E56231}">
      <dgm:prSet/>
      <dgm:spPr/>
      <dgm:t>
        <a:bodyPr/>
        <a:lstStyle/>
        <a:p>
          <a:endParaRPr lang="en-US"/>
        </a:p>
      </dgm:t>
    </dgm:pt>
    <dgm:pt modelId="{B88ECBFA-BB73-A448-B5E7-F763C2215A4A}" type="sibTrans" cxnId="{67D77EFB-790C-9947-9ED5-43DA84E56231}">
      <dgm:prSet/>
      <dgm:spPr/>
      <dgm:t>
        <a:bodyPr/>
        <a:lstStyle/>
        <a:p>
          <a:endParaRPr lang="en-US"/>
        </a:p>
      </dgm:t>
    </dgm:pt>
    <dgm:pt modelId="{741CE14A-8B08-3F4E-8319-CFE1956DC52E}">
      <dgm:prSet/>
      <dgm:spPr/>
      <dgm:t>
        <a:bodyPr/>
        <a:lstStyle/>
        <a:p>
          <a:pPr rtl="0"/>
          <a:r>
            <a:rPr lang="en-US" dirty="0"/>
            <a:t>Numbers</a:t>
          </a:r>
        </a:p>
      </dgm:t>
    </dgm:pt>
    <dgm:pt modelId="{7E69B0DC-AF4A-864C-8080-277020E4B8A1}" type="parTrans" cxnId="{D983EBA5-3E65-F14D-A1C5-99C01869DD62}">
      <dgm:prSet/>
      <dgm:spPr/>
      <dgm:t>
        <a:bodyPr/>
        <a:lstStyle/>
        <a:p>
          <a:endParaRPr lang="en-US"/>
        </a:p>
      </dgm:t>
    </dgm:pt>
    <dgm:pt modelId="{DC78CE80-320B-FC4F-8789-B0B0BEC65094}" type="sibTrans" cxnId="{D983EBA5-3E65-F14D-A1C5-99C01869DD62}">
      <dgm:prSet/>
      <dgm:spPr/>
      <dgm:t>
        <a:bodyPr/>
        <a:lstStyle/>
        <a:p>
          <a:endParaRPr lang="en-US"/>
        </a:p>
      </dgm:t>
    </dgm:pt>
    <dgm:pt modelId="{867FFA81-B28C-B64F-A24A-2DF78351BA0E}">
      <dgm:prSet/>
      <dgm:spPr/>
      <dgm:t>
        <a:bodyPr/>
        <a:lstStyle/>
        <a:p>
          <a:pPr rtl="0"/>
          <a:r>
            <a:rPr lang="en-US" dirty="0"/>
            <a:t>Characters</a:t>
          </a:r>
        </a:p>
      </dgm:t>
    </dgm:pt>
    <dgm:pt modelId="{5754A166-6DD0-2543-A230-72609DFD3E05}" type="parTrans" cxnId="{E0E13F9F-F7F7-A240-B222-52A7F9059F33}">
      <dgm:prSet/>
      <dgm:spPr/>
      <dgm:t>
        <a:bodyPr/>
        <a:lstStyle/>
        <a:p>
          <a:endParaRPr lang="en-US"/>
        </a:p>
      </dgm:t>
    </dgm:pt>
    <dgm:pt modelId="{083ECC6E-F55A-B24D-B922-7F00E1A7A68C}" type="sibTrans" cxnId="{E0E13F9F-F7F7-A240-B222-52A7F9059F33}">
      <dgm:prSet/>
      <dgm:spPr/>
      <dgm:t>
        <a:bodyPr/>
        <a:lstStyle/>
        <a:p>
          <a:endParaRPr lang="en-US"/>
        </a:p>
      </dgm:t>
    </dgm:pt>
    <dgm:pt modelId="{5279767A-DFDC-E544-9A2C-7BD6B9B8971D}">
      <dgm:prSet/>
      <dgm:spPr/>
      <dgm:t>
        <a:bodyPr/>
        <a:lstStyle/>
        <a:p>
          <a:pPr rtl="0"/>
          <a:r>
            <a:rPr lang="en-US" dirty="0"/>
            <a:t>Logical Data</a:t>
          </a:r>
        </a:p>
      </dgm:t>
    </dgm:pt>
    <dgm:pt modelId="{344845FF-FCA7-C441-AC91-2DCC72057B6F}" type="parTrans" cxnId="{19FC090A-6821-234B-9A9F-05F758D69805}">
      <dgm:prSet/>
      <dgm:spPr/>
      <dgm:t>
        <a:bodyPr/>
        <a:lstStyle/>
        <a:p>
          <a:endParaRPr lang="en-US"/>
        </a:p>
      </dgm:t>
    </dgm:pt>
    <dgm:pt modelId="{B8815F53-6499-C04C-8EE4-1A5DE3415814}" type="sibTrans" cxnId="{19FC090A-6821-234B-9A9F-05F758D69805}">
      <dgm:prSet/>
      <dgm:spPr/>
      <dgm:t>
        <a:bodyPr/>
        <a:lstStyle/>
        <a:p>
          <a:endParaRPr lang="en-US"/>
        </a:p>
      </dgm:t>
    </dgm:pt>
    <dgm:pt modelId="{5CF45BD6-8F4A-0C4D-AF4F-A24BA271FF16}" type="pres">
      <dgm:prSet presAssocID="{A6F9CABA-3528-F84C-992E-FDCB53DA4C60}" presName="compositeShape" presStyleCnt="0">
        <dgm:presLayoutVars>
          <dgm:dir/>
          <dgm:resizeHandles/>
        </dgm:presLayoutVars>
      </dgm:prSet>
      <dgm:spPr/>
    </dgm:pt>
    <dgm:pt modelId="{398EBC3F-3409-F640-A552-34E0EE96B84E}" type="pres">
      <dgm:prSet presAssocID="{A6F9CABA-3528-F84C-992E-FDCB53DA4C60}" presName="pyramid" presStyleLbl="node1" presStyleIdx="0" presStyleCnt="1"/>
      <dgm:spPr>
        <a:solidFill>
          <a:schemeClr val="accent3"/>
        </a:solidFill>
        <a:ln>
          <a:solidFill>
            <a:schemeClr val="accent3"/>
          </a:solidFill>
        </a:ln>
      </dgm:spPr>
    </dgm:pt>
    <dgm:pt modelId="{89249B60-BBF0-E64B-B7E5-5B1BD5D28EA0}" type="pres">
      <dgm:prSet presAssocID="{A6F9CABA-3528-F84C-992E-FDCB53DA4C60}" presName="theList" presStyleCnt="0"/>
      <dgm:spPr/>
    </dgm:pt>
    <dgm:pt modelId="{7C8309DA-5AF4-ED4B-8005-9099F3579E74}" type="pres">
      <dgm:prSet presAssocID="{42C3DE85-4F24-8D44-97B4-EF1AD5BC92AA}" presName="aNode" presStyleLbl="fgAcc1" presStyleIdx="0" presStyleCnt="4" custAng="20654831" custLinFactX="-23807" custLinFactNeighborX="-100000" custLinFactNeighborY="-68425">
        <dgm:presLayoutVars>
          <dgm:bulletEnabled val="1"/>
        </dgm:presLayoutVars>
      </dgm:prSet>
      <dgm:spPr/>
    </dgm:pt>
    <dgm:pt modelId="{25A0A0CD-3DF9-614D-8A3D-A358B5E2C032}" type="pres">
      <dgm:prSet presAssocID="{42C3DE85-4F24-8D44-97B4-EF1AD5BC92AA}" presName="aSpace" presStyleCnt="0"/>
      <dgm:spPr/>
    </dgm:pt>
    <dgm:pt modelId="{60D366F8-501D-8042-914B-93C4C14B955F}" type="pres">
      <dgm:prSet presAssocID="{741CE14A-8B08-3F4E-8319-CFE1956DC52E}" presName="aNode" presStyleLbl="fgAcc1" presStyleIdx="1" presStyleCnt="4" custAng="946966" custLinFactY="-34414" custLinFactNeighborX="30769" custLinFactNeighborY="-100000">
        <dgm:presLayoutVars>
          <dgm:bulletEnabled val="1"/>
        </dgm:presLayoutVars>
      </dgm:prSet>
      <dgm:spPr/>
    </dgm:pt>
    <dgm:pt modelId="{B1AD53EE-B26B-D341-93BE-77B2269226D9}" type="pres">
      <dgm:prSet presAssocID="{741CE14A-8B08-3F4E-8319-CFE1956DC52E}" presName="aSpace" presStyleCnt="0"/>
      <dgm:spPr/>
    </dgm:pt>
    <dgm:pt modelId="{7EB31862-2E15-EC40-92A8-38C0729D347E}" type="pres">
      <dgm:prSet presAssocID="{867FFA81-B28C-B64F-A24A-2DF78351BA0E}" presName="aNode" presStyleLbl="fgAcc1" presStyleIdx="2" presStyleCnt="4" custAng="846432" custLinFactX="-16124" custLinFactY="11807" custLinFactNeighborX="-100000" custLinFactNeighborY="100000">
        <dgm:presLayoutVars>
          <dgm:bulletEnabled val="1"/>
        </dgm:presLayoutVars>
      </dgm:prSet>
      <dgm:spPr/>
    </dgm:pt>
    <dgm:pt modelId="{DE718506-3475-7844-A054-A06334EAB2CC}" type="pres">
      <dgm:prSet presAssocID="{867FFA81-B28C-B64F-A24A-2DF78351BA0E}" presName="aSpace" presStyleCnt="0"/>
      <dgm:spPr/>
    </dgm:pt>
    <dgm:pt modelId="{98354637-29DA-C24D-92DF-1340B4B82D84}" type="pres">
      <dgm:prSet presAssocID="{5279767A-DFDC-E544-9A2C-7BD6B9B8971D}" presName="aNode" presStyleLbl="fgAcc1" presStyleIdx="3" presStyleCnt="4" custAng="20892888" custLinFactY="-7443" custLinFactNeighborX="27379" custLinFactNeighborY="-100000">
        <dgm:presLayoutVars>
          <dgm:bulletEnabled val="1"/>
        </dgm:presLayoutVars>
      </dgm:prSet>
      <dgm:spPr/>
    </dgm:pt>
    <dgm:pt modelId="{AA000D6A-C818-CB49-BD55-FD11DC067E17}" type="pres">
      <dgm:prSet presAssocID="{5279767A-DFDC-E544-9A2C-7BD6B9B8971D}" presName="aSpace" presStyleCnt="0"/>
      <dgm:spPr/>
    </dgm:pt>
  </dgm:ptLst>
  <dgm:cxnLst>
    <dgm:cxn modelId="{19FC090A-6821-234B-9A9F-05F758D69805}" srcId="{A6F9CABA-3528-F84C-992E-FDCB53DA4C60}" destId="{5279767A-DFDC-E544-9A2C-7BD6B9B8971D}" srcOrd="3" destOrd="0" parTransId="{344845FF-FCA7-C441-AC91-2DCC72057B6F}" sibTransId="{B8815F53-6499-C04C-8EE4-1A5DE3415814}"/>
    <dgm:cxn modelId="{9B42761A-3B24-344F-85D4-2A227FA88A8A}" type="presOf" srcId="{A6F9CABA-3528-F84C-992E-FDCB53DA4C60}" destId="{5CF45BD6-8F4A-0C4D-AF4F-A24BA271FF16}" srcOrd="0" destOrd="0" presId="urn:microsoft.com/office/officeart/2005/8/layout/pyramid2"/>
    <dgm:cxn modelId="{9D558739-7006-0C4A-8FCA-D37FD51FEA16}" type="presOf" srcId="{5279767A-DFDC-E544-9A2C-7BD6B9B8971D}" destId="{98354637-29DA-C24D-92DF-1340B4B82D84}" srcOrd="0" destOrd="0" presId="urn:microsoft.com/office/officeart/2005/8/layout/pyramid2"/>
    <dgm:cxn modelId="{1E04C35F-5EA8-DD4A-9992-8FAB82063CF7}" type="presOf" srcId="{42C3DE85-4F24-8D44-97B4-EF1AD5BC92AA}" destId="{7C8309DA-5AF4-ED4B-8005-9099F3579E74}" srcOrd="0" destOrd="0" presId="urn:microsoft.com/office/officeart/2005/8/layout/pyramid2"/>
    <dgm:cxn modelId="{8448968A-2434-D247-8CDD-D07BE0EBD552}" type="presOf" srcId="{867FFA81-B28C-B64F-A24A-2DF78351BA0E}" destId="{7EB31862-2E15-EC40-92A8-38C0729D347E}" srcOrd="0" destOrd="0" presId="urn:microsoft.com/office/officeart/2005/8/layout/pyramid2"/>
    <dgm:cxn modelId="{E0E13F9F-F7F7-A240-B222-52A7F9059F33}" srcId="{A6F9CABA-3528-F84C-992E-FDCB53DA4C60}" destId="{867FFA81-B28C-B64F-A24A-2DF78351BA0E}" srcOrd="2" destOrd="0" parTransId="{5754A166-6DD0-2543-A230-72609DFD3E05}" sibTransId="{083ECC6E-F55A-B24D-B922-7F00E1A7A68C}"/>
    <dgm:cxn modelId="{D983EBA5-3E65-F14D-A1C5-99C01869DD62}" srcId="{A6F9CABA-3528-F84C-992E-FDCB53DA4C60}" destId="{741CE14A-8B08-3F4E-8319-CFE1956DC52E}" srcOrd="1" destOrd="0" parTransId="{7E69B0DC-AF4A-864C-8080-277020E4B8A1}" sibTransId="{DC78CE80-320B-FC4F-8789-B0B0BEC65094}"/>
    <dgm:cxn modelId="{5F3DF0C6-132F-AA47-B06D-7E59F1C329BD}" type="presOf" srcId="{741CE14A-8B08-3F4E-8319-CFE1956DC52E}" destId="{60D366F8-501D-8042-914B-93C4C14B955F}" srcOrd="0" destOrd="0" presId="urn:microsoft.com/office/officeart/2005/8/layout/pyramid2"/>
    <dgm:cxn modelId="{67D77EFB-790C-9947-9ED5-43DA84E56231}" srcId="{A6F9CABA-3528-F84C-992E-FDCB53DA4C60}" destId="{42C3DE85-4F24-8D44-97B4-EF1AD5BC92AA}" srcOrd="0" destOrd="0" parTransId="{D4986A68-F696-BF4C-83C3-309739422D43}" sibTransId="{B88ECBFA-BB73-A448-B5E7-F763C2215A4A}"/>
    <dgm:cxn modelId="{F4064794-33D2-154D-BB8D-4AA10D36E286}" type="presParOf" srcId="{5CF45BD6-8F4A-0C4D-AF4F-A24BA271FF16}" destId="{398EBC3F-3409-F640-A552-34E0EE96B84E}" srcOrd="0" destOrd="0" presId="urn:microsoft.com/office/officeart/2005/8/layout/pyramid2"/>
    <dgm:cxn modelId="{9F86827A-3ECB-8E4C-AD80-EB65E478093E}" type="presParOf" srcId="{5CF45BD6-8F4A-0C4D-AF4F-A24BA271FF16}" destId="{89249B60-BBF0-E64B-B7E5-5B1BD5D28EA0}" srcOrd="1" destOrd="0" presId="urn:microsoft.com/office/officeart/2005/8/layout/pyramid2"/>
    <dgm:cxn modelId="{878CB9F0-784B-514E-BB87-5D8543E11432}" type="presParOf" srcId="{89249B60-BBF0-E64B-B7E5-5B1BD5D28EA0}" destId="{7C8309DA-5AF4-ED4B-8005-9099F3579E74}" srcOrd="0" destOrd="0" presId="urn:microsoft.com/office/officeart/2005/8/layout/pyramid2"/>
    <dgm:cxn modelId="{A89D07A8-1406-5D42-975A-0ABFEC7ADA45}" type="presParOf" srcId="{89249B60-BBF0-E64B-B7E5-5B1BD5D28EA0}" destId="{25A0A0CD-3DF9-614D-8A3D-A358B5E2C032}" srcOrd="1" destOrd="0" presId="urn:microsoft.com/office/officeart/2005/8/layout/pyramid2"/>
    <dgm:cxn modelId="{FDD6AC38-4EF0-FA49-BC07-32A8E109A710}" type="presParOf" srcId="{89249B60-BBF0-E64B-B7E5-5B1BD5D28EA0}" destId="{60D366F8-501D-8042-914B-93C4C14B955F}" srcOrd="2" destOrd="0" presId="urn:microsoft.com/office/officeart/2005/8/layout/pyramid2"/>
    <dgm:cxn modelId="{6D1E8F4B-F51C-894D-B319-C8DF7C985A5B}" type="presParOf" srcId="{89249B60-BBF0-E64B-B7E5-5B1BD5D28EA0}" destId="{B1AD53EE-B26B-D341-93BE-77B2269226D9}" srcOrd="3" destOrd="0" presId="urn:microsoft.com/office/officeart/2005/8/layout/pyramid2"/>
    <dgm:cxn modelId="{A4A8CD58-96AF-904E-9901-767C502FC8CE}" type="presParOf" srcId="{89249B60-BBF0-E64B-B7E5-5B1BD5D28EA0}" destId="{7EB31862-2E15-EC40-92A8-38C0729D347E}" srcOrd="4" destOrd="0" presId="urn:microsoft.com/office/officeart/2005/8/layout/pyramid2"/>
    <dgm:cxn modelId="{33257292-EBBF-1E41-9F6A-A6456C491BBB}" type="presParOf" srcId="{89249B60-BBF0-E64B-B7E5-5B1BD5D28EA0}" destId="{DE718506-3475-7844-A054-A06334EAB2CC}" srcOrd="5" destOrd="0" presId="urn:microsoft.com/office/officeart/2005/8/layout/pyramid2"/>
    <dgm:cxn modelId="{5F48545E-DBEF-1648-9099-54F946D00253}" type="presParOf" srcId="{89249B60-BBF0-E64B-B7E5-5B1BD5D28EA0}" destId="{98354637-29DA-C24D-92DF-1340B4B82D84}" srcOrd="6" destOrd="0" presId="urn:microsoft.com/office/officeart/2005/8/layout/pyramid2"/>
    <dgm:cxn modelId="{78CB1FBE-164D-0242-9328-05199C03076B}" type="presParOf" srcId="{89249B60-BBF0-E64B-B7E5-5B1BD5D28EA0}" destId="{AA000D6A-C818-CB49-BD55-FD11DC067E1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BB43A-0BE7-7F42-9868-389AB4D6229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E1DF073C-C5D4-F64F-A930-AC5091A81E15}">
      <dgm:prSet custT="1"/>
      <dgm:spPr/>
      <dgm:t>
        <a:bodyPr/>
        <a:lstStyle/>
        <a:p>
          <a:pPr rtl="0"/>
          <a:r>
            <a:rPr lang="en-US" sz="1600" dirty="0"/>
            <a:t>ARM processors support data types of:</a:t>
          </a:r>
        </a:p>
      </dgm:t>
    </dgm:pt>
    <dgm:pt modelId="{DDFB3043-4B42-F14D-9951-4739A35ED9F3}" type="parTrans" cxnId="{EC5B13A3-028F-114E-8049-DD58F76A1620}">
      <dgm:prSet/>
      <dgm:spPr/>
      <dgm:t>
        <a:bodyPr/>
        <a:lstStyle/>
        <a:p>
          <a:endParaRPr lang="en-US"/>
        </a:p>
      </dgm:t>
    </dgm:pt>
    <dgm:pt modelId="{DA8D1E2F-2601-4042-A1A4-7C6F349DC51D}" type="sibTrans" cxnId="{EC5B13A3-028F-114E-8049-DD58F76A1620}">
      <dgm:prSet/>
      <dgm:spPr/>
      <dgm:t>
        <a:bodyPr/>
        <a:lstStyle/>
        <a:p>
          <a:endParaRPr lang="en-US"/>
        </a:p>
      </dgm:t>
    </dgm:pt>
    <dgm:pt modelId="{C912F60A-CBA1-0D4B-8B8C-02302D45A1BA}">
      <dgm:prSet custT="1"/>
      <dgm:spPr/>
      <dgm:t>
        <a:bodyPr/>
        <a:lstStyle/>
        <a:p>
          <a:pPr rtl="0"/>
          <a:r>
            <a:rPr lang="en-US" sz="1600" dirty="0"/>
            <a:t>8 (byte)</a:t>
          </a:r>
        </a:p>
      </dgm:t>
    </dgm:pt>
    <dgm:pt modelId="{F79FAE3E-A2B8-A442-AB51-C51D81365ABA}" type="parTrans" cxnId="{44AE5D91-98D7-AE43-A8F9-BB807B8B18D6}">
      <dgm:prSet/>
      <dgm:spPr/>
      <dgm:t>
        <a:bodyPr/>
        <a:lstStyle/>
        <a:p>
          <a:endParaRPr lang="en-US"/>
        </a:p>
      </dgm:t>
    </dgm:pt>
    <dgm:pt modelId="{1BCAA218-57D6-614F-9F0A-18C5EAECC25E}" type="sibTrans" cxnId="{44AE5D91-98D7-AE43-A8F9-BB807B8B18D6}">
      <dgm:prSet/>
      <dgm:spPr/>
      <dgm:t>
        <a:bodyPr/>
        <a:lstStyle/>
        <a:p>
          <a:endParaRPr lang="en-US"/>
        </a:p>
      </dgm:t>
    </dgm:pt>
    <dgm:pt modelId="{B4840F7B-6C5F-5C45-A88A-2B5C21079658}">
      <dgm:prSet custT="1"/>
      <dgm:spPr/>
      <dgm:t>
        <a:bodyPr/>
        <a:lstStyle/>
        <a:p>
          <a:pPr rtl="0"/>
          <a:r>
            <a:rPr lang="en-US" sz="1600" dirty="0"/>
            <a:t>16 (halfword)</a:t>
          </a:r>
        </a:p>
      </dgm:t>
    </dgm:pt>
    <dgm:pt modelId="{B2775452-B788-ED42-A83A-F8BE431852E4}" type="parTrans" cxnId="{08C33846-8B2E-EE4C-BA15-5EDAD94659B9}">
      <dgm:prSet/>
      <dgm:spPr/>
      <dgm:t>
        <a:bodyPr/>
        <a:lstStyle/>
        <a:p>
          <a:endParaRPr lang="en-US"/>
        </a:p>
      </dgm:t>
    </dgm:pt>
    <dgm:pt modelId="{4FDD7BA8-853C-214C-98CB-3DA382CDF997}" type="sibTrans" cxnId="{08C33846-8B2E-EE4C-BA15-5EDAD94659B9}">
      <dgm:prSet/>
      <dgm:spPr/>
      <dgm:t>
        <a:bodyPr/>
        <a:lstStyle/>
        <a:p>
          <a:endParaRPr lang="en-US"/>
        </a:p>
      </dgm:t>
    </dgm:pt>
    <dgm:pt modelId="{D0890A53-C12E-7C4B-BBF4-D318819088D8}">
      <dgm:prSet custT="1"/>
      <dgm:spPr/>
      <dgm:t>
        <a:bodyPr/>
        <a:lstStyle/>
        <a:p>
          <a:pPr rtl="0"/>
          <a:r>
            <a:rPr lang="en-US" sz="1600" dirty="0"/>
            <a:t>32 (word) bits in length</a:t>
          </a:r>
        </a:p>
      </dgm:t>
    </dgm:pt>
    <dgm:pt modelId="{7DCFC532-232A-5D41-8BE8-4A9AF2B20921}" type="parTrans" cxnId="{90D249C5-582A-6545-8438-94106E2BBFF4}">
      <dgm:prSet/>
      <dgm:spPr/>
      <dgm:t>
        <a:bodyPr/>
        <a:lstStyle/>
        <a:p>
          <a:endParaRPr lang="en-US"/>
        </a:p>
      </dgm:t>
    </dgm:pt>
    <dgm:pt modelId="{5B99937B-8A27-6443-9B8E-E249C2D634A2}" type="sibTrans" cxnId="{90D249C5-582A-6545-8438-94106E2BBFF4}">
      <dgm:prSet/>
      <dgm:spPr/>
      <dgm:t>
        <a:bodyPr/>
        <a:lstStyle/>
        <a:p>
          <a:endParaRPr lang="en-US"/>
        </a:p>
      </dgm:t>
    </dgm:pt>
    <dgm:pt modelId="{8B0F364E-1DE8-6746-81D1-41C4FC27B072}">
      <dgm:prSet/>
      <dgm:spPr/>
      <dgm:t>
        <a:bodyPr/>
        <a:lstStyle/>
        <a:p>
          <a:pPr rtl="0"/>
          <a:r>
            <a:rPr lang="en-US" dirty="0"/>
            <a:t>Alignment checking</a:t>
          </a:r>
        </a:p>
      </dgm:t>
    </dgm:pt>
    <dgm:pt modelId="{012DF0E4-1DAF-C349-A8F7-910326C8CDD9}" type="parTrans" cxnId="{58CF8426-46E8-BE4D-907E-D27B83F474E9}">
      <dgm:prSet/>
      <dgm:spPr/>
      <dgm:t>
        <a:bodyPr/>
        <a:lstStyle/>
        <a:p>
          <a:endParaRPr lang="en-US"/>
        </a:p>
      </dgm:t>
    </dgm:pt>
    <dgm:pt modelId="{C027792D-02B3-FB47-94F8-A60278493391}" type="sibTrans" cxnId="{58CF8426-46E8-BE4D-907E-D27B83F474E9}">
      <dgm:prSet/>
      <dgm:spPr/>
      <dgm:t>
        <a:bodyPr/>
        <a:lstStyle/>
        <a:p>
          <a:endParaRPr lang="en-US"/>
        </a:p>
      </dgm:t>
    </dgm:pt>
    <dgm:pt modelId="{B8353ACB-F042-F747-9DE4-2380A8BEED05}">
      <dgm:prSet/>
      <dgm:spPr/>
      <dgm:t>
        <a:bodyPr/>
        <a:lstStyle/>
        <a:p>
          <a:pPr rtl="0"/>
          <a:r>
            <a:rPr lang="en-US" dirty="0"/>
            <a:t>When the appropriate control bit is set, a data abort signal indicates an alignment fault for attempting unaligned access</a:t>
          </a:r>
        </a:p>
      </dgm:t>
    </dgm:pt>
    <dgm:pt modelId="{215D32DF-ED14-F64A-BE85-D44FE159BC22}" type="parTrans" cxnId="{A380D8BD-5B1B-8049-AE92-D4B787A5AD3A}">
      <dgm:prSet/>
      <dgm:spPr/>
      <dgm:t>
        <a:bodyPr/>
        <a:lstStyle/>
        <a:p>
          <a:endParaRPr lang="en-US"/>
        </a:p>
      </dgm:t>
    </dgm:pt>
    <dgm:pt modelId="{D7BB8FC7-E2FE-CF40-934E-474EEEEEBB22}" type="sibTrans" cxnId="{A380D8BD-5B1B-8049-AE92-D4B787A5AD3A}">
      <dgm:prSet/>
      <dgm:spPr/>
      <dgm:t>
        <a:bodyPr/>
        <a:lstStyle/>
        <a:p>
          <a:endParaRPr lang="en-US"/>
        </a:p>
      </dgm:t>
    </dgm:pt>
    <dgm:pt modelId="{5E653D27-2C05-014C-8F77-7F45AFF56A47}">
      <dgm:prSet/>
      <dgm:spPr/>
      <dgm:t>
        <a:bodyPr/>
        <a:lstStyle/>
        <a:p>
          <a:pPr rtl="0"/>
          <a:r>
            <a:rPr lang="en-US" dirty="0"/>
            <a:t>Unaligned access</a:t>
          </a:r>
        </a:p>
      </dgm:t>
    </dgm:pt>
    <dgm:pt modelId="{8C420D28-26AA-814D-90F1-2449AA20493C}" type="parTrans" cxnId="{FF356777-3A74-9648-8412-0165E2727832}">
      <dgm:prSet/>
      <dgm:spPr/>
      <dgm:t>
        <a:bodyPr/>
        <a:lstStyle/>
        <a:p>
          <a:endParaRPr lang="en-US"/>
        </a:p>
      </dgm:t>
    </dgm:pt>
    <dgm:pt modelId="{CA89D41B-9ECE-674F-B91F-335F1793AE6B}" type="sibTrans" cxnId="{FF356777-3A74-9648-8412-0165E2727832}">
      <dgm:prSet/>
      <dgm:spPr/>
      <dgm:t>
        <a:bodyPr/>
        <a:lstStyle/>
        <a:p>
          <a:endParaRPr lang="en-US"/>
        </a:p>
      </dgm:t>
    </dgm:pt>
    <dgm:pt modelId="{CA3E02FA-5F53-4241-8171-BE92CBEC4835}">
      <dgm:prSet/>
      <dgm:spPr/>
      <dgm:t>
        <a:bodyPr/>
        <a:lstStyle/>
        <a:p>
          <a:pPr rtl="0"/>
          <a:r>
            <a:rPr lang="en-US" dirty="0"/>
            <a:t>When this option is enabled, the processor uses one or more memory accesses to generate the required transfer of adjacent bytes transparently to the programmer</a:t>
          </a:r>
        </a:p>
      </dgm:t>
    </dgm:pt>
    <dgm:pt modelId="{8DB69DE9-8E94-254C-9116-064DFA3C56DF}" type="parTrans" cxnId="{DB404BFC-D416-CA43-BEB1-57E50A1FD266}">
      <dgm:prSet/>
      <dgm:spPr/>
      <dgm:t>
        <a:bodyPr/>
        <a:lstStyle/>
        <a:p>
          <a:endParaRPr lang="en-US"/>
        </a:p>
      </dgm:t>
    </dgm:pt>
    <dgm:pt modelId="{271919A2-235E-F44A-BB57-3BB8D39636B9}" type="sibTrans" cxnId="{DB404BFC-D416-CA43-BEB1-57E50A1FD266}">
      <dgm:prSet/>
      <dgm:spPr/>
      <dgm:t>
        <a:bodyPr/>
        <a:lstStyle/>
        <a:p>
          <a:endParaRPr lang="en-US"/>
        </a:p>
      </dgm:t>
    </dgm:pt>
    <dgm:pt modelId="{D47D0DC6-70ED-1544-BDBB-597F3E1E7848}">
      <dgm:prSet/>
      <dgm:spPr/>
      <dgm:t>
        <a:bodyPr/>
        <a:lstStyle/>
        <a:p>
          <a:pPr rtl="0"/>
          <a:r>
            <a:rPr lang="en-US" dirty="0"/>
            <a:t>For all three data types an unsigned interpretation is supported in which the value represents an unsigned, nonnegative integer</a:t>
          </a:r>
        </a:p>
      </dgm:t>
    </dgm:pt>
    <dgm:pt modelId="{B55B029D-331C-4743-87C8-174E7A4E6F49}" type="parTrans" cxnId="{3458CF5D-38CE-6D49-8403-F922A05C092D}">
      <dgm:prSet/>
      <dgm:spPr/>
      <dgm:t>
        <a:bodyPr/>
        <a:lstStyle/>
        <a:p>
          <a:endParaRPr lang="en-US"/>
        </a:p>
      </dgm:t>
    </dgm:pt>
    <dgm:pt modelId="{3D59B8EF-7449-8946-A92B-805B06FDF5CD}" type="sibTrans" cxnId="{3458CF5D-38CE-6D49-8403-F922A05C092D}">
      <dgm:prSet/>
      <dgm:spPr/>
      <dgm:t>
        <a:bodyPr/>
        <a:lstStyle/>
        <a:p>
          <a:endParaRPr lang="en-US"/>
        </a:p>
      </dgm:t>
    </dgm:pt>
    <dgm:pt modelId="{D11323BE-45FA-A549-ADCD-99A0C65771EF}">
      <dgm:prSet/>
      <dgm:spPr/>
      <dgm:t>
        <a:bodyPr/>
        <a:lstStyle/>
        <a:p>
          <a:pPr rtl="0"/>
          <a:r>
            <a:rPr lang="en-US" dirty="0"/>
            <a:t>All three data types can also be used for twos complement signed integers</a:t>
          </a:r>
        </a:p>
      </dgm:t>
    </dgm:pt>
    <dgm:pt modelId="{DD636386-F055-AB41-982E-F41E935476DF}" type="parTrans" cxnId="{D6A12655-8945-9B47-A1FF-49B01F445796}">
      <dgm:prSet/>
      <dgm:spPr/>
      <dgm:t>
        <a:bodyPr/>
        <a:lstStyle/>
        <a:p>
          <a:endParaRPr lang="en-US"/>
        </a:p>
      </dgm:t>
    </dgm:pt>
    <dgm:pt modelId="{BCAAC47F-CEAA-0C40-BAFF-8B3DB0625E25}" type="sibTrans" cxnId="{D6A12655-8945-9B47-A1FF-49B01F445796}">
      <dgm:prSet/>
      <dgm:spPr/>
      <dgm:t>
        <a:bodyPr/>
        <a:lstStyle/>
        <a:p>
          <a:endParaRPr lang="en-US"/>
        </a:p>
      </dgm:t>
    </dgm:pt>
    <dgm:pt modelId="{6820F2FB-22E7-314B-9F2A-00C14340D2BA}" type="pres">
      <dgm:prSet presAssocID="{130BB43A-0BE7-7F42-9868-389AB4D62297}" presName="compositeShape" presStyleCnt="0">
        <dgm:presLayoutVars>
          <dgm:chMax val="7"/>
          <dgm:dir/>
          <dgm:resizeHandles val="exact"/>
        </dgm:presLayoutVars>
      </dgm:prSet>
      <dgm:spPr/>
    </dgm:pt>
    <dgm:pt modelId="{17184542-B6FC-0941-A085-C1719FD394DD}" type="pres">
      <dgm:prSet presAssocID="{E1DF073C-C5D4-F64F-A930-AC5091A81E15}" presName="circ1" presStyleLbl="vennNode1" presStyleIdx="0" presStyleCnt="5"/>
      <dgm:spPr>
        <a:solidFill>
          <a:schemeClr val="accent4"/>
        </a:solidFill>
      </dgm:spPr>
    </dgm:pt>
    <dgm:pt modelId="{9AA7EF0F-2B12-2347-882A-D3A39B320B34}" type="pres">
      <dgm:prSet presAssocID="{E1DF073C-C5D4-F64F-A930-AC5091A81E15}" presName="circ1Tx" presStyleLbl="revTx" presStyleIdx="0" presStyleCnt="0" custScaleX="134600">
        <dgm:presLayoutVars>
          <dgm:chMax val="0"/>
          <dgm:chPref val="0"/>
          <dgm:bulletEnabled val="1"/>
        </dgm:presLayoutVars>
      </dgm:prSet>
      <dgm:spPr/>
    </dgm:pt>
    <dgm:pt modelId="{38DACD41-8ED2-6A41-B99B-CE36DF007D30}" type="pres">
      <dgm:prSet presAssocID="{8B0F364E-1DE8-6746-81D1-41C4FC27B072}" presName="circ2" presStyleLbl="vennNode1" presStyleIdx="1" presStyleCnt="5"/>
      <dgm:spPr>
        <a:solidFill>
          <a:schemeClr val="accent3"/>
        </a:solidFill>
      </dgm:spPr>
    </dgm:pt>
    <dgm:pt modelId="{1AD636D3-10BD-E94E-A7E8-84A33DD9177A}" type="pres">
      <dgm:prSet presAssocID="{8B0F364E-1DE8-6746-81D1-41C4FC27B072}" presName="circ2Tx" presStyleLbl="revTx" presStyleIdx="0" presStyleCnt="0">
        <dgm:presLayoutVars>
          <dgm:chMax val="0"/>
          <dgm:chPref val="0"/>
          <dgm:bulletEnabled val="1"/>
        </dgm:presLayoutVars>
      </dgm:prSet>
      <dgm:spPr/>
    </dgm:pt>
    <dgm:pt modelId="{FEBA1883-BC67-4C4B-8A37-4C515D22848A}" type="pres">
      <dgm:prSet presAssocID="{5E653D27-2C05-014C-8F77-7F45AFF56A47}" presName="circ3" presStyleLbl="vennNode1" presStyleIdx="2" presStyleCnt="5"/>
      <dgm:spPr/>
    </dgm:pt>
    <dgm:pt modelId="{24C20E20-3FB9-A64B-AC50-6A43E54B84FD}" type="pres">
      <dgm:prSet presAssocID="{5E653D27-2C05-014C-8F77-7F45AFF56A47}" presName="circ3Tx" presStyleLbl="revTx" presStyleIdx="0" presStyleCnt="0" custLinFactNeighborX="8667" custLinFactNeighborY="-17981">
        <dgm:presLayoutVars>
          <dgm:chMax val="0"/>
          <dgm:chPref val="0"/>
          <dgm:bulletEnabled val="1"/>
        </dgm:presLayoutVars>
      </dgm:prSet>
      <dgm:spPr/>
    </dgm:pt>
    <dgm:pt modelId="{178CF4E2-741A-E842-BE8C-25A55749973B}" type="pres">
      <dgm:prSet presAssocID="{D47D0DC6-70ED-1544-BDBB-597F3E1E7848}" presName="circ4" presStyleLbl="vennNode1" presStyleIdx="3" presStyleCnt="5"/>
      <dgm:spPr>
        <a:solidFill>
          <a:schemeClr val="accent4"/>
        </a:solidFill>
      </dgm:spPr>
    </dgm:pt>
    <dgm:pt modelId="{B0A836E1-B0CC-234C-9BB4-A6D0E050AF2C}" type="pres">
      <dgm:prSet presAssocID="{D47D0DC6-70ED-1544-BDBB-597F3E1E7848}" presName="circ4Tx" presStyleLbl="revTx" presStyleIdx="0" presStyleCnt="0">
        <dgm:presLayoutVars>
          <dgm:chMax val="0"/>
          <dgm:chPref val="0"/>
          <dgm:bulletEnabled val="1"/>
        </dgm:presLayoutVars>
      </dgm:prSet>
      <dgm:spPr/>
    </dgm:pt>
    <dgm:pt modelId="{C4FC9527-BF26-BE42-851A-08E582AEFD93}" type="pres">
      <dgm:prSet presAssocID="{D11323BE-45FA-A549-ADCD-99A0C65771EF}" presName="circ5" presStyleLbl="vennNode1" presStyleIdx="4" presStyleCnt="5"/>
      <dgm:spPr/>
    </dgm:pt>
    <dgm:pt modelId="{BDA09D31-9DF2-854D-8BA1-ACD362668A00}" type="pres">
      <dgm:prSet presAssocID="{D11323BE-45FA-A549-ADCD-99A0C65771EF}" presName="circ5Tx" presStyleLbl="revTx" presStyleIdx="0" presStyleCnt="0">
        <dgm:presLayoutVars>
          <dgm:chMax val="0"/>
          <dgm:chPref val="0"/>
          <dgm:bulletEnabled val="1"/>
        </dgm:presLayoutVars>
      </dgm:prSet>
      <dgm:spPr/>
    </dgm:pt>
  </dgm:ptLst>
  <dgm:cxnLst>
    <dgm:cxn modelId="{CEFC6012-1C6C-3442-8DA1-BDE80D8FC343}" type="presOf" srcId="{B8353ACB-F042-F747-9DE4-2380A8BEED05}" destId="{1AD636D3-10BD-E94E-A7E8-84A33DD9177A}" srcOrd="0" destOrd="1" presId="urn:microsoft.com/office/officeart/2005/8/layout/venn1"/>
    <dgm:cxn modelId="{58CF8426-46E8-BE4D-907E-D27B83F474E9}" srcId="{130BB43A-0BE7-7F42-9868-389AB4D62297}" destId="{8B0F364E-1DE8-6746-81D1-41C4FC27B072}" srcOrd="1" destOrd="0" parTransId="{012DF0E4-1DAF-C349-A8F7-910326C8CDD9}" sibTransId="{C027792D-02B3-FB47-94F8-A60278493391}"/>
    <dgm:cxn modelId="{7F762B27-0B30-B44D-97B6-A5C61E68E692}" type="presOf" srcId="{C912F60A-CBA1-0D4B-8B8C-02302D45A1BA}" destId="{9AA7EF0F-2B12-2347-882A-D3A39B320B34}" srcOrd="0" destOrd="1" presId="urn:microsoft.com/office/officeart/2005/8/layout/venn1"/>
    <dgm:cxn modelId="{CD2AEA29-3297-6F47-9B73-B6D90040D7AA}" type="presOf" srcId="{5E653D27-2C05-014C-8F77-7F45AFF56A47}" destId="{24C20E20-3FB9-A64B-AC50-6A43E54B84FD}" srcOrd="0" destOrd="0" presId="urn:microsoft.com/office/officeart/2005/8/layout/venn1"/>
    <dgm:cxn modelId="{3458CF5D-38CE-6D49-8403-F922A05C092D}" srcId="{130BB43A-0BE7-7F42-9868-389AB4D62297}" destId="{D47D0DC6-70ED-1544-BDBB-597F3E1E7848}" srcOrd="3" destOrd="0" parTransId="{B55B029D-331C-4743-87C8-174E7A4E6F49}" sibTransId="{3D59B8EF-7449-8946-A92B-805B06FDF5CD}"/>
    <dgm:cxn modelId="{08C33846-8B2E-EE4C-BA15-5EDAD94659B9}" srcId="{E1DF073C-C5D4-F64F-A930-AC5091A81E15}" destId="{B4840F7B-6C5F-5C45-A88A-2B5C21079658}" srcOrd="1" destOrd="0" parTransId="{B2775452-B788-ED42-A83A-F8BE431852E4}" sibTransId="{4FDD7BA8-853C-214C-98CB-3DA382CDF997}"/>
    <dgm:cxn modelId="{4333EB67-4EB9-4C44-B84D-0EE18B2C283A}" type="presOf" srcId="{D47D0DC6-70ED-1544-BDBB-597F3E1E7848}" destId="{B0A836E1-B0CC-234C-9BB4-A6D0E050AF2C}" srcOrd="0" destOrd="0" presId="urn:microsoft.com/office/officeart/2005/8/layout/venn1"/>
    <dgm:cxn modelId="{D16F556A-68C7-8E45-BFF2-6CFF0B1DC1FA}" type="presOf" srcId="{130BB43A-0BE7-7F42-9868-389AB4D62297}" destId="{6820F2FB-22E7-314B-9F2A-00C14340D2BA}" srcOrd="0" destOrd="0" presId="urn:microsoft.com/office/officeart/2005/8/layout/venn1"/>
    <dgm:cxn modelId="{C5B2E852-4A58-6D44-A925-36E6E44E176A}" type="presOf" srcId="{D0890A53-C12E-7C4B-BBF4-D318819088D8}" destId="{9AA7EF0F-2B12-2347-882A-D3A39B320B34}" srcOrd="0" destOrd="3" presId="urn:microsoft.com/office/officeart/2005/8/layout/venn1"/>
    <dgm:cxn modelId="{D6A12655-8945-9B47-A1FF-49B01F445796}" srcId="{130BB43A-0BE7-7F42-9868-389AB4D62297}" destId="{D11323BE-45FA-A549-ADCD-99A0C65771EF}" srcOrd="4" destOrd="0" parTransId="{DD636386-F055-AB41-982E-F41E935476DF}" sibTransId="{BCAAC47F-CEAA-0C40-BAFF-8B3DB0625E25}"/>
    <dgm:cxn modelId="{FF356777-3A74-9648-8412-0165E2727832}" srcId="{130BB43A-0BE7-7F42-9868-389AB4D62297}" destId="{5E653D27-2C05-014C-8F77-7F45AFF56A47}" srcOrd="2" destOrd="0" parTransId="{8C420D28-26AA-814D-90F1-2449AA20493C}" sibTransId="{CA89D41B-9ECE-674F-B91F-335F1793AE6B}"/>
    <dgm:cxn modelId="{806FC08B-518B-AA43-BBD8-0EDBB3D507E3}" type="presOf" srcId="{E1DF073C-C5D4-F64F-A930-AC5091A81E15}" destId="{9AA7EF0F-2B12-2347-882A-D3A39B320B34}" srcOrd="0" destOrd="0" presId="urn:microsoft.com/office/officeart/2005/8/layout/venn1"/>
    <dgm:cxn modelId="{DDDCA48C-536E-0A4F-AAC4-33A4BA427EA1}" type="presOf" srcId="{8B0F364E-1DE8-6746-81D1-41C4FC27B072}" destId="{1AD636D3-10BD-E94E-A7E8-84A33DD9177A}" srcOrd="0" destOrd="0" presId="urn:microsoft.com/office/officeart/2005/8/layout/venn1"/>
    <dgm:cxn modelId="{44AE5D91-98D7-AE43-A8F9-BB807B8B18D6}" srcId="{E1DF073C-C5D4-F64F-A930-AC5091A81E15}" destId="{C912F60A-CBA1-0D4B-8B8C-02302D45A1BA}" srcOrd="0" destOrd="0" parTransId="{F79FAE3E-A2B8-A442-AB51-C51D81365ABA}" sibTransId="{1BCAA218-57D6-614F-9F0A-18C5EAECC25E}"/>
    <dgm:cxn modelId="{EC5B13A3-028F-114E-8049-DD58F76A1620}" srcId="{130BB43A-0BE7-7F42-9868-389AB4D62297}" destId="{E1DF073C-C5D4-F64F-A930-AC5091A81E15}" srcOrd="0" destOrd="0" parTransId="{DDFB3043-4B42-F14D-9951-4739A35ED9F3}" sibTransId="{DA8D1E2F-2601-4042-A1A4-7C6F349DC51D}"/>
    <dgm:cxn modelId="{A8A278B0-7EDC-5540-A418-0E5A561668E3}" type="presOf" srcId="{D11323BE-45FA-A549-ADCD-99A0C65771EF}" destId="{BDA09D31-9DF2-854D-8BA1-ACD362668A00}" srcOrd="0" destOrd="0" presId="urn:microsoft.com/office/officeart/2005/8/layout/venn1"/>
    <dgm:cxn modelId="{A380D8BD-5B1B-8049-AE92-D4B787A5AD3A}" srcId="{8B0F364E-1DE8-6746-81D1-41C4FC27B072}" destId="{B8353ACB-F042-F747-9DE4-2380A8BEED05}" srcOrd="0" destOrd="0" parTransId="{215D32DF-ED14-F64A-BE85-D44FE159BC22}" sibTransId="{D7BB8FC7-E2FE-CF40-934E-474EEEEEBB22}"/>
    <dgm:cxn modelId="{90D249C5-582A-6545-8438-94106E2BBFF4}" srcId="{E1DF073C-C5D4-F64F-A930-AC5091A81E15}" destId="{D0890A53-C12E-7C4B-BBF4-D318819088D8}" srcOrd="2" destOrd="0" parTransId="{7DCFC532-232A-5D41-8BE8-4A9AF2B20921}" sibTransId="{5B99937B-8A27-6443-9B8E-E249C2D634A2}"/>
    <dgm:cxn modelId="{BB968DC8-E51B-DC4B-9496-0274C04170AF}" type="presOf" srcId="{B4840F7B-6C5F-5C45-A88A-2B5C21079658}" destId="{9AA7EF0F-2B12-2347-882A-D3A39B320B34}" srcOrd="0" destOrd="2" presId="urn:microsoft.com/office/officeart/2005/8/layout/venn1"/>
    <dgm:cxn modelId="{47F1EEF3-499E-ED4B-9D59-896A8D34B6ED}" type="presOf" srcId="{CA3E02FA-5F53-4241-8171-BE92CBEC4835}" destId="{24C20E20-3FB9-A64B-AC50-6A43E54B84FD}" srcOrd="0" destOrd="1" presId="urn:microsoft.com/office/officeart/2005/8/layout/venn1"/>
    <dgm:cxn modelId="{DB404BFC-D416-CA43-BEB1-57E50A1FD266}" srcId="{5E653D27-2C05-014C-8F77-7F45AFF56A47}" destId="{CA3E02FA-5F53-4241-8171-BE92CBEC4835}" srcOrd="0" destOrd="0" parTransId="{8DB69DE9-8E94-254C-9116-064DFA3C56DF}" sibTransId="{271919A2-235E-F44A-BB57-3BB8D39636B9}"/>
    <dgm:cxn modelId="{735866A5-39F4-EB47-8875-DAC57BDBCC29}" type="presParOf" srcId="{6820F2FB-22E7-314B-9F2A-00C14340D2BA}" destId="{17184542-B6FC-0941-A085-C1719FD394DD}" srcOrd="0" destOrd="0" presId="urn:microsoft.com/office/officeart/2005/8/layout/venn1"/>
    <dgm:cxn modelId="{69589527-2351-9946-A31A-E72A28F67B68}" type="presParOf" srcId="{6820F2FB-22E7-314B-9F2A-00C14340D2BA}" destId="{9AA7EF0F-2B12-2347-882A-D3A39B320B34}" srcOrd="1" destOrd="0" presId="urn:microsoft.com/office/officeart/2005/8/layout/venn1"/>
    <dgm:cxn modelId="{4F6A575D-0856-8A42-8DAE-7171EDF00D07}" type="presParOf" srcId="{6820F2FB-22E7-314B-9F2A-00C14340D2BA}" destId="{38DACD41-8ED2-6A41-B99B-CE36DF007D30}" srcOrd="2" destOrd="0" presId="urn:microsoft.com/office/officeart/2005/8/layout/venn1"/>
    <dgm:cxn modelId="{58C845B5-AB69-BC4E-A34B-85D1A4899108}" type="presParOf" srcId="{6820F2FB-22E7-314B-9F2A-00C14340D2BA}" destId="{1AD636D3-10BD-E94E-A7E8-84A33DD9177A}" srcOrd="3" destOrd="0" presId="urn:microsoft.com/office/officeart/2005/8/layout/venn1"/>
    <dgm:cxn modelId="{35129FD5-D973-8948-877F-B2F1ADB1F1D0}" type="presParOf" srcId="{6820F2FB-22E7-314B-9F2A-00C14340D2BA}" destId="{FEBA1883-BC67-4C4B-8A37-4C515D22848A}" srcOrd="4" destOrd="0" presId="urn:microsoft.com/office/officeart/2005/8/layout/venn1"/>
    <dgm:cxn modelId="{0AD214D2-203B-104D-94C3-644B54456E27}" type="presParOf" srcId="{6820F2FB-22E7-314B-9F2A-00C14340D2BA}" destId="{24C20E20-3FB9-A64B-AC50-6A43E54B84FD}" srcOrd="5" destOrd="0" presId="urn:microsoft.com/office/officeart/2005/8/layout/venn1"/>
    <dgm:cxn modelId="{F5635007-4D33-1B4A-90B1-6B8D29D6A13D}" type="presParOf" srcId="{6820F2FB-22E7-314B-9F2A-00C14340D2BA}" destId="{178CF4E2-741A-E842-BE8C-25A55749973B}" srcOrd="6" destOrd="0" presId="urn:microsoft.com/office/officeart/2005/8/layout/venn1"/>
    <dgm:cxn modelId="{0B79D8E2-D5DF-754B-BBF1-792078927EDA}" type="presParOf" srcId="{6820F2FB-22E7-314B-9F2A-00C14340D2BA}" destId="{B0A836E1-B0CC-234C-9BB4-A6D0E050AF2C}" srcOrd="7" destOrd="0" presId="urn:microsoft.com/office/officeart/2005/8/layout/venn1"/>
    <dgm:cxn modelId="{79140074-A3C6-0C4B-9FB0-62CA4A399C8B}" type="presParOf" srcId="{6820F2FB-22E7-314B-9F2A-00C14340D2BA}" destId="{C4FC9527-BF26-BE42-851A-08E582AEFD93}" srcOrd="8" destOrd="0" presId="urn:microsoft.com/office/officeart/2005/8/layout/venn1"/>
    <dgm:cxn modelId="{C9E3973E-BD5A-2245-91AF-C6CD5539E360}" type="presParOf" srcId="{6820F2FB-22E7-314B-9F2A-00C14340D2BA}" destId="{BDA09D31-9DF2-854D-8BA1-ACD362668A00}"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B8BB17-05F5-5449-87B4-F1418C4ECDD7}"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CBD291A9-E9FF-6441-96AE-58549F227598}">
      <dgm:prSet/>
      <dgm:spPr/>
      <dgm:t>
        <a:bodyPr/>
        <a:lstStyle/>
        <a:p>
          <a:pPr rtl="0"/>
          <a:r>
            <a:rPr lang="en-US" dirty="0">
              <a:effectLst>
                <a:outerShdw blurRad="38100" dist="38100" dir="2700000" algn="tl">
                  <a:srgbClr val="000000">
                    <a:alpha val="43137"/>
                  </a:srgbClr>
                </a:outerShdw>
              </a:effectLst>
            </a:rPr>
            <a:t>Most fundamental type of machine instruction is the </a:t>
          </a:r>
          <a:r>
            <a:rPr lang="en-US" dirty="0">
              <a:solidFill>
                <a:srgbClr val="FFC000"/>
              </a:solidFill>
              <a:effectLst>
                <a:outerShdw blurRad="38100" dist="38100" dir="2700000" algn="tl">
                  <a:srgbClr val="000000">
                    <a:alpha val="43137"/>
                  </a:srgbClr>
                </a:outerShdw>
              </a:effectLst>
            </a:rPr>
            <a:t>data transfer instruction</a:t>
          </a:r>
          <a:r>
            <a:rPr lang="en-US" dirty="0">
              <a:effectLst>
                <a:outerShdw blurRad="38100" dist="38100" dir="2700000" algn="tl">
                  <a:srgbClr val="000000">
                    <a:alpha val="43137"/>
                  </a:srgbClr>
                </a:outerShdw>
              </a:effectLst>
            </a:rPr>
            <a:t>.</a:t>
          </a:r>
        </a:p>
      </dgm:t>
    </dgm:pt>
    <dgm:pt modelId="{87A839AE-A231-434A-8004-1444BFBEC906}" type="parTrans" cxnId="{0F361E3E-E4EE-8E49-9719-C6BBBE83CB5B}">
      <dgm:prSet/>
      <dgm:spPr/>
      <dgm:t>
        <a:bodyPr/>
        <a:lstStyle/>
        <a:p>
          <a:endParaRPr lang="en-US"/>
        </a:p>
      </dgm:t>
    </dgm:pt>
    <dgm:pt modelId="{F1B9C5B5-C301-3644-BC18-1FCD18A554E4}" type="sibTrans" cxnId="{0F361E3E-E4EE-8E49-9719-C6BBBE83CB5B}">
      <dgm:prSet/>
      <dgm:spPr/>
      <dgm:t>
        <a:bodyPr/>
        <a:lstStyle/>
        <a:p>
          <a:endParaRPr lang="en-US"/>
        </a:p>
      </dgm:t>
    </dgm:pt>
    <dgm:pt modelId="{A3735CA2-6882-004E-9088-38AE4D4B7E36}">
      <dgm:prSet/>
      <dgm:spPr>
        <a:solidFill>
          <a:schemeClr val="accent3"/>
        </a:solidFill>
      </dgm:spPr>
      <dgm:t>
        <a:bodyPr/>
        <a:lstStyle/>
        <a:p>
          <a:pPr rtl="0"/>
          <a:r>
            <a:rPr lang="en-US" dirty="0">
              <a:effectLst>
                <a:outerShdw blurRad="38100" dist="38100" dir="2700000" algn="tl">
                  <a:srgbClr val="000000">
                    <a:alpha val="43137"/>
                  </a:srgbClr>
                </a:outerShdw>
              </a:effectLst>
            </a:rPr>
            <a:t>Must specify:</a:t>
          </a:r>
        </a:p>
      </dgm:t>
    </dgm:pt>
    <dgm:pt modelId="{3D421804-C29E-B041-9B9B-1F06A8E20150}" type="parTrans" cxnId="{3A2415C0-C5FF-8043-A7A6-6C9306F2ED29}">
      <dgm:prSet/>
      <dgm:spPr/>
      <dgm:t>
        <a:bodyPr/>
        <a:lstStyle/>
        <a:p>
          <a:endParaRPr lang="en-US"/>
        </a:p>
      </dgm:t>
    </dgm:pt>
    <dgm:pt modelId="{3EC18245-13C0-3C46-8DF4-15A4ADB1D653}" type="sibTrans" cxnId="{3A2415C0-C5FF-8043-A7A6-6C9306F2ED29}">
      <dgm:prSet/>
      <dgm:spPr/>
      <dgm:t>
        <a:bodyPr/>
        <a:lstStyle/>
        <a:p>
          <a:endParaRPr lang="en-US"/>
        </a:p>
      </dgm:t>
    </dgm:pt>
    <dgm:pt modelId="{2DC71C04-B9F7-4E4E-8AF5-7B0AA79E7F90}">
      <dgm:prSet/>
      <dgm:spPr>
        <a:solidFill>
          <a:schemeClr val="accent3"/>
        </a:solidFill>
      </dgm:spPr>
      <dgm:t>
        <a:bodyPr/>
        <a:lstStyle/>
        <a:p>
          <a:pPr rtl="0"/>
          <a:r>
            <a:rPr lang="en-US" dirty="0">
              <a:effectLst>
                <a:outerShdw blurRad="38100" dist="38100" dir="2700000" algn="tl">
                  <a:srgbClr val="000000">
                    <a:alpha val="43137"/>
                  </a:srgbClr>
                </a:outerShdw>
              </a:effectLst>
            </a:rPr>
            <a:t>Location of </a:t>
          </a:r>
          <a:r>
            <a:rPr lang="en-US" dirty="0">
              <a:solidFill>
                <a:srgbClr val="FFFF00"/>
              </a:solidFill>
              <a:effectLst>
                <a:outerShdw blurRad="38100" dist="38100" dir="2700000" algn="tl">
                  <a:srgbClr val="000000">
                    <a:alpha val="43137"/>
                  </a:srgbClr>
                </a:outerShdw>
              </a:effectLst>
            </a:rPr>
            <a:t>the source </a:t>
          </a:r>
          <a:r>
            <a:rPr lang="en-US" dirty="0">
              <a:effectLst>
                <a:outerShdw blurRad="38100" dist="38100" dir="2700000" algn="tl">
                  <a:srgbClr val="000000">
                    <a:alpha val="43137"/>
                  </a:srgbClr>
                </a:outerShdw>
              </a:effectLst>
            </a:rPr>
            <a:t>and </a:t>
          </a:r>
          <a:r>
            <a:rPr lang="en-US" dirty="0">
              <a:solidFill>
                <a:srgbClr val="FFFF00"/>
              </a:solidFill>
              <a:effectLst>
                <a:outerShdw blurRad="38100" dist="38100" dir="2700000" algn="tl">
                  <a:srgbClr val="000000">
                    <a:alpha val="43137"/>
                  </a:srgbClr>
                </a:outerShdw>
              </a:effectLst>
            </a:rPr>
            <a:t>destination </a:t>
          </a:r>
          <a:r>
            <a:rPr lang="en-US" dirty="0">
              <a:effectLst>
                <a:outerShdw blurRad="38100" dist="38100" dir="2700000" algn="tl">
                  <a:srgbClr val="000000">
                    <a:alpha val="43137"/>
                  </a:srgbClr>
                </a:outerShdw>
              </a:effectLst>
            </a:rPr>
            <a:t>operands</a:t>
          </a:r>
        </a:p>
      </dgm:t>
    </dgm:pt>
    <dgm:pt modelId="{20115340-B054-344F-9358-BA2C3C796607}" type="parTrans" cxnId="{BE718F78-29C9-2447-9DF1-FBC668157B4F}">
      <dgm:prSet/>
      <dgm:spPr/>
      <dgm:t>
        <a:bodyPr/>
        <a:lstStyle/>
        <a:p>
          <a:endParaRPr lang="en-US"/>
        </a:p>
      </dgm:t>
    </dgm:pt>
    <dgm:pt modelId="{E52EE69E-F700-4C4D-9DD3-E6DDAC914DCB}" type="sibTrans" cxnId="{BE718F78-29C9-2447-9DF1-FBC668157B4F}">
      <dgm:prSet/>
      <dgm:spPr/>
      <dgm:t>
        <a:bodyPr/>
        <a:lstStyle/>
        <a:p>
          <a:endParaRPr lang="en-US"/>
        </a:p>
      </dgm:t>
    </dgm:pt>
    <dgm:pt modelId="{AE35FDD7-8313-ED48-9898-4AB22980C4E1}">
      <dgm:prSet/>
      <dgm:spPr>
        <a:solidFill>
          <a:schemeClr val="accent3"/>
        </a:solidFill>
      </dgm:spPr>
      <dgm:t>
        <a:bodyPr/>
        <a:lstStyle/>
        <a:p>
          <a:pPr rtl="0"/>
          <a:r>
            <a:rPr lang="en-US" dirty="0">
              <a:effectLst>
                <a:outerShdw blurRad="38100" dist="38100" dir="2700000" algn="tl">
                  <a:srgbClr val="000000">
                    <a:alpha val="43137"/>
                  </a:srgbClr>
                </a:outerShdw>
              </a:effectLst>
            </a:rPr>
            <a:t>The length of data to be transferred must be indicated</a:t>
          </a:r>
        </a:p>
      </dgm:t>
    </dgm:pt>
    <dgm:pt modelId="{B82C8499-8741-DB42-BDE1-E3254C7FCA36}" type="parTrans" cxnId="{DFC38B20-8E0C-D24A-AB10-83E9CD60F39C}">
      <dgm:prSet/>
      <dgm:spPr/>
      <dgm:t>
        <a:bodyPr/>
        <a:lstStyle/>
        <a:p>
          <a:endParaRPr lang="en-US"/>
        </a:p>
      </dgm:t>
    </dgm:pt>
    <dgm:pt modelId="{404121AF-ECD2-7F45-A293-FBE1A881E821}" type="sibTrans" cxnId="{DFC38B20-8E0C-D24A-AB10-83E9CD60F39C}">
      <dgm:prSet/>
      <dgm:spPr/>
      <dgm:t>
        <a:bodyPr/>
        <a:lstStyle/>
        <a:p>
          <a:endParaRPr lang="en-US"/>
        </a:p>
      </dgm:t>
    </dgm:pt>
    <dgm:pt modelId="{82BD964D-2096-0D44-9011-C9F48B9CAE1D}">
      <dgm:prSet/>
      <dgm:spPr>
        <a:solidFill>
          <a:schemeClr val="accent3"/>
        </a:solidFill>
      </dgm:spPr>
      <dgm:t>
        <a:bodyPr/>
        <a:lstStyle/>
        <a:p>
          <a:pPr rtl="0"/>
          <a:r>
            <a:rPr lang="en-US" dirty="0">
              <a:effectLst>
                <a:outerShdw blurRad="38100" dist="38100" dir="2700000" algn="tl">
                  <a:srgbClr val="000000">
                    <a:alpha val="43137"/>
                  </a:srgbClr>
                </a:outerShdw>
              </a:effectLst>
            </a:rPr>
            <a:t>The mode of addressing for each operand must be specified</a:t>
          </a:r>
        </a:p>
      </dgm:t>
    </dgm:pt>
    <dgm:pt modelId="{57C3DBB5-12BC-DD49-BEE1-0FDDB1BB45A3}" type="parTrans" cxnId="{EE87D561-7A7F-CB40-B809-B995BC4D9773}">
      <dgm:prSet/>
      <dgm:spPr/>
      <dgm:t>
        <a:bodyPr/>
        <a:lstStyle/>
        <a:p>
          <a:endParaRPr lang="en-US"/>
        </a:p>
      </dgm:t>
    </dgm:pt>
    <dgm:pt modelId="{CC52B425-3B96-BF49-BD9A-8132E746CA20}" type="sibTrans" cxnId="{EE87D561-7A7F-CB40-B809-B995BC4D9773}">
      <dgm:prSet/>
      <dgm:spPr/>
      <dgm:t>
        <a:bodyPr/>
        <a:lstStyle/>
        <a:p>
          <a:endParaRPr lang="en-US"/>
        </a:p>
      </dgm:t>
    </dgm:pt>
    <dgm:pt modelId="{BC060FFF-4EE9-C04F-B485-F21B3CC81355}" type="pres">
      <dgm:prSet presAssocID="{16B8BB17-05F5-5449-87B4-F1418C4ECDD7}" presName="diagram" presStyleCnt="0">
        <dgm:presLayoutVars>
          <dgm:dir/>
          <dgm:resizeHandles val="exact"/>
        </dgm:presLayoutVars>
      </dgm:prSet>
      <dgm:spPr/>
    </dgm:pt>
    <dgm:pt modelId="{2E9B4566-06DF-0D42-B507-3EED37032151}" type="pres">
      <dgm:prSet presAssocID="{CBD291A9-E9FF-6441-96AE-58549F227598}" presName="arrow" presStyleLbl="node1" presStyleIdx="0" presStyleCnt="2">
        <dgm:presLayoutVars>
          <dgm:bulletEnabled val="1"/>
        </dgm:presLayoutVars>
      </dgm:prSet>
      <dgm:spPr/>
    </dgm:pt>
    <dgm:pt modelId="{F67F22A8-9610-4948-A69C-A8949F131989}" type="pres">
      <dgm:prSet presAssocID="{A3735CA2-6882-004E-9088-38AE4D4B7E36}" presName="arrow" presStyleLbl="node1" presStyleIdx="1" presStyleCnt="2">
        <dgm:presLayoutVars>
          <dgm:bulletEnabled val="1"/>
        </dgm:presLayoutVars>
      </dgm:prSet>
      <dgm:spPr/>
    </dgm:pt>
  </dgm:ptLst>
  <dgm:cxnLst>
    <dgm:cxn modelId="{DFC38B20-8E0C-D24A-AB10-83E9CD60F39C}" srcId="{A3735CA2-6882-004E-9088-38AE4D4B7E36}" destId="{AE35FDD7-8313-ED48-9898-4AB22980C4E1}" srcOrd="1" destOrd="0" parTransId="{B82C8499-8741-DB42-BDE1-E3254C7FCA36}" sibTransId="{404121AF-ECD2-7F45-A293-FBE1A881E821}"/>
    <dgm:cxn modelId="{55E0DE39-5037-A54F-AE3A-E230A73A48F7}" type="presOf" srcId="{16B8BB17-05F5-5449-87B4-F1418C4ECDD7}" destId="{BC060FFF-4EE9-C04F-B485-F21B3CC81355}" srcOrd="0" destOrd="0" presId="urn:microsoft.com/office/officeart/2005/8/layout/arrow5"/>
    <dgm:cxn modelId="{0F361E3E-E4EE-8E49-9719-C6BBBE83CB5B}" srcId="{16B8BB17-05F5-5449-87B4-F1418C4ECDD7}" destId="{CBD291A9-E9FF-6441-96AE-58549F227598}" srcOrd="0" destOrd="0" parTransId="{87A839AE-A231-434A-8004-1444BFBEC906}" sibTransId="{F1B9C5B5-C301-3644-BC18-1FCD18A554E4}"/>
    <dgm:cxn modelId="{EE87D561-7A7F-CB40-B809-B995BC4D9773}" srcId="{A3735CA2-6882-004E-9088-38AE4D4B7E36}" destId="{82BD964D-2096-0D44-9011-C9F48B9CAE1D}" srcOrd="2" destOrd="0" parTransId="{57C3DBB5-12BC-DD49-BEE1-0FDDB1BB45A3}" sibTransId="{CC52B425-3B96-BF49-BD9A-8132E746CA20}"/>
    <dgm:cxn modelId="{37CDE568-9E67-5C41-B72A-852406D852C9}" type="presOf" srcId="{2DC71C04-B9F7-4E4E-8AF5-7B0AA79E7F90}" destId="{F67F22A8-9610-4948-A69C-A8949F131989}" srcOrd="0" destOrd="1" presId="urn:microsoft.com/office/officeart/2005/8/layout/arrow5"/>
    <dgm:cxn modelId="{FF458750-EE9D-3243-AEF7-EB87D33EACAE}" type="presOf" srcId="{82BD964D-2096-0D44-9011-C9F48B9CAE1D}" destId="{F67F22A8-9610-4948-A69C-A8949F131989}" srcOrd="0" destOrd="3" presId="urn:microsoft.com/office/officeart/2005/8/layout/arrow5"/>
    <dgm:cxn modelId="{BE718F78-29C9-2447-9DF1-FBC668157B4F}" srcId="{A3735CA2-6882-004E-9088-38AE4D4B7E36}" destId="{2DC71C04-B9F7-4E4E-8AF5-7B0AA79E7F90}" srcOrd="0" destOrd="0" parTransId="{20115340-B054-344F-9358-BA2C3C796607}" sibTransId="{E52EE69E-F700-4C4D-9DD3-E6DDAC914DCB}"/>
    <dgm:cxn modelId="{6D9E3294-F276-384F-BE0D-7AF6A23A1E56}" type="presOf" srcId="{CBD291A9-E9FF-6441-96AE-58549F227598}" destId="{2E9B4566-06DF-0D42-B507-3EED37032151}" srcOrd="0" destOrd="0" presId="urn:microsoft.com/office/officeart/2005/8/layout/arrow5"/>
    <dgm:cxn modelId="{66DABE9E-C9DF-9A41-9AB6-2C6D3A7BE894}" type="presOf" srcId="{A3735CA2-6882-004E-9088-38AE4D4B7E36}" destId="{F67F22A8-9610-4948-A69C-A8949F131989}" srcOrd="0" destOrd="0" presId="urn:microsoft.com/office/officeart/2005/8/layout/arrow5"/>
    <dgm:cxn modelId="{8C5091AD-3730-C64C-B052-958C84E64D6A}" type="presOf" srcId="{AE35FDD7-8313-ED48-9898-4AB22980C4E1}" destId="{F67F22A8-9610-4948-A69C-A8949F131989}" srcOrd="0" destOrd="2" presId="urn:microsoft.com/office/officeart/2005/8/layout/arrow5"/>
    <dgm:cxn modelId="{3A2415C0-C5FF-8043-A7A6-6C9306F2ED29}" srcId="{16B8BB17-05F5-5449-87B4-F1418C4ECDD7}" destId="{A3735CA2-6882-004E-9088-38AE4D4B7E36}" srcOrd="1" destOrd="0" parTransId="{3D421804-C29E-B041-9B9B-1F06A8E20150}" sibTransId="{3EC18245-13C0-3C46-8DF4-15A4ADB1D653}"/>
    <dgm:cxn modelId="{F2797C5C-27D5-6749-973B-007B029C66DC}" type="presParOf" srcId="{BC060FFF-4EE9-C04F-B485-F21B3CC81355}" destId="{2E9B4566-06DF-0D42-B507-3EED37032151}" srcOrd="0" destOrd="0" presId="urn:microsoft.com/office/officeart/2005/8/layout/arrow5"/>
    <dgm:cxn modelId="{8882964E-C656-FF47-859C-9313D4FFB135}" type="presParOf" srcId="{BC060FFF-4EE9-C04F-B485-F21B3CC81355}" destId="{F67F22A8-9610-4948-A69C-A8949F13198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774423-9D28-FD4D-93B2-1D121FAEBFFB}"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AC13097E-47F1-3C41-8E12-3F1DFDA8016C}">
      <dgm:prSet/>
      <dgm:spPr>
        <a:ln>
          <a:solidFill>
            <a:schemeClr val="accent1"/>
          </a:solidFill>
        </a:ln>
      </dgm:spPr>
      <dgm:t>
        <a:bodyPr/>
        <a:lstStyle/>
        <a:p>
          <a:pPr rtl="0"/>
          <a:r>
            <a:rPr lang="en-US" dirty="0">
              <a:effectLst>
                <a:outerShdw blurRad="38100" dist="38100" dir="2700000" algn="tl">
                  <a:srgbClr val="000000">
                    <a:alpha val="43137"/>
                  </a:srgbClr>
                </a:outerShdw>
              </a:effectLst>
            </a:rPr>
            <a:t>Instructions that change the format or operate on the format of data</a:t>
          </a:r>
        </a:p>
      </dgm:t>
    </dgm:pt>
    <dgm:pt modelId="{9F9A3FF6-15CE-9940-8972-9476304E32C9}" type="parTrans" cxnId="{9DC34341-C9E0-2F49-9BC8-2A74DE58FA85}">
      <dgm:prSet/>
      <dgm:spPr/>
      <dgm:t>
        <a:bodyPr/>
        <a:lstStyle/>
        <a:p>
          <a:endParaRPr lang="en-US"/>
        </a:p>
      </dgm:t>
    </dgm:pt>
    <dgm:pt modelId="{71E24C2E-E756-2D42-BECA-7734384383F2}" type="sibTrans" cxnId="{9DC34341-C9E0-2F49-9BC8-2A74DE58FA85}">
      <dgm:prSet/>
      <dgm:spPr>
        <a:solidFill>
          <a:schemeClr val="accent3"/>
        </a:solidFill>
        <a:ln>
          <a:solidFill>
            <a:schemeClr val="accent1"/>
          </a:solidFill>
        </a:ln>
      </dgm:spPr>
      <dgm:t>
        <a:bodyPr/>
        <a:lstStyle/>
        <a:p>
          <a:endParaRPr lang="en-US" dirty="0"/>
        </a:p>
      </dgm:t>
    </dgm:pt>
    <dgm:pt modelId="{8C7A5930-8A3D-0842-AF29-1EA693AA6B99}">
      <dgm:prSet/>
      <dgm:spPr>
        <a:solidFill>
          <a:schemeClr val="accent4"/>
        </a:solidFill>
        <a:ln>
          <a:solidFill>
            <a:schemeClr val="accent4"/>
          </a:solidFill>
        </a:ln>
      </dgm:spPr>
      <dgm:t>
        <a:bodyPr/>
        <a:lstStyle/>
        <a:p>
          <a:pPr rtl="0"/>
          <a:r>
            <a:rPr lang="en-US" dirty="0">
              <a:solidFill>
                <a:schemeClr val="tx2"/>
              </a:solidFill>
              <a:effectLst>
                <a:outerShdw blurRad="38100" dist="38100" dir="2700000" algn="tl">
                  <a:srgbClr val="000000">
                    <a:alpha val="43137"/>
                  </a:srgbClr>
                </a:outerShdw>
              </a:effectLst>
            </a:rPr>
            <a:t>An example is converting from </a:t>
          </a:r>
          <a:r>
            <a:rPr lang="en-US" dirty="0">
              <a:solidFill>
                <a:srgbClr val="FFFF00"/>
              </a:solidFill>
              <a:effectLst>
                <a:outerShdw blurRad="38100" dist="38100" dir="2700000" algn="tl">
                  <a:srgbClr val="000000">
                    <a:alpha val="43137"/>
                  </a:srgbClr>
                </a:outerShdw>
              </a:effectLst>
            </a:rPr>
            <a:t>decimal to </a:t>
          </a:r>
          <a:r>
            <a:rPr lang="en-US" dirty="0">
              <a:solidFill>
                <a:srgbClr val="FFFF00"/>
              </a:solidFill>
              <a:effectLst>
                <a:outerShdw blurRad="38100" dist="38100" dir="2700000" algn="tl">
                  <a:srgbClr val="000000">
                    <a:alpha val="43137"/>
                  </a:srgbClr>
                </a:outerShdw>
              </a:effectLst>
              <a:highlight>
                <a:srgbClr val="FFFF00"/>
              </a:highlight>
            </a:rPr>
            <a:t>binary</a:t>
          </a:r>
        </a:p>
        <a:p>
          <a:pPr rtl="0"/>
          <a:r>
            <a:rPr lang="en-US" dirty="0">
              <a:solidFill>
                <a:schemeClr val="tx2"/>
              </a:solidFill>
              <a:effectLst>
                <a:outerShdw blurRad="38100" dist="38100" dir="2700000" algn="tl">
                  <a:srgbClr val="000000">
                    <a:alpha val="43137"/>
                  </a:srgbClr>
                </a:outerShdw>
              </a:effectLst>
              <a:highlight>
                <a:srgbClr val="FFFF00"/>
              </a:highlight>
            </a:rPr>
            <a:t>Or</a:t>
          </a:r>
        </a:p>
        <a:p>
          <a:pPr rtl="0"/>
          <a:r>
            <a:rPr lang="en-US" dirty="0">
              <a:solidFill>
                <a:schemeClr val="tx1"/>
              </a:solidFill>
              <a:highlight>
                <a:srgbClr val="FFFF00"/>
              </a:highlight>
              <a:latin typeface="Times New Roman" pitchFamily="-1" charset="0"/>
              <a:ea typeface="+mn-ea"/>
              <a:cs typeface="+mn-cs"/>
            </a:rPr>
            <a:t> translating from EBCDIC to IRA</a:t>
          </a:r>
          <a:endParaRPr lang="en-US" dirty="0">
            <a:solidFill>
              <a:schemeClr val="tx2"/>
            </a:solidFill>
            <a:effectLst>
              <a:outerShdw blurRad="38100" dist="38100" dir="2700000" algn="tl">
                <a:srgbClr val="000000">
                  <a:alpha val="43137"/>
                </a:srgbClr>
              </a:outerShdw>
            </a:effectLst>
            <a:highlight>
              <a:srgbClr val="FFFF00"/>
            </a:highlight>
          </a:endParaRPr>
        </a:p>
      </dgm:t>
    </dgm:pt>
    <dgm:pt modelId="{FEA8845C-C1A2-2141-A2FB-D61E1EB815C1}" type="parTrans" cxnId="{34CDA9B4-D212-0540-B360-08E09EBB7930}">
      <dgm:prSet/>
      <dgm:spPr/>
      <dgm:t>
        <a:bodyPr/>
        <a:lstStyle/>
        <a:p>
          <a:endParaRPr lang="en-US"/>
        </a:p>
      </dgm:t>
    </dgm:pt>
    <dgm:pt modelId="{C91B3ABF-8735-3F41-AD79-6889C5488C39}" type="sibTrans" cxnId="{34CDA9B4-D212-0540-B360-08E09EBB7930}">
      <dgm:prSet/>
      <dgm:spPr>
        <a:solidFill>
          <a:schemeClr val="accent1">
            <a:alpha val="87000"/>
          </a:schemeClr>
        </a:solidFill>
        <a:ln>
          <a:solidFill>
            <a:schemeClr val="accent4"/>
          </a:solidFill>
        </a:ln>
      </dgm:spPr>
      <dgm:t>
        <a:bodyPr/>
        <a:lstStyle/>
        <a:p>
          <a:endParaRPr lang="en-US" dirty="0"/>
        </a:p>
      </dgm:t>
    </dgm:pt>
    <dgm:pt modelId="{D32CD237-EEB7-EB46-8796-D6217CE89D81}">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An example of a more complex editing instruction is the EAS/390 Translate (TR) instruction</a:t>
          </a:r>
        </a:p>
      </dgm:t>
    </dgm:pt>
    <dgm:pt modelId="{4B4DDBC8-29A2-E44D-95A8-EAF6E272A3AF}" type="parTrans" cxnId="{542126F0-3C71-E646-BDD7-F74A868C2FCC}">
      <dgm:prSet/>
      <dgm:spPr/>
      <dgm:t>
        <a:bodyPr/>
        <a:lstStyle/>
        <a:p>
          <a:endParaRPr lang="en-US"/>
        </a:p>
      </dgm:t>
    </dgm:pt>
    <dgm:pt modelId="{7A935499-5AC3-D94B-A08C-71A233C4453D}" type="sibTrans" cxnId="{542126F0-3C71-E646-BDD7-F74A868C2FCC}">
      <dgm:prSet/>
      <dgm:spPr/>
      <dgm:t>
        <a:bodyPr/>
        <a:lstStyle/>
        <a:p>
          <a:endParaRPr lang="en-US"/>
        </a:p>
      </dgm:t>
    </dgm:pt>
    <dgm:pt modelId="{BD084606-F38B-CB4B-A769-6B940EB20879}" type="pres">
      <dgm:prSet presAssocID="{B3774423-9D28-FD4D-93B2-1D121FAEBFFB}" presName="diagram" presStyleCnt="0">
        <dgm:presLayoutVars>
          <dgm:dir/>
          <dgm:resizeHandles/>
        </dgm:presLayoutVars>
      </dgm:prSet>
      <dgm:spPr/>
    </dgm:pt>
    <dgm:pt modelId="{77C9DA8E-8ED9-844B-B613-13FD05010447}" type="pres">
      <dgm:prSet presAssocID="{AC13097E-47F1-3C41-8E12-3F1DFDA8016C}" presName="firstNode" presStyleLbl="node1" presStyleIdx="0" presStyleCnt="3" custLinFactNeighborX="-28127" custLinFactNeighborY="3889">
        <dgm:presLayoutVars>
          <dgm:bulletEnabled val="1"/>
        </dgm:presLayoutVars>
      </dgm:prSet>
      <dgm:spPr/>
    </dgm:pt>
    <dgm:pt modelId="{A565A70D-D266-D14D-801A-624F8C0A17FF}" type="pres">
      <dgm:prSet presAssocID="{71E24C2E-E756-2D42-BECA-7734384383F2}" presName="sibTrans" presStyleLbl="sibTrans2D1" presStyleIdx="0" presStyleCnt="2"/>
      <dgm:spPr/>
    </dgm:pt>
    <dgm:pt modelId="{CAB0B591-34C9-1642-ABA2-85FDD5804C68}" type="pres">
      <dgm:prSet presAssocID="{8C7A5930-8A3D-0842-AF29-1EA693AA6B99}" presName="middleNode" presStyleCnt="0"/>
      <dgm:spPr/>
    </dgm:pt>
    <dgm:pt modelId="{FD036E6B-7CF7-C443-903F-AE4710AA0D4E}" type="pres">
      <dgm:prSet presAssocID="{8C7A5930-8A3D-0842-AF29-1EA693AA6B99}" presName="padding" presStyleLbl="node1" presStyleIdx="0" presStyleCnt="3"/>
      <dgm:spPr/>
    </dgm:pt>
    <dgm:pt modelId="{D26DB3FA-AA5B-7B46-A54F-F769F99A465F}" type="pres">
      <dgm:prSet presAssocID="{8C7A5930-8A3D-0842-AF29-1EA693AA6B99}" presName="shape" presStyleLbl="node1" presStyleIdx="1" presStyleCnt="3" custLinFactNeighborX="18033" custLinFactNeighborY="-17874">
        <dgm:presLayoutVars>
          <dgm:bulletEnabled val="1"/>
        </dgm:presLayoutVars>
      </dgm:prSet>
      <dgm:spPr/>
    </dgm:pt>
    <dgm:pt modelId="{D49EAA5E-508B-AC45-A500-B17EA738C083}" type="pres">
      <dgm:prSet presAssocID="{C91B3ABF-8735-3F41-AD79-6889C5488C39}" presName="sibTrans" presStyleLbl="sibTrans2D1" presStyleIdx="1" presStyleCnt="2"/>
      <dgm:spPr/>
    </dgm:pt>
    <dgm:pt modelId="{4F063FBB-5B0E-B64A-B216-78406CFC0194}" type="pres">
      <dgm:prSet presAssocID="{D32CD237-EEB7-EB46-8796-D6217CE89D81}" presName="lastNode" presStyleLbl="node1" presStyleIdx="2" presStyleCnt="3" custLinFactNeighborX="2168" custLinFactNeighborY="-39728">
        <dgm:presLayoutVars>
          <dgm:bulletEnabled val="1"/>
        </dgm:presLayoutVars>
      </dgm:prSet>
      <dgm:spPr/>
    </dgm:pt>
  </dgm:ptLst>
  <dgm:cxnLst>
    <dgm:cxn modelId="{7EACAE2A-9B6E-E341-B381-59F417B4E898}" type="presOf" srcId="{C91B3ABF-8735-3F41-AD79-6889C5488C39}" destId="{D49EAA5E-508B-AC45-A500-B17EA738C083}" srcOrd="0" destOrd="0" presId="urn:microsoft.com/office/officeart/2005/8/layout/bProcess2"/>
    <dgm:cxn modelId="{9DC34341-C9E0-2F49-9BC8-2A74DE58FA85}" srcId="{B3774423-9D28-FD4D-93B2-1D121FAEBFFB}" destId="{AC13097E-47F1-3C41-8E12-3F1DFDA8016C}" srcOrd="0" destOrd="0" parTransId="{9F9A3FF6-15CE-9940-8972-9476304E32C9}" sibTransId="{71E24C2E-E756-2D42-BECA-7734384383F2}"/>
    <dgm:cxn modelId="{3FDA3566-F370-8146-B0DD-7DE2EC29497C}" type="presOf" srcId="{8C7A5930-8A3D-0842-AF29-1EA693AA6B99}" destId="{D26DB3FA-AA5B-7B46-A54F-F769F99A465F}" srcOrd="0" destOrd="0" presId="urn:microsoft.com/office/officeart/2005/8/layout/bProcess2"/>
    <dgm:cxn modelId="{05F56680-3D88-8246-8A1E-A41798AB9B43}" type="presOf" srcId="{D32CD237-EEB7-EB46-8796-D6217CE89D81}" destId="{4F063FBB-5B0E-B64A-B216-78406CFC0194}" srcOrd="0" destOrd="0" presId="urn:microsoft.com/office/officeart/2005/8/layout/bProcess2"/>
    <dgm:cxn modelId="{5BFF0AB4-AEFD-C643-8812-4D2C132101B6}" type="presOf" srcId="{71E24C2E-E756-2D42-BECA-7734384383F2}" destId="{A565A70D-D266-D14D-801A-624F8C0A17FF}" srcOrd="0" destOrd="0" presId="urn:microsoft.com/office/officeart/2005/8/layout/bProcess2"/>
    <dgm:cxn modelId="{34CDA9B4-D212-0540-B360-08E09EBB7930}" srcId="{B3774423-9D28-FD4D-93B2-1D121FAEBFFB}" destId="{8C7A5930-8A3D-0842-AF29-1EA693AA6B99}" srcOrd="1" destOrd="0" parTransId="{FEA8845C-C1A2-2141-A2FB-D61E1EB815C1}" sibTransId="{C91B3ABF-8735-3F41-AD79-6889C5488C39}"/>
    <dgm:cxn modelId="{9F9CB7B7-99AE-4445-ABEF-5344998360A5}" type="presOf" srcId="{B3774423-9D28-FD4D-93B2-1D121FAEBFFB}" destId="{BD084606-F38B-CB4B-A769-6B940EB20879}" srcOrd="0" destOrd="0" presId="urn:microsoft.com/office/officeart/2005/8/layout/bProcess2"/>
    <dgm:cxn modelId="{C5C99ABF-373F-4F40-BB87-3169F578EB09}" type="presOf" srcId="{AC13097E-47F1-3C41-8E12-3F1DFDA8016C}" destId="{77C9DA8E-8ED9-844B-B613-13FD05010447}" srcOrd="0" destOrd="0" presId="urn:microsoft.com/office/officeart/2005/8/layout/bProcess2"/>
    <dgm:cxn modelId="{542126F0-3C71-E646-BDD7-F74A868C2FCC}" srcId="{B3774423-9D28-FD4D-93B2-1D121FAEBFFB}" destId="{D32CD237-EEB7-EB46-8796-D6217CE89D81}" srcOrd="2" destOrd="0" parTransId="{4B4DDBC8-29A2-E44D-95A8-EAF6E272A3AF}" sibTransId="{7A935499-5AC3-D94B-A08C-71A233C4453D}"/>
    <dgm:cxn modelId="{014F0671-F9C8-B543-AE16-1CCFAEACA96D}" type="presParOf" srcId="{BD084606-F38B-CB4B-A769-6B940EB20879}" destId="{77C9DA8E-8ED9-844B-B613-13FD05010447}" srcOrd="0" destOrd="0" presId="urn:microsoft.com/office/officeart/2005/8/layout/bProcess2"/>
    <dgm:cxn modelId="{78FA1842-87E5-5346-998D-B217B42A2152}" type="presParOf" srcId="{BD084606-F38B-CB4B-A769-6B940EB20879}" destId="{A565A70D-D266-D14D-801A-624F8C0A17FF}" srcOrd="1" destOrd="0" presId="urn:microsoft.com/office/officeart/2005/8/layout/bProcess2"/>
    <dgm:cxn modelId="{6763B0DE-C090-434A-8AF4-5E383A87F407}" type="presParOf" srcId="{BD084606-F38B-CB4B-A769-6B940EB20879}" destId="{CAB0B591-34C9-1642-ABA2-85FDD5804C68}" srcOrd="2" destOrd="0" presId="urn:microsoft.com/office/officeart/2005/8/layout/bProcess2"/>
    <dgm:cxn modelId="{DC1609A1-016D-6145-864B-3549504D758E}" type="presParOf" srcId="{CAB0B591-34C9-1642-ABA2-85FDD5804C68}" destId="{FD036E6B-7CF7-C443-903F-AE4710AA0D4E}" srcOrd="0" destOrd="0" presId="urn:microsoft.com/office/officeart/2005/8/layout/bProcess2"/>
    <dgm:cxn modelId="{FB943F61-B8AC-6C4C-AA3D-E333D1837D4F}" type="presParOf" srcId="{CAB0B591-34C9-1642-ABA2-85FDD5804C68}" destId="{D26DB3FA-AA5B-7B46-A54F-F769F99A465F}" srcOrd="1" destOrd="0" presId="urn:microsoft.com/office/officeart/2005/8/layout/bProcess2"/>
    <dgm:cxn modelId="{9A0B0AC5-C811-1A4B-A282-94E404D13464}" type="presParOf" srcId="{BD084606-F38B-CB4B-A769-6B940EB20879}" destId="{D49EAA5E-508B-AC45-A500-B17EA738C083}" srcOrd="3" destOrd="0" presId="urn:microsoft.com/office/officeart/2005/8/layout/bProcess2"/>
    <dgm:cxn modelId="{4A0583C9-80A6-D844-A8F8-CC5837435F22}" type="presParOf" srcId="{BD084606-F38B-CB4B-A769-6B940EB20879}" destId="{4F063FBB-5B0E-B64A-B216-78406CFC0194}" srcOrd="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81E9A8-5413-524C-8982-5AF295AA0FD3}"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EB93D4E5-8CA1-7546-BD15-4BC63FAF4B6A}">
      <dgm:prSet/>
      <dgm:spPr>
        <a:solidFill>
          <a:schemeClr val="accent3"/>
        </a:solidFill>
        <a:ln>
          <a:solidFill>
            <a:schemeClr val="accent3"/>
          </a:solidFill>
        </a:ln>
      </dgm:spPr>
      <dgm:t>
        <a:bodyPr/>
        <a:lstStyle/>
        <a:p>
          <a:pPr rtl="0"/>
          <a:r>
            <a:rPr lang="en-US" dirty="0"/>
            <a:t>Instructions that can be executed only while the processor is in a </a:t>
          </a:r>
          <a:r>
            <a:rPr lang="en-US" dirty="0">
              <a:solidFill>
                <a:srgbClr val="FFFF00"/>
              </a:solidFill>
            </a:rPr>
            <a:t>certain privileged state </a:t>
          </a:r>
          <a:r>
            <a:rPr lang="en-US" dirty="0"/>
            <a:t>or is executing a program in a special privileged area of memory</a:t>
          </a:r>
        </a:p>
      </dgm:t>
    </dgm:pt>
    <dgm:pt modelId="{EB640E17-8E48-F141-971D-24693C56EA87}" type="parTrans" cxnId="{16BD85AD-A88B-4B4D-B5F1-92ED44540C25}">
      <dgm:prSet/>
      <dgm:spPr/>
      <dgm:t>
        <a:bodyPr/>
        <a:lstStyle/>
        <a:p>
          <a:endParaRPr lang="en-US"/>
        </a:p>
      </dgm:t>
    </dgm:pt>
    <dgm:pt modelId="{67C4524F-BB04-034F-B912-726197C9AA9C}" type="sibTrans" cxnId="{16BD85AD-A88B-4B4D-B5F1-92ED44540C25}">
      <dgm:prSet/>
      <dgm:spPr/>
      <dgm:t>
        <a:bodyPr/>
        <a:lstStyle/>
        <a:p>
          <a:endParaRPr lang="en-US"/>
        </a:p>
      </dgm:t>
    </dgm:pt>
    <dgm:pt modelId="{E9E92FCE-DAF2-3145-BE10-2CF450B85DEB}">
      <dgm:prSet/>
      <dgm:spPr>
        <a:solidFill>
          <a:schemeClr val="accent4"/>
        </a:solidFill>
        <a:ln>
          <a:solidFill>
            <a:schemeClr val="accent4"/>
          </a:solidFill>
        </a:ln>
      </dgm:spPr>
      <dgm:t>
        <a:bodyPr/>
        <a:lstStyle/>
        <a:p>
          <a:pPr rtl="0"/>
          <a:r>
            <a:rPr lang="en-US" dirty="0"/>
            <a:t>Typically these instructions are reserved for the use of the operating system</a:t>
          </a:r>
        </a:p>
      </dgm:t>
    </dgm:pt>
    <dgm:pt modelId="{E124D7BF-0B29-7341-A590-E3859651EFE8}" type="parTrans" cxnId="{034CB049-2D9B-2A4E-A759-12465CADA4F5}">
      <dgm:prSet/>
      <dgm:spPr/>
      <dgm:t>
        <a:bodyPr/>
        <a:lstStyle/>
        <a:p>
          <a:endParaRPr lang="en-US"/>
        </a:p>
      </dgm:t>
    </dgm:pt>
    <dgm:pt modelId="{A8248814-6852-BD45-A1C1-9B5235C0D061}" type="sibTrans" cxnId="{034CB049-2D9B-2A4E-A759-12465CADA4F5}">
      <dgm:prSet/>
      <dgm:spPr/>
      <dgm:t>
        <a:bodyPr/>
        <a:lstStyle/>
        <a:p>
          <a:endParaRPr lang="en-US"/>
        </a:p>
      </dgm:t>
    </dgm:pt>
    <dgm:pt modelId="{512ECA6A-2A27-5540-BF41-B6C374340369}">
      <dgm:prSet/>
      <dgm:spPr/>
      <dgm:t>
        <a:bodyPr/>
        <a:lstStyle/>
        <a:p>
          <a:pPr rtl="0"/>
          <a:r>
            <a:rPr lang="en-US" dirty="0"/>
            <a:t>Examples of system control operations:</a:t>
          </a:r>
        </a:p>
      </dgm:t>
    </dgm:pt>
    <dgm:pt modelId="{CD0226D3-EFCC-044F-8293-BD6A9927F1C7}" type="parTrans" cxnId="{6E5CB42C-E4CC-D34B-9875-FE6D13A9601F}">
      <dgm:prSet/>
      <dgm:spPr/>
      <dgm:t>
        <a:bodyPr/>
        <a:lstStyle/>
        <a:p>
          <a:endParaRPr lang="en-US"/>
        </a:p>
      </dgm:t>
    </dgm:pt>
    <dgm:pt modelId="{96C9C5C4-86AC-4F48-A1C8-BD58C310C40D}" type="sibTrans" cxnId="{6E5CB42C-E4CC-D34B-9875-FE6D13A9601F}">
      <dgm:prSet/>
      <dgm:spPr/>
      <dgm:t>
        <a:bodyPr/>
        <a:lstStyle/>
        <a:p>
          <a:endParaRPr lang="en-US"/>
        </a:p>
      </dgm:t>
    </dgm:pt>
    <dgm:pt modelId="{227FAB59-23FC-A843-A078-89F98BD00632}">
      <dgm:prSet/>
      <dgm:spPr/>
      <dgm:t>
        <a:bodyPr/>
        <a:lstStyle/>
        <a:p>
          <a:pPr rtl="0"/>
          <a:r>
            <a:rPr lang="en-US" dirty="0">
              <a:solidFill>
                <a:srgbClr val="C00000"/>
              </a:solidFill>
            </a:rPr>
            <a:t>A system control instruction </a:t>
          </a:r>
          <a:r>
            <a:rPr lang="en-US" dirty="0"/>
            <a:t>may read or alter a control register</a:t>
          </a:r>
        </a:p>
      </dgm:t>
    </dgm:pt>
    <dgm:pt modelId="{E95E9233-9367-A749-A657-FB18BD734A03}" type="parTrans" cxnId="{49570F3A-F570-5947-9832-877548A89021}">
      <dgm:prSet/>
      <dgm:spPr/>
      <dgm:t>
        <a:bodyPr/>
        <a:lstStyle/>
        <a:p>
          <a:endParaRPr lang="en-US"/>
        </a:p>
      </dgm:t>
    </dgm:pt>
    <dgm:pt modelId="{855ADFB7-AD32-5841-8BBE-52D81A552EB4}" type="sibTrans" cxnId="{49570F3A-F570-5947-9832-877548A89021}">
      <dgm:prSet/>
      <dgm:spPr/>
      <dgm:t>
        <a:bodyPr/>
        <a:lstStyle/>
        <a:p>
          <a:endParaRPr lang="en-US"/>
        </a:p>
      </dgm:t>
    </dgm:pt>
    <dgm:pt modelId="{358AA9CD-32A2-DD46-AAFA-8935BDAFBB20}">
      <dgm:prSet/>
      <dgm:spPr/>
      <dgm:t>
        <a:bodyPr/>
        <a:lstStyle/>
        <a:p>
          <a:pPr rtl="0"/>
          <a:r>
            <a:rPr lang="en-US" dirty="0"/>
            <a:t>An instruction to read or modify a storage protection key</a:t>
          </a:r>
        </a:p>
      </dgm:t>
    </dgm:pt>
    <dgm:pt modelId="{CB640F0B-9187-5E4C-8DC8-B38DB779FCCC}" type="parTrans" cxnId="{8219388E-D945-5845-AE4F-037D6DBA1EB4}">
      <dgm:prSet/>
      <dgm:spPr/>
      <dgm:t>
        <a:bodyPr/>
        <a:lstStyle/>
        <a:p>
          <a:endParaRPr lang="en-US"/>
        </a:p>
      </dgm:t>
    </dgm:pt>
    <dgm:pt modelId="{371191D7-AF4F-C541-832E-2E60F53719DD}" type="sibTrans" cxnId="{8219388E-D945-5845-AE4F-037D6DBA1EB4}">
      <dgm:prSet/>
      <dgm:spPr/>
      <dgm:t>
        <a:bodyPr/>
        <a:lstStyle/>
        <a:p>
          <a:endParaRPr lang="en-US"/>
        </a:p>
      </dgm:t>
    </dgm:pt>
    <dgm:pt modelId="{27A6DB09-7A73-E34E-9751-1D7E0C8AEFDE}">
      <dgm:prSet/>
      <dgm:spPr/>
      <dgm:t>
        <a:bodyPr/>
        <a:lstStyle/>
        <a:p>
          <a:pPr rtl="0"/>
          <a:r>
            <a:rPr lang="en-US" dirty="0"/>
            <a:t>Access to process control blocks in a multiprogramming system</a:t>
          </a:r>
        </a:p>
      </dgm:t>
    </dgm:pt>
    <dgm:pt modelId="{3DDC6881-1159-4749-B696-931528299B1F}" type="parTrans" cxnId="{FD8DB6E4-E0E4-4541-A20B-AB3DB421721B}">
      <dgm:prSet/>
      <dgm:spPr/>
      <dgm:t>
        <a:bodyPr/>
        <a:lstStyle/>
        <a:p>
          <a:endParaRPr lang="en-US"/>
        </a:p>
      </dgm:t>
    </dgm:pt>
    <dgm:pt modelId="{BEA10779-1B79-8748-AEE8-CB0EA20E6DDB}" type="sibTrans" cxnId="{FD8DB6E4-E0E4-4541-A20B-AB3DB421721B}">
      <dgm:prSet/>
      <dgm:spPr/>
      <dgm:t>
        <a:bodyPr/>
        <a:lstStyle/>
        <a:p>
          <a:endParaRPr lang="en-US"/>
        </a:p>
      </dgm:t>
    </dgm:pt>
    <dgm:pt modelId="{C5C93C76-63AF-834D-B8AC-7566894C2FB4}" type="pres">
      <dgm:prSet presAssocID="{2481E9A8-5413-524C-8982-5AF295AA0FD3}" presName="Name0" presStyleCnt="0">
        <dgm:presLayoutVars>
          <dgm:chMax val="3"/>
          <dgm:chPref val="1"/>
          <dgm:dir/>
          <dgm:animLvl val="lvl"/>
          <dgm:resizeHandles/>
        </dgm:presLayoutVars>
      </dgm:prSet>
      <dgm:spPr/>
    </dgm:pt>
    <dgm:pt modelId="{8100030E-98E6-354A-8D6D-3DD51BC2A374}" type="pres">
      <dgm:prSet presAssocID="{2481E9A8-5413-524C-8982-5AF295AA0FD3}" presName="outerBox" presStyleCnt="0"/>
      <dgm:spPr/>
    </dgm:pt>
    <dgm:pt modelId="{C549312C-F687-024F-ADD4-C847C870AB31}" type="pres">
      <dgm:prSet presAssocID="{2481E9A8-5413-524C-8982-5AF295AA0FD3}" presName="outerBoxParent" presStyleLbl="node1" presStyleIdx="0" presStyleCnt="3"/>
      <dgm:spPr/>
    </dgm:pt>
    <dgm:pt modelId="{215EB33E-CBA2-DC48-BEEA-2F9B9488A69E}" type="pres">
      <dgm:prSet presAssocID="{2481E9A8-5413-524C-8982-5AF295AA0FD3}" presName="outerBoxChildren" presStyleCnt="0"/>
      <dgm:spPr/>
    </dgm:pt>
    <dgm:pt modelId="{4C3D4B8A-B173-944B-8BD4-3AAA1D3FAD05}" type="pres">
      <dgm:prSet presAssocID="{2481E9A8-5413-524C-8982-5AF295AA0FD3}" presName="middleBox" presStyleCnt="0"/>
      <dgm:spPr/>
    </dgm:pt>
    <dgm:pt modelId="{4E50C6BF-910E-7348-A303-09A554EEAA0A}" type="pres">
      <dgm:prSet presAssocID="{2481E9A8-5413-524C-8982-5AF295AA0FD3}" presName="middleBoxParent" presStyleLbl="node1" presStyleIdx="1" presStyleCnt="3"/>
      <dgm:spPr/>
    </dgm:pt>
    <dgm:pt modelId="{40300614-778F-E749-8F11-196CEB5AB4BB}" type="pres">
      <dgm:prSet presAssocID="{2481E9A8-5413-524C-8982-5AF295AA0FD3}" presName="middleBoxChildren" presStyleCnt="0"/>
      <dgm:spPr/>
    </dgm:pt>
    <dgm:pt modelId="{74A8EB93-49D2-0744-852E-D67097CACE37}" type="pres">
      <dgm:prSet presAssocID="{2481E9A8-5413-524C-8982-5AF295AA0FD3}" presName="centerBox" presStyleCnt="0"/>
      <dgm:spPr/>
    </dgm:pt>
    <dgm:pt modelId="{6F92330B-2BD8-9C42-AA59-CA71F506DD3E}" type="pres">
      <dgm:prSet presAssocID="{2481E9A8-5413-524C-8982-5AF295AA0FD3}" presName="centerBoxParent" presStyleLbl="node1" presStyleIdx="2" presStyleCnt="3"/>
      <dgm:spPr/>
    </dgm:pt>
    <dgm:pt modelId="{1731A8E3-B1B1-BE4B-B2F6-5F18EDE8EA1C}" type="pres">
      <dgm:prSet presAssocID="{2481E9A8-5413-524C-8982-5AF295AA0FD3}" presName="centerBoxChildren" presStyleCnt="0"/>
      <dgm:spPr/>
    </dgm:pt>
    <dgm:pt modelId="{1FFD221F-6A7C-0B45-912E-7B2D41C939FB}" type="pres">
      <dgm:prSet presAssocID="{227FAB59-23FC-A843-A078-89F98BD00632}" presName="cChild" presStyleLbl="fgAcc1" presStyleIdx="0" presStyleCnt="3">
        <dgm:presLayoutVars>
          <dgm:bulletEnabled val="1"/>
        </dgm:presLayoutVars>
      </dgm:prSet>
      <dgm:spPr/>
    </dgm:pt>
    <dgm:pt modelId="{DBE8ADE2-17F0-2645-A302-D15CBFD891E4}" type="pres">
      <dgm:prSet presAssocID="{855ADFB7-AD32-5841-8BBE-52D81A552EB4}" presName="centerSibTrans" presStyleCnt="0"/>
      <dgm:spPr/>
    </dgm:pt>
    <dgm:pt modelId="{099E1357-5252-C648-9171-1537398C3A8C}" type="pres">
      <dgm:prSet presAssocID="{358AA9CD-32A2-DD46-AAFA-8935BDAFBB20}" presName="cChild" presStyleLbl="fgAcc1" presStyleIdx="1" presStyleCnt="3">
        <dgm:presLayoutVars>
          <dgm:bulletEnabled val="1"/>
        </dgm:presLayoutVars>
      </dgm:prSet>
      <dgm:spPr/>
    </dgm:pt>
    <dgm:pt modelId="{3DD1E83D-F092-734F-8C48-1BC505AC94DC}" type="pres">
      <dgm:prSet presAssocID="{371191D7-AF4F-C541-832E-2E60F53719DD}" presName="centerSibTrans" presStyleCnt="0"/>
      <dgm:spPr/>
    </dgm:pt>
    <dgm:pt modelId="{958E3D0C-1153-3645-896A-A62EDB2811F7}" type="pres">
      <dgm:prSet presAssocID="{27A6DB09-7A73-E34E-9751-1D7E0C8AEFDE}" presName="cChild" presStyleLbl="fgAcc1" presStyleIdx="2" presStyleCnt="3">
        <dgm:presLayoutVars>
          <dgm:bulletEnabled val="1"/>
        </dgm:presLayoutVars>
      </dgm:prSet>
      <dgm:spPr/>
    </dgm:pt>
  </dgm:ptLst>
  <dgm:cxnLst>
    <dgm:cxn modelId="{7DA2A310-0D12-E54C-8A81-C14F9DB4A40D}" type="presOf" srcId="{2481E9A8-5413-524C-8982-5AF295AA0FD3}" destId="{C5C93C76-63AF-834D-B8AC-7566894C2FB4}" srcOrd="0" destOrd="0" presId="urn:microsoft.com/office/officeart/2005/8/layout/target2"/>
    <dgm:cxn modelId="{6E5CB42C-E4CC-D34B-9875-FE6D13A9601F}" srcId="{2481E9A8-5413-524C-8982-5AF295AA0FD3}" destId="{512ECA6A-2A27-5540-BF41-B6C374340369}" srcOrd="2" destOrd="0" parTransId="{CD0226D3-EFCC-044F-8293-BD6A9927F1C7}" sibTransId="{96C9C5C4-86AC-4F48-A1C8-BD58C310C40D}"/>
    <dgm:cxn modelId="{49570F3A-F570-5947-9832-877548A89021}" srcId="{512ECA6A-2A27-5540-BF41-B6C374340369}" destId="{227FAB59-23FC-A843-A078-89F98BD00632}" srcOrd="0" destOrd="0" parTransId="{E95E9233-9367-A749-A657-FB18BD734A03}" sibTransId="{855ADFB7-AD32-5841-8BBE-52D81A552EB4}"/>
    <dgm:cxn modelId="{034CB049-2D9B-2A4E-A759-12465CADA4F5}" srcId="{2481E9A8-5413-524C-8982-5AF295AA0FD3}" destId="{E9E92FCE-DAF2-3145-BE10-2CF450B85DEB}" srcOrd="1" destOrd="0" parTransId="{E124D7BF-0B29-7341-A590-E3859651EFE8}" sibTransId="{A8248814-6852-BD45-A1C1-9B5235C0D061}"/>
    <dgm:cxn modelId="{BD54676F-13C9-764D-BC20-842360A07B05}" type="presOf" srcId="{27A6DB09-7A73-E34E-9751-1D7E0C8AEFDE}" destId="{958E3D0C-1153-3645-896A-A62EDB2811F7}" srcOrd="0" destOrd="0" presId="urn:microsoft.com/office/officeart/2005/8/layout/target2"/>
    <dgm:cxn modelId="{8219388E-D945-5845-AE4F-037D6DBA1EB4}" srcId="{512ECA6A-2A27-5540-BF41-B6C374340369}" destId="{358AA9CD-32A2-DD46-AAFA-8935BDAFBB20}" srcOrd="1" destOrd="0" parTransId="{CB640F0B-9187-5E4C-8DC8-B38DB779FCCC}" sibTransId="{371191D7-AF4F-C541-832E-2E60F53719DD}"/>
    <dgm:cxn modelId="{F13581A5-C82A-9A42-B1B0-411C86F75C2D}" type="presOf" srcId="{EB93D4E5-8CA1-7546-BD15-4BC63FAF4B6A}" destId="{C549312C-F687-024F-ADD4-C847C870AB31}" srcOrd="0" destOrd="0" presId="urn:microsoft.com/office/officeart/2005/8/layout/target2"/>
    <dgm:cxn modelId="{16BD85AD-A88B-4B4D-B5F1-92ED44540C25}" srcId="{2481E9A8-5413-524C-8982-5AF295AA0FD3}" destId="{EB93D4E5-8CA1-7546-BD15-4BC63FAF4B6A}" srcOrd="0" destOrd="0" parTransId="{EB640E17-8E48-F141-971D-24693C56EA87}" sibTransId="{67C4524F-BB04-034F-B912-726197C9AA9C}"/>
    <dgm:cxn modelId="{AFA326AE-2639-B04C-9195-D9A0A16DD12D}" type="presOf" srcId="{512ECA6A-2A27-5540-BF41-B6C374340369}" destId="{6F92330B-2BD8-9C42-AA59-CA71F506DD3E}" srcOrd="0" destOrd="0" presId="urn:microsoft.com/office/officeart/2005/8/layout/target2"/>
    <dgm:cxn modelId="{724923D1-B45C-4D42-903B-F2FCA46C7F32}" type="presOf" srcId="{358AA9CD-32A2-DD46-AAFA-8935BDAFBB20}" destId="{099E1357-5252-C648-9171-1537398C3A8C}" srcOrd="0" destOrd="0" presId="urn:microsoft.com/office/officeart/2005/8/layout/target2"/>
    <dgm:cxn modelId="{279396D7-D2DD-DC49-AF45-9C3B1DF43EE6}" type="presOf" srcId="{227FAB59-23FC-A843-A078-89F98BD00632}" destId="{1FFD221F-6A7C-0B45-912E-7B2D41C939FB}" srcOrd="0" destOrd="0" presId="urn:microsoft.com/office/officeart/2005/8/layout/target2"/>
    <dgm:cxn modelId="{FD8DB6E4-E0E4-4541-A20B-AB3DB421721B}" srcId="{512ECA6A-2A27-5540-BF41-B6C374340369}" destId="{27A6DB09-7A73-E34E-9751-1D7E0C8AEFDE}" srcOrd="2" destOrd="0" parTransId="{3DDC6881-1159-4749-B696-931528299B1F}" sibTransId="{BEA10779-1B79-8748-AEE8-CB0EA20E6DDB}"/>
    <dgm:cxn modelId="{C15C44F6-5E36-3A40-84A4-D08A118B87F2}" type="presOf" srcId="{E9E92FCE-DAF2-3145-BE10-2CF450B85DEB}" destId="{4E50C6BF-910E-7348-A303-09A554EEAA0A}" srcOrd="0" destOrd="0" presId="urn:microsoft.com/office/officeart/2005/8/layout/target2"/>
    <dgm:cxn modelId="{B368ADDE-31FC-5A4B-91EB-873490AE6A3C}" type="presParOf" srcId="{C5C93C76-63AF-834D-B8AC-7566894C2FB4}" destId="{8100030E-98E6-354A-8D6D-3DD51BC2A374}" srcOrd="0" destOrd="0" presId="urn:microsoft.com/office/officeart/2005/8/layout/target2"/>
    <dgm:cxn modelId="{5D95A912-CB96-D54E-8AF3-F94965984EAC}" type="presParOf" srcId="{8100030E-98E6-354A-8D6D-3DD51BC2A374}" destId="{C549312C-F687-024F-ADD4-C847C870AB31}" srcOrd="0" destOrd="0" presId="urn:microsoft.com/office/officeart/2005/8/layout/target2"/>
    <dgm:cxn modelId="{F1CE4588-1D65-5A4C-8600-A2A96E9A9D58}" type="presParOf" srcId="{8100030E-98E6-354A-8D6D-3DD51BC2A374}" destId="{215EB33E-CBA2-DC48-BEEA-2F9B9488A69E}" srcOrd="1" destOrd="0" presId="urn:microsoft.com/office/officeart/2005/8/layout/target2"/>
    <dgm:cxn modelId="{D3A7928D-D828-A14A-A6F9-53DBEA1833AB}" type="presParOf" srcId="{C5C93C76-63AF-834D-B8AC-7566894C2FB4}" destId="{4C3D4B8A-B173-944B-8BD4-3AAA1D3FAD05}" srcOrd="1" destOrd="0" presId="urn:microsoft.com/office/officeart/2005/8/layout/target2"/>
    <dgm:cxn modelId="{3C00AE63-D7DF-084B-B31C-6D8121E41F81}" type="presParOf" srcId="{4C3D4B8A-B173-944B-8BD4-3AAA1D3FAD05}" destId="{4E50C6BF-910E-7348-A303-09A554EEAA0A}" srcOrd="0" destOrd="0" presId="urn:microsoft.com/office/officeart/2005/8/layout/target2"/>
    <dgm:cxn modelId="{3C756E12-92AA-D14D-97BD-90DE8C437B91}" type="presParOf" srcId="{4C3D4B8A-B173-944B-8BD4-3AAA1D3FAD05}" destId="{40300614-778F-E749-8F11-196CEB5AB4BB}" srcOrd="1" destOrd="0" presId="urn:microsoft.com/office/officeart/2005/8/layout/target2"/>
    <dgm:cxn modelId="{E15C1AD3-68DC-0E41-BC84-207F00275DA1}" type="presParOf" srcId="{C5C93C76-63AF-834D-B8AC-7566894C2FB4}" destId="{74A8EB93-49D2-0744-852E-D67097CACE37}" srcOrd="2" destOrd="0" presId="urn:microsoft.com/office/officeart/2005/8/layout/target2"/>
    <dgm:cxn modelId="{1F66F945-FD47-8A45-85AB-45CCFF62BA23}" type="presParOf" srcId="{74A8EB93-49D2-0744-852E-D67097CACE37}" destId="{6F92330B-2BD8-9C42-AA59-CA71F506DD3E}" srcOrd="0" destOrd="0" presId="urn:microsoft.com/office/officeart/2005/8/layout/target2"/>
    <dgm:cxn modelId="{63D0CF65-5D57-AB4B-B154-4523A9E60C54}" type="presParOf" srcId="{74A8EB93-49D2-0744-852E-D67097CACE37}" destId="{1731A8E3-B1B1-BE4B-B2F6-5F18EDE8EA1C}" srcOrd="1" destOrd="0" presId="urn:microsoft.com/office/officeart/2005/8/layout/target2"/>
    <dgm:cxn modelId="{D7E907FA-CD1A-7148-BEE3-86341CF93E92}" type="presParOf" srcId="{1731A8E3-B1B1-BE4B-B2F6-5F18EDE8EA1C}" destId="{1FFD221F-6A7C-0B45-912E-7B2D41C939FB}" srcOrd="0" destOrd="0" presId="urn:microsoft.com/office/officeart/2005/8/layout/target2"/>
    <dgm:cxn modelId="{AB1A88BE-66E6-A44E-B0F3-5290FDE89745}" type="presParOf" srcId="{1731A8E3-B1B1-BE4B-B2F6-5F18EDE8EA1C}" destId="{DBE8ADE2-17F0-2645-A302-D15CBFD891E4}" srcOrd="1" destOrd="0" presId="urn:microsoft.com/office/officeart/2005/8/layout/target2"/>
    <dgm:cxn modelId="{3F3C6084-1308-2B48-B851-25AE719F53B7}" type="presParOf" srcId="{1731A8E3-B1B1-BE4B-B2F6-5F18EDE8EA1C}" destId="{099E1357-5252-C648-9171-1537398C3A8C}" srcOrd="2" destOrd="0" presId="urn:microsoft.com/office/officeart/2005/8/layout/target2"/>
    <dgm:cxn modelId="{F464F25F-B883-E148-B791-F94EB10BDAD0}" type="presParOf" srcId="{1731A8E3-B1B1-BE4B-B2F6-5F18EDE8EA1C}" destId="{3DD1E83D-F092-734F-8C48-1BC505AC94DC}" srcOrd="3" destOrd="0" presId="urn:microsoft.com/office/officeart/2005/8/layout/target2"/>
    <dgm:cxn modelId="{A5B7AB89-C2F7-BB4A-A883-71E9D659D06B}" type="presParOf" srcId="{1731A8E3-B1B1-BE4B-B2F6-5F18EDE8EA1C}" destId="{958E3D0C-1153-3645-896A-A62EDB2811F7}"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299564-40D6-5C46-A8BE-4C0D0EB7828C}"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966712F6-A2E3-694C-B6A0-82F52E2F576D}">
      <dgm:prSet/>
      <dgm:spPr>
        <a:solidFill>
          <a:schemeClr val="accent3"/>
        </a:solidFill>
        <a:ln>
          <a:solidFill>
            <a:schemeClr val="accent3"/>
          </a:solidFill>
        </a:ln>
      </dgm:spPr>
      <dgm:t>
        <a:bodyPr/>
        <a:lstStyle/>
        <a:p>
          <a:pPr rtl="0"/>
          <a:r>
            <a:rPr lang="en-US" dirty="0"/>
            <a:t>Includes an implied address</a:t>
          </a:r>
        </a:p>
      </dgm:t>
    </dgm:pt>
    <dgm:pt modelId="{1BEC2843-2B19-6E46-B626-CAD8AD192E1B}" type="parTrans" cxnId="{AA164445-D153-3045-B528-4A7782B5E9F0}">
      <dgm:prSet/>
      <dgm:spPr/>
      <dgm:t>
        <a:bodyPr/>
        <a:lstStyle/>
        <a:p>
          <a:endParaRPr lang="en-US"/>
        </a:p>
      </dgm:t>
    </dgm:pt>
    <dgm:pt modelId="{8E1717F3-8422-E548-BC6C-040A2E541B75}" type="sibTrans" cxnId="{AA164445-D153-3045-B528-4A7782B5E9F0}">
      <dgm:prSet/>
      <dgm:spPr/>
      <dgm:t>
        <a:bodyPr/>
        <a:lstStyle/>
        <a:p>
          <a:endParaRPr lang="en-US" dirty="0"/>
        </a:p>
      </dgm:t>
    </dgm:pt>
    <dgm:pt modelId="{687B7341-C2E7-2744-A1DA-C30EE8E436A1}">
      <dgm:prSet/>
      <dgm:spPr/>
      <dgm:t>
        <a:bodyPr/>
        <a:lstStyle/>
        <a:p>
          <a:pPr rtl="0"/>
          <a:r>
            <a:rPr lang="en-US" dirty="0"/>
            <a:t>Typically implies </a:t>
          </a:r>
          <a:r>
            <a:rPr lang="en-US" dirty="0">
              <a:solidFill>
                <a:srgbClr val="FFFF00"/>
              </a:solidFill>
            </a:rPr>
            <a:t>that one instruction be</a:t>
          </a:r>
          <a:r>
            <a:rPr lang="en-US" dirty="0"/>
            <a:t> </a:t>
          </a:r>
          <a:r>
            <a:rPr lang="en-US" dirty="0">
              <a:solidFill>
                <a:srgbClr val="FFFF00"/>
              </a:solidFill>
            </a:rPr>
            <a:t>skipped</a:t>
          </a:r>
          <a:r>
            <a:rPr lang="en-US" dirty="0"/>
            <a:t>, thus the implied address equals the address of the next instruction plus one instruction length</a:t>
          </a:r>
        </a:p>
      </dgm:t>
    </dgm:pt>
    <dgm:pt modelId="{AC2C90D6-9943-1041-86F5-29CC75022315}" type="parTrans" cxnId="{1DE1E7DD-B237-E348-8F5A-21EC719B7921}">
      <dgm:prSet/>
      <dgm:spPr/>
      <dgm:t>
        <a:bodyPr/>
        <a:lstStyle/>
        <a:p>
          <a:endParaRPr lang="en-US"/>
        </a:p>
      </dgm:t>
    </dgm:pt>
    <dgm:pt modelId="{B95AD783-886B-7545-AD08-9A64E1B8C088}" type="sibTrans" cxnId="{1DE1E7DD-B237-E348-8F5A-21EC719B7921}">
      <dgm:prSet/>
      <dgm:spPr/>
      <dgm:t>
        <a:bodyPr/>
        <a:lstStyle/>
        <a:p>
          <a:endParaRPr lang="en-US" dirty="0"/>
        </a:p>
      </dgm:t>
    </dgm:pt>
    <dgm:pt modelId="{7278E94A-1225-F24A-BEC9-5B90559BDBDF}">
      <dgm:prSet/>
      <dgm:spPr/>
      <dgm:t>
        <a:bodyPr/>
        <a:lstStyle/>
        <a:p>
          <a:pPr rtl="0"/>
          <a:r>
            <a:rPr lang="en-US" dirty="0"/>
            <a:t>Because the skip instruction does not require a destination address field it is free to do other things</a:t>
          </a:r>
        </a:p>
      </dgm:t>
    </dgm:pt>
    <dgm:pt modelId="{E20AAA65-B5C9-4B47-8480-696FBC4DF46C}" type="parTrans" cxnId="{3F54E7B2-21E8-D647-BD3D-D1BEDE701CE8}">
      <dgm:prSet/>
      <dgm:spPr/>
      <dgm:t>
        <a:bodyPr/>
        <a:lstStyle/>
        <a:p>
          <a:endParaRPr lang="en-US"/>
        </a:p>
      </dgm:t>
    </dgm:pt>
    <dgm:pt modelId="{809C5B9C-69E5-1B4F-AA86-6CC8B87B81CD}" type="sibTrans" cxnId="{3F54E7B2-21E8-D647-BD3D-D1BEDE701CE8}">
      <dgm:prSet/>
      <dgm:spPr/>
      <dgm:t>
        <a:bodyPr/>
        <a:lstStyle/>
        <a:p>
          <a:endParaRPr lang="en-US" dirty="0"/>
        </a:p>
      </dgm:t>
    </dgm:pt>
    <dgm:pt modelId="{4BD05FB3-B808-B049-9FB3-E24C75596616}">
      <dgm:prSet/>
      <dgm:spPr>
        <a:solidFill>
          <a:schemeClr val="accent3"/>
        </a:solidFill>
        <a:ln>
          <a:solidFill>
            <a:schemeClr val="accent3"/>
          </a:solidFill>
        </a:ln>
      </dgm:spPr>
      <dgm:t>
        <a:bodyPr/>
        <a:lstStyle/>
        <a:p>
          <a:pPr rtl="0"/>
          <a:r>
            <a:rPr lang="en-US" dirty="0"/>
            <a:t>Example is the increment-and-skip-if-zero (ISZ) instruction</a:t>
          </a:r>
        </a:p>
      </dgm:t>
    </dgm:pt>
    <dgm:pt modelId="{314B9888-E29A-CE4E-8210-729E632E1776}" type="parTrans" cxnId="{016D9D84-B8E1-9A44-B5A4-59D00C341848}">
      <dgm:prSet/>
      <dgm:spPr/>
      <dgm:t>
        <a:bodyPr/>
        <a:lstStyle/>
        <a:p>
          <a:endParaRPr lang="en-US"/>
        </a:p>
      </dgm:t>
    </dgm:pt>
    <dgm:pt modelId="{70FA2392-3746-4E41-8686-C1C5916A9C5E}" type="sibTrans" cxnId="{016D9D84-B8E1-9A44-B5A4-59D00C341848}">
      <dgm:prSet/>
      <dgm:spPr/>
      <dgm:t>
        <a:bodyPr/>
        <a:lstStyle/>
        <a:p>
          <a:endParaRPr lang="en-US"/>
        </a:p>
      </dgm:t>
    </dgm:pt>
    <dgm:pt modelId="{441FF430-176A-7846-9323-1551CE2984A7}" type="pres">
      <dgm:prSet presAssocID="{F5299564-40D6-5C46-A8BE-4C0D0EB7828C}" presName="Name0" presStyleCnt="0">
        <dgm:presLayoutVars>
          <dgm:dir/>
          <dgm:resizeHandles val="exact"/>
        </dgm:presLayoutVars>
      </dgm:prSet>
      <dgm:spPr/>
    </dgm:pt>
    <dgm:pt modelId="{28B5BA6D-DFA1-C646-AE98-E3CF666E1151}" type="pres">
      <dgm:prSet presAssocID="{966712F6-A2E3-694C-B6A0-82F52E2F576D}" presName="node" presStyleLbl="node1" presStyleIdx="0" presStyleCnt="4">
        <dgm:presLayoutVars>
          <dgm:bulletEnabled val="1"/>
        </dgm:presLayoutVars>
      </dgm:prSet>
      <dgm:spPr/>
    </dgm:pt>
    <dgm:pt modelId="{9C211128-4520-2646-80D8-9476592167D6}" type="pres">
      <dgm:prSet presAssocID="{8E1717F3-8422-E548-BC6C-040A2E541B75}" presName="sibTrans" presStyleLbl="sibTrans1D1" presStyleIdx="0" presStyleCnt="3"/>
      <dgm:spPr/>
    </dgm:pt>
    <dgm:pt modelId="{8BA1D778-7C4F-E648-8BB7-D0F7657E630E}" type="pres">
      <dgm:prSet presAssocID="{8E1717F3-8422-E548-BC6C-040A2E541B75}" presName="connectorText" presStyleLbl="sibTrans1D1" presStyleIdx="0" presStyleCnt="3"/>
      <dgm:spPr/>
    </dgm:pt>
    <dgm:pt modelId="{2C46A2D4-6C9A-2B44-93DD-631E46E55433}" type="pres">
      <dgm:prSet presAssocID="{687B7341-C2E7-2744-A1DA-C30EE8E436A1}" presName="node" presStyleLbl="node1" presStyleIdx="1" presStyleCnt="4">
        <dgm:presLayoutVars>
          <dgm:bulletEnabled val="1"/>
        </dgm:presLayoutVars>
      </dgm:prSet>
      <dgm:spPr/>
    </dgm:pt>
    <dgm:pt modelId="{4A5F23D2-8DBA-1C45-8BC0-6050DD64F82C}" type="pres">
      <dgm:prSet presAssocID="{B95AD783-886B-7545-AD08-9A64E1B8C088}" presName="sibTrans" presStyleLbl="sibTrans1D1" presStyleIdx="1" presStyleCnt="3"/>
      <dgm:spPr/>
    </dgm:pt>
    <dgm:pt modelId="{9C7A08D4-64F8-264C-A7ED-B5D84C82EE44}" type="pres">
      <dgm:prSet presAssocID="{B95AD783-886B-7545-AD08-9A64E1B8C088}" presName="connectorText" presStyleLbl="sibTrans1D1" presStyleIdx="1" presStyleCnt="3"/>
      <dgm:spPr/>
    </dgm:pt>
    <dgm:pt modelId="{BB2E6098-507A-5D4D-BBB5-7F0D670BC8B1}" type="pres">
      <dgm:prSet presAssocID="{7278E94A-1225-F24A-BEC9-5B90559BDBDF}" presName="node" presStyleLbl="node1" presStyleIdx="2" presStyleCnt="4">
        <dgm:presLayoutVars>
          <dgm:bulletEnabled val="1"/>
        </dgm:presLayoutVars>
      </dgm:prSet>
      <dgm:spPr/>
    </dgm:pt>
    <dgm:pt modelId="{9E8E8360-5BB2-2C48-980A-B597F3E4B707}" type="pres">
      <dgm:prSet presAssocID="{809C5B9C-69E5-1B4F-AA86-6CC8B87B81CD}" presName="sibTrans" presStyleLbl="sibTrans1D1" presStyleIdx="2" presStyleCnt="3"/>
      <dgm:spPr/>
    </dgm:pt>
    <dgm:pt modelId="{4DBC417F-BFB7-6347-AF7C-3327FFB515A0}" type="pres">
      <dgm:prSet presAssocID="{809C5B9C-69E5-1B4F-AA86-6CC8B87B81CD}" presName="connectorText" presStyleLbl="sibTrans1D1" presStyleIdx="2" presStyleCnt="3"/>
      <dgm:spPr/>
    </dgm:pt>
    <dgm:pt modelId="{232AD40C-C83B-B945-92DA-BEAD796C531B}" type="pres">
      <dgm:prSet presAssocID="{4BD05FB3-B808-B049-9FB3-E24C75596616}" presName="node" presStyleLbl="node1" presStyleIdx="3" presStyleCnt="4" custLinFactX="19574" custLinFactNeighborX="100000" custLinFactNeighborY="-7722">
        <dgm:presLayoutVars>
          <dgm:bulletEnabled val="1"/>
        </dgm:presLayoutVars>
      </dgm:prSet>
      <dgm:spPr/>
    </dgm:pt>
  </dgm:ptLst>
  <dgm:cxnLst>
    <dgm:cxn modelId="{4D15EE08-BEB7-344A-BEAB-2E64EADC748E}" type="presOf" srcId="{B95AD783-886B-7545-AD08-9A64E1B8C088}" destId="{4A5F23D2-8DBA-1C45-8BC0-6050DD64F82C}" srcOrd="0" destOrd="0" presId="urn:microsoft.com/office/officeart/2005/8/layout/bProcess3"/>
    <dgm:cxn modelId="{247BD40C-E1A8-A448-A41B-0B7ABBE99150}" type="presOf" srcId="{F5299564-40D6-5C46-A8BE-4C0D0EB7828C}" destId="{441FF430-176A-7846-9323-1551CE2984A7}" srcOrd="0" destOrd="0" presId="urn:microsoft.com/office/officeart/2005/8/layout/bProcess3"/>
    <dgm:cxn modelId="{60FD8E2E-A8CB-D643-8F34-2F95B6E417F5}" type="presOf" srcId="{4BD05FB3-B808-B049-9FB3-E24C75596616}" destId="{232AD40C-C83B-B945-92DA-BEAD796C531B}" srcOrd="0" destOrd="0" presId="urn:microsoft.com/office/officeart/2005/8/layout/bProcess3"/>
    <dgm:cxn modelId="{C8DE5838-74AF-8246-92AA-CA8928B4D5D1}" type="presOf" srcId="{809C5B9C-69E5-1B4F-AA86-6CC8B87B81CD}" destId="{9E8E8360-5BB2-2C48-980A-B597F3E4B707}" srcOrd="0" destOrd="0" presId="urn:microsoft.com/office/officeart/2005/8/layout/bProcess3"/>
    <dgm:cxn modelId="{E1E29544-B8E1-C14B-9413-87ADA71F29F9}" type="presOf" srcId="{966712F6-A2E3-694C-B6A0-82F52E2F576D}" destId="{28B5BA6D-DFA1-C646-AE98-E3CF666E1151}" srcOrd="0" destOrd="0" presId="urn:microsoft.com/office/officeart/2005/8/layout/bProcess3"/>
    <dgm:cxn modelId="{AA164445-D153-3045-B528-4A7782B5E9F0}" srcId="{F5299564-40D6-5C46-A8BE-4C0D0EB7828C}" destId="{966712F6-A2E3-694C-B6A0-82F52E2F576D}" srcOrd="0" destOrd="0" parTransId="{1BEC2843-2B19-6E46-B626-CAD8AD192E1B}" sibTransId="{8E1717F3-8422-E548-BC6C-040A2E541B75}"/>
    <dgm:cxn modelId="{A2FAB450-7F40-204E-B378-9F576AB89501}" type="presOf" srcId="{809C5B9C-69E5-1B4F-AA86-6CC8B87B81CD}" destId="{4DBC417F-BFB7-6347-AF7C-3327FFB515A0}" srcOrd="1" destOrd="0" presId="urn:microsoft.com/office/officeart/2005/8/layout/bProcess3"/>
    <dgm:cxn modelId="{1DAA0254-1721-9C43-B8FC-FBC1A970C163}" type="presOf" srcId="{8E1717F3-8422-E548-BC6C-040A2E541B75}" destId="{8BA1D778-7C4F-E648-8BB7-D0F7657E630E}" srcOrd="1" destOrd="0" presId="urn:microsoft.com/office/officeart/2005/8/layout/bProcess3"/>
    <dgm:cxn modelId="{AB680E55-AC2B-6449-A6BD-EBE323CD7D58}" type="presOf" srcId="{687B7341-C2E7-2744-A1DA-C30EE8E436A1}" destId="{2C46A2D4-6C9A-2B44-93DD-631E46E55433}" srcOrd="0" destOrd="0" presId="urn:microsoft.com/office/officeart/2005/8/layout/bProcess3"/>
    <dgm:cxn modelId="{4974D482-09A2-1A41-8E4D-AB29EC0CD4DF}" type="presOf" srcId="{7278E94A-1225-F24A-BEC9-5B90559BDBDF}" destId="{BB2E6098-507A-5D4D-BBB5-7F0D670BC8B1}" srcOrd="0" destOrd="0" presId="urn:microsoft.com/office/officeart/2005/8/layout/bProcess3"/>
    <dgm:cxn modelId="{016D9D84-B8E1-9A44-B5A4-59D00C341848}" srcId="{F5299564-40D6-5C46-A8BE-4C0D0EB7828C}" destId="{4BD05FB3-B808-B049-9FB3-E24C75596616}" srcOrd="3" destOrd="0" parTransId="{314B9888-E29A-CE4E-8210-729E632E1776}" sibTransId="{70FA2392-3746-4E41-8686-C1C5916A9C5E}"/>
    <dgm:cxn modelId="{63DADF91-803E-C441-9E0F-BDB1E23E17E3}" type="presOf" srcId="{8E1717F3-8422-E548-BC6C-040A2E541B75}" destId="{9C211128-4520-2646-80D8-9476592167D6}" srcOrd="0" destOrd="0" presId="urn:microsoft.com/office/officeart/2005/8/layout/bProcess3"/>
    <dgm:cxn modelId="{3F54E7B2-21E8-D647-BD3D-D1BEDE701CE8}" srcId="{F5299564-40D6-5C46-A8BE-4C0D0EB7828C}" destId="{7278E94A-1225-F24A-BEC9-5B90559BDBDF}" srcOrd="2" destOrd="0" parTransId="{E20AAA65-B5C9-4B47-8480-696FBC4DF46C}" sibTransId="{809C5B9C-69E5-1B4F-AA86-6CC8B87B81CD}"/>
    <dgm:cxn modelId="{1DE1E7DD-B237-E348-8F5A-21EC719B7921}" srcId="{F5299564-40D6-5C46-A8BE-4C0D0EB7828C}" destId="{687B7341-C2E7-2744-A1DA-C30EE8E436A1}" srcOrd="1" destOrd="0" parTransId="{AC2C90D6-9943-1041-86F5-29CC75022315}" sibTransId="{B95AD783-886B-7545-AD08-9A64E1B8C088}"/>
    <dgm:cxn modelId="{6D1BC5E3-1266-DF44-9A83-11D3D86A43F4}" type="presOf" srcId="{B95AD783-886B-7545-AD08-9A64E1B8C088}" destId="{9C7A08D4-64F8-264C-A7ED-B5D84C82EE44}" srcOrd="1" destOrd="0" presId="urn:microsoft.com/office/officeart/2005/8/layout/bProcess3"/>
    <dgm:cxn modelId="{6FB72802-7990-6346-86B9-36F9F7FA28F3}" type="presParOf" srcId="{441FF430-176A-7846-9323-1551CE2984A7}" destId="{28B5BA6D-DFA1-C646-AE98-E3CF666E1151}" srcOrd="0" destOrd="0" presId="urn:microsoft.com/office/officeart/2005/8/layout/bProcess3"/>
    <dgm:cxn modelId="{2E73DB6D-B363-E646-B605-ACBDAC10244C}" type="presParOf" srcId="{441FF430-176A-7846-9323-1551CE2984A7}" destId="{9C211128-4520-2646-80D8-9476592167D6}" srcOrd="1" destOrd="0" presId="urn:microsoft.com/office/officeart/2005/8/layout/bProcess3"/>
    <dgm:cxn modelId="{68C24E34-5EB0-634F-8C29-F9F856487442}" type="presParOf" srcId="{9C211128-4520-2646-80D8-9476592167D6}" destId="{8BA1D778-7C4F-E648-8BB7-D0F7657E630E}" srcOrd="0" destOrd="0" presId="urn:microsoft.com/office/officeart/2005/8/layout/bProcess3"/>
    <dgm:cxn modelId="{42235BCA-2DD9-E944-B660-2EE361ED693B}" type="presParOf" srcId="{441FF430-176A-7846-9323-1551CE2984A7}" destId="{2C46A2D4-6C9A-2B44-93DD-631E46E55433}" srcOrd="2" destOrd="0" presId="urn:microsoft.com/office/officeart/2005/8/layout/bProcess3"/>
    <dgm:cxn modelId="{8A94E485-46AB-2F47-85A0-C94B0FFD92B3}" type="presParOf" srcId="{441FF430-176A-7846-9323-1551CE2984A7}" destId="{4A5F23D2-8DBA-1C45-8BC0-6050DD64F82C}" srcOrd="3" destOrd="0" presId="urn:microsoft.com/office/officeart/2005/8/layout/bProcess3"/>
    <dgm:cxn modelId="{4928BC87-8943-0148-8FE3-E0372B95466D}" type="presParOf" srcId="{4A5F23D2-8DBA-1C45-8BC0-6050DD64F82C}" destId="{9C7A08D4-64F8-264C-A7ED-B5D84C82EE44}" srcOrd="0" destOrd="0" presId="urn:microsoft.com/office/officeart/2005/8/layout/bProcess3"/>
    <dgm:cxn modelId="{7276587A-3CC8-DE4F-8147-8C345296FB1B}" type="presParOf" srcId="{441FF430-176A-7846-9323-1551CE2984A7}" destId="{BB2E6098-507A-5D4D-BBB5-7F0D670BC8B1}" srcOrd="4" destOrd="0" presId="urn:microsoft.com/office/officeart/2005/8/layout/bProcess3"/>
    <dgm:cxn modelId="{EDAC772D-E96A-F449-8350-1EFB24CFFD11}" type="presParOf" srcId="{441FF430-176A-7846-9323-1551CE2984A7}" destId="{9E8E8360-5BB2-2C48-980A-B597F3E4B707}" srcOrd="5" destOrd="0" presId="urn:microsoft.com/office/officeart/2005/8/layout/bProcess3"/>
    <dgm:cxn modelId="{26788941-1254-5545-AF05-BED0F933CB79}" type="presParOf" srcId="{9E8E8360-5BB2-2C48-980A-B597F3E4B707}" destId="{4DBC417F-BFB7-6347-AF7C-3327FFB515A0}" srcOrd="0" destOrd="0" presId="urn:microsoft.com/office/officeart/2005/8/layout/bProcess3"/>
    <dgm:cxn modelId="{DD22659F-2626-DE47-8314-037F5C8E2EB0}" type="presParOf" srcId="{441FF430-176A-7846-9323-1551CE2984A7}" destId="{232AD40C-C83B-B945-92DA-BEAD796C531B}"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4566-29C6-E24B-A374-2B3D2712EA8A}">
      <dsp:nvSpPr>
        <dsp:cNvPr id="0" name=""/>
        <dsp:cNvSpPr/>
      </dsp:nvSpPr>
      <dsp:spPr>
        <a:xfrm>
          <a:off x="1225550" y="0"/>
          <a:ext cx="5791200" cy="5791200"/>
        </a:xfrm>
        <a:prstGeom prst="diamond">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CEE7AE8-9E5C-ED45-92E4-EE8750C104A9}">
      <dsp:nvSpPr>
        <dsp:cNvPr id="0" name=""/>
        <dsp:cNvSpPr/>
      </dsp:nvSpPr>
      <dsp:spPr>
        <a:xfrm>
          <a:off x="1775714"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solidFill>
                <a:srgbClr val="FF0000"/>
              </a:solidFill>
              <a:effectLst>
                <a:outerShdw blurRad="38100" dist="38100" dir="2700000" algn="tl">
                  <a:srgbClr val="000000">
                    <a:alpha val="43137"/>
                  </a:srgbClr>
                </a:outerShdw>
              </a:effectLst>
            </a:rPr>
            <a:t>Operation code </a:t>
          </a:r>
          <a:r>
            <a:rPr lang="en-US" sz="1700" kern="1200" dirty="0">
              <a:effectLst>
                <a:outerShdw blurRad="38100" dist="38100" dir="2700000" algn="tl">
                  <a:srgbClr val="000000">
                    <a:alpha val="43137"/>
                  </a:srgbClr>
                </a:outerShdw>
              </a:effectLst>
            </a:rPr>
            <a:t>(opcode)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Specifies the operation to be performed.  The operation is specified by a binary code, known as the operation code, or </a:t>
          </a:r>
          <a:r>
            <a:rPr lang="en-US" sz="1300" i="1" kern="1200" dirty="0">
              <a:effectLst>
                <a:outerShdw blurRad="38100" dist="38100" dir="2700000" algn="tl">
                  <a:srgbClr val="000000">
                    <a:alpha val="43137"/>
                  </a:srgbClr>
                </a:outerShdw>
              </a:effectLst>
            </a:rPr>
            <a:t>opcode</a:t>
          </a:r>
        </a:p>
      </dsp:txBody>
      <dsp:txXfrm>
        <a:off x="1885968" y="660418"/>
        <a:ext cx="2038060" cy="2038060"/>
      </dsp:txXfrm>
    </dsp:sp>
    <dsp:sp modelId="{06F2B317-5110-B94C-84A1-22E01F7471D3}">
      <dsp:nvSpPr>
        <dsp:cNvPr id="0" name=""/>
        <dsp:cNvSpPr/>
      </dsp:nvSpPr>
      <dsp:spPr>
        <a:xfrm>
          <a:off x="4208018"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solidFill>
                <a:srgbClr val="FF0000"/>
              </a:solidFill>
              <a:effectLst>
                <a:outerShdw blurRad="38100" dist="38100" dir="2700000" algn="tl">
                  <a:srgbClr val="000000">
                    <a:alpha val="43137"/>
                  </a:srgbClr>
                </a:outerShdw>
              </a:effectLst>
            </a:rPr>
            <a:t>Source</a:t>
          </a:r>
          <a:r>
            <a:rPr lang="en-US" sz="1700" kern="1200" dirty="0">
              <a:effectLst>
                <a:outerShdw blurRad="38100" dist="38100" dir="2700000" algn="tl">
                  <a:srgbClr val="000000">
                    <a:alpha val="43137"/>
                  </a:srgbClr>
                </a:outerShdw>
              </a:effectLst>
            </a:rPr>
            <a:t> operand reference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The operation may involve one or more source operands, that is, operands that are inputs for the operation</a:t>
          </a:r>
        </a:p>
      </dsp:txBody>
      <dsp:txXfrm>
        <a:off x="4318272" y="660418"/>
        <a:ext cx="2038060" cy="2038060"/>
      </dsp:txXfrm>
    </dsp:sp>
    <dsp:sp modelId="{5CED3117-5997-9241-ACAE-C2B634ACBCD2}">
      <dsp:nvSpPr>
        <dsp:cNvPr id="0" name=""/>
        <dsp:cNvSpPr/>
      </dsp:nvSpPr>
      <dsp:spPr>
        <a:xfrm>
          <a:off x="1775714"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solidFill>
                <a:srgbClr val="FF0000"/>
              </a:solidFill>
              <a:effectLst>
                <a:outerShdw blurRad="38100" dist="38100" dir="2700000" algn="tl">
                  <a:srgbClr val="000000">
                    <a:alpha val="43137"/>
                  </a:srgbClr>
                </a:outerShdw>
              </a:effectLst>
            </a:rPr>
            <a:t>Result</a:t>
          </a:r>
          <a:r>
            <a:rPr lang="en-US" sz="1700" kern="1200" dirty="0">
              <a:effectLst>
                <a:outerShdw blurRad="38100" dist="38100" dir="2700000" algn="tl">
                  <a:srgbClr val="000000">
                    <a:alpha val="43137"/>
                  </a:srgbClr>
                </a:outerShdw>
              </a:effectLst>
            </a:rPr>
            <a:t> operand reference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The operation may produce a result</a:t>
          </a:r>
        </a:p>
      </dsp:txBody>
      <dsp:txXfrm>
        <a:off x="1885968" y="3092722"/>
        <a:ext cx="2038060" cy="2038060"/>
      </dsp:txXfrm>
    </dsp:sp>
    <dsp:sp modelId="{582D9E84-4A97-E646-B080-93B15AA28637}">
      <dsp:nvSpPr>
        <dsp:cNvPr id="0" name=""/>
        <dsp:cNvSpPr/>
      </dsp:nvSpPr>
      <dsp:spPr>
        <a:xfrm>
          <a:off x="4208018"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Next instruction reference</a:t>
          </a:r>
        </a:p>
        <a:p>
          <a:pPr marL="114300" lvl="1" indent="-114300" algn="l" defTabSz="577850" rtl="0">
            <a:lnSpc>
              <a:spcPct val="90000"/>
            </a:lnSpc>
            <a:spcBef>
              <a:spcPct val="0"/>
            </a:spcBef>
            <a:spcAft>
              <a:spcPct val="15000"/>
            </a:spcAft>
            <a:buChar char="•"/>
          </a:pPr>
          <a:r>
            <a:rPr lang="en-US" sz="1300" kern="1200" dirty="0"/>
            <a:t>This tells the processor where to fetch the next instruction after the execution of this instruction is complete</a:t>
          </a:r>
        </a:p>
      </dsp:txBody>
      <dsp:txXfrm>
        <a:off x="4318272" y="3092722"/>
        <a:ext cx="2038060" cy="2038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8596-A6FE-424F-BEA7-4FABD6880221}">
      <dsp:nvSpPr>
        <dsp:cNvPr id="0" name=""/>
        <dsp:cNvSpPr/>
      </dsp:nvSpPr>
      <dsp:spPr>
        <a:xfrm>
          <a:off x="0" y="23812"/>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Load and store instructions</a:t>
          </a:r>
        </a:p>
      </dsp:txBody>
      <dsp:txXfrm>
        <a:off x="0" y="23812"/>
        <a:ext cx="2643187" cy="1585912"/>
      </dsp:txXfrm>
    </dsp:sp>
    <dsp:sp modelId="{CCA398C2-1718-184C-A4D9-50AF525977D0}">
      <dsp:nvSpPr>
        <dsp:cNvPr id="0" name=""/>
        <dsp:cNvSpPr/>
      </dsp:nvSpPr>
      <dsp:spPr>
        <a:xfrm>
          <a:off x="2907506" y="23812"/>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Branch instructions</a:t>
          </a:r>
        </a:p>
      </dsp:txBody>
      <dsp:txXfrm>
        <a:off x="2907506" y="23812"/>
        <a:ext cx="2643187" cy="1585912"/>
      </dsp:txXfrm>
    </dsp:sp>
    <dsp:sp modelId="{64A8D5CD-3A52-B548-B685-481505185C5C}">
      <dsp:nvSpPr>
        <dsp:cNvPr id="0" name=""/>
        <dsp:cNvSpPr/>
      </dsp:nvSpPr>
      <dsp:spPr>
        <a:xfrm>
          <a:off x="5815012" y="23812"/>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Data-processing instructions</a:t>
          </a:r>
        </a:p>
      </dsp:txBody>
      <dsp:txXfrm>
        <a:off x="5815012" y="23812"/>
        <a:ext cx="2643187" cy="1585912"/>
      </dsp:txXfrm>
    </dsp:sp>
    <dsp:sp modelId="{03F6787E-A3EA-ED45-9F3F-75B9DDD7AA05}">
      <dsp:nvSpPr>
        <dsp:cNvPr id="0" name=""/>
        <dsp:cNvSpPr/>
      </dsp:nvSpPr>
      <dsp:spPr>
        <a:xfrm>
          <a:off x="0"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Multiply instructions</a:t>
          </a:r>
        </a:p>
      </dsp:txBody>
      <dsp:txXfrm>
        <a:off x="0" y="1874043"/>
        <a:ext cx="2643187" cy="1585912"/>
      </dsp:txXfrm>
    </dsp:sp>
    <dsp:sp modelId="{4AB18F4A-D2FC-3144-A837-0636156DD7D2}">
      <dsp:nvSpPr>
        <dsp:cNvPr id="0" name=""/>
        <dsp:cNvSpPr/>
      </dsp:nvSpPr>
      <dsp:spPr>
        <a:xfrm>
          <a:off x="2907506" y="1874043"/>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Parallel addition and subtraction instructions</a:t>
          </a:r>
        </a:p>
      </dsp:txBody>
      <dsp:txXfrm>
        <a:off x="2907506" y="1874043"/>
        <a:ext cx="2643187" cy="1585912"/>
      </dsp:txXfrm>
    </dsp:sp>
    <dsp:sp modelId="{D25A60C3-6ADF-7A4B-933D-007770C77D18}">
      <dsp:nvSpPr>
        <dsp:cNvPr id="0" name=""/>
        <dsp:cNvSpPr/>
      </dsp:nvSpPr>
      <dsp:spPr>
        <a:xfrm>
          <a:off x="5815012"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2"/>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Extend instructions</a:t>
          </a:r>
        </a:p>
      </dsp:txBody>
      <dsp:txXfrm>
        <a:off x="5815012" y="1874043"/>
        <a:ext cx="2643187" cy="1585912"/>
      </dsp:txXfrm>
    </dsp:sp>
    <dsp:sp modelId="{FE8FE05C-CAD8-8749-AE97-99459466D0E8}">
      <dsp:nvSpPr>
        <dsp:cNvPr id="0" name=""/>
        <dsp:cNvSpPr/>
      </dsp:nvSpPr>
      <dsp:spPr>
        <a:xfrm>
          <a:off x="2972370" y="3748087"/>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Status register access instructions</a:t>
          </a:r>
        </a:p>
      </dsp:txBody>
      <dsp:txXfrm>
        <a:off x="2972370" y="3748087"/>
        <a:ext cx="2643187" cy="1585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C15E2-0E91-4846-8ABC-A77940D4A179}">
      <dsp:nvSpPr>
        <dsp:cNvPr id="0" name=""/>
        <dsp:cNvSpPr/>
      </dsp:nvSpPr>
      <dsp:spPr>
        <a:xfrm>
          <a:off x="5562612" y="3730752"/>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I/O instructions </a:t>
          </a:r>
          <a:r>
            <a:rPr lang="en-US" sz="1000" kern="1200" dirty="0"/>
            <a:t>are needed to transfer programs and data into memory and the results of computations back out to the user</a:t>
          </a:r>
        </a:p>
      </dsp:txBody>
      <dsp:txXfrm>
        <a:off x="6414262" y="4208230"/>
        <a:ext cx="1820065" cy="1239604"/>
      </dsp:txXfrm>
    </dsp:sp>
    <dsp:sp modelId="{1271081F-DA7B-9646-B77E-4127E6C5A827}">
      <dsp:nvSpPr>
        <dsp:cNvPr id="0" name=""/>
        <dsp:cNvSpPr/>
      </dsp:nvSpPr>
      <dsp:spPr>
        <a:xfrm>
          <a:off x="228604" y="3733798"/>
          <a:ext cx="367039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Test instructions </a:t>
          </a:r>
          <a:r>
            <a:rPr lang="en-US" sz="1000" kern="1200" dirty="0"/>
            <a:t>are used to test the value of a data word or the status of a computation</a:t>
          </a:r>
        </a:p>
        <a:p>
          <a:pPr marL="57150" lvl="1" indent="-57150" algn="l" defTabSz="444500" rtl="0">
            <a:lnSpc>
              <a:spcPct val="90000"/>
            </a:lnSpc>
            <a:spcBef>
              <a:spcPct val="0"/>
            </a:spcBef>
            <a:spcAft>
              <a:spcPct val="15000"/>
            </a:spcAft>
            <a:buChar char="•"/>
          </a:pPr>
          <a:r>
            <a:rPr lang="en-US" sz="1000" kern="1200" dirty="0">
              <a:solidFill>
                <a:srgbClr val="FF0000"/>
              </a:solidFill>
            </a:rPr>
            <a:t>Branch instructions</a:t>
          </a:r>
          <a:r>
            <a:rPr lang="en-US" sz="1000" kern="1200" dirty="0"/>
            <a:t> are used to branch to a different set of instructions depending on the decision made</a:t>
          </a:r>
        </a:p>
      </dsp:txBody>
      <dsp:txXfrm>
        <a:off x="267036" y="4209619"/>
        <a:ext cx="2492415" cy="1235302"/>
      </dsp:txXfrm>
    </dsp:sp>
    <dsp:sp modelId="{E013DB8C-C4D5-9245-9F44-E76F99512271}">
      <dsp:nvSpPr>
        <dsp:cNvPr id="0" name=""/>
        <dsp:cNvSpPr/>
      </dsp:nvSpPr>
      <dsp:spPr>
        <a:xfrm>
          <a:off x="5515507" y="0"/>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Movement of data </a:t>
          </a:r>
          <a:r>
            <a:rPr lang="en-US" sz="1000" kern="1200" dirty="0"/>
            <a:t>into or out of register and or memory locations</a:t>
          </a:r>
        </a:p>
      </dsp:txBody>
      <dsp:txXfrm>
        <a:off x="6367158" y="38566"/>
        <a:ext cx="1820065" cy="1239604"/>
      </dsp:txXfrm>
    </dsp:sp>
    <dsp:sp modelId="{D393D0F9-5D0B-304A-9364-031DA1DC3538}">
      <dsp:nvSpPr>
        <dsp:cNvPr id="0" name=""/>
        <dsp:cNvSpPr/>
      </dsp:nvSpPr>
      <dsp:spPr>
        <a:xfrm>
          <a:off x="232399" y="8"/>
          <a:ext cx="335036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Arithmetic instructi</a:t>
          </a:r>
          <a:r>
            <a:rPr lang="en-US" sz="1000" kern="1200" dirty="0"/>
            <a:t>ons provide computational capabilities for processing numeric data</a:t>
          </a:r>
        </a:p>
        <a:p>
          <a:pPr marL="57150" lvl="1" indent="-57150" algn="l" defTabSz="444500" rtl="0">
            <a:lnSpc>
              <a:spcPct val="90000"/>
            </a:lnSpc>
            <a:spcBef>
              <a:spcPct val="0"/>
            </a:spcBef>
            <a:spcAft>
              <a:spcPct val="15000"/>
            </a:spcAft>
            <a:buChar char="•"/>
          </a:pPr>
          <a:r>
            <a:rPr lang="en-US" sz="1000" kern="1200" dirty="0">
              <a:solidFill>
                <a:srgbClr val="FF0000"/>
              </a:solidFill>
            </a:rPr>
            <a:t>Logic (Boolean) instructions </a:t>
          </a:r>
          <a:r>
            <a:rPr lang="en-US" sz="1000" kern="1200" dirty="0"/>
            <a:t>operate on the bits of a word as bits rather than as numbers, thus they provide capabilities for processing any other type of data the user may wish to employ</a:t>
          </a:r>
        </a:p>
      </dsp:txBody>
      <dsp:txXfrm>
        <a:off x="270831" y="38440"/>
        <a:ext cx="2268394" cy="1235302"/>
      </dsp:txXfrm>
    </dsp:sp>
    <dsp:sp modelId="{64E7A613-FAC5-2A4B-84D5-823A0DA3329F}">
      <dsp:nvSpPr>
        <dsp:cNvPr id="0" name=""/>
        <dsp:cNvSpPr/>
      </dsp:nvSpPr>
      <dsp:spPr>
        <a:xfrm>
          <a:off x="1989124" y="31272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processing</a:t>
          </a:r>
        </a:p>
      </dsp:txBody>
      <dsp:txXfrm>
        <a:off x="2684924" y="1008524"/>
        <a:ext cx="1679811" cy="1679811"/>
      </dsp:txXfrm>
    </dsp:sp>
    <dsp:sp modelId="{3B212426-56CB-2742-8EFE-A3AF6B61B920}">
      <dsp:nvSpPr>
        <dsp:cNvPr id="0" name=""/>
        <dsp:cNvSpPr/>
      </dsp:nvSpPr>
      <dsp:spPr>
        <a:xfrm rot="5400000">
          <a:off x="4474464" y="31272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storage</a:t>
          </a:r>
        </a:p>
      </dsp:txBody>
      <dsp:txXfrm rot="-5400000">
        <a:off x="4474464" y="1008524"/>
        <a:ext cx="1679811" cy="1679811"/>
      </dsp:txXfrm>
    </dsp:sp>
    <dsp:sp modelId="{0F90C031-7DF5-F44F-BC7E-06E0F85CB427}">
      <dsp:nvSpPr>
        <dsp:cNvPr id="0" name=""/>
        <dsp:cNvSpPr/>
      </dsp:nvSpPr>
      <dsp:spPr>
        <a:xfrm rot="10800000">
          <a:off x="4474464" y="279806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movement</a:t>
          </a:r>
        </a:p>
      </dsp:txBody>
      <dsp:txXfrm rot="10800000">
        <a:off x="4474464" y="2798064"/>
        <a:ext cx="1679811" cy="1679811"/>
      </dsp:txXfrm>
    </dsp:sp>
    <dsp:sp modelId="{D68EFB07-20BD-9848-85ED-45FB73135481}">
      <dsp:nvSpPr>
        <dsp:cNvPr id="0" name=""/>
        <dsp:cNvSpPr/>
      </dsp:nvSpPr>
      <dsp:spPr>
        <a:xfrm rot="16200000">
          <a:off x="1989124" y="279806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Control</a:t>
          </a:r>
        </a:p>
      </dsp:txBody>
      <dsp:txXfrm rot="5400000">
        <a:off x="2684924" y="2798064"/>
        <a:ext cx="1679811" cy="1679811"/>
      </dsp:txXfrm>
    </dsp:sp>
    <dsp:sp modelId="{A04C8535-5121-1D48-89BE-ED9EAD28EFF1}">
      <dsp:nvSpPr>
        <dsp:cNvPr id="0" name=""/>
        <dsp:cNvSpPr/>
      </dsp:nvSpPr>
      <dsp:spPr>
        <a:xfrm>
          <a:off x="4009491" y="224942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FA519686-EE3E-034C-95BB-4F2415CF38CD}">
      <dsp:nvSpPr>
        <dsp:cNvPr id="0" name=""/>
        <dsp:cNvSpPr/>
      </dsp:nvSpPr>
      <dsp:spPr>
        <a:xfrm rot="10800000">
          <a:off x="4009491" y="252374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E567A-FFCB-E447-B0EB-DF566B287828}">
      <dsp:nvSpPr>
        <dsp:cNvPr id="0" name=""/>
        <dsp:cNvSpPr/>
      </dsp:nvSpPr>
      <dsp:spPr>
        <a:xfrm>
          <a:off x="0" y="3455364"/>
          <a:ext cx="8534400" cy="20303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Fundamental design issues:</a:t>
          </a:r>
        </a:p>
      </dsp:txBody>
      <dsp:txXfrm>
        <a:off x="0" y="3455364"/>
        <a:ext cx="8534400" cy="1096401"/>
      </dsp:txXfrm>
    </dsp:sp>
    <dsp:sp modelId="{FDFC3F15-9000-D642-934F-FD22C852295A}">
      <dsp:nvSpPr>
        <dsp:cNvPr id="0" name=""/>
        <dsp:cNvSpPr/>
      </dsp:nvSpPr>
      <dsp:spPr>
        <a:xfrm>
          <a:off x="104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Operation repertoire</a:t>
          </a:r>
        </a:p>
        <a:p>
          <a:pPr marL="57150" lvl="1" indent="-57150" algn="l" defTabSz="400050" rtl="0">
            <a:lnSpc>
              <a:spcPct val="90000"/>
            </a:lnSpc>
            <a:spcBef>
              <a:spcPct val="0"/>
            </a:spcBef>
            <a:spcAft>
              <a:spcPct val="15000"/>
            </a:spcAft>
            <a:buChar char="•"/>
          </a:pPr>
          <a:r>
            <a:rPr lang="en-US" sz="900" kern="1200" dirty="0"/>
            <a:t>How many and which operations to provide and how complex operations should be</a:t>
          </a:r>
        </a:p>
      </dsp:txBody>
      <dsp:txXfrm>
        <a:off x="1041" y="4511591"/>
        <a:ext cx="1706463" cy="943939"/>
      </dsp:txXfrm>
    </dsp:sp>
    <dsp:sp modelId="{299A5A01-E6B1-3549-9A82-78303BEA5CF6}">
      <dsp:nvSpPr>
        <dsp:cNvPr id="0" name=""/>
        <dsp:cNvSpPr/>
      </dsp:nvSpPr>
      <dsp:spPr>
        <a:xfrm>
          <a:off x="1707505"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Data types</a:t>
          </a:r>
        </a:p>
        <a:p>
          <a:pPr marL="57150" lvl="1" indent="-57150" algn="l" defTabSz="400050" rtl="0">
            <a:lnSpc>
              <a:spcPct val="90000"/>
            </a:lnSpc>
            <a:spcBef>
              <a:spcPct val="0"/>
            </a:spcBef>
            <a:spcAft>
              <a:spcPct val="15000"/>
            </a:spcAft>
            <a:buChar char="•"/>
          </a:pPr>
          <a:r>
            <a:rPr lang="en-US" sz="900" kern="1200" dirty="0"/>
            <a:t>The various types of data upon which operations are performed</a:t>
          </a:r>
        </a:p>
      </dsp:txBody>
      <dsp:txXfrm>
        <a:off x="1707505" y="4511591"/>
        <a:ext cx="1706463" cy="943939"/>
      </dsp:txXfrm>
    </dsp:sp>
    <dsp:sp modelId="{2B60D48B-0CBB-3640-8066-CD9CF8A8328E}">
      <dsp:nvSpPr>
        <dsp:cNvPr id="0" name=""/>
        <dsp:cNvSpPr/>
      </dsp:nvSpPr>
      <dsp:spPr>
        <a:xfrm>
          <a:off x="3413968"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Instruction format</a:t>
          </a:r>
        </a:p>
        <a:p>
          <a:pPr marL="57150" lvl="1" indent="-57150" algn="l" defTabSz="400050" rtl="0">
            <a:lnSpc>
              <a:spcPct val="90000"/>
            </a:lnSpc>
            <a:spcBef>
              <a:spcPct val="0"/>
            </a:spcBef>
            <a:spcAft>
              <a:spcPct val="15000"/>
            </a:spcAft>
            <a:buChar char="•"/>
          </a:pPr>
          <a:r>
            <a:rPr lang="en-US" sz="900" kern="1200" dirty="0"/>
            <a:t>Instruction length in bits, number of addresses, size of various fields, etc.</a:t>
          </a:r>
        </a:p>
      </dsp:txBody>
      <dsp:txXfrm>
        <a:off x="3413968" y="4511591"/>
        <a:ext cx="1706463" cy="943939"/>
      </dsp:txXfrm>
    </dsp:sp>
    <dsp:sp modelId="{015B0615-A51D-BE4E-B6B0-DD65E7B83F35}">
      <dsp:nvSpPr>
        <dsp:cNvPr id="0" name=""/>
        <dsp:cNvSpPr/>
      </dsp:nvSpPr>
      <dsp:spPr>
        <a:xfrm>
          <a:off x="512043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Registers</a:t>
          </a:r>
        </a:p>
        <a:p>
          <a:pPr marL="57150" lvl="1" indent="-57150" algn="l" defTabSz="400050" rtl="0">
            <a:lnSpc>
              <a:spcPct val="90000"/>
            </a:lnSpc>
            <a:spcBef>
              <a:spcPct val="0"/>
            </a:spcBef>
            <a:spcAft>
              <a:spcPct val="15000"/>
            </a:spcAft>
            <a:buChar char="•"/>
          </a:pPr>
          <a:r>
            <a:rPr lang="en-US" sz="900" kern="1200" dirty="0"/>
            <a:t>Number of processor registers that can be referenced by instructions and their use</a:t>
          </a:r>
        </a:p>
      </dsp:txBody>
      <dsp:txXfrm>
        <a:off x="5120431" y="4511591"/>
        <a:ext cx="1706463" cy="943939"/>
      </dsp:txXfrm>
    </dsp:sp>
    <dsp:sp modelId="{245DBD2D-001A-1647-A9D4-0EE759999A90}">
      <dsp:nvSpPr>
        <dsp:cNvPr id="0" name=""/>
        <dsp:cNvSpPr/>
      </dsp:nvSpPr>
      <dsp:spPr>
        <a:xfrm>
          <a:off x="6826894"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Addressing</a:t>
          </a:r>
        </a:p>
        <a:p>
          <a:pPr marL="57150" lvl="1" indent="-57150" algn="l" defTabSz="400050" rtl="0">
            <a:lnSpc>
              <a:spcPct val="90000"/>
            </a:lnSpc>
            <a:spcBef>
              <a:spcPct val="0"/>
            </a:spcBef>
            <a:spcAft>
              <a:spcPct val="15000"/>
            </a:spcAft>
            <a:buChar char="•"/>
          </a:pPr>
          <a:r>
            <a:rPr lang="en-US" sz="900" kern="1200" dirty="0"/>
            <a:t>The mode or modes by which the address of an operand is specified </a:t>
          </a:r>
        </a:p>
      </dsp:txBody>
      <dsp:txXfrm>
        <a:off x="6826894" y="4511591"/>
        <a:ext cx="1706463" cy="943939"/>
      </dsp:txXfrm>
    </dsp:sp>
    <dsp:sp modelId="{E96926DD-E710-3B4C-8E85-4706A8EA77F7}">
      <dsp:nvSpPr>
        <dsp:cNvPr id="0" name=""/>
        <dsp:cNvSpPr/>
      </dsp:nvSpPr>
      <dsp:spPr>
        <a:xfrm rot="10800000">
          <a:off x="304806" y="2265735"/>
          <a:ext cx="7924787" cy="1220409"/>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1">
                  <a:lumMod val="50000"/>
                </a:schemeClr>
              </a:solidFill>
              <a:effectLst/>
            </a:rPr>
            <a:t>Programmer’s means of controlling the processor</a:t>
          </a:r>
        </a:p>
      </dsp:txBody>
      <dsp:txXfrm rot="10800000">
        <a:off x="304806" y="2265735"/>
        <a:ext cx="7924787" cy="792985"/>
      </dsp:txXfrm>
    </dsp:sp>
    <dsp:sp modelId="{01AE4E59-7A07-2540-9D90-9EB69C1E6E80}">
      <dsp:nvSpPr>
        <dsp:cNvPr id="0" name=""/>
        <dsp:cNvSpPr/>
      </dsp:nvSpPr>
      <dsp:spPr>
        <a:xfrm rot="10800000">
          <a:off x="381018" y="1165233"/>
          <a:ext cx="7772363" cy="1131282"/>
        </a:xfrm>
        <a:prstGeom prst="upArrowCallou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Defines many of the functions performed by the processor</a:t>
          </a:r>
        </a:p>
      </dsp:txBody>
      <dsp:txXfrm rot="10800000">
        <a:off x="381018" y="1165233"/>
        <a:ext cx="7772363" cy="735073"/>
      </dsp:txXfrm>
    </dsp:sp>
    <dsp:sp modelId="{4CCC5995-C980-C545-822B-7C2E6DA5B193}">
      <dsp:nvSpPr>
        <dsp:cNvPr id="0" name=""/>
        <dsp:cNvSpPr/>
      </dsp:nvSpPr>
      <dsp:spPr>
        <a:xfrm rot="10800000">
          <a:off x="304806" y="663"/>
          <a:ext cx="7924787" cy="1195350"/>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1">
                  <a:lumMod val="50000"/>
                </a:schemeClr>
              </a:solidFill>
              <a:effectLst/>
            </a:rPr>
            <a:t>Very complex because it affects so many aspects of the computer system</a:t>
          </a:r>
        </a:p>
      </dsp:txBody>
      <dsp:txXfrm rot="10800000">
        <a:off x="304806" y="663"/>
        <a:ext cx="7924787" cy="776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EBC3F-3409-F640-A552-34E0EE96B84E}">
      <dsp:nvSpPr>
        <dsp:cNvPr id="0" name=""/>
        <dsp:cNvSpPr/>
      </dsp:nvSpPr>
      <dsp:spPr>
        <a:xfrm>
          <a:off x="1295400" y="0"/>
          <a:ext cx="4572000" cy="4572000"/>
        </a:xfrm>
        <a:prstGeom prst="triangl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7C8309DA-5AF4-ED4B-8005-9099F3579E74}">
      <dsp:nvSpPr>
        <dsp:cNvPr id="0" name=""/>
        <dsp:cNvSpPr/>
      </dsp:nvSpPr>
      <dsp:spPr>
        <a:xfrm rot="20654831">
          <a:off x="54498" y="388143"/>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Addresses</a:t>
          </a:r>
        </a:p>
      </dsp:txBody>
      <dsp:txXfrm>
        <a:off x="94166" y="427811"/>
        <a:ext cx="2892464" cy="733265"/>
      </dsp:txXfrm>
    </dsp:sp>
    <dsp:sp modelId="{60D366F8-501D-8042-914B-93C4C14B955F}">
      <dsp:nvSpPr>
        <dsp:cNvPr id="0" name=""/>
        <dsp:cNvSpPr/>
      </dsp:nvSpPr>
      <dsp:spPr>
        <a:xfrm rot="946966">
          <a:off x="4495793" y="99059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Numbers</a:t>
          </a:r>
        </a:p>
      </dsp:txBody>
      <dsp:txXfrm>
        <a:off x="4535461" y="1030267"/>
        <a:ext cx="2892464" cy="733265"/>
      </dsp:txXfrm>
    </dsp:sp>
    <dsp:sp modelId="{7EB31862-2E15-EC40-92A8-38C0729D347E}">
      <dsp:nvSpPr>
        <dsp:cNvPr id="0" name=""/>
        <dsp:cNvSpPr/>
      </dsp:nvSpPr>
      <dsp:spPr>
        <a:xfrm rot="846432">
          <a:off x="130426" y="24835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Characters</a:t>
          </a:r>
        </a:p>
      </dsp:txBody>
      <dsp:txXfrm>
        <a:off x="170094" y="2523187"/>
        <a:ext cx="2892464" cy="733265"/>
      </dsp:txXfrm>
    </dsp:sp>
    <dsp:sp modelId="{98354637-29DA-C24D-92DF-1340B4B82D84}">
      <dsp:nvSpPr>
        <dsp:cNvPr id="0" name=""/>
        <dsp:cNvSpPr/>
      </dsp:nvSpPr>
      <dsp:spPr>
        <a:xfrm rot="20892888">
          <a:off x="4395049" y="30381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Logical Data</a:t>
          </a:r>
        </a:p>
      </dsp:txBody>
      <dsp:txXfrm>
        <a:off x="4434717" y="3077787"/>
        <a:ext cx="2892464" cy="733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84542-B6FC-0941-A085-C1719FD394DD}">
      <dsp:nvSpPr>
        <dsp:cNvPr id="0" name=""/>
        <dsp:cNvSpPr/>
      </dsp:nvSpPr>
      <dsp:spPr>
        <a:xfrm>
          <a:off x="3585210" y="1607057"/>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9AA7EF0F-2B12-2347-882A-D3A39B320B34}">
      <dsp:nvSpPr>
        <dsp:cNvPr id="0" name=""/>
        <dsp:cNvSpPr/>
      </dsp:nvSpPr>
      <dsp:spPr>
        <a:xfrm>
          <a:off x="3031265" y="0"/>
          <a:ext cx="3081468" cy="13251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711200" rtl="0">
            <a:lnSpc>
              <a:spcPct val="90000"/>
            </a:lnSpc>
            <a:spcBef>
              <a:spcPct val="0"/>
            </a:spcBef>
            <a:spcAft>
              <a:spcPct val="35000"/>
            </a:spcAft>
            <a:buNone/>
          </a:pPr>
          <a:r>
            <a:rPr lang="en-US" sz="1600" kern="1200" dirty="0"/>
            <a:t>ARM processors support data types of:</a:t>
          </a:r>
        </a:p>
        <a:p>
          <a:pPr marL="171450" lvl="1" indent="-171450" algn="l" defTabSz="711200" rtl="0">
            <a:lnSpc>
              <a:spcPct val="90000"/>
            </a:lnSpc>
            <a:spcBef>
              <a:spcPct val="0"/>
            </a:spcBef>
            <a:spcAft>
              <a:spcPct val="15000"/>
            </a:spcAft>
            <a:buChar char="•"/>
          </a:pPr>
          <a:r>
            <a:rPr lang="en-US" sz="1600" kern="1200" dirty="0"/>
            <a:t>8 (byte)</a:t>
          </a:r>
        </a:p>
        <a:p>
          <a:pPr marL="171450" lvl="1" indent="-171450" algn="l" defTabSz="711200" rtl="0">
            <a:lnSpc>
              <a:spcPct val="90000"/>
            </a:lnSpc>
            <a:spcBef>
              <a:spcPct val="0"/>
            </a:spcBef>
            <a:spcAft>
              <a:spcPct val="15000"/>
            </a:spcAft>
            <a:buChar char="•"/>
          </a:pPr>
          <a:r>
            <a:rPr lang="en-US" sz="1600" kern="1200" dirty="0"/>
            <a:t>16 (halfword)</a:t>
          </a:r>
        </a:p>
        <a:p>
          <a:pPr marL="171450" lvl="1" indent="-171450" algn="l" defTabSz="711200" rtl="0">
            <a:lnSpc>
              <a:spcPct val="90000"/>
            </a:lnSpc>
            <a:spcBef>
              <a:spcPct val="0"/>
            </a:spcBef>
            <a:spcAft>
              <a:spcPct val="15000"/>
            </a:spcAft>
            <a:buChar char="•"/>
          </a:pPr>
          <a:r>
            <a:rPr lang="en-US" sz="1600" kern="1200" dirty="0"/>
            <a:t>32 (word) bits in length</a:t>
          </a:r>
        </a:p>
      </dsp:txBody>
      <dsp:txXfrm>
        <a:off x="3031265" y="0"/>
        <a:ext cx="3081468" cy="1325118"/>
      </dsp:txXfrm>
    </dsp:sp>
    <dsp:sp modelId="{38DACD41-8ED2-6A41-B99B-CE36DF007D30}">
      <dsp:nvSpPr>
        <dsp:cNvPr id="0" name=""/>
        <dsp:cNvSpPr/>
      </dsp:nvSpPr>
      <dsp:spPr>
        <a:xfrm>
          <a:off x="4335959" y="2152329"/>
          <a:ext cx="1973579" cy="1973580"/>
        </a:xfrm>
        <a:prstGeom prst="ellipse">
          <a:avLst/>
        </a:prstGeom>
        <a:solidFill>
          <a:schemeClr val="accent3"/>
        </a:solidFill>
        <a:ln>
          <a:noFill/>
        </a:ln>
        <a:effectLst/>
      </dsp:spPr>
      <dsp:style>
        <a:lnRef idx="0">
          <a:scrgbClr r="0" g="0" b="0"/>
        </a:lnRef>
        <a:fillRef idx="3">
          <a:scrgbClr r="0" g="0" b="0"/>
        </a:fillRef>
        <a:effectRef idx="0">
          <a:scrgbClr r="0" g="0" b="0"/>
        </a:effectRef>
        <a:fontRef idx="minor">
          <a:schemeClr val="tx1"/>
        </a:fontRef>
      </dsp:style>
    </dsp:sp>
    <dsp:sp modelId="{1AD636D3-10BD-E94E-A7E8-84A33DD9177A}">
      <dsp:nvSpPr>
        <dsp:cNvPr id="0" name=""/>
        <dsp:cNvSpPr/>
      </dsp:nvSpPr>
      <dsp:spPr>
        <a:xfrm>
          <a:off x="6466636"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t>Alignment checking</a:t>
          </a:r>
        </a:p>
        <a:p>
          <a:pPr marL="57150" lvl="1" indent="-57150" algn="l" defTabSz="488950" rtl="0">
            <a:lnSpc>
              <a:spcPct val="90000"/>
            </a:lnSpc>
            <a:spcBef>
              <a:spcPct val="0"/>
            </a:spcBef>
            <a:spcAft>
              <a:spcPct val="15000"/>
            </a:spcAft>
            <a:buChar char="•"/>
          </a:pPr>
          <a:r>
            <a:rPr lang="en-US" sz="1100" kern="1200" dirty="0"/>
            <a:t>When the appropriate control bit is set, a data abort signal indicates an alignment fault for attempting unaligned access</a:t>
          </a:r>
        </a:p>
      </dsp:txBody>
      <dsp:txXfrm>
        <a:off x="6466636" y="1748027"/>
        <a:ext cx="2052523" cy="1437894"/>
      </dsp:txXfrm>
    </dsp:sp>
    <dsp:sp modelId="{FEBA1883-BC67-4C4B-8A37-4C515D22848A}">
      <dsp:nvSpPr>
        <dsp:cNvPr id="0" name=""/>
        <dsp:cNvSpPr/>
      </dsp:nvSpPr>
      <dsp:spPr>
        <a:xfrm>
          <a:off x="4049396" y="3035366"/>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4C20E20-3FB9-A64B-AC50-6A43E54B84FD}">
      <dsp:nvSpPr>
        <dsp:cNvPr id="0" name=""/>
        <dsp:cNvSpPr/>
      </dsp:nvSpPr>
      <dsp:spPr>
        <a:xfrm>
          <a:off x="6328756" y="3942358"/>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t>Unaligned access</a:t>
          </a:r>
        </a:p>
        <a:p>
          <a:pPr marL="57150" lvl="1" indent="-57150" algn="l" defTabSz="488950" rtl="0">
            <a:lnSpc>
              <a:spcPct val="90000"/>
            </a:lnSpc>
            <a:spcBef>
              <a:spcPct val="0"/>
            </a:spcBef>
            <a:spcAft>
              <a:spcPct val="15000"/>
            </a:spcAft>
            <a:buChar char="•"/>
          </a:pPr>
          <a:r>
            <a:rPr lang="en-US" sz="1100" kern="1200" dirty="0"/>
            <a:t>When this option is enabled, the processor uses one or more memory accesses to generate the required transfer of adjacent bytes transparently to the programmer</a:t>
          </a:r>
        </a:p>
      </dsp:txBody>
      <dsp:txXfrm>
        <a:off x="6328756" y="3942358"/>
        <a:ext cx="2052523" cy="1437894"/>
      </dsp:txXfrm>
    </dsp:sp>
    <dsp:sp modelId="{178CF4E2-741A-E842-BE8C-25A55749973B}">
      <dsp:nvSpPr>
        <dsp:cNvPr id="0" name=""/>
        <dsp:cNvSpPr/>
      </dsp:nvSpPr>
      <dsp:spPr>
        <a:xfrm>
          <a:off x="3121023" y="3035366"/>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B0A836E1-B0CC-234C-9BB4-A6D0E050AF2C}">
      <dsp:nvSpPr>
        <dsp:cNvPr id="0" name=""/>
        <dsp:cNvSpPr/>
      </dsp:nvSpPr>
      <dsp:spPr>
        <a:xfrm>
          <a:off x="940612" y="4200905"/>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For all three data types an unsigned interpretation is supported in which the value represents an unsigned, nonnegative integer</a:t>
          </a:r>
        </a:p>
      </dsp:txBody>
      <dsp:txXfrm>
        <a:off x="940612" y="4200905"/>
        <a:ext cx="2052523" cy="1437894"/>
      </dsp:txXfrm>
    </dsp:sp>
    <dsp:sp modelId="{C4FC9527-BF26-BE42-851A-08E582AEFD93}">
      <dsp:nvSpPr>
        <dsp:cNvPr id="0" name=""/>
        <dsp:cNvSpPr/>
      </dsp:nvSpPr>
      <dsp:spPr>
        <a:xfrm>
          <a:off x="2834460" y="2152329"/>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DA09D31-9DF2-854D-8BA1-ACD362668A00}">
      <dsp:nvSpPr>
        <dsp:cNvPr id="0" name=""/>
        <dsp:cNvSpPr/>
      </dsp:nvSpPr>
      <dsp:spPr>
        <a:xfrm>
          <a:off x="624840"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All three data types can also be used for twos complement signed integers</a:t>
          </a:r>
        </a:p>
      </dsp:txBody>
      <dsp:txXfrm>
        <a:off x="624840" y="1748027"/>
        <a:ext cx="2052523" cy="1437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4566-06DF-0D42-B507-3EED37032151}">
      <dsp:nvSpPr>
        <dsp:cNvPr id="0" name=""/>
        <dsp:cNvSpPr/>
      </dsp:nvSpPr>
      <dsp:spPr>
        <a:xfrm rot="16200000">
          <a:off x="654" y="383734"/>
          <a:ext cx="4109330" cy="4109330"/>
        </a:xfrm>
        <a:prstGeom prst="downArrow">
          <a:avLst>
            <a:gd name="adj1" fmla="val 50000"/>
            <a:gd name="adj2" fmla="val 35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Most fundamental type of machine instruction is the </a:t>
          </a:r>
          <a:r>
            <a:rPr lang="en-US" sz="1900" kern="1200" dirty="0">
              <a:solidFill>
                <a:srgbClr val="FFC000"/>
              </a:solidFill>
              <a:effectLst>
                <a:outerShdw blurRad="38100" dist="38100" dir="2700000" algn="tl">
                  <a:srgbClr val="000000">
                    <a:alpha val="43137"/>
                  </a:srgbClr>
                </a:outerShdw>
              </a:effectLst>
            </a:rPr>
            <a:t>data transfer instruction</a:t>
          </a:r>
          <a:r>
            <a:rPr lang="en-US" sz="1900" kern="1200" dirty="0">
              <a:effectLst>
                <a:outerShdw blurRad="38100" dist="38100" dir="2700000" algn="tl">
                  <a:srgbClr val="000000">
                    <a:alpha val="43137"/>
                  </a:srgbClr>
                </a:outerShdw>
              </a:effectLst>
            </a:rPr>
            <a:t>.</a:t>
          </a:r>
        </a:p>
      </dsp:txBody>
      <dsp:txXfrm rot="5400000">
        <a:off x="654" y="1411066"/>
        <a:ext cx="3390197" cy="2054665"/>
      </dsp:txXfrm>
    </dsp:sp>
    <dsp:sp modelId="{F67F22A8-9610-4948-A69C-A8949F131989}">
      <dsp:nvSpPr>
        <dsp:cNvPr id="0" name=""/>
        <dsp:cNvSpPr/>
      </dsp:nvSpPr>
      <dsp:spPr>
        <a:xfrm rot="5400000">
          <a:off x="4348215" y="383734"/>
          <a:ext cx="4109330" cy="4109330"/>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rtl="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Must specify:</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Location of </a:t>
          </a:r>
          <a:r>
            <a:rPr lang="en-US" sz="1500" kern="1200" dirty="0">
              <a:solidFill>
                <a:srgbClr val="FFFF00"/>
              </a:solidFill>
              <a:effectLst>
                <a:outerShdw blurRad="38100" dist="38100" dir="2700000" algn="tl">
                  <a:srgbClr val="000000">
                    <a:alpha val="43137"/>
                  </a:srgbClr>
                </a:outerShdw>
              </a:effectLst>
            </a:rPr>
            <a:t>the source </a:t>
          </a:r>
          <a:r>
            <a:rPr lang="en-US" sz="1500" kern="1200" dirty="0">
              <a:effectLst>
                <a:outerShdw blurRad="38100" dist="38100" dir="2700000" algn="tl">
                  <a:srgbClr val="000000">
                    <a:alpha val="43137"/>
                  </a:srgbClr>
                </a:outerShdw>
              </a:effectLst>
            </a:rPr>
            <a:t>and </a:t>
          </a:r>
          <a:r>
            <a:rPr lang="en-US" sz="1500" kern="1200" dirty="0">
              <a:solidFill>
                <a:srgbClr val="FFFF00"/>
              </a:solidFill>
              <a:effectLst>
                <a:outerShdw blurRad="38100" dist="38100" dir="2700000" algn="tl">
                  <a:srgbClr val="000000">
                    <a:alpha val="43137"/>
                  </a:srgbClr>
                </a:outerShdw>
              </a:effectLst>
            </a:rPr>
            <a:t>destination </a:t>
          </a:r>
          <a:r>
            <a:rPr lang="en-US" sz="1500" kern="1200" dirty="0">
              <a:effectLst>
                <a:outerShdw blurRad="38100" dist="38100" dir="2700000" algn="tl">
                  <a:srgbClr val="000000">
                    <a:alpha val="43137"/>
                  </a:srgbClr>
                </a:outerShdw>
              </a:effectLst>
            </a:rPr>
            <a:t>operands</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The length of data to be transferred must be indicated</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The mode of addressing for each operand must be specified</a:t>
          </a:r>
        </a:p>
      </dsp:txBody>
      <dsp:txXfrm rot="-5400000">
        <a:off x="5067348" y="1411067"/>
        <a:ext cx="3390197" cy="2054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DA8E-8ED9-844B-B613-13FD05010447}">
      <dsp:nvSpPr>
        <dsp:cNvPr id="0" name=""/>
        <dsp:cNvSpPr/>
      </dsp:nvSpPr>
      <dsp:spPr>
        <a:xfrm>
          <a:off x="265934" y="119324"/>
          <a:ext cx="2988597" cy="298859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Instructions that change the format or operate on the format of data</a:t>
          </a:r>
        </a:p>
      </dsp:txBody>
      <dsp:txXfrm>
        <a:off x="703604" y="556994"/>
        <a:ext cx="2113257" cy="2113257"/>
      </dsp:txXfrm>
    </dsp:sp>
    <dsp:sp modelId="{A565A70D-D266-D14D-801A-624F8C0A17FF}">
      <dsp:nvSpPr>
        <dsp:cNvPr id="0" name=""/>
        <dsp:cNvSpPr/>
      </dsp:nvSpPr>
      <dsp:spPr>
        <a:xfrm rot="9682874">
          <a:off x="1922770" y="3312496"/>
          <a:ext cx="1046009" cy="671936"/>
        </a:xfrm>
        <a:prstGeom prst="triangle">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26DB3FA-AA5B-7B46-A54F-F769F99A465F}">
      <dsp:nvSpPr>
        <dsp:cNvPr id="0" name=""/>
        <dsp:cNvSpPr/>
      </dsp:nvSpPr>
      <dsp:spPr>
        <a:xfrm>
          <a:off x="1963607" y="4179006"/>
          <a:ext cx="1993394" cy="1993394"/>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2"/>
              </a:solidFill>
              <a:effectLst>
                <a:outerShdw blurRad="38100" dist="38100" dir="2700000" algn="tl">
                  <a:srgbClr val="000000">
                    <a:alpha val="43137"/>
                  </a:srgbClr>
                </a:outerShdw>
              </a:effectLst>
            </a:rPr>
            <a:t>An example is converting from </a:t>
          </a:r>
          <a:r>
            <a:rPr lang="en-US" sz="1300" kern="1200" dirty="0">
              <a:solidFill>
                <a:srgbClr val="FFFF00"/>
              </a:solidFill>
              <a:effectLst>
                <a:outerShdw blurRad="38100" dist="38100" dir="2700000" algn="tl">
                  <a:srgbClr val="000000">
                    <a:alpha val="43137"/>
                  </a:srgbClr>
                </a:outerShdw>
              </a:effectLst>
            </a:rPr>
            <a:t>decimal to </a:t>
          </a:r>
          <a:r>
            <a:rPr lang="en-US" sz="1300" kern="1200" dirty="0">
              <a:solidFill>
                <a:srgbClr val="FFFF00"/>
              </a:solidFill>
              <a:effectLst>
                <a:outerShdw blurRad="38100" dist="38100" dir="2700000" algn="tl">
                  <a:srgbClr val="000000">
                    <a:alpha val="43137"/>
                  </a:srgbClr>
                </a:outerShdw>
              </a:effectLst>
              <a:highlight>
                <a:srgbClr val="FFFF00"/>
              </a:highlight>
            </a:rPr>
            <a:t>binary</a:t>
          </a:r>
        </a:p>
        <a:p>
          <a:pPr marL="0" lvl="0" indent="0" algn="ctr" defTabSz="577850" rtl="0">
            <a:lnSpc>
              <a:spcPct val="90000"/>
            </a:lnSpc>
            <a:spcBef>
              <a:spcPct val="0"/>
            </a:spcBef>
            <a:spcAft>
              <a:spcPct val="35000"/>
            </a:spcAft>
            <a:buNone/>
          </a:pPr>
          <a:r>
            <a:rPr lang="en-US" sz="1300" kern="1200" dirty="0">
              <a:solidFill>
                <a:schemeClr val="tx2"/>
              </a:solidFill>
              <a:effectLst>
                <a:outerShdw blurRad="38100" dist="38100" dir="2700000" algn="tl">
                  <a:srgbClr val="000000">
                    <a:alpha val="43137"/>
                  </a:srgbClr>
                </a:outerShdw>
              </a:effectLst>
              <a:highlight>
                <a:srgbClr val="FFFF00"/>
              </a:highlight>
            </a:rPr>
            <a:t>Or</a:t>
          </a:r>
        </a:p>
        <a:p>
          <a:pPr marL="0" lvl="0" indent="0" algn="ctr" defTabSz="577850" rtl="0">
            <a:lnSpc>
              <a:spcPct val="90000"/>
            </a:lnSpc>
            <a:spcBef>
              <a:spcPct val="0"/>
            </a:spcBef>
            <a:spcAft>
              <a:spcPct val="35000"/>
            </a:spcAft>
            <a:buNone/>
          </a:pPr>
          <a:r>
            <a:rPr lang="en-US" sz="1300" kern="1200" dirty="0">
              <a:solidFill>
                <a:schemeClr val="tx1"/>
              </a:solidFill>
              <a:highlight>
                <a:srgbClr val="FFFF00"/>
              </a:highlight>
              <a:latin typeface="Times New Roman" pitchFamily="-1" charset="0"/>
              <a:ea typeface="+mn-ea"/>
              <a:cs typeface="+mn-cs"/>
            </a:rPr>
            <a:t> translating from EBCDIC to IRA</a:t>
          </a:r>
          <a:endParaRPr lang="en-US" sz="1300" kern="1200" dirty="0">
            <a:solidFill>
              <a:schemeClr val="tx2"/>
            </a:solidFill>
            <a:effectLst>
              <a:outerShdw blurRad="38100" dist="38100" dir="2700000" algn="tl">
                <a:srgbClr val="000000">
                  <a:alpha val="43137"/>
                </a:srgbClr>
              </a:outerShdw>
            </a:effectLst>
            <a:highlight>
              <a:srgbClr val="FFFF00"/>
            </a:highlight>
          </a:endParaRPr>
        </a:p>
      </dsp:txBody>
      <dsp:txXfrm>
        <a:off x="2255533" y="4470932"/>
        <a:ext cx="1409542" cy="1409542"/>
      </dsp:txXfrm>
    </dsp:sp>
    <dsp:sp modelId="{D49EAA5E-508B-AC45-A500-B17EA738C083}">
      <dsp:nvSpPr>
        <dsp:cNvPr id="0" name=""/>
        <dsp:cNvSpPr/>
      </dsp:nvSpPr>
      <dsp:spPr>
        <a:xfrm rot="4726641">
          <a:off x="4306020" y="4468950"/>
          <a:ext cx="1046009" cy="671936"/>
        </a:xfrm>
        <a:prstGeom prst="triangle">
          <a:avLst/>
        </a:prstGeom>
        <a:solidFill>
          <a:schemeClr val="accent1">
            <a:alpha val="87000"/>
          </a:schemeClr>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063FBB-5B0E-B64A-B216-78406CFC0194}">
      <dsp:nvSpPr>
        <dsp:cNvPr id="0" name=""/>
        <dsp:cNvSpPr/>
      </dsp:nvSpPr>
      <dsp:spPr>
        <a:xfrm>
          <a:off x="5654226" y="2850394"/>
          <a:ext cx="2988597" cy="2988597"/>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An example of a more complex editing instruction is the EAS/390 Translate (TR) instruction</a:t>
          </a:r>
        </a:p>
      </dsp:txBody>
      <dsp:txXfrm>
        <a:off x="6091896" y="3288064"/>
        <a:ext cx="2113257" cy="2113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312C-F687-024F-ADD4-C847C870AB31}">
      <dsp:nvSpPr>
        <dsp:cNvPr id="0" name=""/>
        <dsp:cNvSpPr/>
      </dsp:nvSpPr>
      <dsp:spPr>
        <a:xfrm>
          <a:off x="0" y="0"/>
          <a:ext cx="8229600" cy="48768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3784939" numCol="1" spcCol="1270" anchor="t" anchorCtr="0">
          <a:noAutofit/>
        </a:bodyPr>
        <a:lstStyle/>
        <a:p>
          <a:pPr marL="0" lvl="0" indent="0" algn="l" defTabSz="844550" rtl="0">
            <a:lnSpc>
              <a:spcPct val="90000"/>
            </a:lnSpc>
            <a:spcBef>
              <a:spcPct val="0"/>
            </a:spcBef>
            <a:spcAft>
              <a:spcPct val="35000"/>
            </a:spcAft>
            <a:buNone/>
          </a:pPr>
          <a:r>
            <a:rPr lang="en-US" sz="1900" kern="1200" dirty="0"/>
            <a:t>Instructions that can be executed only while the processor is in a </a:t>
          </a:r>
          <a:r>
            <a:rPr lang="en-US" sz="1900" kern="1200" dirty="0">
              <a:solidFill>
                <a:srgbClr val="FFFF00"/>
              </a:solidFill>
            </a:rPr>
            <a:t>certain privileged state </a:t>
          </a:r>
          <a:r>
            <a:rPr lang="en-US" sz="1900" kern="1200" dirty="0"/>
            <a:t>or is executing a program in a special privileged area of memory</a:t>
          </a:r>
        </a:p>
      </dsp:txBody>
      <dsp:txXfrm>
        <a:off x="121411" y="121411"/>
        <a:ext cx="7986778" cy="4633978"/>
      </dsp:txXfrm>
    </dsp:sp>
    <dsp:sp modelId="{4E50C6BF-910E-7348-A303-09A554EEAA0A}">
      <dsp:nvSpPr>
        <dsp:cNvPr id="0" name=""/>
        <dsp:cNvSpPr/>
      </dsp:nvSpPr>
      <dsp:spPr>
        <a:xfrm>
          <a:off x="205740" y="1219200"/>
          <a:ext cx="7818120" cy="3413760"/>
        </a:xfrm>
        <a:prstGeom prst="roundRect">
          <a:avLst>
            <a:gd name="adj" fmla="val 105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2167738" numCol="1" spcCol="1270" anchor="t" anchorCtr="0">
          <a:noAutofit/>
        </a:bodyPr>
        <a:lstStyle/>
        <a:p>
          <a:pPr marL="0" lvl="0" indent="0" algn="l" defTabSz="844550" rtl="0">
            <a:lnSpc>
              <a:spcPct val="90000"/>
            </a:lnSpc>
            <a:spcBef>
              <a:spcPct val="0"/>
            </a:spcBef>
            <a:spcAft>
              <a:spcPct val="35000"/>
            </a:spcAft>
            <a:buNone/>
          </a:pPr>
          <a:r>
            <a:rPr lang="en-US" sz="1900" kern="1200" dirty="0"/>
            <a:t>Typically these instructions are reserved for the use of the operating system</a:t>
          </a:r>
        </a:p>
      </dsp:txBody>
      <dsp:txXfrm>
        <a:off x="310725" y="1324185"/>
        <a:ext cx="7608150" cy="3203790"/>
      </dsp:txXfrm>
    </dsp:sp>
    <dsp:sp modelId="{6F92330B-2BD8-9C42-AA59-CA71F506DD3E}">
      <dsp:nvSpPr>
        <dsp:cNvPr id="0" name=""/>
        <dsp:cNvSpPr/>
      </dsp:nvSpPr>
      <dsp:spPr>
        <a:xfrm>
          <a:off x="411480" y="2438400"/>
          <a:ext cx="7406640" cy="195072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1101073" numCol="1" spcCol="1270" anchor="t" anchorCtr="0">
          <a:noAutofit/>
        </a:bodyPr>
        <a:lstStyle/>
        <a:p>
          <a:pPr marL="0" lvl="0" indent="0" algn="l" defTabSz="844550" rtl="0">
            <a:lnSpc>
              <a:spcPct val="90000"/>
            </a:lnSpc>
            <a:spcBef>
              <a:spcPct val="0"/>
            </a:spcBef>
            <a:spcAft>
              <a:spcPct val="35000"/>
            </a:spcAft>
            <a:buNone/>
          </a:pPr>
          <a:r>
            <a:rPr lang="en-US" sz="1900" kern="1200" dirty="0"/>
            <a:t>Examples of system control operations:</a:t>
          </a:r>
        </a:p>
      </dsp:txBody>
      <dsp:txXfrm>
        <a:off x="471471" y="2498391"/>
        <a:ext cx="7286658" cy="1830738"/>
      </dsp:txXfrm>
    </dsp:sp>
    <dsp:sp modelId="{1FFD221F-6A7C-0B45-912E-7B2D41C939FB}">
      <dsp:nvSpPr>
        <dsp:cNvPr id="0" name=""/>
        <dsp:cNvSpPr/>
      </dsp:nvSpPr>
      <dsp:spPr>
        <a:xfrm>
          <a:off x="596646"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C00000"/>
              </a:solidFill>
            </a:rPr>
            <a:t>A system control instruction </a:t>
          </a:r>
          <a:r>
            <a:rPr lang="en-US" sz="1300" kern="1200" dirty="0"/>
            <a:t>may read or alter a control register</a:t>
          </a:r>
        </a:p>
      </dsp:txBody>
      <dsp:txXfrm>
        <a:off x="623642" y="3343220"/>
        <a:ext cx="2261667" cy="823832"/>
      </dsp:txXfrm>
    </dsp:sp>
    <dsp:sp modelId="{099E1357-5252-C648-9171-1537398C3A8C}">
      <dsp:nvSpPr>
        <dsp:cNvPr id="0" name=""/>
        <dsp:cNvSpPr/>
      </dsp:nvSpPr>
      <dsp:spPr>
        <a:xfrm>
          <a:off x="2952931"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An instruction to read or modify a storage protection key</a:t>
          </a:r>
        </a:p>
      </dsp:txBody>
      <dsp:txXfrm>
        <a:off x="2979927" y="3343220"/>
        <a:ext cx="2261667" cy="823832"/>
      </dsp:txXfrm>
    </dsp:sp>
    <dsp:sp modelId="{958E3D0C-1153-3645-896A-A62EDB2811F7}">
      <dsp:nvSpPr>
        <dsp:cNvPr id="0" name=""/>
        <dsp:cNvSpPr/>
      </dsp:nvSpPr>
      <dsp:spPr>
        <a:xfrm>
          <a:off x="5309217"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Access to process control blocks in a multiprogramming system</a:t>
          </a:r>
        </a:p>
      </dsp:txBody>
      <dsp:txXfrm>
        <a:off x="5336213" y="3343220"/>
        <a:ext cx="2261667" cy="823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11128-4520-2646-80D8-9476592167D6}">
      <dsp:nvSpPr>
        <dsp:cNvPr id="0" name=""/>
        <dsp:cNvSpPr/>
      </dsp:nvSpPr>
      <dsp:spPr>
        <a:xfrm>
          <a:off x="2463591" y="681761"/>
          <a:ext cx="525088" cy="91440"/>
        </a:xfrm>
        <a:custGeom>
          <a:avLst/>
          <a:gdLst/>
          <a:ahLst/>
          <a:cxnLst/>
          <a:rect l="0" t="0" r="0" b="0"/>
          <a:pathLst>
            <a:path>
              <a:moveTo>
                <a:pt x="0" y="45720"/>
              </a:moveTo>
              <a:lnTo>
                <a:pt x="52508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12244" y="724703"/>
        <a:ext cx="27784" cy="5556"/>
      </dsp:txXfrm>
    </dsp:sp>
    <dsp:sp modelId="{28B5BA6D-DFA1-C646-AE98-E3CF666E1151}">
      <dsp:nvSpPr>
        <dsp:cNvPr id="0" name=""/>
        <dsp:cNvSpPr/>
      </dsp:nvSpPr>
      <dsp:spPr>
        <a:xfrm>
          <a:off x="49353" y="2669"/>
          <a:ext cx="2416038" cy="1449623"/>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Includes an implied address</a:t>
          </a:r>
        </a:p>
      </dsp:txBody>
      <dsp:txXfrm>
        <a:off x="49353" y="2669"/>
        <a:ext cx="2416038" cy="1449623"/>
      </dsp:txXfrm>
    </dsp:sp>
    <dsp:sp modelId="{4A5F23D2-8DBA-1C45-8BC0-6050DD64F82C}">
      <dsp:nvSpPr>
        <dsp:cNvPr id="0" name=""/>
        <dsp:cNvSpPr/>
      </dsp:nvSpPr>
      <dsp:spPr>
        <a:xfrm>
          <a:off x="5435319" y="681761"/>
          <a:ext cx="525088" cy="91440"/>
        </a:xfrm>
        <a:custGeom>
          <a:avLst/>
          <a:gdLst/>
          <a:ahLst/>
          <a:cxnLst/>
          <a:rect l="0" t="0" r="0" b="0"/>
          <a:pathLst>
            <a:path>
              <a:moveTo>
                <a:pt x="0" y="45720"/>
              </a:moveTo>
              <a:lnTo>
                <a:pt x="52508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83971" y="724703"/>
        <a:ext cx="27784" cy="5556"/>
      </dsp:txXfrm>
    </dsp:sp>
    <dsp:sp modelId="{2C46A2D4-6C9A-2B44-93DD-631E46E55433}">
      <dsp:nvSpPr>
        <dsp:cNvPr id="0" name=""/>
        <dsp:cNvSpPr/>
      </dsp:nvSpPr>
      <dsp:spPr>
        <a:xfrm>
          <a:off x="3021080" y="2669"/>
          <a:ext cx="2416038" cy="1449623"/>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Typically implies </a:t>
          </a:r>
          <a:r>
            <a:rPr lang="en-US" sz="1400" kern="1200" dirty="0">
              <a:solidFill>
                <a:srgbClr val="FFFF00"/>
              </a:solidFill>
            </a:rPr>
            <a:t>that one instruction be</a:t>
          </a:r>
          <a:r>
            <a:rPr lang="en-US" sz="1400" kern="1200" dirty="0"/>
            <a:t> </a:t>
          </a:r>
          <a:r>
            <a:rPr lang="en-US" sz="1400" kern="1200" dirty="0">
              <a:solidFill>
                <a:srgbClr val="FFFF00"/>
              </a:solidFill>
            </a:rPr>
            <a:t>skipped</a:t>
          </a:r>
          <a:r>
            <a:rPr lang="en-US" sz="1400" kern="1200" dirty="0"/>
            <a:t>, thus the implied address equals the address of the next instruction plus one instruction length</a:t>
          </a:r>
        </a:p>
      </dsp:txBody>
      <dsp:txXfrm>
        <a:off x="3021080" y="2669"/>
        <a:ext cx="2416038" cy="1449623"/>
      </dsp:txXfrm>
    </dsp:sp>
    <dsp:sp modelId="{9E8E8360-5BB2-2C48-980A-B597F3E4B707}">
      <dsp:nvSpPr>
        <dsp:cNvPr id="0" name=""/>
        <dsp:cNvSpPr/>
      </dsp:nvSpPr>
      <dsp:spPr>
        <a:xfrm>
          <a:off x="4146326" y="1450493"/>
          <a:ext cx="3054500" cy="413148"/>
        </a:xfrm>
        <a:custGeom>
          <a:avLst/>
          <a:gdLst/>
          <a:ahLst/>
          <a:cxnLst/>
          <a:rect l="0" t="0" r="0" b="0"/>
          <a:pathLst>
            <a:path>
              <a:moveTo>
                <a:pt x="3054500" y="0"/>
              </a:moveTo>
              <a:lnTo>
                <a:pt x="3054500" y="223674"/>
              </a:lnTo>
              <a:lnTo>
                <a:pt x="0" y="223674"/>
              </a:lnTo>
              <a:lnTo>
                <a:pt x="0" y="413148"/>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96412" y="1654289"/>
        <a:ext cx="154328" cy="5556"/>
      </dsp:txXfrm>
    </dsp:sp>
    <dsp:sp modelId="{BB2E6098-507A-5D4D-BBB5-7F0D670BC8B1}">
      <dsp:nvSpPr>
        <dsp:cNvPr id="0" name=""/>
        <dsp:cNvSpPr/>
      </dsp:nvSpPr>
      <dsp:spPr>
        <a:xfrm>
          <a:off x="5992808" y="2669"/>
          <a:ext cx="2416038" cy="1449623"/>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Because the skip instruction does not require a destination address field it is free to do other things</a:t>
          </a:r>
        </a:p>
      </dsp:txBody>
      <dsp:txXfrm>
        <a:off x="5992808" y="2669"/>
        <a:ext cx="2416038" cy="1449623"/>
      </dsp:txXfrm>
    </dsp:sp>
    <dsp:sp modelId="{232AD40C-C83B-B945-92DA-BEAD796C531B}">
      <dsp:nvSpPr>
        <dsp:cNvPr id="0" name=""/>
        <dsp:cNvSpPr/>
      </dsp:nvSpPr>
      <dsp:spPr>
        <a:xfrm>
          <a:off x="2938307" y="1896042"/>
          <a:ext cx="2416038" cy="1449623"/>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Example is the increment-and-skip-if-zero (ISZ) instruction</a:t>
          </a:r>
        </a:p>
      </dsp:txBody>
      <dsp:txXfrm>
        <a:off x="2938307" y="1896042"/>
        <a:ext cx="2416038" cy="144962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51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4312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r>
              <a:rPr lang="en-US"/>
              <a:t>© 2016 Pearson Education, Inc., Upper Saddle River, NJ. All rights reserved.</a:t>
            </a:r>
            <a:endParaRPr lang="en-US" dirty="0"/>
          </a:p>
        </p:txBody>
      </p:sp>
      <p:sp>
        <p:nvSpPr>
          <p:cNvPr id="5" name="Slide Number Placeholder 4"/>
          <p:cNvSpPr>
            <a:spLocks noGrp="1"/>
          </p:cNvSpPr>
          <p:nvPr>
            <p:ph type="sldNum" sz="quarter" idx="11"/>
          </p:nvPr>
        </p:nvSpPr>
        <p:spPr/>
        <p:txBody>
          <a:bodyPr/>
          <a:lstStyle/>
          <a:p>
            <a:fld id="{56C40E98-D33D-704E-929D-27FB84CF5632}" type="slidenum">
              <a:rPr lang="en-US" smtClean="0"/>
              <a:pPr/>
              <a:t>1</a:t>
            </a:fld>
            <a:endParaRPr lang="en-US" dirty="0"/>
          </a:p>
        </p:txBody>
      </p:sp>
    </p:spTree>
    <p:extLst>
      <p:ext uri="{BB962C8B-B14F-4D97-AF65-F5344CB8AC3E}">
        <p14:creationId xmlns:p14="http://schemas.microsoft.com/office/powerpoint/2010/main" val="27846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One of the traditional ways of describing processor architecture is in terms of the</a:t>
            </a:r>
          </a:p>
          <a:p>
            <a:r>
              <a:rPr lang="en-US" sz="1200" b="0" i="0" u="none" strike="noStrike" kern="1200" baseline="0" dirty="0">
                <a:solidFill>
                  <a:schemeClr val="tx1"/>
                </a:solidFill>
                <a:latin typeface="Times New Roman" pitchFamily="-1" charset="0"/>
                <a:ea typeface="+mn-ea"/>
                <a:cs typeface="+mn-cs"/>
              </a:rPr>
              <a:t>number of addresses contained in each instruction. This dimension has become less</a:t>
            </a:r>
          </a:p>
          <a:p>
            <a:r>
              <a:rPr lang="en-US" sz="1200" b="0" i="0" u="none" strike="noStrike" kern="1200" baseline="0" dirty="0">
                <a:solidFill>
                  <a:schemeClr val="tx1"/>
                </a:solidFill>
                <a:latin typeface="Times New Roman" pitchFamily="-1" charset="0"/>
                <a:ea typeface="+mn-ea"/>
                <a:cs typeface="+mn-cs"/>
              </a:rPr>
              <a:t>significant with the increasing complexity of processor design. Nevertheless, it is useful</a:t>
            </a:r>
          </a:p>
          <a:p>
            <a:r>
              <a:rPr lang="en-US" sz="1200" b="0" i="0" u="none" strike="noStrike" kern="1200" baseline="0" dirty="0">
                <a:solidFill>
                  <a:schemeClr val="tx1"/>
                </a:solidFill>
                <a:latin typeface="Times New Roman" pitchFamily="-1" charset="0"/>
                <a:ea typeface="+mn-ea"/>
                <a:cs typeface="+mn-cs"/>
              </a:rPr>
              <a:t>at this point to draw and analyze this distinction.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What is the maximum number of addresses one might need in an instruction?</a:t>
            </a:r>
          </a:p>
          <a:p>
            <a:r>
              <a:rPr lang="en-US" sz="1200" b="0" i="0" u="none" strike="noStrike" kern="1200" baseline="0" dirty="0">
                <a:solidFill>
                  <a:schemeClr val="tx1"/>
                </a:solidFill>
                <a:latin typeface="Times New Roman" pitchFamily="-1" charset="0"/>
                <a:ea typeface="+mn-ea"/>
                <a:cs typeface="+mn-cs"/>
              </a:rPr>
              <a:t>Evidently, arithmetic and logic instructions will require the most operands.</a:t>
            </a:r>
          </a:p>
          <a:p>
            <a:r>
              <a:rPr lang="en-US" sz="1200" b="0" i="0" u="none" strike="noStrike" kern="1200" baseline="0" dirty="0">
                <a:solidFill>
                  <a:schemeClr val="tx1"/>
                </a:solidFill>
                <a:latin typeface="Times New Roman" pitchFamily="-1" charset="0"/>
                <a:ea typeface="+mn-ea"/>
                <a:cs typeface="+mn-cs"/>
              </a:rPr>
              <a:t>Virtually all arithmetic and logic operations are either unary (one source</a:t>
            </a:r>
          </a:p>
          <a:p>
            <a:r>
              <a:rPr lang="en-US" sz="1200" b="0" i="0" u="none" strike="noStrike" kern="1200" baseline="0" dirty="0">
                <a:solidFill>
                  <a:schemeClr val="tx1"/>
                </a:solidFill>
                <a:latin typeface="Times New Roman" pitchFamily="-1" charset="0"/>
                <a:ea typeface="+mn-ea"/>
                <a:cs typeface="+mn-cs"/>
              </a:rPr>
              <a:t>operand) or binary (two source operands). Thus, we would need a maximum of</a:t>
            </a:r>
          </a:p>
          <a:p>
            <a:r>
              <a:rPr lang="en-US" sz="1200" b="0" i="0" u="none" strike="noStrike" kern="1200" baseline="0" dirty="0">
                <a:solidFill>
                  <a:schemeClr val="tx1"/>
                </a:solidFill>
                <a:latin typeface="Times New Roman" pitchFamily="-1" charset="0"/>
                <a:ea typeface="+mn-ea"/>
                <a:cs typeface="+mn-cs"/>
              </a:rPr>
              <a:t>two addresses to reference source operands. The result of an operation must be</a:t>
            </a:r>
          </a:p>
          <a:p>
            <a:r>
              <a:rPr lang="en-US" sz="1200" b="0" i="0" u="none" strike="noStrike" kern="1200" baseline="0" dirty="0">
                <a:solidFill>
                  <a:schemeClr val="tx1"/>
                </a:solidFill>
                <a:latin typeface="Times New Roman" pitchFamily="-1" charset="0"/>
                <a:ea typeface="+mn-ea"/>
                <a:cs typeface="+mn-cs"/>
              </a:rPr>
              <a:t>stored, suggesting a third address, which defines a destination operand. Finally,</a:t>
            </a:r>
          </a:p>
          <a:p>
            <a:r>
              <a:rPr lang="en-US" sz="1200" b="0" i="0" u="none" strike="noStrike" kern="1200" baseline="0" dirty="0">
                <a:solidFill>
                  <a:schemeClr val="tx1"/>
                </a:solidFill>
                <a:latin typeface="Times New Roman" pitchFamily="-1" charset="0"/>
                <a:ea typeface="+mn-ea"/>
                <a:cs typeface="+mn-cs"/>
              </a:rPr>
              <a:t>after completion of an instruction, the next instruction must be fetched, and its</a:t>
            </a:r>
          </a:p>
          <a:p>
            <a:r>
              <a:rPr lang="en-US" sz="1200" b="0" i="0" u="none" strike="noStrike" kern="1200" baseline="0" dirty="0">
                <a:solidFill>
                  <a:schemeClr val="tx1"/>
                </a:solidFill>
                <a:latin typeface="Times New Roman" pitchFamily="-1" charset="0"/>
                <a:ea typeface="+mn-ea"/>
                <a:cs typeface="+mn-cs"/>
              </a:rPr>
              <a:t>address is needed.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line of reasoning suggests that an instruction could plausibly be required</a:t>
            </a:r>
          </a:p>
          <a:p>
            <a:r>
              <a:rPr lang="en-US" sz="1200" b="0" i="0" u="none" strike="noStrike" kern="1200" baseline="0" dirty="0">
                <a:solidFill>
                  <a:schemeClr val="tx1"/>
                </a:solidFill>
                <a:latin typeface="Times New Roman" pitchFamily="-1" charset="0"/>
                <a:ea typeface="+mn-ea"/>
                <a:cs typeface="+mn-cs"/>
              </a:rPr>
              <a:t>to contain four address references: two source operands, one destination operand,</a:t>
            </a:r>
          </a:p>
          <a:p>
            <a:r>
              <a:rPr lang="en-US" sz="1200" b="0" i="0" u="none" strike="noStrike" kern="1200" baseline="0" dirty="0">
                <a:solidFill>
                  <a:schemeClr val="tx1"/>
                </a:solidFill>
                <a:latin typeface="Times New Roman" pitchFamily="-1" charset="0"/>
                <a:ea typeface="+mn-ea"/>
                <a:cs typeface="+mn-cs"/>
              </a:rPr>
              <a:t>and the address of the next instruction. In most architectures, many instructions</a:t>
            </a:r>
          </a:p>
          <a:p>
            <a:r>
              <a:rPr lang="en-US" sz="1200" b="0" i="0" u="none" strike="noStrike" kern="1200" baseline="0" dirty="0">
                <a:solidFill>
                  <a:schemeClr val="tx1"/>
                </a:solidFill>
                <a:latin typeface="Times New Roman" pitchFamily="-1" charset="0"/>
                <a:ea typeface="+mn-ea"/>
                <a:cs typeface="+mn-cs"/>
              </a:rPr>
              <a:t>have one, two, or three operand addresses, with the address of the next instruction</a:t>
            </a:r>
          </a:p>
          <a:p>
            <a:r>
              <a:rPr lang="en-US" sz="1200" b="0" i="0" u="none" strike="noStrike" kern="1200" baseline="0" dirty="0">
                <a:solidFill>
                  <a:schemeClr val="tx1"/>
                </a:solidFill>
                <a:latin typeface="Times New Roman" pitchFamily="-1" charset="0"/>
                <a:ea typeface="+mn-ea"/>
                <a:cs typeface="+mn-cs"/>
              </a:rPr>
              <a:t>being implicit (obtained from the program counter). Most architectures also have</a:t>
            </a:r>
          </a:p>
          <a:p>
            <a:r>
              <a:rPr lang="en-US" sz="1200" b="0" i="0" u="none" strike="noStrike" kern="1200" baseline="0" dirty="0">
                <a:solidFill>
                  <a:schemeClr val="tx1"/>
                </a:solidFill>
                <a:latin typeface="Times New Roman" pitchFamily="-1" charset="0"/>
                <a:ea typeface="+mn-ea"/>
                <a:cs typeface="+mn-cs"/>
              </a:rPr>
              <a:t>a few special-purpose instructions with more operands. For example, the load and</a:t>
            </a:r>
          </a:p>
          <a:p>
            <a:r>
              <a:rPr lang="en-US" sz="1200" b="0" i="0" u="none" strike="noStrike" kern="1200" baseline="0" dirty="0">
                <a:solidFill>
                  <a:schemeClr val="tx1"/>
                </a:solidFill>
                <a:latin typeface="Times New Roman" pitchFamily="-1" charset="0"/>
                <a:ea typeface="+mn-ea"/>
                <a:cs typeface="+mn-cs"/>
              </a:rPr>
              <a:t>store multiple instructions of the ARM architecture, described in Chapter 13, designate</a:t>
            </a:r>
          </a:p>
          <a:p>
            <a:r>
              <a:rPr lang="en-US" sz="1200" b="0" i="0" u="none" strike="noStrike" kern="1200" baseline="0" dirty="0">
                <a:solidFill>
                  <a:schemeClr val="tx1"/>
                </a:solidFill>
                <a:latin typeface="Times New Roman" pitchFamily="-1" charset="0"/>
                <a:ea typeface="+mn-ea"/>
                <a:cs typeface="+mn-cs"/>
              </a:rPr>
              <a:t>up to 17 register operands in a single instruction.</a:t>
            </a: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12.3 compares typical one, two, and three address instructions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could be used to compute Y = (A – B)/[C + (D * E)]. With three addresses, each instruction specifies two source operand locations and a destination operand location. Because we choose not to alter the value of any of the operand locations, a temporary location, T, is used to store some intermediate results. Note that there are four instructions and that the original expression had five operands.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Three-address instruction formats are not common because they require a relatively long instruction format to hold the three address references. With two- address instructions, and for binary operations, one address must do double duty as both an operand and a result. Thus, the instruction SUB Y, B carries out the calculation Y - B and stores the result in Y. The two-address format reduces the space requirement but also introduces some awkwardness. To avoid altering the value of an operand, a MOVE instruction is used to move one of the values to a result or temporary location before performing the operation. Our sample program expands to six instructions.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Simpler yet is the one-address instruction. For this to work, a second address must be implicit. This was common in earlier machines, with the implied address being a processor register known as the </a:t>
            </a:r>
            <a:r>
              <a:rPr lang="en-US" sz="1200" b="1" kern="1200" dirty="0">
                <a:solidFill>
                  <a:schemeClr val="tx1"/>
                </a:solidFill>
                <a:latin typeface="Times New Roman" pitchFamily="-1" charset="0"/>
                <a:ea typeface="+mn-ea"/>
                <a:cs typeface="+mn-cs"/>
              </a:rPr>
              <a:t>accumulator </a:t>
            </a:r>
            <a:r>
              <a:rPr lang="en-US" sz="1200" kern="1200" dirty="0">
                <a:solidFill>
                  <a:schemeClr val="tx1"/>
                </a:solidFill>
                <a:latin typeface="Times New Roman" pitchFamily="-1" charset="0"/>
                <a:ea typeface="+mn-ea"/>
                <a:cs typeface="+mn-cs"/>
              </a:rPr>
              <a:t>(AC). The accumulator contains one of the operands and is used to store the result. In our example, eight instructions are needed to accomplish the task.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is, in fact, possible to make do with zero addresses for some instructions. Zero-address instructions are applicable to a special memory organization called a </a:t>
            </a:r>
            <a:r>
              <a:rPr lang="en-US" sz="1200" i="1" kern="1200" dirty="0">
                <a:solidFill>
                  <a:schemeClr val="tx1"/>
                </a:solidFill>
                <a:latin typeface="Times New Roman" pitchFamily="-1" charset="0"/>
                <a:ea typeface="+mn-ea"/>
                <a:cs typeface="+mn-cs"/>
              </a:rPr>
              <a:t>stack. </a:t>
            </a:r>
            <a:r>
              <a:rPr lang="en-US" sz="1200" kern="1200" dirty="0">
                <a:solidFill>
                  <a:schemeClr val="tx1"/>
                </a:solidFill>
                <a:latin typeface="Times New Roman" pitchFamily="-1" charset="0"/>
                <a:ea typeface="+mn-ea"/>
                <a:cs typeface="+mn-cs"/>
              </a:rPr>
              <a:t>A stack is a last-in-first-out set of locations. The stack is in a known location and, often, at least the top two elements are in processor registers. Thus, zero-address instructions would reference the top two stack elements. Stacks are described in Appendix I. Their use is explored further later in this chapter and in Chapter 13.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9</a:t>
            </a:r>
          </a:p>
        </p:txBody>
      </p:sp>
      <p:sp>
        <p:nvSpPr>
          <p:cNvPr id="215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10" name="Rectangle 6"/>
          <p:cNvSpPr>
            <a:spLocks noGrp="1" noRot="1" noChangeAspect="1" noChangeArrowheads="1" noTextEdit="1"/>
          </p:cNvSpPr>
          <p:nvPr>
            <p:ph type="sldImg"/>
          </p:nvPr>
        </p:nvSpPr>
        <p:spPr>
          <a:xfrm>
            <a:off x="1150938" y="692150"/>
            <a:ext cx="4556125" cy="3416300"/>
          </a:xfrm>
          <a:ln cap="flat"/>
        </p:spPr>
      </p:sp>
      <p:sp>
        <p:nvSpPr>
          <p:cNvPr id="2151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One of the most interesting, and most analyzed, aspects of computer design is instruction set design. The design of an instruction set is very complex because it affects so many aspects of the computer system. The instruction set defines many of the functions performed by the processor and thus has a significant effect on the implementation of the processor. The instruction set is the programmer’s means of controlling the processor. Thus, programmer requirements must be considered in designing the instruction set.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may surprise you to know that some of the most fundamental issues relating to the design of instruction sets remain in dispute. Indeed, in recent years, the level of disagreement concerning these fundamentals has actually grown. The most important of these fundamental design issues include the following: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Operation repertoire: </a:t>
            </a:r>
            <a:r>
              <a:rPr lang="en-US" sz="1200" kern="1200" dirty="0">
                <a:solidFill>
                  <a:schemeClr val="tx1"/>
                </a:solidFill>
                <a:latin typeface="Times New Roman" pitchFamily="-1" charset="0"/>
                <a:ea typeface="+mn-ea"/>
                <a:cs typeface="+mn-cs"/>
              </a:rPr>
              <a:t>How many and which operations to provide, and how complex operations should be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types: </a:t>
            </a:r>
            <a:r>
              <a:rPr lang="en-US" sz="1200" kern="1200" dirty="0">
                <a:solidFill>
                  <a:schemeClr val="tx1"/>
                </a:solidFill>
                <a:latin typeface="Times New Roman" pitchFamily="-1" charset="0"/>
                <a:ea typeface="+mn-ea"/>
                <a:cs typeface="+mn-cs"/>
              </a:rPr>
              <a:t>The various types of data upon which operations are performed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Instruction format: </a:t>
            </a:r>
            <a:r>
              <a:rPr lang="en-US" sz="1200" kern="1200" dirty="0">
                <a:solidFill>
                  <a:schemeClr val="tx1"/>
                </a:solidFill>
                <a:latin typeface="Times New Roman" pitchFamily="-1" charset="0"/>
                <a:ea typeface="+mn-ea"/>
                <a:cs typeface="+mn-cs"/>
              </a:rPr>
              <a:t>Instruction length (in bits), number of addresses, size of </a:t>
            </a:r>
          </a:p>
          <a:p>
            <a:r>
              <a:rPr lang="en-US" sz="1200" kern="1200" dirty="0">
                <a:solidFill>
                  <a:schemeClr val="tx1"/>
                </a:solidFill>
                <a:latin typeface="Times New Roman" pitchFamily="-1" charset="0"/>
                <a:ea typeface="+mn-ea"/>
                <a:cs typeface="+mn-cs"/>
              </a:rPr>
              <a:t>various fields, and so 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Registers: </a:t>
            </a:r>
            <a:r>
              <a:rPr lang="en-US" sz="1200" kern="1200" dirty="0">
                <a:solidFill>
                  <a:schemeClr val="tx1"/>
                </a:solidFill>
                <a:latin typeface="Times New Roman" pitchFamily="-1" charset="0"/>
                <a:ea typeface="+mn-ea"/>
                <a:cs typeface="+mn-cs"/>
              </a:rPr>
              <a:t>Number of processor registers that can be referenced by instructions, and their use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Addressing: </a:t>
            </a:r>
            <a:r>
              <a:rPr lang="en-US" sz="1200" kern="1200" dirty="0">
                <a:solidFill>
                  <a:schemeClr val="tx1"/>
                </a:solidFill>
                <a:latin typeface="Times New Roman" pitchFamily="-1" charset="0"/>
                <a:ea typeface="+mn-ea"/>
                <a:cs typeface="+mn-cs"/>
              </a:rPr>
              <a:t>The mode or modes by which the address of an operand is specified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These issues are highly interrelated and must be considered together in designing an instruction set. This book, of course, must consider them in some sequence, but an attempt is made to show the interrelationships. </a:t>
            </a:r>
          </a:p>
          <a:p>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of the importance of this topic, much of Part Three is devoted to</a:t>
            </a:r>
          </a:p>
          <a:p>
            <a:r>
              <a:rPr lang="en-US" sz="1200" b="0" i="0" u="none" strike="noStrike" kern="1200" baseline="0" dirty="0">
                <a:solidFill>
                  <a:schemeClr val="tx1"/>
                </a:solidFill>
                <a:latin typeface="Times New Roman" pitchFamily="-1" charset="0"/>
                <a:ea typeface="+mn-ea"/>
                <a:cs typeface="+mn-cs"/>
              </a:rPr>
              <a:t>instruction set design. Following this overview section, this chapter examines data</a:t>
            </a:r>
          </a:p>
          <a:p>
            <a:r>
              <a:rPr lang="en-US" sz="1200" b="0" i="0" u="none" strike="noStrike" kern="1200" baseline="0" dirty="0">
                <a:solidFill>
                  <a:schemeClr val="tx1"/>
                </a:solidFill>
                <a:latin typeface="Times New Roman" pitchFamily="-1" charset="0"/>
                <a:ea typeface="+mn-ea"/>
                <a:cs typeface="+mn-cs"/>
              </a:rPr>
              <a:t>types and operation repertoire. Chapter 13 examines addressing modes (which</a:t>
            </a:r>
          </a:p>
          <a:p>
            <a:r>
              <a:rPr lang="en-US" sz="1200" b="0" i="0" u="none" strike="noStrike" kern="1200" baseline="0" dirty="0">
                <a:solidFill>
                  <a:schemeClr val="tx1"/>
                </a:solidFill>
                <a:latin typeface="Times New Roman" pitchFamily="-1" charset="0"/>
                <a:ea typeface="+mn-ea"/>
                <a:cs typeface="+mn-cs"/>
              </a:rPr>
              <a:t>includes a consideration of registers) and instruction formats. Chapter 15 examines</a:t>
            </a:r>
          </a:p>
          <a:p>
            <a:r>
              <a:rPr lang="en-US" sz="1200" b="0" i="0" u="none" strike="noStrike" kern="1200" baseline="0" dirty="0">
                <a:solidFill>
                  <a:schemeClr val="tx1"/>
                </a:solidFill>
                <a:latin typeface="Times New Roman" pitchFamily="-1" charset="0"/>
                <a:ea typeface="+mn-ea"/>
                <a:cs typeface="+mn-cs"/>
              </a:rPr>
              <a:t>the reduced instruction set computer (RISC). RISC architecture calls into question</a:t>
            </a:r>
          </a:p>
          <a:p>
            <a:r>
              <a:rPr lang="en-US" sz="1200" b="0" i="0" u="none" strike="noStrike" kern="1200" baseline="0" dirty="0">
                <a:solidFill>
                  <a:schemeClr val="tx1"/>
                </a:solidFill>
                <a:latin typeface="Times New Roman" pitchFamily="-1" charset="0"/>
                <a:ea typeface="+mn-ea"/>
                <a:cs typeface="+mn-cs"/>
              </a:rPr>
              <a:t>many of the instruction set design decisions traditionally made in commercial</a:t>
            </a:r>
          </a:p>
          <a:p>
            <a:r>
              <a:rPr lang="en-US" sz="1200" b="0" i="0" u="none" strike="noStrike" kern="1200" baseline="0" dirty="0">
                <a:solidFill>
                  <a:schemeClr val="tx1"/>
                </a:solidFill>
                <a:latin typeface="Times New Roman" pitchFamily="-1" charset="0"/>
                <a:ea typeface="+mn-ea"/>
                <a:cs typeface="+mn-cs"/>
              </a:rPr>
              <a:t>computers.</a:t>
            </a:r>
            <a:endParaRPr lang="en-US" sz="1200" kern="1200" dirty="0">
              <a:solidFill>
                <a:schemeClr val="tx1"/>
              </a:solidFill>
              <a:latin typeface="Times New Roman" pitchFamily="-1" charset="0"/>
              <a:ea typeface="+mn-ea"/>
              <a:cs typeface="+mn-cs"/>
            </a:endParaRPr>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14</a:t>
            </a:r>
          </a:p>
        </p:txBody>
      </p:sp>
      <p:sp>
        <p:nvSpPr>
          <p:cNvPr id="317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50" name="Rectangle 6"/>
          <p:cNvSpPr>
            <a:spLocks noGrp="1" noRot="1" noChangeAspect="1" noChangeArrowheads="1" noTextEdit="1"/>
          </p:cNvSpPr>
          <p:nvPr>
            <p:ph type="sldImg"/>
          </p:nvPr>
        </p:nvSpPr>
        <p:spPr>
          <a:xfrm>
            <a:off x="1150938" y="692150"/>
            <a:ext cx="4556125" cy="3416300"/>
          </a:xfrm>
          <a:ln cap="flat"/>
        </p:spPr>
      </p:sp>
      <p:sp>
        <p:nvSpPr>
          <p:cNvPr id="3175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Machine instructions operate on data. The most important general categories of data are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Addresses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Numbers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Characters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Logical data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We shall see, in discussing addressing modes in Chapter 13, that addresses are, in fact, a form of data. In many cases, some calculation must be performed on the operand reference in an instruction to determine the main or virtual memory address. In this context, addresses can be considered to be unsigned integers.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Other common data types are numbers, characters, and logical data, and each of these is briefly examined in this section. Beyond that, some machines define specialized data types or data structures. For example, there may be machine operations that operate directly on a list or a string of characters. </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 charset="0"/>
                <a:ea typeface="+mn-ea"/>
                <a:cs typeface="+mn-cs"/>
              </a:rPr>
              <a:t>All machine languages include numeric data types. Even in nonnumeric data processing, there is a need for numbers to act as counters, field widths, and so forth. An important distinction between numbers used in ordinary mathematics and numbers stored in a computer is that the latter are limited. This is true in two senses. First, there is a limit to the magnitude of numbers representable on a machine and second, in the case of floating-point numbers, a limit to their precision. Thus, the programmer is faced with understanding the consequences of rounding, overflow, and underflow.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Three types of numerical data are common in computers: </a:t>
            </a:r>
            <a:endParaRPr lang="en-US" dirty="0"/>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Binary integer or binary fixed point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Binary floating point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Decimal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We examined the first two in some detail in Chapter 10. It remains to say a few words about decimal numbers.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Although all internal computer operations are binary in nature, the human users of the system deal with decimal numbers. Thus, there is a necessity to convert from decimal to binary on input and from binary to decimal on output. For applications in which there is a great deal of I/O and comparatively little, comparatively simple computation, it is preferable to store and operate on the numbers in decimal form. The most common representation for this purpose is </a:t>
            </a:r>
            <a:r>
              <a:rPr lang="en-US" sz="1200" b="1" kern="1200" dirty="0">
                <a:solidFill>
                  <a:schemeClr val="tx1"/>
                </a:solidFill>
                <a:latin typeface="Times New Roman" pitchFamily="-1" charset="0"/>
                <a:ea typeface="ＭＳ Ｐゴシック" pitchFamily="-1" charset="-128"/>
                <a:cs typeface="+mn-cs"/>
              </a:rPr>
              <a:t>packed decimal. </a:t>
            </a:r>
          </a:p>
          <a:p>
            <a:pPr lvl="1"/>
            <a:endParaRPr lang="en-US" sz="1200" b="1" kern="1200" dirty="0">
              <a:solidFill>
                <a:schemeClr val="tx1"/>
              </a:solidFill>
              <a:latin typeface="Times New Roman" pitchFamily="-1" charset="0"/>
              <a:ea typeface="ＭＳ Ｐゴシック" pitchFamily="-1" charset="-128"/>
              <a:cs typeface="+mn-cs"/>
            </a:endParaRPr>
          </a:p>
          <a:p>
            <a:r>
              <a:rPr lang="en-US" sz="1200" kern="1200" dirty="0">
                <a:solidFill>
                  <a:schemeClr val="tx1"/>
                </a:solidFill>
                <a:latin typeface="Times New Roman" pitchFamily="-1" charset="0"/>
                <a:ea typeface="+mn-ea"/>
                <a:cs typeface="+mn-cs"/>
              </a:rPr>
              <a:t>With packed decimal, each decimal digit is represented by a 4-bit code, in the obvious way, with two digits stored per byte. Thus, 0 = 000, 1 = 0001, c, 8 = 1000, and 9 = 1001. Note that this is a rather inefficient code because only 10 of 16 possible 4-bit values are used. To form numbers, 4-bit codes are strung together, usually in multiples of 8 bits. Thus, the code for 246 is 0000 0010 0100 0110. This code is clearly less compact than a straight binary representation, but it avoids the con- version overhead. Negative numbers can be represented by including a 4-bit sign digit at either the left or right end of a string of packed decimal digits. Standard sign values are 1100 for positive (+) and 1101 for negative (-).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Many machines provide arithmetic instructions for performing operations directly on packed decimal numbers. The algorithms are quite similar to those described in Section 9.3 but must take into account the decimal carry operation. </a:t>
            </a:r>
            <a:endParaRPr lang="en-US" dirty="0"/>
          </a:p>
          <a:p>
            <a:pPr lvl="1"/>
            <a:endParaRPr lang="en-US" sz="1200" kern="1200" dirty="0">
              <a:solidFill>
                <a:schemeClr val="tx1"/>
              </a:solidFill>
              <a:latin typeface="Times New Roman" pitchFamily="-1" charset="0"/>
              <a:ea typeface="ＭＳ Ｐゴシック" pitchFamily="-1" charset="-128"/>
              <a:cs typeface="+mn-cs"/>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Times New Roman" pitchFamily="-1" charset="0"/>
                <a:ea typeface="+mn-ea"/>
                <a:cs typeface="+mn-cs"/>
              </a:rPr>
              <a:t>A common form of data is text or character strings. While textual data are most convenient for human beings, they cannot, in character form, be easily stored or transmitted by data processing and communications systems. Such systems are designed for binary data. Thus, a number of codes have been devised by which characters are represented by a sequence of bits. Perhaps the earliest common example of this is the Morse code. Today, the most commonly used character code in the International Reference Alphabet (IRA), referred to in the United States as the American Standard Code for Information Interchange (ASCII; see Appendix F). Each character in this code is represented by a unique 7-bit pattern; thus, 128 different characters can be represented. This is a larger number than is necessary to represent printable characters, and some of the patterns represent </a:t>
            </a:r>
            <a:r>
              <a:rPr lang="en-US" sz="1200" i="1" kern="1200" dirty="0">
                <a:solidFill>
                  <a:schemeClr val="tx1"/>
                </a:solidFill>
                <a:latin typeface="Times New Roman" pitchFamily="-1" charset="0"/>
                <a:ea typeface="+mn-ea"/>
                <a:cs typeface="+mn-cs"/>
              </a:rPr>
              <a:t>control </a:t>
            </a:r>
            <a:r>
              <a:rPr lang="en-US" sz="1200" kern="1200" dirty="0">
                <a:solidFill>
                  <a:schemeClr val="tx1"/>
                </a:solidFill>
                <a:latin typeface="Times New Roman" pitchFamily="-1" charset="0"/>
                <a:ea typeface="+mn-ea"/>
                <a:cs typeface="+mn-cs"/>
              </a:rPr>
              <a:t>characters. Some of these control characters have to do with controlling the printing of characters on a page. Others are concerned with communications procedures. IRA-encoded characters are almost always stored and transmitted using 8 bits per character. The eighth bit may be set to 0 or used as a parity bit for error detection. In the latter case, the bit is set such that the total number of binary 1s in each octet is always odd (odd parity) or always even (even parity).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in Table H.1 (Appendix H) that for the IRA bit pattern 011XXXX, the digits 0 through 9 are represented by their binary equivalents, 0000 through 1001, in the rightmost 4 bits. This is the same code as packed decimal. This facilitates con- version between 7-bit IRA and 4-bit packed decimal representation.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Another code used to encode characters is the Extended Binary Coded Decimal Interchange Code (EBCDIC). EBCDIC is used on IBM mainframes. It is an 8-bit code. As with IRA, EBCDIC is compatible with packed decimal. In the case of EBCDIC, the codes 11110000 through 11111001 represent the digits 0 through 9. </a:t>
            </a:r>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Normally, each word or other addressable unit (byte, halfword, and so on) is treated as a single unit of data. It is sometimes useful, however, to consider an </a:t>
            </a:r>
            <a:r>
              <a:rPr lang="en-US" sz="1200" i="1" kern="1200" dirty="0">
                <a:solidFill>
                  <a:schemeClr val="tx1"/>
                </a:solidFill>
                <a:latin typeface="Times New Roman" pitchFamily="-1" charset="0"/>
                <a:ea typeface="+mn-ea"/>
                <a:cs typeface="+mn-cs"/>
              </a:rPr>
              <a:t>n-bit </a:t>
            </a:r>
            <a:r>
              <a:rPr lang="en-US" sz="1200" kern="1200" dirty="0">
                <a:solidFill>
                  <a:schemeClr val="tx1"/>
                </a:solidFill>
                <a:latin typeface="Times New Roman" pitchFamily="-1" charset="0"/>
                <a:ea typeface="+mn-ea"/>
                <a:cs typeface="+mn-cs"/>
              </a:rPr>
              <a:t>unit as consisting of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1-bit items of data, each item having the value 0 or 1. When data are viewed this way, they are considered to be </a:t>
            </a:r>
            <a:r>
              <a:rPr lang="en-US" sz="1200" i="1" kern="1200" dirty="0">
                <a:solidFill>
                  <a:schemeClr val="tx1"/>
                </a:solidFill>
                <a:latin typeface="Times New Roman" pitchFamily="-1" charset="0"/>
                <a:ea typeface="+mn-ea"/>
                <a:cs typeface="+mn-cs"/>
              </a:rPr>
              <a:t>logical </a:t>
            </a:r>
            <a:r>
              <a:rPr lang="en-US" sz="1200" kern="1200" dirty="0">
                <a:solidFill>
                  <a:schemeClr val="tx1"/>
                </a:solidFill>
                <a:latin typeface="Times New Roman" pitchFamily="-1" charset="0"/>
                <a:ea typeface="+mn-ea"/>
                <a:cs typeface="+mn-cs"/>
              </a:rPr>
              <a:t>data. </a:t>
            </a:r>
            <a:endParaRPr lang="en-US" dirty="0"/>
          </a:p>
          <a:p>
            <a:endParaRPr lang="en-US" dirty="0"/>
          </a:p>
          <a:p>
            <a:r>
              <a:rPr lang="en-US" sz="1200" kern="1200" dirty="0">
                <a:solidFill>
                  <a:schemeClr val="tx1"/>
                </a:solidFill>
                <a:latin typeface="Times New Roman" pitchFamily="-1" charset="0"/>
                <a:ea typeface="+mn-ea"/>
                <a:cs typeface="+mn-cs"/>
              </a:rPr>
              <a:t>There are two advantages to the bit-oriented view. First, we may sometimes wish to store an array of Boolean or binary data items, in which each item can take on only the values 1 (true) and 0 (false). With logical data, memory can be used most efficiently for this storage. Second, there are occasions when we wish to manipulate the bits of a data item. For example, if floating-point operations are implemented in software, we need to be able to shift significant bits in some operations. Another example: To convert from IRA to packed decimal, we need to extract the rightmost 4 bits of each byte.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that, in the preceding examples, the same data are treated sometimes as logical and other times as numerical or text. The “type” of a unit of data is deter- mined by the operation being performed on it. While this is not normally the case in high-level languages, it is almost always the case with machine language. </a:t>
            </a:r>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The x86 can deal with data types of 8 (byte), 16 (word), 32 (doubleword), 64 (quad- word), and 128 (double quadword) bits in length. To allow maximum flexibility in data structures and efficient memory utilization, words need not be aligned at even- numbered addresses; doublewords need not be aligned at addresses evenly divisible by 4; and quadwords need not be aligned at addresses evenly divisible by 8; and so on. However, when data are accessed across a 32-bit bus, data transfers take place in units of doublewords, beginning at addresses divisible by 4. The processor converts the request for misaligned values into a sequence of requests for the bus transfer. As with all of the Intel 80x86 machines, the x86 uses the little-endian style; that is, the least significant byte is stored in the lowest address (see Appendix 12A for a discussion of endianness).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byte, word, doubleword, quadword, and double quadword are referred to as general data types. In addition, the x86 supports an impressive array of specific data types that are recognized and operated on by particular instructions. Table 12.2 summarizes these types. </a:t>
            </a:r>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12.4 illustrates the x86 numerical data types. The signed integers are in twos complement representation and may be 16, 32, or 64 bits long. The floating- point type actually refers to a set of types that are used by the floating-point unit and operated on by floating-point instructions. The three floating-point representations conform to the IEEE 754 standard. </a:t>
            </a:r>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16</a:t>
            </a:r>
          </a:p>
        </p:txBody>
      </p:sp>
      <p:sp>
        <p:nvSpPr>
          <p:cNvPr id="35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6" name="Rectangle 6"/>
          <p:cNvSpPr>
            <a:spLocks noGrp="1" noRot="1" noChangeAspect="1" noChangeArrowheads="1" noTextEdit="1"/>
          </p:cNvSpPr>
          <p:nvPr>
            <p:ph type="sldImg"/>
          </p:nvPr>
        </p:nvSpPr>
        <p:spPr>
          <a:xfrm>
            <a:off x="1150938" y="692150"/>
            <a:ext cx="4556125" cy="3416300"/>
          </a:xfrm>
          <a:ln cap="flat"/>
        </p:spPr>
      </p:sp>
      <p:sp>
        <p:nvSpPr>
          <p:cNvPr id="3584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packed SIMD (single-instruction-multiple-data) data types were introduced to the x86 architecture as part of the extensions of the instruction set to optimize performance of multimedia applications. These extensions include MMX (multimedia extensions) and SSE (streaming SIMD extensions). The basic concept is that multiple operands are packed into a single referenced memory item and that these multiple operands are operated on in parallel. The data types are as follows: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byte and packed byte integer: </a:t>
            </a:r>
            <a:r>
              <a:rPr lang="en-US" sz="1200" kern="1200" dirty="0">
                <a:solidFill>
                  <a:schemeClr val="tx1"/>
                </a:solidFill>
                <a:latin typeface="Times New Roman" pitchFamily="-1" charset="0"/>
                <a:ea typeface="+mn-ea"/>
                <a:cs typeface="+mn-cs"/>
              </a:rPr>
              <a:t>Bytes packed into a 64-bit quadword or 128-bit double quadword, interpreted as a bit field or as an integer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word and packed word integer: </a:t>
            </a:r>
            <a:r>
              <a:rPr lang="en-US" sz="1200" b="0" kern="1200" dirty="0">
                <a:solidFill>
                  <a:schemeClr val="tx1"/>
                </a:solidFill>
                <a:latin typeface="Times New Roman" pitchFamily="-1" charset="0"/>
                <a:ea typeface="+mn-ea"/>
                <a:cs typeface="+mn-cs"/>
              </a:rPr>
              <a:t>16-bit words packed into a 64-bit quad-</a:t>
            </a:r>
            <a:r>
              <a:rPr lang="en-US" sz="1200" b="1" kern="1200" dirty="0">
                <a:solidFill>
                  <a:schemeClr val="tx1"/>
                </a:solidFill>
                <a:latin typeface="Times New Roman" pitchFamily="-1" charset="0"/>
                <a:ea typeface="+mn-ea"/>
                <a:cs typeface="+mn-cs"/>
              </a:rPr>
              <a:t> </a:t>
            </a:r>
            <a:r>
              <a:rPr lang="en-US" sz="1200" kern="1200" dirty="0">
                <a:solidFill>
                  <a:schemeClr val="tx1"/>
                </a:solidFill>
                <a:latin typeface="Times New Roman" pitchFamily="-1" charset="0"/>
                <a:ea typeface="+mn-ea"/>
                <a:cs typeface="+mn-cs"/>
              </a:rPr>
              <a:t>word or 128-bit double quadword, interpreted as a bit field or as an integer </a:t>
            </a:r>
          </a:p>
          <a:p>
            <a:endParaRPr lang="en-GB" dirty="0"/>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doubleword and packed doubleword integer: </a:t>
            </a:r>
            <a:r>
              <a:rPr lang="en-US" sz="1200" kern="1200" dirty="0">
                <a:solidFill>
                  <a:schemeClr val="tx1"/>
                </a:solidFill>
                <a:latin typeface="Times New Roman" pitchFamily="-1" charset="0"/>
                <a:ea typeface="+mn-ea"/>
                <a:cs typeface="+mn-cs"/>
              </a:rPr>
              <a:t>32-bit doublewords packed into a 64-bit quadword or 128-bit double quadword, interpreted as a bit field or as an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quadword and packed qaudword integer: </a:t>
            </a:r>
            <a:r>
              <a:rPr lang="en-US" sz="1200" kern="1200" dirty="0">
                <a:solidFill>
                  <a:schemeClr val="tx1"/>
                </a:solidFill>
                <a:latin typeface="Times New Roman" pitchFamily="-1" charset="0"/>
                <a:ea typeface="+mn-ea"/>
                <a:cs typeface="+mn-cs"/>
              </a:rPr>
              <a:t>Two 64-bit quadwords packed into a 128-bit double quadword, interpreted as a bit field or as an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single-precision floating-point and packed double-precision floating- point: </a:t>
            </a:r>
            <a:r>
              <a:rPr lang="en-US" sz="1200" kern="1200" dirty="0">
                <a:solidFill>
                  <a:schemeClr val="tx1"/>
                </a:solidFill>
                <a:latin typeface="Times New Roman" pitchFamily="-1" charset="0"/>
                <a:ea typeface="+mn-ea"/>
                <a:cs typeface="+mn-cs"/>
              </a:rPr>
              <a:t>Four 32-bit floating-point or two 64-bit floating-point values packed into a 128-bit double quadword </a:t>
            </a:r>
            <a:endParaRPr lang="en-US" dirty="0"/>
          </a:p>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Times New Roman" pitchFamily="-1" charset="0"/>
                <a:ea typeface="+mn-ea"/>
                <a:cs typeface="+mn-cs"/>
              </a:rPr>
              <a:t>ARM processors support data types of 8 (byte), 16 (halfword), and 32 (word) bits in length. Normally, halfword access should be halfword aligned and word accesses should be word aligned. For nonaligned access attempts, the architecture supports three alternatives.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Default case: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The address is treated as truncated, with address bits[1:0] treated as zero for word accesses, and address bit[0] treated as zero for halfword accesses.</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Load single word ARM instructions are architecturally defined to rotate right the word-aligned data transferred by a non word-aligned address one, two, or three bytes depending on the value of the two least significant address bits.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Alignment checking: </a:t>
            </a:r>
            <a:r>
              <a:rPr lang="en-US" sz="1200" kern="1200" dirty="0">
                <a:solidFill>
                  <a:schemeClr val="tx1"/>
                </a:solidFill>
                <a:latin typeface="Times New Roman" pitchFamily="-1" charset="0"/>
                <a:ea typeface="+mn-ea"/>
                <a:cs typeface="+mn-cs"/>
              </a:rPr>
              <a:t>When the appropriate control bit is set, a data abort signal indicates an alignment fault for attempting unaligned access.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Unaligned access: </a:t>
            </a:r>
            <a:r>
              <a:rPr lang="en-US" sz="1200" b="0" kern="1200" dirty="0">
                <a:solidFill>
                  <a:schemeClr val="tx1"/>
                </a:solidFill>
                <a:latin typeface="Times New Roman" pitchFamily="-1" charset="0"/>
                <a:ea typeface="+mn-ea"/>
                <a:cs typeface="+mn-cs"/>
              </a:rPr>
              <a:t>When this option is enabled, the processor uses one or more </a:t>
            </a:r>
            <a:r>
              <a:rPr lang="en-US" sz="1200" kern="1200" dirty="0">
                <a:solidFill>
                  <a:schemeClr val="tx1"/>
                </a:solidFill>
                <a:latin typeface="Times New Roman" pitchFamily="-1" charset="0"/>
                <a:ea typeface="+mn-ea"/>
                <a:cs typeface="+mn-cs"/>
              </a:rPr>
              <a:t>memory accesses to generate the required transfer of adjacent bytes transparently to the programmer.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all three data types (byte, halfword, and word) an unsigned interpretation is supported, in which the value represents an unsigned, nonnegative integer. All three data types can also be used for twos complement signed integers.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majority of ARM processor implementations do not provide floating- point hardware, which saves power and area. If floating-point arithmetic is required in such processors, it must be implemented in software. ARM does support an optional floating-point coprocessor that supports the single- and double-precision floating point data types defined in IEEE 754.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4" name="Rectangle 6"/>
          <p:cNvSpPr>
            <a:spLocks noGrp="1" noRot="1" noChangeAspect="1" noChangeArrowheads="1" noTextEdit="1"/>
          </p:cNvSpPr>
          <p:nvPr>
            <p:ph type="sldImg"/>
          </p:nvPr>
        </p:nvSpPr>
        <p:spPr>
          <a:xfrm>
            <a:off x="1150938" y="692150"/>
            <a:ext cx="4556125" cy="3416300"/>
          </a:xfrm>
          <a:ln cap="flat"/>
        </p:spPr>
      </p:sp>
      <p:sp>
        <p:nvSpPr>
          <p:cNvPr id="71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operation of the processor is determined by the instructions it executes, referred to as </a:t>
            </a:r>
            <a:r>
              <a:rPr lang="en-US" sz="1200" i="1" kern="1200" dirty="0">
                <a:solidFill>
                  <a:schemeClr val="tx1"/>
                </a:solidFill>
                <a:latin typeface="Times New Roman" pitchFamily="-1" charset="0"/>
                <a:ea typeface="+mn-ea"/>
                <a:cs typeface="+mn-cs"/>
              </a:rPr>
              <a:t>machine instructions </a:t>
            </a:r>
            <a:r>
              <a:rPr lang="en-US" sz="1200" kern="1200" dirty="0">
                <a:solidFill>
                  <a:schemeClr val="tx1"/>
                </a:solidFill>
                <a:latin typeface="Times New Roman" pitchFamily="-1" charset="0"/>
                <a:ea typeface="+mn-ea"/>
                <a:cs typeface="+mn-cs"/>
              </a:rPr>
              <a:t>or </a:t>
            </a:r>
            <a:r>
              <a:rPr lang="en-US" sz="1200" i="1" kern="1200" dirty="0">
                <a:solidFill>
                  <a:schemeClr val="tx1"/>
                </a:solidFill>
                <a:latin typeface="Times New Roman" pitchFamily="-1" charset="0"/>
                <a:ea typeface="+mn-ea"/>
                <a:cs typeface="+mn-cs"/>
              </a:rPr>
              <a:t>computer instructions. </a:t>
            </a:r>
            <a:r>
              <a:rPr lang="en-US" sz="1200" kern="1200" dirty="0">
                <a:solidFill>
                  <a:schemeClr val="tx1"/>
                </a:solidFill>
                <a:latin typeface="Times New Roman" pitchFamily="-1" charset="0"/>
                <a:ea typeface="+mn-ea"/>
                <a:cs typeface="+mn-cs"/>
              </a:rPr>
              <a:t>The collection of different instructions that the processor can execute is referred to as the processor’s </a:t>
            </a:r>
            <a:r>
              <a:rPr lang="en-US" sz="1200" i="1" kern="1200" dirty="0">
                <a:solidFill>
                  <a:schemeClr val="tx1"/>
                </a:solidFill>
                <a:latin typeface="Times New Roman" pitchFamily="-1" charset="0"/>
                <a:ea typeface="+mn-ea"/>
                <a:cs typeface="+mn-cs"/>
              </a:rPr>
              <a:t>instruction set.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Each instruction must contain the information required by the processor for execution. </a:t>
            </a:r>
            <a:endParaRPr lang="en-US" dirty="0"/>
          </a:p>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state bit (E-bit) in the system control register is set and cleared under program control using the SETEND instruction. The E-bit defines which endian to load and store data. Figure 12.5 illustrates the functionality associated with the E-bit for a word load or store operation. This mechanism enables efficient dynamic data load/store for system designers who know they need to access data structures in the opposite endianness to their OS/environment. Note that the address of each data byte is fixed in memory. However, the byte lane in a register is different. </a:t>
            </a:r>
            <a:endParaRPr lang="en-US"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number of different opcodes varies widely from machine to machine. However, the same general types of operations are found on all machines. A useful and typical categorization is the following: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Data transfer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Arithmetic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Logical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Conversion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I/O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System control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Transfer of control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Table 12.3 (based on [HAYE98]) lists common instruction types in each category. </a:t>
            </a:r>
            <a:endParaRPr lang="en-US" dirty="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GB" dirty="0"/>
              <a:t>Table 12.3, page 2 of 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This section provides a brief survey of these various types of operations, together with a brief discussion of the actions taken by the processor to execute a particular type of operation (summarized in Table 12.4). </a:t>
            </a:r>
            <a:r>
              <a:rPr lang="en-US" sz="1200" b="0" i="0" u="none" strike="noStrike" kern="1200" baseline="0" dirty="0">
                <a:solidFill>
                  <a:schemeClr val="tx1"/>
                </a:solidFill>
                <a:latin typeface="Times New Roman" pitchFamily="-1" charset="0"/>
                <a:ea typeface="+mn-ea"/>
                <a:cs typeface="+mn-cs"/>
              </a:rPr>
              <a:t>The latter topic is examined in more detail in Chapter 14.</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most fundamental type of machine instruction is the data transfer instruction. The data transfer instruction must specify several things. First, the location of the source and destination operands must be specified. Each location could be memory, a register, or the top of the stack. Second, the length of data to be transferred must be indicated. Third, as with all instructions with operands, the mode of addressing for each operand must be specified. This latter point is discussed in Chapter 13. </a:t>
            </a:r>
            <a:endParaRPr lang="en-US" dirty="0"/>
          </a:p>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choice of data transfer instructions to include in an instruction set exemplifies the kinds of trade-offs the designer must make. For example, the general location (memory or register) of an operand can be indicated in either the specification of the opcode or the operand. Table 12.5 shows examples of the most common IBM EAS/390 data transfer instructions. Note that there are variants to indicate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amount of data to be transferred (8, 16, 32, or 64 bits). Also, there are different instructions for register to register, register to memory, memory to register, and memory to memory transfers. In contrast, the VAX has a move (MOV) instruction with variants for different amounts of data to be moved, but it specifies whether an operand is register or memory as part of the operand. The VAX approach is some- what easier for the programmer, who has fewer mnemonics to deal with. However, it is also somewhat less compact than the IBM EAS/390 approach because the location (register versus memory) of each operand must be specified separately in the instruction.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In terms of processor action, data transfer operations are perhaps the simplest</a:t>
            </a:r>
          </a:p>
          <a:p>
            <a:r>
              <a:rPr lang="en-US" sz="1200" b="0" i="0" u="none" strike="noStrike" kern="1200" baseline="0" dirty="0">
                <a:solidFill>
                  <a:schemeClr val="tx1"/>
                </a:solidFill>
                <a:latin typeface="Times New Roman" pitchFamily="-1" charset="0"/>
                <a:ea typeface="+mn-ea"/>
                <a:cs typeface="+mn-cs"/>
              </a:rPr>
              <a:t>type. If both source and destination are registers, then the processor simply causes</a:t>
            </a:r>
          </a:p>
          <a:p>
            <a:r>
              <a:rPr lang="en-US" sz="1200" b="0" i="0" u="none" strike="noStrike" kern="1200" baseline="0" dirty="0">
                <a:solidFill>
                  <a:schemeClr val="tx1"/>
                </a:solidFill>
                <a:latin typeface="Times New Roman" pitchFamily="-1" charset="0"/>
                <a:ea typeface="+mn-ea"/>
                <a:cs typeface="+mn-cs"/>
              </a:rPr>
              <a:t>data to be transferred from one register to another; this is an operation internal to</a:t>
            </a:r>
          </a:p>
          <a:p>
            <a:r>
              <a:rPr lang="en-US" sz="1200" b="0" i="0" u="none" strike="noStrike" kern="1200" baseline="0" dirty="0">
                <a:solidFill>
                  <a:schemeClr val="tx1"/>
                </a:solidFill>
                <a:latin typeface="Times New Roman" pitchFamily="-1" charset="0"/>
                <a:ea typeface="+mn-ea"/>
                <a:cs typeface="+mn-cs"/>
              </a:rPr>
              <a:t>the processor. If one or both operands are in memory, then the processor must perform</a:t>
            </a:r>
          </a:p>
          <a:p>
            <a:r>
              <a:rPr lang="en-US" sz="1200" b="0" i="0" u="none" strike="noStrike" kern="1200" baseline="0" dirty="0">
                <a:solidFill>
                  <a:schemeClr val="tx1"/>
                </a:solidFill>
                <a:latin typeface="Times New Roman" pitchFamily="-1" charset="0"/>
                <a:ea typeface="+mn-ea"/>
                <a:cs typeface="+mn-cs"/>
              </a:rPr>
              <a:t>some or all of the following actions: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Calculate the memory address, based on the address mode (discussed in</a:t>
            </a:r>
          </a:p>
          <a:p>
            <a:r>
              <a:rPr lang="en-US" sz="1200" b="0" i="0" u="none" strike="noStrike" kern="1200" baseline="0" dirty="0">
                <a:solidFill>
                  <a:schemeClr val="tx1"/>
                </a:solidFill>
                <a:latin typeface="Times New Roman" pitchFamily="-1" charset="0"/>
                <a:ea typeface="+mn-ea"/>
                <a:cs typeface="+mn-cs"/>
              </a:rPr>
              <a:t>Chapter 13).</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If the address refers to virtual memory, translate from virtual to real memory</a:t>
            </a:r>
          </a:p>
          <a:p>
            <a:r>
              <a:rPr lang="en-US" sz="1200" b="0" i="0" u="none" strike="noStrike" kern="1200" baseline="0" dirty="0">
                <a:solidFill>
                  <a:schemeClr val="tx1"/>
                </a:solidFill>
                <a:latin typeface="Times New Roman" pitchFamily="-1" charset="0"/>
                <a:ea typeface="+mn-ea"/>
                <a:cs typeface="+mn-cs"/>
              </a:rPr>
              <a:t>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Determine whether the addressed item is in cache.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4.  If not, issue a command to the memory module.</a:t>
            </a:r>
            <a:endParaRPr lang="en-US"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20</a:t>
            </a:r>
          </a:p>
        </p:txBody>
      </p:sp>
      <p:sp>
        <p:nvSpPr>
          <p:cNvPr id="44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8" name="Rectangle 6"/>
          <p:cNvSpPr>
            <a:spLocks noGrp="1" noRot="1" noChangeAspect="1" noChangeArrowheads="1" noTextEdit="1"/>
          </p:cNvSpPr>
          <p:nvPr>
            <p:ph type="sldImg"/>
          </p:nvPr>
        </p:nvSpPr>
        <p:spPr>
          <a:xfrm>
            <a:off x="1150938" y="692150"/>
            <a:ext cx="4556125" cy="3416300"/>
          </a:xfrm>
          <a:ln cap="flat"/>
        </p:spPr>
      </p:sp>
      <p:sp>
        <p:nvSpPr>
          <p:cNvPr id="4403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Most machines provide the basic arithmetic operations of add, subtract, multi- ply, and divide. These are invariably provided for signed integer (fixed-point) numbers. Often they are also provided for floating-point and packed decimal numbers.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Other possible operations include a variety of single-operand instructions; for example,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Absolute: </a:t>
            </a:r>
            <a:r>
              <a:rPr lang="en-US" sz="1200" kern="1200" dirty="0">
                <a:solidFill>
                  <a:schemeClr val="tx1"/>
                </a:solidFill>
                <a:latin typeface="Times New Roman" pitchFamily="-1" charset="0"/>
                <a:ea typeface="+mn-ea"/>
                <a:cs typeface="+mn-cs"/>
              </a:rPr>
              <a:t>Take the absolute value of the operand.</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Negate: </a:t>
            </a:r>
            <a:r>
              <a:rPr lang="en-US" sz="1200" kern="1200" dirty="0">
                <a:solidFill>
                  <a:schemeClr val="tx1"/>
                </a:solidFill>
                <a:latin typeface="Times New Roman" pitchFamily="-1" charset="0"/>
                <a:ea typeface="+mn-ea"/>
                <a:cs typeface="+mn-cs"/>
              </a:rPr>
              <a:t>Negate the operand.</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Increment: </a:t>
            </a:r>
            <a:r>
              <a:rPr lang="en-US" sz="1200" kern="1200" dirty="0">
                <a:solidFill>
                  <a:schemeClr val="tx1"/>
                </a:solidFill>
                <a:latin typeface="Times New Roman" pitchFamily="-1" charset="0"/>
                <a:ea typeface="+mn-ea"/>
                <a:cs typeface="+mn-cs"/>
              </a:rPr>
              <a:t>Add 1 to the operand.</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Decrement: </a:t>
            </a:r>
            <a:r>
              <a:rPr lang="en-US" sz="1200" kern="1200" dirty="0">
                <a:solidFill>
                  <a:schemeClr val="tx1"/>
                </a:solidFill>
                <a:latin typeface="Times New Roman" pitchFamily="-1" charset="0"/>
                <a:ea typeface="+mn-ea"/>
                <a:cs typeface="+mn-cs"/>
              </a:rPr>
              <a:t>Subtract 1 from the operand.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execution of an arithmetic instruction may involve data transfer operations to position operands for input to the ALU, and to deliver the output of the ALU. Figure 3.5 illustrates the movements involved in both data transfer and arithmetic operations. In addition, of course, the ALU portion of the processor performs the desired operation. </a:t>
            </a:r>
            <a:endParaRPr lang="en-US" dirty="0"/>
          </a:p>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21</a:t>
            </a:r>
          </a:p>
        </p:txBody>
      </p:sp>
      <p:sp>
        <p:nvSpPr>
          <p:cNvPr id="460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6" name="Rectangle 6"/>
          <p:cNvSpPr>
            <a:spLocks noGrp="1" noRot="1" noChangeAspect="1" noChangeArrowheads="1" noTextEdit="1"/>
          </p:cNvSpPr>
          <p:nvPr>
            <p:ph type="sldImg"/>
          </p:nvPr>
        </p:nvSpPr>
        <p:spPr>
          <a:xfrm>
            <a:off x="1150938" y="692150"/>
            <a:ext cx="4556125" cy="3416300"/>
          </a:xfrm>
          <a:ln cap="flat"/>
        </p:spPr>
      </p:sp>
      <p:sp>
        <p:nvSpPr>
          <p:cNvPr id="4608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Most machines also provide a variety of operations for manipulating individual bits of a word or other addressable units, often referred to as “bit twiddling.” They are based upon Boolean operations (see Chapter 11).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Some of the basic logical operations that can be performed on Boolean or binary data are shown in Table 12.6. The NOT operation inverts a bit. AND, OR, and Exclusive-OR (XOR) are the most common logical functions with two operands. EQUAL is a useful binary test. </a:t>
            </a:r>
            <a:endParaRPr lang="en-US" dirty="0"/>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In addition to bitwise logical operations, most machines provide a variety of shifting and rotating functions. The most basic operations are illustrated in Figure 12.6. With a </a:t>
            </a:r>
            <a:r>
              <a:rPr lang="en-US" sz="1200" b="1" kern="1200" dirty="0">
                <a:solidFill>
                  <a:schemeClr val="tx1"/>
                </a:solidFill>
                <a:latin typeface="Times New Roman" pitchFamily="-1" charset="0"/>
                <a:ea typeface="+mn-ea"/>
                <a:cs typeface="+mn-cs"/>
              </a:rPr>
              <a:t>logical shift, </a:t>
            </a:r>
            <a:r>
              <a:rPr lang="en-US" sz="1200" kern="1200" dirty="0">
                <a:solidFill>
                  <a:schemeClr val="tx1"/>
                </a:solidFill>
                <a:latin typeface="Times New Roman" pitchFamily="-1" charset="0"/>
                <a:ea typeface="+mn-ea"/>
                <a:cs typeface="+mn-cs"/>
              </a:rPr>
              <a:t>the bits of a word are shifted left or right. On one end, the bit shifted out is lost. On the other end, a 0 is shifted in. Logical shifts are useful primarily for isolating fields within a word. The 0s that are shifted into a word displace unwanted information that is shifted off the other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As an example, suppose we wish to transmit characters of data to an I/O</a:t>
            </a:r>
          </a:p>
          <a:p>
            <a:r>
              <a:rPr lang="en-US" sz="1200" b="0" i="0" u="none" strike="noStrike" kern="1200" baseline="0" dirty="0">
                <a:solidFill>
                  <a:schemeClr val="tx1"/>
                </a:solidFill>
                <a:latin typeface="Times New Roman" pitchFamily="-1" charset="0"/>
                <a:ea typeface="+mn-ea"/>
                <a:cs typeface="+mn-cs"/>
              </a:rPr>
              <a:t>device 1 character at a time. If each memory word is 16 bits in length and contains</a:t>
            </a:r>
          </a:p>
          <a:p>
            <a:r>
              <a:rPr lang="en-US" sz="1200" b="0" i="0" u="none" strike="noStrike" kern="1200" baseline="0" dirty="0">
                <a:solidFill>
                  <a:schemeClr val="tx1"/>
                </a:solidFill>
                <a:latin typeface="Times New Roman" pitchFamily="-1" charset="0"/>
                <a:ea typeface="+mn-ea"/>
                <a:cs typeface="+mn-cs"/>
              </a:rPr>
              <a:t>two characters, we must unpack  the characters before they can be sent. To send the</a:t>
            </a:r>
          </a:p>
          <a:p>
            <a:r>
              <a:rPr lang="en-US" sz="1200" b="0" i="0" u="none" strike="noStrike" kern="1200" baseline="0" dirty="0">
                <a:solidFill>
                  <a:schemeClr val="tx1"/>
                </a:solidFill>
                <a:latin typeface="Times New Roman" pitchFamily="-1" charset="0"/>
                <a:ea typeface="+mn-ea"/>
                <a:cs typeface="+mn-cs"/>
              </a:rPr>
              <a:t>two characters in a word;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Load the word into a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Shift to the right eight times. This shifts the remaining character to the right</a:t>
            </a:r>
          </a:p>
          <a:p>
            <a:r>
              <a:rPr lang="en-US" sz="1200" b="0" i="0" u="none" strike="noStrike" kern="1200" baseline="0" dirty="0">
                <a:solidFill>
                  <a:schemeClr val="tx1"/>
                </a:solidFill>
                <a:latin typeface="Times New Roman" pitchFamily="-1" charset="0"/>
                <a:ea typeface="+mn-ea"/>
                <a:cs typeface="+mn-cs"/>
              </a:rPr>
              <a:t>half of the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Perform I/O. The I/O module reads the lower-order 8 bits from the data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preceding steps result in sending the left-hand character. To send the right-hand character;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Load the word again into the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AND with 0000000011111111. This masks out the character on the left.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Perform I/O.</a:t>
            </a:r>
            <a:endParaRPr lang="en-US" dirty="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 charset="0"/>
                <a:ea typeface="+mn-ea"/>
                <a:cs typeface="+mn-cs"/>
              </a:rPr>
              <a:t>The </a:t>
            </a:r>
            <a:r>
              <a:rPr lang="en-US" sz="1200" b="1" kern="1200" dirty="0">
                <a:solidFill>
                  <a:schemeClr val="tx1"/>
                </a:solidFill>
                <a:latin typeface="Times New Roman" pitchFamily="-1" charset="0"/>
                <a:ea typeface="+mn-ea"/>
                <a:cs typeface="+mn-cs"/>
              </a:rPr>
              <a:t>arithmetic shift </a:t>
            </a:r>
            <a:r>
              <a:rPr lang="en-US" sz="1200" kern="1200" dirty="0">
                <a:solidFill>
                  <a:schemeClr val="tx1"/>
                </a:solidFill>
                <a:latin typeface="Times New Roman" pitchFamily="-1" charset="0"/>
                <a:ea typeface="+mn-ea"/>
                <a:cs typeface="+mn-cs"/>
              </a:rPr>
              <a:t>operation treats the data as a signed integer and does </a:t>
            </a:r>
            <a:endParaRPr lang="en-US" dirty="0"/>
          </a:p>
          <a:p>
            <a:r>
              <a:rPr lang="en-US" sz="1200" kern="1200" dirty="0">
                <a:solidFill>
                  <a:schemeClr val="tx1"/>
                </a:solidFill>
                <a:latin typeface="Times New Roman" pitchFamily="-1" charset="0"/>
                <a:ea typeface="+mn-ea"/>
                <a:cs typeface="+mn-cs"/>
              </a:rPr>
              <a:t>not shift the sign bit. On a right arithmetic shift, the sign bit is replicated into the bit position to its right. On a left arithmetic shift, a logical left shift is performed on all bits but the sign bit, which is retained. These operations can speed up certain arithmetic operations. With numbers in twos complement notation, a right arithmetic shift corresponds to a division by 2, with truncation for odd numbers. Both an arithmetic left shift and a logical left shift correspond to a multiplication by 2 when there is no overflow. If overflow occurs, arithmetic and logical left shift operations produce different results, but the arithmetic left shift retains the sign of the number. Because of the potential for overflow, many processors do not include this instruction, including PowerPC and Itanium. Others, such as the IBM EAS/390, do offer the instruction. Curiously, the x86 architecture includes an arithmetic left shift but defines it to be identical to a logical left shift.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Rotate, </a:t>
            </a:r>
            <a:r>
              <a:rPr lang="en-US" sz="1200" kern="1200" dirty="0">
                <a:solidFill>
                  <a:schemeClr val="tx1"/>
                </a:solidFill>
                <a:latin typeface="Times New Roman" pitchFamily="-1" charset="0"/>
                <a:ea typeface="+mn-ea"/>
                <a:cs typeface="+mn-cs"/>
              </a:rPr>
              <a:t>or cyclic shift, operations preserve all of the bits being operated on. One use of a rotate is to bring each bit successively into the leftmost bit, where it can be identified by testing the sign of the data (treated as a number).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As with arithmetic operations, logical operations involve ALU activity and may involve data transfer operations. Table 12.7 gives examples of all of the shift and rotate operations discussed in this subsection. </a:t>
            </a:r>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Operation code: </a:t>
            </a:r>
            <a:r>
              <a:rPr lang="en-US" sz="1200" kern="1200" dirty="0">
                <a:solidFill>
                  <a:schemeClr val="tx1"/>
                </a:solidFill>
                <a:latin typeface="Times New Roman" pitchFamily="-1" charset="0"/>
                <a:ea typeface="+mn-ea"/>
                <a:cs typeface="+mn-cs"/>
              </a:rPr>
              <a:t>Specifies the operation to be performed (e.g., ADD, I/O). The operation is specified by a binary code, known as the operation code, or </a:t>
            </a:r>
            <a:r>
              <a:rPr lang="en-US" sz="1200" b="1" kern="1200" dirty="0">
                <a:solidFill>
                  <a:schemeClr val="tx1"/>
                </a:solidFill>
                <a:latin typeface="Times New Roman" pitchFamily="-1" charset="0"/>
                <a:ea typeface="+mn-ea"/>
                <a:cs typeface="+mn-cs"/>
              </a:rPr>
              <a:t>opcode.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Source operand reference: </a:t>
            </a:r>
            <a:r>
              <a:rPr lang="en-US" sz="1200" kern="1200" dirty="0">
                <a:solidFill>
                  <a:schemeClr val="tx1"/>
                </a:solidFill>
                <a:latin typeface="Times New Roman" pitchFamily="-1" charset="0"/>
                <a:ea typeface="+mn-ea"/>
                <a:cs typeface="+mn-cs"/>
              </a:rPr>
              <a:t>The operation may involve one or more source operands, that is, operands that are inputs for the operation.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Result operand reference: </a:t>
            </a:r>
            <a:r>
              <a:rPr lang="en-US" sz="1200" kern="1200" dirty="0">
                <a:solidFill>
                  <a:schemeClr val="tx1"/>
                </a:solidFill>
                <a:latin typeface="Times New Roman" pitchFamily="-1" charset="0"/>
                <a:ea typeface="+mn-ea"/>
                <a:cs typeface="+mn-cs"/>
              </a:rPr>
              <a:t>The operation may produce a result.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Next instruction reference: </a:t>
            </a:r>
            <a:r>
              <a:rPr lang="en-US" sz="1200" kern="1200" dirty="0">
                <a:solidFill>
                  <a:schemeClr val="tx1"/>
                </a:solidFill>
                <a:latin typeface="Times New Roman" pitchFamily="-1" charset="0"/>
                <a:ea typeface="+mn-ea"/>
                <a:cs typeface="+mn-cs"/>
              </a:rPr>
              <a:t>This tells the processor where to fetch the next instruction after the execution of this instruction is complete.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22</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Conversion instructions are those that change the format or operate on the format of data. An example is converting from decimal to binary. An example of a more complex editing instruction is the EAS/390 Translate (TR) instruction. This instruction can be used to convert from one 8-bit code to another, and it takes three operands: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 R1 (L), R2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operand R2 contains the address of the start of a table of 8-bit codes. The L bytes starting at the address specified in R1 are translated, each byte being replaced by the contents of a table entry indexed by that byte. For example, to translate from EBCDIC to IRA, we first create a 256-byte table in storage locations, say, 1000-10FF hexadecimal. The table contains the characters of the IRA code in the sequence of the binary representation of the EBCDIC code; that is, the IRA code is placed in the table at the relative location equal to the binary value of the EBCDIC code of the same character. Thus, locations 10F0 through 10F9 will contain the values 30 through 39, because F0 is the EBCDIC code for the digit 0, and 30 is the IRA code for the digit 0, and so on through digit 9. Now suppose we have the EBCDIC for the digits 1984 starting at location 2100 and we wish to trans- late to IRA. Assume the following: </a:t>
            </a:r>
          </a:p>
          <a:p>
            <a:endParaRPr lang="en-US" dirty="0"/>
          </a:p>
          <a:p>
            <a:r>
              <a:rPr lang="en-US" sz="1200" kern="1200" dirty="0">
                <a:solidFill>
                  <a:schemeClr val="tx1"/>
                </a:solidFill>
                <a:latin typeface="Times New Roman" pitchFamily="-1" charset="0"/>
                <a:ea typeface="+mn-ea"/>
                <a:cs typeface="+mn-cs"/>
              </a:rPr>
              <a:t>• Locations 2100–2103 contain F1 F9 F8 F4.</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R1 contains 2100.</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R2 contains 1000.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Then, if we execute</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 R1 (4),  R2</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locations 2100–2103 will contain 31 39 38 34. </a:t>
            </a:r>
            <a:endParaRPr lang="en-US" dirty="0"/>
          </a:p>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Input/output instructions were discussed in some detail in Chapter 7. As we saw, there are a variety of approaches taken, including isolated programmed I/O, memory-mapped programmed I/O, DMA, and the use of an I/O processor. Many implementations provide only a few I/O instructions, with the specific actions specified by parameters, codes, or command words. </a:t>
            </a:r>
            <a:endParaRPr lang="en-US" dirty="0"/>
          </a:p>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24</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System control instructions are those that can be executed only while the processor is in a certain privileged state or is executing a program in a special privileged area of memory. Typically, these instructions are reserved for the use of the operating system.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Some examples of system control operations are as follows. A system control instruction may read or alter a control register; we discuss control registers in Chapter 14. Another example is an instruction to read or modify a storage protection key, such as is used in the EAS/390 memory system. Another example is access to process control blocks in a multiprogramming system. </a:t>
            </a:r>
            <a:endParaRPr lang="en-US" dirty="0"/>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25</a:t>
            </a:r>
          </a:p>
        </p:txBody>
      </p:sp>
      <p:sp>
        <p:nvSpPr>
          <p:cNvPr id="5427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all of the operation types discussed so far, the next instruction to be performed is the one that immediately follows, in memory, the current instruction. However, a significant fraction of the instructions in any program have as their function changing the sequence of instruction execution. For these instructions, the operation per- formed by the processor is to update the program counter to contain the address of some instruction in memory.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There are a number of reasons why transfer-of-control operations are required. Among the most important are the following: </a:t>
            </a:r>
            <a:endParaRPr lang="en-US" dirty="0"/>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In the practical use of computers, it is essential to be able to execute each instruction more than once and perhaps many thousands of times. It may require thousands or perhaps millions of instructions to implement an application. This would be unthinkable if each instruction had to be written out separately. If a table or a list of items is to be processed, a program loop is needed. One sequence of instructions is executed repeatedly to process all the data.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Virtually all programs involve some decision making. We would like the computer to do one thing if one condition holds, and another thing if another condition holds. For example, a sequence of instructions computes the square root of a number. At the start of the sequence, the sign of the number is tested. If the number is negative, the computation is not performed, but an error condition is reported.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To compose correctly a large or even medium-size computer program is an exceedingly difficult task. It helps if there are mechanisms for breaking the task up into smaller pieces that can be worked on one at a time. </a:t>
            </a:r>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branch instruction, also called a jump instruction, has as one of its operands the address of the next instruction to be executed. Most often, the instruction is a </a:t>
            </a:r>
            <a:r>
              <a:rPr lang="en-US" sz="1200" b="1" kern="1200" dirty="0">
                <a:solidFill>
                  <a:schemeClr val="tx1"/>
                </a:solidFill>
                <a:latin typeface="Times New Roman" pitchFamily="-1" charset="0"/>
                <a:ea typeface="+mn-ea"/>
                <a:cs typeface="+mn-cs"/>
              </a:rPr>
              <a:t>conditional branch </a:t>
            </a:r>
            <a:r>
              <a:rPr lang="en-US" sz="1200" kern="1200" dirty="0">
                <a:solidFill>
                  <a:schemeClr val="tx1"/>
                </a:solidFill>
                <a:latin typeface="Times New Roman" pitchFamily="-1" charset="0"/>
                <a:ea typeface="+mn-ea"/>
                <a:cs typeface="+mn-cs"/>
              </a:rPr>
              <a:t>instruction. That is, the branch is made (update program counter to equal address specified in operand) only if a certain condition is met. Otherwise, the next instruction in sequence is executed (increment program counter as usual). A branch instruction in which the branch is always taken is an </a:t>
            </a:r>
            <a:r>
              <a:rPr lang="en-US" sz="1200" b="1" kern="1200" dirty="0">
                <a:solidFill>
                  <a:schemeClr val="tx1"/>
                </a:solidFill>
                <a:latin typeface="Times New Roman" pitchFamily="-1" charset="0"/>
                <a:ea typeface="+mn-ea"/>
                <a:cs typeface="+mn-cs"/>
              </a:rPr>
              <a:t>unconditional branch.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There are two common ways of generating the condition to be tested in a conditional</a:t>
            </a:r>
          </a:p>
          <a:p>
            <a:r>
              <a:rPr lang="en-US" sz="1200" b="0" i="0" u="none" strike="noStrike" kern="1200" baseline="0" dirty="0">
                <a:solidFill>
                  <a:schemeClr val="tx1"/>
                </a:solidFill>
                <a:latin typeface="Times New Roman" pitchFamily="-1" charset="0"/>
                <a:ea typeface="+mn-ea"/>
                <a:cs typeface="+mn-cs"/>
              </a:rPr>
              <a:t>branch instruction. First, most machines provide a 1-bit or multiple-bit condition</a:t>
            </a:r>
          </a:p>
          <a:p>
            <a:r>
              <a:rPr lang="en-US" sz="1200" b="0" i="0" u="none" strike="noStrike" kern="1200" baseline="0" dirty="0">
                <a:solidFill>
                  <a:schemeClr val="tx1"/>
                </a:solidFill>
                <a:latin typeface="Times New Roman" pitchFamily="-1" charset="0"/>
                <a:ea typeface="+mn-ea"/>
                <a:cs typeface="+mn-cs"/>
              </a:rPr>
              <a:t>code that is set as the result of some operations. This code can be thought</a:t>
            </a:r>
          </a:p>
          <a:p>
            <a:r>
              <a:rPr lang="en-US" sz="1200" b="0" i="0" u="none" strike="noStrike" kern="1200" baseline="0" dirty="0">
                <a:solidFill>
                  <a:schemeClr val="tx1"/>
                </a:solidFill>
                <a:latin typeface="Times New Roman" pitchFamily="-1" charset="0"/>
                <a:ea typeface="+mn-ea"/>
                <a:cs typeface="+mn-cs"/>
              </a:rPr>
              <a:t>of as a short user-visible register. As an example, an arithmetic operation (ADD,</a:t>
            </a:r>
          </a:p>
          <a:p>
            <a:r>
              <a:rPr lang="en-US" sz="1200" b="0" i="0" u="none" strike="noStrike" kern="1200" baseline="0" dirty="0">
                <a:solidFill>
                  <a:schemeClr val="tx1"/>
                </a:solidFill>
                <a:latin typeface="Times New Roman" pitchFamily="-1" charset="0"/>
                <a:ea typeface="+mn-ea"/>
                <a:cs typeface="+mn-cs"/>
              </a:rPr>
              <a:t>SUBTRACT, and so on) could set a 2-bit condition code with one of the following</a:t>
            </a:r>
          </a:p>
          <a:p>
            <a:r>
              <a:rPr lang="en-US" sz="1200" b="0" i="0" u="none" strike="noStrike" kern="1200" baseline="0" dirty="0">
                <a:solidFill>
                  <a:schemeClr val="tx1"/>
                </a:solidFill>
                <a:latin typeface="Times New Roman" pitchFamily="-1" charset="0"/>
                <a:ea typeface="+mn-ea"/>
                <a:cs typeface="+mn-cs"/>
              </a:rPr>
              <a:t>four values: 0, positive, negative, overflow. On such a machine, there could be four</a:t>
            </a:r>
          </a:p>
          <a:p>
            <a:r>
              <a:rPr lang="en-US" sz="1200" b="0" i="0" u="none" strike="noStrike" kern="1200" baseline="0" dirty="0">
                <a:solidFill>
                  <a:schemeClr val="tx1"/>
                </a:solidFill>
                <a:latin typeface="Times New Roman" pitchFamily="-1" charset="0"/>
                <a:ea typeface="+mn-ea"/>
                <a:cs typeface="+mn-cs"/>
              </a:rPr>
              <a:t>different conditional branch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BRP X Branch to location X if result is positive.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BRN X  Branch to location X if result is negative.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BRZ X Branch to location X if result is zero.</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BRO X Branch to location X if overflow occurs.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In all of these cases, the result referred to is the result of the most recent operation</a:t>
            </a:r>
          </a:p>
          <a:p>
            <a:r>
              <a:rPr lang="en-US" sz="1200" b="0" i="0" u="none" strike="noStrike" kern="1200" baseline="0" dirty="0">
                <a:solidFill>
                  <a:schemeClr val="tx1"/>
                </a:solidFill>
                <a:latin typeface="Times New Roman" pitchFamily="-1" charset="0"/>
                <a:ea typeface="+mn-ea"/>
                <a:cs typeface="+mn-cs"/>
              </a:rPr>
              <a:t>that set the condition code. Another approach that can be used with a three-</a:t>
            </a:r>
          </a:p>
          <a:p>
            <a:r>
              <a:rPr lang="en-US" sz="1200" b="0" i="0" u="none" strike="noStrike" kern="1200" baseline="0" dirty="0">
                <a:solidFill>
                  <a:schemeClr val="tx1"/>
                </a:solidFill>
                <a:latin typeface="Times New Roman" pitchFamily="-1" charset="0"/>
                <a:ea typeface="+mn-ea"/>
                <a:cs typeface="+mn-cs"/>
              </a:rPr>
              <a:t>address instruction format is to perform a comparison and specify a branch in the same instruction. For example,</a:t>
            </a:r>
          </a:p>
          <a:p>
            <a:r>
              <a:rPr lang="en-US" sz="1200" b="0" i="0" u="none" strike="noStrike" kern="1200" baseline="0" dirty="0">
                <a:solidFill>
                  <a:schemeClr val="tx1"/>
                </a:solidFill>
                <a:latin typeface="Times New Roman" pitchFamily="-1" charset="0"/>
                <a:ea typeface="+mn-ea"/>
                <a:cs typeface="+mn-cs"/>
              </a:rPr>
              <a:t>BRE R1, R2, X Branch to X if contents of R1 =  contents of R2.</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12.7 shows examples of these operations. Note that a branch can be either </a:t>
            </a:r>
            <a:r>
              <a:rPr lang="en-US" sz="1200" i="1" kern="1200" dirty="0">
                <a:solidFill>
                  <a:schemeClr val="tx1"/>
                </a:solidFill>
                <a:latin typeface="Times New Roman" pitchFamily="-1" charset="0"/>
                <a:ea typeface="+mn-ea"/>
                <a:cs typeface="+mn-cs"/>
              </a:rPr>
              <a:t>forward </a:t>
            </a:r>
            <a:r>
              <a:rPr lang="en-US" sz="1200" kern="1200" dirty="0">
                <a:solidFill>
                  <a:schemeClr val="tx1"/>
                </a:solidFill>
                <a:latin typeface="Times New Roman" pitchFamily="-1" charset="0"/>
                <a:ea typeface="+mn-ea"/>
                <a:cs typeface="+mn-cs"/>
              </a:rPr>
              <a:t>(an instruction with a higher address) or </a:t>
            </a:r>
            <a:r>
              <a:rPr lang="en-US" sz="1200" i="1" kern="1200" dirty="0">
                <a:solidFill>
                  <a:schemeClr val="tx1"/>
                </a:solidFill>
                <a:latin typeface="Times New Roman" pitchFamily="-1" charset="0"/>
                <a:ea typeface="+mn-ea"/>
                <a:cs typeface="+mn-cs"/>
              </a:rPr>
              <a:t>backward </a:t>
            </a:r>
            <a:r>
              <a:rPr lang="en-US" sz="1200" kern="1200" dirty="0">
                <a:solidFill>
                  <a:schemeClr val="tx1"/>
                </a:solidFill>
                <a:latin typeface="Times New Roman" pitchFamily="-1" charset="0"/>
                <a:ea typeface="+mn-ea"/>
                <a:cs typeface="+mn-cs"/>
              </a:rPr>
              <a:t>(lower address). The example shows how an unconditional and a conditional branch can be used to create a repeating loop of instructions. The instructions in locations 202 through 210 will be executed repeatedly until the result of subtracting Y from X is 0. </a:t>
            </a:r>
            <a:endParaRPr lang="en-US" dirty="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Another form of transfer-of-control instruction is the skip instruction. The skip instruction includes an implied address. Typically, the skip implies that one instruction be skipped; thus, the implied address equals the address of the next instruction plus one instruction length.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Because the skip instruction does not require a destination address field, it is free to do other things. A typical example is the increment-and-skip-if-zero (ISZ) instruction. </a:t>
            </a:r>
            <a:endParaRPr lang="en-US"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Perhaps the most important innovation in the development of programming languages is the </a:t>
            </a:r>
            <a:r>
              <a:rPr lang="en-US" sz="1200" i="1" kern="1200" dirty="0">
                <a:solidFill>
                  <a:schemeClr val="tx1"/>
                </a:solidFill>
                <a:latin typeface="Times New Roman" pitchFamily="-1" charset="0"/>
                <a:ea typeface="+mn-ea"/>
                <a:cs typeface="+mn-cs"/>
              </a:rPr>
              <a:t>procedure. </a:t>
            </a:r>
            <a:r>
              <a:rPr lang="en-US" sz="1200" kern="1200" dirty="0">
                <a:solidFill>
                  <a:schemeClr val="tx1"/>
                </a:solidFill>
                <a:latin typeface="Times New Roman" pitchFamily="-1" charset="0"/>
                <a:ea typeface="+mn-ea"/>
                <a:cs typeface="+mn-cs"/>
              </a:rPr>
              <a:t>A procedure is a self- contained computer program that is incorporated into a larger program. At any point in the program the procedure may be invoked, or </a:t>
            </a:r>
            <a:r>
              <a:rPr lang="en-US" sz="1200" i="1" kern="1200" dirty="0">
                <a:solidFill>
                  <a:schemeClr val="tx1"/>
                </a:solidFill>
                <a:latin typeface="Times New Roman" pitchFamily="-1" charset="0"/>
                <a:ea typeface="+mn-ea"/>
                <a:cs typeface="+mn-cs"/>
              </a:rPr>
              <a:t>called. </a:t>
            </a:r>
            <a:r>
              <a:rPr lang="en-US" sz="1200" kern="1200" dirty="0">
                <a:solidFill>
                  <a:schemeClr val="tx1"/>
                </a:solidFill>
                <a:latin typeface="Times New Roman" pitchFamily="-1" charset="0"/>
                <a:ea typeface="+mn-ea"/>
                <a:cs typeface="+mn-cs"/>
              </a:rPr>
              <a:t>The processor is instructed to go and execute the entire procedure and then return to the point from which the call took place.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two principal reasons for the use of procedures are economy and modularity. A procedure allows the same piece of code to be used many times. This is important for economy in programming effort and for making the most efficient use of storage space in the system (the program must be stored). Procedures also allow large programming tasks to be subdivided into smaller units. This use of </a:t>
            </a:r>
            <a:r>
              <a:rPr lang="en-US" sz="1200" i="1" kern="1200" dirty="0">
                <a:solidFill>
                  <a:schemeClr val="tx1"/>
                </a:solidFill>
                <a:latin typeface="Times New Roman" pitchFamily="-1" charset="0"/>
                <a:ea typeface="+mn-ea"/>
                <a:cs typeface="+mn-cs"/>
              </a:rPr>
              <a:t>modularity </a:t>
            </a:r>
            <a:r>
              <a:rPr lang="en-US" sz="1200" kern="1200" dirty="0">
                <a:solidFill>
                  <a:schemeClr val="tx1"/>
                </a:solidFill>
                <a:latin typeface="Times New Roman" pitchFamily="-1" charset="0"/>
                <a:ea typeface="+mn-ea"/>
                <a:cs typeface="+mn-cs"/>
              </a:rPr>
              <a:t>greatly eases the programming task.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procedure mechanism involves two basic instructions: a call instruction that branches from the present location to the procedure, and a return instruction that returns from the procedure to the place from which it was called. Both of these are forms of branching instructions. </a:t>
            </a:r>
            <a:endParaRPr lang="en-US" dirty="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12.8a illustrates the use of procedures to construct a program. In this example, there is a main program starting at location 4000. This program includes a call to procedure PROC1, starting at location 4500. When this call instruction is encountered, the processor suspends execution of the main program and begins execution of PROC1 by fetching the next instruction from location 4500. Within PROC1, there are two calls to PROC2 at location 4800. In each case, the execution of PROC1 is suspended and PROC2 is executed. The RETURN statement causes the processor to go back to the calling program and continue execution at the instruction after the corresponding CALL instruction. This behavior is illustrated in Figure 12.8b.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Three points are worth noting: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A procedure can be called from more than one location.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 procedure call can appear in a procedure. This allows the nesting  of procedures to an arbitrary depth.</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Each procedure call is matched by a return in the called program.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we would like to be able to call a procedure from a variety of points,</a:t>
            </a:r>
          </a:p>
          <a:p>
            <a:r>
              <a:rPr lang="en-US" sz="1200" b="0" i="0" u="none" strike="noStrike" kern="1200" baseline="0" dirty="0">
                <a:solidFill>
                  <a:schemeClr val="tx1"/>
                </a:solidFill>
                <a:latin typeface="Times New Roman" pitchFamily="-1" charset="0"/>
                <a:ea typeface="+mn-ea"/>
                <a:cs typeface="+mn-cs"/>
              </a:rPr>
              <a:t>the processor must somehow save the return address so that the return can take</a:t>
            </a:r>
          </a:p>
          <a:p>
            <a:r>
              <a:rPr lang="en-US" sz="1200" b="0" i="0" u="none" strike="noStrike" kern="1200" baseline="0" dirty="0">
                <a:solidFill>
                  <a:schemeClr val="tx1"/>
                </a:solidFill>
                <a:latin typeface="Times New Roman" pitchFamily="-1" charset="0"/>
                <a:ea typeface="+mn-ea"/>
                <a:cs typeface="+mn-cs"/>
              </a:rPr>
              <a:t>place appropriately. There are three common places for storing the return address: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Start of called procedure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Top of stack</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 reentrant procedure  is one in which it is possible to have several calls open to it at</a:t>
            </a:r>
          </a:p>
          <a:p>
            <a:r>
              <a:rPr lang="en-US" sz="1200" b="0" i="0" u="none" strike="noStrike" kern="1200" baseline="0" dirty="0">
                <a:solidFill>
                  <a:schemeClr val="tx1"/>
                </a:solidFill>
                <a:latin typeface="Times New Roman" pitchFamily="-1" charset="0"/>
                <a:ea typeface="+mn-ea"/>
                <a:cs typeface="+mn-cs"/>
              </a:rPr>
              <a:t>the same time. A recursive procedure (one that calls itself) is an example of the use</a:t>
            </a:r>
          </a:p>
          <a:p>
            <a:r>
              <a:rPr lang="en-US" sz="1200" b="0" i="0" u="none" strike="noStrike" kern="1200" baseline="0" dirty="0">
                <a:solidFill>
                  <a:schemeClr val="tx1"/>
                </a:solidFill>
                <a:latin typeface="Times New Roman" pitchFamily="-1" charset="0"/>
                <a:ea typeface="+mn-ea"/>
                <a:cs typeface="+mn-cs"/>
              </a:rPr>
              <a:t>of this feature (see Appendix M). If parameters are passed via registers or memory</a:t>
            </a:r>
          </a:p>
          <a:p>
            <a:r>
              <a:rPr lang="en-US" sz="1200" b="0" i="0" u="none" strike="noStrike" kern="1200" baseline="0" dirty="0">
                <a:solidFill>
                  <a:schemeClr val="tx1"/>
                </a:solidFill>
                <a:latin typeface="Times New Roman" pitchFamily="-1" charset="0"/>
                <a:ea typeface="+mn-ea"/>
                <a:cs typeface="+mn-cs"/>
              </a:rPr>
              <a:t>for a reentrant procedure, some code must be responsible for saving the parameters</a:t>
            </a:r>
          </a:p>
          <a:p>
            <a:r>
              <a:rPr lang="en-US" sz="1200" b="0" i="0" u="none" strike="noStrike" kern="1200" baseline="0" dirty="0">
                <a:solidFill>
                  <a:schemeClr val="tx1"/>
                </a:solidFill>
                <a:latin typeface="Times New Roman" pitchFamily="-1" charset="0"/>
                <a:ea typeface="+mn-ea"/>
                <a:cs typeface="+mn-cs"/>
              </a:rPr>
              <a:t>so that the registers or memory space are available for other procedure calls.</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 charset="0"/>
                <a:ea typeface="+mn-ea"/>
                <a:cs typeface="+mn-cs"/>
              </a:rPr>
              <a:t>A more general and powerful approach is to use a stack (see Appendix I for a discussion of stacks). When the processor executes a call, it places the return address on the stack. When it executes a return, it uses the address on the stack. </a:t>
            </a:r>
            <a:endParaRPr lang="en-US" dirty="0"/>
          </a:p>
          <a:p>
            <a:r>
              <a:rPr lang="en-US" sz="1200" kern="1200" dirty="0">
                <a:solidFill>
                  <a:schemeClr val="tx1"/>
                </a:solidFill>
                <a:latin typeface="Times New Roman" pitchFamily="-1" charset="0"/>
                <a:ea typeface="+mn-ea"/>
                <a:cs typeface="+mn-cs"/>
              </a:rPr>
              <a:t>Figure 12.9 illustrates the use of the stack.</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In addition to providing a return address, it is also often necessary to pass</a:t>
            </a:r>
          </a:p>
          <a:p>
            <a:r>
              <a:rPr lang="en-US" sz="1200" b="0" i="0" u="none" strike="noStrike" kern="1200" baseline="0" dirty="0">
                <a:solidFill>
                  <a:schemeClr val="tx1"/>
                </a:solidFill>
                <a:latin typeface="Times New Roman" pitchFamily="-1" charset="0"/>
                <a:ea typeface="+mn-ea"/>
                <a:cs typeface="+mn-cs"/>
              </a:rPr>
              <a:t>parameters with a procedure call. These can be passed in registers. Another possibility</a:t>
            </a:r>
          </a:p>
          <a:p>
            <a:r>
              <a:rPr lang="en-US" sz="1200" b="0" i="0" u="none" strike="noStrike" kern="1200" baseline="0" dirty="0">
                <a:solidFill>
                  <a:schemeClr val="tx1"/>
                </a:solidFill>
                <a:latin typeface="Times New Roman" pitchFamily="-1" charset="0"/>
                <a:ea typeface="+mn-ea"/>
                <a:cs typeface="+mn-cs"/>
              </a:rPr>
              <a:t>is to store the parameters in memory just after the CALL instruction. In this</a:t>
            </a:r>
          </a:p>
          <a:p>
            <a:r>
              <a:rPr lang="en-US" sz="1200" b="0" i="0" u="none" strike="noStrike" kern="1200" baseline="0" dirty="0">
                <a:solidFill>
                  <a:schemeClr val="tx1"/>
                </a:solidFill>
                <a:latin typeface="Times New Roman" pitchFamily="-1" charset="0"/>
                <a:ea typeface="+mn-ea"/>
                <a:cs typeface="+mn-cs"/>
              </a:rPr>
              <a:t>case, the return must be to the location following the parameters. Again, both of</a:t>
            </a:r>
          </a:p>
          <a:p>
            <a:r>
              <a:rPr lang="en-US" sz="1200" b="0" i="0" u="none" strike="noStrike" kern="1200" baseline="0" dirty="0">
                <a:solidFill>
                  <a:schemeClr val="tx1"/>
                </a:solidFill>
                <a:latin typeface="Times New Roman" pitchFamily="-1" charset="0"/>
                <a:ea typeface="+mn-ea"/>
                <a:cs typeface="+mn-cs"/>
              </a:rPr>
              <a:t> these approaches have drawbacks. If registers are used, the called program and the</a:t>
            </a:r>
          </a:p>
          <a:p>
            <a:r>
              <a:rPr lang="en-US" sz="1200" b="0" i="0" u="none" strike="noStrike" kern="1200" baseline="0" dirty="0">
                <a:solidFill>
                  <a:schemeClr val="tx1"/>
                </a:solidFill>
                <a:latin typeface="Times New Roman" pitchFamily="-1" charset="0"/>
                <a:ea typeface="+mn-ea"/>
                <a:cs typeface="+mn-cs"/>
              </a:rPr>
              <a:t>calling program must be written to assure that the registers are used properly. The</a:t>
            </a:r>
          </a:p>
          <a:p>
            <a:r>
              <a:rPr lang="en-US" sz="1200" b="0" i="0" u="none" strike="noStrike" kern="1200" baseline="0" dirty="0">
                <a:solidFill>
                  <a:schemeClr val="tx1"/>
                </a:solidFill>
                <a:latin typeface="Times New Roman" pitchFamily="-1" charset="0"/>
                <a:ea typeface="+mn-ea"/>
                <a:cs typeface="+mn-cs"/>
              </a:rPr>
              <a:t>storing of parameters in memory makes it difficult to exchange a variable number of</a:t>
            </a:r>
          </a:p>
          <a:p>
            <a:r>
              <a:rPr lang="en-US" sz="1200" b="0" i="0" u="none" strike="noStrike" kern="1200" baseline="0" dirty="0">
                <a:solidFill>
                  <a:schemeClr val="tx1"/>
                </a:solidFill>
                <a:latin typeface="Times New Roman" pitchFamily="-1" charset="0"/>
                <a:ea typeface="+mn-ea"/>
                <a:cs typeface="+mn-cs"/>
              </a:rPr>
              <a:t>parameters. Both approaches prevent the use of reentrant procedures.</a:t>
            </a:r>
            <a:endParaRPr lang="en-US" dirty="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A more flexible approach to parameter passing is the stack. When the processor executes a call, it not only stacks the return address, it stacks parameters to be passed to the called procedure. The called procedure can access the parameters from the stack. Upon return, return parameters can also be placed on the stack. The entire set of parameters, including return address, that is stored for a procedure invocation is referred to as a </a:t>
            </a:r>
            <a:r>
              <a:rPr lang="en-US" sz="1200" i="1" kern="1200" dirty="0">
                <a:solidFill>
                  <a:schemeClr val="tx1"/>
                </a:solidFill>
                <a:latin typeface="Times New Roman" pitchFamily="-1" charset="0"/>
                <a:ea typeface="+mn-ea"/>
                <a:cs typeface="+mn-cs"/>
              </a:rPr>
              <a:t>stack frame.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An example is provided in Figure 12.10. The example refers to procedure P in which the local variables </a:t>
            </a:r>
            <a:r>
              <a:rPr lang="en-US" sz="1200" i="1" kern="1200" dirty="0">
                <a:solidFill>
                  <a:schemeClr val="tx1"/>
                </a:solidFill>
                <a:latin typeface="Times New Roman" pitchFamily="-1" charset="0"/>
                <a:ea typeface="+mn-ea"/>
                <a:cs typeface="+mn-cs"/>
              </a:rPr>
              <a:t>x1 </a:t>
            </a:r>
            <a:r>
              <a:rPr lang="en-US" sz="1200" kern="1200" dirty="0">
                <a:solidFill>
                  <a:schemeClr val="tx1"/>
                </a:solidFill>
                <a:latin typeface="Times New Roman" pitchFamily="-1" charset="0"/>
                <a:ea typeface="+mn-ea"/>
                <a:cs typeface="+mn-cs"/>
              </a:rPr>
              <a:t>and </a:t>
            </a:r>
            <a:r>
              <a:rPr lang="en-US" sz="1200" i="1" kern="1200" dirty="0">
                <a:solidFill>
                  <a:schemeClr val="tx1"/>
                </a:solidFill>
                <a:latin typeface="Times New Roman" pitchFamily="-1" charset="0"/>
                <a:ea typeface="+mn-ea"/>
                <a:cs typeface="+mn-cs"/>
              </a:rPr>
              <a:t>x2 </a:t>
            </a:r>
            <a:r>
              <a:rPr lang="en-US" sz="1200" kern="1200" dirty="0">
                <a:solidFill>
                  <a:schemeClr val="tx1"/>
                </a:solidFill>
                <a:latin typeface="Times New Roman" pitchFamily="-1" charset="0"/>
                <a:ea typeface="+mn-ea"/>
                <a:cs typeface="+mn-cs"/>
              </a:rPr>
              <a:t>are declared, and procedure Q, which P can call and in which the local variables </a:t>
            </a:r>
            <a:r>
              <a:rPr lang="en-US" sz="1200" i="1" kern="1200" dirty="0">
                <a:solidFill>
                  <a:schemeClr val="tx1"/>
                </a:solidFill>
                <a:latin typeface="Times New Roman" pitchFamily="-1" charset="0"/>
                <a:ea typeface="+mn-ea"/>
                <a:cs typeface="+mn-cs"/>
              </a:rPr>
              <a:t>y1 </a:t>
            </a:r>
            <a:r>
              <a:rPr lang="en-US" sz="1200" kern="1200" dirty="0">
                <a:solidFill>
                  <a:schemeClr val="tx1"/>
                </a:solidFill>
                <a:latin typeface="Times New Roman" pitchFamily="-1" charset="0"/>
                <a:ea typeface="+mn-ea"/>
                <a:cs typeface="+mn-cs"/>
              </a:rPr>
              <a:t>and </a:t>
            </a:r>
            <a:r>
              <a:rPr lang="en-US" sz="1200" i="1" kern="1200" dirty="0">
                <a:solidFill>
                  <a:schemeClr val="tx1"/>
                </a:solidFill>
                <a:latin typeface="Times New Roman" pitchFamily="-1" charset="0"/>
                <a:ea typeface="+mn-ea"/>
                <a:cs typeface="+mn-cs"/>
              </a:rPr>
              <a:t>y2 </a:t>
            </a:r>
            <a:r>
              <a:rPr lang="en-US" sz="1200" kern="1200" dirty="0">
                <a:solidFill>
                  <a:schemeClr val="tx1"/>
                </a:solidFill>
                <a:latin typeface="Times New Roman" pitchFamily="-1" charset="0"/>
                <a:ea typeface="+mn-ea"/>
                <a:cs typeface="+mn-cs"/>
              </a:rPr>
              <a:t>are declared. In this figure, the return  point for each procedure is the first item stored in the corresponding stack frame. Next is stored a pointer to the beginning of the previous frame. This is needed if the number or length of parameters to be stacked is variable. </a:t>
            </a:r>
            <a:endParaRPr lang="en-US" dirty="0"/>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12.1, which repeats Figure 3.6, shows the steps involved in instruction execution and, by implication, defines the elements of a machine instruction.</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address of the next instruction to be fetched could be either a real address or a virtual address, depending on the architecture. Generally, the distinction is transparent to the instruction set architecture. In most cases, the next instruction to be fetched immediately follows the current instruction. In those cases, there is no explicit reference to the next instruction. When an explicit reference is needed, then the main memory or virtual memory address must be supplied. The form in which that address is supplied is discussed in Chapter 13. </a:t>
            </a:r>
            <a:endParaRPr lang="en-US" dirty="0"/>
          </a:p>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x86 provides a complex array of operation types, including a number of specialized instructions. The intent was to provide tools for the compiler writer to produce optimized machine language translation of high-level language programs. Table 12.8 lists the types and gives examples of each. Most of these are the conventional instructions found in most machine instruction sets, but several types of instructions are tailored to the x86 architecture and are of particular interest. </a:t>
            </a:r>
            <a:r>
              <a:rPr lang="en-US" sz="1200"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Appendix A of [CART06] lists the x86 instructions, together with the operands</a:t>
            </a:r>
          </a:p>
          <a:p>
            <a:r>
              <a:rPr lang="en-US" sz="1200" b="0" i="0" u="none" strike="noStrike" kern="1200" baseline="0" dirty="0">
                <a:solidFill>
                  <a:schemeClr val="tx1"/>
                </a:solidFill>
                <a:latin typeface="Times New Roman" pitchFamily="-1" charset="0"/>
                <a:ea typeface="+mn-ea"/>
                <a:cs typeface="+mn-cs"/>
              </a:rPr>
              <a:t>for each and the effect of the instruction on the condition codes. Appendix B of</a:t>
            </a:r>
          </a:p>
          <a:p>
            <a:r>
              <a:rPr lang="en-US" sz="1200" b="0" i="0" u="none" strike="noStrike" kern="1200" baseline="0" dirty="0">
                <a:solidFill>
                  <a:schemeClr val="tx1"/>
                </a:solidFill>
                <a:latin typeface="Times New Roman" pitchFamily="-1" charset="0"/>
                <a:ea typeface="+mn-ea"/>
                <a:cs typeface="+mn-cs"/>
              </a:rPr>
              <a:t>the NASM assembly language manual [NASM12] provides a more detailed description</a:t>
            </a:r>
          </a:p>
          <a:p>
            <a:r>
              <a:rPr lang="en-US" sz="1200" b="0" i="0" u="none" strike="noStrike" kern="1200" baseline="0" dirty="0">
                <a:solidFill>
                  <a:schemeClr val="tx1"/>
                </a:solidFill>
                <a:latin typeface="Times New Roman" pitchFamily="-1" charset="0"/>
                <a:ea typeface="+mn-ea"/>
                <a:cs typeface="+mn-cs"/>
              </a:rPr>
              <a:t>of each x86 instruction. Both documents are available at box.com/COA10e.</a:t>
            </a:r>
          </a:p>
          <a:p>
            <a:endParaRPr lang="en-US" sz="1200" b="0" i="0" u="none" strike="noStrike" kern="1200" baseline="0" dirty="0">
              <a:solidFill>
                <a:schemeClr val="tx1"/>
              </a:solidFill>
              <a:latin typeface="Times New Roman" pitchFamily="-1" charset="0"/>
              <a:ea typeface="+mn-ea"/>
              <a:cs typeface="+mn-cs"/>
            </a:endParaRPr>
          </a:p>
          <a:p>
            <a:endParaRPr lang="en-GB" dirty="0"/>
          </a:p>
          <a:p>
            <a:r>
              <a:rPr lang="en-US" sz="1200" b="0" i="0" u="none" strike="noStrike" kern="1200" baseline="0" dirty="0">
                <a:solidFill>
                  <a:schemeClr val="tx1"/>
                </a:solidFill>
                <a:latin typeface="Times New Roman" pitchFamily="-1" charset="0"/>
                <a:ea typeface="+mn-ea"/>
                <a:cs typeface="+mn-cs"/>
              </a:rPr>
              <a:t> The x86 provides four instructions to support</a:t>
            </a:r>
          </a:p>
          <a:p>
            <a:r>
              <a:rPr lang="en-US" sz="1200" b="0" i="0" u="none" strike="noStrike" kern="1200" baseline="0" dirty="0">
                <a:solidFill>
                  <a:schemeClr val="tx1"/>
                </a:solidFill>
                <a:latin typeface="Times New Roman" pitchFamily="-1" charset="0"/>
                <a:ea typeface="+mn-ea"/>
                <a:cs typeface="+mn-cs"/>
              </a:rPr>
              <a:t>procedure call/return: CALL, ENTER, LEAVE, RETURN. It will be instructive to</a:t>
            </a:r>
          </a:p>
          <a:p>
            <a:r>
              <a:rPr lang="en-US" sz="1200" b="0" i="0" u="none" strike="noStrike" kern="1200" baseline="0" dirty="0">
                <a:solidFill>
                  <a:schemeClr val="tx1"/>
                </a:solidFill>
                <a:latin typeface="Times New Roman" pitchFamily="-1" charset="0"/>
                <a:ea typeface="+mn-ea"/>
                <a:cs typeface="+mn-cs"/>
              </a:rPr>
              <a:t>look at the support provided by these instructions. Recall from Figure 12.10 that a</a:t>
            </a:r>
          </a:p>
          <a:p>
            <a:r>
              <a:rPr lang="en-US" sz="1200" b="0" i="0" u="none" strike="noStrike" kern="1200" baseline="0" dirty="0">
                <a:solidFill>
                  <a:schemeClr val="tx1"/>
                </a:solidFill>
                <a:latin typeface="Times New Roman" pitchFamily="-1" charset="0"/>
                <a:ea typeface="+mn-ea"/>
                <a:cs typeface="+mn-cs"/>
              </a:rPr>
              <a:t>common means of implementing the procedure call/return mechanism is via the use</a:t>
            </a:r>
          </a:p>
          <a:p>
            <a:r>
              <a:rPr lang="en-US" sz="1200" b="0" i="0" u="none" strike="noStrike" kern="1200" baseline="0" dirty="0">
                <a:solidFill>
                  <a:schemeClr val="tx1"/>
                </a:solidFill>
                <a:latin typeface="Times New Roman" pitchFamily="-1" charset="0"/>
                <a:ea typeface="+mn-ea"/>
                <a:cs typeface="+mn-cs"/>
              </a:rPr>
              <a:t>of stack frames. When a new procedure is called, the following must be performed</a:t>
            </a:r>
          </a:p>
          <a:p>
            <a:r>
              <a:rPr lang="en-US" sz="1200" b="0" i="0" u="none" strike="noStrike" kern="1200" baseline="0" dirty="0">
                <a:solidFill>
                  <a:schemeClr val="tx1"/>
                </a:solidFill>
                <a:latin typeface="Times New Roman" pitchFamily="-1" charset="0"/>
                <a:ea typeface="+mn-ea"/>
                <a:cs typeface="+mn-cs"/>
              </a:rPr>
              <a:t>upon entry to the new procedure: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Push the return point on the stack.</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Push the current frame pointer on the stack.</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Copy the stack pointer as the new value of the frame pointer.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Adjust the stack pointer to allocate a frame.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CALL instruction pushes the current instruction pointer value onto the stack</a:t>
            </a:r>
          </a:p>
          <a:p>
            <a:r>
              <a:rPr lang="en-US" sz="1200" b="0" i="0" u="none" strike="noStrike" kern="1200" baseline="0" dirty="0">
                <a:solidFill>
                  <a:schemeClr val="tx1"/>
                </a:solidFill>
                <a:latin typeface="Times New Roman" pitchFamily="-1" charset="0"/>
                <a:ea typeface="+mn-ea"/>
                <a:cs typeface="+mn-cs"/>
              </a:rPr>
              <a:t>and causes a jump to the entry point of the procedure by placing the address of the</a:t>
            </a:r>
          </a:p>
          <a:p>
            <a:r>
              <a:rPr lang="en-US" sz="1200" b="0" i="0" u="none" strike="noStrike" kern="1200" baseline="0" dirty="0">
                <a:solidFill>
                  <a:schemeClr val="tx1"/>
                </a:solidFill>
                <a:latin typeface="Times New Roman" pitchFamily="-1" charset="0"/>
                <a:ea typeface="+mn-ea"/>
                <a:cs typeface="+mn-cs"/>
              </a:rPr>
              <a:t>entry point in the instruction pointer. In the 8088 and 8086 machines, the typical</a:t>
            </a:r>
          </a:p>
          <a:p>
            <a:r>
              <a:rPr lang="en-US" sz="1200" b="0" i="0" u="none" strike="noStrike" kern="1200" baseline="0" dirty="0">
                <a:solidFill>
                  <a:schemeClr val="tx1"/>
                </a:solidFill>
                <a:latin typeface="Times New Roman" pitchFamily="-1" charset="0"/>
                <a:ea typeface="+mn-ea"/>
                <a:cs typeface="+mn-cs"/>
              </a:rPr>
              <a:t>procedure began with the sequence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PUSH EBP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MOV EBP, ESP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SUB ESP, </a:t>
            </a:r>
            <a:r>
              <a:rPr lang="en-US" sz="1200" b="0" i="0" u="none" strike="noStrike" kern="1200" baseline="0" dirty="0" err="1">
                <a:solidFill>
                  <a:schemeClr val="tx1"/>
                </a:solidFill>
                <a:latin typeface="Times New Roman" pitchFamily="-1" charset="0"/>
                <a:ea typeface="+mn-ea"/>
                <a:cs typeface="+mn-cs"/>
              </a:rPr>
              <a:t>space_for_locals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where EBP is the frame pointer and ESP is the stack pointer. In the 80286 and later</a:t>
            </a:r>
          </a:p>
          <a:p>
            <a:r>
              <a:rPr lang="en-US" sz="1200" b="0" i="0" u="none" strike="noStrike" kern="1200" baseline="0" dirty="0">
                <a:solidFill>
                  <a:schemeClr val="tx1"/>
                </a:solidFill>
                <a:latin typeface="Times New Roman" pitchFamily="-1" charset="0"/>
                <a:ea typeface="+mn-ea"/>
                <a:cs typeface="+mn-cs"/>
              </a:rPr>
              <a:t>machines, the ENTER instruction performs all the aforementioned operations in a</a:t>
            </a:r>
          </a:p>
          <a:p>
            <a:r>
              <a:rPr lang="en-US" sz="1200" b="0" i="0" u="none" strike="noStrike" kern="1200" baseline="0" dirty="0">
                <a:solidFill>
                  <a:schemeClr val="tx1"/>
                </a:solidFill>
                <a:latin typeface="Times New Roman" pitchFamily="-1" charset="0"/>
                <a:ea typeface="+mn-ea"/>
                <a:cs typeface="+mn-cs"/>
              </a:rPr>
              <a:t>single 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ENTER instruction was added to the instruction set to provide direct support</a:t>
            </a:r>
          </a:p>
          <a:p>
            <a:r>
              <a:rPr lang="en-US" sz="1200" b="0" i="0" u="none" strike="noStrike" kern="1200" baseline="0" dirty="0">
                <a:solidFill>
                  <a:schemeClr val="tx1"/>
                </a:solidFill>
                <a:latin typeface="Times New Roman" pitchFamily="-1" charset="0"/>
                <a:ea typeface="+mn-ea"/>
                <a:cs typeface="+mn-cs"/>
              </a:rPr>
              <a:t>for the compiler. The instruction also includes a feature for support of what are</a:t>
            </a:r>
          </a:p>
          <a:p>
            <a:r>
              <a:rPr lang="en-US" sz="1200" b="0" i="0" u="none" strike="noStrike" kern="1200" baseline="0" dirty="0">
                <a:solidFill>
                  <a:schemeClr val="tx1"/>
                </a:solidFill>
                <a:latin typeface="Times New Roman" pitchFamily="-1" charset="0"/>
                <a:ea typeface="+mn-ea"/>
                <a:cs typeface="+mn-cs"/>
              </a:rPr>
              <a:t>called nested procedures in languages such as Pascal, COBOL, and Ada (not found</a:t>
            </a:r>
          </a:p>
          <a:p>
            <a:r>
              <a:rPr lang="en-US" sz="1200" b="0" i="0" u="none" strike="noStrike" kern="1200" baseline="0" dirty="0">
                <a:solidFill>
                  <a:schemeClr val="tx1"/>
                </a:solidFill>
                <a:latin typeface="Times New Roman" pitchFamily="-1" charset="0"/>
                <a:ea typeface="+mn-ea"/>
                <a:cs typeface="+mn-cs"/>
              </a:rPr>
              <a:t>in C or FORTRAN). It turns out that there are better ways of handling nested procedure</a:t>
            </a:r>
          </a:p>
          <a:p>
            <a:r>
              <a:rPr lang="en-US" sz="1200" b="0" i="0" u="none" strike="noStrike" kern="1200" baseline="0" dirty="0">
                <a:solidFill>
                  <a:schemeClr val="tx1"/>
                </a:solidFill>
                <a:latin typeface="Times New Roman" pitchFamily="-1" charset="0"/>
                <a:ea typeface="+mn-ea"/>
                <a:cs typeface="+mn-cs"/>
              </a:rPr>
              <a:t>calls for these languages. Furthermore, although the ENTER instruction</a:t>
            </a:r>
            <a:endParaRPr lang="en-US" dirty="0"/>
          </a:p>
          <a:p>
            <a:r>
              <a:rPr lang="en-US" sz="1200" b="0" i="0" u="none" strike="noStrike" kern="1200" baseline="0" dirty="0">
                <a:solidFill>
                  <a:schemeClr val="tx1"/>
                </a:solidFill>
                <a:latin typeface="Times New Roman" pitchFamily="-1" charset="0"/>
                <a:ea typeface="+mn-ea"/>
                <a:cs typeface="+mn-cs"/>
              </a:rPr>
              <a:t> saves a few bytes of memory compared with the PUSH, MOV, SUB sequence (4</a:t>
            </a:r>
          </a:p>
          <a:p>
            <a:r>
              <a:rPr lang="en-US" sz="1200" b="0" i="0" u="none" strike="noStrike" kern="1200" baseline="0" dirty="0">
                <a:solidFill>
                  <a:schemeClr val="tx1"/>
                </a:solidFill>
                <a:latin typeface="Times New Roman" pitchFamily="-1" charset="0"/>
                <a:ea typeface="+mn-ea"/>
                <a:cs typeface="+mn-cs"/>
              </a:rPr>
              <a:t>bytes versus 6 bytes), it actually takes longer to execute (10 clock cycles versus 6</a:t>
            </a:r>
          </a:p>
          <a:p>
            <a:r>
              <a:rPr lang="en-US" sz="1200" b="0" i="0" u="none" strike="noStrike" kern="1200" baseline="0" dirty="0">
                <a:solidFill>
                  <a:schemeClr val="tx1"/>
                </a:solidFill>
                <a:latin typeface="Times New Roman" pitchFamily="-1" charset="0"/>
                <a:ea typeface="+mn-ea"/>
                <a:cs typeface="+mn-cs"/>
              </a:rPr>
              <a:t>clock cycles). Thus, although it may have seemed a good idea to the instruction set</a:t>
            </a:r>
          </a:p>
          <a:p>
            <a:r>
              <a:rPr lang="en-US" sz="1200" b="0" i="0" u="none" strike="noStrike" kern="1200" baseline="0" dirty="0">
                <a:solidFill>
                  <a:schemeClr val="tx1"/>
                </a:solidFill>
                <a:latin typeface="Times New Roman" pitchFamily="-1" charset="0"/>
                <a:ea typeface="+mn-ea"/>
                <a:cs typeface="+mn-cs"/>
              </a:rPr>
              <a:t>designers to add this feature, it complicates the implementation of the processor</a:t>
            </a:r>
          </a:p>
          <a:p>
            <a:r>
              <a:rPr lang="en-US" sz="1200" b="0" i="0" u="none" strike="noStrike" kern="1200" baseline="0" dirty="0">
                <a:solidFill>
                  <a:schemeClr val="tx1"/>
                </a:solidFill>
                <a:latin typeface="Times New Roman" pitchFamily="-1" charset="0"/>
                <a:ea typeface="+mn-ea"/>
                <a:cs typeface="+mn-cs"/>
              </a:rPr>
              <a:t>while providing little or no benefit. We will see that, in contrast, a RISC approach</a:t>
            </a:r>
          </a:p>
          <a:p>
            <a:r>
              <a:rPr lang="en-US" sz="1200" b="0" i="0" u="none" strike="noStrike" kern="1200" baseline="0" dirty="0">
                <a:solidFill>
                  <a:schemeClr val="tx1"/>
                </a:solidFill>
                <a:latin typeface="Times New Roman" pitchFamily="-1" charset="0"/>
                <a:ea typeface="+mn-ea"/>
                <a:cs typeface="+mn-cs"/>
              </a:rPr>
              <a:t>to processor design would avoid complex instructions such as ENTER and might</a:t>
            </a:r>
          </a:p>
          <a:p>
            <a:r>
              <a:rPr lang="en-US" sz="1200" b="0" i="0" u="none" strike="noStrike" kern="1200" baseline="0" dirty="0">
                <a:solidFill>
                  <a:schemeClr val="tx1"/>
                </a:solidFill>
                <a:latin typeface="Times New Roman" pitchFamily="-1" charset="0"/>
                <a:ea typeface="+mn-ea"/>
                <a:cs typeface="+mn-cs"/>
              </a:rPr>
              <a:t>produce a more efficient implementation with a sequence of simpler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Another set of specialized instructions deals with memory</a:t>
            </a:r>
          </a:p>
          <a:p>
            <a:r>
              <a:rPr lang="en-US" sz="1200" b="0" i="0" u="none" strike="noStrike" kern="1200" baseline="0" dirty="0">
                <a:solidFill>
                  <a:schemeClr val="tx1"/>
                </a:solidFill>
                <a:latin typeface="Times New Roman" pitchFamily="-1" charset="0"/>
                <a:ea typeface="+mn-ea"/>
                <a:cs typeface="+mn-cs"/>
              </a:rPr>
              <a:t>segmentation. These are privileged instructions that can only be executed from the</a:t>
            </a:r>
          </a:p>
          <a:p>
            <a:r>
              <a:rPr lang="en-US" sz="1200" b="0" i="0" u="none" strike="noStrike" kern="1200" baseline="0" dirty="0">
                <a:solidFill>
                  <a:schemeClr val="tx1"/>
                </a:solidFill>
                <a:latin typeface="Times New Roman" pitchFamily="-1" charset="0"/>
                <a:ea typeface="+mn-ea"/>
                <a:cs typeface="+mn-cs"/>
              </a:rPr>
              <a:t>operating system. They allow local and global segment tables (called descriptor</a:t>
            </a:r>
          </a:p>
          <a:p>
            <a:r>
              <a:rPr lang="en-US" sz="1200" b="0" i="0" u="none" strike="noStrike" kern="1200" baseline="0" dirty="0">
                <a:solidFill>
                  <a:schemeClr val="tx1"/>
                </a:solidFill>
                <a:latin typeface="Times New Roman" pitchFamily="-1" charset="0"/>
                <a:ea typeface="+mn-ea"/>
                <a:cs typeface="+mn-cs"/>
              </a:rPr>
              <a:t>tables) to be loaded and read, and for the privilege level of a segment to be checked</a:t>
            </a:r>
          </a:p>
          <a:p>
            <a:r>
              <a:rPr lang="en-US" sz="1200" b="0" i="0" u="none" strike="noStrike" kern="1200" baseline="0" dirty="0">
                <a:solidFill>
                  <a:schemeClr val="tx1"/>
                </a:solidFill>
                <a:latin typeface="Times New Roman" pitchFamily="-1" charset="0"/>
                <a:ea typeface="+mn-ea"/>
                <a:cs typeface="+mn-cs"/>
              </a:rPr>
              <a:t>and altered.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special instructions for dealing with the on-chip cache were discussed in Chapter 4.</a:t>
            </a:r>
            <a:endParaRPr lang="en-US" dirty="0"/>
          </a:p>
        </p:txBody>
      </p:sp>
    </p:spTree>
    <p:extLst>
      <p:ext uri="{BB962C8B-B14F-4D97-AF65-F5344CB8AC3E}">
        <p14:creationId xmlns:p14="http://schemas.microsoft.com/office/powerpoint/2010/main" val="2422541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27</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 Status flags are bits in special registers</a:t>
            </a:r>
          </a:p>
          <a:p>
            <a:r>
              <a:rPr lang="en-US" sz="1200" b="0" i="0" u="none" strike="noStrike" kern="1200" baseline="0" dirty="0">
                <a:solidFill>
                  <a:schemeClr val="tx1"/>
                </a:solidFill>
                <a:latin typeface="Times New Roman" pitchFamily="-1" charset="0"/>
                <a:ea typeface="+mn-ea"/>
                <a:cs typeface="+mn-cs"/>
              </a:rPr>
              <a:t>that may be set by certain operations and used in conditional branch instructions.</a:t>
            </a:r>
          </a:p>
          <a:p>
            <a:r>
              <a:rPr lang="en-US" sz="1200" b="0" i="0" u="none" strike="noStrike" kern="1200" baseline="0" dirty="0">
                <a:solidFill>
                  <a:schemeClr val="tx1"/>
                </a:solidFill>
                <a:latin typeface="Times New Roman" pitchFamily="-1" charset="0"/>
                <a:ea typeface="+mn-ea"/>
                <a:cs typeface="+mn-cs"/>
              </a:rPr>
              <a:t>The term condition code  refers to the settings of one or more status flags. In the</a:t>
            </a:r>
          </a:p>
          <a:p>
            <a:r>
              <a:rPr lang="en-US" sz="1200" b="0" i="0" u="none" strike="noStrike" kern="1200" baseline="0" dirty="0">
                <a:solidFill>
                  <a:schemeClr val="tx1"/>
                </a:solidFill>
                <a:latin typeface="Times New Roman" pitchFamily="-1" charset="0"/>
                <a:ea typeface="+mn-ea"/>
                <a:cs typeface="+mn-cs"/>
              </a:rPr>
              <a:t>x86 and many other architectures, status flags are set by arithmetic and compare</a:t>
            </a:r>
          </a:p>
          <a:p>
            <a:r>
              <a:rPr lang="en-US" sz="1200" b="0" i="0" u="none" strike="noStrike" kern="1200" baseline="0" dirty="0">
                <a:solidFill>
                  <a:schemeClr val="tx1"/>
                </a:solidFill>
                <a:latin typeface="Times New Roman" pitchFamily="-1" charset="0"/>
                <a:ea typeface="+mn-ea"/>
                <a:cs typeface="+mn-cs"/>
              </a:rPr>
              <a:t>operations. The compare operation in most languages subtracts two operands, as</a:t>
            </a:r>
          </a:p>
          <a:p>
            <a:r>
              <a:rPr lang="en-US" sz="1200" b="0" i="0" u="none" strike="noStrike" kern="1200" baseline="0" dirty="0">
                <a:solidFill>
                  <a:schemeClr val="tx1"/>
                </a:solidFill>
                <a:latin typeface="Times New Roman" pitchFamily="-1" charset="0"/>
                <a:ea typeface="+mn-ea"/>
                <a:cs typeface="+mn-cs"/>
              </a:rPr>
              <a:t>does a subtract operation. The difference is that a compare operation only sets</a:t>
            </a:r>
          </a:p>
          <a:p>
            <a:r>
              <a:rPr lang="en-US" sz="1200" b="0" i="0" u="none" strike="noStrike" kern="1200" baseline="0" dirty="0">
                <a:solidFill>
                  <a:schemeClr val="tx1"/>
                </a:solidFill>
                <a:latin typeface="Times New Roman" pitchFamily="-1" charset="0"/>
                <a:ea typeface="+mn-ea"/>
                <a:cs typeface="+mn-cs"/>
              </a:rPr>
              <a:t>status flags, whereas a subtract operation also stores the result of the subtraction</a:t>
            </a:r>
          </a:p>
          <a:p>
            <a:r>
              <a:rPr lang="en-US" sz="1200" b="0" i="0" u="none" strike="noStrike" kern="1200" baseline="0" dirty="0">
                <a:solidFill>
                  <a:schemeClr val="tx1"/>
                </a:solidFill>
                <a:latin typeface="Times New Roman" pitchFamily="-1" charset="0"/>
                <a:ea typeface="+mn-ea"/>
                <a:cs typeface="+mn-cs"/>
              </a:rPr>
              <a:t>in the destination operand. Some architectures also set status flags for data transfer</a:t>
            </a:r>
          </a:p>
          <a:p>
            <a:r>
              <a:rPr lang="en-US" sz="1200" b="0" i="0" u="none" strike="noStrike" kern="1200" baseline="0" dirty="0">
                <a:solidFill>
                  <a:schemeClr val="tx1"/>
                </a:solidFill>
                <a:latin typeface="Times New Roman" pitchFamily="-1" charset="0"/>
                <a:ea typeface="+mn-ea"/>
                <a:cs typeface="+mn-cs"/>
              </a:rPr>
              <a:t>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Table 12.8 lists the status flags used on the x86. Each flag, or combinations</a:t>
            </a:r>
          </a:p>
          <a:p>
            <a:r>
              <a:rPr lang="en-US" sz="1200" b="0" i="0" u="none" strike="noStrike" kern="1200" baseline="0" dirty="0">
                <a:solidFill>
                  <a:schemeClr val="tx1"/>
                </a:solidFill>
                <a:latin typeface="Times New Roman" pitchFamily="-1" charset="0"/>
                <a:ea typeface="+mn-ea"/>
                <a:cs typeface="+mn-cs"/>
              </a:rPr>
              <a:t>of these flags, can be tested for a conditional jump.</a:t>
            </a:r>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Table 12.9 shows the condition codes (combinations of status flag values) for which </a:t>
            </a:r>
          </a:p>
          <a:p>
            <a:r>
              <a:rPr lang="en-US" sz="1200" b="0" i="0" u="none" strike="noStrike" kern="1200" baseline="0" dirty="0">
                <a:solidFill>
                  <a:schemeClr val="tx1"/>
                </a:solidFill>
                <a:latin typeface="Times New Roman" pitchFamily="-1" charset="0"/>
                <a:ea typeface="+mn-ea"/>
                <a:cs typeface="+mn-cs"/>
              </a:rPr>
              <a:t>conditional jump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have been defined.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Several interesting observations can be made about this list. First, we may</a:t>
            </a:r>
          </a:p>
          <a:p>
            <a:r>
              <a:rPr lang="en-US" sz="1200" b="0" i="0" u="none" strike="noStrike" kern="1200" baseline="0" dirty="0">
                <a:solidFill>
                  <a:schemeClr val="tx1"/>
                </a:solidFill>
                <a:latin typeface="Times New Roman" pitchFamily="-1" charset="0"/>
                <a:ea typeface="+mn-ea"/>
                <a:cs typeface="+mn-cs"/>
              </a:rPr>
              <a:t>wish to test two operands to determine if one number is bigger than another. But</a:t>
            </a:r>
          </a:p>
          <a:p>
            <a:r>
              <a:rPr lang="en-US" sz="1200" b="0" i="0" u="none" strike="noStrike" kern="1200" baseline="0" dirty="0">
                <a:solidFill>
                  <a:schemeClr val="tx1"/>
                </a:solidFill>
                <a:latin typeface="Times New Roman" pitchFamily="-1" charset="0"/>
                <a:ea typeface="+mn-ea"/>
                <a:cs typeface="+mn-cs"/>
              </a:rPr>
              <a:t>this will depend on whether the numbers are signed or unsigned. For example, the</a:t>
            </a:r>
          </a:p>
          <a:p>
            <a:r>
              <a:rPr lang="en-US" sz="1200" b="0" i="0" u="none" strike="noStrike" kern="1200" baseline="0" dirty="0">
                <a:solidFill>
                  <a:schemeClr val="tx1"/>
                </a:solidFill>
                <a:latin typeface="Times New Roman" pitchFamily="-1" charset="0"/>
                <a:ea typeface="+mn-ea"/>
                <a:cs typeface="+mn-cs"/>
              </a:rPr>
              <a:t>8-bit number 11111111 is bigger than 00000000 if the two numbers are interpreted</a:t>
            </a:r>
          </a:p>
          <a:p>
            <a:r>
              <a:rPr lang="en-US" sz="1200" b="0" i="0" u="none" strike="noStrike" kern="1200" baseline="0" dirty="0">
                <a:solidFill>
                  <a:schemeClr val="tx1"/>
                </a:solidFill>
                <a:latin typeface="Times New Roman" pitchFamily="-1" charset="0"/>
                <a:ea typeface="+mn-ea"/>
                <a:cs typeface="+mn-cs"/>
              </a:rPr>
              <a:t> as unsigned integers (255 &gt;  0) but is less if they are considered as 8-bit twos complement</a:t>
            </a:r>
          </a:p>
          <a:p>
            <a:r>
              <a:rPr lang="en-US" sz="1200" b="0" i="0" u="none" strike="noStrike" kern="1200" baseline="0" dirty="0">
                <a:solidFill>
                  <a:schemeClr val="tx1"/>
                </a:solidFill>
                <a:latin typeface="Times New Roman" pitchFamily="-1" charset="0"/>
                <a:ea typeface="+mn-ea"/>
                <a:cs typeface="+mn-cs"/>
              </a:rPr>
              <a:t>numbers ( -  1&lt; 0). Many assembly languages therefore introduce two sets</a:t>
            </a:r>
          </a:p>
          <a:p>
            <a:r>
              <a:rPr lang="en-US" sz="1200" b="0" i="0" u="none" strike="noStrike" kern="1200" baseline="0" dirty="0">
                <a:solidFill>
                  <a:schemeClr val="tx1"/>
                </a:solidFill>
                <a:latin typeface="Times New Roman" pitchFamily="-1" charset="0"/>
                <a:ea typeface="+mn-ea"/>
                <a:cs typeface="+mn-cs"/>
              </a:rPr>
              <a:t>of terms to distinguish the two cases: If we are comparing two numbers as signed</a:t>
            </a:r>
          </a:p>
          <a:p>
            <a:r>
              <a:rPr lang="en-US" sz="1200" b="0" i="0" u="none" strike="noStrike" kern="1200" baseline="0" dirty="0">
                <a:solidFill>
                  <a:schemeClr val="tx1"/>
                </a:solidFill>
                <a:latin typeface="Times New Roman" pitchFamily="-1" charset="0"/>
                <a:ea typeface="+mn-ea"/>
                <a:cs typeface="+mn-cs"/>
              </a:rPr>
              <a:t>integers, we use the terms less than  and greater than;  if we are comparing them as</a:t>
            </a:r>
          </a:p>
          <a:p>
            <a:r>
              <a:rPr lang="en-US" sz="1200" b="0" i="0" u="none" strike="noStrike" kern="1200" baseline="0" dirty="0">
                <a:solidFill>
                  <a:schemeClr val="tx1"/>
                </a:solidFill>
                <a:latin typeface="Times New Roman" pitchFamily="-1" charset="0"/>
                <a:ea typeface="+mn-ea"/>
                <a:cs typeface="+mn-cs"/>
              </a:rPr>
              <a:t>unsigned integers, we use the terms below  and above.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 second observation concerns the complexity of comparing signed integers.</a:t>
            </a:r>
          </a:p>
          <a:p>
            <a:r>
              <a:rPr lang="en-US" sz="1200" b="0" i="0" u="none" strike="noStrike" kern="1200" baseline="0" dirty="0">
                <a:solidFill>
                  <a:schemeClr val="tx1"/>
                </a:solidFill>
                <a:latin typeface="Times New Roman" pitchFamily="-1" charset="0"/>
                <a:ea typeface="+mn-ea"/>
                <a:cs typeface="+mn-cs"/>
              </a:rPr>
              <a:t>A signed result is greater than or equal to zero if (1) the sign bit is zero and there is</a:t>
            </a:r>
          </a:p>
          <a:p>
            <a:r>
              <a:rPr lang="en-US" sz="1200" b="0" i="0" u="none" strike="noStrike" kern="1200" baseline="0" dirty="0">
                <a:solidFill>
                  <a:schemeClr val="tx1"/>
                </a:solidFill>
                <a:latin typeface="Times New Roman" pitchFamily="-1" charset="0"/>
                <a:ea typeface="+mn-ea"/>
                <a:cs typeface="+mn-cs"/>
              </a:rPr>
              <a:t>no overflow (S =  0 AND O =  0), or (2) the sign bit is one and there is an overflow.</a:t>
            </a:r>
          </a:p>
          <a:p>
            <a:r>
              <a:rPr lang="en-US" sz="1200" b="0" i="0" u="none" strike="noStrike" kern="1200" baseline="0" dirty="0">
                <a:solidFill>
                  <a:schemeClr val="tx1"/>
                </a:solidFill>
                <a:latin typeface="Times New Roman" pitchFamily="-1" charset="0"/>
                <a:ea typeface="+mn-ea"/>
                <a:cs typeface="+mn-cs"/>
              </a:rPr>
              <a:t>A study of Figure 10.4 should convince you that the conditions tested for the various</a:t>
            </a:r>
          </a:p>
          <a:p>
            <a:r>
              <a:rPr lang="en-US" sz="1200" b="0" i="0" u="none" strike="noStrike" kern="1200" baseline="0" dirty="0">
                <a:solidFill>
                  <a:schemeClr val="tx1"/>
                </a:solidFill>
                <a:latin typeface="Times New Roman" pitchFamily="-1" charset="0"/>
                <a:ea typeface="+mn-ea"/>
                <a:cs typeface="+mn-cs"/>
              </a:rPr>
              <a:t>signed operations are appropriate.</a:t>
            </a:r>
            <a:endParaRPr lang="en-US" dirty="0"/>
          </a:p>
        </p:txBody>
      </p:sp>
    </p:spTree>
    <p:extLst>
      <p:ext uri="{BB962C8B-B14F-4D97-AF65-F5344CB8AC3E}">
        <p14:creationId xmlns:p14="http://schemas.microsoft.com/office/powerpoint/2010/main" val="1863739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30</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In 1996, Intel introduced MMX technology into its Pentium product line. MMX is set of highly optimized instructions for multimedia tasks. There are 57 new instructions that treat data in a SIMD (single-instruction, multiple- data) fashion, which makes it possible to perform the same operation, such as addition or multiplication, on multiple data elements at once. Each instruction typically takes a single clock cycle to execute. For the proper application, these fast parallel operations can yield a speedup of two to eight times over comparable algorithms that do not use the MMX instructions [ATKI96]. With the introduction of 64-bit x86 architecture, Intel has expanded this extension to include double quadword (128 bits) operands and floating-point operations. In this subsection, we describe the MMX features.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focus of MMX is multimedia programming. Video and audio data are typically composed of large arrays of small data types, such as 8 or 16 bits, whereas conventional instructions are tailored to operate on 32- or 64-bit data. Here are some examples: In graphics and video, a single scene consists of an array of pixels, and there are 8 bits for each pixel or 8 bits for each pixel color component (red, green, blue). Typical audio samples are quantized using 16 bits. For some 3D graphics algorithms, 32 bits are common for basic data types. To provide for parallel operation on these data lengths, three new data types are defined in MMX. Each data type is 64 bits in length and consists of multiple smaller data fields, each of which holds a fixed-point integer. The types are as follows: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byte: </a:t>
            </a:r>
            <a:r>
              <a:rPr lang="en-US" sz="1200" kern="1200" dirty="0">
                <a:solidFill>
                  <a:schemeClr val="tx1"/>
                </a:solidFill>
                <a:latin typeface="Times New Roman" pitchFamily="-1" charset="0"/>
                <a:ea typeface="+mn-ea"/>
                <a:cs typeface="+mn-cs"/>
              </a:rPr>
              <a:t>Eight bytes packed into one 64-bit quantity </a:t>
            </a:r>
          </a:p>
          <a:p>
            <a:r>
              <a:rPr lang="en-US" sz="1200" b="1" kern="1200" dirty="0">
                <a:solidFill>
                  <a:schemeClr val="tx1"/>
                </a:solidFill>
                <a:latin typeface="Times New Roman" pitchFamily="-1" charset="0"/>
                <a:ea typeface="+mn-ea"/>
                <a:cs typeface="+mn-cs"/>
              </a:rPr>
              <a:t>Packed word: </a:t>
            </a:r>
            <a:r>
              <a:rPr lang="en-US" sz="1200" kern="1200" dirty="0">
                <a:solidFill>
                  <a:schemeClr val="tx1"/>
                </a:solidFill>
                <a:latin typeface="Times New Roman" pitchFamily="-1" charset="0"/>
                <a:ea typeface="+mn-ea"/>
                <a:cs typeface="+mn-cs"/>
              </a:rPr>
              <a:t>Four 16-bit words packed into 64 bits </a:t>
            </a:r>
          </a:p>
          <a:p>
            <a:r>
              <a:rPr lang="en-US" sz="1200" b="1" kern="1200" dirty="0">
                <a:solidFill>
                  <a:schemeClr val="tx1"/>
                </a:solidFill>
                <a:latin typeface="Times New Roman" pitchFamily="-1" charset="0"/>
                <a:ea typeface="+mn-ea"/>
                <a:cs typeface="+mn-cs"/>
              </a:rPr>
              <a:t>Packed doubleword: </a:t>
            </a:r>
            <a:r>
              <a:rPr lang="en-US" sz="1200" kern="1200" dirty="0">
                <a:solidFill>
                  <a:schemeClr val="tx1"/>
                </a:solidFill>
                <a:latin typeface="Times New Roman" pitchFamily="-1" charset="0"/>
                <a:ea typeface="+mn-ea"/>
                <a:cs typeface="+mn-cs"/>
              </a:rPr>
              <a:t>Two 32-bit doublewords packed into 64 bits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12.11 shows the sequence of steps required for one set of pixels. The 8-bit pixel components are converted to 16-bit elements to accommodate the MMX 16-bit multiply capability. If these images use 640 * 480 resolution, and the dissolve technique uses all 255 possible values of the fade value, then the total number of instructions executed using MMX is 535 million. The same calculation, performed without the MMX instructions, requires 1.4 billion instruction executions [INTE98]. </a:t>
            </a:r>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a:solidFill>
                  <a:schemeClr val="tx1"/>
                </a:solidFill>
                <a:latin typeface="Times New Roman" pitchFamily="-1" charset="0"/>
                <a:ea typeface="+mn-ea"/>
                <a:cs typeface="+mn-cs"/>
              </a:rPr>
              <a:t>Table 12.10 lists the MMX instruction set. Most of the instructions involve</a:t>
            </a:r>
          </a:p>
          <a:p>
            <a:r>
              <a:rPr lang="en-US" sz="1200" b="0" i="0" u="none" strike="noStrike" kern="1200" baseline="0" dirty="0">
                <a:solidFill>
                  <a:schemeClr val="tx1"/>
                </a:solidFill>
                <a:latin typeface="Times New Roman" pitchFamily="-1" charset="0"/>
                <a:ea typeface="+mn-ea"/>
                <a:cs typeface="+mn-cs"/>
              </a:rPr>
              <a:t>parallel operation on bytes, words, or </a:t>
            </a:r>
            <a:r>
              <a:rPr lang="en-US" sz="1200" b="0" i="0" u="none" strike="noStrike" kern="1200" baseline="0" dirty="0" err="1">
                <a:solidFill>
                  <a:schemeClr val="tx1"/>
                </a:solidFill>
                <a:latin typeface="Times New Roman" pitchFamily="-1" charset="0"/>
                <a:ea typeface="+mn-ea"/>
                <a:cs typeface="+mn-cs"/>
              </a:rPr>
              <a:t>doublewords</a:t>
            </a:r>
            <a:r>
              <a:rPr lang="en-US" sz="1200" b="0" i="0" u="none" strike="noStrike" kern="1200" baseline="0" dirty="0">
                <a:solidFill>
                  <a:schemeClr val="tx1"/>
                </a:solidFill>
                <a:latin typeface="Times New Roman" pitchFamily="-1" charset="0"/>
                <a:ea typeface="+mn-ea"/>
                <a:cs typeface="+mn-cs"/>
              </a:rPr>
              <a:t>. For example, the PSLLW</a:t>
            </a:r>
          </a:p>
          <a:p>
            <a:r>
              <a:rPr lang="en-US" sz="1200" b="0" i="0" u="none" strike="noStrike" kern="1200" baseline="0" dirty="0">
                <a:solidFill>
                  <a:schemeClr val="tx1"/>
                </a:solidFill>
                <a:latin typeface="Times New Roman" pitchFamily="-1" charset="0"/>
                <a:ea typeface="+mn-ea"/>
                <a:cs typeface="+mn-cs"/>
              </a:rPr>
              <a:t>instruction performs a left logical shift separately on each of the four words in the</a:t>
            </a:r>
          </a:p>
          <a:p>
            <a:r>
              <a:rPr lang="en-US" sz="1200" b="0" i="0" u="none" strike="noStrike" kern="1200" baseline="0" dirty="0">
                <a:solidFill>
                  <a:schemeClr val="tx1"/>
                </a:solidFill>
                <a:latin typeface="Times New Roman" pitchFamily="-1" charset="0"/>
                <a:ea typeface="+mn-ea"/>
                <a:cs typeface="+mn-cs"/>
              </a:rPr>
              <a:t>packed word operand; the PADDB instruction takes packed byte operands as input</a:t>
            </a:r>
          </a:p>
          <a:p>
            <a:r>
              <a:rPr lang="en-US" sz="1200" b="0" i="0" u="none" strike="noStrike" kern="1200" baseline="0" dirty="0">
                <a:solidFill>
                  <a:schemeClr val="tx1"/>
                </a:solidFill>
                <a:latin typeface="Times New Roman" pitchFamily="-1" charset="0"/>
                <a:ea typeface="+mn-ea"/>
                <a:cs typeface="+mn-cs"/>
              </a:rPr>
              <a:t>and performs parallel additions on each byte position independently to produce a</a:t>
            </a:r>
          </a:p>
          <a:p>
            <a:r>
              <a:rPr lang="en-US" sz="1200" b="0" i="0" u="none" strike="noStrike" kern="1200" baseline="0" dirty="0">
                <a:solidFill>
                  <a:schemeClr val="tx1"/>
                </a:solidFill>
                <a:latin typeface="Times New Roman" pitchFamily="-1" charset="0"/>
                <a:ea typeface="+mn-ea"/>
                <a:cs typeface="+mn-cs"/>
              </a:rPr>
              <a:t>packed byte output.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One unusual feature of the new instruction set is the introduction of saturation</a:t>
            </a:r>
          </a:p>
          <a:p>
            <a:r>
              <a:rPr lang="en-US" sz="1200" b="0" i="0" u="none" strike="noStrike" kern="1200" baseline="0" dirty="0">
                <a:solidFill>
                  <a:schemeClr val="tx1"/>
                </a:solidFill>
                <a:latin typeface="Times New Roman" pitchFamily="-1" charset="0"/>
                <a:ea typeface="+mn-ea"/>
                <a:cs typeface="+mn-cs"/>
              </a:rPr>
              <a:t>arithmetic  for byte and 16-bit word operands. With ordinary unsigned arithmetic,</a:t>
            </a:r>
          </a:p>
          <a:p>
            <a:r>
              <a:rPr lang="en-US" sz="1200" b="0" i="0" u="none" strike="noStrike" kern="1200" baseline="0" dirty="0">
                <a:solidFill>
                  <a:schemeClr val="tx1"/>
                </a:solidFill>
                <a:latin typeface="Times New Roman" pitchFamily="-1" charset="0"/>
                <a:ea typeface="+mn-ea"/>
                <a:cs typeface="+mn-cs"/>
              </a:rPr>
              <a:t>when an operation overflows (i.e., a carry out of the most significant bit), the</a:t>
            </a:r>
          </a:p>
          <a:p>
            <a:r>
              <a:rPr lang="en-US" sz="1200" b="0" i="0" u="none" strike="noStrike" kern="1200" baseline="0" dirty="0">
                <a:solidFill>
                  <a:schemeClr val="tx1"/>
                </a:solidFill>
                <a:latin typeface="Times New Roman" pitchFamily="-1" charset="0"/>
                <a:ea typeface="+mn-ea"/>
                <a:cs typeface="+mn-cs"/>
              </a:rPr>
              <a:t>extra bit is truncated. This is referred to as wraparound, because the effect of the</a:t>
            </a:r>
          </a:p>
          <a:p>
            <a:r>
              <a:rPr lang="en-US" sz="1200" b="0" i="0" u="none" strike="noStrike" kern="1200" baseline="0" dirty="0">
                <a:solidFill>
                  <a:schemeClr val="tx1"/>
                </a:solidFill>
                <a:latin typeface="Times New Roman" pitchFamily="-1" charset="0"/>
                <a:ea typeface="+mn-ea"/>
                <a:cs typeface="+mn-cs"/>
              </a:rPr>
              <a:t>truncation can be, for example, to produce an addition result that is smaller than the</a:t>
            </a:r>
          </a:p>
          <a:p>
            <a:r>
              <a:rPr lang="en-US" sz="1200" b="0" i="0" u="none" strike="noStrike" kern="1200" baseline="0" dirty="0">
                <a:solidFill>
                  <a:schemeClr val="tx1"/>
                </a:solidFill>
                <a:latin typeface="Times New Roman" pitchFamily="-1" charset="0"/>
                <a:ea typeface="+mn-ea"/>
                <a:cs typeface="+mn-cs"/>
              </a:rPr>
              <a:t>two input operands.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 charset="0"/>
                <a:ea typeface="+mn-ea"/>
                <a:cs typeface="+mn-cs"/>
              </a:rPr>
              <a:t>The ARM architecture provides a large collection of operation types. The following </a:t>
            </a:r>
            <a:endParaRPr lang="en-US" dirty="0"/>
          </a:p>
          <a:p>
            <a:r>
              <a:rPr lang="en-US" sz="1200" kern="1200" dirty="0">
                <a:solidFill>
                  <a:schemeClr val="tx1"/>
                </a:solidFill>
                <a:latin typeface="Times New Roman" pitchFamily="-1" charset="0"/>
                <a:ea typeface="+mn-ea"/>
                <a:cs typeface="+mn-cs"/>
              </a:rPr>
              <a:t>are the principal categories: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Load and store instructions: </a:t>
            </a:r>
            <a:r>
              <a:rPr lang="en-US" sz="1200" kern="1200" dirty="0">
                <a:solidFill>
                  <a:schemeClr val="tx1"/>
                </a:solidFill>
                <a:latin typeface="Times New Roman" pitchFamily="-1" charset="0"/>
                <a:ea typeface="+mn-ea"/>
                <a:cs typeface="+mn-cs"/>
              </a:rPr>
              <a:t>In the ARM architecture, only load and store instructions access memory locations; arithmetic and logical instructions are performed only on registers and immediate values encoded in the instruction. This limitation is characteristic of RISC design and it is explored further in Chapter 15. The ARM architecture supports two broad types of instruction that load or store the value of a single register, or a pair of registers, from or to memory: (1) load or store a 32-bit word or an 8-bit unsigned byte, and (2) load or store a 16-bit unsigned halfword, and load and sign extend a 16-bit halfword or an 8-bit byte.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Branch instructions: </a:t>
            </a:r>
            <a:r>
              <a:rPr lang="en-US" sz="1200" kern="1200" dirty="0">
                <a:solidFill>
                  <a:schemeClr val="tx1"/>
                </a:solidFill>
                <a:latin typeface="Times New Roman" pitchFamily="-1" charset="0"/>
                <a:ea typeface="+mn-ea"/>
                <a:cs typeface="+mn-cs"/>
              </a:rPr>
              <a:t>ARM supports a branch instruction that allows a conditional branch forwards or backwards up to 32 MB. As the program counter is one of the general-purpose registers (R15), a branch or jump can also be generated by writing a value to R15. A subroutine call can be performed by a variant of the standard branch instruction. As well as allowing a branch forward or backward up to 32 MB, the Branch with Link (BL) instruction preserves the address of the instruction after the branch (the return address) in the LR (R14). Branches are determined by a 4-bit condition field in the instruction.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Data-processing instructions: </a:t>
            </a:r>
            <a:r>
              <a:rPr lang="en-US" sz="1200" kern="1200" dirty="0">
                <a:solidFill>
                  <a:schemeClr val="tx1"/>
                </a:solidFill>
                <a:latin typeface="Times New Roman" pitchFamily="-1" charset="0"/>
                <a:ea typeface="+mn-ea"/>
                <a:cs typeface="+mn-cs"/>
              </a:rPr>
              <a:t>This category includes logical instructions (AND, OR, XOR), add and subtract instructions, and test and compare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Multiply instructions: </a:t>
            </a:r>
            <a:r>
              <a:rPr lang="en-US" sz="1200" kern="1200" dirty="0">
                <a:solidFill>
                  <a:schemeClr val="tx1"/>
                </a:solidFill>
                <a:latin typeface="Times New Roman" pitchFamily="-1" charset="0"/>
                <a:ea typeface="+mn-ea"/>
                <a:cs typeface="+mn-cs"/>
              </a:rPr>
              <a:t>The integer multiply instructions operate on word or halfword operands and can produce normal or long results. For example, there is a multiply instruction that takes two 32-bit operands and produces a 64-bit result.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Parallel addition and subtraction instructions: </a:t>
            </a:r>
            <a:r>
              <a:rPr lang="en-US" sz="1200" kern="1200" dirty="0">
                <a:solidFill>
                  <a:schemeClr val="tx1"/>
                </a:solidFill>
                <a:latin typeface="Times New Roman" pitchFamily="-1" charset="0"/>
                <a:ea typeface="+mn-ea"/>
                <a:cs typeface="+mn-cs"/>
              </a:rPr>
              <a:t>In addition to the normal data processing and multiply instructions, there are a set of parallel addition and subtraction instructions, in which portions of two operands are operated on in parallel. For example, ADD16 adds the top halfwords of two registers to form the top halfword of the result and adds the bottom halfwords of the same two registers to form the bottom halfword of the result. These instructions are useful in image processing applications, similar to the x86 MMX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Extend instructions: </a:t>
            </a:r>
            <a:r>
              <a:rPr lang="en-US" sz="1200" kern="1200" dirty="0">
                <a:solidFill>
                  <a:schemeClr val="tx1"/>
                </a:solidFill>
                <a:latin typeface="Times New Roman" pitchFamily="-1" charset="0"/>
                <a:ea typeface="+mn-ea"/>
                <a:cs typeface="+mn-cs"/>
              </a:rPr>
              <a:t>There are several instructions for unpacking data by sign or zero extending bytes to halfwords or words, and halfwords to words.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Status register access instructions: </a:t>
            </a:r>
            <a:r>
              <a:rPr lang="en-US" sz="1200" kern="1200" dirty="0">
                <a:solidFill>
                  <a:schemeClr val="tx1"/>
                </a:solidFill>
                <a:latin typeface="Times New Roman" pitchFamily="-1" charset="0"/>
                <a:ea typeface="+mn-ea"/>
                <a:cs typeface="+mn-cs"/>
              </a:rPr>
              <a:t>ARM provides the ability to read and also to write portions of the status register. </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ARM architecture defines four condition flags that are stored in the program status register: N, Z, C, and V (Negative, Zero, Carry and Overflow), with meanings essentially the same as the S, Z, C, and V flags </a:t>
            </a:r>
            <a:endParaRPr lang="en-US" dirty="0"/>
          </a:p>
          <a:p>
            <a:r>
              <a:rPr lang="en-US" sz="1200" kern="1200" dirty="0">
                <a:solidFill>
                  <a:schemeClr val="tx1"/>
                </a:solidFill>
                <a:latin typeface="Times New Roman" pitchFamily="-1" charset="0"/>
                <a:ea typeface="+mn-ea"/>
                <a:cs typeface="+mn-cs"/>
              </a:rPr>
              <a:t>in the x86 architecture. These four flags constitute a condition code in ARM. Table 12.11 shows the combination of conditions for which conditional execution is defined.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There are two unusual aspects to the use of condition codes in ARM: </a:t>
            </a:r>
            <a:endParaRPr lang="en-US" dirty="0"/>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All instructions, not just branch instructions, include a condition code field, which means that virtually all instructions may be conditionally executed. Any combination of flag settings except 1110 or 1111 in an instruction’s condition code field signifies that the instruction will be executed only if the condition is met. </a:t>
            </a:r>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All data processing instructions (arithmetic, logical) includes an S bit that signifies whether the instruction updates the condition flags.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The use of conditional execution and conditional setting of the condition flags </a:t>
            </a:r>
          </a:p>
          <a:p>
            <a:r>
              <a:rPr lang="en-US" sz="1200" kern="1200" dirty="0">
                <a:solidFill>
                  <a:schemeClr val="tx1"/>
                </a:solidFill>
                <a:latin typeface="Times New Roman" pitchFamily="-1" charset="0"/>
                <a:ea typeface="+mn-ea"/>
                <a:cs typeface="+mn-cs"/>
              </a:rPr>
              <a:t>helps in the design of shorter programs that use less memory. On the other hand, all instructions include 4 bits for the condition code, so there is a trade-off in that fewer bits in the 32-bit instruction are available for opcode and operands. Because the ARM is a RISC design that relies heavily on register addressing, this seems to be a reasonable trade-off. </a:t>
            </a:r>
            <a:endParaRPr lang="en-US" dirty="0"/>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51</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12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Source and result operands can be in one of four areas: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Main or virtual memory: </a:t>
            </a:r>
            <a:r>
              <a:rPr lang="en-US" sz="1200" kern="1200" dirty="0">
                <a:solidFill>
                  <a:schemeClr val="tx1"/>
                </a:solidFill>
                <a:latin typeface="Times New Roman" pitchFamily="-1" charset="0"/>
                <a:ea typeface="+mn-ea"/>
                <a:cs typeface="+mn-cs"/>
              </a:rPr>
              <a:t>As with next instruction references, the main or virtual memory address must be supplied.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Processor register: </a:t>
            </a:r>
            <a:r>
              <a:rPr lang="en-US" sz="1200" kern="1200" dirty="0">
                <a:solidFill>
                  <a:schemeClr val="tx1"/>
                </a:solidFill>
                <a:latin typeface="Times New Roman" pitchFamily="-1" charset="0"/>
                <a:ea typeface="+mn-ea"/>
                <a:cs typeface="+mn-cs"/>
              </a:rPr>
              <a:t>With rare exceptions, a processor contains one or more registers that may be referenced by machine instructions. If only one register exists, reference to it may be implicit. If more than one register exists, then each register is assigned a unique name or number, and the instruction must contain the number of the desired register.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Immediate: </a:t>
            </a:r>
            <a:r>
              <a:rPr lang="en-US" sz="1200" kern="1200" dirty="0">
                <a:solidFill>
                  <a:schemeClr val="tx1"/>
                </a:solidFill>
                <a:latin typeface="Times New Roman" pitchFamily="-1" charset="0"/>
                <a:ea typeface="+mn-ea"/>
                <a:cs typeface="+mn-cs"/>
              </a:rPr>
              <a:t>The value of the operand is contained in a field in the instruction being executed.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I/O device: </a:t>
            </a:r>
            <a:r>
              <a:rPr lang="en-US" sz="1200" kern="1200" dirty="0">
                <a:solidFill>
                  <a:schemeClr val="tx1"/>
                </a:solidFill>
                <a:latin typeface="Times New Roman" pitchFamily="-1" charset="0"/>
                <a:ea typeface="+mn-ea"/>
                <a:cs typeface="+mn-cs"/>
              </a:rPr>
              <a:t>The instruction must specify the I/O module and device for the operation. If memory-mapped I/O is used, this is just another main or virtual memory address. </a:t>
            </a:r>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Within the computer, each instruction is represented by a sequence of bits. The instruction is divided into fields, corresponding to the constituent elements of the instruction.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simple example of an instruction format is shown in Figure 12.2. As another example, the IAS instruction format is shown in Figure 2.2. With most instruction sets, more than one format is used. During instruction execution, an instruction is read into an instruction register (IR) in the processor. The processor must be able to extract the data from the various instruction fields to perform the required operation.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It is difficult for both the programmer and the reader of textbooks to deal with binary representations of machine instructions. Thus, it has become common practice to use a </a:t>
            </a:r>
            <a:r>
              <a:rPr lang="en-US" sz="1200" i="1" kern="1200" dirty="0">
                <a:solidFill>
                  <a:schemeClr val="tx1"/>
                </a:solidFill>
                <a:latin typeface="Times New Roman" pitchFamily="-1" charset="0"/>
                <a:ea typeface="+mn-ea"/>
                <a:cs typeface="+mn-cs"/>
              </a:rPr>
              <a:t>symbolic representation </a:t>
            </a:r>
            <a:r>
              <a:rPr lang="en-US" sz="1200" kern="1200" dirty="0">
                <a:solidFill>
                  <a:schemeClr val="tx1"/>
                </a:solidFill>
                <a:latin typeface="Times New Roman" pitchFamily="-1" charset="0"/>
                <a:ea typeface="+mn-ea"/>
                <a:cs typeface="+mn-cs"/>
              </a:rPr>
              <a:t>of machine instructions. An example of this was used for the IAS instruction set, in Table 1.1.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Opcodes are represented by abbreviations, called mnemonics,  that indicate</a:t>
            </a:r>
          </a:p>
          <a:p>
            <a:r>
              <a:rPr lang="en-US" sz="1200" b="0" i="0" u="none" strike="noStrike" kern="1200" baseline="0" dirty="0">
                <a:solidFill>
                  <a:schemeClr val="tx1"/>
                </a:solidFill>
                <a:latin typeface="Times New Roman" pitchFamily="-1" charset="0"/>
                <a:ea typeface="+mn-ea"/>
                <a:cs typeface="+mn-cs"/>
              </a:rPr>
              <a:t>the operation. Common examples include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ADD Add</a:t>
            </a:r>
          </a:p>
          <a:p>
            <a:r>
              <a:rPr lang="en-US" sz="1200" b="0" i="0" u="none" strike="noStrike" kern="1200" baseline="0" dirty="0">
                <a:solidFill>
                  <a:schemeClr val="tx1"/>
                </a:solidFill>
                <a:latin typeface="Times New Roman" pitchFamily="-1" charset="0"/>
                <a:ea typeface="+mn-ea"/>
                <a:cs typeface="+mn-cs"/>
              </a:rPr>
              <a:t>SUB Subtract</a:t>
            </a:r>
          </a:p>
          <a:p>
            <a:r>
              <a:rPr lang="en-US" sz="1200" b="0" i="0" u="none" strike="noStrike" kern="1200" baseline="0" dirty="0">
                <a:solidFill>
                  <a:schemeClr val="tx1"/>
                </a:solidFill>
                <a:latin typeface="Times New Roman" pitchFamily="-1" charset="0"/>
                <a:ea typeface="+mn-ea"/>
                <a:cs typeface="+mn-cs"/>
              </a:rPr>
              <a:t>MUL Multiply</a:t>
            </a:r>
          </a:p>
          <a:p>
            <a:r>
              <a:rPr lang="en-US" sz="1200" b="0" i="0" u="none" strike="noStrike" kern="1200" baseline="0" dirty="0">
                <a:solidFill>
                  <a:schemeClr val="tx1"/>
                </a:solidFill>
                <a:latin typeface="Times New Roman" pitchFamily="-1" charset="0"/>
                <a:ea typeface="+mn-ea"/>
                <a:cs typeface="+mn-cs"/>
              </a:rPr>
              <a:t>DIV Divide</a:t>
            </a:r>
          </a:p>
          <a:p>
            <a:r>
              <a:rPr lang="en-US" sz="1200" b="0" i="0" u="none" strike="noStrike" kern="1200" baseline="0" dirty="0">
                <a:solidFill>
                  <a:schemeClr val="tx1"/>
                </a:solidFill>
                <a:latin typeface="Times New Roman" pitchFamily="-1" charset="0"/>
                <a:ea typeface="+mn-ea"/>
                <a:cs typeface="+mn-cs"/>
              </a:rPr>
              <a:t>LOAD Load data from memory</a:t>
            </a:r>
          </a:p>
          <a:p>
            <a:r>
              <a:rPr lang="en-US" sz="1200" b="0" i="0" u="none" strike="noStrike" kern="1200" baseline="0" dirty="0">
                <a:solidFill>
                  <a:schemeClr val="tx1"/>
                </a:solidFill>
                <a:latin typeface="Times New Roman" pitchFamily="-1" charset="0"/>
                <a:ea typeface="+mn-ea"/>
                <a:cs typeface="+mn-cs"/>
              </a:rPr>
              <a:t>STOR Store data to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Operands are also represented symbolically. For example, the instruction</a:t>
            </a:r>
          </a:p>
          <a:p>
            <a:r>
              <a:rPr lang="en-US" sz="1200" b="0" i="0" u="none" strike="noStrike" kern="1200" baseline="0" dirty="0">
                <a:solidFill>
                  <a:schemeClr val="tx1"/>
                </a:solidFill>
                <a:latin typeface="Times New Roman" pitchFamily="-1" charset="0"/>
                <a:ea typeface="+mn-ea"/>
                <a:cs typeface="+mn-cs"/>
              </a:rPr>
              <a:t>ADD R, Y may mean add the value contained in data location Y to the contents of register</a:t>
            </a:r>
          </a:p>
          <a:p>
            <a:r>
              <a:rPr lang="en-US" sz="1200" b="0" i="0" u="none" strike="noStrike" kern="1200" baseline="0" dirty="0">
                <a:solidFill>
                  <a:schemeClr val="tx1"/>
                </a:solidFill>
                <a:latin typeface="Times New Roman" pitchFamily="-1" charset="0"/>
                <a:ea typeface="+mn-ea"/>
                <a:cs typeface="+mn-cs"/>
              </a:rPr>
              <a:t>R. In this example, Y refers to the address of a location in memory, and R refers</a:t>
            </a:r>
          </a:p>
          <a:p>
            <a:r>
              <a:rPr lang="en-US" sz="1200" b="0" i="0" u="none" strike="noStrike" kern="1200" baseline="0" dirty="0">
                <a:solidFill>
                  <a:schemeClr val="tx1"/>
                </a:solidFill>
                <a:latin typeface="Times New Roman" pitchFamily="-1" charset="0"/>
                <a:ea typeface="+mn-ea"/>
                <a:cs typeface="+mn-cs"/>
              </a:rPr>
              <a:t>to a particular register. Note that the operation is performed on the contents of a</a:t>
            </a:r>
          </a:p>
          <a:p>
            <a:r>
              <a:rPr lang="en-US" sz="1200" b="0" i="0" u="none" strike="noStrike" kern="1200" baseline="0" dirty="0">
                <a:solidFill>
                  <a:schemeClr val="tx1"/>
                </a:solidFill>
                <a:latin typeface="Times New Roman" pitchFamily="-1" charset="0"/>
                <a:ea typeface="+mn-ea"/>
                <a:cs typeface="+mn-cs"/>
              </a:rPr>
              <a:t>location, not on its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Thus, it is possible to write a machine-language program in symbolic form.</a:t>
            </a:r>
          </a:p>
          <a:p>
            <a:r>
              <a:rPr lang="en-US" sz="1200" b="0" i="0" u="none" strike="noStrike" kern="1200" baseline="0" dirty="0">
                <a:solidFill>
                  <a:schemeClr val="tx1"/>
                </a:solidFill>
                <a:latin typeface="Times New Roman" pitchFamily="-1" charset="0"/>
                <a:ea typeface="+mn-ea"/>
                <a:cs typeface="+mn-cs"/>
              </a:rPr>
              <a:t>Each symbolic opcode has a fixed binary representation, and the programmer specifies</a:t>
            </a:r>
          </a:p>
          <a:p>
            <a:r>
              <a:rPr lang="en-US" sz="1200" b="0" i="0" u="none" strike="noStrike" kern="1200" baseline="0" dirty="0">
                <a:solidFill>
                  <a:schemeClr val="tx1"/>
                </a:solidFill>
                <a:latin typeface="Times New Roman" pitchFamily="-1" charset="0"/>
                <a:ea typeface="+mn-ea"/>
                <a:cs typeface="+mn-cs"/>
              </a:rPr>
              <a:t>the location of each symbolic operand. For example, the programmer might</a:t>
            </a:r>
          </a:p>
          <a:p>
            <a:r>
              <a:rPr lang="en-US" sz="1200" b="0" i="0" u="none" strike="noStrike" kern="1200" baseline="0" dirty="0">
                <a:solidFill>
                  <a:schemeClr val="tx1"/>
                </a:solidFill>
                <a:latin typeface="Times New Roman" pitchFamily="-1" charset="0"/>
                <a:ea typeface="+mn-ea"/>
                <a:cs typeface="+mn-cs"/>
              </a:rPr>
              <a:t>begin with a list of definitions: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X =  513</a:t>
            </a:r>
          </a:p>
          <a:p>
            <a:r>
              <a:rPr lang="en-US" sz="1200" b="0" i="0" u="none" strike="noStrike" kern="1200" baseline="0" dirty="0">
                <a:solidFill>
                  <a:schemeClr val="tx1"/>
                </a:solidFill>
                <a:latin typeface="Times New Roman" pitchFamily="-1" charset="0"/>
                <a:ea typeface="+mn-ea"/>
                <a:cs typeface="+mn-cs"/>
              </a:rPr>
              <a:t>Y =  514</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and so on. A simple program would accept this symbolic input, convert opcodes and</a:t>
            </a:r>
          </a:p>
          <a:p>
            <a:r>
              <a:rPr lang="en-US" sz="1200" b="0" i="0" u="none" strike="noStrike" kern="1200" baseline="0" dirty="0">
                <a:solidFill>
                  <a:schemeClr val="tx1"/>
                </a:solidFill>
                <a:latin typeface="Times New Roman" pitchFamily="-1" charset="0"/>
                <a:ea typeface="+mn-ea"/>
                <a:cs typeface="+mn-cs"/>
              </a:rPr>
              <a:t>operand references to binary form, and construct binary machine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Machine-language programmers are rare to the point of nonexistence. Most</a:t>
            </a:r>
          </a:p>
          <a:p>
            <a:r>
              <a:rPr lang="en-US" sz="1200" b="0" i="0" u="none" strike="noStrike" kern="1200" baseline="0" dirty="0">
                <a:solidFill>
                  <a:schemeClr val="tx1"/>
                </a:solidFill>
                <a:latin typeface="Times New Roman" pitchFamily="-1" charset="0"/>
                <a:ea typeface="+mn-ea"/>
                <a:cs typeface="+mn-cs"/>
              </a:rPr>
              <a:t>programs today are written in a high-level language or, failing that, assembly language,</a:t>
            </a:r>
          </a:p>
          <a:p>
            <a:r>
              <a:rPr lang="en-US" sz="1200" b="0" i="0" u="none" strike="noStrike" kern="1200" baseline="0" dirty="0">
                <a:solidFill>
                  <a:schemeClr val="tx1"/>
                </a:solidFill>
                <a:latin typeface="Times New Roman" pitchFamily="-1" charset="0"/>
                <a:ea typeface="+mn-ea"/>
                <a:cs typeface="+mn-cs"/>
              </a:rPr>
              <a:t>which is discussed in Appendix B. However, symbolic machine language</a:t>
            </a:r>
          </a:p>
          <a:p>
            <a:r>
              <a:rPr lang="en-US" sz="1200" b="0" i="0" u="none" strike="noStrike" kern="1200" baseline="0" dirty="0">
                <a:solidFill>
                  <a:schemeClr val="tx1"/>
                </a:solidFill>
                <a:latin typeface="Times New Roman" pitchFamily="-1" charset="0"/>
                <a:ea typeface="+mn-ea"/>
                <a:cs typeface="+mn-cs"/>
              </a:rPr>
              <a:t>remains a useful tool for describing machine instructions, and we will use it for that</a:t>
            </a:r>
          </a:p>
          <a:p>
            <a:r>
              <a:rPr lang="en-US" sz="1200" b="0" i="0" u="none" strike="noStrike" kern="1200" baseline="0" dirty="0">
                <a:solidFill>
                  <a:schemeClr val="tx1"/>
                </a:solidFill>
                <a:latin typeface="Times New Roman" pitchFamily="-1" charset="0"/>
                <a:ea typeface="+mn-ea"/>
                <a:cs typeface="+mn-cs"/>
              </a:rPr>
              <a:t>purpose.</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A computer should have a set of instructions that allows the user to formulate any data processing task. Another way to view it is to consider the capabilities of a high-level programming language. Any program written in a high-level language must be translated into machine language to be executed. Thus, the set of machine instructions must be sufficient to express any of the instructions from a high-level language. With this in mind we can categorize instruction types as follows: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processing: </a:t>
            </a:r>
            <a:r>
              <a:rPr lang="en-US" sz="1200" kern="1200" dirty="0">
                <a:solidFill>
                  <a:schemeClr val="tx1"/>
                </a:solidFill>
                <a:latin typeface="Times New Roman" pitchFamily="-1" charset="0"/>
                <a:ea typeface="+mn-ea"/>
                <a:cs typeface="+mn-cs"/>
              </a:rPr>
              <a:t>Arithmetic and logic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storage: </a:t>
            </a:r>
            <a:r>
              <a:rPr lang="en-US" sz="1200" kern="1200" dirty="0">
                <a:solidFill>
                  <a:schemeClr val="tx1"/>
                </a:solidFill>
                <a:latin typeface="Times New Roman" pitchFamily="-1" charset="0"/>
                <a:ea typeface="+mn-ea"/>
                <a:cs typeface="+mn-cs"/>
              </a:rPr>
              <a:t>Movement of data into or out of register and or memory </a:t>
            </a:r>
          </a:p>
          <a:p>
            <a:r>
              <a:rPr lang="en-US" sz="1200" kern="1200" dirty="0">
                <a:solidFill>
                  <a:schemeClr val="tx1"/>
                </a:solidFill>
                <a:latin typeface="Times New Roman" pitchFamily="-1" charset="0"/>
                <a:ea typeface="+mn-ea"/>
                <a:cs typeface="+mn-cs"/>
              </a:rPr>
              <a:t>locations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movement: </a:t>
            </a:r>
            <a:r>
              <a:rPr lang="en-US" sz="1200" kern="1200" dirty="0">
                <a:solidFill>
                  <a:schemeClr val="tx1"/>
                </a:solidFill>
                <a:latin typeface="Times New Roman" pitchFamily="-1" charset="0"/>
                <a:ea typeface="+mn-ea"/>
                <a:cs typeface="+mn-cs"/>
              </a:rPr>
              <a:t>I/O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Control: </a:t>
            </a:r>
            <a:r>
              <a:rPr lang="en-US" sz="1200" kern="1200" dirty="0">
                <a:solidFill>
                  <a:schemeClr val="tx1"/>
                </a:solidFill>
                <a:latin typeface="Times New Roman" pitchFamily="-1" charset="0"/>
                <a:ea typeface="+mn-ea"/>
                <a:cs typeface="+mn-cs"/>
              </a:rPr>
              <a:t>Test and branch instructions </a:t>
            </a:r>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latin typeface="Times New Roman" pitchFamily="-1" charset="0"/>
                <a:ea typeface="+mn-ea"/>
                <a:cs typeface="+mn-cs"/>
              </a:rPr>
              <a:t>Arithmetic </a:t>
            </a:r>
            <a:r>
              <a:rPr lang="en-US" sz="1200" kern="1200" dirty="0">
                <a:solidFill>
                  <a:schemeClr val="tx1"/>
                </a:solidFill>
                <a:latin typeface="Times New Roman" pitchFamily="-1" charset="0"/>
                <a:ea typeface="+mn-ea"/>
                <a:cs typeface="+mn-cs"/>
              </a:rPr>
              <a:t>instructions provide computational capabilities for processing numeric data. </a:t>
            </a:r>
            <a:r>
              <a:rPr lang="en-US" sz="1200" i="1" kern="1200" dirty="0">
                <a:solidFill>
                  <a:schemeClr val="tx1"/>
                </a:solidFill>
                <a:latin typeface="Times New Roman" pitchFamily="-1" charset="0"/>
                <a:ea typeface="+mn-ea"/>
                <a:cs typeface="+mn-cs"/>
              </a:rPr>
              <a:t>Logic </a:t>
            </a:r>
            <a:r>
              <a:rPr lang="en-US" sz="1200" kern="1200" dirty="0">
                <a:solidFill>
                  <a:schemeClr val="tx1"/>
                </a:solidFill>
                <a:latin typeface="Times New Roman" pitchFamily="-1" charset="0"/>
                <a:ea typeface="+mn-ea"/>
                <a:cs typeface="+mn-cs"/>
              </a:rPr>
              <a:t>(Boolean) instructions operate on the bits of a word as bits rather than as numbers; thus, they provide capabilities for processing any other type of data the user may wish to employ. These operations are performed primarily on data in processor registers. Therefore, there must be </a:t>
            </a:r>
            <a:r>
              <a:rPr lang="en-US" sz="1200" i="1" kern="1200" dirty="0">
                <a:solidFill>
                  <a:schemeClr val="tx1"/>
                </a:solidFill>
                <a:latin typeface="Times New Roman" pitchFamily="-1" charset="0"/>
                <a:ea typeface="+mn-ea"/>
                <a:cs typeface="+mn-cs"/>
              </a:rPr>
              <a:t>memory </a:t>
            </a:r>
            <a:r>
              <a:rPr lang="en-US" sz="1200" kern="1200" dirty="0">
                <a:solidFill>
                  <a:schemeClr val="tx1"/>
                </a:solidFill>
                <a:latin typeface="Times New Roman" pitchFamily="-1" charset="0"/>
                <a:ea typeface="+mn-ea"/>
                <a:cs typeface="+mn-cs"/>
              </a:rPr>
              <a:t>instructions for moving data between memory and the registers. </a:t>
            </a:r>
            <a:r>
              <a:rPr lang="en-US" sz="1200" i="1" kern="1200" dirty="0">
                <a:solidFill>
                  <a:schemeClr val="tx1"/>
                </a:solidFill>
                <a:latin typeface="Times New Roman" pitchFamily="-1" charset="0"/>
                <a:ea typeface="+mn-ea"/>
                <a:cs typeface="+mn-cs"/>
              </a:rPr>
              <a:t>I/O </a:t>
            </a:r>
            <a:r>
              <a:rPr lang="en-US" sz="1200" kern="1200" dirty="0">
                <a:solidFill>
                  <a:schemeClr val="tx1"/>
                </a:solidFill>
                <a:latin typeface="Times New Roman" pitchFamily="-1" charset="0"/>
                <a:ea typeface="+mn-ea"/>
                <a:cs typeface="+mn-cs"/>
              </a:rPr>
              <a:t>instructions are needed to transfer programs and data into memory and the results of computations back out to the user. </a:t>
            </a:r>
            <a:r>
              <a:rPr lang="en-US" sz="1200" i="1" kern="1200" dirty="0">
                <a:solidFill>
                  <a:schemeClr val="tx1"/>
                </a:solidFill>
                <a:latin typeface="Times New Roman" pitchFamily="-1" charset="0"/>
                <a:ea typeface="+mn-ea"/>
                <a:cs typeface="+mn-cs"/>
              </a:rPr>
              <a:t>Test </a:t>
            </a:r>
            <a:r>
              <a:rPr lang="en-US" sz="1200" kern="1200" dirty="0">
                <a:solidFill>
                  <a:schemeClr val="tx1"/>
                </a:solidFill>
                <a:latin typeface="Times New Roman" pitchFamily="-1" charset="0"/>
                <a:ea typeface="+mn-ea"/>
                <a:cs typeface="+mn-cs"/>
              </a:rPr>
              <a:t>instructions are used to test the value of a data word or the status of a computation. Branch instructions are then used to branch to a different set of instructions depending on the decision made. </a:t>
            </a:r>
            <a:endParaRPr lang="en-US" dirty="0"/>
          </a:p>
          <a:p>
            <a:endParaRPr lang="en-US" sz="1200" kern="1200" dirty="0">
              <a:solidFill>
                <a:schemeClr val="tx1"/>
              </a:solidFill>
              <a:latin typeface="Times New Roman" pitchFamily="-1" charset="0"/>
              <a:ea typeface="+mn-ea"/>
              <a:cs typeface="+mn-cs"/>
            </a:endParaRPr>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8</a:t>
            </a:r>
          </a:p>
        </p:txBody>
      </p:sp>
      <p:sp>
        <p:nvSpPr>
          <p:cNvPr id="194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2" name="Rectangle 6"/>
          <p:cNvSpPr>
            <a:spLocks noGrp="1" noRot="1" noChangeAspect="1" noChangeArrowheads="1" noTextEdit="1"/>
          </p:cNvSpPr>
          <p:nvPr>
            <p:ph type="sldImg"/>
          </p:nvPr>
        </p:nvSpPr>
        <p:spPr>
          <a:xfrm>
            <a:off x="1150938" y="692150"/>
            <a:ext cx="4556125" cy="3416300"/>
          </a:xfrm>
          <a:ln cap="flat"/>
        </p:spPr>
      </p:sp>
      <p:sp>
        <p:nvSpPr>
          <p:cNvPr id="1946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Table 12.1 summarizes the interpretations to be placed on instructions with zero, one, two, or three addresses. In each case in the table, it is assumed that the address of the next instruction is implicit, and that one operation with two source operands and one result operand is to be performed.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number of addresses per instruction is a basic design decision. Fewer addresses per instruction result in instructions that are more primitive, requiring a less complex processor. It also results in instructions of shorter length. On the other hand, programs contain more total instructions, which in general results in longer execution times and longer, more complex programs. Also, there is an important threshold between one-address and multiple-address instructions. With one-address instructions, the programmer generally has available only one general-purpose register, the accumulator. With multiple-address instructions, it is common to have multiple general-purpose registers. This allows some operations to be performed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solely on registers. Because register references are faster than memory references, this speeds up execution. For reasons of flexibility and ability to use multiple registers, most contemporary machines employ a mixture of two- and three-address instructions.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design trade-offs involved in choosing the number of addresses per instruction are complicated by other factors. There is the issue of whether an address references a memory location or a register. Because there are fewer registers, fewer bits are needed for a register reference. Also, as we shall see in Chapter 13, a machine may offer a variety of addressing modes, and the specification of mode takes one or more bits. The result is that most processor designs involve a variety of instruction formats.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7" name="Shape 43"/>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8" name="Shape 44"/>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33DA44F4-1B99-478F-9B55-2C5CC45829F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2581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a:spcBef>
                <a:spcPct val="0"/>
              </a:spcBef>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Computer Organization and Architecture</a:t>
            </a: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Times New Roman" panose="02020603050405020304" pitchFamily="18" charset="0"/>
              </a:rPr>
              <a:t>Designing for Performance</a:t>
            </a:r>
            <a:endParaRPr lang="en-IN" altLang="en-US" sz="2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316" name="Text Placeholder 3"/>
          <p:cNvSpPr txBox="1">
            <a:spLocks noGrp="1"/>
          </p:cNvSpPr>
          <p:nvPr>
            <p:ph type="body" idx="2"/>
          </p:nvPr>
        </p:nvSpPr>
        <p:spPr/>
        <p:txBody>
          <a:bodyPr/>
          <a:lstStyle/>
          <a:p>
            <a:pPr>
              <a:spcBef>
                <a:spcPct val="0"/>
              </a:spcBef>
              <a:buFontTx/>
              <a:buNone/>
            </a:pPr>
            <a:r>
              <a:rPr lang="en-IN" altLang="en-US" dirty="0">
                <a:solidFill>
                  <a:srgbClr val="000000"/>
                </a:solidFill>
                <a:latin typeface="Arial" panose="020B0604020202020204" pitchFamily="34" charset="0"/>
                <a:cs typeface="Arial" panose="020B0604020202020204" pitchFamily="34" charset="0"/>
                <a:sym typeface="Arial" panose="020B0604020202020204" pitchFamily="34" charset="0"/>
              </a:rPr>
              <a:t>Chapter 13</a:t>
            </a:r>
          </a:p>
        </p:txBody>
      </p:sp>
      <p:sp>
        <p:nvSpPr>
          <p:cNvPr id="13317" name="Text Placeholder 4"/>
          <p:cNvSpPr txBox="1">
            <a:spLocks noGrp="1"/>
          </p:cNvSpPr>
          <p:nvPr>
            <p:ph type="body" idx="3"/>
          </p:nvPr>
        </p:nvSpPr>
        <p:spPr/>
        <p:txBody>
          <a:bodyPr/>
          <a:lstStyle/>
          <a:p>
            <a:pPr>
              <a:spcBef>
                <a:spcPct val="0"/>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Instruction Sets:  Characteristics and Functions</a:t>
            </a:r>
          </a:p>
        </p:txBody>
      </p:sp>
      <p:sp>
        <p:nvSpPr>
          <p:cNvPr id="8" name="Text Placeholder 2"/>
          <p:cNvSpPr txBox="1">
            <a:spLocks noGrp="1"/>
          </p:cNvSpPr>
          <p:nvPr>
            <p:ph type="body" idx="1"/>
          </p:nvPr>
        </p:nvSpPr>
        <p:spPr>
          <a:xfrm>
            <a:off x="457200" y="1268559"/>
            <a:ext cx="8229600" cy="479425"/>
          </a:xfrm>
        </p:spPr>
        <p:txBody>
          <a:bodyPr/>
          <a:lstStyle/>
          <a:p>
            <a:pPr>
              <a:spcBef>
                <a:spcPct val="0"/>
              </a:spcBef>
              <a:buFontTx/>
              <a:buNone/>
            </a:pPr>
            <a:r>
              <a:rPr lang="en-IN" altLang="en-US" dirty="0">
                <a:latin typeface="Arial" panose="020B0604020202020204" pitchFamily="34" charset="0"/>
                <a:cs typeface="Arial" panose="020B0604020202020204" pitchFamily="34" charset="0"/>
                <a:sym typeface="Arial" panose="020B0604020202020204" pitchFamily="34" charset="0"/>
              </a:rPr>
              <a:t>11</a:t>
            </a:r>
            <a:r>
              <a:rPr lang="en-IN" altLang="en-US" baseline="30000" dirty="0">
                <a:latin typeface="Arial" panose="020B0604020202020204" pitchFamily="34" charset="0"/>
                <a:cs typeface="Arial" panose="020B0604020202020204" pitchFamily="34" charset="0"/>
                <a:sym typeface="Arial" panose="020B0604020202020204" pitchFamily="34" charset="0"/>
              </a:rPr>
              <a:t>th</a:t>
            </a:r>
            <a:r>
              <a:rPr lang="en-IN" altLang="en-US" dirty="0">
                <a:latin typeface="Arial" panose="020B0604020202020204" pitchFamily="34" charset="0"/>
                <a:cs typeface="Arial" panose="020B0604020202020204" pitchFamily="34" charset="0"/>
                <a:sym typeface="Arial" panose="020B0604020202020204" pitchFamily="34" charset="0"/>
              </a:rPr>
              <a:t> Edition, Global Edition</a:t>
            </a:r>
          </a:p>
        </p:txBody>
      </p:sp>
      <p:pic>
        <p:nvPicPr>
          <p:cNvPr id="9" name="Picture 8" descr="Diagram&#10;&#10;Description automatically generated">
            <a:extLst>
              <a:ext uri="{FF2B5EF4-FFF2-40B4-BE49-F238E27FC236}">
                <a16:creationId xmlns:a16="http://schemas.microsoft.com/office/drawing/2014/main" id="{0BD0E59D-9214-4140-9A81-2E4E18BF99FF}"/>
              </a:ext>
            </a:extLst>
          </p:cNvPr>
          <p:cNvPicPr>
            <a:picLocks noChangeAspect="1"/>
          </p:cNvPicPr>
          <p:nvPr/>
        </p:nvPicPr>
        <p:blipFill>
          <a:blip r:embed="rId3"/>
          <a:stretch>
            <a:fillRect/>
          </a:stretch>
        </p:blipFill>
        <p:spPr>
          <a:xfrm>
            <a:off x="591090" y="1763255"/>
            <a:ext cx="3524827" cy="4402049"/>
          </a:xfrm>
          <a:prstGeom prst="rect">
            <a:avLst/>
          </a:prstGeom>
        </p:spPr>
      </p:pic>
    </p:spTree>
    <p:extLst>
      <p:ext uri="{BB962C8B-B14F-4D97-AF65-F5344CB8AC3E}">
        <p14:creationId xmlns:p14="http://schemas.microsoft.com/office/powerpoint/2010/main" val="153217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descr="f3.pdf"/>
          <p:cNvPicPr>
            <a:picLocks noChangeAspect="1"/>
          </p:cNvPicPr>
          <p:nvPr/>
        </p:nvPicPr>
        <p:blipFill rotWithShape="1">
          <a:blip r:embed="rId3">
            <a:extLst>
              <a:ext uri="{28A0092B-C50C-407E-A947-70E740481C1C}">
                <a14:useLocalDpi xmlns:a14="http://schemas.microsoft.com/office/drawing/2010/main" val="0"/>
              </a:ext>
            </a:extLst>
          </a:blip>
          <a:srcRect t="7912" b="33670"/>
          <a:stretch/>
        </p:blipFill>
        <p:spPr>
          <a:xfrm>
            <a:off x="-252536" y="-171400"/>
            <a:ext cx="9585463" cy="7246527"/>
          </a:xfrm>
          <a:prstGeom prst="rect">
            <a:avLst/>
          </a:prstGeom>
        </p:spPr>
      </p:pic>
      <p:sp>
        <p:nvSpPr>
          <p:cNvPr id="3" name="Rectangle 2">
            <a:extLst>
              <a:ext uri="{FF2B5EF4-FFF2-40B4-BE49-F238E27FC236}">
                <a16:creationId xmlns:a16="http://schemas.microsoft.com/office/drawing/2014/main" id="{CF50939F-1D2D-4B9A-B459-B702D112E2EB}"/>
              </a:ext>
            </a:extLst>
          </p:cNvPr>
          <p:cNvSpPr/>
          <p:nvPr/>
        </p:nvSpPr>
        <p:spPr>
          <a:xfrm>
            <a:off x="4673881" y="175333"/>
            <a:ext cx="3498519" cy="1600438"/>
          </a:xfrm>
          <a:prstGeom prst="rect">
            <a:avLst/>
          </a:prstGeom>
        </p:spPr>
        <p:txBody>
          <a:bodyPr wrap="square">
            <a:spAutoFit/>
          </a:bodyPr>
          <a:lstStyle/>
          <a:p>
            <a:r>
              <a:rPr lang="en-US" sz="1400" dirty="0">
                <a:latin typeface="TimesTenLTStd-Roman"/>
              </a:rPr>
              <a:t>For the one-address instruction, a second address must </a:t>
            </a:r>
            <a:r>
              <a:rPr lang="en-US" sz="1400" dirty="0">
                <a:solidFill>
                  <a:srgbClr val="FF0000"/>
                </a:solidFill>
                <a:latin typeface="TimesTenLTStd-Roman"/>
              </a:rPr>
              <a:t>be implicit</a:t>
            </a:r>
            <a:r>
              <a:rPr lang="en-US" sz="1400" dirty="0">
                <a:latin typeface="TimesTenLTStd-Roman"/>
              </a:rPr>
              <a:t>. This was common in earlier machines, with the implied address being a processor register known as the </a:t>
            </a:r>
            <a:r>
              <a:rPr lang="en-US" sz="1400" b="1" dirty="0">
                <a:latin typeface="TimesTenLTStd-Bold"/>
              </a:rPr>
              <a:t>accumulator </a:t>
            </a:r>
            <a:r>
              <a:rPr lang="en-US" sz="1400" dirty="0">
                <a:latin typeface="TimesTenLTStd-Roman"/>
              </a:rPr>
              <a:t>(AC). The accumulator contains</a:t>
            </a:r>
          </a:p>
          <a:p>
            <a:r>
              <a:rPr lang="en-US" sz="1400" dirty="0">
                <a:latin typeface="TimesTenLTStd-Roman"/>
              </a:rPr>
              <a:t>one of the operands and is used to store the result.</a:t>
            </a:r>
            <a:endParaRPr lang="en-US" sz="14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4" name="Rectangle 4"/>
          <p:cNvSpPr>
            <a:spLocks noGrp="1" noChangeArrowheads="1"/>
          </p:cNvSpPr>
          <p:nvPr>
            <p:ph type="title" idx="4294967295"/>
          </p:nvPr>
        </p:nvSpPr>
        <p:spPr>
          <a:xfrm>
            <a:off x="323528" y="116632"/>
            <a:ext cx="7556500" cy="1116012"/>
          </a:xfrm>
        </p:spPr>
        <p:txBody>
          <a:bodyPr/>
          <a:lstStyle/>
          <a:p>
            <a:r>
              <a:rPr lang="en-US" dirty="0">
                <a:effectLst>
                  <a:outerShdw blurRad="38100" dist="38100" dir="2700000" algn="tl">
                    <a:srgbClr val="000000">
                      <a:alpha val="43137"/>
                    </a:srgbClr>
                  </a:outerShdw>
                </a:effectLst>
              </a:rPr>
              <a:t>Instruction Set Design</a:t>
            </a:r>
          </a:p>
        </p:txBody>
      </p:sp>
      <p:graphicFrame>
        <p:nvGraphicFramePr>
          <p:cNvPr id="31" name="Content Placeholder 30"/>
          <p:cNvGraphicFramePr>
            <a:graphicFrameLocks noGrp="1"/>
          </p:cNvGraphicFramePr>
          <p:nvPr>
            <p:ph idx="4294967295"/>
            <p:extLst>
              <p:ext uri="{D42A27DB-BD31-4B8C-83A1-F6EECF244321}">
                <p14:modId xmlns:p14="http://schemas.microsoft.com/office/powerpoint/2010/main" val="1116843124"/>
              </p:ext>
            </p:extLst>
          </p:nvPr>
        </p:nvGraphicFramePr>
        <p:xfrm>
          <a:off x="327891" y="912091"/>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4" name="Rectangle 4"/>
          <p:cNvSpPr>
            <a:spLocks noGrp="1" noChangeArrowheads="1"/>
          </p:cNvSpPr>
          <p:nvPr>
            <p:ph type="title" idx="4294967295"/>
          </p:nvPr>
        </p:nvSpPr>
        <p:spPr>
          <a:xfrm>
            <a:off x="0" y="484188"/>
            <a:ext cx="9144000" cy="1116012"/>
          </a:xfrm>
          <a:noFill/>
          <a:ln/>
        </p:spPr>
        <p:txBody>
          <a:bodyPr lIns="90488" tIns="44450" rIns="90488" bIns="44450"/>
          <a:lstStyle/>
          <a:p>
            <a:pPr algn="ctr"/>
            <a:r>
              <a:rPr lang="en-US" dirty="0">
                <a:effectLst>
                  <a:outerShdw blurRad="38100" dist="38100" dir="2700000" algn="tl">
                    <a:srgbClr val="000000">
                      <a:alpha val="43137"/>
                    </a:srgbClr>
                  </a:outerShdw>
                </a:effectLst>
              </a:rPr>
              <a:t>Types of Operands</a:t>
            </a:r>
          </a:p>
        </p:txBody>
      </p:sp>
      <p:graphicFrame>
        <p:nvGraphicFramePr>
          <p:cNvPr id="6" name="Content Placeholder 5"/>
          <p:cNvGraphicFramePr>
            <a:graphicFrameLocks noGrp="1"/>
          </p:cNvGraphicFramePr>
          <p:nvPr>
            <p:ph idx="4294967295"/>
          </p:nvPr>
        </p:nvGraphicFramePr>
        <p:xfrm>
          <a:off x="685800" y="1752600"/>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556313" cy="1116106"/>
          </a:xfrm>
        </p:spPr>
        <p:txBody>
          <a:bodyPr/>
          <a:lstStyle/>
          <a:p>
            <a:r>
              <a:rPr lang="en-US" dirty="0">
                <a:effectLst>
                  <a:outerShdw blurRad="38100" dist="38100" dir="2700000" algn="tl">
                    <a:srgbClr val="000000">
                      <a:alpha val="43137"/>
                    </a:srgbClr>
                  </a:outerShdw>
                </a:effectLst>
              </a:rPr>
              <a:t>Numbers </a:t>
            </a:r>
          </a:p>
        </p:txBody>
      </p:sp>
      <p:sp>
        <p:nvSpPr>
          <p:cNvPr id="3" name="Content Placeholder 2"/>
          <p:cNvSpPr>
            <a:spLocks noGrp="1"/>
          </p:cNvSpPr>
          <p:nvPr>
            <p:ph idx="1"/>
          </p:nvPr>
        </p:nvSpPr>
        <p:spPr>
          <a:xfrm>
            <a:off x="539552" y="1412776"/>
            <a:ext cx="7556313" cy="4572000"/>
          </a:xfrm>
        </p:spPr>
        <p:txBody>
          <a:bodyPr>
            <a:normAutofit fontScale="92500" lnSpcReduction="10000"/>
          </a:bodyPr>
          <a:lstStyle/>
          <a:p>
            <a:r>
              <a:rPr lang="en-US" dirty="0"/>
              <a:t>All machine languages include numeric data types</a:t>
            </a:r>
          </a:p>
          <a:p>
            <a:r>
              <a:rPr lang="en-US" dirty="0"/>
              <a:t>Numbers stored in a computer are limited:</a:t>
            </a:r>
          </a:p>
          <a:p>
            <a:pPr lvl="1"/>
            <a:r>
              <a:rPr lang="en-US" dirty="0"/>
              <a:t>Limit to the magnitude of numbers representable on a machine</a:t>
            </a:r>
          </a:p>
          <a:p>
            <a:pPr lvl="1"/>
            <a:r>
              <a:rPr lang="en-US" dirty="0"/>
              <a:t>In the case of floating-point numbers, a limit to their precision</a:t>
            </a:r>
          </a:p>
          <a:p>
            <a:pPr marL="228600" lvl="1">
              <a:spcBef>
                <a:spcPts val="2000"/>
              </a:spcBef>
              <a:buClr>
                <a:schemeClr val="accent1"/>
              </a:buClr>
            </a:pPr>
            <a:r>
              <a:rPr lang="en-US" sz="2000" dirty="0"/>
              <a:t>Three types of numerical data are common in computers:</a:t>
            </a:r>
          </a:p>
          <a:p>
            <a:pPr lvl="1"/>
            <a:r>
              <a:rPr lang="en-US" dirty="0"/>
              <a:t>Binary integer or binary fixed point</a:t>
            </a:r>
          </a:p>
          <a:p>
            <a:pPr lvl="1"/>
            <a:r>
              <a:rPr lang="en-US" dirty="0"/>
              <a:t>Binary floating point</a:t>
            </a:r>
          </a:p>
          <a:p>
            <a:pPr lvl="1"/>
            <a:r>
              <a:rPr lang="en-US" dirty="0"/>
              <a:t>Decimal</a:t>
            </a:r>
          </a:p>
          <a:p>
            <a:pPr marL="228600" lvl="1">
              <a:spcBef>
                <a:spcPts val="2000"/>
              </a:spcBef>
              <a:buClr>
                <a:schemeClr val="accent1"/>
              </a:buClr>
            </a:pPr>
            <a:r>
              <a:rPr lang="en-US" sz="2000" dirty="0"/>
              <a:t>Packed decimal</a:t>
            </a:r>
          </a:p>
          <a:p>
            <a:pPr lvl="1"/>
            <a:r>
              <a:rPr lang="en-US" sz="1838" dirty="0"/>
              <a:t>Each decimal digit is </a:t>
            </a:r>
            <a:r>
              <a:rPr lang="en-US" sz="1838" dirty="0">
                <a:solidFill>
                  <a:srgbClr val="FF0000"/>
                </a:solidFill>
              </a:rPr>
              <a:t>represented by a 4-bit code </a:t>
            </a:r>
            <a:r>
              <a:rPr lang="en-US" sz="1838" dirty="0"/>
              <a:t>with </a:t>
            </a:r>
            <a:r>
              <a:rPr lang="en-US" sz="1838" dirty="0">
                <a:solidFill>
                  <a:srgbClr val="FF0000"/>
                </a:solidFill>
              </a:rPr>
              <a:t>two digits stored per byte </a:t>
            </a:r>
          </a:p>
          <a:p>
            <a:pPr lvl="1"/>
            <a:r>
              <a:rPr lang="en-US" sz="1838" dirty="0"/>
              <a:t>To form numbers 4-bit codes are strung together, usually in multiples of 8 bits</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lum bright="20000" contrast="-20000"/>
          </a:blip>
          <a:stretch>
            <a:fillRect/>
          </a:stretch>
        </p:blipFill>
        <p:spPr>
          <a:xfrm>
            <a:off x="6972300" y="0"/>
            <a:ext cx="2171700" cy="2209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Characters </a:t>
            </a:r>
          </a:p>
        </p:txBody>
      </p:sp>
      <p:sp>
        <p:nvSpPr>
          <p:cNvPr id="3" name="Content Placeholder 2"/>
          <p:cNvSpPr>
            <a:spLocks noGrp="1"/>
          </p:cNvSpPr>
          <p:nvPr>
            <p:ph idx="1"/>
          </p:nvPr>
        </p:nvSpPr>
        <p:spPr>
          <a:xfrm>
            <a:off x="495718" y="1340768"/>
            <a:ext cx="7556313" cy="5181600"/>
          </a:xfrm>
        </p:spPr>
        <p:txBody>
          <a:bodyPr>
            <a:normAutofit/>
          </a:bodyPr>
          <a:lstStyle/>
          <a:p>
            <a:r>
              <a:rPr lang="en-US" dirty="0"/>
              <a:t>A common form of data is </a:t>
            </a:r>
            <a:r>
              <a:rPr lang="en-US" dirty="0">
                <a:solidFill>
                  <a:srgbClr val="FF0000"/>
                </a:solidFill>
              </a:rPr>
              <a:t>text</a:t>
            </a:r>
            <a:r>
              <a:rPr lang="en-US" dirty="0"/>
              <a:t> or </a:t>
            </a:r>
            <a:r>
              <a:rPr lang="en-US" dirty="0">
                <a:solidFill>
                  <a:srgbClr val="FF0000"/>
                </a:solidFill>
              </a:rPr>
              <a:t>character strings</a:t>
            </a:r>
          </a:p>
          <a:p>
            <a:r>
              <a:rPr lang="en-US" dirty="0">
                <a:solidFill>
                  <a:srgbClr val="FF0000"/>
                </a:solidFill>
              </a:rPr>
              <a:t>Textual data </a:t>
            </a:r>
            <a:r>
              <a:rPr lang="en-US" dirty="0"/>
              <a:t>in character form cannot be easily stored or transmitted by data processing and communications systems because they are designed for binary data</a:t>
            </a:r>
          </a:p>
          <a:p>
            <a:r>
              <a:rPr lang="en-US" dirty="0"/>
              <a:t>Most commonly used character code is the International Reference Alphabet (IRA)</a:t>
            </a:r>
          </a:p>
          <a:p>
            <a:pPr lvl="1"/>
            <a:r>
              <a:rPr lang="en-US" dirty="0"/>
              <a:t>Referred to in the United States as the American Standard Code for Information Interchange (</a:t>
            </a:r>
            <a:r>
              <a:rPr lang="en-US" dirty="0">
                <a:solidFill>
                  <a:srgbClr val="FF0000"/>
                </a:solidFill>
              </a:rPr>
              <a:t>ASCII</a:t>
            </a:r>
            <a:r>
              <a:rPr lang="en-US" dirty="0"/>
              <a:t>)</a:t>
            </a:r>
          </a:p>
          <a:p>
            <a:pPr marL="228600" lvl="1">
              <a:spcBef>
                <a:spcPts val="2000"/>
              </a:spcBef>
              <a:buClr>
                <a:schemeClr val="accent1"/>
              </a:buClr>
            </a:pPr>
            <a:r>
              <a:rPr lang="en-US" sz="2000" dirty="0"/>
              <a:t>Another code used to encode characters is the Extended Binary Coded Decimal Interchange Code (EBCDIC)</a:t>
            </a:r>
          </a:p>
          <a:p>
            <a:pPr lvl="1"/>
            <a:r>
              <a:rPr lang="en-US" dirty="0"/>
              <a:t>EBCDIC is used on IBM mainframes</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Logical Data</a:t>
            </a:r>
          </a:p>
        </p:txBody>
      </p:sp>
      <p:sp>
        <p:nvSpPr>
          <p:cNvPr id="3" name="Content Placeholder 2"/>
          <p:cNvSpPr>
            <a:spLocks noGrp="1"/>
          </p:cNvSpPr>
          <p:nvPr>
            <p:ph idx="1"/>
          </p:nvPr>
        </p:nvSpPr>
        <p:spPr>
          <a:xfrm>
            <a:off x="201706" y="1484784"/>
            <a:ext cx="7556313" cy="4144963"/>
          </a:xfrm>
        </p:spPr>
        <p:txBody>
          <a:bodyPr>
            <a:normAutofit fontScale="85000" lnSpcReduction="20000"/>
          </a:bodyPr>
          <a:lstStyle/>
          <a:p>
            <a:r>
              <a:rPr lang="en-US" dirty="0"/>
              <a:t>Normally, each word or other </a:t>
            </a:r>
            <a:r>
              <a:rPr lang="en-US" dirty="0">
                <a:solidFill>
                  <a:srgbClr val="FF0000"/>
                </a:solidFill>
              </a:rPr>
              <a:t>addressable unit </a:t>
            </a:r>
            <a:r>
              <a:rPr lang="en-US" dirty="0"/>
              <a:t>(byte, halfword, and so on) is treated as a single unit of data. It is sometimes useful, however, to consider an n-bit unit as consisting of </a:t>
            </a:r>
            <a:r>
              <a:rPr lang="en-US" dirty="0">
                <a:solidFill>
                  <a:srgbClr val="FF0000"/>
                </a:solidFill>
              </a:rPr>
              <a:t>n 1-bit items </a:t>
            </a:r>
            <a:r>
              <a:rPr lang="en-US" dirty="0"/>
              <a:t>of data, each item having the value 0 or 1. When data are viewed this way, they are considered to be logical data. </a:t>
            </a:r>
          </a:p>
          <a:p>
            <a:r>
              <a:rPr lang="en-US" dirty="0"/>
              <a:t>An </a:t>
            </a:r>
            <a:r>
              <a:rPr lang="en-US" i="1" dirty="0"/>
              <a:t>n</a:t>
            </a:r>
            <a:r>
              <a:rPr lang="en-US" dirty="0"/>
              <a:t>-bit unit consisting of </a:t>
            </a:r>
            <a:r>
              <a:rPr lang="en-US" i="1" dirty="0"/>
              <a:t>n </a:t>
            </a:r>
            <a:r>
              <a:rPr lang="en-US" dirty="0"/>
              <a:t>1-bit items of data, each item having the value 0 or 1</a:t>
            </a:r>
          </a:p>
          <a:p>
            <a:r>
              <a:rPr lang="en-US" dirty="0"/>
              <a:t>Two advantages to bit-oriented view:</a:t>
            </a:r>
          </a:p>
          <a:p>
            <a:pPr lvl="1"/>
            <a:r>
              <a:rPr lang="en-US" dirty="0"/>
              <a:t>Memory can be used most efficiently for storing an array of Boolean or binary data items in which each item can take on only the values 1 (true) and 0 (false)</a:t>
            </a:r>
          </a:p>
          <a:p>
            <a:pPr lvl="1"/>
            <a:r>
              <a:rPr lang="en-US" dirty="0"/>
              <a:t>To manipulate the bits of a data item</a:t>
            </a:r>
          </a:p>
          <a:p>
            <a:pPr lvl="2"/>
            <a:r>
              <a:rPr lang="en-US" dirty="0"/>
              <a:t>If floating-point operations are implemented in software, we need to be able to shift significant bits in some operations</a:t>
            </a:r>
          </a:p>
          <a:p>
            <a:pPr lvl="2"/>
            <a:r>
              <a:rPr lang="en-US" dirty="0"/>
              <a:t>To convert from IRA to packed decimal, we need to extract the rightmost 4 bits of each byte</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6B7F-E0CD-465F-A0AC-A23FF7C38B3F}"/>
              </a:ext>
            </a:extLst>
          </p:cNvPr>
          <p:cNvSpPr>
            <a:spLocks noGrp="1"/>
          </p:cNvSpPr>
          <p:nvPr>
            <p:ph type="title"/>
          </p:nvPr>
        </p:nvSpPr>
        <p:spPr/>
        <p:txBody>
          <a:bodyPr/>
          <a:lstStyle/>
          <a:p>
            <a:r>
              <a:rPr lang="en-US" dirty="0"/>
              <a:t>Intel x86 Data Types</a:t>
            </a:r>
          </a:p>
        </p:txBody>
      </p:sp>
      <p:sp>
        <p:nvSpPr>
          <p:cNvPr id="3" name="Content Placeholder 2">
            <a:extLst>
              <a:ext uri="{FF2B5EF4-FFF2-40B4-BE49-F238E27FC236}">
                <a16:creationId xmlns:a16="http://schemas.microsoft.com/office/drawing/2014/main" id="{3AA1F9C2-FB44-4E21-8A80-59B5361B6362}"/>
              </a:ext>
            </a:extLst>
          </p:cNvPr>
          <p:cNvSpPr>
            <a:spLocks noGrp="1"/>
          </p:cNvSpPr>
          <p:nvPr>
            <p:ph idx="1"/>
          </p:nvPr>
        </p:nvSpPr>
        <p:spPr>
          <a:xfrm>
            <a:off x="498474" y="1268760"/>
            <a:ext cx="7556313" cy="4857403"/>
          </a:xfrm>
        </p:spPr>
        <p:txBody>
          <a:bodyPr>
            <a:normAutofit fontScale="92500" lnSpcReduction="20000"/>
          </a:bodyPr>
          <a:lstStyle/>
          <a:p>
            <a:r>
              <a:rPr lang="en-US" dirty="0">
                <a:solidFill>
                  <a:schemeClr val="tx1"/>
                </a:solidFill>
                <a:latin typeface="Times New Roman" pitchFamily="-1" charset="0"/>
              </a:rPr>
              <a:t>The x86 can deal with data types of 8 (byte), 16 (</a:t>
            </a:r>
            <a:r>
              <a:rPr lang="en-US" dirty="0">
                <a:solidFill>
                  <a:srgbClr val="FF0000"/>
                </a:solidFill>
                <a:latin typeface="Times New Roman" pitchFamily="-1" charset="0"/>
              </a:rPr>
              <a:t>word</a:t>
            </a:r>
            <a:r>
              <a:rPr lang="en-US" dirty="0">
                <a:solidFill>
                  <a:schemeClr val="tx1"/>
                </a:solidFill>
                <a:latin typeface="Times New Roman" pitchFamily="-1" charset="0"/>
              </a:rPr>
              <a:t>), 32 (</a:t>
            </a:r>
            <a:r>
              <a:rPr lang="en-US" dirty="0">
                <a:solidFill>
                  <a:srgbClr val="FF0000"/>
                </a:solidFill>
                <a:latin typeface="Times New Roman" pitchFamily="-1" charset="0"/>
              </a:rPr>
              <a:t>doubleword</a:t>
            </a:r>
            <a:r>
              <a:rPr lang="en-US" dirty="0">
                <a:solidFill>
                  <a:schemeClr val="tx1"/>
                </a:solidFill>
                <a:latin typeface="Times New Roman" pitchFamily="-1" charset="0"/>
              </a:rPr>
              <a:t>), 64 (</a:t>
            </a:r>
            <a:r>
              <a:rPr lang="en-US" dirty="0">
                <a:solidFill>
                  <a:srgbClr val="FF0000"/>
                </a:solidFill>
                <a:latin typeface="Times New Roman" pitchFamily="-1" charset="0"/>
              </a:rPr>
              <a:t>quad- word</a:t>
            </a:r>
            <a:r>
              <a:rPr lang="en-US" dirty="0">
                <a:solidFill>
                  <a:schemeClr val="tx1"/>
                </a:solidFill>
                <a:latin typeface="Times New Roman" pitchFamily="-1" charset="0"/>
              </a:rPr>
              <a:t>), and 128 (</a:t>
            </a:r>
            <a:r>
              <a:rPr lang="en-US" dirty="0">
                <a:solidFill>
                  <a:srgbClr val="FF0000"/>
                </a:solidFill>
                <a:latin typeface="Times New Roman" pitchFamily="-1" charset="0"/>
              </a:rPr>
              <a:t>double quadword</a:t>
            </a:r>
            <a:r>
              <a:rPr lang="en-US" dirty="0">
                <a:solidFill>
                  <a:schemeClr val="tx1"/>
                </a:solidFill>
                <a:latin typeface="Times New Roman" pitchFamily="-1" charset="0"/>
              </a:rPr>
              <a:t>) bits in length. </a:t>
            </a:r>
          </a:p>
          <a:p>
            <a:r>
              <a:rPr lang="en-US" dirty="0">
                <a:solidFill>
                  <a:schemeClr val="tx1"/>
                </a:solidFill>
                <a:latin typeface="Times New Roman" pitchFamily="-1" charset="0"/>
              </a:rPr>
              <a:t>To allow maximum flexibility in data structures and efficient memory utilization, </a:t>
            </a:r>
            <a:r>
              <a:rPr lang="en-US" dirty="0">
                <a:solidFill>
                  <a:srgbClr val="FF0000"/>
                </a:solidFill>
                <a:latin typeface="Times New Roman" pitchFamily="-1" charset="0"/>
              </a:rPr>
              <a:t>words need not be aligned at even- numbered addresses</a:t>
            </a:r>
            <a:r>
              <a:rPr lang="en-US" dirty="0">
                <a:solidFill>
                  <a:schemeClr val="tx1"/>
                </a:solidFill>
                <a:latin typeface="Times New Roman" pitchFamily="-1" charset="0"/>
              </a:rPr>
              <a:t>; doublewords need not be aligned at addresses evenly divisible by 4; and quadwords need not be aligned at addresses evenly divisible by 8; and so on. However, </a:t>
            </a:r>
            <a:r>
              <a:rPr lang="en-US" dirty="0">
                <a:solidFill>
                  <a:srgbClr val="FF0000"/>
                </a:solidFill>
                <a:latin typeface="Times New Roman" pitchFamily="-1" charset="0"/>
              </a:rPr>
              <a:t>when data are accessed across a 32-bit bus</a:t>
            </a:r>
            <a:r>
              <a:rPr lang="en-US" dirty="0">
                <a:solidFill>
                  <a:schemeClr val="tx1"/>
                </a:solidFill>
                <a:latin typeface="Times New Roman" pitchFamily="-1" charset="0"/>
              </a:rPr>
              <a:t>, </a:t>
            </a:r>
            <a:r>
              <a:rPr lang="en-US" dirty="0">
                <a:solidFill>
                  <a:srgbClr val="FF0000"/>
                </a:solidFill>
                <a:latin typeface="Times New Roman" pitchFamily="-1" charset="0"/>
              </a:rPr>
              <a:t>data transfers take place in units of doublewords</a:t>
            </a:r>
            <a:r>
              <a:rPr lang="en-US" dirty="0">
                <a:solidFill>
                  <a:schemeClr val="tx1"/>
                </a:solidFill>
                <a:latin typeface="Times New Roman" pitchFamily="-1" charset="0"/>
              </a:rPr>
              <a:t>, beginning at addresses divisible by 4. The processor converts the request for misaligned values into a sequence of requests for the bus transfer. As with all of the Intel 80x86 machines, the x86 uses the little-endian style; that is, the least significant byte is stored in the lowest address (see Appendix 12A for a discussion of endianness). </a:t>
            </a:r>
          </a:p>
          <a:p>
            <a:r>
              <a:rPr lang="en-US" dirty="0">
                <a:solidFill>
                  <a:srgbClr val="FF0000"/>
                </a:solidFill>
                <a:latin typeface="Times New Roman" pitchFamily="-1" charset="0"/>
              </a:rPr>
              <a:t>The byte, word, doubleword, quadword, and double quadword are referred to as general data types</a:t>
            </a:r>
            <a:r>
              <a:rPr lang="en-US" dirty="0">
                <a:solidFill>
                  <a:schemeClr val="tx1"/>
                </a:solidFill>
                <a:latin typeface="Times New Roman" pitchFamily="-1" charset="0"/>
              </a:rPr>
              <a:t>. In addition, the x86 supports an impressive array of specific data types that are recognized and operated on by particular instructions. Table 12.2 summarizes these types. </a:t>
            </a:r>
            <a:endParaRPr lang="en-US" dirty="0"/>
          </a:p>
          <a:p>
            <a:endParaRPr lang="en-US" dirty="0"/>
          </a:p>
        </p:txBody>
      </p:sp>
      <p:sp>
        <p:nvSpPr>
          <p:cNvPr id="4" name="Footer Placeholder 3">
            <a:extLst>
              <a:ext uri="{FF2B5EF4-FFF2-40B4-BE49-F238E27FC236}">
                <a16:creationId xmlns:a16="http://schemas.microsoft.com/office/drawing/2014/main" id="{ACB23BFD-D00A-49EE-8795-6264D84CE955}"/>
              </a:ext>
            </a:extLst>
          </p:cNvPr>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8350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179512" y="116632"/>
            <a:ext cx="7704856" cy="6741368"/>
          </a:xfrm>
          <a:prstGeom prst="rect">
            <a:avLst/>
          </a:prstGeom>
        </p:spPr>
      </p:pic>
      <p:sp>
        <p:nvSpPr>
          <p:cNvPr id="5" name="TextBox 4"/>
          <p:cNvSpPr txBox="1"/>
          <p:nvPr/>
        </p:nvSpPr>
        <p:spPr>
          <a:xfrm>
            <a:off x="7739463" y="1700808"/>
            <a:ext cx="1440160" cy="2308324"/>
          </a:xfrm>
          <a:prstGeom prst="rect">
            <a:avLst/>
          </a:prstGeom>
          <a:noFill/>
        </p:spPr>
        <p:txBody>
          <a:bodyPr wrap="square" rtlCol="0">
            <a:spAutoFit/>
          </a:bodyPr>
          <a:lstStyle/>
          <a:p>
            <a:pPr algn="ctr"/>
            <a:r>
              <a:rPr lang="en-US" dirty="0">
                <a:latin typeface="+mn-lt"/>
              </a:rPr>
              <a:t>Table 12.2 </a:t>
            </a:r>
          </a:p>
          <a:p>
            <a:pPr algn="ctr"/>
            <a:endParaRPr lang="en-US" dirty="0">
              <a:latin typeface="+mn-lt"/>
            </a:endParaRPr>
          </a:p>
          <a:p>
            <a:pPr algn="ctr"/>
            <a:r>
              <a:rPr lang="en-US" dirty="0">
                <a:latin typeface="+mn-lt"/>
              </a:rPr>
              <a:t>x86 </a:t>
            </a:r>
          </a:p>
          <a:p>
            <a:pPr algn="ctr"/>
            <a:r>
              <a:rPr lang="en-US" dirty="0">
                <a:latin typeface="+mn-lt"/>
              </a:rPr>
              <a:t>Data Types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4.pdf"/>
          <p:cNvPicPr>
            <a:picLocks noChangeAspect="1"/>
          </p:cNvPicPr>
          <p:nvPr/>
        </p:nvPicPr>
        <p:blipFill rotWithShape="1">
          <a:blip r:embed="rId3">
            <a:extLst>
              <a:ext uri="{28A0092B-C50C-407E-A947-70E740481C1C}">
                <a14:useLocalDpi xmlns:a14="http://schemas.microsoft.com/office/drawing/2010/main" val="0"/>
              </a:ext>
            </a:extLst>
          </a:blip>
          <a:srcRect t="3704" b="9091"/>
          <a:stretch/>
        </p:blipFill>
        <p:spPr>
          <a:xfrm>
            <a:off x="0" y="-99392"/>
            <a:ext cx="8942294" cy="68881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1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20"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Single-Instruction-Multiple-Data (SIMD) Data Types</a:t>
            </a:r>
          </a:p>
        </p:txBody>
      </p:sp>
      <p:sp>
        <p:nvSpPr>
          <p:cNvPr id="34821" name="Rectangle 5"/>
          <p:cNvSpPr>
            <a:spLocks noGrp="1" noChangeArrowheads="1"/>
          </p:cNvSpPr>
          <p:nvPr>
            <p:ph idx="1"/>
          </p:nvPr>
        </p:nvSpPr>
        <p:spPr>
          <a:xfrm>
            <a:off x="495896" y="1790533"/>
            <a:ext cx="7556313" cy="4724400"/>
          </a:xfrm>
          <a:noFill/>
          <a:ln/>
        </p:spPr>
        <p:txBody>
          <a:bodyPr lIns="90488" tIns="44450" rIns="90488" bIns="44450">
            <a:normAutofit fontScale="92500"/>
          </a:bodyPr>
          <a:lstStyle/>
          <a:p>
            <a:pPr>
              <a:lnSpc>
                <a:spcPct val="80000"/>
              </a:lnSpc>
            </a:pPr>
            <a:r>
              <a:rPr lang="en-US" sz="1800" dirty="0"/>
              <a:t>Introduced to the x86 architecture as part of the extensions of the instruction set to optimize performance of multimedia applications</a:t>
            </a:r>
          </a:p>
          <a:p>
            <a:pPr>
              <a:lnSpc>
                <a:spcPct val="80000"/>
              </a:lnSpc>
            </a:pPr>
            <a:r>
              <a:rPr lang="en-US" sz="1800" dirty="0"/>
              <a:t>These extensions include MMX (multimedia extensions) and SSE (streaming SIMD extensions)</a:t>
            </a:r>
          </a:p>
          <a:p>
            <a:pPr marL="0" lvl="0" indent="0" eaLnBrk="0" fontAlgn="base" hangingPunct="0">
              <a:spcBef>
                <a:spcPct val="30000"/>
              </a:spcBef>
              <a:spcAft>
                <a:spcPct val="0"/>
              </a:spcAft>
              <a:buClrTx/>
              <a:buSzTx/>
              <a:buNone/>
            </a:pPr>
            <a:r>
              <a:rPr lang="en-US" sz="1800" dirty="0"/>
              <a:t>Data types:</a:t>
            </a:r>
          </a:p>
          <a:p>
            <a:pPr eaLnBrk="0" fontAlgn="base" hangingPunct="0">
              <a:spcBef>
                <a:spcPct val="30000"/>
              </a:spcBef>
              <a:spcAft>
                <a:spcPct val="0"/>
              </a:spcAft>
              <a:buClrTx/>
              <a:buSzTx/>
            </a:pPr>
            <a:r>
              <a:rPr lang="en-US" sz="1800" b="1" dirty="0">
                <a:solidFill>
                  <a:srgbClr val="000000"/>
                </a:solidFill>
                <a:latin typeface="Times New Roman" pitchFamily="-1" charset="0"/>
              </a:rPr>
              <a:t>Packed byte and packed byte integer: </a:t>
            </a:r>
            <a:r>
              <a:rPr lang="en-US" sz="1800" dirty="0">
                <a:solidFill>
                  <a:srgbClr val="000000"/>
                </a:solidFill>
                <a:latin typeface="Times New Roman" pitchFamily="-1" charset="0"/>
              </a:rPr>
              <a:t>Bytes packed into a 64-bit quadword or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word and packed word integer: </a:t>
            </a:r>
            <a:r>
              <a:rPr lang="en-US" sz="1800" dirty="0">
                <a:solidFill>
                  <a:srgbClr val="000000"/>
                </a:solidFill>
                <a:latin typeface="Times New Roman" pitchFamily="-1" charset="0"/>
              </a:rPr>
              <a:t>16-bit words packed into a 64-bit quad-</a:t>
            </a:r>
            <a:r>
              <a:rPr lang="en-US" sz="1800" b="1" dirty="0">
                <a:solidFill>
                  <a:srgbClr val="000000"/>
                </a:solidFill>
                <a:latin typeface="Times New Roman" pitchFamily="-1" charset="0"/>
              </a:rPr>
              <a:t> </a:t>
            </a:r>
            <a:r>
              <a:rPr lang="en-US" sz="1800" dirty="0">
                <a:solidFill>
                  <a:srgbClr val="000000"/>
                </a:solidFill>
                <a:latin typeface="Times New Roman" pitchFamily="-1" charset="0"/>
              </a:rPr>
              <a:t>word or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doubleword and packed doubleword integer: </a:t>
            </a:r>
            <a:r>
              <a:rPr lang="en-US" sz="1800" dirty="0">
                <a:solidFill>
                  <a:srgbClr val="000000"/>
                </a:solidFill>
                <a:latin typeface="Times New Roman" pitchFamily="-1" charset="0"/>
              </a:rPr>
              <a:t>32-bit doublewords packed into a 64-bit quadword or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quadword and packed </a:t>
            </a:r>
            <a:r>
              <a:rPr lang="en-US" sz="1800" b="1" dirty="0" err="1">
                <a:solidFill>
                  <a:srgbClr val="000000"/>
                </a:solidFill>
                <a:latin typeface="Times New Roman" pitchFamily="-1" charset="0"/>
              </a:rPr>
              <a:t>qaudword</a:t>
            </a:r>
            <a:r>
              <a:rPr lang="en-US" sz="1800" b="1" dirty="0">
                <a:solidFill>
                  <a:srgbClr val="000000"/>
                </a:solidFill>
                <a:latin typeface="Times New Roman" pitchFamily="-1" charset="0"/>
              </a:rPr>
              <a:t> integer: </a:t>
            </a:r>
            <a:r>
              <a:rPr lang="en-US" sz="1800" dirty="0">
                <a:solidFill>
                  <a:srgbClr val="000000"/>
                </a:solidFill>
                <a:latin typeface="Times New Roman" pitchFamily="-1" charset="0"/>
              </a:rPr>
              <a:t>Two 64-bit quadwords packed into a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single-precision floating-point and</a:t>
            </a:r>
            <a:r>
              <a:rPr lang="en-US" sz="1200" b="1" dirty="0">
                <a:solidFill>
                  <a:srgbClr val="000000"/>
                </a:solidFill>
                <a:latin typeface="Times New Roman" pitchFamily="-1" charset="0"/>
              </a:rPr>
              <a:t> packed double-precision floating- point: </a:t>
            </a:r>
            <a:r>
              <a:rPr lang="en-US" sz="1200" dirty="0">
                <a:solidFill>
                  <a:srgbClr val="000000"/>
                </a:solidFill>
                <a:latin typeface="Times New Roman" pitchFamily="-1" charset="0"/>
              </a:rPr>
              <a:t>Four 32-bit floating-point or two 64-bit floating-point values packed into a 128-bit double quadword </a:t>
            </a:r>
          </a:p>
          <a:p>
            <a:pPr>
              <a:lnSpc>
                <a:spcPct val="80000"/>
              </a:lnSpc>
            </a:pPr>
            <a:endParaRPr lang="en-US" sz="1800"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8" name="Rectangle 4"/>
          <p:cNvSpPr>
            <a:spLocks noGrp="1" noChangeArrowheads="1"/>
          </p:cNvSpPr>
          <p:nvPr>
            <p:ph type="title"/>
          </p:nvPr>
        </p:nvSpPr>
        <p:spPr>
          <a:xfrm>
            <a:off x="762000" y="533400"/>
            <a:ext cx="7556313" cy="1116106"/>
          </a:xfrm>
          <a:noFill/>
          <a:ln/>
        </p:spPr>
        <p:txBody>
          <a:bodyPr lIns="90488" tIns="44450" rIns="90488" bIns="44450"/>
          <a:lstStyle/>
          <a:p>
            <a:r>
              <a:rPr lang="en-US" dirty="0">
                <a:effectLst>
                  <a:outerShdw blurRad="38100" dist="38100" dir="2700000" algn="tl">
                    <a:srgbClr val="000000">
                      <a:alpha val="43137"/>
                    </a:srgbClr>
                  </a:outerShdw>
                </a:effectLst>
              </a:rPr>
              <a:t>Machine Instruction Characteristics</a:t>
            </a:r>
          </a:p>
        </p:txBody>
      </p:sp>
      <p:sp>
        <p:nvSpPr>
          <p:cNvPr id="6149" name="Rectangle 5"/>
          <p:cNvSpPr>
            <a:spLocks noGrp="1" noChangeArrowheads="1"/>
          </p:cNvSpPr>
          <p:nvPr>
            <p:ph idx="1"/>
          </p:nvPr>
        </p:nvSpPr>
        <p:spPr>
          <a:xfrm>
            <a:off x="498474" y="2362200"/>
            <a:ext cx="7556313" cy="4038600"/>
          </a:xfrm>
          <a:noFill/>
          <a:ln/>
        </p:spPr>
        <p:txBody>
          <a:bodyPr lIns="90488" tIns="44450" rIns="90488" bIns="44450">
            <a:normAutofit/>
          </a:bodyPr>
          <a:lstStyle/>
          <a:p>
            <a:r>
              <a:rPr lang="en-US" dirty="0"/>
              <a:t>The operation of the processor is determined by the instructions it executes, referred to as </a:t>
            </a:r>
            <a:r>
              <a:rPr lang="en-US" i="1" dirty="0"/>
              <a:t>machine instructions </a:t>
            </a:r>
            <a:r>
              <a:rPr lang="en-US" dirty="0"/>
              <a:t>or </a:t>
            </a:r>
            <a:r>
              <a:rPr lang="en-US" i="1" dirty="0"/>
              <a:t>computer instructions</a:t>
            </a:r>
          </a:p>
          <a:p>
            <a:r>
              <a:rPr lang="en-US" dirty="0"/>
              <a:t>The collection of different instructions that the processor can execute is referred to as the processor’s </a:t>
            </a:r>
            <a:r>
              <a:rPr lang="en-US" i="1" dirty="0">
                <a:solidFill>
                  <a:srgbClr val="FF0000"/>
                </a:solidFill>
              </a:rPr>
              <a:t>instruction set</a:t>
            </a:r>
          </a:p>
          <a:p>
            <a:r>
              <a:rPr lang="en-US" dirty="0"/>
              <a:t>Each instruction must contain the information required by the processor for execution</a:t>
            </a:r>
          </a:p>
        </p:txBody>
      </p:sp>
      <p:pic>
        <p:nvPicPr>
          <p:cNvPr id="7" name="Picture 6"/>
          <p:cNvPicPr>
            <a:picLocks noChangeAspect="1"/>
          </p:cNvPicPr>
          <p:nvPr/>
        </p:nvPicPr>
        <p:blipFill>
          <a:blip r:embed="rId3"/>
          <a:stretch>
            <a:fillRect/>
          </a:stretch>
        </p:blipFill>
        <p:spPr>
          <a:xfrm>
            <a:off x="7315200" y="4876800"/>
            <a:ext cx="1358617" cy="1666875"/>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50C0-BBE2-48BF-B8ED-A88E39AFDCC8}"/>
              </a:ext>
            </a:extLst>
          </p:cNvPr>
          <p:cNvSpPr>
            <a:spLocks noGrp="1"/>
          </p:cNvSpPr>
          <p:nvPr>
            <p:ph type="title"/>
          </p:nvPr>
        </p:nvSpPr>
        <p:spPr/>
        <p:txBody>
          <a:bodyPr/>
          <a:lstStyle/>
          <a:p>
            <a:r>
              <a:rPr lang="en-US" dirty="0"/>
              <a:t>ARM Processors</a:t>
            </a:r>
          </a:p>
        </p:txBody>
      </p:sp>
      <p:sp>
        <p:nvSpPr>
          <p:cNvPr id="3" name="Content Placeholder 2">
            <a:extLst>
              <a:ext uri="{FF2B5EF4-FFF2-40B4-BE49-F238E27FC236}">
                <a16:creationId xmlns:a16="http://schemas.microsoft.com/office/drawing/2014/main" id="{D6A30B64-7A68-4D07-B7E3-65C86AA1818F}"/>
              </a:ext>
            </a:extLst>
          </p:cNvPr>
          <p:cNvSpPr>
            <a:spLocks noGrp="1"/>
          </p:cNvSpPr>
          <p:nvPr>
            <p:ph idx="1"/>
          </p:nvPr>
        </p:nvSpPr>
        <p:spPr/>
        <p:txBody>
          <a:bodyPr>
            <a:normAutofit/>
          </a:bodyPr>
          <a:lstStyle/>
          <a:p>
            <a:endParaRPr lang="en-US" dirty="0"/>
          </a:p>
          <a:p>
            <a:r>
              <a:rPr lang="en-US" dirty="0"/>
              <a:t>ARMv7 is an older instruction set also from ARM Holdings plc, but with 32-bit addresses instead of ARMv8’s 64 bits.</a:t>
            </a:r>
          </a:p>
          <a:p>
            <a:r>
              <a:rPr lang="en-US" dirty="0"/>
              <a:t> More than 14 billion chips with ARM processors were manufactured in 2015, making them the most popular instruction sets in the world. </a:t>
            </a:r>
          </a:p>
        </p:txBody>
      </p:sp>
      <p:sp>
        <p:nvSpPr>
          <p:cNvPr id="4" name="Footer Placeholder 3">
            <a:extLst>
              <a:ext uri="{FF2B5EF4-FFF2-40B4-BE49-F238E27FC236}">
                <a16:creationId xmlns:a16="http://schemas.microsoft.com/office/drawing/2014/main" id="{EBBF8D28-241D-48A1-B818-5BF09E186369}"/>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3283459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79512" y="116632"/>
            <a:ext cx="8610600" cy="963612"/>
          </a:xfrm>
        </p:spPr>
        <p:txBody>
          <a:bodyPr/>
          <a:lstStyle/>
          <a:p>
            <a:r>
              <a:rPr lang="en-GB" dirty="0">
                <a:effectLst>
                  <a:outerShdw blurRad="38100" dist="38100" dir="2700000" algn="tl">
                    <a:srgbClr val="000000">
                      <a:alpha val="43137"/>
                    </a:srgbClr>
                  </a:outerShdw>
                </a:effectLst>
              </a:rPr>
              <a:t>ARMv7 Data Types</a:t>
            </a:r>
          </a:p>
        </p:txBody>
      </p:sp>
      <p:graphicFrame>
        <p:nvGraphicFramePr>
          <p:cNvPr id="17" name="Content Placeholder 16"/>
          <p:cNvGraphicFramePr>
            <a:graphicFrameLocks noGrp="1"/>
          </p:cNvGraphicFramePr>
          <p:nvPr>
            <p:ph idx="4294967295"/>
            <p:extLst>
              <p:ext uri="{D42A27DB-BD31-4B8C-83A1-F6EECF244321}">
                <p14:modId xmlns:p14="http://schemas.microsoft.com/office/powerpoint/2010/main" val="711845326"/>
              </p:ext>
            </p:extLst>
          </p:nvPr>
        </p:nvGraphicFramePr>
        <p:xfrm>
          <a:off x="115455" y="782782"/>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t="24411" b="20539"/>
          <a:stretch/>
        </p:blipFill>
        <p:spPr>
          <a:xfrm>
            <a:off x="0" y="-210431"/>
            <a:ext cx="9520976" cy="6782920"/>
          </a:xfrm>
          <a:prstGeom prst="rect">
            <a:avLst/>
          </a:prstGeom>
        </p:spPr>
      </p:pic>
      <p:sp>
        <p:nvSpPr>
          <p:cNvPr id="4" name="Rectangle 3">
            <a:extLst>
              <a:ext uri="{FF2B5EF4-FFF2-40B4-BE49-F238E27FC236}">
                <a16:creationId xmlns:a16="http://schemas.microsoft.com/office/drawing/2014/main" id="{895F0F48-5D10-4FC3-8831-35B600150C20}"/>
              </a:ext>
            </a:extLst>
          </p:cNvPr>
          <p:cNvSpPr/>
          <p:nvPr/>
        </p:nvSpPr>
        <p:spPr>
          <a:xfrm>
            <a:off x="323528" y="5157192"/>
            <a:ext cx="8568952" cy="584775"/>
          </a:xfrm>
          <a:prstGeom prst="rect">
            <a:avLst/>
          </a:prstGeom>
        </p:spPr>
        <p:txBody>
          <a:bodyPr wrap="square">
            <a:spAutoFit/>
          </a:bodyPr>
          <a:lstStyle/>
          <a:p>
            <a:r>
              <a:rPr lang="en-US" sz="1600" dirty="0">
                <a:solidFill>
                  <a:srgbClr val="000000"/>
                </a:solidFill>
              </a:rPr>
              <a:t>A state bit (E-bit) in the system control register is set and cleared under program control using the SETEND instruction. The E-bit defines which endian to load and store data</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7A0A8-B302-46CC-B870-89B5F1D6223B}"/>
              </a:ext>
            </a:extLst>
          </p:cNvPr>
          <p:cNvSpPr>
            <a:spLocks noGrp="1"/>
          </p:cNvSpPr>
          <p:nvPr>
            <p:ph type="title"/>
          </p:nvPr>
        </p:nvSpPr>
        <p:spPr/>
        <p:txBody>
          <a:bodyPr/>
          <a:lstStyle/>
          <a:p>
            <a:r>
              <a:rPr lang="en-US" dirty="0"/>
              <a:t>TYPES OF OPERATIONS</a:t>
            </a:r>
          </a:p>
        </p:txBody>
      </p:sp>
      <p:sp>
        <p:nvSpPr>
          <p:cNvPr id="4" name="Content Placeholder 3">
            <a:extLst>
              <a:ext uri="{FF2B5EF4-FFF2-40B4-BE49-F238E27FC236}">
                <a16:creationId xmlns:a16="http://schemas.microsoft.com/office/drawing/2014/main" id="{89B9D444-0158-458B-9236-9407D5BCCDD4}"/>
              </a:ext>
            </a:extLst>
          </p:cNvPr>
          <p:cNvSpPr>
            <a:spLocks noGrp="1"/>
          </p:cNvSpPr>
          <p:nvPr>
            <p:ph idx="1"/>
          </p:nvPr>
        </p:nvSpPr>
        <p:spPr>
          <a:xfrm>
            <a:off x="323528" y="1981200"/>
            <a:ext cx="7731259" cy="4144963"/>
          </a:xfrm>
        </p:spPr>
        <p:txBody>
          <a:bodyPr>
            <a:normAutofit/>
          </a:bodyPr>
          <a:lstStyle/>
          <a:p>
            <a:r>
              <a:rPr lang="en-US" dirty="0"/>
              <a:t>The number of different opcodes </a:t>
            </a:r>
            <a:r>
              <a:rPr lang="en-US" dirty="0">
                <a:solidFill>
                  <a:srgbClr val="FF0000"/>
                </a:solidFill>
              </a:rPr>
              <a:t>varies widely from machine to machine</a:t>
            </a:r>
            <a:r>
              <a:rPr lang="en-US" dirty="0"/>
              <a:t>. However, the same general types of operations are found on all machines. A useful and typical categorization is the following:</a:t>
            </a:r>
          </a:p>
          <a:p>
            <a:pPr lvl="1"/>
            <a:r>
              <a:rPr lang="en-US" dirty="0"/>
              <a:t> Data transfer</a:t>
            </a:r>
          </a:p>
          <a:p>
            <a:pPr lvl="1"/>
            <a:r>
              <a:rPr lang="en-US" dirty="0"/>
              <a:t>Arithmetic</a:t>
            </a:r>
          </a:p>
          <a:p>
            <a:pPr lvl="1"/>
            <a:r>
              <a:rPr lang="en-US" dirty="0"/>
              <a:t>Logical</a:t>
            </a:r>
          </a:p>
          <a:p>
            <a:pPr lvl="1"/>
            <a:r>
              <a:rPr lang="en-US" dirty="0"/>
              <a:t>Conversion</a:t>
            </a:r>
          </a:p>
          <a:p>
            <a:pPr lvl="1"/>
            <a:r>
              <a:rPr lang="en-US" dirty="0"/>
              <a:t>I/O</a:t>
            </a:r>
          </a:p>
          <a:p>
            <a:pPr lvl="1"/>
            <a:r>
              <a:rPr lang="en-US" dirty="0"/>
              <a:t>System control</a:t>
            </a:r>
          </a:p>
          <a:p>
            <a:pPr lvl="1"/>
            <a:r>
              <a:rPr lang="en-US" dirty="0"/>
              <a:t>Transfer of control</a:t>
            </a:r>
          </a:p>
        </p:txBody>
      </p:sp>
      <p:sp>
        <p:nvSpPr>
          <p:cNvPr id="2" name="Footer Placeholder 1">
            <a:extLst>
              <a:ext uri="{FF2B5EF4-FFF2-40B4-BE49-F238E27FC236}">
                <a16:creationId xmlns:a16="http://schemas.microsoft.com/office/drawing/2014/main" id="{6AE816B7-9FDB-4039-9874-9CE6AB4D2B7C}"/>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405626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a:xfrm>
            <a:off x="107504" y="6492875"/>
            <a:ext cx="6122894" cy="365125"/>
          </a:xfrm>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07504" y="116632"/>
            <a:ext cx="6624736" cy="6624736"/>
          </a:xfrm>
          <a:prstGeom prst="rect">
            <a:avLst/>
          </a:prstGeom>
        </p:spPr>
      </p:pic>
      <p:sp>
        <p:nvSpPr>
          <p:cNvPr id="4" name="TextBox 3"/>
          <p:cNvSpPr txBox="1"/>
          <p:nvPr/>
        </p:nvSpPr>
        <p:spPr>
          <a:xfrm>
            <a:off x="6732240" y="1466273"/>
            <a:ext cx="2304256" cy="4216539"/>
          </a:xfrm>
          <a:prstGeom prst="rect">
            <a:avLst/>
          </a:prstGeom>
          <a:noFill/>
        </p:spPr>
        <p:txBody>
          <a:bodyPr wrap="square" rtlCol="0">
            <a:spAutoFit/>
          </a:bodyPr>
          <a:lstStyle/>
          <a:p>
            <a:pPr algn="ctr"/>
            <a:r>
              <a:rPr lang="en-US" sz="3600" dirty="0">
                <a:latin typeface="+mn-lt"/>
              </a:rPr>
              <a:t>Table 12.3  </a:t>
            </a:r>
          </a:p>
          <a:p>
            <a:pPr algn="ctr"/>
            <a:endParaRPr lang="en-US" sz="2800" dirty="0">
              <a:latin typeface="+mn-lt"/>
            </a:endParaRPr>
          </a:p>
          <a:p>
            <a:pPr algn="ctr"/>
            <a:r>
              <a:rPr lang="en-US" sz="2800" dirty="0">
                <a:latin typeface="+mn-lt"/>
              </a:rPr>
              <a:t>Common Instruction Set Operations</a:t>
            </a:r>
          </a:p>
          <a:p>
            <a:pPr algn="ctr"/>
            <a:r>
              <a:rPr lang="en-US" sz="2800" dirty="0">
                <a:latin typeface="+mn-lt"/>
              </a:rPr>
              <a:t> (page 1 of 2) </a:t>
            </a:r>
          </a:p>
        </p:txBody>
      </p:sp>
      <p:sp>
        <p:nvSpPr>
          <p:cNvPr id="5" name="TextBox 4"/>
          <p:cNvSpPr txBox="1"/>
          <p:nvPr/>
        </p:nvSpPr>
        <p:spPr>
          <a:xfrm>
            <a:off x="6012160" y="6093296"/>
            <a:ext cx="3131840" cy="461665"/>
          </a:xfrm>
          <a:prstGeom prst="rect">
            <a:avLst/>
          </a:prstGeom>
          <a:noFill/>
        </p:spPr>
        <p:txBody>
          <a:bodyPr wrap="square" rtlCol="0">
            <a:spAutoFit/>
          </a:bodyPr>
          <a:lstStyle/>
          <a:p>
            <a:pPr algn="ctr"/>
            <a:r>
              <a:rPr lang="en-US" sz="1200" dirty="0">
                <a:latin typeface="+mn-lt"/>
              </a:rPr>
              <a:t>(Table can be found on page </a:t>
            </a:r>
          </a:p>
          <a:p>
            <a:pPr algn="ctr"/>
            <a:r>
              <a:rPr lang="en-US" sz="1200" dirty="0">
                <a:latin typeface="+mn-lt"/>
              </a:rPr>
              <a:t>426 in textbook.)</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11" name="TextBox 10"/>
          <p:cNvSpPr txBox="1"/>
          <p:nvPr/>
        </p:nvSpPr>
        <p:spPr>
          <a:xfrm>
            <a:off x="99391" y="4991652"/>
            <a:ext cx="184666" cy="461665"/>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107504" y="188640"/>
            <a:ext cx="6083300" cy="6261100"/>
          </a:xfrm>
          <a:prstGeom prst="rect">
            <a:avLst/>
          </a:prstGeom>
        </p:spPr>
      </p:pic>
      <p:sp>
        <p:nvSpPr>
          <p:cNvPr id="9" name="TextBox 8"/>
          <p:cNvSpPr txBox="1"/>
          <p:nvPr/>
        </p:nvSpPr>
        <p:spPr>
          <a:xfrm>
            <a:off x="6156176" y="1466273"/>
            <a:ext cx="2880320" cy="2800767"/>
          </a:xfrm>
          <a:prstGeom prst="rect">
            <a:avLst/>
          </a:prstGeom>
          <a:noFill/>
        </p:spPr>
        <p:txBody>
          <a:bodyPr wrap="square" rtlCol="0">
            <a:spAutoFit/>
          </a:bodyPr>
          <a:lstStyle/>
          <a:p>
            <a:pPr algn="ctr"/>
            <a:r>
              <a:rPr lang="en-US" sz="3600" dirty="0">
                <a:latin typeface="+mn-lt"/>
              </a:rPr>
              <a:t>Table 12.3  </a:t>
            </a:r>
          </a:p>
          <a:p>
            <a:pPr algn="ctr"/>
            <a:endParaRPr lang="en-US" sz="2800" dirty="0">
              <a:latin typeface="+mn-lt"/>
            </a:endParaRPr>
          </a:p>
          <a:p>
            <a:pPr algn="ctr"/>
            <a:r>
              <a:rPr lang="en-US" sz="2800" dirty="0">
                <a:latin typeface="+mn-lt"/>
              </a:rPr>
              <a:t>Common Instruction Set Operations</a:t>
            </a:r>
          </a:p>
          <a:p>
            <a:pPr algn="ctr"/>
            <a:r>
              <a:rPr lang="en-US" sz="2800" dirty="0">
                <a:latin typeface="+mn-lt"/>
              </a:rPr>
              <a:t> (page 2 of 2) </a:t>
            </a:r>
          </a:p>
        </p:txBody>
      </p:sp>
      <p:sp>
        <p:nvSpPr>
          <p:cNvPr id="4" name="Rectangle 3"/>
          <p:cNvSpPr/>
          <p:nvPr/>
        </p:nvSpPr>
        <p:spPr>
          <a:xfrm>
            <a:off x="6260340" y="5805264"/>
            <a:ext cx="2883660" cy="461665"/>
          </a:xfrm>
          <a:prstGeom prst="rect">
            <a:avLst/>
          </a:prstGeom>
        </p:spPr>
        <p:txBody>
          <a:bodyPr wrap="square">
            <a:spAutoFit/>
          </a:bodyPr>
          <a:lstStyle/>
          <a:p>
            <a:pPr algn="ctr"/>
            <a:r>
              <a:rPr lang="en-US" sz="1200" dirty="0">
                <a:latin typeface="+mn-lt"/>
              </a:rPr>
              <a:t>(Table can be found on page </a:t>
            </a:r>
          </a:p>
          <a:p>
            <a:pPr algn="ctr"/>
            <a:r>
              <a:rPr lang="en-US" sz="1200" dirty="0">
                <a:latin typeface="+mn-lt"/>
              </a:rPr>
              <a:t>426 in textbook.)</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467544" y="1268760"/>
            <a:ext cx="8136904" cy="5164131"/>
          </a:xfrm>
          <a:prstGeom prst="rect">
            <a:avLst/>
          </a:prstGeom>
        </p:spPr>
      </p:pic>
      <p:sp>
        <p:nvSpPr>
          <p:cNvPr id="6" name="TextBox 5"/>
          <p:cNvSpPr txBox="1"/>
          <p:nvPr/>
        </p:nvSpPr>
        <p:spPr>
          <a:xfrm>
            <a:off x="0" y="116632"/>
            <a:ext cx="9143999" cy="1015663"/>
          </a:xfrm>
          <a:prstGeom prst="rect">
            <a:avLst/>
          </a:prstGeom>
          <a:noFill/>
        </p:spPr>
        <p:txBody>
          <a:bodyPr wrap="square" rtlCol="0">
            <a:spAutoFit/>
          </a:bodyPr>
          <a:lstStyle/>
          <a:p>
            <a:pPr algn="ctr"/>
            <a:r>
              <a:rPr lang="en-US" sz="3200" dirty="0">
                <a:latin typeface="+mn-lt"/>
              </a:rPr>
              <a:t>Table 12.4</a:t>
            </a:r>
            <a:r>
              <a:rPr lang="en-US" sz="2800" dirty="0">
                <a:latin typeface="+mn-lt"/>
              </a:rPr>
              <a:t>  </a:t>
            </a:r>
          </a:p>
          <a:p>
            <a:pPr algn="ctr"/>
            <a:r>
              <a:rPr lang="en-US" sz="2800" dirty="0">
                <a:latin typeface="+mn-lt"/>
              </a:rPr>
              <a:t>Processor Actions for Various Types of Operations </a:t>
            </a:r>
          </a:p>
        </p:txBody>
      </p:sp>
      <p:sp>
        <p:nvSpPr>
          <p:cNvPr id="7" name="Rectangle 6"/>
          <p:cNvSpPr/>
          <p:nvPr/>
        </p:nvSpPr>
        <p:spPr>
          <a:xfrm>
            <a:off x="5220072" y="6309320"/>
            <a:ext cx="3819764" cy="276999"/>
          </a:xfrm>
          <a:prstGeom prst="rect">
            <a:avLst/>
          </a:prstGeom>
        </p:spPr>
        <p:txBody>
          <a:bodyPr wrap="square">
            <a:spAutoFit/>
          </a:bodyPr>
          <a:lstStyle/>
          <a:p>
            <a:pPr algn="ctr"/>
            <a:r>
              <a:rPr lang="en-US" sz="1200" dirty="0">
                <a:latin typeface="+mn-lt"/>
              </a:rPr>
              <a:t>(Table can be found on page 427 in textbook.)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4" name="Rectangle 4"/>
          <p:cNvSpPr>
            <a:spLocks noGrp="1" noChangeArrowheads="1"/>
          </p:cNvSpPr>
          <p:nvPr>
            <p:ph type="title" idx="4294967295"/>
          </p:nvPr>
        </p:nvSpPr>
        <p:spPr>
          <a:xfrm>
            <a:off x="609600" y="2286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Data Transfer</a:t>
            </a:r>
          </a:p>
        </p:txBody>
      </p:sp>
      <p:graphicFrame>
        <p:nvGraphicFramePr>
          <p:cNvPr id="30" name="Content Placeholder 29"/>
          <p:cNvGraphicFramePr>
            <a:graphicFrameLocks noGrp="1"/>
          </p:cNvGraphicFramePr>
          <p:nvPr>
            <p:ph idx="4294967295"/>
            <p:extLst>
              <p:ext uri="{D42A27DB-BD31-4B8C-83A1-F6EECF244321}">
                <p14:modId xmlns:p14="http://schemas.microsoft.com/office/powerpoint/2010/main" val="1676800442"/>
              </p:ext>
            </p:extLst>
          </p:nvPr>
        </p:nvGraphicFramePr>
        <p:xfrm>
          <a:off x="304800" y="14478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8">
            <a:alphaModFix amt="87000"/>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4067944" y="3140968"/>
            <a:ext cx="1008112" cy="1511430"/>
          </a:xfrm>
          <a:prstGeom prst="rect">
            <a:avLst/>
          </a:prstGeom>
          <a:ln>
            <a:noFill/>
          </a:ln>
          <a:effectLst>
            <a:outerShdw blurRad="292100" dist="139700" dir="2700000" algn="tl" rotWithShape="0">
              <a:srgbClr val="333333">
                <a:alpha val="65000"/>
              </a:srgbClr>
            </a:outerShdw>
            <a:softEdge rad="76200"/>
          </a:effec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a:off x="827584" y="1052736"/>
            <a:ext cx="7139756" cy="5604485"/>
          </a:xfrm>
          <a:prstGeom prst="rect">
            <a:avLst/>
          </a:prstGeom>
        </p:spPr>
      </p:pic>
      <p:sp>
        <p:nvSpPr>
          <p:cNvPr id="6" name="TextBox 5"/>
          <p:cNvSpPr txBox="1"/>
          <p:nvPr/>
        </p:nvSpPr>
        <p:spPr>
          <a:xfrm>
            <a:off x="0" y="34001"/>
            <a:ext cx="9144000" cy="954107"/>
          </a:xfrm>
          <a:prstGeom prst="rect">
            <a:avLst/>
          </a:prstGeom>
          <a:noFill/>
        </p:spPr>
        <p:txBody>
          <a:bodyPr wrap="square" rtlCol="0">
            <a:spAutoFit/>
          </a:bodyPr>
          <a:lstStyle/>
          <a:p>
            <a:pPr algn="ctr"/>
            <a:r>
              <a:rPr lang="en-US" sz="2800" dirty="0">
                <a:latin typeface="+mn-lt"/>
              </a:rPr>
              <a:t>Table 12.5  </a:t>
            </a:r>
          </a:p>
          <a:p>
            <a:pPr algn="ctr"/>
            <a:r>
              <a:rPr lang="en-US" sz="2800" dirty="0">
                <a:latin typeface="+mn-lt"/>
              </a:rPr>
              <a:t>Examples of IBM EAS/390 Data Transfer Operations </a:t>
            </a:r>
          </a:p>
        </p:txBody>
      </p:sp>
      <p:sp>
        <p:nvSpPr>
          <p:cNvPr id="7" name="Rectangle 6"/>
          <p:cNvSpPr/>
          <p:nvPr/>
        </p:nvSpPr>
        <p:spPr>
          <a:xfrm>
            <a:off x="5220072" y="6453336"/>
            <a:ext cx="3819764" cy="276999"/>
          </a:xfrm>
          <a:prstGeom prst="rect">
            <a:avLst/>
          </a:prstGeom>
        </p:spPr>
        <p:txBody>
          <a:bodyPr wrap="square">
            <a:spAutoFit/>
          </a:bodyPr>
          <a:lstStyle/>
          <a:p>
            <a:pPr algn="ctr"/>
            <a:r>
              <a:rPr lang="en-US" sz="1200" dirty="0">
                <a:latin typeface="+mn-lt"/>
              </a:rPr>
              <a:t>(Table can be found on page 428 in textbook.)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2" name="Rectangle 4"/>
          <p:cNvSpPr>
            <a:spLocks noGrp="1" noChangeArrowheads="1"/>
          </p:cNvSpPr>
          <p:nvPr>
            <p:ph type="title"/>
          </p:nvPr>
        </p:nvSpPr>
        <p:spPr>
          <a:xfrm>
            <a:off x="6705600" y="2590800"/>
            <a:ext cx="2438400" cy="1162050"/>
          </a:xfrm>
          <a:noFill/>
          <a:ln/>
        </p:spPr>
        <p:txBody>
          <a:bodyPr lIns="90488" tIns="44450" rIns="90488" bIns="44450">
            <a:normAutofit/>
          </a:bodyPr>
          <a:lstStyle/>
          <a:p>
            <a:pPr algn="ctr"/>
            <a:r>
              <a:rPr lang="en-US" sz="3000" dirty="0">
                <a:solidFill>
                  <a:schemeClr val="accent1"/>
                </a:solidFill>
                <a:effectLst>
                  <a:outerShdw blurRad="38100" dist="38100" dir="2700000" algn="tl">
                    <a:srgbClr val="000000">
                      <a:alpha val="43137"/>
                    </a:srgbClr>
                  </a:outerShdw>
                </a:effectLst>
              </a:rPr>
              <a:t>Arithmetic</a:t>
            </a:r>
          </a:p>
        </p:txBody>
      </p:sp>
      <p:sp>
        <p:nvSpPr>
          <p:cNvPr id="43013" name="Rectangle 5"/>
          <p:cNvSpPr>
            <a:spLocks noGrp="1" noChangeArrowheads="1"/>
          </p:cNvSpPr>
          <p:nvPr>
            <p:ph type="body" sz="half" idx="2"/>
          </p:nvPr>
        </p:nvSpPr>
        <p:spPr>
          <a:xfrm>
            <a:off x="683568" y="764704"/>
            <a:ext cx="5616624" cy="5472608"/>
          </a:xfrm>
          <a:noFill/>
          <a:ln/>
        </p:spPr>
        <p:txBody>
          <a:bodyPr lIns="90488" tIns="44450" rIns="90488" bIns="44450">
            <a:normAutofit/>
          </a:bodyPr>
          <a:lstStyle/>
          <a:p>
            <a:pPr marL="228600" indent="-228600">
              <a:lnSpc>
                <a:spcPct val="80000"/>
              </a:lnSpc>
              <a:buClr>
                <a:schemeClr val="bg2"/>
              </a:buClr>
              <a:buFont typeface="Wingdings" pitchFamily="2" charset="2"/>
              <a:buChar char="n"/>
            </a:pPr>
            <a:r>
              <a:rPr lang="en-US" sz="1800" dirty="0"/>
              <a:t>Most machines provide the </a:t>
            </a:r>
            <a:r>
              <a:rPr lang="en-US" sz="1800" dirty="0">
                <a:solidFill>
                  <a:srgbClr val="FFFF00"/>
                </a:solidFill>
              </a:rPr>
              <a:t>basic arithmetic operations</a:t>
            </a:r>
            <a:r>
              <a:rPr lang="en-US" sz="1800" dirty="0"/>
              <a:t> of add, subtract, multiply, and divide</a:t>
            </a:r>
          </a:p>
          <a:p>
            <a:pPr marL="228600" indent="-228600">
              <a:lnSpc>
                <a:spcPct val="80000"/>
              </a:lnSpc>
              <a:buClr>
                <a:schemeClr val="bg2"/>
              </a:buClr>
              <a:buFont typeface="Wingdings" pitchFamily="2" charset="2"/>
              <a:buChar char="n"/>
            </a:pPr>
            <a:r>
              <a:rPr lang="en-US" sz="1800" dirty="0"/>
              <a:t>These are provided for signed integer (fixed-point) numbers</a:t>
            </a:r>
          </a:p>
          <a:p>
            <a:pPr marL="228600" indent="-228600">
              <a:lnSpc>
                <a:spcPct val="80000"/>
              </a:lnSpc>
              <a:buClr>
                <a:schemeClr val="bg2"/>
              </a:buClr>
              <a:buFont typeface="Wingdings" pitchFamily="2" charset="2"/>
              <a:buChar char="n"/>
            </a:pPr>
            <a:r>
              <a:rPr lang="en-US" sz="1800" dirty="0"/>
              <a:t>Often they are also provided for </a:t>
            </a:r>
            <a:r>
              <a:rPr lang="en-US" sz="1800" dirty="0">
                <a:solidFill>
                  <a:srgbClr val="FFFF00"/>
                </a:solidFill>
              </a:rPr>
              <a:t>floating-point and packed decimal numbers</a:t>
            </a:r>
          </a:p>
          <a:p>
            <a:pPr marL="228600" indent="-228600">
              <a:lnSpc>
                <a:spcPct val="80000"/>
              </a:lnSpc>
              <a:buClr>
                <a:schemeClr val="bg2"/>
              </a:buClr>
              <a:buFont typeface="Wingdings" pitchFamily="2" charset="2"/>
              <a:buChar char="n"/>
            </a:pPr>
            <a:r>
              <a:rPr lang="en-US" sz="1800" dirty="0">
                <a:solidFill>
                  <a:srgbClr val="FFFF00"/>
                </a:solidFill>
              </a:rPr>
              <a:t>Other possible operations </a:t>
            </a:r>
            <a:r>
              <a:rPr lang="en-US" sz="1800" dirty="0"/>
              <a:t>include a variety of single-operand instructions:</a:t>
            </a:r>
          </a:p>
          <a:p>
            <a:pPr lvl="1" indent="-228600">
              <a:buFont typeface="Wingdings" pitchFamily="2" charset="2"/>
              <a:buChar char="n"/>
            </a:pPr>
            <a:r>
              <a:rPr lang="en-US" sz="1800" dirty="0">
                <a:solidFill>
                  <a:srgbClr val="FFFF00"/>
                </a:solidFill>
              </a:rPr>
              <a:t>Absolute</a:t>
            </a:r>
          </a:p>
          <a:p>
            <a:pPr marL="685800" lvl="2" indent="-228600">
              <a:buClr>
                <a:schemeClr val="bg2"/>
              </a:buClr>
              <a:buFont typeface="Wingdings" pitchFamily="2" charset="2"/>
              <a:buChar char="n"/>
            </a:pPr>
            <a:r>
              <a:rPr lang="en-US" sz="1600" dirty="0">
                <a:solidFill>
                  <a:srgbClr val="FFFFFF"/>
                </a:solidFill>
              </a:rPr>
              <a:t>Take the absolute value of the operand</a:t>
            </a:r>
          </a:p>
          <a:p>
            <a:pPr lvl="1" indent="-228600">
              <a:buFont typeface="Wingdings" pitchFamily="2" charset="2"/>
              <a:buChar char="n"/>
            </a:pPr>
            <a:r>
              <a:rPr lang="en-US" sz="1800" dirty="0">
                <a:solidFill>
                  <a:srgbClr val="FFFF00"/>
                </a:solidFill>
              </a:rPr>
              <a:t>Negate</a:t>
            </a:r>
          </a:p>
          <a:p>
            <a:pPr marL="685800" lvl="2" indent="-228600">
              <a:buClr>
                <a:schemeClr val="bg2"/>
              </a:buClr>
              <a:buFont typeface="Wingdings" pitchFamily="2" charset="2"/>
              <a:buChar char="n"/>
            </a:pPr>
            <a:r>
              <a:rPr lang="en-US" sz="1600" dirty="0">
                <a:solidFill>
                  <a:srgbClr val="FFFFFF"/>
                </a:solidFill>
              </a:rPr>
              <a:t>Negate the operand</a:t>
            </a:r>
          </a:p>
          <a:p>
            <a:pPr lvl="1" indent="-228600">
              <a:buFont typeface="Wingdings" pitchFamily="2" charset="2"/>
              <a:buChar char="n"/>
            </a:pPr>
            <a:r>
              <a:rPr lang="en-US" sz="1800" dirty="0">
                <a:solidFill>
                  <a:srgbClr val="FFFF00"/>
                </a:solidFill>
              </a:rPr>
              <a:t>Increment</a:t>
            </a:r>
          </a:p>
          <a:p>
            <a:pPr marL="685800" lvl="2" indent="-228600">
              <a:buClr>
                <a:schemeClr val="bg2"/>
              </a:buClr>
              <a:buFont typeface="Wingdings" pitchFamily="2" charset="2"/>
              <a:buChar char="n"/>
            </a:pPr>
            <a:r>
              <a:rPr lang="en-US" sz="1600" dirty="0">
                <a:solidFill>
                  <a:srgbClr val="FFFFFF"/>
                </a:solidFill>
              </a:rPr>
              <a:t>Add 1 to the operand</a:t>
            </a:r>
          </a:p>
          <a:p>
            <a:pPr lvl="1"/>
            <a:r>
              <a:rPr lang="en-US" sz="1800" dirty="0">
                <a:solidFill>
                  <a:srgbClr val="FFFF00"/>
                </a:solidFill>
              </a:rPr>
              <a:t>Decrement</a:t>
            </a:r>
            <a:r>
              <a:rPr lang="en-US" dirty="0">
                <a:solidFill>
                  <a:srgbClr val="FFFF00"/>
                </a:solidFill>
              </a:rPr>
              <a:t> </a:t>
            </a:r>
          </a:p>
          <a:p>
            <a:pPr marL="685800" lvl="2" indent="-228600">
              <a:buClr>
                <a:schemeClr val="bg2"/>
              </a:buClr>
              <a:buFont typeface="Wingdings" pitchFamily="2" charset="2"/>
              <a:buChar char="n"/>
            </a:pPr>
            <a:r>
              <a:rPr lang="en-US" sz="1600" dirty="0">
                <a:solidFill>
                  <a:srgbClr val="FFFFFF"/>
                </a:solidFill>
              </a:rPr>
              <a:t>Subtract 1 from the operand</a:t>
            </a:r>
          </a:p>
        </p:txBody>
      </p:sp>
      <p:pic>
        <p:nvPicPr>
          <p:cNvPr id="6" name="Picture 5"/>
          <p:cNvPicPr>
            <a:picLocks noChangeAspect="1"/>
          </p:cNvPicPr>
          <p:nvPr/>
        </p:nvPicPr>
        <p:blipFill>
          <a:blip r:embed="rId3"/>
          <a:stretch>
            <a:fillRect/>
          </a:stretch>
        </p:blipFill>
        <p:spPr>
          <a:xfrm>
            <a:off x="6858000" y="381000"/>
            <a:ext cx="1908277" cy="17272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Elements of a Machine Instruction</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4065724767"/>
              </p:ext>
            </p:extLst>
          </p:nvPr>
        </p:nvGraphicFramePr>
        <p:xfrm>
          <a:off x="457200" y="914400"/>
          <a:ext cx="82423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5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252536" y="2425998"/>
            <a:ext cx="9583204" cy="3451274"/>
          </a:xfrm>
          <a:prstGeom prst="rect">
            <a:avLst/>
          </a:prstGeom>
        </p:spPr>
      </p:pic>
      <p:sp>
        <p:nvSpPr>
          <p:cNvPr id="5" name="TextBox 4"/>
          <p:cNvSpPr txBox="1"/>
          <p:nvPr/>
        </p:nvSpPr>
        <p:spPr>
          <a:xfrm>
            <a:off x="0" y="1154545"/>
            <a:ext cx="9144000" cy="1077218"/>
          </a:xfrm>
          <a:prstGeom prst="rect">
            <a:avLst/>
          </a:prstGeom>
          <a:noFill/>
        </p:spPr>
        <p:txBody>
          <a:bodyPr wrap="square" rtlCol="0">
            <a:spAutoFit/>
          </a:bodyPr>
          <a:lstStyle/>
          <a:p>
            <a:pPr algn="ctr"/>
            <a:r>
              <a:rPr lang="en-US" sz="3200" dirty="0">
                <a:latin typeface="+mn-lt"/>
              </a:rPr>
              <a:t>Table 12.6  </a:t>
            </a:r>
          </a:p>
          <a:p>
            <a:pPr algn="ctr"/>
            <a:r>
              <a:rPr lang="en-US" sz="3200" dirty="0">
                <a:latin typeface="+mn-lt"/>
              </a:rPr>
              <a:t>Basic Logical Operations </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6397"/>
          <a:stretch/>
        </p:blipFill>
        <p:spPr>
          <a:xfrm>
            <a:off x="-900608" y="-96734"/>
            <a:ext cx="10044608" cy="705412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468560" y="2996952"/>
            <a:ext cx="10119227" cy="3316740"/>
          </a:xfrm>
          <a:prstGeom prst="rect">
            <a:avLst/>
          </a:prstGeom>
        </p:spPr>
      </p:pic>
      <p:sp>
        <p:nvSpPr>
          <p:cNvPr id="5" name="TextBox 4"/>
          <p:cNvSpPr txBox="1"/>
          <p:nvPr/>
        </p:nvSpPr>
        <p:spPr>
          <a:xfrm>
            <a:off x="395536" y="969818"/>
            <a:ext cx="8748464" cy="1569660"/>
          </a:xfrm>
          <a:prstGeom prst="rect">
            <a:avLst/>
          </a:prstGeom>
          <a:noFill/>
        </p:spPr>
        <p:txBody>
          <a:bodyPr wrap="square" rtlCol="0">
            <a:spAutoFit/>
          </a:bodyPr>
          <a:lstStyle/>
          <a:p>
            <a:pPr algn="ctr"/>
            <a:r>
              <a:rPr lang="en-US" sz="3200" dirty="0">
                <a:latin typeface="+mn-lt"/>
              </a:rPr>
              <a:t>Table 12.7  </a:t>
            </a:r>
          </a:p>
          <a:p>
            <a:pPr algn="ctr"/>
            <a:endParaRPr lang="en-US" sz="3200" dirty="0">
              <a:latin typeface="+mn-lt"/>
            </a:endParaRPr>
          </a:p>
          <a:p>
            <a:pPr algn="ctr"/>
            <a:r>
              <a:rPr lang="en-US" sz="3200" dirty="0">
                <a:latin typeface="+mn-lt"/>
              </a:rPr>
              <a:t>Examples of Shift and Rotate Operations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8" name="Rectangle 4"/>
          <p:cNvSpPr>
            <a:spLocks noGrp="1" noChangeArrowheads="1"/>
          </p:cNvSpPr>
          <p:nvPr>
            <p:ph type="title" idx="4294967295"/>
          </p:nvPr>
        </p:nvSpPr>
        <p:spPr>
          <a:xfrm>
            <a:off x="4572000" y="1196752"/>
            <a:ext cx="2908300" cy="1116013"/>
          </a:xfrm>
          <a:noFill/>
          <a:ln/>
        </p:spPr>
        <p:txBody>
          <a:bodyPr lIns="90488" tIns="44450" rIns="90488" bIns="44450"/>
          <a:lstStyle/>
          <a:p>
            <a:r>
              <a:rPr lang="en-US" dirty="0">
                <a:effectLst>
                  <a:outerShdw blurRad="38100" dist="38100" dir="2700000" algn="tl">
                    <a:srgbClr val="000000">
                      <a:alpha val="43137"/>
                    </a:srgbClr>
                  </a:outerShdw>
                </a:effectLst>
              </a:rPr>
              <a:t>Conversion</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64576462"/>
              </p:ext>
            </p:extLst>
          </p:nvPr>
        </p:nvGraphicFramePr>
        <p:xfrm>
          <a:off x="0" y="-31615"/>
          <a:ext cx="9684568" cy="70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6" name="Rectangle 4"/>
          <p:cNvSpPr>
            <a:spLocks noGrp="1" noChangeArrowheads="1"/>
          </p:cNvSpPr>
          <p:nvPr>
            <p:ph type="title"/>
          </p:nvPr>
        </p:nvSpPr>
        <p:spPr>
          <a:noFill/>
          <a:ln/>
        </p:spPr>
        <p:txBody>
          <a:bodyPr lIns="90488" tIns="44450" rIns="90488" bIns="44450"/>
          <a:lstStyle/>
          <a:p>
            <a:pPr algn="ctr"/>
            <a:r>
              <a:rPr lang="en-US" dirty="0">
                <a:effectLst>
                  <a:outerShdw blurRad="38100" dist="38100" dir="2700000" algn="tl">
                    <a:srgbClr val="000000">
                      <a:alpha val="43137"/>
                    </a:srgbClr>
                  </a:outerShdw>
                </a:effectLst>
              </a:rPr>
              <a:t>Input/Output</a:t>
            </a:r>
          </a:p>
        </p:txBody>
      </p:sp>
      <p:sp>
        <p:nvSpPr>
          <p:cNvPr id="49157" name="Rectangle 5"/>
          <p:cNvSpPr>
            <a:spLocks noGrp="1" noChangeArrowheads="1"/>
          </p:cNvSpPr>
          <p:nvPr>
            <p:ph idx="1"/>
          </p:nvPr>
        </p:nvSpPr>
        <p:spPr>
          <a:noFill/>
          <a:ln/>
        </p:spPr>
        <p:txBody>
          <a:bodyPr lIns="90488" tIns="44450" rIns="90488" bIns="44450"/>
          <a:lstStyle/>
          <a:p>
            <a:r>
              <a:rPr lang="en-US" dirty="0"/>
              <a:t>Variety of approaches taken:</a:t>
            </a:r>
          </a:p>
          <a:p>
            <a:pPr lvl="1"/>
            <a:r>
              <a:rPr lang="en-US" dirty="0"/>
              <a:t>Isolated programmed I/O</a:t>
            </a:r>
          </a:p>
          <a:p>
            <a:pPr lvl="1"/>
            <a:r>
              <a:rPr lang="en-US" dirty="0"/>
              <a:t>Memory-mapped programmed I/O</a:t>
            </a:r>
          </a:p>
          <a:p>
            <a:pPr lvl="1"/>
            <a:r>
              <a:rPr lang="en-US" dirty="0"/>
              <a:t>DMA</a:t>
            </a:r>
          </a:p>
          <a:p>
            <a:pPr lvl="1"/>
            <a:r>
              <a:rPr lang="en-US" dirty="0"/>
              <a:t>Use of an I/O processor</a:t>
            </a:r>
          </a:p>
          <a:p>
            <a:pPr marL="228600" lvl="1">
              <a:spcBef>
                <a:spcPts val="2000"/>
              </a:spcBef>
              <a:buClr>
                <a:schemeClr val="accent1"/>
              </a:buClr>
            </a:pPr>
            <a:r>
              <a:rPr lang="en-US" sz="2000" dirty="0"/>
              <a:t>Many implementations provide only a few I/O instructions, with the specific actions specified by parameters, codes, or command words</a:t>
            </a:r>
          </a:p>
        </p:txBody>
      </p:sp>
      <p:pic>
        <p:nvPicPr>
          <p:cNvPr id="6" name="Picture 5"/>
          <p:cNvPicPr>
            <a:picLocks noChangeAspect="1"/>
          </p:cNvPicPr>
          <p:nvPr/>
        </p:nvPicPr>
        <p:blipFill>
          <a:blip r:embed="rId3"/>
          <a:stretch>
            <a:fillRect/>
          </a:stretch>
        </p:blipFill>
        <p:spPr>
          <a:xfrm>
            <a:off x="6019800" y="5029200"/>
            <a:ext cx="1981200" cy="1500051"/>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4" name="Rectangle 4"/>
          <p:cNvSpPr>
            <a:spLocks noGrp="1" noChangeArrowheads="1"/>
          </p:cNvSpPr>
          <p:nvPr>
            <p:ph type="title" idx="4294967295"/>
          </p:nvPr>
        </p:nvSpPr>
        <p:spPr>
          <a:xfrm>
            <a:off x="457200" y="3048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System Control</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89194976"/>
              </p:ext>
            </p:extLst>
          </p:nvPr>
        </p:nvGraphicFramePr>
        <p:xfrm>
          <a:off x="399472" y="1334654"/>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Transfer of Control</a:t>
            </a:r>
          </a:p>
        </p:txBody>
      </p:sp>
      <p:sp>
        <p:nvSpPr>
          <p:cNvPr id="53253" name="Rectangle 5"/>
          <p:cNvSpPr>
            <a:spLocks noGrp="1" noChangeArrowheads="1"/>
          </p:cNvSpPr>
          <p:nvPr>
            <p:ph idx="1"/>
          </p:nvPr>
        </p:nvSpPr>
        <p:spPr>
          <a:xfrm>
            <a:off x="498474" y="1752600"/>
            <a:ext cx="7556313" cy="4648200"/>
          </a:xfrm>
          <a:noFill/>
          <a:ln/>
        </p:spPr>
        <p:txBody>
          <a:bodyPr lIns="90488" tIns="44450" rIns="90488" bIns="44450">
            <a:normAutofit/>
          </a:bodyPr>
          <a:lstStyle/>
          <a:p>
            <a:r>
              <a:rPr lang="en-US" dirty="0"/>
              <a:t>Reasons why transfer-of-control operations are required:</a:t>
            </a:r>
          </a:p>
          <a:p>
            <a:pPr lvl="1"/>
            <a:r>
              <a:rPr lang="en-US" dirty="0"/>
              <a:t>It is essential to be able to execute each instruction more than once</a:t>
            </a:r>
          </a:p>
          <a:p>
            <a:pPr lvl="1"/>
            <a:r>
              <a:rPr lang="en-US" dirty="0"/>
              <a:t>Virtually all programs involve some decision making</a:t>
            </a:r>
          </a:p>
          <a:p>
            <a:pPr lvl="1"/>
            <a:r>
              <a:rPr lang="en-US" dirty="0"/>
              <a:t>It helps if there are mechanisms for breaking the task up into smaller pieces that can be worked on one at a time</a:t>
            </a:r>
          </a:p>
          <a:p>
            <a:pPr marL="228600" lvl="1">
              <a:spcBef>
                <a:spcPts val="2000"/>
              </a:spcBef>
              <a:buClr>
                <a:schemeClr val="accent1"/>
              </a:buClr>
            </a:pPr>
            <a:r>
              <a:rPr lang="en-US" sz="2000" dirty="0"/>
              <a:t>Most common </a:t>
            </a:r>
            <a:r>
              <a:rPr lang="en-US" sz="2000" dirty="0">
                <a:solidFill>
                  <a:srgbClr val="C00000"/>
                </a:solidFill>
              </a:rPr>
              <a:t>transfer-of-control operations </a:t>
            </a:r>
            <a:r>
              <a:rPr lang="en-US" sz="2000" dirty="0"/>
              <a:t>found in instruction sets:</a:t>
            </a:r>
          </a:p>
          <a:p>
            <a:pPr lvl="1"/>
            <a:r>
              <a:rPr lang="en-US" sz="1765" dirty="0"/>
              <a:t>Branch</a:t>
            </a:r>
          </a:p>
          <a:p>
            <a:pPr lvl="1"/>
            <a:r>
              <a:rPr lang="en-US" sz="1765" dirty="0"/>
              <a:t>Skip</a:t>
            </a:r>
          </a:p>
          <a:p>
            <a:pPr lvl="1"/>
            <a:r>
              <a:rPr lang="en-US" sz="1765" dirty="0"/>
              <a:t>Procedure call</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8013" b="22391"/>
          <a:stretch/>
        </p:blipFill>
        <p:spPr>
          <a:xfrm>
            <a:off x="827584" y="-2569"/>
            <a:ext cx="8877328" cy="6846566"/>
          </a:xfrm>
          <a:prstGeom prst="rect">
            <a:avLst/>
          </a:prstGeom>
        </p:spPr>
      </p:pic>
      <p:sp>
        <p:nvSpPr>
          <p:cNvPr id="4" name="Rectangle 3">
            <a:extLst>
              <a:ext uri="{FF2B5EF4-FFF2-40B4-BE49-F238E27FC236}">
                <a16:creationId xmlns:a16="http://schemas.microsoft.com/office/drawing/2014/main" id="{6547B71E-67A4-4F0A-990A-034652A8248F}"/>
              </a:ext>
            </a:extLst>
          </p:cNvPr>
          <p:cNvSpPr/>
          <p:nvPr/>
        </p:nvSpPr>
        <p:spPr>
          <a:xfrm>
            <a:off x="4283968" y="5517232"/>
            <a:ext cx="4746812" cy="307777"/>
          </a:xfrm>
          <a:prstGeom prst="rect">
            <a:avLst/>
          </a:prstGeom>
        </p:spPr>
        <p:txBody>
          <a:bodyPr wrap="none">
            <a:spAutoFit/>
          </a:bodyPr>
          <a:lstStyle/>
          <a:p>
            <a:r>
              <a:rPr lang="en-US" sz="1400" dirty="0">
                <a:latin typeface="TimesTenLTStd-Roman"/>
              </a:rPr>
              <a:t>BRE R1, R2, X Branch to X if contents of R1 </a:t>
            </a:r>
            <a:r>
              <a:rPr lang="en-US" sz="1400" dirty="0">
                <a:latin typeface="PearsonMATHPRO08"/>
              </a:rPr>
              <a:t>= </a:t>
            </a:r>
            <a:r>
              <a:rPr lang="en-US" sz="1400" dirty="0">
                <a:latin typeface="TimesTenLTStd-Roman"/>
              </a:rPr>
              <a:t>contents of R2.</a:t>
            </a:r>
            <a:endParaRPr lang="en-US" sz="1400" dirty="0"/>
          </a:p>
        </p:txBody>
      </p:sp>
      <p:sp>
        <p:nvSpPr>
          <p:cNvPr id="5" name="Rectangle 4">
            <a:extLst>
              <a:ext uri="{FF2B5EF4-FFF2-40B4-BE49-F238E27FC236}">
                <a16:creationId xmlns:a16="http://schemas.microsoft.com/office/drawing/2014/main" id="{3EA9E083-2387-414F-81BC-A0B2538858DE}"/>
              </a:ext>
            </a:extLst>
          </p:cNvPr>
          <p:cNvSpPr/>
          <p:nvPr/>
        </p:nvSpPr>
        <p:spPr>
          <a:xfrm>
            <a:off x="0" y="4308415"/>
            <a:ext cx="4572000" cy="1600438"/>
          </a:xfrm>
          <a:prstGeom prst="rect">
            <a:avLst/>
          </a:prstGeom>
        </p:spPr>
        <p:txBody>
          <a:bodyPr>
            <a:spAutoFit/>
          </a:bodyPr>
          <a:lstStyle/>
          <a:p>
            <a:r>
              <a:rPr lang="en-US" sz="1400" dirty="0"/>
              <a:t>BRP X Branch to location X if result is positive.</a:t>
            </a:r>
          </a:p>
          <a:p>
            <a:endParaRPr lang="en-US" sz="1400" dirty="0"/>
          </a:p>
          <a:p>
            <a:r>
              <a:rPr lang="en-US" sz="1400" dirty="0"/>
              <a:t>BRN X  Branch to location X if result is negative.</a:t>
            </a:r>
          </a:p>
          <a:p>
            <a:endParaRPr lang="en-US" sz="1400" dirty="0"/>
          </a:p>
          <a:p>
            <a:r>
              <a:rPr lang="en-US" sz="1400" dirty="0"/>
              <a:t>BRZ X Branch to location X if result is zero.</a:t>
            </a:r>
          </a:p>
          <a:p>
            <a:endParaRPr lang="en-US" sz="1400" dirty="0"/>
          </a:p>
          <a:p>
            <a:r>
              <a:rPr lang="en-US" sz="1400" dirty="0"/>
              <a:t>BRO X Branch to location X if overflow occurs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63612"/>
          </a:xfrm>
        </p:spPr>
        <p:txBody>
          <a:bodyPr/>
          <a:lstStyle/>
          <a:p>
            <a:pPr algn="ctr"/>
            <a:r>
              <a:rPr lang="en-US" dirty="0">
                <a:effectLst>
                  <a:outerShdw blurRad="38100" dist="38100" dir="2700000" algn="tl">
                    <a:srgbClr val="000000">
                      <a:alpha val="43137"/>
                    </a:srgbClr>
                  </a:outerShdw>
                </a:effectLst>
              </a:rPr>
              <a:t>Skip Instructions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33520611"/>
              </p:ext>
            </p:extLst>
          </p:nvPr>
        </p:nvGraphicFramePr>
        <p:xfrm>
          <a:off x="342900" y="764703"/>
          <a:ext cx="8458200" cy="346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a:extLst>
              <a:ext uri="{FF2B5EF4-FFF2-40B4-BE49-F238E27FC236}">
                <a16:creationId xmlns:a16="http://schemas.microsoft.com/office/drawing/2014/main" id="{C830890E-BE5F-4030-AA96-2A7725F3F784}"/>
              </a:ext>
            </a:extLst>
          </p:cNvPr>
          <p:cNvPicPr>
            <a:picLocks noChangeAspect="1"/>
          </p:cNvPicPr>
          <p:nvPr/>
        </p:nvPicPr>
        <p:blipFill>
          <a:blip r:embed="rId8"/>
          <a:stretch>
            <a:fillRect/>
          </a:stretch>
        </p:blipFill>
        <p:spPr>
          <a:xfrm>
            <a:off x="342900" y="4224979"/>
            <a:ext cx="8458200" cy="2408000"/>
          </a:xfrm>
          <a:prstGeom prst="rect">
            <a:avLst/>
          </a:prstGeom>
        </p:spPr>
      </p:pic>
      <p:sp>
        <p:nvSpPr>
          <p:cNvPr id="6" name="Rectangle 5">
            <a:extLst>
              <a:ext uri="{FF2B5EF4-FFF2-40B4-BE49-F238E27FC236}">
                <a16:creationId xmlns:a16="http://schemas.microsoft.com/office/drawing/2014/main" id="{C2862DE2-4C87-43EC-9305-0FC313D0C7AD}"/>
              </a:ext>
            </a:extLst>
          </p:cNvPr>
          <p:cNvSpPr/>
          <p:nvPr/>
        </p:nvSpPr>
        <p:spPr>
          <a:xfrm>
            <a:off x="6228184" y="4375616"/>
            <a:ext cx="1944216" cy="830997"/>
          </a:xfrm>
          <a:prstGeom prst="rect">
            <a:avLst/>
          </a:prstGeom>
        </p:spPr>
        <p:txBody>
          <a:bodyPr wrap="square">
            <a:spAutoFit/>
          </a:bodyPr>
          <a:lstStyle/>
          <a:p>
            <a:r>
              <a:rPr lang="en-US" sz="1600" dirty="0">
                <a:solidFill>
                  <a:srgbClr val="000000"/>
                </a:solidFill>
              </a:rPr>
              <a:t>The increment-and-skip-if-zero (ISZ) instruction</a:t>
            </a:r>
            <a:endParaRPr 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Procedure Call Instructions</a:t>
            </a:r>
          </a:p>
        </p:txBody>
      </p:sp>
      <p:sp>
        <p:nvSpPr>
          <p:cNvPr id="3" name="Content Placeholder 2"/>
          <p:cNvSpPr>
            <a:spLocks noGrp="1"/>
          </p:cNvSpPr>
          <p:nvPr>
            <p:ph idx="1"/>
          </p:nvPr>
        </p:nvSpPr>
        <p:spPr>
          <a:xfrm>
            <a:off x="467544" y="1556792"/>
            <a:ext cx="7556313" cy="4824536"/>
          </a:xfrm>
        </p:spPr>
        <p:txBody>
          <a:bodyPr>
            <a:normAutofit fontScale="92500" lnSpcReduction="10000"/>
          </a:bodyPr>
          <a:lstStyle/>
          <a:p>
            <a:r>
              <a:rPr lang="en-US" dirty="0"/>
              <a:t>A procedure (function) is  self-contained computer program that is incorporated into a larger program</a:t>
            </a:r>
          </a:p>
          <a:p>
            <a:pPr lvl="1"/>
            <a:r>
              <a:rPr lang="en-US" dirty="0"/>
              <a:t>At any point in the program the procedure may be invoked, or </a:t>
            </a:r>
            <a:r>
              <a:rPr lang="en-US" i="1" dirty="0">
                <a:solidFill>
                  <a:srgbClr val="FF0000"/>
                </a:solidFill>
              </a:rPr>
              <a:t>called</a:t>
            </a:r>
            <a:endParaRPr lang="en-US" dirty="0">
              <a:solidFill>
                <a:srgbClr val="FF0000"/>
              </a:solidFill>
            </a:endParaRPr>
          </a:p>
          <a:p>
            <a:pPr lvl="1"/>
            <a:r>
              <a:rPr lang="en-US" dirty="0"/>
              <a:t>Processor is instructed to go and </a:t>
            </a:r>
            <a:r>
              <a:rPr lang="en-US" dirty="0">
                <a:solidFill>
                  <a:srgbClr val="FF0000"/>
                </a:solidFill>
              </a:rPr>
              <a:t>execute the entire pr</a:t>
            </a:r>
            <a:r>
              <a:rPr lang="en-US" dirty="0"/>
              <a:t>ocedure and then </a:t>
            </a:r>
            <a:r>
              <a:rPr lang="en-US" dirty="0">
                <a:solidFill>
                  <a:srgbClr val="FF0000"/>
                </a:solidFill>
              </a:rPr>
              <a:t>return to the point from which the call took place</a:t>
            </a:r>
          </a:p>
          <a:p>
            <a:r>
              <a:rPr lang="en-US" dirty="0"/>
              <a:t>Two principal reasons for use of procedures:</a:t>
            </a:r>
          </a:p>
          <a:p>
            <a:pPr lvl="1"/>
            <a:r>
              <a:rPr lang="en-US" dirty="0"/>
              <a:t>Economy</a:t>
            </a:r>
          </a:p>
          <a:p>
            <a:pPr lvl="2"/>
            <a:r>
              <a:rPr lang="en-US" dirty="0"/>
              <a:t>A procedure allows the same piece of code to be used many times</a:t>
            </a:r>
          </a:p>
          <a:p>
            <a:pPr lvl="1"/>
            <a:r>
              <a:rPr lang="en-US" dirty="0"/>
              <a:t>Modularity</a:t>
            </a:r>
          </a:p>
          <a:p>
            <a:r>
              <a:rPr lang="en-US" dirty="0"/>
              <a:t>Involves two basic instructions:</a:t>
            </a:r>
          </a:p>
          <a:p>
            <a:pPr lvl="1"/>
            <a:r>
              <a:rPr lang="en-US" dirty="0"/>
              <a:t>A </a:t>
            </a:r>
            <a:r>
              <a:rPr lang="en-US" dirty="0">
                <a:solidFill>
                  <a:srgbClr val="FF0000"/>
                </a:solidFill>
              </a:rPr>
              <a:t>call instruction </a:t>
            </a:r>
            <a:r>
              <a:rPr lang="en-US" dirty="0"/>
              <a:t>that branches from the present location to the procedure</a:t>
            </a:r>
          </a:p>
          <a:p>
            <a:pPr lvl="1"/>
            <a:r>
              <a:rPr lang="en-US" dirty="0">
                <a:solidFill>
                  <a:srgbClr val="FF0000"/>
                </a:solidFill>
              </a:rPr>
              <a:t>Return instruction </a:t>
            </a:r>
            <a:r>
              <a:rPr lang="en-US" dirty="0"/>
              <a:t>that returns from the procedure to the place from which it was called</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t="21886" b="22559"/>
          <a:stretch/>
        </p:blipFill>
        <p:spPr>
          <a:xfrm>
            <a:off x="-108520" y="44148"/>
            <a:ext cx="9505056" cy="6833702"/>
          </a:xfrm>
          <a:prstGeom prst="rect">
            <a:avLst/>
          </a:prstGeom>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12122" b="13636"/>
          <a:stretch/>
        </p:blipFill>
        <p:spPr>
          <a:xfrm>
            <a:off x="201706" y="0"/>
            <a:ext cx="8330733" cy="659735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t="20371" b="42592"/>
          <a:stretch/>
        </p:blipFill>
        <p:spPr>
          <a:xfrm>
            <a:off x="3563888" y="0"/>
            <a:ext cx="5633355" cy="6857999"/>
          </a:xfrm>
          <a:prstGeom prst="rect">
            <a:avLst/>
          </a:prstGeom>
        </p:spPr>
      </p:pic>
      <p:pic>
        <p:nvPicPr>
          <p:cNvPr id="4" name="Picture 3">
            <a:extLst>
              <a:ext uri="{FF2B5EF4-FFF2-40B4-BE49-F238E27FC236}">
                <a16:creationId xmlns:a16="http://schemas.microsoft.com/office/drawing/2014/main" id="{453314A1-0006-483F-8CAA-EF2242FBB172}"/>
              </a:ext>
            </a:extLst>
          </p:cNvPr>
          <p:cNvPicPr>
            <a:picLocks noChangeAspect="1"/>
          </p:cNvPicPr>
          <p:nvPr/>
        </p:nvPicPr>
        <p:blipFill>
          <a:blip r:embed="rId4"/>
          <a:stretch>
            <a:fillRect/>
          </a:stretch>
        </p:blipFill>
        <p:spPr>
          <a:xfrm>
            <a:off x="-252536" y="130777"/>
            <a:ext cx="4165367" cy="659644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l="10797" t="7239" r="11280" b="9091"/>
          <a:stretch/>
        </p:blipFill>
        <p:spPr>
          <a:xfrm>
            <a:off x="456559" y="1127410"/>
            <a:ext cx="6707730" cy="5478737"/>
          </a:xfrm>
          <a:prstGeom prst="rect">
            <a:avLst/>
          </a:prstGeom>
        </p:spPr>
      </p:pic>
      <p:sp>
        <p:nvSpPr>
          <p:cNvPr id="5" name="Rectangle 4">
            <a:extLst>
              <a:ext uri="{FF2B5EF4-FFF2-40B4-BE49-F238E27FC236}">
                <a16:creationId xmlns:a16="http://schemas.microsoft.com/office/drawing/2014/main" id="{0F29F820-343F-4DF5-9AFC-C8E9D8A1A5C1}"/>
              </a:ext>
            </a:extLst>
          </p:cNvPr>
          <p:cNvSpPr/>
          <p:nvPr/>
        </p:nvSpPr>
        <p:spPr>
          <a:xfrm>
            <a:off x="456558" y="127052"/>
            <a:ext cx="7643834" cy="1200329"/>
          </a:xfrm>
          <a:prstGeom prst="rect">
            <a:avLst/>
          </a:prstGeom>
        </p:spPr>
        <p:txBody>
          <a:bodyPr wrap="square">
            <a:spAutoFit/>
          </a:bodyPr>
          <a:lstStyle/>
          <a:p>
            <a:r>
              <a:rPr lang="en-US" sz="1800" dirty="0">
                <a:solidFill>
                  <a:srgbClr val="000000"/>
                </a:solidFill>
              </a:rPr>
              <a:t>A more flexible approach to </a:t>
            </a:r>
            <a:r>
              <a:rPr lang="en-US" sz="1800" dirty="0">
                <a:solidFill>
                  <a:srgbClr val="FF0000"/>
                </a:solidFill>
              </a:rPr>
              <a:t>parameter passing is the stack</a:t>
            </a:r>
            <a:r>
              <a:rPr lang="en-US" sz="1800" dirty="0">
                <a:solidFill>
                  <a:srgbClr val="000000"/>
                </a:solidFill>
              </a:rPr>
              <a:t>. When the processor executes a call, it not only stacks the return address, </a:t>
            </a:r>
            <a:r>
              <a:rPr lang="en-US" sz="1800" dirty="0">
                <a:solidFill>
                  <a:srgbClr val="C00000"/>
                </a:solidFill>
              </a:rPr>
              <a:t>it stacks parameters </a:t>
            </a:r>
            <a:r>
              <a:rPr lang="en-US" sz="1800" dirty="0">
                <a:solidFill>
                  <a:srgbClr val="000000"/>
                </a:solidFill>
              </a:rPr>
              <a:t>to be passed to the called procedure. The called procedure can access the parameters from the stack. </a:t>
            </a:r>
            <a:endParaRPr lang="en-US" sz="1800" dirty="0"/>
          </a:p>
        </p:txBody>
      </p:sp>
      <p:sp>
        <p:nvSpPr>
          <p:cNvPr id="6" name="Rectangle 5">
            <a:extLst>
              <a:ext uri="{FF2B5EF4-FFF2-40B4-BE49-F238E27FC236}">
                <a16:creationId xmlns:a16="http://schemas.microsoft.com/office/drawing/2014/main" id="{8A7D95B4-1594-4E4E-BB63-BF7D434722C3}"/>
              </a:ext>
            </a:extLst>
          </p:cNvPr>
          <p:cNvSpPr/>
          <p:nvPr/>
        </p:nvSpPr>
        <p:spPr>
          <a:xfrm>
            <a:off x="7173052" y="1988840"/>
            <a:ext cx="1791436" cy="2554545"/>
          </a:xfrm>
          <a:prstGeom prst="rect">
            <a:avLst/>
          </a:prstGeom>
        </p:spPr>
        <p:txBody>
          <a:bodyPr wrap="square">
            <a:spAutoFit/>
          </a:bodyPr>
          <a:lstStyle/>
          <a:p>
            <a:r>
              <a:rPr lang="en-US" sz="1600" dirty="0">
                <a:solidFill>
                  <a:srgbClr val="000000"/>
                </a:solidFill>
              </a:rPr>
              <a:t>The example refers to procedure P in which the local variables </a:t>
            </a:r>
            <a:r>
              <a:rPr lang="en-US" sz="1600" i="1" dirty="0">
                <a:solidFill>
                  <a:srgbClr val="000000"/>
                </a:solidFill>
              </a:rPr>
              <a:t>x1 </a:t>
            </a:r>
            <a:r>
              <a:rPr lang="en-US" sz="1600" dirty="0">
                <a:solidFill>
                  <a:srgbClr val="000000"/>
                </a:solidFill>
              </a:rPr>
              <a:t>and </a:t>
            </a:r>
            <a:r>
              <a:rPr lang="en-US" sz="1600" i="1" dirty="0">
                <a:solidFill>
                  <a:srgbClr val="000000"/>
                </a:solidFill>
              </a:rPr>
              <a:t>x2 </a:t>
            </a:r>
            <a:r>
              <a:rPr lang="en-US" sz="1600" dirty="0">
                <a:solidFill>
                  <a:srgbClr val="000000"/>
                </a:solidFill>
              </a:rPr>
              <a:t>are declared, and procedure Q, which P can call and in which the local variables </a:t>
            </a:r>
            <a:r>
              <a:rPr lang="en-US" sz="1600" i="1" dirty="0">
                <a:solidFill>
                  <a:srgbClr val="000000"/>
                </a:solidFill>
              </a:rPr>
              <a:t>y1 </a:t>
            </a:r>
            <a:r>
              <a:rPr lang="en-US" sz="1600" dirty="0">
                <a:solidFill>
                  <a:srgbClr val="000000"/>
                </a:solidFill>
              </a:rPr>
              <a:t>and </a:t>
            </a:r>
            <a:r>
              <a:rPr lang="en-US" sz="1600" i="1" dirty="0">
                <a:solidFill>
                  <a:srgbClr val="000000"/>
                </a:solidFill>
              </a:rPr>
              <a:t>y2 </a:t>
            </a:r>
            <a:r>
              <a:rPr lang="en-US" sz="1600" dirty="0">
                <a:solidFill>
                  <a:srgbClr val="000000"/>
                </a:solidFill>
              </a:rPr>
              <a:t>are declared</a:t>
            </a:r>
            <a:endParaRPr lang="en-US"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x86 Operation Types</a:t>
            </a:r>
          </a:p>
        </p:txBody>
      </p:sp>
      <p:sp>
        <p:nvSpPr>
          <p:cNvPr id="4" name="Content Placeholder 3"/>
          <p:cNvSpPr>
            <a:spLocks noGrp="1"/>
          </p:cNvSpPr>
          <p:nvPr>
            <p:ph idx="1"/>
          </p:nvPr>
        </p:nvSpPr>
        <p:spPr>
          <a:xfrm>
            <a:off x="201706" y="1340768"/>
            <a:ext cx="7853081" cy="5184576"/>
          </a:xfrm>
        </p:spPr>
        <p:txBody>
          <a:bodyPr>
            <a:normAutofit fontScale="92500" lnSpcReduction="20000"/>
          </a:bodyPr>
          <a:lstStyle/>
          <a:p>
            <a:r>
              <a:rPr lang="en-US" dirty="0"/>
              <a:t>The x86 provides a complex array of operation types including a number of specialized instructions</a:t>
            </a:r>
          </a:p>
          <a:p>
            <a:r>
              <a:rPr lang="en-US" dirty="0"/>
              <a:t>The intent was to </a:t>
            </a:r>
            <a:r>
              <a:rPr lang="en-US" dirty="0">
                <a:solidFill>
                  <a:srgbClr val="FF0000"/>
                </a:solidFill>
              </a:rPr>
              <a:t>provide tools for the compiler writer to produce optimized machine language </a:t>
            </a:r>
            <a:r>
              <a:rPr lang="en-US" dirty="0"/>
              <a:t>translation of high-level language programs</a:t>
            </a:r>
          </a:p>
          <a:p>
            <a:r>
              <a:rPr lang="en-US" dirty="0"/>
              <a:t>Provides four instructions to support procedure call/return:</a:t>
            </a:r>
          </a:p>
          <a:p>
            <a:pPr lvl="1"/>
            <a:r>
              <a:rPr lang="en-US" dirty="0"/>
              <a:t>CALL</a:t>
            </a:r>
          </a:p>
          <a:p>
            <a:pPr lvl="1"/>
            <a:r>
              <a:rPr lang="en-US" dirty="0"/>
              <a:t>ENTER</a:t>
            </a:r>
          </a:p>
          <a:p>
            <a:pPr lvl="1"/>
            <a:r>
              <a:rPr lang="en-US" dirty="0"/>
              <a:t>LEAVE</a:t>
            </a:r>
          </a:p>
          <a:p>
            <a:pPr lvl="1"/>
            <a:r>
              <a:rPr lang="en-US" dirty="0"/>
              <a:t>RETURN</a:t>
            </a:r>
          </a:p>
          <a:p>
            <a:r>
              <a:rPr lang="en-US" dirty="0"/>
              <a:t>When a new procedure is called the following must be performed upon entry to the new procedure:</a:t>
            </a:r>
          </a:p>
          <a:p>
            <a:pPr lvl="1"/>
            <a:r>
              <a:rPr lang="en-US" dirty="0"/>
              <a:t>Push the return point on the stack</a:t>
            </a:r>
          </a:p>
          <a:p>
            <a:pPr lvl="1"/>
            <a:r>
              <a:rPr lang="en-US" dirty="0"/>
              <a:t>Push the current frame pointer on the stack</a:t>
            </a:r>
          </a:p>
          <a:p>
            <a:pPr lvl="1"/>
            <a:r>
              <a:rPr lang="en-US" dirty="0"/>
              <a:t>Copy the stack pointer as the new value of the frame pointer</a:t>
            </a:r>
          </a:p>
          <a:p>
            <a:pPr lvl="1"/>
            <a:r>
              <a:rPr lang="en-US" dirty="0"/>
              <a:t>Adjust the stack pointer to allocate a frame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0654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79512" y="1727199"/>
            <a:ext cx="8712968" cy="4874897"/>
          </a:xfrm>
          <a:prstGeom prst="rect">
            <a:avLst/>
          </a:prstGeom>
        </p:spPr>
      </p:pic>
      <p:sp>
        <p:nvSpPr>
          <p:cNvPr id="4" name="TextBox 3"/>
          <p:cNvSpPr txBox="1"/>
          <p:nvPr/>
        </p:nvSpPr>
        <p:spPr>
          <a:xfrm>
            <a:off x="19147" y="332656"/>
            <a:ext cx="9144000" cy="1015663"/>
          </a:xfrm>
          <a:prstGeom prst="rect">
            <a:avLst/>
          </a:prstGeom>
          <a:noFill/>
        </p:spPr>
        <p:txBody>
          <a:bodyPr wrap="square" rtlCol="0">
            <a:spAutoFit/>
          </a:bodyPr>
          <a:lstStyle/>
          <a:p>
            <a:pPr algn="ctr"/>
            <a:r>
              <a:rPr lang="en-US" sz="3200" dirty="0">
                <a:latin typeface="+mn-lt"/>
              </a:rPr>
              <a:t>Table 12.8   </a:t>
            </a:r>
          </a:p>
          <a:p>
            <a:pPr algn="ctr"/>
            <a:r>
              <a:rPr lang="en-US" sz="2800" dirty="0">
                <a:latin typeface="+mn-lt"/>
              </a:rPr>
              <a:t>x86 Status Flags </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79512" y="116632"/>
            <a:ext cx="6707708" cy="6595679"/>
          </a:xfrm>
          <a:prstGeom prst="rect">
            <a:avLst/>
          </a:prstGeom>
        </p:spPr>
      </p:pic>
      <p:sp>
        <p:nvSpPr>
          <p:cNvPr id="4" name="TextBox 3"/>
          <p:cNvSpPr txBox="1"/>
          <p:nvPr/>
        </p:nvSpPr>
        <p:spPr>
          <a:xfrm>
            <a:off x="6948264" y="1052736"/>
            <a:ext cx="2195736" cy="4278094"/>
          </a:xfrm>
          <a:prstGeom prst="rect">
            <a:avLst/>
          </a:prstGeom>
          <a:noFill/>
        </p:spPr>
        <p:txBody>
          <a:bodyPr wrap="square" rtlCol="0">
            <a:spAutoFit/>
          </a:bodyPr>
          <a:lstStyle/>
          <a:p>
            <a:pPr algn="ctr"/>
            <a:r>
              <a:rPr lang="en-US" sz="3200" dirty="0">
                <a:latin typeface="+mn-lt"/>
              </a:rPr>
              <a:t>Table 12.9</a:t>
            </a:r>
            <a:r>
              <a:rPr lang="en-US" dirty="0">
                <a:latin typeface="+mn-lt"/>
              </a:rPr>
              <a:t>  </a:t>
            </a:r>
          </a:p>
          <a:p>
            <a:pPr algn="ctr"/>
            <a:endParaRPr lang="en-US" dirty="0">
              <a:latin typeface="+mn-lt"/>
            </a:endParaRPr>
          </a:p>
          <a:p>
            <a:pPr algn="ctr"/>
            <a:r>
              <a:rPr lang="en-US" dirty="0">
                <a:latin typeface="+mn-lt"/>
              </a:rPr>
              <a:t>x86 </a:t>
            </a:r>
          </a:p>
          <a:p>
            <a:pPr algn="ctr"/>
            <a:r>
              <a:rPr lang="en-US" dirty="0">
                <a:latin typeface="+mn-lt"/>
              </a:rPr>
              <a:t>Condition Codes </a:t>
            </a:r>
          </a:p>
          <a:p>
            <a:pPr algn="ctr"/>
            <a:r>
              <a:rPr lang="en-US" dirty="0">
                <a:latin typeface="+mn-lt"/>
              </a:rPr>
              <a:t>for Conditional Jump </a:t>
            </a:r>
          </a:p>
          <a:p>
            <a:pPr algn="ctr"/>
            <a:r>
              <a:rPr lang="en-US" dirty="0">
                <a:latin typeface="+mn-lt"/>
              </a:rPr>
              <a:t>and </a:t>
            </a:r>
          </a:p>
          <a:p>
            <a:pPr algn="ctr"/>
            <a:r>
              <a:rPr lang="en-US" dirty="0" err="1">
                <a:latin typeface="+mn-lt"/>
              </a:rPr>
              <a:t>SETcc</a:t>
            </a:r>
            <a:r>
              <a:rPr lang="en-US" dirty="0">
                <a:latin typeface="+mn-lt"/>
              </a:rPr>
              <a:t> Instructions </a:t>
            </a:r>
          </a:p>
        </p:txBody>
      </p:sp>
      <p:sp>
        <p:nvSpPr>
          <p:cNvPr id="5" name="TextBox 4"/>
          <p:cNvSpPr txBox="1"/>
          <p:nvPr/>
        </p:nvSpPr>
        <p:spPr>
          <a:xfrm>
            <a:off x="6948264" y="6093296"/>
            <a:ext cx="2304256" cy="461665"/>
          </a:xfrm>
          <a:prstGeom prst="rect">
            <a:avLst/>
          </a:prstGeom>
          <a:noFill/>
        </p:spPr>
        <p:txBody>
          <a:bodyPr wrap="square" rtlCol="0">
            <a:spAutoFit/>
          </a:bodyPr>
          <a:lstStyle/>
          <a:p>
            <a:pPr algn="ctr"/>
            <a:r>
              <a:rPr lang="en-US" sz="1200" dirty="0">
                <a:latin typeface="+mn-lt"/>
              </a:rPr>
              <a:t>(Table can be found on page 440 in the textbook.)</a:t>
            </a:r>
          </a:p>
        </p:txBody>
      </p:sp>
    </p:spTree>
    <p:extLst>
      <p:ext uri="{BB962C8B-B14F-4D97-AF65-F5344CB8AC3E}">
        <p14:creationId xmlns:p14="http://schemas.microsoft.com/office/powerpoint/2010/main" val="1553337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x86 Single-Instruction, Multiple-Data (SIMD) Instructions</a:t>
            </a:r>
          </a:p>
        </p:txBody>
      </p:sp>
      <p:sp>
        <p:nvSpPr>
          <p:cNvPr id="63493" name="Rectangle 5"/>
          <p:cNvSpPr>
            <a:spLocks noGrp="1" noChangeArrowheads="1"/>
          </p:cNvSpPr>
          <p:nvPr>
            <p:ph idx="1"/>
          </p:nvPr>
        </p:nvSpPr>
        <p:spPr>
          <a:noFill/>
          <a:ln/>
        </p:spPr>
        <p:txBody>
          <a:bodyPr lIns="90488" tIns="44450" rIns="90488" bIns="44450">
            <a:normAutofit lnSpcReduction="10000"/>
          </a:bodyPr>
          <a:lstStyle/>
          <a:p>
            <a:r>
              <a:rPr lang="en-US" dirty="0"/>
              <a:t>1996 Intel introduced MMX technology into its Pentium product line</a:t>
            </a:r>
          </a:p>
          <a:p>
            <a:pPr lvl="1"/>
            <a:r>
              <a:rPr lang="en-US" dirty="0"/>
              <a:t>MMX is a set of highly optimized instructions for multimedia tasks</a:t>
            </a:r>
          </a:p>
          <a:p>
            <a:r>
              <a:rPr lang="en-US" dirty="0"/>
              <a:t>Video and audio data are typically composed of large arrays of small data types</a:t>
            </a:r>
          </a:p>
          <a:p>
            <a:r>
              <a:rPr lang="en-US" dirty="0"/>
              <a:t>Three new data types are defined in MMX</a:t>
            </a:r>
          </a:p>
          <a:p>
            <a:pPr lvl="1"/>
            <a:r>
              <a:rPr lang="en-US" dirty="0"/>
              <a:t>Packed byte</a:t>
            </a:r>
          </a:p>
          <a:p>
            <a:pPr lvl="1"/>
            <a:r>
              <a:rPr lang="en-US" dirty="0"/>
              <a:t>Packed word</a:t>
            </a:r>
          </a:p>
          <a:p>
            <a:pPr lvl="1"/>
            <a:r>
              <a:rPr lang="en-US" dirty="0"/>
              <a:t>Packed doubleword</a:t>
            </a:r>
          </a:p>
          <a:p>
            <a:r>
              <a:rPr lang="en-US" dirty="0"/>
              <a:t>Each data type is 64 bits in length and consists of multiple smaller data fields, each of which holds a fixed-point integer</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1392"/>
            <a:ext cx="9036496" cy="4795897"/>
          </a:xfrm>
          <a:prstGeom prst="rect">
            <a:avLst/>
          </a:prstGeom>
        </p:spPr>
      </p:pic>
      <p:sp>
        <p:nvSpPr>
          <p:cNvPr id="2" name="Rectangle 1">
            <a:extLst>
              <a:ext uri="{FF2B5EF4-FFF2-40B4-BE49-F238E27FC236}">
                <a16:creationId xmlns:a16="http://schemas.microsoft.com/office/drawing/2014/main" id="{C92AEE91-D38B-4024-9954-85053727637C}"/>
              </a:ext>
            </a:extLst>
          </p:cNvPr>
          <p:cNvSpPr/>
          <p:nvPr/>
        </p:nvSpPr>
        <p:spPr>
          <a:xfrm>
            <a:off x="323528" y="69290"/>
            <a:ext cx="8618766" cy="2062103"/>
          </a:xfrm>
          <a:prstGeom prst="rect">
            <a:avLst/>
          </a:prstGeom>
        </p:spPr>
        <p:txBody>
          <a:bodyPr wrap="square">
            <a:spAutoFit/>
          </a:bodyPr>
          <a:lstStyle/>
          <a:p>
            <a:r>
              <a:rPr lang="en-US" sz="1600" dirty="0">
                <a:latin typeface="TimesTenLTStd-Roman"/>
              </a:rPr>
              <a:t>To provide a feel for the use of MMX instructions, we look at an example, taken from [PELE97]. A common video application is the </a:t>
            </a:r>
            <a:r>
              <a:rPr lang="en-US" sz="1600" dirty="0">
                <a:solidFill>
                  <a:srgbClr val="C00000"/>
                </a:solidFill>
                <a:latin typeface="TimesTenLTStd-Roman"/>
              </a:rPr>
              <a:t>fade-</a:t>
            </a:r>
            <a:r>
              <a:rPr lang="en-US" sz="1600" dirty="0" err="1">
                <a:solidFill>
                  <a:srgbClr val="C00000"/>
                </a:solidFill>
                <a:latin typeface="TimesTenLTStd-Roman"/>
              </a:rPr>
              <a:t>out,fade</a:t>
            </a:r>
            <a:r>
              <a:rPr lang="en-US" sz="1600" dirty="0">
                <a:solidFill>
                  <a:srgbClr val="C00000"/>
                </a:solidFill>
                <a:latin typeface="TimesTenLTStd-Roman"/>
              </a:rPr>
              <a:t>-in effect</a:t>
            </a:r>
            <a:r>
              <a:rPr lang="en-US" sz="1600" dirty="0">
                <a:latin typeface="TimesTenLTStd-Roman"/>
              </a:rPr>
              <a:t>, in which one scene gradually dissolves into another. Two images are combined with a weighted average: </a:t>
            </a:r>
            <a:br>
              <a:rPr lang="en-US" sz="1600" dirty="0">
                <a:latin typeface="TimesTenLTStd-Roman"/>
              </a:rPr>
            </a:br>
            <a:r>
              <a:rPr lang="en-US" sz="1600" dirty="0">
                <a:latin typeface="TimesTenLTStd-Roman"/>
              </a:rPr>
              <a:t>                                </a:t>
            </a:r>
            <a:r>
              <a:rPr lang="en-US" sz="1600" dirty="0" err="1">
                <a:latin typeface="TimesTenLTStd-Roman"/>
              </a:rPr>
              <a:t>Result_pixel</a:t>
            </a:r>
            <a:r>
              <a:rPr lang="en-US" sz="1600" dirty="0">
                <a:latin typeface="TimesTenLTStd-Roman"/>
              </a:rPr>
              <a:t> </a:t>
            </a:r>
            <a:r>
              <a:rPr lang="en-US" sz="1600" dirty="0">
                <a:latin typeface="PearsonMATHPRO08"/>
              </a:rPr>
              <a:t>= </a:t>
            </a:r>
            <a:r>
              <a:rPr lang="en-US" sz="1600" dirty="0" err="1">
                <a:latin typeface="TimesTenLTStd-Roman"/>
              </a:rPr>
              <a:t>A_pixel</a:t>
            </a:r>
            <a:r>
              <a:rPr lang="en-US" sz="1600" dirty="0">
                <a:latin typeface="TimesTenLTStd-Roman"/>
              </a:rPr>
              <a:t> </a:t>
            </a:r>
            <a:r>
              <a:rPr lang="en-US" sz="1600" dirty="0">
                <a:latin typeface="PearsonMATHPRO02"/>
              </a:rPr>
              <a:t>* </a:t>
            </a:r>
            <a:r>
              <a:rPr lang="en-US" sz="1600" dirty="0">
                <a:latin typeface="TimesTenLTStd-Roman"/>
              </a:rPr>
              <a:t>fade </a:t>
            </a:r>
            <a:r>
              <a:rPr lang="en-US" sz="1600" dirty="0">
                <a:latin typeface="PearsonMATHPRO02"/>
              </a:rPr>
              <a:t>+ </a:t>
            </a:r>
            <a:r>
              <a:rPr lang="en-US" sz="1600" dirty="0" err="1">
                <a:latin typeface="TimesTenLTStd-Roman"/>
              </a:rPr>
              <a:t>B_pixel</a:t>
            </a:r>
            <a:r>
              <a:rPr lang="en-US" sz="1600" dirty="0">
                <a:latin typeface="TimesTenLTStd-Roman"/>
              </a:rPr>
              <a:t> </a:t>
            </a:r>
            <a:r>
              <a:rPr lang="en-US" sz="1600" dirty="0">
                <a:latin typeface="PearsonMATHPRO02"/>
              </a:rPr>
              <a:t>* </a:t>
            </a:r>
            <a:r>
              <a:rPr lang="en-US" sz="1600" dirty="0">
                <a:latin typeface="TimesTenLTStd-Roman"/>
              </a:rPr>
              <a:t>(1 </a:t>
            </a:r>
            <a:r>
              <a:rPr lang="en-US" sz="1600" dirty="0">
                <a:latin typeface="PearsonMATHPRO02"/>
              </a:rPr>
              <a:t>- </a:t>
            </a:r>
            <a:r>
              <a:rPr lang="en-US" sz="1600" dirty="0">
                <a:latin typeface="TimesTenLTStd-Roman"/>
              </a:rPr>
              <a:t>fade)</a:t>
            </a:r>
          </a:p>
          <a:p>
            <a:r>
              <a:rPr lang="en-US" sz="1600" dirty="0">
                <a:latin typeface="TimesTenLTStd-Roman"/>
              </a:rPr>
              <a:t>This calculation is performed on each pixel position in A and B. If a series of video frames is produced while gradually changing the fade value from 1 to 0 (scaled appropriately for an 8-bit integer), the result is to fade from image A to image B. Figure 12.11 shows the sequence of steps required for one set of pixels.</a:t>
            </a:r>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5" name="TextBox 4"/>
          <p:cNvSpPr txBox="1"/>
          <p:nvPr/>
        </p:nvSpPr>
        <p:spPr>
          <a:xfrm>
            <a:off x="7850909" y="3821545"/>
            <a:ext cx="184666" cy="461665"/>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7818" y="82267"/>
            <a:ext cx="6408712" cy="6234780"/>
          </a:xfrm>
          <a:prstGeom prst="rect">
            <a:avLst/>
          </a:prstGeom>
        </p:spPr>
      </p:pic>
      <p:sp>
        <p:nvSpPr>
          <p:cNvPr id="7" name="Rectangle 6"/>
          <p:cNvSpPr/>
          <p:nvPr/>
        </p:nvSpPr>
        <p:spPr>
          <a:xfrm>
            <a:off x="0" y="6141218"/>
            <a:ext cx="6588224" cy="430887"/>
          </a:xfrm>
          <a:prstGeom prst="rect">
            <a:avLst/>
          </a:prstGeom>
        </p:spPr>
        <p:txBody>
          <a:bodyPr wrap="square">
            <a:spAutoFit/>
          </a:bodyPr>
          <a:lstStyle/>
          <a:p>
            <a:r>
              <a:rPr lang="en-US" sz="1100" i="1" dirty="0">
                <a:latin typeface="+mn-lt"/>
              </a:rPr>
              <a:t>Note:</a:t>
            </a:r>
            <a:r>
              <a:rPr lang="en-US" sz="1100" dirty="0">
                <a:latin typeface="+mn-lt"/>
              </a:rPr>
              <a:t> If an instruction supports multiple data types [byte (B), word (W), </a:t>
            </a:r>
            <a:r>
              <a:rPr lang="en-US" sz="1100" dirty="0" err="1">
                <a:latin typeface="+mn-lt"/>
              </a:rPr>
              <a:t>doubleword</a:t>
            </a:r>
            <a:r>
              <a:rPr lang="en-US" sz="1100" dirty="0">
                <a:latin typeface="+mn-lt"/>
              </a:rPr>
              <a:t> (D), </a:t>
            </a:r>
            <a:r>
              <a:rPr lang="en-US" sz="1100" dirty="0" err="1">
                <a:latin typeface="+mn-lt"/>
              </a:rPr>
              <a:t>quadword</a:t>
            </a:r>
            <a:r>
              <a:rPr lang="en-US" sz="1100" dirty="0">
                <a:latin typeface="+mn-lt"/>
              </a:rPr>
              <a:t> (Q)], the data types are indicated in brackets.</a:t>
            </a:r>
          </a:p>
        </p:txBody>
      </p:sp>
      <p:sp>
        <p:nvSpPr>
          <p:cNvPr id="8" name="TextBox 7"/>
          <p:cNvSpPr txBox="1"/>
          <p:nvPr/>
        </p:nvSpPr>
        <p:spPr>
          <a:xfrm>
            <a:off x="6534472" y="548429"/>
            <a:ext cx="2555776" cy="1938992"/>
          </a:xfrm>
          <a:prstGeom prst="rect">
            <a:avLst/>
          </a:prstGeom>
          <a:noFill/>
        </p:spPr>
        <p:txBody>
          <a:bodyPr wrap="square" rtlCol="0">
            <a:spAutoFit/>
          </a:bodyPr>
          <a:lstStyle/>
          <a:p>
            <a:pPr algn="ctr"/>
            <a:r>
              <a:rPr lang="en-US" sz="3200" dirty="0">
                <a:latin typeface="+mn-lt"/>
              </a:rPr>
              <a:t>  Table 12.10    </a:t>
            </a:r>
          </a:p>
          <a:p>
            <a:pPr algn="ctr"/>
            <a:endParaRPr lang="en-US" sz="3200" dirty="0">
              <a:latin typeface="+mn-lt"/>
            </a:endParaRPr>
          </a:p>
          <a:p>
            <a:pPr algn="ctr"/>
            <a:r>
              <a:rPr lang="en-US" sz="2800" dirty="0">
                <a:latin typeface="+mn-lt"/>
              </a:rPr>
              <a:t>MMX Instruction Set </a:t>
            </a:r>
            <a:endParaRPr lang="en-US" sz="3200" dirty="0">
              <a:latin typeface="+mn-lt"/>
            </a:endParaRPr>
          </a:p>
        </p:txBody>
      </p:sp>
      <p:sp>
        <p:nvSpPr>
          <p:cNvPr id="9" name="TextBox 8"/>
          <p:cNvSpPr txBox="1"/>
          <p:nvPr/>
        </p:nvSpPr>
        <p:spPr>
          <a:xfrm>
            <a:off x="6660232" y="5661248"/>
            <a:ext cx="2304256" cy="461665"/>
          </a:xfrm>
          <a:prstGeom prst="rect">
            <a:avLst/>
          </a:prstGeom>
          <a:noFill/>
        </p:spPr>
        <p:txBody>
          <a:bodyPr wrap="square" rtlCol="0">
            <a:spAutoFit/>
          </a:bodyPr>
          <a:lstStyle/>
          <a:p>
            <a:pPr algn="ctr"/>
            <a:r>
              <a:rPr lang="en-US" sz="1200" dirty="0">
                <a:latin typeface="+mn-lt"/>
              </a:rPr>
              <a:t>(Table can be found on page 442 in the textbook.) </a:t>
            </a:r>
          </a:p>
        </p:txBody>
      </p:sp>
      <p:sp>
        <p:nvSpPr>
          <p:cNvPr id="3" name="Rectangle 2">
            <a:extLst>
              <a:ext uri="{FF2B5EF4-FFF2-40B4-BE49-F238E27FC236}">
                <a16:creationId xmlns:a16="http://schemas.microsoft.com/office/drawing/2014/main" id="{4BC0F6B6-E38F-4E6B-8FD5-280A09D376B5}"/>
              </a:ext>
            </a:extLst>
          </p:cNvPr>
          <p:cNvSpPr/>
          <p:nvPr/>
        </p:nvSpPr>
        <p:spPr>
          <a:xfrm>
            <a:off x="6424348" y="2525949"/>
            <a:ext cx="2665900" cy="2677656"/>
          </a:xfrm>
          <a:prstGeom prst="rect">
            <a:avLst/>
          </a:prstGeom>
        </p:spPr>
        <p:txBody>
          <a:bodyPr wrap="square">
            <a:spAutoFit/>
          </a:bodyPr>
          <a:lstStyle/>
          <a:p>
            <a:pPr lvl="0">
              <a:spcBef>
                <a:spcPct val="30000"/>
              </a:spcBef>
            </a:pPr>
            <a:r>
              <a:rPr lang="en-US" sz="1400" dirty="0">
                <a:solidFill>
                  <a:srgbClr val="000000"/>
                </a:solidFill>
              </a:rPr>
              <a:t>Most of the instructions </a:t>
            </a:r>
            <a:r>
              <a:rPr lang="en-US" sz="1400" dirty="0">
                <a:solidFill>
                  <a:srgbClr val="C00000"/>
                </a:solidFill>
              </a:rPr>
              <a:t>involve parallel operation</a:t>
            </a:r>
            <a:r>
              <a:rPr lang="en-US" sz="1400" dirty="0">
                <a:solidFill>
                  <a:srgbClr val="000000"/>
                </a:solidFill>
              </a:rPr>
              <a:t> on bytes, words, or doublewords. For example, the PSLLW instruction performs a left logical shift separately on each of the four words in the packed word operand; the PADDB instruction takes packed byte operands as input and performs parallel additions on each byte position independently to produce a packed byte output.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16632"/>
            <a:ext cx="7556500" cy="1116012"/>
          </a:xfrm>
        </p:spPr>
        <p:txBody>
          <a:bodyPr/>
          <a:lstStyle/>
          <a:p>
            <a:r>
              <a:rPr lang="en-US" dirty="0">
                <a:effectLst>
                  <a:outerShdw blurRad="38100" dist="38100" dir="2700000" algn="tl">
                    <a:srgbClr val="000000">
                      <a:alpha val="43137"/>
                    </a:srgbClr>
                  </a:outerShdw>
                </a:effectLst>
              </a:rPr>
              <a:t>ARM Operation Types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62784191"/>
              </p:ext>
            </p:extLst>
          </p:nvPr>
        </p:nvGraphicFramePr>
        <p:xfrm>
          <a:off x="395536" y="1052736"/>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4" name="Rectangle 4"/>
          <p:cNvSpPr>
            <a:spLocks noGrp="1" noChangeArrowheads="1"/>
          </p:cNvSpPr>
          <p:nvPr>
            <p:ph type="title" idx="4294967295"/>
          </p:nvPr>
        </p:nvSpPr>
        <p:spPr>
          <a:xfrm>
            <a:off x="304800" y="228600"/>
            <a:ext cx="7556500" cy="1116012"/>
          </a:xfrm>
          <a:noFill/>
          <a:ln/>
        </p:spPr>
        <p:txBody>
          <a:bodyPr lIns="90488" tIns="44450" rIns="90488" bIns="44450"/>
          <a:lstStyle/>
          <a:p>
            <a:r>
              <a:rPr lang="en-US" dirty="0"/>
              <a:t>Source and result operands can be in one of four areas:</a:t>
            </a:r>
            <a:br>
              <a:rPr lang="en-US" dirty="0"/>
            </a:br>
            <a:endParaRPr lang="en-US" dirty="0"/>
          </a:p>
        </p:txBody>
      </p:sp>
      <p:sp>
        <p:nvSpPr>
          <p:cNvPr id="10245" name="Rectangle 5"/>
          <p:cNvSpPr>
            <a:spLocks noGrp="1" noChangeArrowheads="1"/>
          </p:cNvSpPr>
          <p:nvPr>
            <p:ph sz="half" idx="4294967295"/>
          </p:nvPr>
        </p:nvSpPr>
        <p:spPr>
          <a:xfrm>
            <a:off x="5029200" y="1295400"/>
            <a:ext cx="3657600" cy="3429000"/>
          </a:xfrm>
          <a:noFill/>
          <a:ln/>
        </p:spPr>
        <p:txBody>
          <a:bodyPr lIns="90488" tIns="44450" rIns="90488" bIns="44450">
            <a:normAutofit/>
          </a:bodyPr>
          <a:lstStyle/>
          <a:p>
            <a:pPr marL="457200" indent="-457200">
              <a:buSzPct val="100000"/>
              <a:buFont typeface="+mj-lt"/>
              <a:buAutoNum type="arabicParenR" startAt="3"/>
            </a:pPr>
            <a:r>
              <a:rPr lang="en-US" dirty="0">
                <a:solidFill>
                  <a:srgbClr val="FF0000"/>
                </a:solidFill>
              </a:rPr>
              <a:t>Processor register</a:t>
            </a:r>
          </a:p>
          <a:p>
            <a:pPr lvl="1">
              <a:lnSpc>
                <a:spcPct val="110000"/>
              </a:lnSpc>
            </a:pPr>
            <a:r>
              <a:rPr lang="en-US" sz="1700" dirty="0"/>
              <a:t>A processor contains one or more registers that may be referenced by machine instructions. </a:t>
            </a:r>
          </a:p>
          <a:p>
            <a:pPr lvl="1">
              <a:lnSpc>
                <a:spcPct val="110000"/>
              </a:lnSpc>
            </a:pPr>
            <a:r>
              <a:rPr lang="en-US" sz="1700" dirty="0"/>
              <a:t>If more than one register exists each register is assigned a unique name or number and the instruction must contain the number of the desired register</a:t>
            </a:r>
          </a:p>
        </p:txBody>
      </p:sp>
      <p:sp>
        <p:nvSpPr>
          <p:cNvPr id="6" name="Content Placeholder 5"/>
          <p:cNvSpPr>
            <a:spLocks noGrp="1"/>
          </p:cNvSpPr>
          <p:nvPr>
            <p:ph sz="half" idx="4294967295"/>
          </p:nvPr>
        </p:nvSpPr>
        <p:spPr>
          <a:xfrm>
            <a:off x="533400" y="4038600"/>
            <a:ext cx="3657600" cy="2286000"/>
          </a:xfrm>
        </p:spPr>
        <p:txBody>
          <a:bodyPr>
            <a:normAutofit/>
          </a:bodyPr>
          <a:lstStyle/>
          <a:p>
            <a:pPr marL="457200" indent="-457200">
              <a:buSzPct val="100000"/>
              <a:buFont typeface="+mj-lt"/>
              <a:buAutoNum type="arabicParenR" startAt="2"/>
            </a:pPr>
            <a:r>
              <a:rPr lang="en-US" dirty="0">
                <a:solidFill>
                  <a:srgbClr val="FF0000"/>
                </a:solidFill>
              </a:rPr>
              <a:t>I/O device</a:t>
            </a:r>
          </a:p>
          <a:p>
            <a:pPr lvl="1"/>
            <a:r>
              <a:rPr lang="en-US" sz="1700" dirty="0"/>
              <a:t>The instruction must specify the I/O module and device for the operation.  If memory-mapped I/O is used, this is just another main or virtual memory address</a:t>
            </a:r>
          </a:p>
        </p:txBody>
      </p:sp>
      <p:sp>
        <p:nvSpPr>
          <p:cNvPr id="7" name="Content Placeholder 6"/>
          <p:cNvSpPr>
            <a:spLocks noGrp="1"/>
          </p:cNvSpPr>
          <p:nvPr>
            <p:ph sz="half" idx="4294967295"/>
          </p:nvPr>
        </p:nvSpPr>
        <p:spPr>
          <a:xfrm>
            <a:off x="609600" y="1828800"/>
            <a:ext cx="3657600" cy="1965325"/>
          </a:xfrm>
        </p:spPr>
        <p:txBody>
          <a:bodyPr/>
          <a:lstStyle/>
          <a:p>
            <a:pPr marL="457200" indent="-457200">
              <a:buSzPct val="100000"/>
              <a:buFont typeface="+mj-lt"/>
              <a:buAutoNum type="arabicParenR"/>
            </a:pPr>
            <a:r>
              <a:rPr lang="en-US" dirty="0">
                <a:solidFill>
                  <a:srgbClr val="FF0000"/>
                </a:solidFill>
              </a:rPr>
              <a:t>Main or virtual memory</a:t>
            </a:r>
          </a:p>
          <a:p>
            <a:pPr lvl="1"/>
            <a:r>
              <a:rPr lang="en-US" sz="1700" dirty="0"/>
              <a:t>As with next instruction references, the main or virtual memory address must be supplied</a:t>
            </a:r>
          </a:p>
        </p:txBody>
      </p:sp>
      <p:sp>
        <p:nvSpPr>
          <p:cNvPr id="8" name="Content Placeholder 7"/>
          <p:cNvSpPr>
            <a:spLocks noGrp="1"/>
          </p:cNvSpPr>
          <p:nvPr>
            <p:ph sz="half" idx="4294967295"/>
          </p:nvPr>
        </p:nvSpPr>
        <p:spPr>
          <a:xfrm>
            <a:off x="5105400" y="4724400"/>
            <a:ext cx="3657600" cy="1965325"/>
          </a:xfrm>
        </p:spPr>
        <p:txBody>
          <a:bodyPr/>
          <a:lstStyle/>
          <a:p>
            <a:pPr marL="457200" indent="-457200">
              <a:buSzPct val="100000"/>
              <a:buFont typeface="+mj-lt"/>
              <a:buAutoNum type="arabicParenR" startAt="4"/>
            </a:pPr>
            <a:r>
              <a:rPr lang="en-US" dirty="0">
                <a:solidFill>
                  <a:srgbClr val="FF0000"/>
                </a:solidFill>
              </a:rPr>
              <a:t>Immediate</a:t>
            </a:r>
          </a:p>
          <a:p>
            <a:pPr lvl="1"/>
            <a:r>
              <a:rPr lang="en-US" sz="1700" dirty="0"/>
              <a:t>The value of the operand is contained in a field in the instruction being executed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a:off x="107504" y="116632"/>
            <a:ext cx="7023224" cy="4536504"/>
          </a:xfrm>
          <a:prstGeom prst="rect">
            <a:avLst/>
          </a:prstGeom>
        </p:spPr>
      </p:pic>
      <p:sp>
        <p:nvSpPr>
          <p:cNvPr id="6" name="TextBox 5"/>
          <p:cNvSpPr txBox="1"/>
          <p:nvPr/>
        </p:nvSpPr>
        <p:spPr>
          <a:xfrm>
            <a:off x="7164288" y="692696"/>
            <a:ext cx="1979712" cy="3416320"/>
          </a:xfrm>
          <a:prstGeom prst="rect">
            <a:avLst/>
          </a:prstGeom>
          <a:noFill/>
        </p:spPr>
        <p:txBody>
          <a:bodyPr wrap="square" rtlCol="0">
            <a:spAutoFit/>
          </a:bodyPr>
          <a:lstStyle/>
          <a:p>
            <a:pPr algn="ctr"/>
            <a:r>
              <a:rPr lang="en-US" dirty="0">
                <a:latin typeface="+mn-lt"/>
              </a:rPr>
              <a:t>Table 12.11  </a:t>
            </a:r>
          </a:p>
          <a:p>
            <a:pPr algn="ctr"/>
            <a:endParaRPr lang="en-US" dirty="0">
              <a:latin typeface="+mn-lt"/>
            </a:endParaRPr>
          </a:p>
          <a:p>
            <a:pPr algn="ctr"/>
            <a:r>
              <a:rPr lang="en-US" dirty="0">
                <a:latin typeface="+mn-lt"/>
              </a:rPr>
              <a:t>ARM Conditions for Conditional Instruction Execution</a:t>
            </a:r>
          </a:p>
          <a:p>
            <a:endParaRPr lang="en-US" dirty="0"/>
          </a:p>
        </p:txBody>
      </p:sp>
      <p:sp>
        <p:nvSpPr>
          <p:cNvPr id="7" name="TextBox 6"/>
          <p:cNvSpPr txBox="1"/>
          <p:nvPr/>
        </p:nvSpPr>
        <p:spPr>
          <a:xfrm>
            <a:off x="7119888" y="5805264"/>
            <a:ext cx="2024112" cy="461665"/>
          </a:xfrm>
          <a:prstGeom prst="rect">
            <a:avLst/>
          </a:prstGeom>
          <a:noFill/>
        </p:spPr>
        <p:txBody>
          <a:bodyPr wrap="none" rtlCol="0">
            <a:spAutoFit/>
          </a:bodyPr>
          <a:lstStyle/>
          <a:p>
            <a:pPr algn="ctr"/>
            <a:r>
              <a:rPr lang="en-US" sz="1200" dirty="0">
                <a:latin typeface="+mn-lt"/>
              </a:rPr>
              <a:t>(Table can be found on</a:t>
            </a:r>
          </a:p>
          <a:p>
            <a:pPr algn="ctr"/>
            <a:r>
              <a:rPr lang="en-US" sz="1200" dirty="0">
                <a:latin typeface="+mn-lt"/>
              </a:rPr>
              <a:t>Page 445 in the textbook.)</a:t>
            </a:r>
          </a:p>
        </p:txBody>
      </p:sp>
      <p:sp>
        <p:nvSpPr>
          <p:cNvPr id="2" name="Rectangle 1">
            <a:extLst>
              <a:ext uri="{FF2B5EF4-FFF2-40B4-BE49-F238E27FC236}">
                <a16:creationId xmlns:a16="http://schemas.microsoft.com/office/drawing/2014/main" id="{8CE9EA5D-617D-473A-A9BF-DA9A8DCB5E10}"/>
              </a:ext>
            </a:extLst>
          </p:cNvPr>
          <p:cNvSpPr/>
          <p:nvPr/>
        </p:nvSpPr>
        <p:spPr>
          <a:xfrm>
            <a:off x="7306615" y="3851553"/>
            <a:ext cx="1837385" cy="1600438"/>
          </a:xfrm>
          <a:prstGeom prst="rect">
            <a:avLst/>
          </a:prstGeom>
        </p:spPr>
        <p:txBody>
          <a:bodyPr wrap="square">
            <a:spAutoFit/>
          </a:bodyPr>
          <a:lstStyle/>
          <a:p>
            <a:r>
              <a:rPr lang="en-US" sz="1400" dirty="0">
                <a:solidFill>
                  <a:srgbClr val="000000"/>
                </a:solidFill>
              </a:rPr>
              <a:t>The ARM architecture defines four condition flags that are stored in the program status register: N, Z, C, and V (Negative, Zero, Carry and Overflow</a:t>
            </a:r>
            <a:endParaRPr lang="en-US" sz="1400" dirty="0"/>
          </a:p>
        </p:txBody>
      </p:sp>
      <p:sp>
        <p:nvSpPr>
          <p:cNvPr id="4" name="Rectangle 3">
            <a:extLst>
              <a:ext uri="{FF2B5EF4-FFF2-40B4-BE49-F238E27FC236}">
                <a16:creationId xmlns:a16="http://schemas.microsoft.com/office/drawing/2014/main" id="{82AA92DF-CAE9-4A0E-9FD9-E65F364FB850}"/>
              </a:ext>
            </a:extLst>
          </p:cNvPr>
          <p:cNvSpPr/>
          <p:nvPr/>
        </p:nvSpPr>
        <p:spPr>
          <a:xfrm>
            <a:off x="178046" y="4587139"/>
            <a:ext cx="6806741" cy="1729704"/>
          </a:xfrm>
          <a:prstGeom prst="rect">
            <a:avLst/>
          </a:prstGeom>
        </p:spPr>
        <p:txBody>
          <a:bodyPr wrap="square">
            <a:spAutoFit/>
          </a:bodyPr>
          <a:lstStyle/>
          <a:p>
            <a:pPr lvl="0">
              <a:spcBef>
                <a:spcPct val="30000"/>
              </a:spcBef>
            </a:pPr>
            <a:r>
              <a:rPr lang="en-US" sz="1400" dirty="0">
                <a:solidFill>
                  <a:srgbClr val="000000"/>
                </a:solidFill>
              </a:rPr>
              <a:t>There are two unusual aspects to the use of condition codes in ARM: </a:t>
            </a:r>
          </a:p>
          <a:p>
            <a:pPr lvl="0">
              <a:spcBef>
                <a:spcPct val="30000"/>
              </a:spcBef>
            </a:pPr>
            <a:r>
              <a:rPr lang="en-US" sz="1400" dirty="0">
                <a:solidFill>
                  <a:srgbClr val="000000"/>
                </a:solidFill>
              </a:rPr>
              <a:t>- All instructions, not just branch instructions, include a condition code field, which means that virtually all instructions may be conditionally executed. Any combination of flag settings except 1110 or 1111 in an instruction’s condition code field signifies that the instruction will be executed only if the condition is met. </a:t>
            </a:r>
          </a:p>
          <a:p>
            <a:pPr lvl="0">
              <a:spcBef>
                <a:spcPct val="30000"/>
              </a:spcBef>
            </a:pPr>
            <a:r>
              <a:rPr lang="en-US" sz="1400" b="1" dirty="0">
                <a:solidFill>
                  <a:srgbClr val="000000"/>
                </a:solidFill>
              </a:rPr>
              <a:t>- </a:t>
            </a:r>
            <a:r>
              <a:rPr lang="en-US" sz="1400" dirty="0">
                <a:solidFill>
                  <a:srgbClr val="000000"/>
                </a:solidFill>
              </a:rPr>
              <a:t>All data processing instructions (arithmetic, logical) includes an S bit that signifies whether the instruction updates the condition flags.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539552" y="2132856"/>
            <a:ext cx="3810000" cy="4464496"/>
          </a:xfrm>
        </p:spPr>
        <p:txBody>
          <a:bodyPr>
            <a:normAutofit/>
          </a:bodyPr>
          <a:lstStyle/>
          <a:p>
            <a:pPr>
              <a:spcBef>
                <a:spcPts val="600"/>
              </a:spcBef>
            </a:pPr>
            <a:r>
              <a:rPr lang="en-US" dirty="0"/>
              <a:t>Machine instruction characteristics</a:t>
            </a:r>
          </a:p>
          <a:p>
            <a:pPr lvl="1"/>
            <a:r>
              <a:rPr lang="en-US" dirty="0"/>
              <a:t>Elements of a machine instruction</a:t>
            </a:r>
          </a:p>
          <a:p>
            <a:pPr lvl="1"/>
            <a:r>
              <a:rPr lang="en-US" dirty="0"/>
              <a:t>Instruction representation</a:t>
            </a:r>
          </a:p>
          <a:p>
            <a:pPr lvl="1"/>
            <a:r>
              <a:rPr lang="en-US" dirty="0"/>
              <a:t>Instruction types</a:t>
            </a:r>
          </a:p>
          <a:p>
            <a:pPr lvl="1"/>
            <a:r>
              <a:rPr lang="en-US" dirty="0"/>
              <a:t>Number of addresses</a:t>
            </a:r>
          </a:p>
          <a:p>
            <a:pPr lvl="1"/>
            <a:r>
              <a:rPr lang="en-US" dirty="0"/>
              <a:t>Instruction set design</a:t>
            </a:r>
          </a:p>
          <a:p>
            <a:pPr>
              <a:spcBef>
                <a:spcPts val="600"/>
              </a:spcBef>
            </a:pPr>
            <a:r>
              <a:rPr lang="en-US" dirty="0"/>
              <a:t>Types of operands</a:t>
            </a:r>
          </a:p>
          <a:p>
            <a:pPr lvl="1"/>
            <a:r>
              <a:rPr lang="en-US" dirty="0"/>
              <a:t>Numbers</a:t>
            </a:r>
          </a:p>
          <a:p>
            <a:pPr lvl="1"/>
            <a:r>
              <a:rPr lang="en-US" dirty="0"/>
              <a:t>Characters</a:t>
            </a:r>
          </a:p>
          <a:p>
            <a:pPr lvl="1"/>
            <a:r>
              <a:rPr lang="en-US" dirty="0"/>
              <a:t>Logical data</a:t>
            </a:r>
          </a:p>
        </p:txBody>
      </p:sp>
      <p:sp>
        <p:nvSpPr>
          <p:cNvPr id="32" name="Content Placeholder 31"/>
          <p:cNvSpPr>
            <a:spLocks noGrp="1"/>
          </p:cNvSpPr>
          <p:nvPr>
            <p:ph sz="quarter" idx="4"/>
          </p:nvPr>
        </p:nvSpPr>
        <p:spPr>
          <a:xfrm>
            <a:off x="4495800" y="2133600"/>
            <a:ext cx="3810000" cy="4724400"/>
          </a:xfrm>
        </p:spPr>
        <p:txBody>
          <a:bodyPr>
            <a:normAutofit/>
          </a:bodyPr>
          <a:lstStyle/>
          <a:p>
            <a:pPr marL="228600" lvl="1">
              <a:spcBef>
                <a:spcPts val="1800"/>
              </a:spcBef>
              <a:buClr>
                <a:schemeClr val="accent1"/>
              </a:buClr>
            </a:pPr>
            <a:r>
              <a:rPr lang="en-US" dirty="0"/>
              <a:t>Intel x86 and ARM data types</a:t>
            </a:r>
          </a:p>
          <a:p>
            <a:pPr marL="228600" lvl="1">
              <a:spcBef>
                <a:spcPts val="1800"/>
              </a:spcBef>
              <a:buClr>
                <a:schemeClr val="accent1"/>
              </a:buClr>
            </a:pPr>
            <a:r>
              <a:rPr lang="en-US" dirty="0"/>
              <a:t>Types of operations</a:t>
            </a:r>
          </a:p>
          <a:p>
            <a:pPr lvl="1"/>
            <a:r>
              <a:rPr lang="en-US" sz="1946" dirty="0"/>
              <a:t>Data transfer</a:t>
            </a:r>
          </a:p>
          <a:p>
            <a:pPr lvl="1"/>
            <a:r>
              <a:rPr lang="en-US" sz="1946" dirty="0"/>
              <a:t>Arithmetic</a:t>
            </a:r>
          </a:p>
          <a:p>
            <a:pPr lvl="1"/>
            <a:r>
              <a:rPr lang="en-US" sz="1946" dirty="0"/>
              <a:t>Logical</a:t>
            </a:r>
          </a:p>
          <a:p>
            <a:pPr lvl="1"/>
            <a:r>
              <a:rPr lang="en-US" sz="1946" dirty="0"/>
              <a:t>Conversion</a:t>
            </a:r>
          </a:p>
          <a:p>
            <a:pPr lvl="1"/>
            <a:r>
              <a:rPr lang="en-US" sz="1946" dirty="0"/>
              <a:t>Input/output</a:t>
            </a:r>
          </a:p>
          <a:p>
            <a:pPr lvl="1"/>
            <a:r>
              <a:rPr lang="en-US" sz="1946" dirty="0"/>
              <a:t>System control</a:t>
            </a:r>
          </a:p>
          <a:p>
            <a:pPr lvl="1"/>
            <a:r>
              <a:rPr lang="en-US" sz="1946" dirty="0"/>
              <a:t>Transfer of control</a:t>
            </a:r>
          </a:p>
          <a:p>
            <a:pPr marL="228600" lvl="1">
              <a:spcBef>
                <a:spcPts val="1800"/>
              </a:spcBef>
              <a:buClr>
                <a:schemeClr val="accent1"/>
              </a:buClr>
            </a:pPr>
            <a:r>
              <a:rPr lang="en-US" dirty="0"/>
              <a:t>Intel x86 and ARM operation types</a:t>
            </a:r>
          </a:p>
        </p:txBody>
      </p:sp>
      <p:sp>
        <p:nvSpPr>
          <p:cNvPr id="44035" name="Rectangle 3"/>
          <p:cNvSpPr>
            <a:spLocks noGrp="1" noChangeArrowheads="1"/>
          </p:cNvSpPr>
          <p:nvPr>
            <p:ph type="body" idx="1"/>
          </p:nvPr>
        </p:nvSpPr>
        <p:spPr>
          <a:xfrm>
            <a:off x="539552" y="1052736"/>
            <a:ext cx="3657600" cy="1098177"/>
          </a:xfrm>
        </p:spPr>
        <p:txBody>
          <a:bodyPr>
            <a:normAutofit/>
          </a:bodyPr>
          <a:lstStyle/>
          <a:p>
            <a:endParaRPr lang="en-US" sz="800" dirty="0"/>
          </a:p>
          <a:p>
            <a:endParaRPr lang="en-US" sz="800" dirty="0"/>
          </a:p>
          <a:p>
            <a:r>
              <a:rPr lang="en-US" sz="3200" dirty="0"/>
              <a:t>Chapter 12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Instruction Sets:</a:t>
            </a:r>
          </a:p>
          <a:p>
            <a:r>
              <a:rPr lang="en-US" sz="2800" dirty="0">
                <a:solidFill>
                  <a:schemeClr val="tx2"/>
                </a:solidFill>
                <a:latin typeface="+mj-lt"/>
                <a:ea typeface="+mj-ea"/>
                <a:cs typeface="+mj-cs"/>
              </a:rPr>
              <a:t>Characteristics and Functions</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524000"/>
            <a:ext cx="7556313" cy="4602163"/>
          </a:xfrm>
          <a:noFill/>
          <a:ln/>
        </p:spPr>
        <p:txBody>
          <a:bodyPr lIns="90488" tIns="44450" rIns="90488" bIns="44450"/>
          <a:lstStyle/>
          <a:p>
            <a:r>
              <a:rPr lang="en-US" dirty="0"/>
              <a:t>Within the computer each instruction is represented by a sequence of bits</a:t>
            </a:r>
          </a:p>
          <a:p>
            <a:r>
              <a:rPr lang="en-US" dirty="0"/>
              <a:t>The instruction is divided into fields, corresponding to the constituent elements of the instruction</a:t>
            </a:r>
          </a:p>
        </p:txBody>
      </p:sp>
      <p:pic>
        <p:nvPicPr>
          <p:cNvPr id="6" name="Picture 5" descr="f2.pdf"/>
          <p:cNvPicPr>
            <a:picLocks noChangeAspect="1"/>
          </p:cNvPicPr>
          <p:nvPr/>
        </p:nvPicPr>
        <p:blipFill>
          <a:blip r:embed="rId3"/>
          <a:srcRect l="10909" t="28235" r="10909" b="25882"/>
          <a:stretch>
            <a:fillRect/>
          </a:stretch>
        </p:blipFill>
        <p:spPr>
          <a:xfrm>
            <a:off x="1143000" y="3200400"/>
            <a:ext cx="6938679" cy="3146553"/>
          </a:xfrm>
          <a:prstGeom prst="rect">
            <a:avLst/>
          </a:prstGeom>
        </p:spPr>
      </p:pic>
      <p:sp useBgFill="1">
        <p:nvSpPr>
          <p:cNvPr id="7" name="TextBox 6"/>
          <p:cNvSpPr txBox="1"/>
          <p:nvPr/>
        </p:nvSpPr>
        <p:spPr>
          <a:xfrm>
            <a:off x="2590800" y="5334000"/>
            <a:ext cx="4038600" cy="536761"/>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340768"/>
            <a:ext cx="7556313" cy="5040560"/>
          </a:xfrm>
          <a:noFill/>
          <a:ln/>
        </p:spPr>
        <p:txBody>
          <a:bodyPr lIns="90488" tIns="44450" rIns="90488" bIns="44450">
            <a:normAutofit/>
          </a:bodyPr>
          <a:lstStyle/>
          <a:p>
            <a:r>
              <a:rPr lang="en-US" dirty="0"/>
              <a:t>Opcodes are represented by abbreviations                                                          called  </a:t>
            </a:r>
            <a:r>
              <a:rPr lang="en-US" i="1" dirty="0">
                <a:solidFill>
                  <a:srgbClr val="FF0000"/>
                </a:solidFill>
              </a:rPr>
              <a:t>mnemonics </a:t>
            </a:r>
            <a:endParaRPr lang="en-US" dirty="0">
              <a:solidFill>
                <a:srgbClr val="FF0000"/>
              </a:solidFill>
            </a:endParaRPr>
          </a:p>
          <a:p>
            <a:r>
              <a:rPr lang="en-US" dirty="0"/>
              <a:t>Examples include:</a:t>
            </a:r>
          </a:p>
          <a:p>
            <a:pPr lvl="1"/>
            <a:r>
              <a:rPr lang="en-US" dirty="0"/>
              <a:t>ADD	Add</a:t>
            </a:r>
          </a:p>
          <a:p>
            <a:pPr lvl="1"/>
            <a:r>
              <a:rPr lang="en-US" dirty="0"/>
              <a:t>SUB		Subtract</a:t>
            </a:r>
          </a:p>
          <a:p>
            <a:pPr lvl="1"/>
            <a:r>
              <a:rPr lang="en-US" dirty="0"/>
              <a:t>MUL	Multiply</a:t>
            </a:r>
          </a:p>
          <a:p>
            <a:pPr lvl="1"/>
            <a:r>
              <a:rPr lang="en-US" dirty="0"/>
              <a:t>DIV		Divide</a:t>
            </a:r>
          </a:p>
          <a:p>
            <a:pPr lvl="1"/>
            <a:r>
              <a:rPr lang="en-US" dirty="0"/>
              <a:t>LOAD	Load data from memory</a:t>
            </a:r>
          </a:p>
          <a:p>
            <a:pPr lvl="1"/>
            <a:r>
              <a:rPr lang="en-US" dirty="0"/>
              <a:t>STOR	Store data to memory</a:t>
            </a:r>
          </a:p>
          <a:p>
            <a:pPr marL="228600" lvl="1">
              <a:spcBef>
                <a:spcPts val="2000"/>
              </a:spcBef>
              <a:buClr>
                <a:schemeClr val="accent1"/>
              </a:buClr>
            </a:pPr>
            <a:r>
              <a:rPr lang="en-US" sz="2000" dirty="0">
                <a:solidFill>
                  <a:srgbClr val="FF0000"/>
                </a:solidFill>
              </a:rPr>
              <a:t>Operands</a:t>
            </a:r>
            <a:r>
              <a:rPr lang="en-US" sz="2000" dirty="0"/>
              <a:t> are also represented </a:t>
            </a:r>
            <a:r>
              <a:rPr lang="en-US" sz="2000" dirty="0">
                <a:solidFill>
                  <a:srgbClr val="FF0000"/>
                </a:solidFill>
              </a:rPr>
              <a:t>symbolically</a:t>
            </a:r>
          </a:p>
          <a:p>
            <a:pPr marL="228600" lvl="1">
              <a:spcBef>
                <a:spcPts val="2000"/>
              </a:spcBef>
              <a:buClr>
                <a:schemeClr val="accent1"/>
              </a:buClr>
            </a:pPr>
            <a:r>
              <a:rPr lang="en-US" sz="2000" dirty="0"/>
              <a:t>Each symbolic opcode has a fixed binary representation </a:t>
            </a:r>
          </a:p>
          <a:p>
            <a:pPr lvl="1"/>
            <a:r>
              <a:rPr lang="en-US" dirty="0"/>
              <a:t>The programmer specifies the location of each symbolic operand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10" name="Picture 9"/>
          <p:cNvPicPr>
            <a:picLocks noChangeAspect="1"/>
          </p:cNvPicPr>
          <p:nvPr/>
        </p:nvPicPr>
        <p:blipFill>
          <a:blip r:embed="rId3">
            <a:duotone>
              <a:schemeClr val="accent2">
                <a:shade val="45000"/>
                <a:satMod val="135000"/>
              </a:schemeClr>
              <a:prstClr val="white"/>
            </a:duotone>
          </a:blip>
          <a:stretch>
            <a:fillRect/>
          </a:stretch>
        </p:blipFill>
        <p:spPr>
          <a:xfrm rot="20634146">
            <a:off x="6323747" y="101995"/>
            <a:ext cx="3321618" cy="2197804"/>
          </a:xfrm>
          <a:prstGeom prst="ellipse">
            <a:avLst/>
          </a:prstGeom>
          <a:ln>
            <a:noFill/>
          </a:ln>
          <a:effectLst>
            <a:softEdge rad="112500"/>
          </a:effectLst>
        </p:spPr>
      </p:pic>
    </p:spTree>
    <p:extLst>
      <p:ext uri="{BB962C8B-B14F-4D97-AF65-F5344CB8AC3E}">
        <p14:creationId xmlns:p14="http://schemas.microsoft.com/office/powerpoint/2010/main" val="276972067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3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40" name="Rectangle 4"/>
          <p:cNvSpPr>
            <a:spLocks noGrp="1" noChangeArrowheads="1"/>
          </p:cNvSpPr>
          <p:nvPr>
            <p:ph type="title" idx="4294967295"/>
          </p:nvPr>
        </p:nvSpPr>
        <p:spPr>
          <a:xfrm>
            <a:off x="0" y="0"/>
            <a:ext cx="9144000" cy="1116013"/>
          </a:xfrm>
          <a:noFill/>
          <a:ln/>
        </p:spPr>
        <p:txBody>
          <a:bodyPr lIns="90488" tIns="44450" rIns="90488" bIns="44450"/>
          <a:lstStyle/>
          <a:p>
            <a:pPr algn="ctr"/>
            <a:r>
              <a:rPr lang="en-US" dirty="0">
                <a:effectLst>
                  <a:outerShdw blurRad="38100" dist="38100" dir="2700000" algn="tl">
                    <a:srgbClr val="000000">
                      <a:alpha val="43137"/>
                    </a:srgbClr>
                  </a:outerShdw>
                </a:effectLst>
              </a:rPr>
              <a:t>Instruction Types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601320866"/>
              </p:ext>
            </p:extLst>
          </p:nvPr>
        </p:nvGraphicFramePr>
        <p:xfrm>
          <a:off x="163945" y="895927"/>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843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pic>
        <p:nvPicPr>
          <p:cNvPr id="9" name="Picture 8"/>
          <p:cNvPicPr>
            <a:picLocks noChangeAspect="1"/>
          </p:cNvPicPr>
          <p:nvPr/>
        </p:nvPicPr>
        <p:blipFill>
          <a:blip r:embed="rId3"/>
          <a:stretch>
            <a:fillRect/>
          </a:stretch>
        </p:blipFill>
        <p:spPr>
          <a:xfrm>
            <a:off x="323528" y="3645024"/>
            <a:ext cx="7132320" cy="8382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4"/>
          <a:stretch>
            <a:fillRect/>
          </a:stretch>
        </p:blipFill>
        <p:spPr>
          <a:xfrm>
            <a:off x="107504" y="1556792"/>
            <a:ext cx="8862523" cy="2160240"/>
          </a:xfrm>
          <a:prstGeom prst="rect">
            <a:avLst/>
          </a:prstGeom>
        </p:spPr>
      </p:pic>
      <p:sp>
        <p:nvSpPr>
          <p:cNvPr id="5" name="TextBox 4"/>
          <p:cNvSpPr txBox="1"/>
          <p:nvPr/>
        </p:nvSpPr>
        <p:spPr>
          <a:xfrm>
            <a:off x="1" y="116632"/>
            <a:ext cx="9144000" cy="1508105"/>
          </a:xfrm>
          <a:prstGeom prst="rect">
            <a:avLst/>
          </a:prstGeom>
          <a:noFill/>
        </p:spPr>
        <p:txBody>
          <a:bodyPr wrap="square" rtlCol="0">
            <a:spAutoFit/>
          </a:bodyPr>
          <a:lstStyle/>
          <a:p>
            <a:pPr algn="ctr"/>
            <a:r>
              <a:rPr lang="en-US" sz="3600" dirty="0">
                <a:latin typeface="+mn-lt"/>
              </a:rPr>
              <a:t>Table 12.1</a:t>
            </a:r>
            <a:r>
              <a:rPr lang="en-US" sz="2800" dirty="0">
                <a:latin typeface="+mn-lt"/>
              </a:rPr>
              <a:t>  </a:t>
            </a:r>
          </a:p>
          <a:p>
            <a:pPr algn="ctr"/>
            <a:r>
              <a:rPr lang="en-US" sz="2800" dirty="0">
                <a:latin typeface="+mn-lt"/>
              </a:rPr>
              <a:t>Utilization of Instruction Addresses </a:t>
            </a:r>
          </a:p>
          <a:p>
            <a:pPr algn="ctr"/>
            <a:r>
              <a:rPr lang="en-US" sz="2800" dirty="0">
                <a:latin typeface="+mn-lt"/>
              </a:rPr>
              <a:t>(Nonbranching</a:t>
            </a:r>
            <a:r>
              <a:rPr lang="en-US" sz="2800" cap="all" dirty="0">
                <a:latin typeface="+mn-lt"/>
              </a:rPr>
              <a:t> </a:t>
            </a:r>
            <a:r>
              <a:rPr lang="en-US" sz="2800" dirty="0">
                <a:latin typeface="+mn-lt"/>
              </a:rPr>
              <a:t>Instructions) </a:t>
            </a:r>
          </a:p>
        </p:txBody>
      </p:sp>
      <p:sp>
        <p:nvSpPr>
          <p:cNvPr id="3" name="Rectangle 2">
            <a:extLst>
              <a:ext uri="{FF2B5EF4-FFF2-40B4-BE49-F238E27FC236}">
                <a16:creationId xmlns:a16="http://schemas.microsoft.com/office/drawing/2014/main" id="{2ABF39FC-1ABC-4F5B-8DC2-6FCA0C41407B}"/>
              </a:ext>
            </a:extLst>
          </p:cNvPr>
          <p:cNvSpPr/>
          <p:nvPr/>
        </p:nvSpPr>
        <p:spPr>
          <a:xfrm>
            <a:off x="3347864" y="3644967"/>
            <a:ext cx="5729666" cy="2677656"/>
          </a:xfrm>
          <a:prstGeom prst="rect">
            <a:avLst/>
          </a:prstGeom>
        </p:spPr>
        <p:txBody>
          <a:bodyPr wrap="square">
            <a:spAutoFit/>
          </a:bodyPr>
          <a:lstStyle/>
          <a:p>
            <a:r>
              <a:rPr lang="en-US" sz="1400" dirty="0">
                <a:latin typeface="TimesTenLTStd-Roman"/>
              </a:rPr>
              <a:t>Simpler yet is the one-address instruction. For this to work, a second address</a:t>
            </a:r>
          </a:p>
          <a:p>
            <a:r>
              <a:rPr lang="en-US" sz="1400" dirty="0">
                <a:latin typeface="TimesTenLTStd-Roman"/>
              </a:rPr>
              <a:t>must be implicit. This was common in earlier machines, with the implied address being a processor register known as the </a:t>
            </a:r>
            <a:r>
              <a:rPr lang="en-US" sz="1400" b="1" dirty="0">
                <a:latin typeface="TimesTenLTStd-Bold"/>
              </a:rPr>
              <a:t>accumulator </a:t>
            </a:r>
            <a:r>
              <a:rPr lang="en-US" sz="1400" dirty="0">
                <a:latin typeface="TimesTenLTStd-Roman"/>
              </a:rPr>
              <a:t>(AC). The accumulator contains one of the operands and is used to store the result. In our example, eight instructions are needed to accomplish the task. </a:t>
            </a:r>
          </a:p>
          <a:p>
            <a:endParaRPr lang="en-US" sz="1400" dirty="0">
              <a:latin typeface="TimesTenLTStd-Roman"/>
            </a:endParaRPr>
          </a:p>
          <a:p>
            <a:r>
              <a:rPr lang="en-US" sz="1400" dirty="0">
                <a:latin typeface="TimesTenLTStd-Roman"/>
              </a:rPr>
              <a:t>It is, in fact, possible to make do with zero addresses for some instructions.</a:t>
            </a:r>
          </a:p>
          <a:p>
            <a:r>
              <a:rPr lang="en-US" sz="1400" dirty="0">
                <a:latin typeface="TimesTenLTStd-Roman"/>
              </a:rPr>
              <a:t>Zero-address instructions are applicable to a special memory organization called a stack. A stack is a last-in-first-Out set of locations. The stack is in a known location and, often, at least the top two elements are in processor registers. Thus, zero-address instructions would reference the top two stack elements.</a:t>
            </a:r>
            <a:endParaRPr lang="en-US" sz="1400" dirty="0"/>
          </a:p>
        </p:txBody>
      </p:sp>
    </p:spTree>
  </p:cSld>
  <p:clrMapOvr>
    <a:masterClrMapping/>
  </p:clrMapOvr>
  <p:transition spd="slow"/>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4404</TotalTime>
  <Words>14308</Words>
  <Application>Microsoft Office PowerPoint</Application>
  <PresentationFormat>On-screen Show (4:3)</PresentationFormat>
  <Paragraphs>927</Paragraphs>
  <Slides>51</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Noto Sans Symbols</vt:lpstr>
      <vt:lpstr>PearsonMATHPRO02</vt:lpstr>
      <vt:lpstr>PearsonMATHPRO08</vt:lpstr>
      <vt:lpstr>Rockwell</vt:lpstr>
      <vt:lpstr>Times New Roman</vt:lpstr>
      <vt:lpstr>TimesTenLTStd-Bold</vt:lpstr>
      <vt:lpstr>TimesTenLTStd-Roman</vt:lpstr>
      <vt:lpstr>Wingdings</vt:lpstr>
      <vt:lpstr>Advantage</vt:lpstr>
      <vt:lpstr>Computer Organization and Architecture Designing for Performance</vt:lpstr>
      <vt:lpstr>Machine Instruction Characteristics</vt:lpstr>
      <vt:lpstr>Elements of a Machine Instruction</vt:lpstr>
      <vt:lpstr>PowerPoint Presentation</vt:lpstr>
      <vt:lpstr>Source and result operands can be in one of four areas: </vt:lpstr>
      <vt:lpstr>Instruction Representation</vt:lpstr>
      <vt:lpstr>Instruction Representation</vt:lpstr>
      <vt:lpstr>Instruction Types</vt:lpstr>
      <vt:lpstr>PowerPoint Presentation</vt:lpstr>
      <vt:lpstr>PowerPoint Presentation</vt:lpstr>
      <vt:lpstr>Instruction Set Design</vt:lpstr>
      <vt:lpstr>Types of Operands</vt:lpstr>
      <vt:lpstr>Numbers </vt:lpstr>
      <vt:lpstr>Characters </vt:lpstr>
      <vt:lpstr>Logical Data</vt:lpstr>
      <vt:lpstr>Intel x86 Data Types</vt:lpstr>
      <vt:lpstr>PowerPoint Presentation</vt:lpstr>
      <vt:lpstr>PowerPoint Presentation</vt:lpstr>
      <vt:lpstr>Single-Instruction-Multiple-Data (SIMD) Data Types</vt:lpstr>
      <vt:lpstr>ARM Processors</vt:lpstr>
      <vt:lpstr>ARMv7 Data Types</vt:lpstr>
      <vt:lpstr>PowerPoint Presentation</vt:lpstr>
      <vt:lpstr>TYPES OF OPERATIONS</vt:lpstr>
      <vt:lpstr>PowerPoint Presentation</vt:lpstr>
      <vt:lpstr>PowerPoint Presentation</vt:lpstr>
      <vt:lpstr>PowerPoint Presentation</vt:lpstr>
      <vt:lpstr>Data Transfer</vt:lpstr>
      <vt:lpstr>PowerPoint Presentation</vt:lpstr>
      <vt:lpstr>Arithmetic</vt:lpstr>
      <vt:lpstr>PowerPoint Presentation</vt:lpstr>
      <vt:lpstr>PowerPoint Presentation</vt:lpstr>
      <vt:lpstr>PowerPoint Presentation</vt:lpstr>
      <vt:lpstr>Conversion</vt:lpstr>
      <vt:lpstr>Input/Output</vt:lpstr>
      <vt:lpstr>System Control</vt:lpstr>
      <vt:lpstr>Transfer of Control</vt:lpstr>
      <vt:lpstr>PowerPoint Presentation</vt:lpstr>
      <vt:lpstr>Skip Instructions</vt:lpstr>
      <vt:lpstr>Procedure Call Instructions</vt:lpstr>
      <vt:lpstr>PowerPoint Presentation</vt:lpstr>
      <vt:lpstr>PowerPoint Presentation</vt:lpstr>
      <vt:lpstr>PowerPoint Presentation</vt:lpstr>
      <vt:lpstr>x86 Operation Types</vt:lpstr>
      <vt:lpstr>PowerPoint Presentation</vt:lpstr>
      <vt:lpstr>PowerPoint Presentation</vt:lpstr>
      <vt:lpstr>x86 Single-Instruction, Multiple-Data (SIMD) Instructions</vt:lpstr>
      <vt:lpstr>PowerPoint Presentation</vt:lpstr>
      <vt:lpstr>PowerPoint Presentation</vt:lpstr>
      <vt:lpstr>ARM Operation Types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Instruction Sets</dc:title>
  <dc:creator>Adrian J Pullin</dc:creator>
  <cp:lastModifiedBy>Selim AKYOKUŞ</cp:lastModifiedBy>
  <cp:revision>103</cp:revision>
  <dcterms:created xsi:type="dcterms:W3CDTF">2012-07-20T05:25:30Z</dcterms:created>
  <dcterms:modified xsi:type="dcterms:W3CDTF">2022-03-30T10:12:10Z</dcterms:modified>
</cp:coreProperties>
</file>