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1362" r:id="rId3"/>
    <p:sldId id="1363" r:id="rId4"/>
    <p:sldId id="1076" r:id="rId5"/>
    <p:sldId id="1077" r:id="rId6"/>
    <p:sldId id="1078" r:id="rId7"/>
    <p:sldId id="1079" r:id="rId8"/>
    <p:sldId id="1081" r:id="rId9"/>
    <p:sldId id="1082" r:id="rId10"/>
    <p:sldId id="1080" r:id="rId11"/>
    <p:sldId id="1083" r:id="rId12"/>
    <p:sldId id="1084" r:id="rId13"/>
    <p:sldId id="1085" r:id="rId14"/>
    <p:sldId id="1086" r:id="rId15"/>
    <p:sldId id="1087" r:id="rId16"/>
    <p:sldId id="1088" r:id="rId17"/>
    <p:sldId id="1089" r:id="rId18"/>
    <p:sldId id="1090" r:id="rId19"/>
    <p:sldId id="1091" r:id="rId20"/>
    <p:sldId id="1364" r:id="rId21"/>
    <p:sldId id="1365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C0000"/>
    <a:srgbClr val="FF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1E4E275-41A3-4D35-646E-4D96C92353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A715913-970E-6247-39CB-B11FD83DAE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9D96A7B-76F6-68E4-F26E-9C8D12CBC91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C813A21-4948-DB33-A9F8-C4B83849D62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8681ACE7-92EE-4494-916B-C3CFB279A2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60210B-D8A7-3B4B-CCCB-5DA36A6BD0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E8FE1B4-BD00-D08B-EC37-4AF45262212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3B7DB48-9510-188D-A23C-940EBDF60D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6491C5C-DA22-8819-B769-27D6992599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F1EA570-5AB7-90E8-F579-BCC1C9C177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1BA5E41-C1CF-D4EC-AC35-43A18A732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0747867-4E1E-496C-BAAF-5ECD9DEA91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52EC3D-0B78-DBAB-F8E2-2955BF65C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379222-2690-4B4E-AFD6-28C834CD6883}" type="slidenum">
              <a:rPr lang="en-US" altLang="en-US" sz="130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2573C6-0A73-947E-3891-73C6E3D849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A9F8A78-1EE6-59C6-70F1-9A76029E3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0E49D3A-5452-A240-34DC-F4C94CBB6A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552E801-C65A-90FE-CF6E-48097C5FF5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446CB-9CF0-4A65-BAFE-A0376381E8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10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9894D8-B66B-749D-507E-6CA0C857C1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F4D39DC-EC66-472A-E69C-C9F806FC9F5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993D7-EB97-4B0A-9597-F6D1F7A8A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45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22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22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B78C3D0-EB2D-F20F-C19F-5ACD7AE7E14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3B6FD7E-FF6E-B24C-93D2-3AD0EFA135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F0C81-54D5-4C0F-BF83-26EEF693B4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03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E8BC04-7EAB-BAAF-7599-7A2374C2232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111F9F9-C83C-6134-48A0-B047D08D42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81C8-006E-4804-BAD8-B2379D1B1B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80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4CA7FD-A5CF-384E-B97C-742CA5D617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7022901-591C-2287-9CD2-CC72B8D5F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17369-3EE0-4751-9275-6EF19EA38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27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9FB04-E864-B475-1880-19641CAB07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9A0BEF4-9B41-586A-37D6-A2276F3C1B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EF11E-C67F-4E20-B353-AA1FD0734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18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837F23D-8D5D-D20A-2928-45586E9BF6F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BBB86F-9EC1-1BB5-40DB-FF15A04428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E9D4D-1050-4A3E-BA28-78C3021E37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48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D1FD9F8-A377-99AA-D883-ACC643501E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AFAE5D0-5123-9727-40C8-AC946BB35B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3BEA8-3A50-4488-B803-5CFC9CD16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09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64F069A-22C5-0E82-BCCA-200850FD85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A912C6B-28A9-034C-8C17-6831426D63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D5532-1BF0-4ADC-883A-07930DE35A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30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89EF68-E0A9-9F79-10D7-C47A8B3EDD1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FA325BC-25F5-6470-8647-561C9ADBAF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4E493-9EBF-4536-8B4E-7A88ABE460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21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DB69A2-6320-AB09-7F3E-61394DD0F5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1694B9-8238-9E84-D2C0-7C9B248319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2E4B8-0F1A-406E-9A9B-CE4FA0FD7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43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B19D83-051E-31AB-A041-015D8FEE9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4665AC-5C49-4E30-77BB-AE501B51C3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F8E6CB-C202-F352-C343-6388F584CB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D0F9C1C-9C5F-7FB5-7AAF-171AA0B594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D322BDB-CD52-4219-B840-0A68861CD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s-its:L:\Come448\John%20Wiley%20And%20Sons%20-%20Data%20Mining-Concepts%20Models%20Methods%20And%20Algorithms%20Ebook-Fos.chm::/5371/images/fig5-2_0.jpg" TargetMode="External"/><Relationship Id="rId7" Type="http://schemas.openxmlformats.org/officeDocument/2006/relationships/image" Target="../media/image1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323EE8C-9D6B-C6C6-571A-77120DE775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/>
          <a:lstStyle/>
          <a:p>
            <a:pPr eaLnBrk="1" hangingPunct="1"/>
            <a:r>
              <a:rPr lang="tr-TR" altLang="en-US" sz="3200" dirty="0" err="1"/>
              <a:t>Artificial</a:t>
            </a:r>
            <a:r>
              <a:rPr lang="tr-TR" altLang="en-US" sz="3200" dirty="0"/>
              <a:t> </a:t>
            </a:r>
            <a:r>
              <a:rPr lang="tr-TR" altLang="en-US" sz="3200" dirty="0" err="1"/>
              <a:t>Intelligence</a:t>
            </a:r>
            <a:r>
              <a:rPr lang="tr-TR" altLang="en-US" sz="3200" dirty="0"/>
              <a:t> </a:t>
            </a:r>
            <a:br>
              <a:rPr lang="tr-TR" altLang="en-US" sz="3200" dirty="0"/>
            </a:br>
            <a:r>
              <a:rPr lang="tr-TR" altLang="en-US" sz="3200" dirty="0" err="1"/>
              <a:t>for</a:t>
            </a:r>
            <a:br>
              <a:rPr lang="en-US" altLang="en-US" sz="3200" dirty="0"/>
            </a:br>
            <a:r>
              <a:rPr lang="tr-TR" altLang="en-US" sz="3200" dirty="0" err="1"/>
              <a:t>Medicine</a:t>
            </a:r>
            <a:r>
              <a:rPr lang="tr-TR" altLang="en-US" sz="3200" dirty="0"/>
              <a:t> I</a:t>
            </a:r>
            <a:r>
              <a:rPr lang="en-US" altLang="en-US" sz="3200" dirty="0"/>
              <a:t>I</a:t>
            </a:r>
            <a:br>
              <a:rPr lang="tr-TR" altLang="en-US" sz="3200" dirty="0"/>
            </a:br>
            <a:endParaRPr lang="en-US" altLang="en-US" sz="3200" dirty="0"/>
          </a:p>
        </p:txBody>
      </p:sp>
      <p:sp>
        <p:nvSpPr>
          <p:cNvPr id="2053" name="Rectangle 3">
            <a:extLst>
              <a:ext uri="{FF2B5EF4-FFF2-40B4-BE49-F238E27FC236}">
                <a16:creationId xmlns:a16="http://schemas.microsoft.com/office/drawing/2014/main" id="{13479CCB-BC0F-5C11-BA2B-FDAFBDDC41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2895600"/>
            <a:ext cx="7391400" cy="2514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n-US" dirty="0"/>
              <a:t>Spring 20</a:t>
            </a:r>
            <a:r>
              <a:rPr lang="tr-TR" altLang="en-US" dirty="0"/>
              <a:t>2</a:t>
            </a:r>
            <a:r>
              <a:rPr lang="en-US" altLang="en-US" dirty="0"/>
              <a:t>5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tr-TR" altLang="en-US" b="1" dirty="0" err="1"/>
              <a:t>Lecture</a:t>
            </a:r>
            <a:r>
              <a:rPr lang="tr-TR" altLang="en-US" b="1" dirty="0"/>
              <a:t> </a:t>
            </a:r>
            <a:r>
              <a:rPr lang="en-US" altLang="en-US" b="1" dirty="0"/>
              <a:t>7</a:t>
            </a:r>
            <a:r>
              <a:rPr lang="tr-TR" altLang="en-US" b="1" dirty="0"/>
              <a:t>1: </a:t>
            </a:r>
            <a:r>
              <a:rPr lang="tr-TR" altLang="en-US" b="1" dirty="0" err="1"/>
              <a:t>Supervised</a:t>
            </a:r>
            <a:r>
              <a:rPr lang="tr-TR" altLang="en-US" b="1" dirty="0"/>
              <a:t> Learning</a:t>
            </a:r>
          </a:p>
          <a:p>
            <a:pPr eaLnBrk="1" hangingPunct="1">
              <a:defRPr/>
            </a:pPr>
            <a:r>
              <a:rPr lang="tr-TR" altLang="en-US" b="1" dirty="0" err="1"/>
              <a:t>Regression</a:t>
            </a:r>
            <a:endParaRPr lang="en-US" altLang="en-US" b="1" dirty="0"/>
          </a:p>
          <a:p>
            <a:pPr eaLnBrk="1" hangingPunct="1">
              <a:defRPr/>
            </a:pPr>
            <a:endParaRPr lang="en-US" altLang="en-US" b="1" dirty="0"/>
          </a:p>
          <a:p>
            <a:pPr eaLnBrk="1" hangingPunct="1">
              <a:defRPr/>
            </a:pPr>
            <a:r>
              <a:rPr lang="en-US" altLang="en-US" sz="1800" dirty="0"/>
              <a:t>(</a:t>
            </a:r>
            <a:r>
              <a:rPr lang="tr-TR" altLang="en-US" sz="1800" dirty="0" err="1"/>
              <a:t>Many</a:t>
            </a:r>
            <a:r>
              <a:rPr lang="en-US" altLang="en-US" sz="1800" dirty="0"/>
              <a:t> slides adapted from </a:t>
            </a:r>
            <a:r>
              <a:rPr lang="tr-TR" altLang="en-US" sz="1800" dirty="0"/>
              <a:t>Bing </a:t>
            </a:r>
            <a:r>
              <a:rPr lang="tr-TR" altLang="en-US" sz="1800" dirty="0" err="1"/>
              <a:t>Liu</a:t>
            </a:r>
            <a:r>
              <a:rPr lang="tr-TR" altLang="en-US" sz="1800" dirty="0"/>
              <a:t>, </a:t>
            </a:r>
            <a:r>
              <a:rPr lang="en-US" altLang="tr-TR" sz="1800" dirty="0"/>
              <a:t>Han, Kamber &amp; Pei; </a:t>
            </a:r>
            <a:r>
              <a:rPr lang="en-US" sz="1800" b="0" dirty="0"/>
              <a:t>Tan, Steinbach, Kumar</a:t>
            </a:r>
            <a:r>
              <a:rPr lang="tr-TR" sz="1800" b="0" dirty="0"/>
              <a:t>  </a:t>
            </a:r>
            <a:r>
              <a:rPr lang="en-US" altLang="tr-TR" sz="1800" dirty="0"/>
              <a:t> and </a:t>
            </a:r>
            <a:r>
              <a:rPr lang="tr-TR" altLang="en-US" sz="1800" dirty="0" err="1"/>
              <a:t>the</a:t>
            </a:r>
            <a:r>
              <a:rPr lang="tr-TR" altLang="en-US" sz="1800" dirty="0"/>
              <a:t> web</a:t>
            </a:r>
            <a:r>
              <a:rPr lang="en-US" altLang="en-US" sz="1800" dirty="0"/>
              <a:t>)</a:t>
            </a:r>
          </a:p>
          <a:p>
            <a:pPr eaLnBrk="1" hangingPunct="1">
              <a:defRPr/>
            </a:pPr>
            <a:endParaRPr lang="en-US" altLang="en-US" b="1" dirty="0"/>
          </a:p>
        </p:txBody>
      </p:sp>
      <p:sp>
        <p:nvSpPr>
          <p:cNvPr id="4100" name="Footer Placeholder 3">
            <a:extLst>
              <a:ext uri="{FF2B5EF4-FFF2-40B4-BE49-F238E27FC236}">
                <a16:creationId xmlns:a16="http://schemas.microsoft.com/office/drawing/2014/main" id="{369DB49A-9026-51D2-D0A6-0465DA0CA0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AI for Medicine II</a:t>
            </a:r>
          </a:p>
        </p:txBody>
      </p:sp>
      <p:sp>
        <p:nvSpPr>
          <p:cNvPr id="4101" name="Slide Number Placeholder 4">
            <a:extLst>
              <a:ext uri="{FF2B5EF4-FFF2-40B4-BE49-F238E27FC236}">
                <a16:creationId xmlns:a16="http://schemas.microsoft.com/office/drawing/2014/main" id="{686EE23F-0E13-DF5C-36D5-54FCEA44EC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9B347D-13C3-443C-923C-44BCC433788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>
            <a:extLst>
              <a:ext uri="{FF2B5EF4-FFF2-40B4-BE49-F238E27FC236}">
                <a16:creationId xmlns:a16="http://schemas.microsoft.com/office/drawing/2014/main" id="{C269D8B4-2178-9C5F-D4A0-D5948F3729D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116D99-A6E3-4C50-B19D-2273AB9B26BF}" type="datetime4">
              <a:rPr lang="en-US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April 17, 2025</a:t>
            </a:fld>
            <a:endParaRPr lang="en-US" altLang="tr-TR" sz="1200"/>
          </a:p>
        </p:txBody>
      </p:sp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EC01CD94-2A5B-7BB6-CA63-D2FF146B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388B5E1-3A97-47D1-B75E-D66553945542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10</a:t>
            </a:fld>
            <a:endParaRPr lang="en-US" altLang="tr-TR" sz="1200"/>
          </a:p>
        </p:txBody>
      </p:sp>
      <p:sp>
        <p:nvSpPr>
          <p:cNvPr id="12293" name="Rectangle 2">
            <a:extLst>
              <a:ext uri="{FF2B5EF4-FFF2-40B4-BE49-F238E27FC236}">
                <a16:creationId xmlns:a16="http://schemas.microsoft.com/office/drawing/2014/main" id="{37114D3F-0B06-749F-C2B4-6A51158C4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6381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tr-TR" kern="1200" dirty="0"/>
              <a:t>Linear regression</a:t>
            </a:r>
          </a:p>
        </p:txBody>
      </p:sp>
      <p:sp>
        <p:nvSpPr>
          <p:cNvPr id="12298" name="Rectangle 24">
            <a:extLst>
              <a:ext uri="{FF2B5EF4-FFF2-40B4-BE49-F238E27FC236}">
                <a16:creationId xmlns:a16="http://schemas.microsoft.com/office/drawing/2014/main" id="{D7F24F8D-6F5F-1DDA-A8D7-737B4AC21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06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/>
          </a:p>
        </p:txBody>
      </p:sp>
      <p:graphicFrame>
        <p:nvGraphicFramePr>
          <p:cNvPr id="1564783" name="Group 111">
            <a:extLst>
              <a:ext uri="{FF2B5EF4-FFF2-40B4-BE49-F238E27FC236}">
                <a16:creationId xmlns:a16="http://schemas.microsoft.com/office/drawing/2014/main" id="{7DC8D69F-D32F-9317-B1A4-77CB83EB42DD}"/>
              </a:ext>
            </a:extLst>
          </p:cNvPr>
          <p:cNvGraphicFramePr>
            <a:graphicFrameLocks noGrp="1"/>
          </p:cNvGraphicFramePr>
          <p:nvPr/>
        </p:nvGraphicFramePr>
        <p:xfrm>
          <a:off x="615950" y="1239838"/>
          <a:ext cx="2227263" cy="1889448"/>
        </p:xfrm>
        <a:graphic>
          <a:graphicData uri="http://schemas.openxmlformats.org/drawingml/2006/table">
            <a:tbl>
              <a:tblPr/>
              <a:tblGrid>
                <a:gridCol w="117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325" name="Picture 15" descr="_">
            <a:extLst>
              <a:ext uri="{FF2B5EF4-FFF2-40B4-BE49-F238E27FC236}">
                <a16:creationId xmlns:a16="http://schemas.microsoft.com/office/drawing/2014/main" id="{3C631861-6B26-D544-FC23-71016C48A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1308100"/>
            <a:ext cx="95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6" name="Picture 63" descr="_">
            <a:extLst>
              <a:ext uri="{FF2B5EF4-FFF2-40B4-BE49-F238E27FC236}">
                <a16:creationId xmlns:a16="http://schemas.microsoft.com/office/drawing/2014/main" id="{DB0DB512-EB5E-2F56-AD13-DFB4A5BC8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3455988"/>
            <a:ext cx="95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7" name="Picture 73" descr="Click To expand">
            <a:hlinkClick r:id="rId3"/>
            <a:extLst>
              <a:ext uri="{FF2B5EF4-FFF2-40B4-BE49-F238E27FC236}">
                <a16:creationId xmlns:a16="http://schemas.microsoft.com/office/drawing/2014/main" id="{7BBD15DB-92C8-BF78-F503-D9ED4E4C2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488" y="1163638"/>
            <a:ext cx="5446712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28" name="Rectangle 112">
            <a:extLst>
              <a:ext uri="{FF2B5EF4-FFF2-40B4-BE49-F238E27FC236}">
                <a16:creationId xmlns:a16="http://schemas.microsoft.com/office/drawing/2014/main" id="{DD012EAA-6BDC-1B79-AFFD-C65D26577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3297238"/>
            <a:ext cx="814070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>
                <a:latin typeface="Arial" panose="020B0604020202020204" pitchFamily="34" charset="0"/>
                <a:cs typeface="Arial" panose="020B0604020202020204" pitchFamily="34" charset="0"/>
              </a:rPr>
              <a:t>For example, if the sample data set is given in the form of a table, and we are analyzing the linear regression between two variables (predictor variable A and response variable B), then the linear regression can pe expressed as</a:t>
            </a:r>
            <a:endParaRPr lang="en-US" altLang="tr-TR" sz="1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>
                <a:latin typeface="Times New Roman" panose="02020603050405020304" pitchFamily="18" charset="0"/>
              </a:rPr>
              <a:t>  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altLang="tr-TR" sz="1600">
                <a:latin typeface="Lucida Sans Unicode" panose="020B0602030504020204" pitchFamily="34" charset="0"/>
                <a:cs typeface="Lucida Sans Unicode" panose="020B0602030504020204" pitchFamily="34" charset="0"/>
              </a:rPr>
              <a:t>α</a:t>
            </a:r>
            <a:r>
              <a:rPr lang="en-US" altLang="tr-TR" sz="160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tr-TR" sz="160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600">
                <a:latin typeface="Arial" panose="020B0604020202020204" pitchFamily="34" charset="0"/>
                <a:cs typeface="Arial" panose="020B0604020202020204" pitchFamily="34" charset="0"/>
              </a:rPr>
              <a:t> coefficients can be calculated based on previous formulas (using mean</a:t>
            </a:r>
            <a:r>
              <a:rPr lang="en-US" altLang="tr-TR" sz="1600" baseline="-30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tr-TR" sz="1600">
                <a:latin typeface="Arial" panose="020B0604020202020204" pitchFamily="34" charset="0"/>
                <a:cs typeface="Arial" panose="020B0604020202020204" pitchFamily="34" charset="0"/>
              </a:rPr>
              <a:t> = 5, and mean</a:t>
            </a:r>
            <a:r>
              <a:rPr lang="en-US" altLang="tr-TR" sz="1600" baseline="-30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tr-TR" sz="1600">
                <a:latin typeface="Arial" panose="020B0604020202020204" pitchFamily="34" charset="0"/>
                <a:cs typeface="Arial" panose="020B0604020202020204" pitchFamily="34" charset="0"/>
              </a:rPr>
              <a:t> = 6), and they have the values</a:t>
            </a:r>
            <a:endParaRPr lang="en-US" altLang="tr-TR" sz="1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>
                <a:latin typeface="Times New Roman" panose="02020603050405020304" pitchFamily="18" charset="0"/>
              </a:rPr>
              <a:t>  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>
                <a:latin typeface="Arial" panose="020B0604020202020204" pitchFamily="34" charset="0"/>
                <a:cs typeface="Arial" panose="020B0604020202020204" pitchFamily="34" charset="0"/>
              </a:rPr>
              <a:t>The optimal regression line is</a:t>
            </a:r>
            <a:endParaRPr lang="en-US" altLang="tr-TR" sz="1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>
                <a:latin typeface="Times New Roman" panose="02020603050405020304" pitchFamily="18" charset="0"/>
              </a:rPr>
              <a:t>  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600">
              <a:latin typeface="Times New Roman" panose="02020603050405020304" pitchFamily="18" charset="0"/>
            </a:endParaRPr>
          </a:p>
        </p:txBody>
      </p:sp>
      <p:pic>
        <p:nvPicPr>
          <p:cNvPr id="12329" name="Picture 113" descr="figu100_3">
            <a:extLst>
              <a:ext uri="{FF2B5EF4-FFF2-40B4-BE49-F238E27FC236}">
                <a16:creationId xmlns:a16="http://schemas.microsoft.com/office/drawing/2014/main" id="{2D26F861-4BF2-999F-7B17-B562EA13C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4235450"/>
            <a:ext cx="241141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30" name="Picture 114" descr="figu100_4">
            <a:extLst>
              <a:ext uri="{FF2B5EF4-FFF2-40B4-BE49-F238E27FC236}">
                <a16:creationId xmlns:a16="http://schemas.microsoft.com/office/drawing/2014/main" id="{428B3BAF-B55B-84CA-AF3A-D66748C29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288" y="5272088"/>
            <a:ext cx="18446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31" name="Picture 115" descr="figu100_5">
            <a:extLst>
              <a:ext uri="{FF2B5EF4-FFF2-40B4-BE49-F238E27FC236}">
                <a16:creationId xmlns:a16="http://schemas.microsoft.com/office/drawing/2014/main" id="{90D281C5-A8B5-04BB-734F-405EE6A4C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6232525"/>
            <a:ext cx="25733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>
            <a:extLst>
              <a:ext uri="{FF2B5EF4-FFF2-40B4-BE49-F238E27FC236}">
                <a16:creationId xmlns:a16="http://schemas.microsoft.com/office/drawing/2014/main" id="{CB3C7426-2E13-5A4A-05C6-D67307616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tr-TR" kern="1200" dirty="0"/>
              <a:t>Multiple regression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5214287D-E603-6C07-C26A-1DEEBF7B28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388B5E1-3A97-47D1-B75E-D66553945542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11</a:t>
            </a:fld>
            <a:endParaRPr lang="en-US" altLang="tr-TR" sz="1200" dirty="0"/>
          </a:p>
        </p:txBody>
      </p:sp>
      <p:sp>
        <p:nvSpPr>
          <p:cNvPr id="13318" name="Rectangle 4">
            <a:extLst>
              <a:ext uri="{FF2B5EF4-FFF2-40B4-BE49-F238E27FC236}">
                <a16:creationId xmlns:a16="http://schemas.microsoft.com/office/drawing/2014/main" id="{56F1168A-A44E-129C-ABF3-9CBF02CDD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1093788"/>
            <a:ext cx="8602662" cy="548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regression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is an extension of linear regression with one response variable, and 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 more than one predictor variable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The response variable Y is modeled as a linear function of several predictor variables.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if the 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predictor attributes are X</a:t>
            </a:r>
            <a:r>
              <a:rPr lang="en-US" altLang="tr-TR" sz="2400" baseline="-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altLang="tr-TR" sz="2400" baseline="-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X</a:t>
            </a:r>
            <a:r>
              <a:rPr lang="en-US" altLang="tr-TR" sz="2400" baseline="-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then the 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linear regression is expressed as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dirty="0">
                <a:solidFill>
                  <a:srgbClr val="000000"/>
                </a:solidFill>
              </a:rPr>
              <a:t>where </a:t>
            </a:r>
            <a:r>
              <a:rPr lang="en-US" altLang="tr-TR" sz="2400" dirty="0">
                <a:solidFill>
                  <a:srgbClr val="00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α</a:t>
            </a:r>
            <a:r>
              <a:rPr lang="en-US" altLang="tr-TR" sz="2400" dirty="0">
                <a:solidFill>
                  <a:srgbClr val="000000"/>
                </a:solidFill>
              </a:rPr>
              <a:t>, </a:t>
            </a:r>
            <a:r>
              <a:rPr lang="en-US" altLang="tr-TR" sz="2400" dirty="0">
                <a:solidFill>
                  <a:srgbClr val="00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2400" baseline="-30000" dirty="0">
                <a:solidFill>
                  <a:srgbClr val="000000"/>
                </a:solidFill>
              </a:rPr>
              <a:t>1</a:t>
            </a:r>
            <a:r>
              <a:rPr lang="en-US" altLang="tr-TR" sz="2400" dirty="0">
                <a:solidFill>
                  <a:srgbClr val="000000"/>
                </a:solidFill>
              </a:rPr>
              <a:t> </a:t>
            </a:r>
            <a:r>
              <a:rPr lang="en-US" altLang="tr-TR" sz="2400" dirty="0">
                <a:solidFill>
                  <a:srgbClr val="00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2400" baseline="-30000" dirty="0">
                <a:solidFill>
                  <a:srgbClr val="000000"/>
                </a:solidFill>
              </a:rPr>
              <a:t>2</a:t>
            </a:r>
            <a:r>
              <a:rPr lang="en-US" altLang="tr-TR" sz="2400" dirty="0">
                <a:solidFill>
                  <a:srgbClr val="000000"/>
                </a:solidFill>
              </a:rPr>
              <a:t>, </a:t>
            </a:r>
            <a:r>
              <a:rPr lang="en-US" altLang="tr-TR" sz="2400" dirty="0">
                <a:solidFill>
                  <a:srgbClr val="00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2400" baseline="-30000" dirty="0">
                <a:solidFill>
                  <a:srgbClr val="000000"/>
                </a:solidFill>
              </a:rPr>
              <a:t>3</a:t>
            </a:r>
            <a:r>
              <a:rPr lang="en-US" altLang="tr-TR" sz="2400" dirty="0">
                <a:solidFill>
                  <a:srgbClr val="000000"/>
                </a:solidFill>
              </a:rPr>
              <a:t> are coefficients that are found by using the method of least squares.</a:t>
            </a:r>
            <a:r>
              <a:rPr lang="en-US" altLang="tr-TR" sz="2400" dirty="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dirty="0">
                <a:latin typeface="Times New Roman" panose="02020603050405020304" pitchFamily="18" charset="0"/>
              </a:rPr>
              <a:t>  </a:t>
            </a:r>
            <a:r>
              <a:rPr lang="en-US" altLang="tr-TR" sz="1200" dirty="0">
                <a:latin typeface="Times New Roman" panose="02020603050405020304" pitchFamily="18" charset="0"/>
              </a:rPr>
              <a:t> </a:t>
            </a:r>
            <a:r>
              <a:rPr lang="en-US" altLang="tr-TR" sz="2400" dirty="0">
                <a:latin typeface="Times New Roman" panose="02020603050405020304" pitchFamily="18" charset="0"/>
              </a:rPr>
              <a:t>                                      </a:t>
            </a:r>
          </a:p>
        </p:txBody>
      </p:sp>
      <p:pic>
        <p:nvPicPr>
          <p:cNvPr id="13319" name="Picture 5" descr="figu101_1">
            <a:extLst>
              <a:ext uri="{FF2B5EF4-FFF2-40B4-BE49-F238E27FC236}">
                <a16:creationId xmlns:a16="http://schemas.microsoft.com/office/drawing/2014/main" id="{14432D25-6F7E-C90C-BF90-DB784C20C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4427538"/>
            <a:ext cx="29432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4">
            <a:extLst>
              <a:ext uri="{FF2B5EF4-FFF2-40B4-BE49-F238E27FC236}">
                <a16:creationId xmlns:a16="http://schemas.microsoft.com/office/drawing/2014/main" id="{3C64E3E4-5F1A-615F-C8EB-768ED8827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tr-TR" kern="1200" dirty="0"/>
              <a:t>Multiple</a:t>
            </a:r>
            <a:r>
              <a:rPr lang="en-US" altLang="tr-TR" i="1" dirty="0">
                <a:solidFill>
                  <a:schemeClr val="tx1"/>
                </a:solidFill>
              </a:rPr>
              <a:t> </a:t>
            </a:r>
            <a:r>
              <a:rPr lang="en-US" altLang="tr-TR" kern="1200" dirty="0"/>
              <a:t>regression</a:t>
            </a:r>
          </a:p>
        </p:txBody>
      </p:sp>
      <p:sp>
        <p:nvSpPr>
          <p:cNvPr id="14342" name="Rectangle 5">
            <a:extLst>
              <a:ext uri="{FF2B5EF4-FFF2-40B4-BE49-F238E27FC236}">
                <a16:creationId xmlns:a16="http://schemas.microsoft.com/office/drawing/2014/main" id="{A15169F3-AD1D-3C21-B6B5-937802751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940473"/>
            <a:ext cx="8488363" cy="558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For a linear regression model with more than two input variables, it is useful to analyze the process of determining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parameters through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matrix calculation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     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= {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…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},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and X and Y are input and output matrices for a given training data set. The residual sum of the squares of errors SSE will also have the matrix representation</a:t>
            </a: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and after optimization</a:t>
            </a: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the final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vector satisfies the matrix equation</a:t>
            </a: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  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is the vector of estimated coefficients in a linear regression. Matrices X and Y have the same dimensions as the training data set.</a:t>
            </a:r>
            <a:endParaRPr lang="en-US" altLang="tr-TR" sz="1800" dirty="0">
              <a:latin typeface="Times New Roman" panose="02020603050405020304" pitchFamily="18" charset="0"/>
            </a:endParaRPr>
          </a:p>
        </p:txBody>
      </p:sp>
      <p:pic>
        <p:nvPicPr>
          <p:cNvPr id="14343" name="Picture 6" descr="figu101_2">
            <a:extLst>
              <a:ext uri="{FF2B5EF4-FFF2-40B4-BE49-F238E27FC236}">
                <a16:creationId xmlns:a16="http://schemas.microsoft.com/office/drawing/2014/main" id="{216F4227-C9BE-DAAB-EE12-D7DD6879A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763" y="1916113"/>
            <a:ext cx="16129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7" descr="figu101_3">
            <a:extLst>
              <a:ext uri="{FF2B5EF4-FFF2-40B4-BE49-F238E27FC236}">
                <a16:creationId xmlns:a16="http://schemas.microsoft.com/office/drawing/2014/main" id="{BA8F1214-9ECC-5236-DE64-5973B7E9F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376613"/>
            <a:ext cx="453231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8" descr="figu101_4">
            <a:extLst>
              <a:ext uri="{FF2B5EF4-FFF2-40B4-BE49-F238E27FC236}">
                <a16:creationId xmlns:a16="http://schemas.microsoft.com/office/drawing/2014/main" id="{65770458-887A-3D65-4680-B31EDEAE6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4184650"/>
            <a:ext cx="422433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9" descr="figu101_5">
            <a:extLst>
              <a:ext uri="{FF2B5EF4-FFF2-40B4-BE49-F238E27FC236}">
                <a16:creationId xmlns:a16="http://schemas.microsoft.com/office/drawing/2014/main" id="{44D675D7-DF7D-6381-7285-8A4DA1C49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5116513"/>
            <a:ext cx="2917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D4BFBB7-2F61-023D-B4FA-DB6D4EA54B95}"/>
              </a:ext>
            </a:extLst>
          </p:cNvPr>
          <p:cNvSpPr txBox="1">
            <a:spLocks/>
          </p:cNvSpPr>
          <p:nvPr/>
        </p:nvSpPr>
        <p:spPr bwMode="auto">
          <a:xfrm>
            <a:off x="7159625" y="64008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2388B5E1-3A97-47D1-B75E-D66553945542}" type="slidenum">
              <a:rPr lang="en-US" altLang="tr-TR" smtClean="0"/>
              <a:pPr>
                <a:defRPr/>
              </a:pPr>
              <a:t>12</a:t>
            </a:fld>
            <a:endParaRPr lang="en-US" alt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>
            <a:extLst>
              <a:ext uri="{FF2B5EF4-FFF2-40B4-BE49-F238E27FC236}">
                <a16:creationId xmlns:a16="http://schemas.microsoft.com/office/drawing/2014/main" id="{AD384BA7-E83F-EF66-7BF5-E92C583A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994F00E-ABDB-4F04-B145-5A50DE747C7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13</a:t>
            </a:fld>
            <a:endParaRPr lang="en-US" altLang="tr-TR" sz="1200"/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13F91166-0606-DBA2-CAF3-08FD8C3DA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9924"/>
          </a:xfrm>
        </p:spPr>
        <p:txBody>
          <a:bodyPr/>
          <a:lstStyle/>
          <a:p>
            <a:pPr eaLnBrk="1" hangingPunct="1"/>
            <a:br>
              <a:rPr lang="en-US" altLang="tr-TR" sz="2800" dirty="0"/>
            </a:br>
            <a:r>
              <a:rPr lang="en-US" altLang="tr-TR" sz="2800" dirty="0"/>
              <a:t> </a:t>
            </a:r>
            <a:r>
              <a:rPr lang="en-US" altLang="tr-TR" sz="2800" i="1" dirty="0">
                <a:solidFill>
                  <a:schemeClr val="tx1"/>
                </a:solidFill>
              </a:rPr>
              <a:t>Multiple regression</a:t>
            </a:r>
            <a:r>
              <a:rPr lang="en-US" altLang="tr-TR" sz="2800" dirty="0"/>
              <a:t> with Nonlinear functions</a:t>
            </a:r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CBD328A4-B702-AFD9-4FEE-7F836052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201738"/>
            <a:ext cx="8339138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There is a large class of regression problems,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initially nonlinear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, that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converted into the form of the general linear model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For example, a polynomial relationship such as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                               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can be converted to the linear form by setting new variables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 Also, polynomial regression can be modeled by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polynomial terms to the basic linear model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. For example, a cubic polynomial curve has a form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                  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applying transformation 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to the predictor variables (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X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X</a:t>
            </a:r>
            <a:r>
              <a:rPr lang="en-US" altLang="tr-TR" sz="1800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tr-TR" sz="18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X</a:t>
            </a:r>
            <a:r>
              <a:rPr lang="en-US" altLang="tr-TR" sz="1800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), it is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to linearize the model 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 it into a multiple-regression problem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, which can be solved by the method of least squares.</a:t>
            </a:r>
            <a:endParaRPr lang="en-US" altLang="tr-TR" sz="1800">
              <a:latin typeface="Times New Roman" panose="02020603050405020304" pitchFamily="18" charset="0"/>
            </a:endParaRPr>
          </a:p>
        </p:txBody>
      </p:sp>
      <p:pic>
        <p:nvPicPr>
          <p:cNvPr id="15367" name="Picture 6" descr="figu102_1">
            <a:extLst>
              <a:ext uri="{FF2B5EF4-FFF2-40B4-BE49-F238E27FC236}">
                <a16:creationId xmlns:a16="http://schemas.microsoft.com/office/drawing/2014/main" id="{6FA4F24D-B3C3-208D-76D9-63EB4EDB9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560638"/>
            <a:ext cx="526097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7" descr="figu102_2">
            <a:extLst>
              <a:ext uri="{FF2B5EF4-FFF2-40B4-BE49-F238E27FC236}">
                <a16:creationId xmlns:a16="http://schemas.microsoft.com/office/drawing/2014/main" id="{9290DF07-E1E3-AB5C-A617-4F6D66987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4437063"/>
            <a:ext cx="33797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>
            <a:extLst>
              <a:ext uri="{FF2B5EF4-FFF2-40B4-BE49-F238E27FC236}">
                <a16:creationId xmlns:a16="http://schemas.microsoft.com/office/drawing/2014/main" id="{F1D63311-0843-7392-6D3F-87E22C88557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E92922-8C3D-48D5-952C-731B7A437AD7}" type="datetime4">
              <a:rPr lang="en-US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April 17, 2025</a:t>
            </a:fld>
            <a:endParaRPr lang="en-US" altLang="tr-TR" sz="1200"/>
          </a:p>
        </p:txBody>
      </p:sp>
      <p:sp>
        <p:nvSpPr>
          <p:cNvPr id="16387" name="Footer Placeholder 3">
            <a:extLst>
              <a:ext uri="{FF2B5EF4-FFF2-40B4-BE49-F238E27FC236}">
                <a16:creationId xmlns:a16="http://schemas.microsoft.com/office/drawing/2014/main" id="{9D67B1DD-2BB1-1EB3-567A-8A57F9A0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200"/>
              <a:t>Data Mining: Concepts and Techniques</a:t>
            </a:r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8DF63394-1BE8-1173-666B-999F5005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994F00E-ABDB-4F04-B145-5A50DE747C7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14</a:t>
            </a:fld>
            <a:endParaRPr lang="en-US" altLang="tr-TR" sz="1200"/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25CE46E7-2709-AD4E-7C54-76CD265606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437" y="138956"/>
            <a:ext cx="8229600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tr-TR" kern="1200" dirty="0"/>
              <a:t>Multiple regression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A73E2353-4E1B-2971-9AE8-2AD2213FA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3" y="1069231"/>
            <a:ext cx="833437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The major effort, on the part of a user, in applying multiple-regression techniques lies in </a:t>
            </a: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the </a:t>
            </a:r>
            <a:r>
              <a:rPr lang="en-US" altLang="tr-TR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independent variables 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from the initial set and in </a:t>
            </a: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selecting the regression model 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using only relevant variables. Two general approaches are common for this task: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/>
          </a:p>
          <a:p>
            <a:pPr lvl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tr-TR" sz="1800" i="1" dirty="0">
                <a:latin typeface="Arial" panose="020B0604020202020204" pitchFamily="34" charset="0"/>
                <a:cs typeface="Arial" panose="020B0604020202020204" pitchFamily="34" charset="0"/>
              </a:rPr>
              <a:t>Sequential search approach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-which consists primarily of building a regression model with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initial set of variables 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selectively adding or deleting variables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until some overall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is satisfied or optimized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/>
          </a:p>
          <a:p>
            <a:pPr lvl="1">
              <a:spcBef>
                <a:spcPct val="0"/>
              </a:spcBef>
              <a:buClrTx/>
              <a:buSzTx/>
              <a:buFontTx/>
              <a:buAutoNum type="arabicPeriod" startAt="2"/>
            </a:pPr>
            <a:r>
              <a:rPr lang="en-US" altLang="tr-TR" sz="1800" i="1" dirty="0">
                <a:latin typeface="Arial" panose="020B0604020202020204" pitchFamily="34" charset="0"/>
                <a:cs typeface="Arial" panose="020B0604020202020204" pitchFamily="34" charset="0"/>
              </a:rPr>
              <a:t>Combinatorial approach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-which is, in essence, a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brute-force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approach, where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search is performed across all possible combinations of independent variables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to determine the best regression model.</a:t>
            </a: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Irrespective of whether the sequential or combinatorial approach is used, the </a:t>
            </a: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benefit to model building occurs from a proper understanding of the application domain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>
            <a:extLst>
              <a:ext uri="{FF2B5EF4-FFF2-40B4-BE49-F238E27FC236}">
                <a16:creationId xmlns:a16="http://schemas.microsoft.com/office/drawing/2014/main" id="{389884A9-4594-2D15-4028-3AC69C494C4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30D4D5-3D8B-4BCF-86B7-C83129CDA9D3}" type="datetime4">
              <a:rPr lang="en-US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April 17, 2025</a:t>
            </a:fld>
            <a:endParaRPr lang="en-US" altLang="tr-TR" sz="1200"/>
          </a:p>
        </p:txBody>
      </p:sp>
      <p:sp>
        <p:nvSpPr>
          <p:cNvPr id="17411" name="Footer Placeholder 3">
            <a:extLst>
              <a:ext uri="{FF2B5EF4-FFF2-40B4-BE49-F238E27FC236}">
                <a16:creationId xmlns:a16="http://schemas.microsoft.com/office/drawing/2014/main" id="{CA09DD99-B617-1D01-7AF9-FA648279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200"/>
              <a:t>Data Mining: Concepts and Techniques</a:t>
            </a:r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3DCEBCB1-CA89-789C-4A82-B245A18B1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994F00E-ABDB-4F04-B145-5A50DE747C7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15</a:t>
            </a:fld>
            <a:endParaRPr lang="en-US" altLang="tr-TR" sz="1200"/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AA90B3CD-14AD-1473-04D1-0EA4FD177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>
                <a:solidFill>
                  <a:schemeClr val="tx1"/>
                </a:solidFill>
              </a:rPr>
              <a:t>Correlation analysis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06AA664F-12A7-EA61-D6D9-8212A1B6C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1047750"/>
            <a:ext cx="8104187" cy="388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 Additional postprocessing steps may </a:t>
            </a:r>
            <a:r>
              <a:rPr lang="en-US" altLang="tr-TR" sz="18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the quality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 of the linear-regression model.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 Correlation analysis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attempts to measure the strength of a relationship between two variables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 (in our case this relationship is expressed through the linear regression equation).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 One parameter, which shows this strength of linear association between two variables by means of a single number, is called </a:t>
            </a:r>
            <a:r>
              <a:rPr lang="en-US" altLang="tr-TR" sz="18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tr-TR" sz="1800" i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correlation coefficient r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. Its computation requires some intermediate results in a regression analysis.</a:t>
            </a:r>
            <a:endParaRPr lang="en-US" altLang="tr-T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         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        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endParaRPr lang="en-US" altLang="tr-T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                                        </a:t>
            </a:r>
          </a:p>
        </p:txBody>
      </p:sp>
      <p:pic>
        <p:nvPicPr>
          <p:cNvPr id="17415" name="Picture 6" descr="figu103_1">
            <a:extLst>
              <a:ext uri="{FF2B5EF4-FFF2-40B4-BE49-F238E27FC236}">
                <a16:creationId xmlns:a16="http://schemas.microsoft.com/office/drawing/2014/main" id="{A6439CA9-2823-2488-06BF-5E5B03BEF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5" y="3851275"/>
            <a:ext cx="41481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7" descr="figu103_2">
            <a:extLst>
              <a:ext uri="{FF2B5EF4-FFF2-40B4-BE49-F238E27FC236}">
                <a16:creationId xmlns:a16="http://schemas.microsoft.com/office/drawing/2014/main" id="{E9F52D21-2686-25BF-EAA4-672544342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4657725"/>
            <a:ext cx="37242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>
            <a:extLst>
              <a:ext uri="{FF2B5EF4-FFF2-40B4-BE49-F238E27FC236}">
                <a16:creationId xmlns:a16="http://schemas.microsoft.com/office/drawing/2014/main" id="{4E37CF49-308F-F2B4-AFAF-5184476B790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841522-BBD3-4B7C-96E7-312225514036}" type="datetime4">
              <a:rPr lang="en-US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April 17, 2025</a:t>
            </a:fld>
            <a:endParaRPr lang="en-US" altLang="tr-TR" sz="1200"/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0A8E54C9-BF24-75A3-7B49-C68627CB1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200"/>
              <a:t>Data Mining: Concepts and Techniques</a:t>
            </a:r>
          </a:p>
        </p:txBody>
      </p:sp>
      <p:sp>
        <p:nvSpPr>
          <p:cNvPr id="18436" name="Slide Number Placeholder 5">
            <a:extLst>
              <a:ext uri="{FF2B5EF4-FFF2-40B4-BE49-F238E27FC236}">
                <a16:creationId xmlns:a16="http://schemas.microsoft.com/office/drawing/2014/main" id="{3B3ADB3F-4156-3A6C-7432-27A953C99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388B5E1-3A97-47D1-B75E-D66553945542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16</a:t>
            </a:fld>
            <a:endParaRPr lang="en-US" altLang="tr-TR" sz="120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6ECEF5D-352A-DE01-12A5-95CFE5D09A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3200"/>
              <a:t>LOGISTIC REGRESSION </a:t>
            </a:r>
          </a:p>
        </p:txBody>
      </p:sp>
      <p:sp>
        <p:nvSpPr>
          <p:cNvPr id="18438" name="Rectangle 4">
            <a:extLst>
              <a:ext uri="{FF2B5EF4-FFF2-40B4-BE49-F238E27FC236}">
                <a16:creationId xmlns:a16="http://schemas.microsoft.com/office/drawing/2014/main" id="{60A54C42-A7E2-F61F-C112-1B90E29A9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1522413"/>
            <a:ext cx="8410575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/>
              <a:t> Linear regression is used to model continuous-value functions.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/>
              <a:t> Generalized regression models represent the theoretical foundation on which the linear regression approach can be applied to model </a:t>
            </a:r>
            <a:r>
              <a:rPr lang="en-US" altLang="tr-TR" sz="1800">
                <a:solidFill>
                  <a:schemeClr val="hlink"/>
                </a:solidFill>
              </a:rPr>
              <a:t>categorical response variables..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/>
              <a:t> A common type of a generalized linear model is </a:t>
            </a:r>
            <a:r>
              <a:rPr lang="en-US" altLang="tr-TR" sz="1800" i="1">
                <a:solidFill>
                  <a:srgbClr val="FF0000"/>
                </a:solidFill>
              </a:rPr>
              <a:t>logistic regression</a:t>
            </a:r>
            <a:r>
              <a:rPr lang="en-US" altLang="tr-TR" sz="1800"/>
              <a:t>. Logistic regression </a:t>
            </a:r>
            <a:r>
              <a:rPr lang="en-US" altLang="tr-TR" sz="1800">
                <a:solidFill>
                  <a:srgbClr val="FF0000"/>
                </a:solidFill>
              </a:rPr>
              <a:t>models the probability of some event occurring as a linear function of a set of predictor variables</a:t>
            </a:r>
            <a:r>
              <a:rPr lang="en-US" altLang="tr-TR" sz="180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/>
              <a:t> Rather than predicting the value of the dependent variable, the logistic regression method </a:t>
            </a:r>
            <a:r>
              <a:rPr lang="en-US" altLang="tr-TR" sz="1800">
                <a:solidFill>
                  <a:srgbClr val="FF0000"/>
                </a:solidFill>
              </a:rPr>
              <a:t>tries to estimate the probability p that the dependent variable will have a given value</a:t>
            </a:r>
            <a:r>
              <a:rPr lang="en-US" altLang="tr-TR" sz="1800"/>
              <a:t>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1800">
                <a:solidFill>
                  <a:srgbClr val="000000"/>
                </a:solidFill>
              </a:rPr>
              <a:t> We use logistic regression only when </a:t>
            </a:r>
            <a:r>
              <a:rPr lang="en-US" altLang="tr-TR" sz="1800">
                <a:solidFill>
                  <a:srgbClr val="FF0000"/>
                </a:solidFill>
              </a:rPr>
              <a:t>the output variable of the model is defined as a binary categorical</a:t>
            </a:r>
            <a:r>
              <a:rPr lang="en-US" altLang="tr-TR" sz="1800">
                <a:solidFill>
                  <a:srgbClr val="000000"/>
                </a:solidFill>
              </a:rPr>
              <a:t>. On the other hand, there is no special reason why any of the inputs should not also be quantitative; and, therefore, logistic regression supports a more general input data set.</a:t>
            </a:r>
            <a:r>
              <a:rPr lang="en-US" altLang="tr-TR" sz="18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>
            <a:extLst>
              <a:ext uri="{FF2B5EF4-FFF2-40B4-BE49-F238E27FC236}">
                <a16:creationId xmlns:a16="http://schemas.microsoft.com/office/drawing/2014/main" id="{2F8C910F-219D-EFF3-E3D5-66870E106BD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9C9E20-4B90-4057-912B-3A65958F156B}" type="datetime4">
              <a:rPr lang="en-US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April 17, 2025</a:t>
            </a:fld>
            <a:endParaRPr lang="en-US" altLang="tr-TR" sz="1200"/>
          </a:p>
        </p:txBody>
      </p:sp>
      <p:sp>
        <p:nvSpPr>
          <p:cNvPr id="19459" name="Footer Placeholder 3">
            <a:extLst>
              <a:ext uri="{FF2B5EF4-FFF2-40B4-BE49-F238E27FC236}">
                <a16:creationId xmlns:a16="http://schemas.microsoft.com/office/drawing/2014/main" id="{B987A170-510B-1EF8-1B10-B55D9B09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200"/>
              <a:t>Data Mining: Concepts and Techniques</a:t>
            </a:r>
          </a:p>
        </p:txBody>
      </p:sp>
      <p:sp>
        <p:nvSpPr>
          <p:cNvPr id="19460" name="Slide Number Placeholder 4">
            <a:extLst>
              <a:ext uri="{FF2B5EF4-FFF2-40B4-BE49-F238E27FC236}">
                <a16:creationId xmlns:a16="http://schemas.microsoft.com/office/drawing/2014/main" id="{2D318571-F54B-B288-A445-36D57E5D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994F00E-ABDB-4F04-B145-5A50DE747C7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17</a:t>
            </a:fld>
            <a:endParaRPr lang="en-US" altLang="tr-TR" sz="1200"/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60A2BFE9-1038-3087-AD2B-263DF4563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LOGISTIC REGRESSION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BFCA24B0-8678-91E7-04DA-B8A57DAD9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3" y="1143000"/>
            <a:ext cx="852487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Suppose that output 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possible categorical values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coded as 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Based on the available data we can compute the probabilities for both values for the given input sample:       P(y</a:t>
            </a:r>
            <a:r>
              <a:rPr lang="en-US" altLang="tr-TR" sz="2400" baseline="-3000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= 0) = 1 </a:t>
            </a:r>
            <a:r>
              <a:rPr lang="en-US" altLang="tr-TR" sz="2400">
                <a:latin typeface="Lucida Sans Unicode" panose="020B0602030504020204" pitchFamily="34" charset="0"/>
                <a:cs typeface="Lucida Sans Unicode" panose="020B0602030504020204" pitchFamily="34" charset="0"/>
              </a:rPr>
              <a:t>−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altLang="tr-TR" sz="2400" baseline="-3000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and P(y</a:t>
            </a:r>
            <a:r>
              <a:rPr lang="en-US" altLang="tr-TR" sz="2400" baseline="-3000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= 1) = p</a:t>
            </a:r>
            <a:r>
              <a:rPr lang="en-US" altLang="tr-TR" sz="2400" baseline="-3000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The model that we will fit these probabilities is accommodated 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 regression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tr-TR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>
                <a:latin typeface="Times New Roman" panose="02020603050405020304" pitchFamily="18" charset="0"/>
              </a:rPr>
              <a:t>                           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This equation is known as the </a:t>
            </a:r>
            <a:r>
              <a:rPr lang="en-US" altLang="tr-TR" sz="24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 logistic model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 The function 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(p</a:t>
            </a:r>
            <a:r>
              <a:rPr lang="en-US" altLang="tr-TR" sz="24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en-US" altLang="tr-TR" sz="2400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−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altLang="tr-TR" sz="2400" baseline="-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is often written as </a:t>
            </a:r>
            <a:r>
              <a:rPr lang="en-US" altLang="tr-TR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logit(p)</a:t>
            </a:r>
            <a:r>
              <a:rPr lang="en-US" altLang="tr-TR" sz="24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tr-TR" sz="2400">
              <a:latin typeface="Times New Roman" panose="02020603050405020304" pitchFamily="18" charset="0"/>
            </a:endParaRPr>
          </a:p>
        </p:txBody>
      </p:sp>
      <p:pic>
        <p:nvPicPr>
          <p:cNvPr id="19463" name="Picture 6" descr="figu107_1">
            <a:extLst>
              <a:ext uri="{FF2B5EF4-FFF2-40B4-BE49-F238E27FC236}">
                <a16:creationId xmlns:a16="http://schemas.microsoft.com/office/drawing/2014/main" id="{ECA3CBAA-29B2-DA69-3F91-93F8EAD22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4197350"/>
            <a:ext cx="60690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094D73A7-1BA2-0BE2-433B-E57D15462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994F00E-ABDB-4F04-B145-5A50DE747C7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18</a:t>
            </a:fld>
            <a:endParaRPr lang="en-US" altLang="tr-TR" sz="1200"/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B0A96E17-91EC-9551-62BF-E9991AC447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6287"/>
          </a:xfrm>
        </p:spPr>
        <p:txBody>
          <a:bodyPr/>
          <a:lstStyle/>
          <a:p>
            <a:pPr eaLnBrk="1" hangingPunct="1"/>
            <a:r>
              <a:rPr lang="en-US" altLang="tr-TR" dirty="0"/>
              <a:t>LOGISTIC REGRESSION</a:t>
            </a:r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A7353E0B-74D1-11DC-27C0-182A9C9E8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1042988"/>
            <a:ext cx="8332788" cy="553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Suppose that the estimated model, based on a training data set and using the linear regression procedure, is given with a linear equation</a:t>
            </a:r>
            <a:endParaRPr lang="en-US" altLang="tr-T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  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                 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and also suppose that the new sample for classification has input values {x</a:t>
            </a:r>
            <a:r>
              <a:rPr lang="en-US" altLang="tr-TR" sz="1800" baseline="-30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altLang="tr-TR" sz="1800" baseline="-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altLang="tr-TR" sz="1800" baseline="-30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} = {1, 0, 1}. Using the linear logistic model, it is possible to estimate the probability of the output value 1, (p(Y = 1)) for this sample. First, calculate the corresponding logit(p):</a:t>
            </a:r>
            <a:endParaRPr lang="en-US" altLang="tr-T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    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                 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and then the probability of the output value 1 for the given inputs:</a:t>
            </a:r>
            <a:endParaRPr lang="en-US" altLang="tr-T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  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    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Times New Roman" panose="02020603050405020304" pitchFamily="18" charset="0"/>
              </a:rPr>
              <a:t>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Based on the final value for probability p, we may conclude that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value Y = 1 is less probable 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than the other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categorical value Y = O</a:t>
            </a:r>
            <a:r>
              <a:rPr lang="en-US" altLang="tr-TR" sz="18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tr-TR" sz="1800">
              <a:latin typeface="Times New Roman" panose="02020603050405020304" pitchFamily="18" charset="0"/>
            </a:endParaRPr>
          </a:p>
        </p:txBody>
      </p:sp>
      <p:pic>
        <p:nvPicPr>
          <p:cNvPr id="20487" name="Picture 6" descr="figu107_2">
            <a:extLst>
              <a:ext uri="{FF2B5EF4-FFF2-40B4-BE49-F238E27FC236}">
                <a16:creationId xmlns:a16="http://schemas.microsoft.com/office/drawing/2014/main" id="{003934B8-F6E2-DE21-A36D-B309F7224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2046288"/>
            <a:ext cx="35337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7" descr="figu107_3">
            <a:extLst>
              <a:ext uri="{FF2B5EF4-FFF2-40B4-BE49-F238E27FC236}">
                <a16:creationId xmlns:a16="http://schemas.microsoft.com/office/drawing/2014/main" id="{C8E77710-1304-7ABF-A5C3-AC906B1C2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3889375"/>
            <a:ext cx="38100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8" descr="figu107_4">
            <a:extLst>
              <a:ext uri="{FF2B5EF4-FFF2-40B4-BE49-F238E27FC236}">
                <a16:creationId xmlns:a16="http://schemas.microsoft.com/office/drawing/2014/main" id="{5BEE3384-364D-5C07-1150-8C7687BEA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4849813"/>
            <a:ext cx="3533775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>
            <a:extLst>
              <a:ext uri="{FF2B5EF4-FFF2-40B4-BE49-F238E27FC236}">
                <a16:creationId xmlns:a16="http://schemas.microsoft.com/office/drawing/2014/main" id="{60FCB825-10F0-8D53-DD6A-AE1A32C8A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994F00E-ABDB-4F04-B145-5A50DE747C7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19</a:t>
            </a:fld>
            <a:endParaRPr lang="en-US" altLang="tr-TR" sz="1200"/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0735ACE0-159C-5992-DF40-05365BA1E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3200" dirty="0"/>
              <a:t>LOG-LINEAR MODELS </a:t>
            </a: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D2341AD0-AF05-2A8F-6F36-6BD07B763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041488"/>
            <a:ext cx="8756650" cy="52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Log-linear modeling is a </a:t>
            </a: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 of analyzing the relationship between categorical (or quantitative) variables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The log-linear model approximates discrete, multidimensional probability distributions.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It is a type of generalized linear model where the output </a:t>
            </a: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 is assumed to have a Poisson distribution, with expected value </a:t>
            </a:r>
            <a:r>
              <a:rPr lang="en-US" altLang="tr-TR" sz="2000" dirty="0" err="1">
                <a:solidFill>
                  <a:srgbClr val="FF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μ</a:t>
            </a:r>
            <a:r>
              <a:rPr lang="en-US" altLang="tr-TR" sz="2000" baseline="-30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The natural logarithm of </a:t>
            </a:r>
            <a:r>
              <a:rPr lang="en-US" altLang="tr-TR" sz="20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μ</a:t>
            </a:r>
            <a:r>
              <a:rPr lang="en-US" altLang="tr-TR" sz="20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is assumed to be the linear function of inputs</a:t>
            </a:r>
            <a:endParaRPr lang="en-US" altLang="tr-TR" sz="20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20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 dirty="0">
                <a:latin typeface="Times New Roman" panose="02020603050405020304" pitchFamily="18" charset="0"/>
              </a:rPr>
              <a:t>                                    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all the variables of interest are categorical variables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we use a table to represent them, a frequency table that represents the global distribution of data.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The aim in log-linear modeling is to </a:t>
            </a:r>
            <a:r>
              <a:rPr lang="en-US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associations between categorical variables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21511" name="Picture 6" descr="figu107_5">
            <a:extLst>
              <a:ext uri="{FF2B5EF4-FFF2-40B4-BE49-F238E27FC236}">
                <a16:creationId xmlns:a16="http://schemas.microsoft.com/office/drawing/2014/main" id="{A14B8835-209C-147D-D4CD-F6D381D4C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581400"/>
            <a:ext cx="472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F7B2-D61A-BF4F-7338-8D09FBFD5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regresion</a:t>
            </a:r>
            <a:r>
              <a:rPr lang="tr-TR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BD429-61F4-D0C1-0E03-58872D085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Regression is a statistical method used to </a:t>
            </a:r>
            <a:r>
              <a:rPr lang="en-US" dirty="0">
                <a:solidFill>
                  <a:srgbClr val="FF0000"/>
                </a:solidFill>
              </a:rPr>
              <a:t>understand the relationship</a:t>
            </a:r>
            <a:r>
              <a:rPr lang="en-US" dirty="0"/>
              <a:t> between variables. </a:t>
            </a:r>
            <a:endParaRPr lang="tr-TR" dirty="0"/>
          </a:p>
          <a:p>
            <a:r>
              <a:rPr lang="en-US" dirty="0"/>
              <a:t>It helps </a:t>
            </a:r>
            <a:r>
              <a:rPr lang="en-US" dirty="0">
                <a:solidFill>
                  <a:srgbClr val="FF0000"/>
                </a:solidFill>
              </a:rPr>
              <a:t>predict or explain the behavior of a dependent variable</a:t>
            </a:r>
            <a:r>
              <a:rPr lang="en-US" dirty="0"/>
              <a:t> based on one or more independent variables.</a:t>
            </a:r>
            <a:endParaRPr lang="tr-TR" dirty="0"/>
          </a:p>
          <a:p>
            <a:r>
              <a:rPr lang="en-US" dirty="0"/>
              <a:t>For example, in linear regression, the goal is to find the </a:t>
            </a:r>
            <a:r>
              <a:rPr lang="en-US" dirty="0">
                <a:solidFill>
                  <a:srgbClr val="FF0000"/>
                </a:solidFill>
              </a:rPr>
              <a:t>best-fit line </a:t>
            </a:r>
            <a:r>
              <a:rPr lang="en-US" dirty="0"/>
              <a:t>that represents the relationship between the variables.</a:t>
            </a:r>
          </a:p>
          <a:p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3EB0A6-91B9-9F80-FCE2-484700FAC9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22C09-8FE6-FCCC-999D-CB5EAFBDE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B181C8-006E-4804-BAD8-B2379D1B1B5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785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ECC2CF-E949-C627-A3B0-3D0019C3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Regression</a:t>
            </a:r>
            <a:r>
              <a:rPr lang="tr-TR" dirty="0"/>
              <a:t> </a:t>
            </a:r>
            <a:r>
              <a:rPr lang="tr-TR" dirty="0" err="1"/>
              <a:t>Summary</a:t>
            </a:r>
            <a:endParaRPr lang="tr-TR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957DAA-DE8C-9590-35D6-AAEA30233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Regression</a:t>
            </a:r>
            <a:r>
              <a:rPr lang="en-US" dirty="0"/>
              <a:t> is a statistical method used to model the relationship between a </a:t>
            </a:r>
            <a:r>
              <a:rPr lang="en-US" b="1" dirty="0"/>
              <a:t>dependent variable</a:t>
            </a:r>
            <a:r>
              <a:rPr lang="en-US" dirty="0"/>
              <a:t> and one or more </a:t>
            </a:r>
            <a:r>
              <a:rPr lang="en-US" b="1" dirty="0"/>
              <a:t>independent variables</a:t>
            </a:r>
            <a:r>
              <a:rPr lang="en-US" dirty="0"/>
              <a:t>. It helps us </a:t>
            </a:r>
            <a:r>
              <a:rPr lang="en-US" b="1" dirty="0"/>
              <a:t>predict continuous outcomes</a:t>
            </a:r>
            <a:r>
              <a:rPr lang="en-US" dirty="0"/>
              <a:t>.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: Predict or explain a numerical value.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Used in</a:t>
            </a:r>
            <a:r>
              <a:rPr lang="en-US" dirty="0"/>
              <a:t>: Economics, medicine, machine learning, etc.</a:t>
            </a:r>
          </a:p>
          <a:p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660F5-EE19-8AE6-FF5A-87294D805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D3BEA8-3A50-4488-B803-5CFC9CD16AD8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534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0958-9287-BACE-8B0D-1AF8B88F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Regression</a:t>
            </a:r>
            <a:r>
              <a:rPr lang="tr-TR" dirty="0"/>
              <a:t> </a:t>
            </a:r>
            <a:r>
              <a:rPr lang="tr-TR" dirty="0" err="1"/>
              <a:t>Summary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F9AFC-EF28-21DF-DF87-ED9D3A922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2220"/>
            <a:ext cx="8229600" cy="49747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Types of Regression:</a:t>
            </a:r>
            <a:br>
              <a:rPr lang="tr-TR" b="1" dirty="0"/>
            </a:br>
            <a:endParaRPr lang="en-US" b="1" dirty="0"/>
          </a:p>
          <a:p>
            <a:pPr lvl="1">
              <a:buFont typeface="+mj-lt"/>
              <a:buAutoNum type="arabicPeriod"/>
            </a:pPr>
            <a:r>
              <a:rPr lang="en-US" sz="1700" b="1" dirty="0"/>
              <a:t>Linear Regression</a:t>
            </a:r>
            <a:endParaRPr lang="en-US" sz="1700" dirty="0"/>
          </a:p>
          <a:p>
            <a:pPr lvl="2" indent="-285750">
              <a:buFont typeface="Wingdings" panose="05000000000000000000" pitchFamily="2" charset="2"/>
              <a:buChar char="§"/>
            </a:pPr>
            <a:r>
              <a:rPr lang="en-US" sz="1700" dirty="0"/>
              <a:t>Models a straight-line relationship between the variables.</a:t>
            </a:r>
          </a:p>
          <a:p>
            <a:pPr lvl="2" indent="-285750">
              <a:buFont typeface="Wingdings" panose="05000000000000000000" pitchFamily="2" charset="2"/>
              <a:buChar char="§"/>
            </a:pPr>
            <a:r>
              <a:rPr lang="en-US" sz="1700" dirty="0"/>
              <a:t>Example: Predicting house price based on size.</a:t>
            </a:r>
          </a:p>
          <a:p>
            <a:pPr lvl="1">
              <a:buFont typeface="+mj-lt"/>
              <a:buAutoNum type="arabicPeriod"/>
            </a:pPr>
            <a:r>
              <a:rPr lang="en-US" sz="1700" b="1" dirty="0"/>
              <a:t>Multiple Linear Regression</a:t>
            </a:r>
            <a:endParaRPr lang="en-US" sz="1700" dirty="0"/>
          </a:p>
          <a:p>
            <a:pPr lvl="2" indent="-285750"/>
            <a:r>
              <a:rPr lang="en-US" sz="1700" dirty="0"/>
              <a:t>Like linear regression, but with multiple input variables.</a:t>
            </a:r>
          </a:p>
          <a:p>
            <a:pPr lvl="1">
              <a:buFont typeface="+mj-lt"/>
              <a:buAutoNum type="arabicPeriod"/>
            </a:pPr>
            <a:r>
              <a:rPr lang="en-US" sz="1700" b="1" dirty="0"/>
              <a:t>Polynomial Regression</a:t>
            </a:r>
            <a:endParaRPr lang="en-US" sz="1700" dirty="0"/>
          </a:p>
          <a:p>
            <a:pPr lvl="2" indent="-285750"/>
            <a:r>
              <a:rPr lang="en-US" sz="1700" dirty="0"/>
              <a:t>Models a non-linear relationship by introducing polynomial terms.</a:t>
            </a:r>
          </a:p>
          <a:p>
            <a:pPr lvl="1">
              <a:buFont typeface="+mj-lt"/>
              <a:buAutoNum type="arabicPeriod"/>
            </a:pPr>
            <a:r>
              <a:rPr lang="en-US" sz="1700" b="1" dirty="0"/>
              <a:t>Logistic Regression</a:t>
            </a:r>
            <a:endParaRPr lang="en-US" sz="1700" dirty="0"/>
          </a:p>
          <a:p>
            <a:pPr lvl="2" indent="-285750"/>
            <a:r>
              <a:rPr lang="en-US" sz="1700" dirty="0"/>
              <a:t>Despite the name, it's used for classification (binary outcomes), not regression.</a:t>
            </a:r>
          </a:p>
          <a:p>
            <a:pPr lvl="1">
              <a:buFont typeface="+mj-lt"/>
              <a:buAutoNum type="arabicPeriod"/>
            </a:pPr>
            <a:r>
              <a:rPr lang="en-US" sz="1700" b="1" dirty="0"/>
              <a:t>Ridge and Lasso Regression</a:t>
            </a:r>
            <a:endParaRPr lang="en-US" sz="1700" dirty="0"/>
          </a:p>
          <a:p>
            <a:pPr lvl="2" indent="-285750"/>
            <a:r>
              <a:rPr lang="en-US" sz="1700" dirty="0"/>
              <a:t>Regularized versions of linear regression to prevent overfitting.</a:t>
            </a:r>
          </a:p>
          <a:p>
            <a:pPr lvl="1">
              <a:buFont typeface="+mj-lt"/>
              <a:buAutoNum type="arabicPeriod"/>
            </a:pPr>
            <a:r>
              <a:rPr lang="en-US" sz="1700" b="1" dirty="0"/>
              <a:t>Non-linear Regression</a:t>
            </a:r>
            <a:endParaRPr lang="en-US" sz="1700" dirty="0"/>
          </a:p>
          <a:p>
            <a:pPr lvl="2" indent="-285750"/>
            <a:r>
              <a:rPr lang="en-US" sz="1700" dirty="0"/>
              <a:t>Models more complex relationships that are not linear or polynomial.</a:t>
            </a:r>
            <a:endParaRPr lang="tr-TR" sz="1700" dirty="0"/>
          </a:p>
          <a:p>
            <a:pPr lvl="1">
              <a:buFont typeface="+mj-lt"/>
              <a:buAutoNum type="arabicPeriod"/>
            </a:pPr>
            <a:r>
              <a:rPr lang="tr-TR" sz="1700" b="1" dirty="0"/>
              <a:t>Log-</a:t>
            </a:r>
            <a:r>
              <a:rPr lang="tr-TR" sz="1700" b="1" dirty="0" err="1"/>
              <a:t>linear</a:t>
            </a:r>
            <a:r>
              <a:rPr lang="tr-TR" sz="1700" b="1" dirty="0"/>
              <a:t> </a:t>
            </a:r>
            <a:r>
              <a:rPr lang="tr-TR" sz="1700" b="1" dirty="0" err="1"/>
              <a:t>Models</a:t>
            </a:r>
            <a:endParaRPr lang="tr-TR" sz="1700" b="1" dirty="0"/>
          </a:p>
          <a:p>
            <a:pPr lvl="2"/>
            <a:r>
              <a:rPr lang="en-US" sz="1400" b="1" dirty="0"/>
              <a:t>Log-linear models</a:t>
            </a:r>
            <a:r>
              <a:rPr lang="en-US" sz="1400" dirty="0"/>
              <a:t> are a type of </a:t>
            </a:r>
            <a:r>
              <a:rPr lang="en-US" sz="1400" b="1" dirty="0"/>
              <a:t>statistical model</a:t>
            </a:r>
            <a:r>
              <a:rPr lang="en-US" sz="1400" dirty="0"/>
              <a:t> used to analyze the </a:t>
            </a:r>
            <a:r>
              <a:rPr lang="en-US" sz="1400" b="1" dirty="0"/>
              <a:t>relationships between categorical variables</a:t>
            </a:r>
            <a:r>
              <a:rPr lang="en-US" sz="1400" dirty="0"/>
              <a:t> by modeling the </a:t>
            </a:r>
            <a:r>
              <a:rPr lang="en-US" sz="1400" b="1" dirty="0"/>
              <a:t>logarithm of expected cell counts</a:t>
            </a:r>
            <a:r>
              <a:rPr lang="en-US" sz="1400" dirty="0"/>
              <a:t> in a contingency table.</a:t>
            </a:r>
            <a:endParaRPr lang="en-US" sz="1500" dirty="0"/>
          </a:p>
          <a:p>
            <a:endParaRPr lang="tr-T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84C93-58FE-B16B-EB0A-C1C24F9EB2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B181C8-006E-4804-BAD8-B2379D1B1B5D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967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61586-049E-45CB-41BC-72B517442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regression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48AD-1A24-BB7F-6649-D9C3D108B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There are different types of regression, such 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Linear Regression</a:t>
            </a:r>
            <a:r>
              <a:rPr lang="en-US" dirty="0"/>
              <a:t>: Models a straight-line relationship between variables.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Logistic Regression</a:t>
            </a:r>
            <a:r>
              <a:rPr lang="en-US" dirty="0"/>
              <a:t>: Used for binary classification problems.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Polynomial Regression</a:t>
            </a:r>
            <a:r>
              <a:rPr lang="en-US" dirty="0"/>
              <a:t>: Captures non-linear relationships by fitting a polynomial curve.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Multiple Regression</a:t>
            </a:r>
            <a:r>
              <a:rPr lang="en-US" dirty="0"/>
              <a:t>: Involves multiple independent variables to predict a dependent variable.</a:t>
            </a:r>
          </a:p>
          <a:p>
            <a:r>
              <a:rPr lang="en-US" dirty="0"/>
              <a:t>Regression is widely used in fields like economics, finance, machine learning, and scientific research to make predictions and analyze trends. </a:t>
            </a:r>
            <a:endParaRPr lang="tr-T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53DD1-CC92-32D3-61B0-798F080837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B181C8-006E-4804-BAD8-B2379D1B1B5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22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2E0E594B-35EF-6041-07E2-0CE456A7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388B5E1-3A97-47D1-B75E-D66553945542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4</a:t>
            </a:fld>
            <a:endParaRPr lang="en-US" altLang="tr-TR" sz="1200"/>
          </a:p>
        </p:txBody>
      </p:sp>
      <p:sp>
        <p:nvSpPr>
          <p:cNvPr id="6149" name="Rectangle 2050">
            <a:extLst>
              <a:ext uri="{FF2B5EF4-FFF2-40B4-BE49-F238E27FC236}">
                <a16:creationId xmlns:a16="http://schemas.microsoft.com/office/drawing/2014/main" id="{06F31768-A74B-0096-4A37-AFD3EC98D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79400"/>
            <a:ext cx="7467600" cy="685800"/>
          </a:xfrm>
        </p:spPr>
        <p:txBody>
          <a:bodyPr/>
          <a:lstStyle/>
          <a:p>
            <a:pPr eaLnBrk="1" hangingPunct="1"/>
            <a:r>
              <a:rPr lang="tr-TR" altLang="tr-TR" sz="3200" dirty="0" err="1"/>
              <a:t>Prediction</a:t>
            </a:r>
            <a:r>
              <a:rPr lang="tr-TR" altLang="tr-TR" sz="3200" dirty="0"/>
              <a:t> </a:t>
            </a:r>
            <a:r>
              <a:rPr lang="tr-TR" altLang="tr-TR" sz="3200" dirty="0" err="1"/>
              <a:t>vs</a:t>
            </a:r>
            <a:r>
              <a:rPr lang="tr-TR" altLang="tr-TR" sz="3200" dirty="0"/>
              <a:t> </a:t>
            </a:r>
            <a:r>
              <a:rPr lang="tr-TR" altLang="tr-TR" sz="3200" dirty="0" err="1"/>
              <a:t>Classification</a:t>
            </a:r>
            <a:endParaRPr lang="en-US" altLang="tr-TR" sz="3200" dirty="0"/>
          </a:p>
        </p:txBody>
      </p:sp>
      <p:sp>
        <p:nvSpPr>
          <p:cNvPr id="6150" name="Rectangle 2051">
            <a:extLst>
              <a:ext uri="{FF2B5EF4-FFF2-40B4-BE49-F238E27FC236}">
                <a16:creationId xmlns:a16="http://schemas.microsoft.com/office/drawing/2014/main" id="{71CF6D1D-46A4-BEDF-DDE8-2B3A8B038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/>
              <a:t>Prediction focuses on </a:t>
            </a:r>
            <a:r>
              <a:rPr lang="en-US" dirty="0">
                <a:solidFill>
                  <a:srgbClr val="FF0000"/>
                </a:solidFill>
              </a:rPr>
              <a:t>estimating future or unknown values </a:t>
            </a:r>
            <a:r>
              <a:rPr lang="en-US" dirty="0"/>
              <a:t>based on a model. It uses the relationships identified by regression (or other methods) to make forecasts.</a:t>
            </a:r>
            <a:endParaRPr lang="tr-TR" altLang="tr-TR" sz="2400" dirty="0"/>
          </a:p>
          <a:p>
            <a:pPr eaLnBrk="1" hangingPunct="1">
              <a:lnSpc>
                <a:spcPct val="110000"/>
              </a:lnSpc>
            </a:pPr>
            <a:r>
              <a:rPr lang="tr-TR" altLang="tr-TR" sz="2400" dirty="0" err="1"/>
              <a:t>Prediction</a:t>
            </a:r>
            <a:r>
              <a:rPr lang="en-US" altLang="tr-TR" sz="2400" dirty="0"/>
              <a:t> is similar to classification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tr-TR" sz="2400" dirty="0"/>
              <a:t>First, construct a model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tr-TR" sz="2400" dirty="0"/>
              <a:t>Second, use model to predict unknown value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tr-TR" sz="2600" dirty="0"/>
              <a:t>Major method for prediction is </a:t>
            </a:r>
            <a:r>
              <a:rPr lang="en-US" altLang="tr-TR" sz="2600" dirty="0">
                <a:solidFill>
                  <a:schemeClr val="hlink"/>
                </a:solidFill>
              </a:rPr>
              <a:t>regression</a:t>
            </a:r>
          </a:p>
          <a:p>
            <a:pPr lvl="3" eaLnBrk="1" hangingPunct="1">
              <a:lnSpc>
                <a:spcPct val="110000"/>
              </a:lnSpc>
            </a:pPr>
            <a:r>
              <a:rPr lang="en-US" altLang="tr-TR" sz="2400" dirty="0"/>
              <a:t>Linear and multiple regression</a:t>
            </a:r>
          </a:p>
          <a:p>
            <a:pPr lvl="3" eaLnBrk="1" hangingPunct="1">
              <a:lnSpc>
                <a:spcPct val="110000"/>
              </a:lnSpc>
            </a:pPr>
            <a:r>
              <a:rPr lang="en-US" altLang="tr-TR" sz="2400" dirty="0"/>
              <a:t>Non-linear regression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tr-TR" sz="2400" dirty="0"/>
              <a:t>Prediction is different from classification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tr-TR" sz="2400" dirty="0"/>
              <a:t>Classification refers to predict </a:t>
            </a:r>
            <a:r>
              <a:rPr lang="en-US" altLang="tr-TR" sz="2400" dirty="0">
                <a:solidFill>
                  <a:srgbClr val="FF0000"/>
                </a:solidFill>
              </a:rPr>
              <a:t>categorical class label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tr-TR" sz="2400" dirty="0"/>
              <a:t>Prediction models </a:t>
            </a:r>
            <a:r>
              <a:rPr lang="en-US" altLang="tr-TR" sz="2400" dirty="0">
                <a:solidFill>
                  <a:srgbClr val="00B050"/>
                </a:solidFill>
              </a:rPr>
              <a:t>continuous-valued functions</a:t>
            </a:r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DF546989-7250-CD1C-3895-36B61FDD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388B5E1-3A97-47D1-B75E-D66553945542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5</a:t>
            </a:fld>
            <a:endParaRPr lang="en-US" altLang="tr-TR" sz="1200"/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92827EF0-648F-9CE2-1BC9-BBA65FABF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3200" dirty="0"/>
              <a:t>PREDICTIVE REGRESSION </a:t>
            </a:r>
          </a:p>
        </p:txBody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1C19E893-4B0D-3906-ECAB-49BECC969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1650" y="1355725"/>
            <a:ext cx="8301038" cy="4495800"/>
          </a:xfrm>
        </p:spPr>
        <p:txBody>
          <a:bodyPr/>
          <a:lstStyle/>
          <a:p>
            <a:pPr eaLnBrk="1" hangingPunct="1"/>
            <a:r>
              <a:rPr lang="en-US" altLang="tr-TR" sz="2400" dirty="0"/>
              <a:t>The prediction of continuous values can be modeled by a statistical technique called </a:t>
            </a:r>
            <a:r>
              <a:rPr lang="en-US" altLang="tr-TR" sz="2400" i="1" dirty="0"/>
              <a:t>regression</a:t>
            </a:r>
            <a:r>
              <a:rPr lang="en-US" altLang="tr-TR" sz="2400" dirty="0"/>
              <a:t>. </a:t>
            </a:r>
          </a:p>
          <a:p>
            <a:pPr eaLnBrk="1" hangingPunct="1"/>
            <a:r>
              <a:rPr lang="en-US" altLang="tr-TR" sz="2400" dirty="0"/>
              <a:t>The objective of regression analysis is to </a:t>
            </a:r>
            <a:r>
              <a:rPr lang="en-US" altLang="tr-TR" sz="2400" dirty="0">
                <a:solidFill>
                  <a:srgbClr val="FF0000"/>
                </a:solidFill>
              </a:rPr>
              <a:t>determine the best model</a:t>
            </a:r>
            <a:r>
              <a:rPr lang="en-US" altLang="tr-TR" sz="2400" dirty="0"/>
              <a:t> that can </a:t>
            </a:r>
            <a:r>
              <a:rPr lang="en-US" altLang="tr-TR" sz="2400" dirty="0">
                <a:solidFill>
                  <a:srgbClr val="FF0000"/>
                </a:solidFill>
              </a:rPr>
              <a:t>relate the output variable to various input variables</a:t>
            </a:r>
            <a:r>
              <a:rPr lang="en-US" altLang="tr-TR" sz="2400" dirty="0"/>
              <a:t>. </a:t>
            </a:r>
          </a:p>
          <a:p>
            <a:pPr eaLnBrk="1" hangingPunct="1"/>
            <a:r>
              <a:rPr lang="en-US" altLang="tr-TR" sz="2400" dirty="0"/>
              <a:t>More formally, regression analysis is the process of determining how a variable Y is related to one or more other variables X1, X2, …, </a:t>
            </a:r>
            <a:r>
              <a:rPr lang="en-US" altLang="tr-TR" sz="2400" dirty="0" err="1"/>
              <a:t>Xn</a:t>
            </a:r>
            <a:r>
              <a:rPr lang="en-US" altLang="tr-TR" sz="2400" dirty="0"/>
              <a:t>. </a:t>
            </a:r>
          </a:p>
          <a:p>
            <a:pPr eaLnBrk="1" hangingPunct="1"/>
            <a:r>
              <a:rPr lang="en-US" altLang="tr-TR" sz="2400" dirty="0"/>
              <a:t>Y is usually called the </a:t>
            </a:r>
            <a:r>
              <a:rPr lang="en-US" altLang="tr-TR" sz="2400" dirty="0">
                <a:solidFill>
                  <a:srgbClr val="FF0000"/>
                </a:solidFill>
              </a:rPr>
              <a:t>response output </a:t>
            </a:r>
            <a:r>
              <a:rPr lang="en-US" altLang="tr-TR" sz="2400" dirty="0"/>
              <a:t>or </a:t>
            </a:r>
            <a:r>
              <a:rPr lang="en-US" altLang="tr-TR" sz="2400" dirty="0">
                <a:solidFill>
                  <a:srgbClr val="FF0000"/>
                </a:solidFill>
              </a:rPr>
              <a:t>dependent variable</a:t>
            </a:r>
            <a:r>
              <a:rPr lang="en-US" altLang="tr-TR" sz="2400" dirty="0"/>
              <a:t>, and X</a:t>
            </a:r>
            <a:r>
              <a:rPr lang="tr-TR" altLang="tr-TR" sz="2400" baseline="-25000" dirty="0"/>
              <a:t>1</a:t>
            </a:r>
            <a:r>
              <a:rPr lang="en-US" altLang="tr-TR" sz="2400" dirty="0"/>
              <a:t> </a:t>
            </a:r>
            <a:r>
              <a:rPr lang="tr-TR" altLang="tr-TR" sz="2400" dirty="0"/>
              <a:t>...</a:t>
            </a:r>
            <a:r>
              <a:rPr lang="en-US" altLang="tr-TR" sz="2400" dirty="0"/>
              <a:t> </a:t>
            </a:r>
            <a:r>
              <a:rPr lang="en-US" altLang="tr-TR" sz="2400" dirty="0" err="1"/>
              <a:t>X</a:t>
            </a:r>
            <a:r>
              <a:rPr lang="en-US" altLang="tr-TR" sz="2400" baseline="-25000" dirty="0" err="1"/>
              <a:t>n</a:t>
            </a:r>
            <a:r>
              <a:rPr lang="en-US" altLang="tr-TR" sz="2400" dirty="0"/>
              <a:t> are called </a:t>
            </a:r>
            <a:r>
              <a:rPr lang="en-US" altLang="tr-TR" sz="2400" dirty="0">
                <a:solidFill>
                  <a:srgbClr val="FF0000"/>
                </a:solidFill>
              </a:rPr>
              <a:t>inputs</a:t>
            </a:r>
            <a:r>
              <a:rPr lang="en-US" altLang="tr-TR" sz="2400" dirty="0"/>
              <a:t>, </a:t>
            </a:r>
            <a:r>
              <a:rPr lang="en-US" altLang="tr-TR" sz="2400" dirty="0">
                <a:solidFill>
                  <a:srgbClr val="FF0000"/>
                </a:solidFill>
              </a:rPr>
              <a:t>regressors</a:t>
            </a:r>
            <a:r>
              <a:rPr lang="en-US" altLang="tr-TR" sz="2400" dirty="0"/>
              <a:t>, </a:t>
            </a:r>
            <a:r>
              <a:rPr lang="en-US" altLang="tr-TR" sz="2400" dirty="0">
                <a:solidFill>
                  <a:srgbClr val="FF0000"/>
                </a:solidFill>
              </a:rPr>
              <a:t>explanatory variables</a:t>
            </a:r>
            <a:r>
              <a:rPr lang="en-US" altLang="tr-TR" sz="2400" dirty="0"/>
              <a:t>, or </a:t>
            </a:r>
            <a:r>
              <a:rPr lang="en-US" altLang="tr-TR" sz="2400" dirty="0">
                <a:solidFill>
                  <a:srgbClr val="FF0000"/>
                </a:solidFill>
              </a:rPr>
              <a:t>independent variables 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B612004F-313F-8C27-ECA9-7EB61C514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6002338"/>
            <a:ext cx="61229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 dirty="0"/>
              <a:t>Source: Data Mining: Concepts, Models, Methods, and Algorithms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 dirty="0"/>
              <a:t>by Mehmed </a:t>
            </a:r>
            <a:r>
              <a:rPr lang="en-US" altLang="tr-TR" sz="1600" dirty="0" err="1"/>
              <a:t>Kantardzic</a:t>
            </a:r>
            <a:endParaRPr lang="en-US" alt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603C29DA-E491-461B-CC27-21B57D7DB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388B5E1-3A97-47D1-B75E-D66553945542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6</a:t>
            </a:fld>
            <a:endParaRPr lang="en-US" altLang="tr-TR" sz="1200" dirty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50E445D0-5BAE-A37C-DF37-9BF791E41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98452"/>
            <a:ext cx="7793038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tr-TR" sz="3200" dirty="0"/>
              <a:t>Regression Equation</a:t>
            </a:r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id="{8A359C37-541B-6E59-A8F6-F6C72B010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52787"/>
            <a:ext cx="8602663" cy="5860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The relationship that fits a set of data is characterized by a prediction model called 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regression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equation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The most widely used form of the regression model is the general linear model formally written as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endParaRPr lang="en-US" altLang="tr-TR" sz="2400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tr-TR" sz="2400" dirty="0">
                <a:latin typeface="Times New Roman" panose="02020603050405020304" pitchFamily="18" charset="0"/>
              </a:rPr>
              <a:t>  </a:t>
            </a:r>
            <a:r>
              <a:rPr lang="en-US" altLang="tr-TR" sz="1000" dirty="0">
                <a:latin typeface="Times New Roman" panose="02020603050405020304" pitchFamily="18" charset="0"/>
              </a:rPr>
              <a:t> </a:t>
            </a:r>
            <a:r>
              <a:rPr lang="en-US" altLang="tr-TR" sz="2400" dirty="0">
                <a:latin typeface="Times New Roman" panose="02020603050405020304" pitchFamily="18" charset="0"/>
              </a:rPr>
              <a:t>                                                  </a:t>
            </a:r>
          </a:p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Applying this equation to 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 given </a:t>
            </a:r>
            <a:r>
              <a:rPr lang="en-US" altLang="tr-TR" sz="2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we obtain a new set of equations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dirty="0">
                <a:latin typeface="Times New Roman" panose="02020603050405020304" pitchFamily="18" charset="0"/>
              </a:rPr>
              <a:t>  </a:t>
            </a:r>
            <a:r>
              <a:rPr lang="en-US" altLang="tr-TR" sz="800" dirty="0">
                <a:latin typeface="Times New Roman" panose="02020603050405020304" pitchFamily="18" charset="0"/>
              </a:rPr>
              <a:t> </a:t>
            </a:r>
            <a:r>
              <a:rPr lang="en-US" altLang="tr-TR" sz="2400" dirty="0">
                <a:latin typeface="Times New Roman" panose="02020603050405020304" pitchFamily="18" charset="0"/>
              </a:rPr>
              <a:t>                                                  </a:t>
            </a:r>
            <a:endParaRPr lang="tr-TR" altLang="tr-TR" sz="24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4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altLang="tr-TR" sz="24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ε</a:t>
            </a:r>
            <a:r>
              <a:rPr lang="en-US" altLang="tr-TR" sz="24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's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are errors of regression for each of m given samples. The linear model is called linear because the expected value of </a:t>
            </a:r>
            <a:r>
              <a:rPr lang="en-US" alt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tr-TR" sz="2400" baseline="-30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linear function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weighted sum of input values</a:t>
            </a:r>
            <a:r>
              <a:rPr lang="en-US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tr-TR" sz="2400" dirty="0">
              <a:latin typeface="Times New Roman" panose="02020603050405020304" pitchFamily="18" charset="0"/>
            </a:endParaRPr>
          </a:p>
        </p:txBody>
      </p:sp>
      <p:pic>
        <p:nvPicPr>
          <p:cNvPr id="8199" name="Picture 6" descr="figu99_1">
            <a:extLst>
              <a:ext uri="{FF2B5EF4-FFF2-40B4-BE49-F238E27FC236}">
                <a16:creationId xmlns:a16="http://schemas.microsoft.com/office/drawing/2014/main" id="{B78E37BE-974C-A26A-B27E-8A7C2DD18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2819400"/>
            <a:ext cx="52577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7" descr="figu99_2">
            <a:extLst>
              <a:ext uri="{FF2B5EF4-FFF2-40B4-BE49-F238E27FC236}">
                <a16:creationId xmlns:a16="http://schemas.microsoft.com/office/drawing/2014/main" id="{9DBA7CDE-C627-4F35-BBCC-A7F71C23B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91000"/>
            <a:ext cx="79454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AF5C20DB-AB14-2E38-9F0A-FFE67B49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26808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11C2B26-049E-42BF-B1B2-9EC501823A4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7</a:t>
            </a:fld>
            <a:endParaRPr lang="en-US" altLang="tr-TR" sz="1200" dirty="0"/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516415BB-4EEF-5505-5560-035BDDD29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" y="823659"/>
            <a:ext cx="8718550" cy="5860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Linear regression with one input variable is the simplest form of regression. 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It models a random variable Y (called a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variable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 as a linear function</a:t>
            </a: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of another random variable X (called a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predictor variable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Given n samples or data points of the form (x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y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 , (x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y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…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tr-TR" sz="18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tr-TR" sz="18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), where x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∈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X and </a:t>
            </a:r>
            <a:r>
              <a:rPr lang="en-US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tr-TR" sz="18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∈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Y, linear regression can be expressed as</a:t>
            </a: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α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regression coefficients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With the assumption that the variance of Y is a constant,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coefficients can be </a:t>
            </a:r>
            <a:r>
              <a:rPr lang="en-US" altLang="tr-TR" sz="18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solved by the method of least squares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; which </a:t>
            </a:r>
            <a:r>
              <a:rPr lang="en-US" altLang="tr-T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minimizes the error between the actual data points and the estimated line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The residual sum of squares is often called the sum of squares of the errors about the regression line and it is denoted by SSE: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/>
              <a:t>where </a:t>
            </a:r>
            <a:r>
              <a:rPr lang="en-US" altLang="tr-TR" sz="1800" dirty="0" err="1"/>
              <a:t>y</a:t>
            </a:r>
            <a:r>
              <a:rPr lang="en-US" altLang="tr-TR" sz="1800" baseline="-25000" dirty="0" err="1"/>
              <a:t>i</a:t>
            </a:r>
            <a:r>
              <a:rPr lang="en-US" altLang="tr-TR" sz="1800" dirty="0"/>
              <a:t> is the real output value given in the data set, and </a:t>
            </a:r>
            <a:r>
              <a:rPr lang="en-US" altLang="tr-TR" sz="1800" dirty="0" err="1"/>
              <a:t>y</a:t>
            </a:r>
            <a:r>
              <a:rPr lang="en-US" altLang="tr-TR" sz="1800" baseline="-25000" dirty="0" err="1"/>
              <a:t>i</a:t>
            </a:r>
            <a:r>
              <a:rPr lang="en-US" altLang="tr-TR" sz="1800" dirty="0"/>
              <a:t>′ is a response value obtained from the model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                                                 </a:t>
            </a:r>
          </a:p>
        </p:txBody>
      </p:sp>
      <p:pic>
        <p:nvPicPr>
          <p:cNvPr id="9222" name="Picture 5" descr="figu99_3">
            <a:extLst>
              <a:ext uri="{FF2B5EF4-FFF2-40B4-BE49-F238E27FC236}">
                <a16:creationId xmlns:a16="http://schemas.microsoft.com/office/drawing/2014/main" id="{4A950F29-5D4B-32F7-8CE2-AF56FD22F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288" y="2438400"/>
            <a:ext cx="2151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6" descr="figu99_4">
            <a:extLst>
              <a:ext uri="{FF2B5EF4-FFF2-40B4-BE49-F238E27FC236}">
                <a16:creationId xmlns:a16="http://schemas.microsoft.com/office/drawing/2014/main" id="{6BD3D186-E088-3A8F-9E49-523D4B669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4648200"/>
            <a:ext cx="64897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7">
            <a:extLst>
              <a:ext uri="{FF2B5EF4-FFF2-40B4-BE49-F238E27FC236}">
                <a16:creationId xmlns:a16="http://schemas.microsoft.com/office/drawing/2014/main" id="{05BF878B-C7E8-B2D2-907A-6379775D5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7500"/>
            <a:ext cx="777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tr-TR" sz="3200" b="1" dirty="0">
                <a:solidFill>
                  <a:srgbClr val="0066FF"/>
                </a:solidFill>
                <a:latin typeface="+mj-lt"/>
                <a:ea typeface="+mj-ea"/>
                <a:cs typeface="+mj-cs"/>
              </a:rPr>
              <a:t>Linear regression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EE36F942-FB26-6370-9770-623108EE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388B5E1-3A97-47D1-B75E-D66553945542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8</a:t>
            </a:fld>
            <a:endParaRPr lang="en-US" altLang="tr-TR" sz="1200"/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E6554DFE-19AC-392B-5B78-F38065475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tr-TR" kern="1200" dirty="0"/>
              <a:t>Linear regression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83FDA7E6-1449-E38C-DA31-75021C210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3" y="1547813"/>
            <a:ext cx="8372475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Differentiating SSE with respect to </a:t>
            </a:r>
            <a:r>
              <a:rPr lang="en-US" altLang="tr-TR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α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tr-TR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we have</a:t>
            </a:r>
            <a:endParaRPr lang="en-US" altLang="tr-TR" sz="20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 dirty="0">
                <a:latin typeface="Times New Roman" panose="02020603050405020304" pitchFamily="18" charset="0"/>
              </a:rPr>
              <a:t>                  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Setting the partial derivatives equal to zero (minimization of the total error) and rearranging the terms, we obtain the equations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 dirty="0"/>
              <a:t>which may be solved simultaneously to yield computing formulas for α and β</a:t>
            </a:r>
            <a:r>
              <a:rPr lang="en-US" altLang="tr-TR" sz="2400" dirty="0">
                <a:latin typeface="Times New Roman" panose="02020603050405020304" pitchFamily="18" charset="0"/>
              </a:rPr>
              <a:t>        </a:t>
            </a:r>
          </a:p>
        </p:txBody>
      </p:sp>
      <p:pic>
        <p:nvPicPr>
          <p:cNvPr id="10247" name="Picture 6" descr="figu99_5">
            <a:extLst>
              <a:ext uri="{FF2B5EF4-FFF2-40B4-BE49-F238E27FC236}">
                <a16:creationId xmlns:a16="http://schemas.microsoft.com/office/drawing/2014/main" id="{669E2270-3F27-1CAE-3229-12C750090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2162175"/>
            <a:ext cx="39560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7" descr="figu99_6">
            <a:extLst>
              <a:ext uri="{FF2B5EF4-FFF2-40B4-BE49-F238E27FC236}">
                <a16:creationId xmlns:a16="http://schemas.microsoft.com/office/drawing/2014/main" id="{2D239766-F158-06DF-C5DE-F925222C1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288" y="5310188"/>
            <a:ext cx="2305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8" descr="figu100_1">
            <a:extLst>
              <a:ext uri="{FF2B5EF4-FFF2-40B4-BE49-F238E27FC236}">
                <a16:creationId xmlns:a16="http://schemas.microsoft.com/office/drawing/2014/main" id="{BF96D530-2AAD-2AF6-81B7-D5E248E94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4465638"/>
            <a:ext cx="311467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0BCF7D90-15FD-4A00-4B85-1914AB4E9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5994F00E-ABDB-4F04-B145-5A50DE747C79}" type="slidenum">
              <a:rPr lang="en-US" altLang="tr-TR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9</a:t>
            </a:fld>
            <a:endParaRPr lang="en-US" altLang="tr-TR" sz="1200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91478221-7865-DE73-8B8F-95DC77326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3068"/>
            <a:ext cx="8229600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tr-TR" kern="1200" dirty="0"/>
              <a:t>Linear regression</a:t>
            </a: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FCAA937B-E7D7-B91D-6779-56994CB01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251" y="1018120"/>
            <a:ext cx="8372475" cy="530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158700" bIns="158700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Using standard relations for the mean values, regression coefficients for this simple case of optimization are</a:t>
            </a:r>
            <a:endParaRPr lang="en-US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       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</a:rPr>
              <a:t>                                            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en-US" altLang="tr-TR" sz="18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and mean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are the mean values for random variables X and Y given in a training data set.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It is important to remember that our values of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α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based on a given data set, are only-estimates of the true parameters for the entire population.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The equation y =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α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tr-TR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β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x may be used to predict the mean response y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for the given input x</a:t>
            </a:r>
            <a:r>
              <a:rPr lang="en-US" altLang="tr-TR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which is not necessarily from the initial set of samples.</a:t>
            </a:r>
            <a:endParaRPr lang="en-US" altLang="tr-TR" sz="1800" dirty="0">
              <a:latin typeface="Times New Roman" panose="02020603050405020304" pitchFamily="18" charset="0"/>
            </a:endParaRPr>
          </a:p>
        </p:txBody>
      </p:sp>
      <p:pic>
        <p:nvPicPr>
          <p:cNvPr id="11271" name="Picture 6" descr="figu100_2">
            <a:extLst>
              <a:ext uri="{FF2B5EF4-FFF2-40B4-BE49-F238E27FC236}">
                <a16:creationId xmlns:a16="http://schemas.microsoft.com/office/drawing/2014/main" id="{AD07ADEF-5239-FDE3-74B7-E94A477C8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1981200"/>
            <a:ext cx="718185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6624</TotalTime>
  <Words>2217</Words>
  <Application>Microsoft Office PowerPoint</Application>
  <PresentationFormat>On-screen Show (4:3)</PresentationFormat>
  <Paragraphs>260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Lucida Sans Unicode</vt:lpstr>
      <vt:lpstr>Times New Roman</vt:lpstr>
      <vt:lpstr>Wingdings</vt:lpstr>
      <vt:lpstr>Default Design</vt:lpstr>
      <vt:lpstr>Artificial Intelligence  for Medicine II </vt:lpstr>
      <vt:lpstr>What is regresion?</vt:lpstr>
      <vt:lpstr>Different types of regression</vt:lpstr>
      <vt:lpstr>Prediction vs Classification</vt:lpstr>
      <vt:lpstr>PREDICTIVE REGRESSION </vt:lpstr>
      <vt:lpstr>Regression Equation</vt:lpstr>
      <vt:lpstr>PowerPoint Presentation</vt:lpstr>
      <vt:lpstr>Linear regression</vt:lpstr>
      <vt:lpstr>Linear regression</vt:lpstr>
      <vt:lpstr>Linear regression</vt:lpstr>
      <vt:lpstr>Multiple regression</vt:lpstr>
      <vt:lpstr>Multiple regression</vt:lpstr>
      <vt:lpstr>  Multiple regression with Nonlinear functions</vt:lpstr>
      <vt:lpstr>Multiple regression</vt:lpstr>
      <vt:lpstr>Correlation analysis</vt:lpstr>
      <vt:lpstr>LOGISTIC REGRESSION </vt:lpstr>
      <vt:lpstr>LOGISTIC REGRESSION</vt:lpstr>
      <vt:lpstr>LOGISTIC REGRESSION</vt:lpstr>
      <vt:lpstr>LOG-LINEAR MODELS </vt:lpstr>
      <vt:lpstr>Regression Summary</vt:lpstr>
      <vt:lpstr>Regression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Noriko</dc:creator>
  <cp:lastModifiedBy>Selim AKYOKUŞ</cp:lastModifiedBy>
  <cp:revision>282</cp:revision>
  <dcterms:created xsi:type="dcterms:W3CDTF">2009-07-22T04:23:27Z</dcterms:created>
  <dcterms:modified xsi:type="dcterms:W3CDTF">2025-04-16T22:00:58Z</dcterms:modified>
</cp:coreProperties>
</file>