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1111" r:id="rId3"/>
    <p:sldId id="516" r:id="rId4"/>
    <p:sldId id="545" r:id="rId5"/>
    <p:sldId id="1141" r:id="rId6"/>
    <p:sldId id="1004" r:id="rId7"/>
    <p:sldId id="1005" r:id="rId8"/>
    <p:sldId id="1143" r:id="rId9"/>
    <p:sldId id="1136" r:id="rId10"/>
    <p:sldId id="1137" r:id="rId11"/>
    <p:sldId id="1138" r:id="rId12"/>
    <p:sldId id="1144" r:id="rId13"/>
    <p:sldId id="1147" r:id="rId14"/>
    <p:sldId id="1145" r:id="rId15"/>
    <p:sldId id="1139" r:id="rId16"/>
    <p:sldId id="1011" r:id="rId17"/>
    <p:sldId id="1012" r:id="rId18"/>
    <p:sldId id="1140" r:id="rId19"/>
    <p:sldId id="1132" r:id="rId20"/>
    <p:sldId id="1007" r:id="rId21"/>
    <p:sldId id="1146" r:id="rId22"/>
    <p:sldId id="519" r:id="rId23"/>
    <p:sldId id="520" r:id="rId24"/>
    <p:sldId id="521" r:id="rId25"/>
    <p:sldId id="522" r:id="rId26"/>
    <p:sldId id="550" r:id="rId27"/>
    <p:sldId id="523" r:id="rId28"/>
    <p:sldId id="524" r:id="rId29"/>
    <p:sldId id="525" r:id="rId30"/>
    <p:sldId id="526" r:id="rId31"/>
    <p:sldId id="552" r:id="rId32"/>
    <p:sldId id="551" r:id="rId33"/>
    <p:sldId id="555" r:id="rId34"/>
    <p:sldId id="1148" r:id="rId35"/>
    <p:sldId id="1149" r:id="rId36"/>
    <p:sldId id="1142" r:id="rId37"/>
    <p:sldId id="1022" r:id="rId38"/>
    <p:sldId id="1150" r:id="rId39"/>
    <p:sldId id="1151" r:id="rId40"/>
    <p:sldId id="556" r:id="rId41"/>
    <p:sldId id="1152" r:id="rId42"/>
    <p:sldId id="1131" r:id="rId43"/>
    <p:sldId id="1134" r:id="rId44"/>
    <p:sldId id="654" r:id="rId45"/>
    <p:sldId id="658" r:id="rId46"/>
    <p:sldId id="557" r:id="rId47"/>
    <p:sldId id="561" r:id="rId48"/>
    <p:sldId id="1153" r:id="rId49"/>
    <p:sldId id="558" r:id="rId50"/>
    <p:sldId id="661" r:id="rId51"/>
    <p:sldId id="662" r:id="rId52"/>
    <p:sldId id="569" r:id="rId53"/>
    <p:sldId id="674" r:id="rId54"/>
    <p:sldId id="1026" r:id="rId55"/>
    <p:sldId id="1163" r:id="rId56"/>
    <p:sldId id="573" r:id="rId57"/>
    <p:sldId id="574" r:id="rId58"/>
    <p:sldId id="675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0000"/>
    <a:srgbClr val="FF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1E4E275-41A3-4D35-646E-4D96C92353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A715913-970E-6247-39CB-B11FD83DAE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9D96A7B-76F6-68E4-F26E-9C8D12CBC91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C813A21-4948-DB33-A9F8-C4B83849D6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8681ACE7-92EE-4494-916B-C3CFB279A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B60210B-D8A7-3B4B-CCCB-5DA36A6BD0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8FE1B4-BD00-D08B-EC37-4AF4526221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3B7DB48-9510-188D-A23C-940EBDF60D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6491C5C-DA22-8819-B769-27D6992599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F1EA570-5AB7-90E8-F579-BCC1C9C177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1BA5E41-C1CF-D4EC-AC35-43A18A732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0747867-4E1E-496C-BAAF-5ECD9DEA9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552EC3D-0B78-DBAB-F8E2-2955BF65C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79222-2690-4B4E-AFD6-28C834CD6883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C2573C6-0A73-947E-3891-73C6E3D84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A9F8A78-1EE6-59C6-70F1-9A76029E3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61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99C7825-C768-3F06-8513-62CF815F2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2DBBFF-269C-4475-A521-C8E53C869C0C}" type="slidenum">
              <a:rPr lang="en-US" altLang="tr-TR"/>
              <a:pPr>
                <a:spcBef>
                  <a:spcPct val="0"/>
                </a:spcBef>
              </a:pPr>
              <a:t>37</a:t>
            </a:fld>
            <a:endParaRPr lang="en-US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1D639E4-7FCB-4B03-169C-E7C35FD2D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84589F-BEC6-43A6-8CB0-04629B83A9A8}" type="slidenum">
              <a:rPr lang="en-US" altLang="zh-CN"/>
              <a:pPr>
                <a:spcBef>
                  <a:spcPct val="0"/>
                </a:spcBef>
              </a:pPr>
              <a:t>55</a:t>
            </a:fld>
            <a:endParaRPr lang="en-US" altLang="zh-CN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DBBFF6E-C3F8-4B56-4529-DDDA5CBB6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529D148-2A0C-0491-3664-CE5A24ADB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6741751F-5B04-45E4-D903-1754D06F9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A3A4410-C59A-4DC3-AF59-2030DF8734D4}" type="slidenum">
              <a:rPr lang="en-US" altLang="tr-TR" sz="1200">
                <a:latin typeface="Times New Roman" panose="02020603050405020304" pitchFamily="18" charset="0"/>
              </a:rPr>
              <a:pPr/>
              <a:t>2</a:t>
            </a:fld>
            <a:endParaRPr lang="en-US" altLang="tr-T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500C13A-AD6A-CBF8-ED62-47681DC62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620018C-7306-4201-8B48-6743422BDE75}" type="slidenum">
              <a:rPr lang="en-US" altLang="tr-TR" sz="1200">
                <a:latin typeface="Times New Roman" panose="02020603050405020304" pitchFamily="18" charset="0"/>
              </a:rPr>
              <a:pPr/>
              <a:t>6</a:t>
            </a:fld>
            <a:endParaRPr lang="en-US" altLang="tr-T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8EF770E-9FAB-24AA-A98C-549D0881B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4C64D9E-89C8-4200-BDC0-B5089695180F}" type="slidenum">
              <a:rPr lang="en-US" altLang="tr-TR" sz="1200">
                <a:latin typeface="Times New Roman" panose="02020603050405020304" pitchFamily="18" charset="0"/>
              </a:rPr>
              <a:pPr/>
              <a:t>7</a:t>
            </a:fld>
            <a:endParaRPr lang="en-US" altLang="tr-T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326ABB5-6FDD-1D10-8FF7-9746090DF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2E7D58-6CE9-402A-B957-8C4B10787DE9}" type="slidenum">
              <a:rPr lang="en-US" altLang="zh-CN" sz="1200">
                <a:latin typeface="Times New Roman" panose="02020603050405020304" pitchFamily="18" charset="0"/>
              </a:rPr>
              <a:pPr/>
              <a:t>8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4ED7EF5-A95F-6A2C-3DF0-C6BF6EC72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1D9B83-1B3B-48F4-9935-B4E7CD33627F}" type="slidenum">
              <a:rPr lang="en-US" altLang="zh-CN" sz="1200">
                <a:latin typeface="Times New Roman" panose="02020603050405020304" pitchFamily="18" charset="0"/>
              </a:rPr>
              <a:pPr/>
              <a:t>12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BED2B12-4386-4851-1839-7F13EA154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0F7B3DB-A3E6-12D8-92C5-D3A783D52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928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7B09F71-CF2B-631A-EB67-631D8A3D2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C78F93-DB26-485D-BA85-8971E43FC834}" type="slidenum">
              <a:rPr lang="en-US" altLang="zh-CN" sz="1200">
                <a:latin typeface="Times New Roman" panose="02020603050405020304" pitchFamily="18" charset="0"/>
              </a:rPr>
              <a:pPr/>
              <a:t>14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565980E-FB98-33B2-8A5B-EC251C233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2F553AA-E9CE-16D1-8204-73908C0A9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E49D3A-5452-A240-34DC-F4C94CBB6A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552E801-C65A-90FE-CF6E-48097C5FF5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46CB-9CF0-4A65-BAFE-A0376381E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10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9894D8-B66B-749D-507E-6CA0C857C1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F4D39DC-EC66-472A-E69C-C9F806FC9F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93D7-EB97-4B0A-9597-F6D1F7A8A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5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2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2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78C3D0-EB2D-F20F-C19F-5ACD7AE7E1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3B6FD7E-FF6E-B24C-93D2-3AD0EFA135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F0C81-54D5-4C0F-BF83-26EEF693B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03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8125"/>
            <a:ext cx="7793038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1963" y="1277938"/>
            <a:ext cx="4073525" cy="5199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277938"/>
            <a:ext cx="4075112" cy="5199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13A0E8EC-DE02-7BB3-76BA-75983B0A9B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11982-05CC-4DEB-A2D4-86F554CBDA3B}" type="datetime4">
              <a:rPr lang="en-US"/>
              <a:pPr>
                <a:defRPr/>
              </a:pPr>
              <a:t>May 7, 2025</a:t>
            </a:fld>
            <a:endParaRPr 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5FBE34A8-52DA-21FA-0F93-4CCC90890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7C7A0705-3A9C-C477-9638-7E1C0170A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484EC-D322-46BC-8C0D-A21B4035C37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5507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E8BC04-7EAB-BAAF-7599-7A2374C223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111F9F9-C83C-6134-48A0-B047D08D42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81C8-006E-4804-BAD8-B2379D1B1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80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4CA7FD-A5CF-384E-B97C-742CA5D617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022901-591C-2287-9CD2-CC72B8D5FF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7369-3EE0-4751-9275-6EF19EA38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2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9FB04-E864-B475-1880-19641CAB07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9A0BEF4-9B41-586A-37D6-A2276F3C1B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F11E-C67F-4E20-B353-AA1FD0734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8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837F23D-8D5D-D20A-2928-45586E9BF6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BBB86F-9EC1-1BB5-40DB-FF15A04428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E9D4D-1050-4A3E-BA28-78C3021E3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48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1FD9F8-A377-99AA-D883-ACC643501E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AFAE5D0-5123-9727-40C8-AC946BB35B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BEA8-3A50-4488-B803-5CFC9CD16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09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64F069A-22C5-0E82-BCCA-200850FD85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912C6B-28A9-034C-8C17-6831426D63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5532-1BF0-4ADC-883A-07930DE35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30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9EF68-E0A9-9F79-10D7-C47A8B3EDD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A325BC-25F5-6470-8647-561C9ADBAF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E493-9EBF-4536-8B4E-7A88ABE46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21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B69A2-6320-AB09-7F3E-61394DD0F5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1694B9-8238-9E84-D2C0-7C9B248319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E4B8-0F1A-406E-9A9B-CE4FA0FD7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43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B19D83-051E-31AB-A041-015D8FEE9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4665AC-5C49-4E30-77BB-AE501B51C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F8E6CB-C202-F352-C343-6388F584CB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D0F9C1C-9C5F-7FB5-7AAF-171AA0B594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D322BDB-CD52-4219-B840-0A68861CD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323EE8C-9D6B-C6C6-571A-77120DE775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772400" cy="1470025"/>
          </a:xfrm>
        </p:spPr>
        <p:txBody>
          <a:bodyPr/>
          <a:lstStyle/>
          <a:p>
            <a:pPr eaLnBrk="1" hangingPunct="1"/>
            <a:r>
              <a:rPr lang="tr-TR" altLang="en-US" sz="3200" dirty="0" err="1"/>
              <a:t>Artificial</a:t>
            </a:r>
            <a:r>
              <a:rPr lang="tr-TR" altLang="en-US" sz="3200" dirty="0"/>
              <a:t> </a:t>
            </a:r>
            <a:r>
              <a:rPr lang="tr-TR" altLang="en-US" sz="3200" dirty="0" err="1"/>
              <a:t>Intelligence</a:t>
            </a:r>
            <a:r>
              <a:rPr lang="tr-TR" altLang="en-US" sz="3200" dirty="0"/>
              <a:t> </a:t>
            </a:r>
            <a:br>
              <a:rPr lang="tr-TR" altLang="en-US" sz="3200" dirty="0"/>
            </a:br>
            <a:r>
              <a:rPr lang="tr-TR" altLang="en-US" sz="3200" dirty="0" err="1"/>
              <a:t>for</a:t>
            </a:r>
            <a:br>
              <a:rPr lang="en-US" altLang="en-US" sz="3200" dirty="0"/>
            </a:br>
            <a:r>
              <a:rPr lang="tr-TR" altLang="en-US" sz="3200" dirty="0" err="1"/>
              <a:t>Medicine</a:t>
            </a:r>
            <a:r>
              <a:rPr lang="tr-TR" altLang="en-US" sz="3200" dirty="0"/>
              <a:t> I</a:t>
            </a:r>
            <a:r>
              <a:rPr lang="en-US" altLang="en-US" sz="3200" dirty="0"/>
              <a:t>I</a:t>
            </a:r>
            <a:br>
              <a:rPr lang="tr-TR" altLang="en-US" sz="3200" dirty="0"/>
            </a:br>
            <a:endParaRPr lang="en-US" altLang="en-US" sz="3200" dirty="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13479CCB-BC0F-5C11-BA2B-FDAFBDDC41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7391400" cy="2514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/>
              <a:t>Spring 20</a:t>
            </a:r>
            <a:r>
              <a:rPr lang="tr-TR" altLang="en-US" dirty="0"/>
              <a:t>2</a:t>
            </a:r>
            <a:r>
              <a:rPr lang="en-US" altLang="en-US" dirty="0"/>
              <a:t>5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tr-TR" altLang="en-US" b="1" dirty="0" err="1"/>
              <a:t>Lecture</a:t>
            </a:r>
            <a:r>
              <a:rPr lang="tr-TR" altLang="en-US" b="1"/>
              <a:t> 81: </a:t>
            </a:r>
            <a:r>
              <a:rPr lang="en-US" altLang="en-US" b="1" dirty="0"/>
              <a:t>Un</a:t>
            </a:r>
            <a:r>
              <a:rPr lang="tr-TR" altLang="en-US" b="1" dirty="0" err="1"/>
              <a:t>supervised</a:t>
            </a:r>
            <a:r>
              <a:rPr lang="tr-TR" altLang="en-US" b="1" dirty="0"/>
              <a:t> Learning</a:t>
            </a:r>
            <a:br>
              <a:rPr lang="tr-TR" altLang="en-US" b="1" dirty="0"/>
            </a:br>
            <a:r>
              <a:rPr lang="tr-TR" altLang="en-US" b="1" dirty="0"/>
              <a:t>Clustering</a:t>
            </a:r>
            <a:endParaRPr lang="en-US" altLang="en-US" b="1" dirty="0"/>
          </a:p>
          <a:p>
            <a:pPr eaLnBrk="1" hangingPunct="1">
              <a:defRPr/>
            </a:pPr>
            <a:endParaRPr lang="en-US" altLang="en-US" b="1" dirty="0"/>
          </a:p>
          <a:p>
            <a:pPr eaLnBrk="1" hangingPunct="1">
              <a:defRPr/>
            </a:pPr>
            <a:r>
              <a:rPr lang="en-US" altLang="en-US" sz="1800" dirty="0"/>
              <a:t>(</a:t>
            </a:r>
            <a:r>
              <a:rPr lang="tr-TR" altLang="en-US" sz="1800" dirty="0" err="1"/>
              <a:t>Many</a:t>
            </a:r>
            <a:r>
              <a:rPr lang="en-US" altLang="en-US" sz="1800" dirty="0"/>
              <a:t> slides adapted from </a:t>
            </a:r>
            <a:r>
              <a:rPr lang="tr-TR" altLang="en-US" sz="1800" dirty="0"/>
              <a:t>Bing </a:t>
            </a:r>
            <a:r>
              <a:rPr lang="tr-TR" altLang="en-US" sz="1800" dirty="0" err="1"/>
              <a:t>Liu</a:t>
            </a:r>
            <a:r>
              <a:rPr lang="tr-TR" altLang="en-US" sz="1800" dirty="0"/>
              <a:t>, </a:t>
            </a:r>
            <a:r>
              <a:rPr lang="en-US" altLang="tr-TR" sz="1800" dirty="0"/>
              <a:t>Han, Kamber &amp; Pei; </a:t>
            </a:r>
            <a:r>
              <a:rPr lang="en-US" sz="1800" b="0" dirty="0"/>
              <a:t>Tan, Steinbach, Kumar</a:t>
            </a:r>
            <a:r>
              <a:rPr lang="tr-TR" sz="1800" b="0" dirty="0"/>
              <a:t>  </a:t>
            </a:r>
            <a:r>
              <a:rPr lang="en-US" altLang="tr-TR" sz="1800" dirty="0"/>
              <a:t> and </a:t>
            </a:r>
            <a:r>
              <a:rPr lang="tr-TR" altLang="en-US" sz="1800" dirty="0" err="1"/>
              <a:t>the</a:t>
            </a:r>
            <a:r>
              <a:rPr lang="tr-TR" altLang="en-US" sz="1800" dirty="0"/>
              <a:t> web</a:t>
            </a:r>
            <a:r>
              <a:rPr lang="en-US" altLang="en-US" sz="1800" dirty="0"/>
              <a:t>)</a:t>
            </a:r>
          </a:p>
          <a:p>
            <a:pPr eaLnBrk="1" hangingPunct="1">
              <a:defRPr/>
            </a:pPr>
            <a:endParaRPr lang="en-US" altLang="en-US" b="1" dirty="0"/>
          </a:p>
        </p:txBody>
      </p:sp>
      <p:sp>
        <p:nvSpPr>
          <p:cNvPr id="4100" name="Footer Placeholder 3">
            <a:extLst>
              <a:ext uri="{FF2B5EF4-FFF2-40B4-BE49-F238E27FC236}">
                <a16:creationId xmlns:a16="http://schemas.microsoft.com/office/drawing/2014/main" id="{369DB49A-9026-51D2-D0A6-0465DA0CA0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AI for Medicine II</a:t>
            </a:r>
          </a:p>
        </p:txBody>
      </p:sp>
      <p:sp>
        <p:nvSpPr>
          <p:cNvPr id="4101" name="Slide Number Placeholder 4">
            <a:extLst>
              <a:ext uri="{FF2B5EF4-FFF2-40B4-BE49-F238E27FC236}">
                <a16:creationId xmlns:a16="http://schemas.microsoft.com/office/drawing/2014/main" id="{686EE23F-0E13-DF5C-36D5-54FCEA44E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9B347D-13C3-443C-923C-44BCC43378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C306C09A-F266-FA5C-D12B-54D57A7F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7A11068A-4131-4C90-A3DC-FC17E4C4538B}" type="slidenum">
              <a:rPr lang="en-US" altLang="tr-TR" smtClean="0"/>
              <a:pPr eaLnBrk="1" hangingPunct="1"/>
              <a:t>10</a:t>
            </a:fld>
            <a:endParaRPr lang="en-US" altLang="tr-TR" sz="1400">
              <a:latin typeface="Arial" panose="020B0604020202020204" pitchFamily="34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96760829-07FD-6B33-A9AA-7BD545A30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Notion of a cluster is ambigious</a:t>
            </a:r>
          </a:p>
        </p:txBody>
      </p:sp>
      <p:pic>
        <p:nvPicPr>
          <p:cNvPr id="12294" name="Picture 5">
            <a:extLst>
              <a:ext uri="{FF2B5EF4-FFF2-40B4-BE49-F238E27FC236}">
                <a16:creationId xmlns:a16="http://schemas.microsoft.com/office/drawing/2014/main" id="{A615EB15-5E79-2D02-497E-8F5161A127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038" y="1393825"/>
            <a:ext cx="7527925" cy="495458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3460DAB2-D9FA-8BAD-3E07-E39BB571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35D8DF6D-AA45-45D8-B84A-9F3B1AC02F43}" type="slidenum">
              <a:rPr lang="en-US" altLang="tr-TR" smtClean="0"/>
              <a:pPr eaLnBrk="1" hangingPunct="1"/>
              <a:t>11</a:t>
            </a:fld>
            <a:endParaRPr lang="en-US" altLang="tr-TR" sz="1400">
              <a:latin typeface="Arial" panose="020B0604020202020204" pitchFamily="34" charset="0"/>
            </a:endParaRP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D67484CE-D848-7DC0-9D88-4ACBA7C5E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Different types of clusters</a:t>
            </a:r>
          </a:p>
        </p:txBody>
      </p:sp>
      <p:pic>
        <p:nvPicPr>
          <p:cNvPr id="13318" name="Picture 29" descr="banana_res300">
            <a:extLst>
              <a:ext uri="{FF2B5EF4-FFF2-40B4-BE49-F238E27FC236}">
                <a16:creationId xmlns:a16="http://schemas.microsoft.com/office/drawing/2014/main" id="{3E103A6C-6414-8D10-8330-37CCE9A3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0" descr="eye_ruis_res300">
            <a:extLst>
              <a:ext uri="{FF2B5EF4-FFF2-40B4-BE49-F238E27FC236}">
                <a16:creationId xmlns:a16="http://schemas.microsoft.com/office/drawing/2014/main" id="{73F4A0BD-D9C7-FD33-E3E7-1D03BBD2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face_res300">
            <a:extLst>
              <a:ext uri="{FF2B5EF4-FFF2-40B4-BE49-F238E27FC236}">
                <a16:creationId xmlns:a16="http://schemas.microsoft.com/office/drawing/2014/main" id="{DF77BF20-FD23-2CD5-51F2-9DF508EB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2" descr="gauss_res300">
            <a:extLst>
              <a:ext uri="{FF2B5EF4-FFF2-40B4-BE49-F238E27FC236}">
                <a16:creationId xmlns:a16="http://schemas.microsoft.com/office/drawing/2014/main" id="{F9967D25-D7A4-8625-61D1-0F2F45BA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33">
            <a:extLst>
              <a:ext uri="{FF2B5EF4-FFF2-40B4-BE49-F238E27FC236}">
                <a16:creationId xmlns:a16="http://schemas.microsoft.com/office/drawing/2014/main" id="{EB9ACA90-7B22-BDE7-0448-153445BD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92213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1</a:t>
            </a:r>
          </a:p>
        </p:txBody>
      </p:sp>
      <p:sp>
        <p:nvSpPr>
          <p:cNvPr id="13323" name="Text Box 34">
            <a:extLst>
              <a:ext uri="{FF2B5EF4-FFF2-40B4-BE49-F238E27FC236}">
                <a16:creationId xmlns:a16="http://schemas.microsoft.com/office/drawing/2014/main" id="{4FCD5B4C-6F2A-2572-F62E-23532C709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03325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2</a:t>
            </a:r>
          </a:p>
        </p:txBody>
      </p:sp>
      <p:sp>
        <p:nvSpPr>
          <p:cNvPr id="13324" name="Text Box 35">
            <a:extLst>
              <a:ext uri="{FF2B5EF4-FFF2-40B4-BE49-F238E27FC236}">
                <a16:creationId xmlns:a16="http://schemas.microsoft.com/office/drawing/2014/main" id="{11E51D66-F204-6EA4-B18F-85983546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14800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1</a:t>
            </a:r>
          </a:p>
        </p:txBody>
      </p:sp>
      <p:sp>
        <p:nvSpPr>
          <p:cNvPr id="13325" name="Text Box 36">
            <a:extLst>
              <a:ext uri="{FF2B5EF4-FFF2-40B4-BE49-F238E27FC236}">
                <a16:creationId xmlns:a16="http://schemas.microsoft.com/office/drawing/2014/main" id="{2A195EEA-D083-D1C6-C15B-3642672A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25913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2</a:t>
            </a:r>
          </a:p>
        </p:txBody>
      </p:sp>
      <p:sp>
        <p:nvSpPr>
          <p:cNvPr id="13326" name="Text Box 37">
            <a:extLst>
              <a:ext uri="{FF2B5EF4-FFF2-40B4-BE49-F238E27FC236}">
                <a16:creationId xmlns:a16="http://schemas.microsoft.com/office/drawing/2014/main" id="{BBFE5AAF-F683-19DA-4F00-5EE79A2B5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143000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1</a:t>
            </a:r>
          </a:p>
        </p:txBody>
      </p:sp>
      <p:sp>
        <p:nvSpPr>
          <p:cNvPr id="13327" name="Text Box 38">
            <a:extLst>
              <a:ext uri="{FF2B5EF4-FFF2-40B4-BE49-F238E27FC236}">
                <a16:creationId xmlns:a16="http://schemas.microsoft.com/office/drawing/2014/main" id="{BACBB936-0C6F-FB24-3BC1-EFC81B41D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154113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2</a:t>
            </a:r>
          </a:p>
        </p:txBody>
      </p:sp>
      <p:sp>
        <p:nvSpPr>
          <p:cNvPr id="13328" name="Text Box 39">
            <a:extLst>
              <a:ext uri="{FF2B5EF4-FFF2-40B4-BE49-F238E27FC236}">
                <a16:creationId xmlns:a16="http://schemas.microsoft.com/office/drawing/2014/main" id="{50A1E7D1-4D08-54B2-B268-93DF8FC98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14800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1</a:t>
            </a:r>
          </a:p>
        </p:txBody>
      </p:sp>
      <p:sp>
        <p:nvSpPr>
          <p:cNvPr id="13329" name="Text Box 40">
            <a:extLst>
              <a:ext uri="{FF2B5EF4-FFF2-40B4-BE49-F238E27FC236}">
                <a16:creationId xmlns:a16="http://schemas.microsoft.com/office/drawing/2014/main" id="{AF209F9F-07B1-07C6-279C-C4ED9C5B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25913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2</a:t>
            </a:r>
          </a:p>
        </p:txBody>
      </p:sp>
      <p:sp>
        <p:nvSpPr>
          <p:cNvPr id="13330" name="Line 41">
            <a:extLst>
              <a:ext uri="{FF2B5EF4-FFF2-40B4-BE49-F238E27FC236}">
                <a16:creationId xmlns:a16="http://schemas.microsoft.com/office/drawing/2014/main" id="{5ED0B038-E0F1-7584-A49D-7E28C7F74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524000"/>
            <a:ext cx="2286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31" name="Line 42">
            <a:extLst>
              <a:ext uri="{FF2B5EF4-FFF2-40B4-BE49-F238E27FC236}">
                <a16:creationId xmlns:a16="http://schemas.microsoft.com/office/drawing/2014/main" id="{81CA9B74-1EA0-493A-6325-C76B373CB9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1524000"/>
            <a:ext cx="3048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32" name="Line 43">
            <a:extLst>
              <a:ext uri="{FF2B5EF4-FFF2-40B4-BE49-F238E27FC236}">
                <a16:creationId xmlns:a16="http://schemas.microsoft.com/office/drawing/2014/main" id="{8C4F8D5B-EC8D-CD7C-5013-4D62231F8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447800"/>
            <a:ext cx="2286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33" name="Line 44">
            <a:extLst>
              <a:ext uri="{FF2B5EF4-FFF2-40B4-BE49-F238E27FC236}">
                <a16:creationId xmlns:a16="http://schemas.microsoft.com/office/drawing/2014/main" id="{B97DDD51-8BCB-F706-CB14-2ACC28511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1447800"/>
            <a:ext cx="6858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34" name="Line 45">
            <a:extLst>
              <a:ext uri="{FF2B5EF4-FFF2-40B4-BE49-F238E27FC236}">
                <a16:creationId xmlns:a16="http://schemas.microsoft.com/office/drawing/2014/main" id="{2229E345-0633-1640-47B1-FC84209C86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6858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35" name="Line 46">
            <a:extLst>
              <a:ext uri="{FF2B5EF4-FFF2-40B4-BE49-F238E27FC236}">
                <a16:creationId xmlns:a16="http://schemas.microsoft.com/office/drawing/2014/main" id="{DB248AFF-E9A6-B1FD-DE6D-AB57631D9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419600"/>
            <a:ext cx="2286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36" name="Line 47">
            <a:extLst>
              <a:ext uri="{FF2B5EF4-FFF2-40B4-BE49-F238E27FC236}">
                <a16:creationId xmlns:a16="http://schemas.microsoft.com/office/drawing/2014/main" id="{59B42DCB-D638-E69F-6C7C-DA178FD62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495800"/>
            <a:ext cx="381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37" name="Line 48">
            <a:extLst>
              <a:ext uri="{FF2B5EF4-FFF2-40B4-BE49-F238E27FC236}">
                <a16:creationId xmlns:a16="http://schemas.microsoft.com/office/drawing/2014/main" id="{CF5439BE-9017-EB58-44FE-76CE43D5F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3048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38" name="Text Box 49">
            <a:extLst>
              <a:ext uri="{FF2B5EF4-FFF2-40B4-BE49-F238E27FC236}">
                <a16:creationId xmlns:a16="http://schemas.microsoft.com/office/drawing/2014/main" id="{09C72D4E-EBEA-70D6-55DF-E9C19ED15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05400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3</a:t>
            </a:r>
          </a:p>
        </p:txBody>
      </p:sp>
      <p:sp>
        <p:nvSpPr>
          <p:cNvPr id="13339" name="Text Box 50">
            <a:extLst>
              <a:ext uri="{FF2B5EF4-FFF2-40B4-BE49-F238E27FC236}">
                <a16:creationId xmlns:a16="http://schemas.microsoft.com/office/drawing/2014/main" id="{C27C6830-44DD-FD4F-4D63-C72CC021A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72200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000000"/>
                </a:solidFill>
                <a:latin typeface="Times New Roman" panose="02020603050405020304" pitchFamily="18" charset="0"/>
              </a:rPr>
              <a:t>Cluster 4</a:t>
            </a:r>
          </a:p>
        </p:txBody>
      </p:sp>
      <p:sp>
        <p:nvSpPr>
          <p:cNvPr id="13340" name="Line 51">
            <a:extLst>
              <a:ext uri="{FF2B5EF4-FFF2-40B4-BE49-F238E27FC236}">
                <a16:creationId xmlns:a16="http://schemas.microsoft.com/office/drawing/2014/main" id="{887D1662-E91D-34F8-951C-9A3045FA7A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5334000"/>
            <a:ext cx="533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41" name="Line 52">
            <a:extLst>
              <a:ext uri="{FF2B5EF4-FFF2-40B4-BE49-F238E27FC236}">
                <a16:creationId xmlns:a16="http://schemas.microsoft.com/office/drawing/2014/main" id="{9CE4DB2D-A2FA-77DE-4DCB-781B6ED833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6324600"/>
            <a:ext cx="6096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E60CAB7-86C4-AEBF-0A75-59B70B116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296150" cy="533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Quality: What Is Good Clustering?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075DC6D-FB83-3B11-9997-0AD676504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76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zh-CN">
                <a:ea typeface="SimSun" panose="02010600030101010101" pitchFamily="2" charset="-122"/>
              </a:rPr>
              <a:t>A </a:t>
            </a:r>
            <a:r>
              <a:rPr lang="en-US" altLang="zh-CN" u="sng">
                <a:ea typeface="SimSun" panose="02010600030101010101" pitchFamily="2" charset="-122"/>
              </a:rPr>
              <a:t>good clustering</a:t>
            </a:r>
            <a:r>
              <a:rPr lang="en-US" altLang="zh-CN">
                <a:ea typeface="SimSun" panose="02010600030101010101" pitchFamily="2" charset="-122"/>
              </a:rPr>
              <a:t> method will produce high quality clusters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400">
                <a:ea typeface="SimSun" panose="02010600030101010101" pitchFamily="2" charset="-122"/>
              </a:rPr>
              <a:t>high </a:t>
            </a:r>
            <a:r>
              <a:rPr lang="en-US" altLang="zh-CN" sz="2400" u="sng">
                <a:ea typeface="SimSun" panose="02010600030101010101" pitchFamily="2" charset="-122"/>
              </a:rPr>
              <a:t>intra-class</a:t>
            </a:r>
            <a:r>
              <a:rPr lang="en-US" altLang="zh-CN" sz="2400">
                <a:ea typeface="SimSun" panose="02010600030101010101" pitchFamily="2" charset="-122"/>
              </a:rPr>
              <a:t> similarity: </a:t>
            </a:r>
            <a:r>
              <a:rPr lang="en-US" altLang="zh-CN" sz="2400">
                <a:solidFill>
                  <a:schemeClr val="hlink"/>
                </a:solidFill>
                <a:ea typeface="SimSun" panose="02010600030101010101" pitchFamily="2" charset="-122"/>
              </a:rPr>
              <a:t>cohesive</a:t>
            </a:r>
            <a:r>
              <a:rPr lang="en-US" altLang="zh-CN" sz="2400">
                <a:ea typeface="SimSun" panose="02010600030101010101" pitchFamily="2" charset="-122"/>
              </a:rPr>
              <a:t> within clusters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400">
                <a:ea typeface="SimSun" panose="02010600030101010101" pitchFamily="2" charset="-122"/>
              </a:rPr>
              <a:t>low </a:t>
            </a:r>
            <a:r>
              <a:rPr lang="en-US" altLang="zh-CN" sz="2400" u="sng">
                <a:ea typeface="SimSun" panose="02010600030101010101" pitchFamily="2" charset="-122"/>
              </a:rPr>
              <a:t>inter-class</a:t>
            </a:r>
            <a:r>
              <a:rPr lang="en-US" altLang="zh-CN" sz="2400">
                <a:ea typeface="SimSun" panose="02010600030101010101" pitchFamily="2" charset="-122"/>
              </a:rPr>
              <a:t> similarity: </a:t>
            </a:r>
            <a:r>
              <a:rPr lang="en-US" altLang="zh-CN" sz="2400">
                <a:solidFill>
                  <a:schemeClr val="hlink"/>
                </a:solidFill>
                <a:ea typeface="SimSun" panose="02010600030101010101" pitchFamily="2" charset="-122"/>
              </a:rPr>
              <a:t>distinctive</a:t>
            </a:r>
            <a:r>
              <a:rPr lang="en-US" altLang="zh-CN" sz="2400">
                <a:ea typeface="SimSun" panose="02010600030101010101" pitchFamily="2" charset="-122"/>
              </a:rPr>
              <a:t> between clusters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ea typeface="SimSun" panose="02010600030101010101" pitchFamily="2" charset="-122"/>
              </a:rPr>
              <a:t>The </a:t>
            </a:r>
            <a:r>
              <a:rPr lang="en-US" altLang="zh-CN" u="sng">
                <a:ea typeface="SimSun" panose="02010600030101010101" pitchFamily="2" charset="-122"/>
              </a:rPr>
              <a:t>quality</a:t>
            </a:r>
            <a:r>
              <a:rPr lang="en-US" altLang="zh-CN">
                <a:ea typeface="SimSun" panose="02010600030101010101" pitchFamily="2" charset="-122"/>
              </a:rPr>
              <a:t> of a clustering method depends 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400">
                <a:ea typeface="SimSun" panose="02010600030101010101" pitchFamily="2" charset="-122"/>
              </a:rPr>
              <a:t>the similarity measure used by the method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400">
                <a:ea typeface="SimSun" panose="02010600030101010101" pitchFamily="2" charset="-122"/>
              </a:rPr>
              <a:t>its implementation, and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400">
                <a:ea typeface="SimSun" panose="02010600030101010101" pitchFamily="2" charset="-122"/>
              </a:rPr>
              <a:t>Its ability to discover some or all of the </a:t>
            </a:r>
            <a:r>
              <a:rPr lang="en-US" altLang="zh-CN" sz="2400" u="sng">
                <a:ea typeface="SimSun" panose="02010600030101010101" pitchFamily="2" charset="-122"/>
              </a:rPr>
              <a:t>hidden</a:t>
            </a:r>
            <a:r>
              <a:rPr lang="en-US" altLang="zh-CN" sz="2400">
                <a:ea typeface="SimSun" panose="02010600030101010101" pitchFamily="2" charset="-122"/>
              </a:rPr>
              <a:t> patterns</a:t>
            </a:r>
          </a:p>
        </p:txBody>
      </p:sp>
      <p:sp>
        <p:nvSpPr>
          <p:cNvPr id="14340" name="Slide Number Placeholder 6">
            <a:extLst>
              <a:ext uri="{FF2B5EF4-FFF2-40B4-BE49-F238E27FC236}">
                <a16:creationId xmlns:a16="http://schemas.microsoft.com/office/drawing/2014/main" id="{64CD216B-A007-94BA-498D-583836BB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7A11068A-4131-4C90-A3DC-FC17E4C4538B}" type="slidenum">
              <a:rPr lang="en-US" altLang="tr-TR" smtClean="0"/>
              <a:pPr eaLnBrk="1" hangingPunct="1"/>
              <a:t>12</a:t>
            </a:fld>
            <a:endParaRPr lang="en-US" altLang="zh-CN" sz="14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FE999384-2D5E-3FF7-C312-0C72A8AD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Requirements and Challenges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3FE41A4B-15E8-4454-3F7C-185C33C36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000">
                <a:ea typeface="SimSun" panose="02010600030101010101" pitchFamily="2" charset="-122"/>
              </a:rPr>
              <a:t>Scalability</a:t>
            </a:r>
          </a:p>
          <a:p>
            <a:pPr lvl="1" eaLnBrk="1" hangingPunct="1"/>
            <a:r>
              <a:rPr lang="en-US" altLang="zh-CN" sz="2000">
                <a:ea typeface="SimSun" panose="02010600030101010101" pitchFamily="2" charset="-122"/>
              </a:rPr>
              <a:t>Clustering all the data instead of only on samples</a:t>
            </a:r>
          </a:p>
          <a:p>
            <a:pPr eaLnBrk="1" hangingPunct="1"/>
            <a:r>
              <a:rPr lang="en-US" altLang="zh-CN" sz="2000">
                <a:ea typeface="SimSun" panose="02010600030101010101" pitchFamily="2" charset="-122"/>
              </a:rPr>
              <a:t>Ability to deal with different types of attributes</a:t>
            </a:r>
          </a:p>
          <a:p>
            <a:pPr lvl="1" eaLnBrk="1" hangingPunct="1"/>
            <a:r>
              <a:rPr lang="en-US" altLang="zh-CN" sz="2000">
                <a:ea typeface="SimSun" panose="02010600030101010101" pitchFamily="2" charset="-122"/>
              </a:rPr>
              <a:t>Numerical, binary, categorical, ordinal, linked, and mixture of these </a:t>
            </a:r>
          </a:p>
          <a:p>
            <a:pPr eaLnBrk="1" hangingPunct="1"/>
            <a:r>
              <a:rPr lang="en-US" altLang="zh-CN" sz="2000">
                <a:ea typeface="SimSun" panose="02010600030101010101" pitchFamily="2" charset="-122"/>
              </a:rPr>
              <a:t>Constraint-based clustering</a:t>
            </a:r>
          </a:p>
          <a:p>
            <a:pPr marL="742950" lvl="2" indent="-342900" eaLnBrk="1" hangingPunct="1">
              <a:buSzPct val="60000"/>
            </a:pPr>
            <a:r>
              <a:rPr lang="en-US" altLang="zh-CN" sz="2000">
                <a:ea typeface="SimSun" panose="02010600030101010101" pitchFamily="2" charset="-122"/>
              </a:rPr>
              <a:t>User may give inputs on constraints</a:t>
            </a:r>
          </a:p>
          <a:p>
            <a:pPr marL="742950" lvl="2" indent="-342900" eaLnBrk="1" hangingPunct="1">
              <a:buSzPct val="60000"/>
            </a:pPr>
            <a:r>
              <a:rPr lang="en-US" altLang="zh-CN" sz="2000">
                <a:ea typeface="SimSun" panose="02010600030101010101" pitchFamily="2" charset="-122"/>
              </a:rPr>
              <a:t>Use domain knowledge to determine input parameters</a:t>
            </a:r>
          </a:p>
          <a:p>
            <a:pPr eaLnBrk="1" hangingPunct="1"/>
            <a:r>
              <a:rPr lang="en-US" altLang="zh-CN" sz="2000">
                <a:ea typeface="SimSun" panose="02010600030101010101" pitchFamily="2" charset="-122"/>
              </a:rPr>
              <a:t>Interpretability and usability</a:t>
            </a:r>
          </a:p>
          <a:p>
            <a:pPr eaLnBrk="1" hangingPunct="1"/>
            <a:r>
              <a:rPr lang="en-US" altLang="zh-CN" sz="2000">
                <a:ea typeface="SimSun" panose="02010600030101010101" pitchFamily="2" charset="-122"/>
              </a:rPr>
              <a:t>Others </a:t>
            </a:r>
          </a:p>
          <a:p>
            <a:pPr lvl="1" eaLnBrk="1" hangingPunct="1"/>
            <a:r>
              <a:rPr lang="en-US" altLang="zh-CN" sz="2000">
                <a:ea typeface="SimSun" panose="02010600030101010101" pitchFamily="2" charset="-122"/>
              </a:rPr>
              <a:t>Discovery of clusters with arbitrary shape</a:t>
            </a:r>
          </a:p>
          <a:p>
            <a:pPr lvl="1" eaLnBrk="1" hangingPunct="1"/>
            <a:r>
              <a:rPr lang="en-US" altLang="zh-CN" sz="2000">
                <a:ea typeface="SimSun" panose="02010600030101010101" pitchFamily="2" charset="-122"/>
              </a:rPr>
              <a:t>Ability to deal with noisy data</a:t>
            </a:r>
          </a:p>
          <a:p>
            <a:pPr lvl="1" eaLnBrk="1" hangingPunct="1"/>
            <a:r>
              <a:rPr lang="en-US" altLang="zh-CN" sz="2000">
                <a:ea typeface="SimSun" panose="02010600030101010101" pitchFamily="2" charset="-122"/>
              </a:rPr>
              <a:t>Incremental clustering and insensitivity to input order</a:t>
            </a:r>
          </a:p>
          <a:p>
            <a:pPr lvl="1" eaLnBrk="1" hangingPunct="1"/>
            <a:r>
              <a:rPr lang="en-US" altLang="zh-CN" sz="2000">
                <a:ea typeface="SimSun" panose="02010600030101010101" pitchFamily="2" charset="-122"/>
              </a:rPr>
              <a:t>High dimensionality</a:t>
            </a:r>
          </a:p>
        </p:txBody>
      </p:sp>
      <p:sp>
        <p:nvSpPr>
          <p:cNvPr id="37892" name="Slide Number Placeholder 6">
            <a:extLst>
              <a:ext uri="{FF2B5EF4-FFF2-40B4-BE49-F238E27FC236}">
                <a16:creationId xmlns:a16="http://schemas.microsoft.com/office/drawing/2014/main" id="{8005F1F3-4CFA-378E-7742-27697B83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13</a:t>
            </a:fld>
            <a:endParaRPr lang="en-US" altLang="zh-CN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418720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9CCEF94-4873-E2FD-8C2F-5843959B9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8382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3200">
                <a:ea typeface="SimSun" panose="02010600030101010101" pitchFamily="2" charset="-122"/>
              </a:rPr>
              <a:t>Measure the Quality of Clustering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82F7089-4690-4DE4-72A7-3EAC7E5A0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257800"/>
          </a:xfrm>
        </p:spPr>
        <p:txBody>
          <a:bodyPr lIns="92075" tIns="46038" rIns="92075" bIns="46038"/>
          <a:lstStyle/>
          <a:p>
            <a:pPr marL="457200" indent="-457200" eaLnBrk="1" hangingPunct="1"/>
            <a:r>
              <a:rPr lang="en-US" altLang="zh-CN" sz="2400" dirty="0">
                <a:solidFill>
                  <a:schemeClr val="hlink"/>
                </a:solidFill>
                <a:ea typeface="SimSun" panose="02010600030101010101" pitchFamily="2" charset="-122"/>
              </a:rPr>
              <a:t>Dissimilarity/Similarity metric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marL="914400" lvl="1" indent="-457200" eaLnBrk="1" hangingPunct="1"/>
            <a:r>
              <a:rPr lang="en-US" altLang="zh-CN" sz="2400" dirty="0">
                <a:ea typeface="SimSun" panose="02010600030101010101" pitchFamily="2" charset="-122"/>
              </a:rPr>
              <a:t>Similarity is expressed in terms of a distance function, typically metric: </a:t>
            </a:r>
            <a:r>
              <a:rPr lang="en-US" altLang="zh-CN" sz="2400" i="1" dirty="0">
                <a:ea typeface="SimSun" panose="02010600030101010101" pitchFamily="2" charset="-122"/>
              </a:rPr>
              <a:t>d</a:t>
            </a:r>
            <a:r>
              <a:rPr lang="en-US" altLang="zh-CN" sz="2400" dirty="0">
                <a:ea typeface="SimSun" panose="02010600030101010101" pitchFamily="2" charset="-122"/>
              </a:rPr>
              <a:t>(</a:t>
            </a:r>
            <a:r>
              <a:rPr lang="en-US" altLang="zh-CN" sz="2400" i="1" dirty="0" err="1">
                <a:ea typeface="SimSun" panose="02010600030101010101" pitchFamily="2" charset="-122"/>
              </a:rPr>
              <a:t>i</a:t>
            </a:r>
            <a:r>
              <a:rPr lang="en-US" altLang="zh-CN" sz="2400" i="1" dirty="0">
                <a:ea typeface="SimSun" panose="02010600030101010101" pitchFamily="2" charset="-122"/>
              </a:rPr>
              <a:t>, j</a:t>
            </a:r>
            <a:r>
              <a:rPr lang="en-US" altLang="zh-CN" sz="2400" dirty="0">
                <a:ea typeface="SimSun" panose="02010600030101010101" pitchFamily="2" charset="-122"/>
              </a:rPr>
              <a:t>)</a:t>
            </a:r>
          </a:p>
          <a:p>
            <a:pPr marL="914400" lvl="1" indent="-457200" eaLnBrk="1" hangingPunct="1"/>
            <a:r>
              <a:rPr lang="en-US" altLang="zh-CN" sz="2400" dirty="0">
                <a:ea typeface="SimSun" panose="02010600030101010101" pitchFamily="2" charset="-122"/>
              </a:rPr>
              <a:t>The definitions of </a:t>
            </a:r>
            <a:r>
              <a:rPr lang="en-US" altLang="zh-CN" sz="2400" dirty="0">
                <a:solidFill>
                  <a:schemeClr val="hlink"/>
                </a:solidFill>
                <a:ea typeface="SimSun" panose="02010600030101010101" pitchFamily="2" charset="-122"/>
              </a:rPr>
              <a:t>distance functions</a:t>
            </a:r>
            <a:r>
              <a:rPr lang="en-US" altLang="zh-CN" sz="2400" dirty="0">
                <a:ea typeface="SimSun" panose="02010600030101010101" pitchFamily="2" charset="-122"/>
              </a:rPr>
              <a:t> are usually rather different for interval-scaled, </a:t>
            </a:r>
            <a:r>
              <a:rPr lang="en-US" altLang="zh-CN" sz="2400" dirty="0" err="1">
                <a:ea typeface="SimSun" panose="02010600030101010101" pitchFamily="2" charset="-122"/>
              </a:rPr>
              <a:t>boolean</a:t>
            </a:r>
            <a:r>
              <a:rPr lang="en-US" altLang="zh-CN" sz="2400" dirty="0">
                <a:ea typeface="SimSun" panose="02010600030101010101" pitchFamily="2" charset="-122"/>
              </a:rPr>
              <a:t>, categorical, ordinal ratio, and vector variables</a:t>
            </a:r>
          </a:p>
          <a:p>
            <a:pPr marL="914400" lvl="1" indent="-457200" eaLnBrk="1" hangingPunct="1"/>
            <a:r>
              <a:rPr lang="en-US" altLang="zh-CN" sz="2400" dirty="0">
                <a:ea typeface="SimSun" panose="02010600030101010101" pitchFamily="2" charset="-122"/>
              </a:rPr>
              <a:t>Weights should be associated with different variables based on applications and data semantics</a:t>
            </a:r>
            <a:endParaRPr lang="en-US" altLang="zh-CN" sz="2400" dirty="0"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marL="457200" indent="-457200" eaLnBrk="1" hangingPunct="1"/>
            <a:r>
              <a:rPr lang="en-US" altLang="zh-CN" sz="2400" dirty="0">
                <a:ea typeface="SimSun" panose="02010600030101010101" pitchFamily="2" charset="-122"/>
              </a:rPr>
              <a:t>Quality of clustering:</a:t>
            </a:r>
          </a:p>
          <a:p>
            <a:pPr marL="914400" lvl="1" indent="-457200" eaLnBrk="1" hangingPunct="1"/>
            <a:r>
              <a:rPr lang="en-US" altLang="zh-CN" sz="2400" dirty="0">
                <a:ea typeface="SimSun" panose="02010600030101010101" pitchFamily="2" charset="-122"/>
              </a:rPr>
              <a:t>There is usually a separate “quality” function that measures the “goodness” of a cluster.</a:t>
            </a:r>
          </a:p>
          <a:p>
            <a:pPr marL="914400" lvl="1" indent="-457200" eaLnBrk="1" hangingPunct="1"/>
            <a:r>
              <a:rPr lang="en-US" altLang="zh-CN" sz="2400" dirty="0">
                <a:ea typeface="SimSun" panose="02010600030101010101" pitchFamily="2" charset="-122"/>
                <a:sym typeface="Symbol" panose="05050102010706020507" pitchFamily="18" charset="2"/>
              </a:rPr>
              <a:t>It is hard to define “similar enough” or “good enough” </a:t>
            </a:r>
          </a:p>
          <a:p>
            <a:pPr marL="1371600" lvl="2" indent="-457200" eaLnBrk="1" hangingPunct="1"/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 The answer is typically highly subjective</a:t>
            </a:r>
          </a:p>
        </p:txBody>
      </p:sp>
      <p:sp>
        <p:nvSpPr>
          <p:cNvPr id="16388" name="Slide Number Placeholder 6">
            <a:extLst>
              <a:ext uri="{FF2B5EF4-FFF2-40B4-BE49-F238E27FC236}">
                <a16:creationId xmlns:a16="http://schemas.microsoft.com/office/drawing/2014/main" id="{7EF5A6AC-E25C-D54E-1289-6E4DA87B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14</a:t>
            </a:fld>
            <a:endParaRPr lang="en-US" altLang="zh-CN" sz="120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60A46DEE-9B6A-D47C-E2B2-A406A56F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0650B541-A7C8-4FDD-B126-D107C5C36840}" type="slidenum">
              <a:rPr lang="en-US" altLang="tr-TR" smtClean="0"/>
              <a:pPr eaLnBrk="1" hangingPunct="1"/>
              <a:t>15</a:t>
            </a:fld>
            <a:endParaRPr lang="en-US" altLang="tr-TR" sz="1200"/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083DF371-994F-8091-EF1C-87825A6C9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Similarity and Dissimilarity Metric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E79C1FC3-ED59-A9A2-94DF-5ACF0D71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1355725"/>
            <a:ext cx="8564562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tr-TR">
                <a:latin typeface="Palatino-Roman" charset="0"/>
              </a:rPr>
              <a:t>Similarity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000">
                <a:latin typeface="Arial" panose="020B0604020202020204" pitchFamily="34" charset="0"/>
              </a:rPr>
              <a:t>   - </a:t>
            </a:r>
            <a:r>
              <a:rPr lang="tr-TR" altLang="tr-TR" sz="2000">
                <a:latin typeface="Palatino-Roman" charset="0"/>
              </a:rPr>
              <a:t>Numerical measure of how alike two data objects are.</a:t>
            </a:r>
            <a:endParaRPr lang="tr-TR" altLang="tr-T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000">
                <a:latin typeface="Arial" panose="020B0604020202020204" pitchFamily="34" charset="0"/>
              </a:rPr>
              <a:t>   - </a:t>
            </a:r>
            <a:r>
              <a:rPr lang="tr-TR" altLang="tr-TR" sz="2000">
                <a:latin typeface="Palatino-Roman" charset="0"/>
              </a:rPr>
              <a:t>Is higher when objects are more alike.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000">
                <a:latin typeface="Arial" panose="020B0604020202020204" pitchFamily="34" charset="0"/>
              </a:rPr>
              <a:t>   - </a:t>
            </a:r>
            <a:r>
              <a:rPr lang="tr-TR" altLang="tr-TR" sz="2000">
                <a:latin typeface="Palatino-Roman" charset="0"/>
              </a:rPr>
              <a:t>Often falls in the range [0,1]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Palatino-Roman" charset="0"/>
              </a:rPr>
              <a:t>• Dissimilarity</a:t>
            </a:r>
            <a:endParaRPr lang="tr-TR" altLang="tr-TR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   - </a:t>
            </a:r>
            <a:r>
              <a:rPr lang="tr-TR" altLang="tr-TR" sz="2000">
                <a:latin typeface="Palatino-Roman" charset="0"/>
              </a:rPr>
              <a:t>Numerical measure of how different two data objects</a:t>
            </a:r>
            <a:r>
              <a:rPr lang="tr-TR" altLang="tr-TR" sz="2000">
                <a:latin typeface="Arial" panose="020B0604020202020204" pitchFamily="34" charset="0"/>
              </a:rPr>
              <a:t> </a:t>
            </a:r>
            <a:r>
              <a:rPr lang="tr-TR" altLang="tr-TR" sz="2000">
                <a:latin typeface="Palatino-Roman" charset="0"/>
              </a:rPr>
              <a:t>are.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000">
                <a:latin typeface="Arial" panose="020B0604020202020204" pitchFamily="34" charset="0"/>
              </a:rPr>
              <a:t>   - </a:t>
            </a:r>
            <a:r>
              <a:rPr lang="tr-TR" altLang="tr-TR" sz="2000">
                <a:latin typeface="Palatino-Roman" charset="0"/>
              </a:rPr>
              <a:t>Is lower when objects are more alike.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000">
                <a:latin typeface="Arial" panose="020B0604020202020204" pitchFamily="34" charset="0"/>
              </a:rPr>
              <a:t>   - </a:t>
            </a:r>
            <a:r>
              <a:rPr lang="tr-TR" altLang="tr-TR" sz="2000">
                <a:latin typeface="Palatino-Roman" charset="0"/>
              </a:rPr>
              <a:t>Minimum dissimilarity is often 0.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000">
                <a:latin typeface="Arial" panose="020B0604020202020204" pitchFamily="34" charset="0"/>
              </a:rPr>
              <a:t>   - </a:t>
            </a:r>
            <a:r>
              <a:rPr lang="tr-TR" altLang="tr-TR" sz="2000">
                <a:latin typeface="Palatino-Roman" charset="0"/>
              </a:rPr>
              <a:t>Upper limit varies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Palatino-Roman" charset="0"/>
              </a:rPr>
              <a:t>• Proximity refers to a similarity or dissimilarity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FC64CA6E-2ED0-9B32-C0A9-D1A6FB3A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16</a:t>
            </a:fld>
            <a:endParaRPr lang="en-US" altLang="tr-TR" sz="12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55DDFDF6-A557-0497-3387-F547B637B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627063"/>
          </a:xfrm>
        </p:spPr>
        <p:txBody>
          <a:bodyPr/>
          <a:lstStyle/>
          <a:p>
            <a:pPr eaLnBrk="1" hangingPunct="1"/>
            <a:r>
              <a:rPr lang="en-US" altLang="tr-TR"/>
              <a:t>Similarity and Dissimilarity Between Objects</a:t>
            </a:r>
            <a:endParaRPr lang="en-US" altLang="tr-TR" sz="3200"/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D3B4FECF-D24C-61F7-B239-356C7ACAB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23950"/>
            <a:ext cx="8229600" cy="52006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tr-TR" sz="2400" u="sng"/>
              <a:t>Distances</a:t>
            </a:r>
            <a:r>
              <a:rPr lang="en-US" altLang="tr-TR" sz="2400"/>
              <a:t> are normally used to measure the </a:t>
            </a:r>
            <a:r>
              <a:rPr lang="en-US" altLang="tr-TR" sz="2400" u="sng"/>
              <a:t>similarity</a:t>
            </a:r>
            <a:r>
              <a:rPr lang="en-US" altLang="tr-TR" sz="2400"/>
              <a:t> or </a:t>
            </a:r>
            <a:r>
              <a:rPr lang="en-US" altLang="tr-TR" sz="2400" u="sng"/>
              <a:t>dissimilarity</a:t>
            </a:r>
            <a:r>
              <a:rPr lang="en-US" altLang="tr-TR" sz="2400"/>
              <a:t> between two data objects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sz="2400"/>
              <a:t>Some popular ones include: </a:t>
            </a:r>
            <a:r>
              <a:rPr lang="en-US" altLang="tr-TR" sz="2400" i="1"/>
              <a:t>Minkowski distance</a:t>
            </a:r>
            <a:r>
              <a:rPr lang="en-US" altLang="tr-TR" sz="2400"/>
              <a:t>:</a:t>
            </a:r>
          </a:p>
          <a:p>
            <a:pPr eaLnBrk="1" hangingPunct="1">
              <a:lnSpc>
                <a:spcPct val="120000"/>
              </a:lnSpc>
            </a:pPr>
            <a:endParaRPr lang="tr-TR" altLang="tr-TR" sz="2400"/>
          </a:p>
          <a:p>
            <a:pPr eaLnBrk="1" hangingPunct="1">
              <a:lnSpc>
                <a:spcPct val="120000"/>
              </a:lnSpc>
            </a:pPr>
            <a:endParaRPr lang="en-US" altLang="tr-TR" sz="240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tr-TR" sz="2000"/>
              <a:t>where  </a:t>
            </a:r>
            <a:r>
              <a:rPr lang="en-US" altLang="tr-TR" sz="2000" i="1"/>
              <a:t>i</a:t>
            </a:r>
            <a:r>
              <a:rPr lang="en-US" altLang="tr-TR" sz="2000"/>
              <a:t> = (</a:t>
            </a:r>
            <a:r>
              <a:rPr lang="en-US" altLang="tr-TR" sz="2000" i="1"/>
              <a:t>x</a:t>
            </a:r>
            <a:r>
              <a:rPr lang="en-US" altLang="tr-TR" sz="2000" baseline="-25000"/>
              <a:t>i1</a:t>
            </a:r>
            <a:r>
              <a:rPr lang="en-US" altLang="tr-TR" sz="2000"/>
              <a:t>, </a:t>
            </a:r>
            <a:r>
              <a:rPr lang="en-US" altLang="tr-TR" sz="2000" i="1"/>
              <a:t>x</a:t>
            </a:r>
            <a:r>
              <a:rPr lang="en-US" altLang="tr-TR" sz="2000" baseline="-25000"/>
              <a:t>i2</a:t>
            </a:r>
            <a:r>
              <a:rPr lang="en-US" altLang="tr-TR" sz="2000"/>
              <a:t>, …, </a:t>
            </a:r>
            <a:r>
              <a:rPr lang="en-US" altLang="tr-TR" sz="2000" i="1"/>
              <a:t>x</a:t>
            </a:r>
            <a:r>
              <a:rPr lang="en-US" altLang="tr-TR" sz="2000" baseline="-25000"/>
              <a:t>ip</a:t>
            </a:r>
            <a:r>
              <a:rPr lang="en-US" altLang="tr-TR" sz="2000"/>
              <a:t>) and</a:t>
            </a:r>
            <a:r>
              <a:rPr lang="en-US" altLang="tr-TR" sz="2000" i="1"/>
              <a:t> j</a:t>
            </a:r>
            <a:r>
              <a:rPr lang="en-US" altLang="tr-TR" sz="2000"/>
              <a:t> = (</a:t>
            </a:r>
            <a:r>
              <a:rPr lang="en-US" altLang="tr-TR" sz="2000" i="1"/>
              <a:t>x</a:t>
            </a:r>
            <a:r>
              <a:rPr lang="en-US" altLang="tr-TR" sz="2000" baseline="-25000"/>
              <a:t>j1</a:t>
            </a:r>
            <a:r>
              <a:rPr lang="en-US" altLang="tr-TR" sz="2000"/>
              <a:t>, </a:t>
            </a:r>
            <a:r>
              <a:rPr lang="en-US" altLang="tr-TR" sz="2000" i="1"/>
              <a:t>x</a:t>
            </a:r>
            <a:r>
              <a:rPr lang="en-US" altLang="tr-TR" sz="2000" baseline="-25000"/>
              <a:t>j2</a:t>
            </a:r>
            <a:r>
              <a:rPr lang="en-US" altLang="tr-TR" sz="2000"/>
              <a:t>, …, </a:t>
            </a:r>
            <a:r>
              <a:rPr lang="en-US" altLang="tr-TR" sz="2000" i="1"/>
              <a:t>x</a:t>
            </a:r>
            <a:r>
              <a:rPr lang="en-US" altLang="tr-TR" sz="2000" baseline="-25000"/>
              <a:t>jp</a:t>
            </a:r>
            <a:r>
              <a:rPr lang="en-US" altLang="tr-TR" sz="2000"/>
              <a:t>) are two </a:t>
            </a:r>
            <a:r>
              <a:rPr lang="en-US" altLang="tr-TR" sz="2000" i="1"/>
              <a:t>p</a:t>
            </a:r>
            <a:r>
              <a:rPr lang="en-US" altLang="tr-TR" sz="2000"/>
              <a:t>-dimensional data objects, and </a:t>
            </a:r>
            <a:r>
              <a:rPr lang="en-US" altLang="tr-TR" sz="2000" i="1"/>
              <a:t>q</a:t>
            </a:r>
            <a:r>
              <a:rPr lang="en-US" altLang="tr-TR" sz="2000"/>
              <a:t> </a:t>
            </a:r>
            <a:r>
              <a:rPr lang="tr-TR" altLang="tr-TR" sz="2000"/>
              <a:t> </a:t>
            </a:r>
            <a:r>
              <a:rPr lang="en-US" altLang="tr-TR" sz="2000"/>
              <a:t>is a positive integer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sz="2400"/>
              <a:t>If </a:t>
            </a:r>
            <a:r>
              <a:rPr lang="en-US" altLang="tr-TR" sz="2400" i="1"/>
              <a:t>q</a:t>
            </a:r>
            <a:r>
              <a:rPr lang="en-US" altLang="tr-TR" sz="2400"/>
              <a:t> = </a:t>
            </a:r>
            <a:r>
              <a:rPr lang="en-US" altLang="tr-TR" sz="2400" i="1"/>
              <a:t>1</a:t>
            </a:r>
            <a:r>
              <a:rPr lang="en-US" altLang="tr-TR" sz="2400"/>
              <a:t>, </a:t>
            </a:r>
            <a:r>
              <a:rPr lang="en-US" altLang="tr-TR" sz="2400" i="1"/>
              <a:t>d</a:t>
            </a:r>
            <a:r>
              <a:rPr lang="en-US" altLang="tr-TR" sz="2400"/>
              <a:t> is Manhattan distance</a:t>
            </a:r>
            <a:endParaRPr lang="en-US" altLang="tr-TR" sz="2400" i="1"/>
          </a:p>
          <a:p>
            <a:pPr eaLnBrk="1" hangingPunct="1">
              <a:lnSpc>
                <a:spcPct val="120000"/>
              </a:lnSpc>
            </a:pPr>
            <a:endParaRPr lang="en-US" altLang="tr-TR" sz="2400" i="1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tr-TR" sz="2400"/>
          </a:p>
        </p:txBody>
      </p:sp>
      <p:graphicFrame>
        <p:nvGraphicFramePr>
          <p:cNvPr id="22535" name="Object 4">
            <a:extLst>
              <a:ext uri="{FF2B5EF4-FFF2-40B4-BE49-F238E27FC236}">
                <a16:creationId xmlns:a16="http://schemas.microsoft.com/office/drawing/2014/main" id="{9A928C71-1DAE-228D-2F41-F32BCC8A1D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6388" y="2698750"/>
          <a:ext cx="55308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600" imgH="596900" progId="Equation.3">
                  <p:embed/>
                </p:oleObj>
              </mc:Choice>
              <mc:Fallback>
                <p:oleObj name="Equation" r:id="rId2" imgW="5181600" imgH="596900" progId="Equation.3">
                  <p:embed/>
                  <p:pic>
                    <p:nvPicPr>
                      <p:cNvPr id="22535" name="Object 4">
                        <a:extLst>
                          <a:ext uri="{FF2B5EF4-FFF2-40B4-BE49-F238E27FC236}">
                            <a16:creationId xmlns:a16="http://schemas.microsoft.com/office/drawing/2014/main" id="{9A928C71-1DAE-228D-2F41-F32BCC8A1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698750"/>
                        <a:ext cx="553085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5">
            <a:extLst>
              <a:ext uri="{FF2B5EF4-FFF2-40B4-BE49-F238E27FC236}">
                <a16:creationId xmlns:a16="http://schemas.microsoft.com/office/drawing/2014/main" id="{72A1C4B5-AE63-16FA-04DB-EF54AC4F1C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4363" y="5310188"/>
          <a:ext cx="4521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92600" imgH="431800" progId="Equation.3">
                  <p:embed/>
                </p:oleObj>
              </mc:Choice>
              <mc:Fallback>
                <p:oleObj name="Equation" r:id="rId4" imgW="4292600" imgH="431800" progId="Equation.3">
                  <p:embed/>
                  <p:pic>
                    <p:nvPicPr>
                      <p:cNvPr id="22536" name="Object 5">
                        <a:extLst>
                          <a:ext uri="{FF2B5EF4-FFF2-40B4-BE49-F238E27FC236}">
                            <a16:creationId xmlns:a16="http://schemas.microsoft.com/office/drawing/2014/main" id="{72A1C4B5-AE63-16FA-04DB-EF54AC4F1C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5310188"/>
                        <a:ext cx="4521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5D27D9C7-CDEB-8B87-E1D0-C1F774CB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17</a:t>
            </a:fld>
            <a:endParaRPr lang="en-US" altLang="tr-TR" sz="1200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EFC5B2D4-6054-204D-6928-0E5507D36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391400" cy="550863"/>
          </a:xfrm>
        </p:spPr>
        <p:txBody>
          <a:bodyPr/>
          <a:lstStyle/>
          <a:p>
            <a:pPr eaLnBrk="1" hangingPunct="1"/>
            <a:r>
              <a:rPr lang="en-US" altLang="tr-TR" sz="2400"/>
              <a:t>Similarity and Dissimilarity Between Objects (Cont.)</a:t>
            </a:r>
            <a:endParaRPr lang="en-US" altLang="tr-TR"/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01107E0A-D2D7-1447-AFB8-5E7B943D6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tr-TR" sz="2400" i="1"/>
              <a:t>If q</a:t>
            </a:r>
            <a:r>
              <a:rPr lang="en-US" altLang="tr-TR" sz="2400"/>
              <a:t> = </a:t>
            </a:r>
            <a:r>
              <a:rPr lang="en-US" altLang="tr-TR" sz="2400" i="1"/>
              <a:t>2</a:t>
            </a:r>
            <a:r>
              <a:rPr lang="en-US" altLang="tr-TR" sz="2400"/>
              <a:t>,</a:t>
            </a:r>
            <a:r>
              <a:rPr lang="en-US" altLang="tr-TR" sz="2400" i="1"/>
              <a:t> d </a:t>
            </a:r>
            <a:r>
              <a:rPr lang="en-US" altLang="tr-TR" sz="2400"/>
              <a:t>is Euclidean distance:</a:t>
            </a:r>
          </a:p>
          <a:p>
            <a:pPr eaLnBrk="1" hangingPunct="1">
              <a:lnSpc>
                <a:spcPct val="110000"/>
              </a:lnSpc>
            </a:pPr>
            <a:endParaRPr lang="en-US" altLang="tr-TR" sz="2400"/>
          </a:p>
          <a:p>
            <a:pPr lvl="1" eaLnBrk="1" hangingPunct="1">
              <a:lnSpc>
                <a:spcPct val="110000"/>
              </a:lnSpc>
            </a:pPr>
            <a:r>
              <a:rPr lang="en-US" altLang="tr-TR" sz="2400"/>
              <a:t>Properties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tr-TR" i="1"/>
              <a:t>d(i,j)</a:t>
            </a:r>
            <a:r>
              <a:rPr lang="en-US" altLang="tr-TR"/>
              <a:t> </a:t>
            </a:r>
            <a:r>
              <a:rPr lang="en-US" altLang="tr-TR">
                <a:sym typeface="Symbol" panose="05050102010706020507" pitchFamily="18" charset="2"/>
              </a:rPr>
              <a:t> 0</a:t>
            </a:r>
            <a:endParaRPr lang="en-US" altLang="tr-TR"/>
          </a:p>
          <a:p>
            <a:pPr lvl="2" eaLnBrk="1" hangingPunct="1">
              <a:lnSpc>
                <a:spcPct val="110000"/>
              </a:lnSpc>
            </a:pPr>
            <a:r>
              <a:rPr lang="en-US" altLang="tr-TR" i="1"/>
              <a:t>d(i,i)</a:t>
            </a:r>
            <a:r>
              <a:rPr lang="en-US" altLang="tr-TR"/>
              <a:t> </a:t>
            </a:r>
            <a:r>
              <a:rPr lang="en-US" altLang="tr-TR">
                <a:sym typeface="Symbol" panose="05050102010706020507" pitchFamily="18" charset="2"/>
              </a:rPr>
              <a:t>= 0</a:t>
            </a:r>
            <a:endParaRPr lang="en-US" altLang="tr-TR"/>
          </a:p>
          <a:p>
            <a:pPr lvl="2" eaLnBrk="1" hangingPunct="1">
              <a:lnSpc>
                <a:spcPct val="110000"/>
              </a:lnSpc>
            </a:pPr>
            <a:r>
              <a:rPr lang="en-US" altLang="tr-TR" i="1"/>
              <a:t>d(i,j)</a:t>
            </a:r>
            <a:r>
              <a:rPr lang="en-US" altLang="tr-TR"/>
              <a:t> </a:t>
            </a:r>
            <a:r>
              <a:rPr lang="en-US" altLang="tr-TR">
                <a:sym typeface="Symbol" panose="05050102010706020507" pitchFamily="18" charset="2"/>
              </a:rPr>
              <a:t>= </a:t>
            </a:r>
            <a:r>
              <a:rPr lang="en-US" altLang="tr-TR" i="1"/>
              <a:t>d(j,i)</a:t>
            </a:r>
            <a:endParaRPr lang="en-US" altLang="tr-TR"/>
          </a:p>
          <a:p>
            <a:pPr lvl="2" eaLnBrk="1" hangingPunct="1">
              <a:lnSpc>
                <a:spcPct val="110000"/>
              </a:lnSpc>
            </a:pPr>
            <a:r>
              <a:rPr lang="en-US" altLang="tr-TR" i="1"/>
              <a:t>d(i,j)</a:t>
            </a:r>
            <a:r>
              <a:rPr lang="en-US" altLang="tr-TR"/>
              <a:t> </a:t>
            </a:r>
            <a:r>
              <a:rPr lang="en-US" altLang="tr-TR">
                <a:sym typeface="Symbol" panose="05050102010706020507" pitchFamily="18" charset="2"/>
              </a:rPr>
              <a:t> </a:t>
            </a:r>
            <a:r>
              <a:rPr lang="en-US" altLang="tr-TR" i="1"/>
              <a:t>d(i,k)</a:t>
            </a:r>
            <a:r>
              <a:rPr lang="en-US" altLang="tr-TR"/>
              <a:t> </a:t>
            </a:r>
            <a:r>
              <a:rPr lang="en-US" altLang="tr-TR">
                <a:sym typeface="Symbol" panose="05050102010706020507" pitchFamily="18" charset="2"/>
              </a:rPr>
              <a:t>+ </a:t>
            </a:r>
            <a:r>
              <a:rPr lang="en-US" altLang="tr-TR" i="1"/>
              <a:t>d(k,j)</a:t>
            </a:r>
            <a:endParaRPr lang="en-US" altLang="tr-TR">
              <a:sym typeface="Symbol" panose="05050102010706020507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tr-TR" sz="2400"/>
              <a:t>Also one can use weighted distance, parametric Pearson product moment correlation, or other disimilarity measures.</a:t>
            </a:r>
          </a:p>
        </p:txBody>
      </p:sp>
      <p:graphicFrame>
        <p:nvGraphicFramePr>
          <p:cNvPr id="23559" name="Object 4">
            <a:extLst>
              <a:ext uri="{FF2B5EF4-FFF2-40B4-BE49-F238E27FC236}">
                <a16:creationId xmlns:a16="http://schemas.microsoft.com/office/drawing/2014/main" id="{B295CD90-E9CE-D12A-9271-4FBF1D43E9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133600"/>
          <a:ext cx="51704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68900" imgH="584200" progId="Equation.3">
                  <p:embed/>
                </p:oleObj>
              </mc:Choice>
              <mc:Fallback>
                <p:oleObj name="Equation" r:id="rId2" imgW="5168900" imgH="584200" progId="Equation.3">
                  <p:embed/>
                  <p:pic>
                    <p:nvPicPr>
                      <p:cNvPr id="23559" name="Object 4">
                        <a:extLst>
                          <a:ext uri="{FF2B5EF4-FFF2-40B4-BE49-F238E27FC236}">
                            <a16:creationId xmlns:a16="http://schemas.microsoft.com/office/drawing/2014/main" id="{B295CD90-E9CE-D12A-9271-4FBF1D43E9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0"/>
                        <a:ext cx="51704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DF07C47C-9CF7-6A9C-0C71-5F360097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18</a:t>
            </a:fld>
            <a:endParaRPr lang="en-US" altLang="tr-TR" sz="1200"/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742BF276-DEBB-BEBD-0F19-1E894EB06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Euclidean Distance</a:t>
            </a:r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38CBB020-42B8-01D2-33E3-A29660EE4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1316038"/>
            <a:ext cx="7874000" cy="49926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4583" name="Text Box 8">
            <a:extLst>
              <a:ext uri="{FF2B5EF4-FFF2-40B4-BE49-F238E27FC236}">
                <a16:creationId xmlns:a16="http://schemas.microsoft.com/office/drawing/2014/main" id="{8772563A-21E7-B88A-621C-0D9697529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33" y="6292334"/>
            <a:ext cx="7922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600"/>
              <a:t>Source : S. Ranka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4">
            <a:extLst>
              <a:ext uri="{FF2B5EF4-FFF2-40B4-BE49-F238E27FC236}">
                <a16:creationId xmlns:a16="http://schemas.microsoft.com/office/drawing/2014/main" id="{6564A0E8-E550-9608-2F71-7B2E259538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tr-TR" sz="1200" dirty="0"/>
          </a:p>
        </p:txBody>
      </p:sp>
      <p:sp>
        <p:nvSpPr>
          <p:cNvPr id="26628" name="Slide Number Placeholder 6">
            <a:extLst>
              <a:ext uri="{FF2B5EF4-FFF2-40B4-BE49-F238E27FC236}">
                <a16:creationId xmlns:a16="http://schemas.microsoft.com/office/drawing/2014/main" id="{C930A257-2622-B46C-9C12-7439C527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A557E58-941A-4F1D-AFAD-72C5215A4D02}" type="slidenum">
              <a:rPr lang="en-US" altLang="tr-TR" sz="1200"/>
              <a:pPr eaLnBrk="1" hangingPunct="1"/>
              <a:t>19</a:t>
            </a:fld>
            <a:endParaRPr lang="en-US" altLang="tr-TR" sz="1200"/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147609B5-3656-0AC8-3229-EC5E979DF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 err="1"/>
              <a:t>Other</a:t>
            </a:r>
            <a:r>
              <a:rPr lang="tr-TR" altLang="tr-TR" sz="2400" dirty="0"/>
              <a:t> </a:t>
            </a:r>
            <a:r>
              <a:rPr lang="en-US" altLang="tr-TR" sz="2400" dirty="0"/>
              <a:t>Similarity and Dissimilarity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Metrics</a:t>
            </a:r>
            <a:r>
              <a:rPr lang="en-US" altLang="tr-TR" sz="2400" dirty="0"/>
              <a:t> Between Objects </a:t>
            </a:r>
          </a:p>
        </p:txBody>
      </p:sp>
      <p:graphicFrame>
        <p:nvGraphicFramePr>
          <p:cNvPr id="26630" name="Object 3">
            <a:extLst>
              <a:ext uri="{FF2B5EF4-FFF2-40B4-BE49-F238E27FC236}">
                <a16:creationId xmlns:a16="http://schemas.microsoft.com/office/drawing/2014/main" id="{A63A417F-EA6F-CB9C-C8C8-067FCD48725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460500" y="1277938"/>
          <a:ext cx="6491288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700" imgH="2565400" progId="Equation.3">
                  <p:embed/>
                </p:oleObj>
              </mc:Choice>
              <mc:Fallback>
                <p:oleObj name="Equation" r:id="rId2" imgW="3314700" imgH="2565400" progId="Equation.3">
                  <p:embed/>
                  <p:pic>
                    <p:nvPicPr>
                      <p:cNvPr id="26630" name="Object 3">
                        <a:extLst>
                          <a:ext uri="{FF2B5EF4-FFF2-40B4-BE49-F238E27FC236}">
                            <a16:creationId xmlns:a16="http://schemas.microsoft.com/office/drawing/2014/main" id="{A63A417F-EA6F-CB9C-C8C8-067FCD4872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277938"/>
                        <a:ext cx="6491288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E0A0C62-FA02-D641-06D8-A4D0D21DC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241300"/>
            <a:ext cx="7297737" cy="78263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tr-TR"/>
              <a:t>What is Cluster Analysis?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0BB0A99-3ED9-F166-21EB-84BCD149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1201738"/>
            <a:ext cx="8458200" cy="3217862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tr-TR" dirty="0"/>
              <a:t>Cluster: a collection of data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Similar to one another within the same cluster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Dissimilar to the objects in other clusters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dirty="0"/>
              <a:t>Cluster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Grouping a set of data objects into clusters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dirty="0"/>
              <a:t>Clustering is </a:t>
            </a:r>
            <a:r>
              <a:rPr lang="en-US" altLang="tr-TR" dirty="0">
                <a:solidFill>
                  <a:schemeClr val="hlink"/>
                </a:solidFill>
              </a:rPr>
              <a:t>unsupervised classification</a:t>
            </a:r>
            <a:r>
              <a:rPr lang="en-US" altLang="tr-TR" dirty="0"/>
              <a:t>: no predefined classes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dirty="0"/>
              <a:t>Typical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As a </a:t>
            </a:r>
            <a:r>
              <a:rPr lang="en-US" altLang="tr-TR" dirty="0">
                <a:solidFill>
                  <a:schemeClr val="hlink"/>
                </a:solidFill>
              </a:rPr>
              <a:t>stand-alone tool</a:t>
            </a:r>
            <a:r>
              <a:rPr lang="en-US" altLang="tr-TR" dirty="0"/>
              <a:t> to get insight into data distribution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As a </a:t>
            </a:r>
            <a:r>
              <a:rPr lang="en-US" altLang="tr-TR" dirty="0">
                <a:solidFill>
                  <a:schemeClr val="hlink"/>
                </a:solidFill>
              </a:rPr>
              <a:t>preprocessing step</a:t>
            </a:r>
            <a:r>
              <a:rPr lang="en-US" altLang="tr-TR" dirty="0"/>
              <a:t> for other algorithms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904BB3-7366-0EAA-C807-012403B68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404360"/>
            <a:ext cx="5623560" cy="234315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3B29C7BA-66C0-F122-E7C9-402E1E8D8A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979AF1D-73F3-4BF0-A039-8BBB2DE03675}" type="datetime4">
              <a:rPr lang="en-US" altLang="tr-TR" sz="1200" smtClean="0"/>
              <a:pPr eaLnBrk="1" hangingPunct="1"/>
              <a:t>May 7, 2025</a:t>
            </a:fld>
            <a:endParaRPr lang="en-US" altLang="tr-TR" sz="1200"/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17341241-07EE-20AB-D650-D7B631DD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20</a:t>
            </a:fld>
            <a:endParaRPr lang="en-US" altLang="tr-TR" sz="1200"/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21F5831-573F-E3FD-2743-0E1BD21D8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6200" y="279400"/>
            <a:ext cx="5126038" cy="609600"/>
          </a:xfrm>
        </p:spPr>
        <p:txBody>
          <a:bodyPr/>
          <a:lstStyle/>
          <a:p>
            <a:pPr eaLnBrk="1" hangingPunct="1"/>
            <a:r>
              <a:rPr lang="en-US" altLang="tr-TR"/>
              <a:t>Data Structures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488C386B-5B44-A4C6-208F-BB4ECCF2A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1547813"/>
            <a:ext cx="4783137" cy="4929187"/>
          </a:xfrm>
        </p:spPr>
        <p:txBody>
          <a:bodyPr/>
          <a:lstStyle/>
          <a:p>
            <a:pPr eaLnBrk="1" hangingPunct="1"/>
            <a:r>
              <a:rPr lang="en-US" altLang="tr-TR" sz="2000" b="1" dirty="0"/>
              <a:t>Data matrix</a:t>
            </a:r>
          </a:p>
          <a:p>
            <a:pPr lvl="1" eaLnBrk="1" hangingPunct="1"/>
            <a:r>
              <a:rPr lang="tr-TR" altLang="tr-TR" sz="1600" dirty="0" err="1"/>
              <a:t>This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represents</a:t>
            </a:r>
            <a:r>
              <a:rPr lang="tr-TR" altLang="tr-TR" sz="1600" dirty="0"/>
              <a:t> n </a:t>
            </a:r>
            <a:r>
              <a:rPr lang="tr-TR" altLang="tr-TR" sz="1600" dirty="0" err="1"/>
              <a:t>objects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such</a:t>
            </a:r>
            <a:r>
              <a:rPr lang="tr-TR" altLang="tr-TR" sz="1600" dirty="0"/>
              <a:t> as </a:t>
            </a:r>
            <a:r>
              <a:rPr lang="tr-TR" altLang="tr-TR" sz="1600" dirty="0" err="1"/>
              <a:t>persons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with</a:t>
            </a:r>
            <a:r>
              <a:rPr lang="tr-TR" altLang="tr-TR" sz="1600" dirty="0"/>
              <a:t> p </a:t>
            </a:r>
            <a:r>
              <a:rPr lang="tr-TR" altLang="tr-TR" sz="1600" dirty="0" err="1"/>
              <a:t>variables</a:t>
            </a:r>
            <a:r>
              <a:rPr lang="tr-TR" altLang="tr-TR" sz="1600" dirty="0"/>
              <a:t> (</a:t>
            </a:r>
            <a:r>
              <a:rPr lang="tr-TR" altLang="tr-TR" sz="1600" dirty="0" err="1"/>
              <a:t>also</a:t>
            </a:r>
            <a:r>
              <a:rPr lang="tr-TR" altLang="tr-TR" sz="1600" dirty="0"/>
              <a:t> </a:t>
            </a:r>
            <a:r>
              <a:rPr lang="tr-TR" altLang="tr-TR" sz="1600" dirty="0" err="1"/>
              <a:t>called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measurements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or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attributes</a:t>
            </a:r>
            <a:r>
              <a:rPr lang="tr-TR" altLang="tr-TR" sz="1600" dirty="0"/>
              <a:t>), </a:t>
            </a:r>
            <a:r>
              <a:rPr lang="tr-TR" altLang="tr-TR" sz="1600" dirty="0" err="1"/>
              <a:t>such</a:t>
            </a:r>
            <a:r>
              <a:rPr lang="tr-TR" altLang="tr-TR" sz="1600" dirty="0"/>
              <a:t> as </a:t>
            </a:r>
            <a:r>
              <a:rPr lang="tr-TR" altLang="tr-TR" sz="1600" dirty="0" err="1"/>
              <a:t>age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height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gender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race</a:t>
            </a:r>
            <a:r>
              <a:rPr lang="tr-TR" altLang="tr-TR" sz="1600" dirty="0"/>
              <a:t>, 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so</a:t>
            </a:r>
            <a:r>
              <a:rPr lang="tr-TR" altLang="tr-TR" sz="1600" dirty="0"/>
              <a:t> on.</a:t>
            </a:r>
          </a:p>
          <a:p>
            <a:pPr lvl="1" eaLnBrk="1" hangingPunct="1"/>
            <a:r>
              <a:rPr lang="tr-TR" altLang="tr-TR" sz="1600" dirty="0" err="1"/>
              <a:t>Called</a:t>
            </a:r>
            <a:r>
              <a:rPr lang="tr-TR" altLang="tr-TR" sz="1600" dirty="0"/>
              <a:t> “two </a:t>
            </a:r>
            <a:r>
              <a:rPr lang="tr-TR" altLang="tr-TR" sz="1600" dirty="0" err="1"/>
              <a:t>modes</a:t>
            </a:r>
            <a:r>
              <a:rPr lang="tr-TR" altLang="tr-TR" sz="1600" dirty="0"/>
              <a:t>” : since </a:t>
            </a:r>
            <a:r>
              <a:rPr lang="tr-TR" altLang="tr-TR" sz="1600" dirty="0" err="1"/>
              <a:t>rows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columns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represent</a:t>
            </a:r>
            <a:r>
              <a:rPr lang="tr-TR" altLang="tr-TR" sz="1600" dirty="0"/>
              <a:t> </a:t>
            </a:r>
            <a:r>
              <a:rPr lang="tr-TR" altLang="tr-TR" sz="1600" dirty="0" err="1"/>
              <a:t>different</a:t>
            </a:r>
            <a:r>
              <a:rPr lang="tr-TR" altLang="tr-TR" sz="1600" dirty="0"/>
              <a:t> </a:t>
            </a:r>
            <a:r>
              <a:rPr lang="tr-TR" altLang="tr-TR" sz="1600" dirty="0" err="1"/>
              <a:t>entities</a:t>
            </a:r>
            <a:endParaRPr lang="en-US" altLang="tr-TR" sz="1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000" b="1" dirty="0"/>
          </a:p>
          <a:p>
            <a:pPr eaLnBrk="1" hangingPunct="1"/>
            <a:r>
              <a:rPr lang="tr-TR" altLang="tr-TR" sz="2000" b="1" dirty="0" err="1"/>
              <a:t>Proximity</a:t>
            </a:r>
            <a:r>
              <a:rPr lang="tr-TR" altLang="tr-TR" sz="2000" b="1" dirty="0"/>
              <a:t> (</a:t>
            </a:r>
            <a:r>
              <a:rPr lang="tr-TR" altLang="tr-TR" sz="2000" b="1" dirty="0" err="1"/>
              <a:t>Similarity</a:t>
            </a:r>
            <a:r>
              <a:rPr lang="tr-TR" altLang="tr-TR" sz="2000" b="1" dirty="0"/>
              <a:t>/</a:t>
            </a:r>
            <a:r>
              <a:rPr lang="en-US" altLang="tr-TR" sz="2000" b="1" dirty="0"/>
              <a:t>Dissimilarity</a:t>
            </a:r>
            <a:r>
              <a:rPr lang="tr-TR" altLang="tr-TR" sz="2000" b="1" dirty="0"/>
              <a:t>)</a:t>
            </a:r>
            <a:r>
              <a:rPr lang="en-US" altLang="tr-TR" sz="2000" b="1" dirty="0"/>
              <a:t> matrix</a:t>
            </a:r>
          </a:p>
          <a:p>
            <a:pPr lvl="1" eaLnBrk="1" hangingPunct="1"/>
            <a:r>
              <a:rPr lang="tr-TR" altLang="tr-TR" sz="1600" dirty="0" err="1"/>
              <a:t>Stores</a:t>
            </a:r>
            <a:r>
              <a:rPr lang="tr-TR" altLang="tr-TR" sz="1600" dirty="0"/>
              <a:t> a </a:t>
            </a:r>
            <a:r>
              <a:rPr lang="tr-TR" altLang="tr-TR" sz="1600" dirty="0" err="1"/>
              <a:t>collection</a:t>
            </a:r>
            <a:r>
              <a:rPr lang="tr-TR" altLang="tr-TR" sz="1600" dirty="0"/>
              <a:t> of </a:t>
            </a:r>
            <a:r>
              <a:rPr lang="tr-TR" altLang="tr-TR" sz="1600" dirty="0" err="1"/>
              <a:t>proximities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that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are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available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for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all</a:t>
            </a:r>
            <a:r>
              <a:rPr lang="tr-TR" altLang="tr-TR" sz="1600" dirty="0"/>
              <a:t> </a:t>
            </a:r>
            <a:r>
              <a:rPr lang="tr-TR" altLang="tr-TR" sz="1600" dirty="0" err="1"/>
              <a:t>pairs</a:t>
            </a:r>
            <a:r>
              <a:rPr lang="tr-TR" altLang="tr-TR" sz="1600" dirty="0"/>
              <a:t> of n </a:t>
            </a:r>
            <a:r>
              <a:rPr lang="tr-TR" altLang="tr-TR" sz="1600" dirty="0" err="1"/>
              <a:t>objects</a:t>
            </a:r>
            <a:r>
              <a:rPr lang="tr-TR" altLang="tr-TR" sz="1600" dirty="0"/>
              <a:t>. (n </a:t>
            </a:r>
            <a:r>
              <a:rPr lang="tr-TR" altLang="tr-TR" sz="1600" dirty="0" err="1"/>
              <a:t>by</a:t>
            </a:r>
            <a:r>
              <a:rPr lang="tr-TR" altLang="tr-TR" sz="1600" dirty="0"/>
              <a:t> n </a:t>
            </a:r>
            <a:r>
              <a:rPr lang="tr-TR" altLang="tr-TR" sz="1600" dirty="0" err="1"/>
              <a:t>matrix</a:t>
            </a:r>
            <a:r>
              <a:rPr lang="tr-TR" altLang="tr-TR" sz="1600" dirty="0"/>
              <a:t>)</a:t>
            </a:r>
          </a:p>
          <a:p>
            <a:pPr lvl="1" eaLnBrk="1" hangingPunct="1"/>
            <a:r>
              <a:rPr lang="tr-TR" altLang="tr-TR" sz="1600" dirty="0" err="1"/>
              <a:t>Called</a:t>
            </a:r>
            <a:r>
              <a:rPr lang="tr-TR" altLang="tr-TR" sz="1600" dirty="0"/>
              <a:t> “</a:t>
            </a:r>
            <a:r>
              <a:rPr lang="en-US" altLang="tr-TR" sz="1600" dirty="0"/>
              <a:t>one mode</a:t>
            </a:r>
            <a:r>
              <a:rPr lang="tr-TR" altLang="tr-TR" sz="1600" dirty="0"/>
              <a:t>” : since it </a:t>
            </a:r>
            <a:r>
              <a:rPr lang="tr-TR" altLang="tr-TR" sz="1600" dirty="0" err="1"/>
              <a:t>reprsents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the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same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entity</a:t>
            </a:r>
            <a:endParaRPr lang="tr-TR" altLang="tr-TR" sz="1600" dirty="0"/>
          </a:p>
          <a:p>
            <a:pPr lvl="1" eaLnBrk="1" hangingPunct="1"/>
            <a:r>
              <a:rPr lang="tr-TR" altLang="tr-TR" sz="1600" dirty="0"/>
              <a:t>d(</a:t>
            </a:r>
            <a:r>
              <a:rPr lang="tr-TR" altLang="tr-TR" sz="1600" dirty="0" err="1"/>
              <a:t>i,j</a:t>
            </a:r>
            <a:r>
              <a:rPr lang="tr-TR" altLang="tr-TR" sz="1600" dirty="0"/>
              <a:t>) is </a:t>
            </a:r>
            <a:r>
              <a:rPr lang="tr-TR" altLang="tr-TR" sz="1600" dirty="0" err="1"/>
              <a:t>the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measured</a:t>
            </a:r>
            <a:r>
              <a:rPr lang="tr-TR" altLang="tr-TR" sz="1600" dirty="0"/>
              <a:t> </a:t>
            </a:r>
            <a:r>
              <a:rPr lang="tr-TR" altLang="tr-TR" sz="1600" dirty="0" err="1">
                <a:solidFill>
                  <a:srgbClr val="CC6600"/>
                </a:solidFill>
              </a:rPr>
              <a:t>difference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or</a:t>
            </a:r>
            <a:r>
              <a:rPr lang="tr-TR" altLang="tr-TR" sz="1600" dirty="0"/>
              <a:t> </a:t>
            </a:r>
            <a:r>
              <a:rPr lang="tr-TR" altLang="tr-TR" sz="1600" dirty="0" err="1">
                <a:solidFill>
                  <a:srgbClr val="CC6600"/>
                </a:solidFill>
              </a:rPr>
              <a:t>dissimilarity</a:t>
            </a:r>
            <a:r>
              <a:rPr lang="tr-TR" altLang="tr-TR" sz="1600" dirty="0"/>
              <a:t> </a:t>
            </a:r>
            <a:r>
              <a:rPr lang="tr-TR" altLang="tr-TR" sz="1600" dirty="0" err="1"/>
              <a:t>between</a:t>
            </a:r>
            <a:r>
              <a:rPr lang="tr-TR" altLang="tr-TR" sz="1600" dirty="0"/>
              <a:t> </a:t>
            </a:r>
            <a:r>
              <a:rPr lang="tr-TR" altLang="tr-TR" sz="1600" dirty="0" err="1"/>
              <a:t>objects</a:t>
            </a:r>
            <a:r>
              <a:rPr lang="tr-TR" altLang="tr-TR" sz="1600" dirty="0"/>
              <a:t> i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j.</a:t>
            </a:r>
            <a:endParaRPr lang="en-US" altLang="tr-TR" sz="1600" dirty="0"/>
          </a:p>
        </p:txBody>
      </p:sp>
      <p:graphicFrame>
        <p:nvGraphicFramePr>
          <p:cNvPr id="18439" name="Object 4">
            <a:extLst>
              <a:ext uri="{FF2B5EF4-FFF2-40B4-BE49-F238E27FC236}">
                <a16:creationId xmlns:a16="http://schemas.microsoft.com/office/drawing/2014/main" id="{22A5AA2E-4A08-05E2-6984-0E2A70F630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6550" y="1892300"/>
          <a:ext cx="2917825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8000" imgH="1244600" progId="Equation.3">
                  <p:embed/>
                </p:oleObj>
              </mc:Choice>
              <mc:Fallback>
                <p:oleObj name="Equation" r:id="rId2" imgW="1778000" imgH="1244600" progId="Equation.3">
                  <p:embed/>
                  <p:pic>
                    <p:nvPicPr>
                      <p:cNvPr id="18439" name="Object 4">
                        <a:extLst>
                          <a:ext uri="{FF2B5EF4-FFF2-40B4-BE49-F238E27FC236}">
                            <a16:creationId xmlns:a16="http://schemas.microsoft.com/office/drawing/2014/main" id="{22A5AA2E-4A08-05E2-6984-0E2A70F63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1892300"/>
                        <a:ext cx="2917825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5">
            <a:extLst>
              <a:ext uri="{FF2B5EF4-FFF2-40B4-BE49-F238E27FC236}">
                <a16:creationId xmlns:a16="http://schemas.microsoft.com/office/drawing/2014/main" id="{20473F45-8ED0-1956-B654-191B436DE0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4338" y="4159250"/>
          <a:ext cx="280352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1143000" progId="Equation.3">
                  <p:embed/>
                </p:oleObj>
              </mc:Choice>
              <mc:Fallback>
                <p:oleObj name="Equation" r:id="rId4" imgW="1828800" imgH="1143000" progId="Equation.3">
                  <p:embed/>
                  <p:pic>
                    <p:nvPicPr>
                      <p:cNvPr id="18440" name="Object 5">
                        <a:extLst>
                          <a:ext uri="{FF2B5EF4-FFF2-40B4-BE49-F238E27FC236}">
                            <a16:creationId xmlns:a16="http://schemas.microsoft.com/office/drawing/2014/main" id="{20473F45-8ED0-1956-B654-191B436DE0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159250"/>
                        <a:ext cx="2803525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282F605-6F6C-9C41-18EF-1F7B1E08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Considerations for Cluster Analysis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5300FE7-0CAB-1D22-DD9A-BDEFC0227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CN" sz="2000">
                <a:ea typeface="SimSun" panose="02010600030101010101" pitchFamily="2" charset="-122"/>
              </a:rPr>
              <a:t>Partitioning criteria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000">
                <a:ea typeface="SimSun" panose="02010600030101010101" pitchFamily="2" charset="-122"/>
              </a:rPr>
              <a:t>Single level vs. hierarchical partitioning (often, multi-level hierarchical partitioning is desirable)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2000">
                <a:ea typeface="SimSun" panose="02010600030101010101" pitchFamily="2" charset="-122"/>
              </a:rPr>
              <a:t>Separation of clusters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000">
                <a:ea typeface="SimSun" panose="02010600030101010101" pitchFamily="2" charset="-122"/>
              </a:rPr>
              <a:t>Exclusive (e.g., one customer belongs to only one region) vs. non-exclusive (e.g., one document may belong to more than one class)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2000">
                <a:ea typeface="SimSun" panose="02010600030101010101" pitchFamily="2" charset="-122"/>
              </a:rPr>
              <a:t>Similarity measure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000">
                <a:ea typeface="SimSun" panose="02010600030101010101" pitchFamily="2" charset="-122"/>
              </a:rPr>
              <a:t>Distance-based (e.g., Euclidian, road network, vector)  vs. connectivity-based (e.g., density or contiguity)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2000">
                <a:ea typeface="SimSun" panose="02010600030101010101" pitchFamily="2" charset="-122"/>
              </a:rPr>
              <a:t>Clustering space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000">
                <a:ea typeface="SimSun" panose="02010600030101010101" pitchFamily="2" charset="-122"/>
              </a:rPr>
              <a:t>Full space (often when low dimensional) vs. subspaces (often in high-dimensional clustering)</a:t>
            </a:r>
          </a:p>
        </p:txBody>
      </p:sp>
      <p:sp>
        <p:nvSpPr>
          <p:cNvPr id="36868" name="Slide Number Placeholder 6">
            <a:extLst>
              <a:ext uri="{FF2B5EF4-FFF2-40B4-BE49-F238E27FC236}">
                <a16:creationId xmlns:a16="http://schemas.microsoft.com/office/drawing/2014/main" id="{F170C4BB-76FD-FE0B-BF38-2C54D919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21</a:t>
            </a:fld>
            <a:endParaRPr lang="en-US" altLang="zh-CN" sz="120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Types of Clusterings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clustering</a:t>
            </a:r>
            <a:r>
              <a:rPr lang="en-US" altLang="en-US" dirty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Important distinction between </a:t>
            </a:r>
            <a:r>
              <a:rPr lang="en-US" altLang="en-US" dirty="0">
                <a:solidFill>
                  <a:srgbClr val="FF0000"/>
                </a:solidFill>
              </a:rPr>
              <a:t>hierarchical</a:t>
            </a:r>
            <a:r>
              <a:rPr lang="en-US" altLang="en-US" dirty="0"/>
              <a:t> and </a:t>
            </a:r>
            <a:r>
              <a:rPr lang="en-US" altLang="en-US" dirty="0" err="1">
                <a:solidFill>
                  <a:srgbClr val="FF0000"/>
                </a:solidFill>
              </a:rPr>
              <a:t>partitional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r>
              <a:rPr lang="en-US" altLang="en-US" dirty="0"/>
              <a:t>sets of clusters </a:t>
            </a:r>
            <a:endParaRPr lang="en-US" alt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>
              <a:solidFill>
                <a:srgbClr val="FFCC00"/>
              </a:solidFill>
            </a:endParaRPr>
          </a:p>
          <a:p>
            <a:pPr marL="85090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Partitional</a:t>
            </a:r>
            <a:r>
              <a:rPr lang="en-US" altLang="en-US" dirty="0"/>
              <a:t> Clustering</a:t>
            </a:r>
          </a:p>
          <a:p>
            <a:pPr marL="857250" lvl="2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A division of data objects into non-overlapping subsets (clusters)</a:t>
            </a:r>
          </a:p>
          <a:p>
            <a:pPr marL="857250" lvl="2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600" dirty="0">
              <a:solidFill>
                <a:srgbClr val="FFCC00"/>
              </a:solidFill>
            </a:endParaRPr>
          </a:p>
          <a:p>
            <a:pPr marL="85090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Hierarchical clustering</a:t>
            </a:r>
          </a:p>
          <a:p>
            <a:pPr marL="857250" lvl="2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A set of nested clusters organized as a hierarchical tree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Partitional Clustering</a:t>
            </a:r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0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2147483647 w 61"/>
              <a:gd name="T1" fmla="*/ 2147483647 h 65"/>
              <a:gd name="T2" fmla="*/ 2147483647 w 61"/>
              <a:gd name="T3" fmla="*/ 2147483647 h 65"/>
              <a:gd name="T4" fmla="*/ 2147483647 w 61"/>
              <a:gd name="T5" fmla="*/ 2147483647 h 65"/>
              <a:gd name="T6" fmla="*/ 2147483647 w 61"/>
              <a:gd name="T7" fmla="*/ 2147483647 h 65"/>
              <a:gd name="T8" fmla="*/ 2147483647 w 61"/>
              <a:gd name="T9" fmla="*/ 2147483647 h 65"/>
              <a:gd name="T10" fmla="*/ 0 w 61"/>
              <a:gd name="T11" fmla="*/ 2147483647 h 65"/>
              <a:gd name="T12" fmla="*/ 0 w 61"/>
              <a:gd name="T13" fmla="*/ 2147483647 h 65"/>
              <a:gd name="T14" fmla="*/ 2147483647 w 61"/>
              <a:gd name="T15" fmla="*/ 2147483647 h 65"/>
              <a:gd name="T16" fmla="*/ 2147483647 w 61"/>
              <a:gd name="T17" fmla="*/ 0 h 65"/>
              <a:gd name="T18" fmla="*/ 2147483647 w 61"/>
              <a:gd name="T19" fmla="*/ 2147483647 h 65"/>
              <a:gd name="T20" fmla="*/ 2147483647 w 61"/>
              <a:gd name="T21" fmla="*/ 2147483647 h 65"/>
              <a:gd name="T22" fmla="*/ 2147483647 w 61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5"/>
              <a:gd name="T38" fmla="*/ 61 w 61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2147483647 w 65"/>
              <a:gd name="T1" fmla="*/ 2147483647 h 62"/>
              <a:gd name="T2" fmla="*/ 2147483647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0 w 65"/>
              <a:gd name="T11" fmla="*/ 2147483647 h 62"/>
              <a:gd name="T12" fmla="*/ 0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0 h 62"/>
              <a:gd name="T18" fmla="*/ 2147483647 w 65"/>
              <a:gd name="T19" fmla="*/ 0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"/>
              <a:gd name="T37" fmla="*/ 0 h 62"/>
              <a:gd name="T38" fmla="*/ 65 w 65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8213" name="Object 1024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547102" imgH="2097084" progId="Visio.Drawing.6">
                    <p:embed/>
                  </p:oleObj>
                </mc:Choice>
                <mc:Fallback>
                  <p:oleObj name="VISIO" r:id="rId2" imgW="1547102" imgH="2097084" progId="Visio.Drawing.6">
                    <p:embed/>
                    <p:pic>
                      <p:nvPicPr>
                        <p:cNvPr id="8213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A Partitional  Clustering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Hierarchical Clustering</a:t>
            </a:r>
          </a:p>
        </p:txBody>
      </p:sp>
      <p:graphicFrame>
        <p:nvGraphicFramePr>
          <p:cNvPr id="9219" name="Object 1024"/>
          <p:cNvGraphicFramePr>
            <a:graphicFrameLocks noChangeAspect="1"/>
          </p:cNvGraphicFramePr>
          <p:nvPr/>
        </p:nvGraphicFramePr>
        <p:xfrm>
          <a:off x="990600" y="3962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747671" imgH="1960706" progId="Visio.Drawing.6">
                  <p:embed/>
                </p:oleObj>
              </mc:Choice>
              <mc:Fallback>
                <p:oleObj name="VISIO" r:id="rId2" imgW="2747671" imgH="1960706" progId="Visio.Drawing.6">
                  <p:embed/>
                  <p:pic>
                    <p:nvPicPr>
                      <p:cNvPr id="9219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25"/>
          <p:cNvGraphicFramePr>
            <a:graphicFrameLocks noChangeAspect="1"/>
          </p:cNvGraphicFramePr>
          <p:nvPr/>
        </p:nvGraphicFramePr>
        <p:xfrm>
          <a:off x="914400" y="1447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756614" imgH="1795265" progId="Visio.Drawing.6">
                  <p:embed/>
                </p:oleObj>
              </mc:Choice>
              <mc:Fallback>
                <p:oleObj name="VISIO" r:id="rId4" imgW="2756614" imgH="1795265" progId="Visio.Drawing.6">
                  <p:embed/>
                  <p:pic>
                    <p:nvPicPr>
                      <p:cNvPr id="922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26"/>
          <p:cNvGraphicFramePr>
            <a:graphicFrameLocks noChangeAspect="1"/>
          </p:cNvGraphicFramePr>
          <p:nvPr/>
        </p:nvGraphicFramePr>
        <p:xfrm>
          <a:off x="5400675" y="1066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379425" imgH="1779615" progId="Visio.Drawing.6">
                  <p:embed/>
                </p:oleObj>
              </mc:Choice>
              <mc:Fallback>
                <p:oleObj name="VISIO" r:id="rId6" imgW="1379425" imgH="1779615" progId="Visio.Drawing.6">
                  <p:embed/>
                  <p:pic>
                    <p:nvPicPr>
                      <p:cNvPr id="9221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066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027"/>
          <p:cNvGraphicFramePr>
            <a:graphicFrameLocks noChangeAspect="1"/>
          </p:cNvGraphicFramePr>
          <p:nvPr/>
        </p:nvGraphicFramePr>
        <p:xfrm>
          <a:off x="5400675" y="3657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1471089" imgH="1761729" progId="Visio.Drawing.6">
                  <p:embed/>
                </p:oleObj>
              </mc:Choice>
              <mc:Fallback>
                <p:oleObj name="VISIO" r:id="rId8" imgW="1471089" imgH="1761729" progId="Visio.Drawing.6">
                  <p:embed/>
                  <p:pic>
                    <p:nvPicPr>
                      <p:cNvPr id="9222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657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Traditional Hierarchical Clustering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8600" y="57912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Non-traditional Hierarchical Clustering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00600" y="57912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Non-traditional Dendrogram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00600" y="32004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Traditional Dendrogram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Other Distinctions Between Sets of Clusters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Exclusive versus 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non-exclusive </a:t>
            </a:r>
            <a:r>
              <a:rPr lang="en-US" altLang="en-US" sz="2000" dirty="0" err="1"/>
              <a:t>clusterings</a:t>
            </a:r>
            <a:r>
              <a:rPr lang="en-US" altLang="en-US" sz="2000" dirty="0"/>
              <a:t>, points may belong to multiple clusters.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Can belong to multiple classes or could be ‘border’ points</a:t>
            </a:r>
          </a:p>
          <a:p>
            <a:pPr marL="850900" lvl="1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Fuzzy clustering  (one type of non-exclusive) 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In fuzzy clustering, a point belongs to every cluster with some weight between 0 and 1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Weights must sum to 1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Probabilistic clustering 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Partial versus 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some cases, we only want to cluster some of the data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Clusters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 Well-separated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 Prototype-based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 Contiguity-based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 Density-based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Described by an Objective Function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Types of Clusters: Well-Separated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</p:txBody>
      </p:sp>
      <p:sp>
        <p:nvSpPr>
          <p:cNvPr id="12292" name="Oval 4"/>
          <p:cNvSpPr>
            <a:spLocks noChangeAspect="1" noChangeArrowheads="1"/>
          </p:cNvSpPr>
          <p:nvPr/>
        </p:nvSpPr>
        <p:spPr bwMode="auto">
          <a:xfrm>
            <a:off x="1447800" y="4570413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Oval 5"/>
          <p:cNvSpPr>
            <a:spLocks noChangeAspect="1" noChangeArrowheads="1"/>
          </p:cNvSpPr>
          <p:nvPr/>
        </p:nvSpPr>
        <p:spPr bwMode="auto">
          <a:xfrm>
            <a:off x="6018213" y="4570413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Oval 6"/>
          <p:cNvSpPr>
            <a:spLocks noChangeAspect="1" noChangeArrowheads="1"/>
          </p:cNvSpPr>
          <p:nvPr/>
        </p:nvSpPr>
        <p:spPr bwMode="auto">
          <a:xfrm>
            <a:off x="3506788" y="2971800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 well-separated clusters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dirty="0"/>
              <a:t>Types of Clusters: Prototype-Based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Prototype-based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 A cluster is a set of objects such that an object in a cluster is closer (more similar) to the prototype or 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The center of a cluster is often a </a:t>
            </a:r>
            <a:r>
              <a:rPr lang="en-US" altLang="en-US" sz="2000" dirty="0">
                <a:solidFill>
                  <a:srgbClr val="FF0000"/>
                </a:solidFill>
              </a:rPr>
              <a:t>centroid</a:t>
            </a:r>
            <a:r>
              <a:rPr lang="en-US" altLang="en-US" sz="2000" dirty="0"/>
              <a:t>, the average of all the points in the cluster, or a </a:t>
            </a:r>
            <a:r>
              <a:rPr lang="en-US" altLang="en-US" sz="2000" dirty="0" err="1">
                <a:solidFill>
                  <a:srgbClr val="FF0000"/>
                </a:solidFill>
              </a:rPr>
              <a:t>medoid</a:t>
            </a:r>
            <a:r>
              <a:rPr lang="en-US" alt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13316" name="Oval 4"/>
          <p:cNvSpPr>
            <a:spLocks noChangeAspect="1" noChangeArrowheads="1"/>
          </p:cNvSpPr>
          <p:nvPr/>
        </p:nvSpPr>
        <p:spPr bwMode="auto">
          <a:xfrm>
            <a:off x="1143000" y="4191000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Oval 5"/>
          <p:cNvSpPr>
            <a:spLocks noChangeAspect="1" noChangeArrowheads="1"/>
          </p:cNvSpPr>
          <p:nvPr/>
        </p:nvSpPr>
        <p:spPr bwMode="auto">
          <a:xfrm>
            <a:off x="2514600" y="4191000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Oval 6"/>
          <p:cNvSpPr>
            <a:spLocks noChangeAspect="1" noChangeArrowheads="1"/>
          </p:cNvSpPr>
          <p:nvPr/>
        </p:nvSpPr>
        <p:spPr bwMode="auto">
          <a:xfrm>
            <a:off x="5322888" y="4329113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Oval 7"/>
          <p:cNvSpPr>
            <a:spLocks noChangeAspect="1" noChangeArrowheads="1"/>
          </p:cNvSpPr>
          <p:nvPr/>
        </p:nvSpPr>
        <p:spPr bwMode="auto">
          <a:xfrm>
            <a:off x="6694488" y="4329113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 center-based clusters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Types of Clusters: Contiguity-Based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</p:txBody>
      </p:sp>
      <p:grpSp>
        <p:nvGrpSpPr>
          <p:cNvPr id="14340" name="Group 15"/>
          <p:cNvGrpSpPr>
            <a:grpSpLocks/>
          </p:cNvGrpSpPr>
          <p:nvPr/>
        </p:nvGrpSpPr>
        <p:grpSpPr bwMode="auto">
          <a:xfrm>
            <a:off x="381000" y="3810000"/>
            <a:ext cx="8534400" cy="1219200"/>
            <a:chOff x="950" y="2544"/>
            <a:chExt cx="4106" cy="576"/>
          </a:xfrm>
        </p:grpSpPr>
        <p:sp>
          <p:nvSpPr>
            <p:cNvPr id="14342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8 h 744"/>
                <a:gd name="T10" fmla="*/ 27 w 432"/>
                <a:gd name="T11" fmla="*/ 44 h 744"/>
                <a:gd name="T12" fmla="*/ 27 w 432"/>
                <a:gd name="T13" fmla="*/ 62 h 744"/>
                <a:gd name="T14" fmla="*/ 22 w 432"/>
                <a:gd name="T15" fmla="*/ 63 h 744"/>
                <a:gd name="T16" fmla="*/ 0 w 432"/>
                <a:gd name="T17" fmla="*/ 6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>
              <a:solidFill>
                <a:srgbClr val="99CC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9 h 744"/>
                <a:gd name="T10" fmla="*/ 27 w 432"/>
                <a:gd name="T11" fmla="*/ 45 h 744"/>
                <a:gd name="T12" fmla="*/ 27 w 432"/>
                <a:gd name="T13" fmla="*/ 64 h 744"/>
                <a:gd name="T14" fmla="*/ 22 w 432"/>
                <a:gd name="T15" fmla="*/ 64 h 744"/>
                <a:gd name="T16" fmla="*/ 0 w 432"/>
                <a:gd name="T17" fmla="*/ 67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>
              <a:solidFill>
                <a:srgbClr val="00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8 h 744"/>
                <a:gd name="T10" fmla="*/ 27 w 432"/>
                <a:gd name="T11" fmla="*/ 44 h 744"/>
                <a:gd name="T12" fmla="*/ 27 w 432"/>
                <a:gd name="T13" fmla="*/ 62 h 744"/>
                <a:gd name="T14" fmla="*/ 22 w 432"/>
                <a:gd name="T15" fmla="*/ 63 h 744"/>
                <a:gd name="T16" fmla="*/ 0 w 432"/>
                <a:gd name="T17" fmla="*/ 6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>
              <a:solidFill>
                <a:srgbClr val="FF7C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6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8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0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1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 contiguous clusters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Cluster Analysis?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563" y="1151466"/>
            <a:ext cx="8732837" cy="1286933"/>
          </a:xfrm>
        </p:spPr>
        <p:txBody>
          <a:bodyPr/>
          <a:lstStyle/>
          <a:p>
            <a:r>
              <a:rPr lang="en-US" altLang="en-US" sz="2400" dirty="0"/>
              <a:t>Given a set of objects, place them in groups such that the objects in a group are similar (or related) to one another and different from (or unrelated to) the objects in other groups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3087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1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4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5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6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7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8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9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0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1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2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3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4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5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6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7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8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9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0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1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2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3085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3082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3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4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3080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Types of Clusters: Density-Based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Used when the clusters are irregular or intertwined, and when noise and outliers are present. 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366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7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8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0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1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2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3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 density-based clusters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800" dirty="0"/>
              <a:t>Types of Clusters: Objective Function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/>
              <a:t>Clusters Defined by an Objective Function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/>
              <a:t>Finds clusters that minimize or maximize an objective function. </a:t>
            </a:r>
          </a:p>
          <a:p>
            <a:pPr lvl="1"/>
            <a:r>
              <a:rPr lang="en-US" altLang="en-US" sz="2000" dirty="0"/>
              <a:t>Enumerate all possible ways of dividing the points into clusters and evaluate the `goodness' of each potential set of clusters by using the given objective function.  (NP Hard)</a:t>
            </a:r>
          </a:p>
          <a:p>
            <a:pPr lvl="1"/>
            <a:r>
              <a:rPr lang="en-US" altLang="en-US" sz="2000" dirty="0"/>
              <a:t> Can have global or local objectives.</a:t>
            </a:r>
          </a:p>
          <a:p>
            <a:pPr lvl="2"/>
            <a:r>
              <a:rPr lang="en-US" altLang="en-US" sz="1800" dirty="0"/>
              <a:t> Hierarchical clustering algorithms typically have local objectives</a:t>
            </a:r>
          </a:p>
          <a:p>
            <a:pPr lvl="2"/>
            <a:r>
              <a:rPr lang="en-US" altLang="en-US" sz="1800" dirty="0"/>
              <a:t> </a:t>
            </a:r>
            <a:r>
              <a:rPr lang="en-US" altLang="en-US" sz="1800" dirty="0" err="1"/>
              <a:t>Partitional</a:t>
            </a:r>
            <a:r>
              <a:rPr lang="en-US" altLang="en-US" sz="1800" dirty="0"/>
              <a:t> algorithms typically have global objectives</a:t>
            </a:r>
          </a:p>
          <a:p>
            <a:pPr lvl="1"/>
            <a:r>
              <a:rPr lang="en-US" altLang="en-US" sz="2000" dirty="0"/>
              <a:t>A variation of the global objective function approach is to fit the data to a parameterized model. </a:t>
            </a:r>
          </a:p>
          <a:p>
            <a:pPr lvl="2"/>
            <a:r>
              <a:rPr lang="en-US" altLang="en-US" sz="1800" dirty="0"/>
              <a:t> Parameters for the model are determined from the data. </a:t>
            </a:r>
          </a:p>
          <a:p>
            <a:pPr marL="1147763" lvl="2" indent="-233363"/>
            <a:r>
              <a:rPr lang="en-US" altLang="en-US" sz="1800" dirty="0"/>
              <a:t>Mixture models assume that the data is a ‘mixture' of a number of statistical distributions.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Characteristics of the Input Data Are Important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Type of proximity or density measure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Central to clustering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Depends on data and application 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2200" dirty="0"/>
              <a:t>Data characteristics that affect proximity and/or density are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Dimensionality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altLang="en-US" sz="1400" dirty="0"/>
              <a:t>Sparseness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Attribute type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Special relationships in the data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altLang="en-US" sz="1400" dirty="0"/>
              <a:t>For example, autocorrelation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Distribution of the data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Noise and Outliers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Often interfere with the operation of the clustering algorithm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Clusters of differing sizes, densities, and shapes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 Algorithms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K-means and its variants</a:t>
            </a:r>
            <a:r>
              <a:rPr lang="tr-TR" altLang="en-US" dirty="0"/>
              <a:t> (</a:t>
            </a:r>
            <a:r>
              <a:rPr lang="en-US" sz="2400" dirty="0"/>
              <a:t>Partitional algorithm</a:t>
            </a:r>
            <a:r>
              <a:rPr lang="tr-TR" sz="2400" dirty="0"/>
              <a:t>s)</a:t>
            </a:r>
            <a:r>
              <a:rPr lang="en-US" sz="2400" dirty="0"/>
              <a:t> </a:t>
            </a:r>
            <a:endParaRPr lang="en-US" altLang="en-US" dirty="0"/>
          </a:p>
          <a:p>
            <a:pPr lvl="4"/>
            <a:endParaRPr lang="en-US" altLang="en-US" dirty="0"/>
          </a:p>
          <a:p>
            <a:r>
              <a:rPr lang="en-US" altLang="en-US" dirty="0"/>
              <a:t>Hierarchical clustering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Density-based clustering</a:t>
            </a:r>
          </a:p>
          <a:p>
            <a:pPr lvl="4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>
            <a:extLst>
              <a:ext uri="{FF2B5EF4-FFF2-40B4-BE49-F238E27FC236}">
                <a16:creationId xmlns:a16="http://schemas.microsoft.com/office/drawing/2014/main" id="{4087750B-9699-897E-63DC-8064D1FBB7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97BC26-BCA4-4D6D-AC04-E8502FBADF79}" type="datetime4">
              <a:rPr lang="en-US" altLang="tr-TR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May 7, 2025</a:t>
            </a:fld>
            <a:endParaRPr lang="en-US" altLang="tr-TR" sz="1200"/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538E7A32-1F99-C761-DE8D-94EFEFDE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0FA5BF-5F2F-48D4-AC58-C00C1AEE8357}" type="slidenum">
              <a:rPr lang="en-US" altLang="tr-TR" smtClean="0"/>
              <a:pPr/>
              <a:t>34</a:t>
            </a:fld>
            <a:endParaRPr lang="en-US" altLang="tr-TR" sz="12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955B933E-18C5-C8A1-2613-0782CDABB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738" y="279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anose="02020500000000000000" pitchFamily="18" charset="-120"/>
              </a:rPr>
              <a:t>Partitioning Method</a:t>
            </a:r>
            <a:r>
              <a:rPr lang="tr-TR" altLang="zh-TW" b="1"/>
              <a:t>s (or algorithms)</a:t>
            </a:r>
            <a:endParaRPr lang="en-US" altLang="zh-TW" b="1">
              <a:ea typeface="新細明體" panose="02020500000000000000" pitchFamily="18" charset="-120"/>
            </a:endParaRP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F63F21C9-78B6-C7BA-647B-3D6954E23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1239838"/>
            <a:ext cx="8567737" cy="2381250"/>
          </a:xfrm>
        </p:spPr>
        <p:txBody>
          <a:bodyPr/>
          <a:lstStyle/>
          <a:p>
            <a:pPr algn="just" eaLnBrk="1" hangingPunct="1"/>
            <a:r>
              <a:rPr lang="en-US" altLang="zh-TW" sz="2400">
                <a:ea typeface="新細明體" panose="02020500000000000000" pitchFamily="18" charset="-120"/>
              </a:rPr>
              <a:t>A partitioning method constructs k clusters. It classifies the data into k groups, which together satisfy the requirements of a partition.Each group must contain at least one object.</a:t>
            </a:r>
          </a:p>
          <a:p>
            <a:pPr algn="just" eaLnBrk="1" hangingPunct="1"/>
            <a:r>
              <a:rPr lang="en-US" altLang="zh-TW" sz="2400">
                <a:ea typeface="新細明體" panose="02020500000000000000" pitchFamily="18" charset="-120"/>
              </a:rPr>
              <a:t>Each object must belong to exactly one group.</a:t>
            </a:r>
          </a:p>
          <a:p>
            <a:pPr algn="just" eaLnBrk="1" hangingPunct="1"/>
            <a:r>
              <a:rPr lang="en-US" altLang="zh-TW" sz="2400">
                <a:ea typeface="新細明體" panose="02020500000000000000" pitchFamily="18" charset="-120"/>
              </a:rPr>
              <a:t>k &lt;= n where k is the number of clusters with n objects.</a:t>
            </a:r>
          </a:p>
        </p:txBody>
      </p:sp>
      <p:graphicFrame>
        <p:nvGraphicFramePr>
          <p:cNvPr id="7175" name="Object 4">
            <a:extLst>
              <a:ext uri="{FF2B5EF4-FFF2-40B4-BE49-F238E27FC236}">
                <a16:creationId xmlns:a16="http://schemas.microsoft.com/office/drawing/2014/main" id="{5DC23614-CEE8-8688-ADF8-6D728CD640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775075"/>
          <a:ext cx="3394075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60736" imgH="4922742" progId="Visio.Drawing.6">
                  <p:embed/>
                </p:oleObj>
              </mc:Choice>
              <mc:Fallback>
                <p:oleObj name="Visio" r:id="rId2" imgW="5460736" imgH="4922742" progId="Visio.Drawing.6">
                  <p:embed/>
                  <p:pic>
                    <p:nvPicPr>
                      <p:cNvPr id="7175" name="Object 4">
                        <a:extLst>
                          <a:ext uri="{FF2B5EF4-FFF2-40B4-BE49-F238E27FC236}">
                            <a16:creationId xmlns:a16="http://schemas.microsoft.com/office/drawing/2014/main" id="{5DC23614-CEE8-8688-ADF8-6D728CD64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775075"/>
                        <a:ext cx="3394075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7DAD6C1A-5BB7-77CF-8746-FC84DADA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485731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B0EB9-5ADD-421E-BAC8-4C747338898D}" type="slidenum">
              <a:rPr lang="en-US" altLang="tr-TR" smtClean="0"/>
              <a:pPr/>
              <a:t>35</a:t>
            </a:fld>
            <a:endParaRPr lang="en-US" altLang="tr-TR" sz="1400">
              <a:latin typeface="Arial" panose="020B0604020202020204" pitchFamily="34" charset="0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C6EFACF7-FDA4-19F9-0777-E281BBF1D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Partitional algorithms</a:t>
            </a:r>
          </a:p>
        </p:txBody>
      </p:sp>
      <p:sp>
        <p:nvSpPr>
          <p:cNvPr id="1612803" name="Rectangle 3">
            <a:extLst>
              <a:ext uri="{FF2B5EF4-FFF2-40B4-BE49-F238E27FC236}">
                <a16:creationId xmlns:a16="http://schemas.microsoft.com/office/drawing/2014/main" id="{2668B69A-C685-BAE2-0D90-301640D97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000" dirty="0" err="1"/>
              <a:t>Partitional</a:t>
            </a:r>
            <a:r>
              <a:rPr lang="en-US" sz="2000" dirty="0"/>
              <a:t> algorithms generate a single partition (or clustering) of the data.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000" dirty="0"/>
              <a:t>Hierarchical </a:t>
            </a:r>
            <a:r>
              <a:rPr lang="en-US" sz="2000" dirty="0" err="1"/>
              <a:t>clusterings</a:t>
            </a:r>
            <a:r>
              <a:rPr lang="en-US" sz="2000" dirty="0"/>
              <a:t> are widely used in biological, social science where the representations in taxonomy style are preferred.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000" dirty="0" err="1"/>
              <a:t>Partitional</a:t>
            </a:r>
            <a:r>
              <a:rPr lang="en-US" sz="2000" dirty="0"/>
              <a:t> </a:t>
            </a:r>
            <a:r>
              <a:rPr lang="en-US" sz="2000" dirty="0" err="1"/>
              <a:t>clusterings</a:t>
            </a:r>
            <a:r>
              <a:rPr lang="en-US" sz="2000" dirty="0"/>
              <a:t> are frequently used in engineering, they offer more compact representation.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000" dirty="0" err="1"/>
              <a:t>Partitional</a:t>
            </a:r>
            <a:r>
              <a:rPr lang="en-US" sz="2000" dirty="0"/>
              <a:t> algorithms divide data into </a:t>
            </a:r>
            <a:r>
              <a:rPr lang="en-US" sz="2000" i="1" dirty="0">
                <a:latin typeface="Times New Roman" pitchFamily="18" charset="0"/>
              </a:rPr>
              <a:t>k</a:t>
            </a:r>
            <a:r>
              <a:rPr lang="en-US" sz="2000" dirty="0"/>
              <a:t> clusters. The value of </a:t>
            </a:r>
            <a:r>
              <a:rPr lang="en-US" sz="2000" i="1" dirty="0">
                <a:latin typeface="Times New Roman" pitchFamily="18" charset="0"/>
              </a:rPr>
              <a:t>k</a:t>
            </a:r>
            <a:r>
              <a:rPr lang="en-US" sz="2000" dirty="0"/>
              <a:t> may or may not be specified.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000" dirty="0"/>
              <a:t>Criteria, such as squared error, are used to evaluate the goodness of each proposed clustering.</a:t>
            </a:r>
            <a:endParaRPr lang="tr-TR" sz="2000" dirty="0"/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zh-CN" sz="2000" u="sng" dirty="0">
                <a:ea typeface="宋体" pitchFamily="2" charset="-122"/>
              </a:rPr>
              <a:t>Partitioning method:</a:t>
            </a:r>
            <a:r>
              <a:rPr lang="en-US" altLang="zh-CN" sz="2000" dirty="0">
                <a:ea typeface="宋体" pitchFamily="2" charset="-122"/>
              </a:rPr>
              <a:t> Partitioning a database </a:t>
            </a:r>
            <a:r>
              <a:rPr lang="en-US" altLang="zh-CN" sz="2000" b="1" i="1" dirty="0">
                <a:ea typeface="宋体" pitchFamily="2" charset="-122"/>
              </a:rPr>
              <a:t>D</a:t>
            </a:r>
            <a:r>
              <a:rPr lang="en-US" altLang="zh-CN" sz="2000" dirty="0">
                <a:ea typeface="宋体" pitchFamily="2" charset="-122"/>
              </a:rPr>
              <a:t> of </a:t>
            </a:r>
            <a:r>
              <a:rPr lang="en-US" altLang="zh-CN" sz="2000" b="1" i="1" dirty="0">
                <a:ea typeface="宋体" pitchFamily="2" charset="-122"/>
              </a:rPr>
              <a:t>n</a:t>
            </a:r>
            <a:r>
              <a:rPr lang="en-US" altLang="zh-CN" sz="2000" dirty="0">
                <a:ea typeface="宋体" pitchFamily="2" charset="-122"/>
              </a:rPr>
              <a:t> objects into a set of </a:t>
            </a:r>
            <a:r>
              <a:rPr lang="en-US" altLang="zh-CN" sz="2000" b="1" i="1" dirty="0">
                <a:ea typeface="宋体" pitchFamily="2" charset="-122"/>
              </a:rPr>
              <a:t>k</a:t>
            </a:r>
            <a:r>
              <a:rPr lang="en-US" altLang="zh-CN" sz="2000" dirty="0">
                <a:ea typeface="宋体" pitchFamily="2" charset="-122"/>
              </a:rPr>
              <a:t> clusters, such that the </a:t>
            </a: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sum of squared distances is minimized </a:t>
            </a:r>
            <a:r>
              <a:rPr lang="en-US" altLang="zh-CN" sz="2000" dirty="0">
                <a:ea typeface="宋体" pitchFamily="2" charset="-122"/>
              </a:rPr>
              <a:t>(where c</a:t>
            </a:r>
            <a:r>
              <a:rPr lang="en-US" altLang="zh-CN" sz="2000" baseline="-25000" dirty="0">
                <a:ea typeface="宋体" pitchFamily="2" charset="-122"/>
              </a:rPr>
              <a:t>i</a:t>
            </a:r>
            <a:r>
              <a:rPr lang="en-US" altLang="zh-CN" sz="2000" dirty="0">
                <a:ea typeface="宋体" pitchFamily="2" charset="-122"/>
              </a:rPr>
              <a:t> is the centroid or </a:t>
            </a:r>
            <a:r>
              <a:rPr lang="en-US" altLang="zh-CN" sz="2000" dirty="0" err="1">
                <a:ea typeface="宋体" pitchFamily="2" charset="-122"/>
              </a:rPr>
              <a:t>medoid</a:t>
            </a:r>
            <a:r>
              <a:rPr lang="en-US" altLang="zh-CN" sz="2000" dirty="0">
                <a:ea typeface="宋体" pitchFamily="2" charset="-122"/>
              </a:rPr>
              <a:t> of cluster </a:t>
            </a:r>
            <a:r>
              <a:rPr lang="en-US" altLang="zh-CN" sz="2000" dirty="0" err="1">
                <a:ea typeface="宋体" pitchFamily="2" charset="-122"/>
              </a:rPr>
              <a:t>C</a:t>
            </a:r>
            <a:r>
              <a:rPr lang="en-US" altLang="zh-CN" sz="2000" baseline="-25000" dirty="0" err="1">
                <a:ea typeface="宋体" pitchFamily="2" charset="-122"/>
              </a:rPr>
              <a:t>i</a:t>
            </a:r>
            <a:r>
              <a:rPr lang="en-US" altLang="zh-CN" sz="2000" dirty="0">
                <a:ea typeface="宋体" pitchFamily="2" charset="-122"/>
              </a:rPr>
              <a:t>)</a:t>
            </a:r>
          </a:p>
          <a:p>
            <a:pPr eaLnBrk="1" hangingPunct="1">
              <a:buClr>
                <a:schemeClr val="tx1"/>
              </a:buClr>
              <a:defRPr/>
            </a:pPr>
            <a:endParaRPr lang="tr-TR" sz="2000" dirty="0"/>
          </a:p>
          <a:p>
            <a:pPr eaLnBrk="1" hangingPunct="1">
              <a:buClr>
                <a:schemeClr val="tx1"/>
              </a:buClr>
              <a:defRPr/>
            </a:pPr>
            <a:endParaRPr lang="tr-TR" sz="2000" dirty="0"/>
          </a:p>
          <a:p>
            <a:pPr eaLnBrk="1" hangingPunct="1">
              <a:buClr>
                <a:schemeClr val="tx1"/>
              </a:buClr>
              <a:defRPr/>
            </a:pPr>
            <a:endParaRPr lang="tr-TR" sz="2000" dirty="0"/>
          </a:p>
          <a:p>
            <a:pPr eaLnBrk="1" hangingPunct="1">
              <a:buClr>
                <a:schemeClr val="tx1"/>
              </a:buClr>
              <a:defRPr/>
            </a:pPr>
            <a:r>
              <a:rPr lang="en-US" sz="2000" dirty="0"/>
              <a:t>The choice of criterion function is problem dependent.</a:t>
            </a:r>
          </a:p>
          <a:p>
            <a:pPr eaLnBrk="1" hangingPunct="1">
              <a:buClr>
                <a:schemeClr val="tx1"/>
              </a:buClr>
              <a:defRPr/>
            </a:pPr>
            <a:endParaRPr lang="tr-TR" sz="2000" dirty="0"/>
          </a:p>
          <a:p>
            <a:pPr eaLnBrk="1" hangingPunct="1">
              <a:buClr>
                <a:schemeClr val="tx1"/>
              </a:buClr>
              <a:defRPr/>
            </a:pPr>
            <a:endParaRPr lang="en-US" sz="2000" dirty="0"/>
          </a:p>
        </p:txBody>
      </p:sp>
      <p:graphicFrame>
        <p:nvGraphicFramePr>
          <p:cNvPr id="8199" name="Object 4">
            <a:extLst>
              <a:ext uri="{FF2B5EF4-FFF2-40B4-BE49-F238E27FC236}">
                <a16:creationId xmlns:a16="http://schemas.microsoft.com/office/drawing/2014/main" id="{AE0B178A-F000-8CE7-82E0-586695561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679268"/>
              </p:ext>
            </p:extLst>
          </p:nvPr>
        </p:nvGraphicFramePr>
        <p:xfrm>
          <a:off x="2133600" y="4495800"/>
          <a:ext cx="37560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495300" progId="Equation.3">
                  <p:embed/>
                </p:oleObj>
              </mc:Choice>
              <mc:Fallback>
                <p:oleObj name="Equation" r:id="rId2" imgW="2324100" imgH="495300" progId="Equation.3">
                  <p:embed/>
                  <p:pic>
                    <p:nvPicPr>
                      <p:cNvPr id="8199" name="Object 4">
                        <a:extLst>
                          <a:ext uri="{FF2B5EF4-FFF2-40B4-BE49-F238E27FC236}">
                            <a16:creationId xmlns:a16="http://schemas.microsoft.com/office/drawing/2014/main" id="{AE0B178A-F000-8CE7-82E0-5866955615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95800"/>
                        <a:ext cx="37560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63B4F66B-11DD-6350-71AB-ABFF26B8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B0EB9-5ADD-421E-BAC8-4C747338898D}" type="slidenum">
              <a:rPr lang="en-US" altLang="tr-TR" smtClean="0"/>
              <a:pPr/>
              <a:t>36</a:t>
            </a:fld>
            <a:endParaRPr lang="en-US" altLang="tr-TR" sz="1400">
              <a:latin typeface="Arial" panose="020B0604020202020204" pitchFamily="34" charset="0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A32FE740-166B-A1B6-537B-C16EA7C0E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Partitional algorithms (cont.)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2ABB121F-193E-AE7A-1287-DF68DB374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16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000" dirty="0" err="1"/>
              <a:t>Achieving</a:t>
            </a:r>
            <a:r>
              <a:rPr lang="tr-TR" altLang="tr-TR" sz="2000" dirty="0"/>
              <a:t> global </a:t>
            </a:r>
            <a:r>
              <a:rPr lang="tr-TR" altLang="tr-TR" sz="2000" dirty="0" err="1"/>
              <a:t>optimility</a:t>
            </a:r>
            <a:r>
              <a:rPr lang="tr-TR" altLang="tr-TR" sz="2000" dirty="0"/>
              <a:t> in </a:t>
            </a:r>
            <a:r>
              <a:rPr lang="tr-TR" altLang="tr-TR" sz="2000" dirty="0" err="1"/>
              <a:t>partition-based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algortihms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require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the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exhaustive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enumaretion</a:t>
            </a:r>
            <a:r>
              <a:rPr lang="tr-TR" altLang="tr-TR" sz="2000" dirty="0"/>
              <a:t> of </a:t>
            </a:r>
            <a:r>
              <a:rPr lang="tr-TR" altLang="tr-TR" sz="2000" dirty="0" err="1"/>
              <a:t>all</a:t>
            </a:r>
            <a:r>
              <a:rPr lang="tr-TR" altLang="tr-TR" sz="2000" dirty="0"/>
              <a:t> </a:t>
            </a:r>
            <a:r>
              <a:rPr lang="tr-TR" altLang="tr-TR" sz="2000" dirty="0" err="1"/>
              <a:t>posibile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partitions</a:t>
            </a:r>
            <a:endParaRPr lang="tr-TR" altLang="tr-TR" sz="2000" dirty="0"/>
          </a:p>
          <a:p>
            <a:pPr eaLnBrk="1" hangingPunct="1">
              <a:lnSpc>
                <a:spcPct val="90000"/>
              </a:lnSpc>
            </a:pPr>
            <a:r>
              <a:rPr lang="en-US" altLang="tr-TR" sz="2000" dirty="0"/>
              <a:t>Evaluate every possible partition containing k clusters. Select the best partition according to the criterion function.</a:t>
            </a:r>
            <a:r>
              <a:rPr lang="tr-TR" altLang="tr-TR" sz="2000" dirty="0"/>
              <a:t> </a:t>
            </a:r>
            <a:r>
              <a:rPr lang="en-US" altLang="tr-TR" sz="2000" dirty="0"/>
              <a:t>(</a:t>
            </a:r>
            <a:r>
              <a:rPr lang="en-US" altLang="tr-TR" sz="2000" dirty="0">
                <a:solidFill>
                  <a:srgbClr val="FF0000"/>
                </a:solidFill>
              </a:rPr>
              <a:t>NP Hard</a:t>
            </a:r>
            <a:r>
              <a:rPr lang="en-US" altLang="tr-TR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000" dirty="0"/>
              <a:t>The number of possible partitions is </a:t>
            </a:r>
            <a:r>
              <a:rPr lang="en-US" altLang="tr-TR" sz="2000" dirty="0">
                <a:solidFill>
                  <a:srgbClr val="FF0000"/>
                </a:solidFill>
              </a:rPr>
              <a:t>enormou</a:t>
            </a:r>
            <a:r>
              <a:rPr lang="en-US" altLang="tr-TR" sz="2000" dirty="0"/>
              <a:t>s, even when </a:t>
            </a:r>
            <a:r>
              <a:rPr lang="en-US" altLang="tr-TR" sz="2000" i="1" dirty="0">
                <a:latin typeface="Times New Roman" panose="02020603050405020304" pitchFamily="18" charset="0"/>
              </a:rPr>
              <a:t>k</a:t>
            </a:r>
            <a:r>
              <a:rPr lang="en-US" altLang="tr-TR" sz="2000" dirty="0">
                <a:latin typeface="Times New Roman" panose="02020603050405020304" pitchFamily="18" charset="0"/>
              </a:rPr>
              <a:t>,</a:t>
            </a:r>
            <a:r>
              <a:rPr lang="en-US" altLang="tr-TR" sz="2000" i="1" dirty="0">
                <a:latin typeface="Times New Roman" panose="02020603050405020304" pitchFamily="18" charset="0"/>
              </a:rPr>
              <a:t> n</a:t>
            </a:r>
            <a:r>
              <a:rPr lang="en-US" altLang="tr-TR" sz="2000" dirty="0"/>
              <a:t> are relatively small.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000" dirty="0"/>
              <a:t>Let </a:t>
            </a:r>
            <a:r>
              <a:rPr lang="en-US" altLang="tr-TR" sz="2000" i="1" dirty="0">
                <a:latin typeface="Times New Roman" panose="02020603050405020304" pitchFamily="18" charset="0"/>
              </a:rPr>
              <a:t>S</a:t>
            </a:r>
            <a:r>
              <a:rPr lang="en-US" altLang="tr-TR" sz="2000" dirty="0">
                <a:latin typeface="Times New Roman" panose="02020603050405020304" pitchFamily="18" charset="0"/>
              </a:rPr>
              <a:t>(</a:t>
            </a:r>
            <a:r>
              <a:rPr lang="en-US" altLang="tr-TR" sz="2000" i="1" dirty="0" err="1">
                <a:latin typeface="Times New Roman" panose="02020603050405020304" pitchFamily="18" charset="0"/>
              </a:rPr>
              <a:t>n</a:t>
            </a:r>
            <a:r>
              <a:rPr lang="en-US" altLang="tr-TR" sz="2000" dirty="0" err="1">
                <a:latin typeface="Times New Roman" panose="02020603050405020304" pitchFamily="18" charset="0"/>
              </a:rPr>
              <a:t>,</a:t>
            </a:r>
            <a:r>
              <a:rPr lang="en-US" altLang="tr-TR" sz="2000" i="1" dirty="0" err="1">
                <a:latin typeface="Times New Roman" panose="02020603050405020304" pitchFamily="18" charset="0"/>
              </a:rPr>
              <a:t>k</a:t>
            </a:r>
            <a:r>
              <a:rPr lang="en-US" altLang="tr-TR" sz="2000" dirty="0">
                <a:latin typeface="Times New Roman" panose="02020603050405020304" pitchFamily="18" charset="0"/>
              </a:rPr>
              <a:t>)</a:t>
            </a:r>
            <a:r>
              <a:rPr lang="en-US" altLang="tr-TR" sz="2000" dirty="0"/>
              <a:t> denote the number of partitions of </a:t>
            </a:r>
            <a:r>
              <a:rPr lang="en-US" altLang="tr-TR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tr-TR" sz="2000" dirty="0">
                <a:solidFill>
                  <a:srgbClr val="FF0000"/>
                </a:solidFill>
              </a:rPr>
              <a:t> points </a:t>
            </a:r>
            <a:r>
              <a:rPr lang="en-US" altLang="tr-TR" sz="2000" dirty="0"/>
              <a:t>into </a:t>
            </a:r>
            <a:r>
              <a:rPr lang="en-US" altLang="tr-TR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tr-TR" sz="2000" dirty="0">
                <a:solidFill>
                  <a:srgbClr val="FF0000"/>
                </a:solidFill>
              </a:rPr>
              <a:t> clusters</a:t>
            </a:r>
            <a:r>
              <a:rPr lang="en-US" altLang="tr-TR" sz="20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tr-TR" sz="2000" dirty="0"/>
          </a:p>
          <a:p>
            <a:pPr eaLnBrk="1" hangingPunct="1">
              <a:lnSpc>
                <a:spcPct val="90000"/>
              </a:lnSpc>
            </a:pPr>
            <a:endParaRPr lang="tr-TR" altLang="tr-TR" sz="2000" dirty="0"/>
          </a:p>
          <a:p>
            <a:pPr eaLnBrk="1" hangingPunct="1">
              <a:lnSpc>
                <a:spcPct val="90000"/>
              </a:lnSpc>
            </a:pPr>
            <a:endParaRPr lang="en-US" altLang="tr-TR" sz="2000" dirty="0"/>
          </a:p>
          <a:p>
            <a:pPr eaLnBrk="1" hangingPunct="1">
              <a:lnSpc>
                <a:spcPct val="90000"/>
              </a:lnSpc>
            </a:pPr>
            <a:r>
              <a:rPr lang="en-US" altLang="tr-TR" sz="2000" dirty="0"/>
              <a:t>E.g. </a:t>
            </a:r>
            <a:r>
              <a:rPr lang="en-US" altLang="tr-TR" sz="2000" i="1" dirty="0">
                <a:latin typeface="Times New Roman" panose="02020603050405020304" pitchFamily="18" charset="0"/>
              </a:rPr>
              <a:t>S</a:t>
            </a:r>
            <a:r>
              <a:rPr lang="en-US" altLang="tr-TR" sz="2000" dirty="0">
                <a:latin typeface="Times New Roman" panose="02020603050405020304" pitchFamily="18" charset="0"/>
              </a:rPr>
              <a:t>(10,4) = 34105; </a:t>
            </a:r>
            <a:r>
              <a:rPr lang="en-US" altLang="tr-TR" sz="2000" i="1" dirty="0">
                <a:latin typeface="Times New Roman" panose="02020603050405020304" pitchFamily="18" charset="0"/>
              </a:rPr>
              <a:t>S</a:t>
            </a:r>
            <a:r>
              <a:rPr lang="en-US" altLang="tr-TR" sz="2000" dirty="0">
                <a:latin typeface="Times New Roman" panose="02020603050405020304" pitchFamily="18" charset="0"/>
              </a:rPr>
              <a:t>(19,4) = 11259666000</a:t>
            </a:r>
            <a:r>
              <a:rPr lang="en-US" altLang="tr-TR" sz="2000" dirty="0"/>
              <a:t>.</a:t>
            </a:r>
            <a:endParaRPr lang="tr-TR" altLang="tr-TR" sz="2000" dirty="0"/>
          </a:p>
          <a:p>
            <a:pPr eaLnBrk="1" hangingPunct="1">
              <a:lnSpc>
                <a:spcPct val="90000"/>
              </a:lnSpc>
            </a:pPr>
            <a:endParaRPr lang="tr-TR" altLang="tr-TR" sz="2000" dirty="0"/>
          </a:p>
          <a:p>
            <a:pPr eaLnBrk="1" hangingPunct="1">
              <a:lnSpc>
                <a:spcPct val="90000"/>
              </a:lnSpc>
            </a:pPr>
            <a:endParaRPr lang="tr-TR" altLang="tr-TR" sz="20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000" dirty="0" err="1"/>
              <a:t>Partition-based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algortihms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use</a:t>
            </a:r>
            <a:r>
              <a:rPr lang="tr-TR" altLang="tr-TR" sz="2000" dirty="0"/>
              <a:t> </a:t>
            </a:r>
            <a:r>
              <a:rPr lang="tr-TR" altLang="tr-TR" sz="2000" dirty="0" err="1">
                <a:solidFill>
                  <a:srgbClr val="FF0000"/>
                </a:solidFill>
              </a:rPr>
              <a:t>heuristic</a:t>
            </a:r>
            <a:r>
              <a:rPr lang="tr-TR" altLang="tr-TR" sz="2000" dirty="0">
                <a:solidFill>
                  <a:srgbClr val="FF0000"/>
                </a:solidFill>
              </a:rPr>
              <a:t> </a:t>
            </a:r>
            <a:r>
              <a:rPr lang="tr-TR" altLang="tr-TR" sz="2000" dirty="0" err="1">
                <a:solidFill>
                  <a:srgbClr val="FF0000"/>
                </a:solidFill>
              </a:rPr>
              <a:t>methods</a:t>
            </a:r>
            <a:r>
              <a:rPr lang="tr-TR" altLang="tr-TR" sz="2000" dirty="0">
                <a:solidFill>
                  <a:srgbClr val="FF0000"/>
                </a:solidFill>
              </a:rPr>
              <a:t> </a:t>
            </a:r>
            <a:r>
              <a:rPr lang="tr-TR" altLang="tr-TR" sz="2000" dirty="0" err="1"/>
              <a:t>such</a:t>
            </a:r>
            <a:r>
              <a:rPr lang="tr-TR" altLang="tr-TR" sz="2000" dirty="0"/>
              <a:t> K-</a:t>
            </a:r>
            <a:r>
              <a:rPr lang="tr-TR" altLang="tr-TR" sz="2000" dirty="0" err="1"/>
              <a:t>means</a:t>
            </a:r>
            <a:r>
              <a:rPr lang="tr-TR" altLang="tr-TR" sz="2000" dirty="0"/>
              <a:t>, K-</a:t>
            </a:r>
            <a:r>
              <a:rPr lang="tr-TR" altLang="tr-TR" sz="2000" dirty="0" err="1"/>
              <a:t>medoids</a:t>
            </a:r>
            <a:r>
              <a:rPr lang="tr-TR" altLang="tr-TR" sz="2000" dirty="0"/>
              <a:t>, </a:t>
            </a:r>
            <a:r>
              <a:rPr lang="tr-TR" altLang="tr-TR" sz="2000" dirty="0" err="1"/>
              <a:t>or</a:t>
            </a:r>
            <a:r>
              <a:rPr lang="tr-TR" altLang="tr-TR" sz="2000" dirty="0"/>
              <a:t> a </a:t>
            </a:r>
            <a:r>
              <a:rPr lang="tr-TR" altLang="tr-TR" sz="2000" dirty="0" err="1"/>
              <a:t>variation</a:t>
            </a:r>
            <a:r>
              <a:rPr lang="tr-TR" altLang="tr-TR" sz="2000" dirty="0"/>
              <a:t> of </a:t>
            </a:r>
            <a:r>
              <a:rPr lang="tr-TR" altLang="tr-TR" sz="2000" dirty="0" err="1"/>
              <a:t>them</a:t>
            </a:r>
            <a:r>
              <a:rPr lang="tr-TR" altLang="tr-TR" sz="2000" dirty="0"/>
              <a:t> </a:t>
            </a:r>
            <a:r>
              <a:rPr lang="tr-TR" altLang="tr-TR" sz="2000" dirty="0" err="1"/>
              <a:t>for</a:t>
            </a:r>
            <a:r>
              <a:rPr lang="tr-TR" altLang="tr-TR" sz="2000" dirty="0"/>
              <a:t> </a:t>
            </a:r>
            <a:r>
              <a:rPr lang="tr-TR" altLang="tr-TR" sz="2000" dirty="0" err="1"/>
              <a:t>clustering</a:t>
            </a:r>
            <a:r>
              <a:rPr lang="tr-TR" altLang="tr-TR" sz="20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000" dirty="0"/>
          </a:p>
          <a:p>
            <a:pPr eaLnBrk="1" hangingPunct="1">
              <a:lnSpc>
                <a:spcPct val="90000"/>
              </a:lnSpc>
            </a:pPr>
            <a:endParaRPr lang="en-US" altLang="tr-TR" sz="2000" dirty="0"/>
          </a:p>
        </p:txBody>
      </p:sp>
      <p:graphicFrame>
        <p:nvGraphicFramePr>
          <p:cNvPr id="9223" name="Object 4">
            <a:extLst>
              <a:ext uri="{FF2B5EF4-FFF2-40B4-BE49-F238E27FC236}">
                <a16:creationId xmlns:a16="http://schemas.microsoft.com/office/drawing/2014/main" id="{5F6F9522-8ADF-AB96-585E-C4B114B2C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3582988"/>
          <a:ext cx="28225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900" imgH="457200" progId="Equation.3">
                  <p:embed/>
                </p:oleObj>
              </mc:Choice>
              <mc:Fallback>
                <p:oleObj name="Equation" r:id="rId2" imgW="1739900" imgH="457200" progId="Equation.3">
                  <p:embed/>
                  <p:pic>
                    <p:nvPicPr>
                      <p:cNvPr id="9223" name="Object 4">
                        <a:extLst>
                          <a:ext uri="{FF2B5EF4-FFF2-40B4-BE49-F238E27FC236}">
                            <a16:creationId xmlns:a16="http://schemas.microsoft.com/office/drawing/2014/main" id="{5F6F9522-8ADF-AB96-585E-C4B114B2C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582988"/>
                        <a:ext cx="282257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9C401E7E-BEDC-B04D-92AF-1A44B0BE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0FA5BF-5F2F-48D4-AC58-C00C1AEE8357}" type="slidenum">
              <a:rPr lang="en-US" altLang="tr-TR" smtClean="0"/>
              <a:pPr/>
              <a:t>37</a:t>
            </a:fld>
            <a:endParaRPr lang="en-US" altLang="tr-TR" sz="1200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11E62291-7D21-1F64-7C8B-7C8C37450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914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tr-TR"/>
              <a:t>Partitioning Algorithms: Basic Concept</a:t>
            </a:r>
            <a:endParaRPr lang="en-US" altLang="tr-TR" sz="2400" b="1"/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ADB7FB61-4468-E3A9-B7BD-A2E56CA41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tr-TR" sz="2400" u="sng"/>
              <a:t>Partitioning method:</a:t>
            </a:r>
            <a:r>
              <a:rPr lang="en-US" altLang="tr-TR" sz="2400"/>
              <a:t> Construct a partition of a database </a:t>
            </a:r>
            <a:r>
              <a:rPr lang="en-US" altLang="tr-TR" sz="2400" b="1" i="1"/>
              <a:t>D</a:t>
            </a:r>
            <a:r>
              <a:rPr lang="en-US" altLang="tr-TR" sz="2400"/>
              <a:t> of </a:t>
            </a:r>
            <a:r>
              <a:rPr lang="en-US" altLang="tr-TR" sz="2400" b="1" i="1"/>
              <a:t>n</a:t>
            </a:r>
            <a:r>
              <a:rPr lang="en-US" altLang="tr-TR" sz="2400"/>
              <a:t> objects into a set of </a:t>
            </a:r>
            <a:r>
              <a:rPr lang="en-US" altLang="tr-TR" sz="2400" b="1" i="1"/>
              <a:t>k</a:t>
            </a:r>
            <a:r>
              <a:rPr lang="en-US" altLang="tr-TR" sz="2400"/>
              <a:t>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r-TR" sz="2400"/>
              <a:t>Given a </a:t>
            </a:r>
            <a:r>
              <a:rPr lang="en-US" altLang="tr-TR" sz="2400" i="1"/>
              <a:t>k</a:t>
            </a:r>
            <a:r>
              <a:rPr lang="en-US" altLang="tr-TR" sz="2400"/>
              <a:t>, find a partition of </a:t>
            </a:r>
            <a:r>
              <a:rPr lang="en-US" altLang="tr-TR" sz="2400" i="1"/>
              <a:t>k clusters </a:t>
            </a:r>
            <a:r>
              <a:rPr lang="en-US" altLang="tr-TR" sz="2400"/>
              <a:t>that optimizes the chosen partitioning criterion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tr-TR" sz="2400"/>
              <a:t>Global optimal: exhaustively enumerate all partitions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tr-TR" sz="2400"/>
              <a:t>Heuristic methods: </a:t>
            </a:r>
            <a:r>
              <a:rPr lang="en-US" altLang="tr-TR" sz="2400" i="1"/>
              <a:t>k-means</a:t>
            </a:r>
            <a:r>
              <a:rPr lang="en-US" altLang="tr-TR" sz="2400"/>
              <a:t> and </a:t>
            </a:r>
            <a:r>
              <a:rPr lang="en-US" altLang="tr-TR" sz="2400" i="1"/>
              <a:t>k-medoids</a:t>
            </a:r>
            <a:r>
              <a:rPr lang="en-US" altLang="tr-TR" sz="2400"/>
              <a:t> algorithms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tr-TR" sz="2400" i="1" u="sng"/>
              <a:t>k-means</a:t>
            </a:r>
            <a:r>
              <a:rPr lang="en-US" altLang="tr-TR" sz="2400"/>
              <a:t> (MacQueen’67): Each cluster is represented by the center of the cluster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tr-TR" sz="2400" i="1" u="sng"/>
              <a:t>k-medoids</a:t>
            </a:r>
            <a:r>
              <a:rPr lang="en-US" altLang="tr-TR" sz="2400"/>
              <a:t> or PAM (Partition around medoids) (Kaufman &amp; Rousseeuw’87): Each cluster is represented by one of the objects in the cluster  </a:t>
            </a:r>
          </a:p>
        </p:txBody>
      </p:sp>
    </p:spTree>
  </p:cSld>
  <p:clrMapOvr>
    <a:masterClrMapping/>
  </p:clrMapOvr>
  <p:transition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4502A3DF-8D4D-BBED-99B6-C5403497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B0EB9-5ADD-421E-BAC8-4C747338898D}" type="slidenum">
              <a:rPr lang="en-US" altLang="tr-TR" smtClean="0"/>
              <a:pPr/>
              <a:t>38</a:t>
            </a:fld>
            <a:endParaRPr lang="en-US" altLang="tr-TR" sz="1400">
              <a:latin typeface="Arial" panose="020B0604020202020204" pitchFamily="34" charset="0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92E646ED-8C31-A5EE-46F5-EE8E43307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i="1"/>
              <a:t>C</a:t>
            </a:r>
            <a:r>
              <a:rPr lang="en-US" altLang="tr-TR" i="1"/>
              <a:t>luster</a:t>
            </a:r>
            <a:r>
              <a:rPr lang="en-US" altLang="tr-TR"/>
              <a:t> </a:t>
            </a:r>
            <a:r>
              <a:rPr lang="tr-TR" altLang="tr-TR"/>
              <a:t>Parameters</a:t>
            </a:r>
            <a:endParaRPr lang="en-US" altLang="tr-TR"/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DA1A3B3F-C2D2-B584-E831-F19C31957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1163638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r-TR" i="1">
                <a:solidFill>
                  <a:srgbClr val="9900CC"/>
                </a:solidFill>
              </a:rPr>
              <a:t>Some characteristic values of the clusters: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tr-TR" i="1">
              <a:solidFill>
                <a:srgbClr val="99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tr-TR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tr-TR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tr-TR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tr-TR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tr-TR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tr-TR" i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tr-TR" sz="1800" b="1" u="sng">
                <a:solidFill>
                  <a:srgbClr val="006600"/>
                </a:solidFill>
              </a:rPr>
              <a:t>Centroid</a:t>
            </a:r>
            <a:r>
              <a:rPr lang="en-US" altLang="tr-TR" sz="1800" b="1"/>
              <a:t> </a:t>
            </a:r>
            <a:r>
              <a:rPr lang="en-US" altLang="tr-TR" sz="1800"/>
              <a:t>is the middle of the cluster. It is not necessary to be a data point. Let </a:t>
            </a:r>
            <a:r>
              <a:rPr lang="en-US" altLang="tr-TR" sz="1800" i="1"/>
              <a:t>C</a:t>
            </a:r>
            <a:r>
              <a:rPr lang="en-US" altLang="tr-TR" sz="1800" i="1" baseline="-25000"/>
              <a:t>K</a:t>
            </a:r>
            <a:r>
              <a:rPr lang="en-US" altLang="tr-TR" sz="1800"/>
              <a:t> denote centroid of cluster </a:t>
            </a:r>
            <a:r>
              <a:rPr lang="en-US" altLang="tr-TR" sz="1800" i="1"/>
              <a:t>K</a:t>
            </a:r>
            <a:r>
              <a:rPr lang="en-US" altLang="tr-TR" sz="1800"/>
              <a:t>.</a:t>
            </a:r>
            <a:r>
              <a:rPr lang="tr-TR" altLang="tr-TR" sz="1800"/>
              <a:t> </a:t>
            </a:r>
            <a:endParaRPr lang="en-US" altLang="tr-TR" sz="180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tr-TR" sz="1800" b="1">
                <a:solidFill>
                  <a:srgbClr val="006666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Radius</a:t>
            </a:r>
            <a:r>
              <a:rPr lang="en-US" altLang="tr-TR" sz="1800">
                <a:cs typeface="Tahoma" panose="020B0604030504040204" pitchFamily="34" charset="0"/>
                <a:sym typeface="Symbol" panose="05050102010706020507" pitchFamily="18" charset="2"/>
              </a:rPr>
              <a:t>: square root of average distance from any point of the cluster to its centroid</a:t>
            </a:r>
            <a:r>
              <a:rPr lang="tr-TR" altLang="tr-TR" sz="1800">
                <a:cs typeface="Tahoma" panose="020B0604030504040204" pitchFamily="34" charset="0"/>
                <a:sym typeface="Symbol" panose="05050102010706020507" pitchFamily="18" charset="2"/>
              </a:rPr>
              <a:t>. </a:t>
            </a:r>
            <a:endParaRPr lang="en-US" altLang="tr-TR" sz="180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tr-TR" sz="1800" b="1">
                <a:solidFill>
                  <a:srgbClr val="006666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Diameter</a:t>
            </a:r>
            <a:r>
              <a:rPr lang="en-US" altLang="tr-TR" sz="1800">
                <a:cs typeface="Tahoma" panose="020B0604030504040204" pitchFamily="34" charset="0"/>
                <a:sym typeface="Symbol" panose="05050102010706020507" pitchFamily="18" charset="2"/>
              </a:rPr>
              <a:t>: square root of average mean squared distance between all pairs of points in the cluster</a:t>
            </a:r>
            <a:endParaRPr lang="en-US" altLang="tr-TR" sz="180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tr-TR" sz="1800" b="1" u="sng">
                <a:solidFill>
                  <a:srgbClr val="006600"/>
                </a:solidFill>
              </a:rPr>
              <a:t>Medoid</a:t>
            </a:r>
            <a:r>
              <a:rPr lang="en-US" altLang="tr-TR" sz="1800"/>
              <a:t> is an actual item that is located at the central of the cluster. Let </a:t>
            </a:r>
            <a:r>
              <a:rPr lang="en-US" altLang="tr-TR" sz="1800" i="1"/>
              <a:t>M</a:t>
            </a:r>
            <a:r>
              <a:rPr lang="en-US" altLang="tr-TR" sz="1800" i="1" baseline="-25000"/>
              <a:t>K</a:t>
            </a:r>
            <a:r>
              <a:rPr lang="en-US" altLang="tr-TR" sz="1800" i="1">
                <a:latin typeface="Times New Roman" panose="02020603050405020304" pitchFamily="18" charset="0"/>
              </a:rPr>
              <a:t> </a:t>
            </a:r>
            <a:r>
              <a:rPr lang="en-US" altLang="tr-TR" sz="1800"/>
              <a:t>denote medoid of cluster </a:t>
            </a:r>
            <a:r>
              <a:rPr lang="en-US" altLang="tr-TR" sz="1800" i="1"/>
              <a:t>K</a:t>
            </a:r>
            <a:r>
              <a:rPr lang="en-US" altLang="tr-TR" sz="1800"/>
              <a:t>.</a:t>
            </a:r>
          </a:p>
        </p:txBody>
      </p:sp>
      <p:graphicFrame>
        <p:nvGraphicFramePr>
          <p:cNvPr id="12295" name="Object 4">
            <a:extLst>
              <a:ext uri="{FF2B5EF4-FFF2-40B4-BE49-F238E27FC236}">
                <a16:creationId xmlns:a16="http://schemas.microsoft.com/office/drawing/2014/main" id="{9292E108-4D08-57D5-B3D4-A963C7D43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638654"/>
              </p:ext>
            </p:extLst>
          </p:nvPr>
        </p:nvGraphicFramePr>
        <p:xfrm>
          <a:off x="1460500" y="1600200"/>
          <a:ext cx="5867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200" imgH="1371600" progId="Equation.3">
                  <p:embed/>
                </p:oleObj>
              </mc:Choice>
              <mc:Fallback>
                <p:oleObj name="Equation" r:id="rId2" imgW="3632200" imgH="1371600" progId="Equation.3">
                  <p:embed/>
                  <p:pic>
                    <p:nvPicPr>
                      <p:cNvPr id="12295" name="Object 4">
                        <a:extLst>
                          <a:ext uri="{FF2B5EF4-FFF2-40B4-BE49-F238E27FC236}">
                            <a16:creationId xmlns:a16="http://schemas.microsoft.com/office/drawing/2014/main" id="{9292E108-4D08-57D5-B3D4-A963C7D430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600200"/>
                        <a:ext cx="5867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4DE84D1-4FDD-0637-07A4-103B030B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B0EB9-5ADD-421E-BAC8-4C747338898D}" type="slidenum">
              <a:rPr lang="en-US" altLang="tr-TR" smtClean="0"/>
              <a:pPr/>
              <a:t>39</a:t>
            </a:fld>
            <a:endParaRPr lang="en-US" altLang="tr-TR" sz="1400">
              <a:latin typeface="Arial" panose="020B060402020202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558AF92-5EAA-9E80-FFC3-05271F556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i="1"/>
              <a:t>C</a:t>
            </a:r>
            <a:r>
              <a:rPr lang="en-US" altLang="tr-TR" i="1"/>
              <a:t>luster</a:t>
            </a:r>
            <a:r>
              <a:rPr lang="en-US" altLang="tr-TR"/>
              <a:t> </a:t>
            </a:r>
            <a:r>
              <a:rPr lang="tr-TR" altLang="tr-TR"/>
              <a:t>Parameters</a:t>
            </a:r>
          </a:p>
        </p:txBody>
      </p:sp>
      <p:pic>
        <p:nvPicPr>
          <p:cNvPr id="13318" name="Picture 4" descr="dum">
            <a:extLst>
              <a:ext uri="{FF2B5EF4-FFF2-40B4-BE49-F238E27FC236}">
                <a16:creationId xmlns:a16="http://schemas.microsoft.com/office/drawing/2014/main" id="{DBE24C4D-9E6B-1C1A-9499-B503243474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188" y="2792413"/>
            <a:ext cx="5381625" cy="3286125"/>
          </a:xfr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D5AA67C0-796A-735D-78B7-425BED32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163638"/>
            <a:ext cx="86153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>
                <a:latin typeface="Tahoma" panose="020B0604030504040204" pitchFamily="34" charset="0"/>
              </a:rPr>
              <a:t>The </a:t>
            </a:r>
            <a:r>
              <a:rPr lang="tr-TR" altLang="tr-TR">
                <a:solidFill>
                  <a:srgbClr val="006666"/>
                </a:solidFill>
                <a:latin typeface="Tahoma" panose="020B0604030504040204" pitchFamily="34" charset="0"/>
              </a:rPr>
              <a:t>squared error</a:t>
            </a:r>
            <a:r>
              <a:rPr lang="tr-TR" altLang="tr-TR">
                <a:latin typeface="Tahoma" panose="020B0604030504040204" pitchFamily="34" charset="0"/>
              </a:rPr>
              <a:t> for a cluster is the sum of the the squared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</a:rPr>
              <a:t>Euclidean distances between each element in the cluster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</a:rPr>
              <a:t>and the cluster centroid, C</a:t>
            </a:r>
            <a:r>
              <a:rPr lang="tr-TR" altLang="tr-TR" baseline="-25000">
                <a:latin typeface="Tahoma" panose="020B0604030504040204" pitchFamily="34" charset="0"/>
              </a:rPr>
              <a:t>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 of Cluster Analysis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b="1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Group related documents for browsing, group genes and proteins that have similar functionality, or group stocks with similar price fluctuations</a:t>
            </a:r>
            <a:endParaRPr lang="en-US" altLang="en-US" sz="2000" b="1"/>
          </a:p>
          <a:p>
            <a:pPr>
              <a:spcBef>
                <a:spcPct val="20000"/>
              </a:spcBef>
            </a:pPr>
            <a:endParaRPr lang="en-US" altLang="en-US" sz="2400" b="1"/>
          </a:p>
          <a:p>
            <a:pPr>
              <a:spcBef>
                <a:spcPct val="20000"/>
              </a:spcBef>
            </a:pPr>
            <a:r>
              <a:rPr lang="en-US" altLang="en-US" sz="2400" b="1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Reduce the size of large data sets</a:t>
            </a:r>
          </a:p>
          <a:p>
            <a:endParaRPr lang="en-US" altLang="en-US" sz="2400"/>
          </a:p>
        </p:txBody>
      </p:sp>
      <p:graphicFrame>
        <p:nvGraphicFramePr>
          <p:cNvPr id="4100" name="Object 10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43400" y="11938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0181" imgH="3122232" progId="Word.Document.8">
                  <p:embed/>
                </p:oleObj>
              </mc:Choice>
              <mc:Fallback>
                <p:oleObj name="Document" r:id="rId2" imgW="5620181" imgH="3122232" progId="Word.Document.8">
                  <p:embed/>
                  <p:pic>
                    <p:nvPicPr>
                      <p:cNvPr id="410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938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4953000" y="3886200"/>
            <a:ext cx="3657600" cy="2474913"/>
          </a:xfrm>
          <a:noFill/>
        </p:spPr>
      </p:pic>
      <p:sp>
        <p:nvSpPr>
          <p:cNvPr id="4102" name="Text Box 1032"/>
          <p:cNvSpPr txBox="1">
            <a:spLocks noChangeArrowheads="1"/>
          </p:cNvSpPr>
          <p:nvPr/>
        </p:nvSpPr>
        <p:spPr bwMode="auto">
          <a:xfrm>
            <a:off x="4724400" y="5654675"/>
            <a:ext cx="2209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Clustering precipitation in Australia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K-means Clustering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2514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 err="1"/>
              <a:t>Partitional</a:t>
            </a:r>
            <a:r>
              <a:rPr lang="en-US" altLang="en-US" sz="2200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Number of clusters, K, must be 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Each cluster is associated with a </a:t>
            </a:r>
            <a:r>
              <a:rPr lang="en-US" altLang="en-US" sz="2200" dirty="0">
                <a:solidFill>
                  <a:srgbClr val="FFCC00"/>
                </a:solidFill>
              </a:rPr>
              <a:t>centroid</a:t>
            </a:r>
            <a:r>
              <a:rPr lang="en-US" altLang="en-US" sz="2200" dirty="0"/>
              <a:t> 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The basic algorithm is very simple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/>
        </p:nvGraphicFramePr>
        <p:xfrm>
          <a:off x="457200" y="413385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784928" imgH="3177815" progId="Paint.Picture">
                  <p:embed/>
                </p:oleObj>
              </mc:Choice>
              <mc:Fallback>
                <p:oleObj name="Bitmap Image" r:id="rId2" imgW="9784928" imgH="3177815" progId="Paint.Picture">
                  <p:embed/>
                  <p:pic>
                    <p:nvPicPr>
                      <p:cNvPr id="2150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413385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>
            <a:extLst>
              <a:ext uri="{FF2B5EF4-FFF2-40B4-BE49-F238E27FC236}">
                <a16:creationId xmlns:a16="http://schemas.microsoft.com/office/drawing/2014/main" id="{461168D9-0A4B-CF61-A029-B4C210F391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C424C-F171-4C50-9DF2-790909187ACE}" type="datetime4">
              <a:rPr lang="en-US" altLang="tr-TR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May 7, 2025</a:t>
            </a:fld>
            <a:endParaRPr lang="en-US" altLang="tr-TR" sz="1200"/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6D94BBD9-63B8-9691-A1B8-31716C96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481FB2-4ADF-4B5B-A1A6-83AD0DAFFDCD}" type="slidenum">
              <a:rPr lang="en-US" altLang="tr-TR" smtClean="0"/>
              <a:pPr/>
              <a:t>41</a:t>
            </a:fld>
            <a:endParaRPr lang="en-US" altLang="tr-TR" sz="1200"/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18124128-E530-E0CF-2720-75152E2CE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The </a:t>
            </a:r>
            <a:r>
              <a:rPr lang="en-US" altLang="tr-TR" i="1" dirty="0"/>
              <a:t>K-Means</a:t>
            </a:r>
            <a:r>
              <a:rPr lang="en-US" altLang="tr-TR" dirty="0"/>
              <a:t> Clustering Method</a:t>
            </a:r>
            <a:r>
              <a:rPr lang="tr-TR" altLang="tr-TR" dirty="0"/>
              <a:t> in </a:t>
            </a:r>
            <a:r>
              <a:rPr lang="tr-TR" altLang="tr-TR" dirty="0" err="1"/>
              <a:t>Detail</a:t>
            </a:r>
            <a:endParaRPr lang="tr-TR" altLang="tr-TR" dirty="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839E2203-1CB5-18CA-B529-20BD3993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1624013"/>
            <a:ext cx="822960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87388" indent="-2254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4588" indent="-2349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000" b="1">
                <a:solidFill>
                  <a:srgbClr val="000000"/>
                </a:solidFill>
                <a:latin typeface="Arial" panose="020B0604020202020204" pitchFamily="34" charset="0"/>
              </a:rPr>
              <a:t>K-means</a:t>
            </a:r>
            <a:r>
              <a:rPr lang="en-US" altLang="tr-TR" sz="2000">
                <a:solidFill>
                  <a:srgbClr val="000000"/>
                </a:solidFill>
                <a:latin typeface="Arial" panose="020B0604020202020204" pitchFamily="34" charset="0"/>
              </a:rPr>
              <a:t> clustering:  First, pick a numeric attribute to cluster on.  Then...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000" b="1">
                <a:solidFill>
                  <a:srgbClr val="000000"/>
                </a:solidFill>
                <a:latin typeface="Arial" panose="020B0604020202020204" pitchFamily="34" charset="0"/>
              </a:rPr>
              <a:t>Step 1</a:t>
            </a:r>
            <a:r>
              <a:rPr lang="en-US" altLang="tr-TR" sz="2000">
                <a:solidFill>
                  <a:srgbClr val="000000"/>
                </a:solidFill>
                <a:latin typeface="Arial" panose="020B0604020202020204" pitchFamily="34" charset="0"/>
              </a:rPr>
              <a:t>: Start with </a:t>
            </a:r>
            <a:r>
              <a:rPr lang="en-US" altLang="tr-TR" sz="2000" i="1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en-US" altLang="tr-TR" sz="2000">
                <a:solidFill>
                  <a:srgbClr val="000000"/>
                </a:solidFill>
                <a:latin typeface="Arial" panose="020B0604020202020204" pitchFamily="34" charset="0"/>
              </a:rPr>
              <a:t> random cluster centers.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000" b="1">
                <a:solidFill>
                  <a:srgbClr val="000000"/>
                </a:solidFill>
                <a:latin typeface="Arial" panose="020B0604020202020204" pitchFamily="34" charset="0"/>
              </a:rPr>
              <a:t>Step 2</a:t>
            </a:r>
            <a:r>
              <a:rPr lang="en-US" altLang="tr-TR" sz="2000">
                <a:solidFill>
                  <a:srgbClr val="000000"/>
                </a:solidFill>
                <a:latin typeface="Arial" panose="020B0604020202020204" pitchFamily="34" charset="0"/>
              </a:rPr>
              <a:t>: Assign each new example to the cluster with the closest center (i.e. closest mean).  After all examples have been assigned, calculate the new center (i.e. mean) for each cluster.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000" b="1">
                <a:solidFill>
                  <a:srgbClr val="000000"/>
                </a:solidFill>
                <a:latin typeface="Arial" panose="020B0604020202020204" pitchFamily="34" charset="0"/>
              </a:rPr>
              <a:t>Step 3</a:t>
            </a:r>
            <a:r>
              <a:rPr lang="en-US" altLang="tr-TR" sz="2000">
                <a:solidFill>
                  <a:srgbClr val="000000"/>
                </a:solidFill>
                <a:latin typeface="Arial" panose="020B0604020202020204" pitchFamily="34" charset="0"/>
              </a:rPr>
              <a:t>: Repeat Step 2 until there is convergence.  The algorithm may stop when: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000">
                <a:solidFill>
                  <a:srgbClr val="000000"/>
                </a:solidFill>
                <a:latin typeface="Arial" panose="020B0604020202020204" pitchFamily="34" charset="0"/>
              </a:rPr>
              <a:t>only a small number of examples are assigned to different clusters, or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000">
                <a:solidFill>
                  <a:srgbClr val="000000"/>
                </a:solidFill>
                <a:latin typeface="Arial" panose="020B0604020202020204" pitchFamily="34" charset="0"/>
              </a:rPr>
              <a:t>a fixed number of iterations have been executed,</a:t>
            </a:r>
            <a:endParaRPr lang="tr-TR" altLang="tr-T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>
                <a:solidFill>
                  <a:srgbClr val="000000"/>
                </a:solidFill>
                <a:latin typeface="Arial" panose="020B0604020202020204" pitchFamily="34" charset="0"/>
              </a:rPr>
              <a:t>The centroids don’t change</a:t>
            </a:r>
            <a:r>
              <a:rPr lang="en-US" altLang="tr-TR" sz="2000">
                <a:solidFill>
                  <a:srgbClr val="000000"/>
                </a:solidFill>
                <a:latin typeface="Arial" panose="020B0604020202020204" pitchFamily="34" charset="0"/>
              </a:rPr>
              <a:t> or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000">
                <a:solidFill>
                  <a:srgbClr val="000000"/>
                </a:solidFill>
                <a:latin typeface="Arial" panose="020B0604020202020204" pitchFamily="34" charset="0"/>
              </a:rPr>
              <a:t>the difference between successive squared errors is below a certain threshold (so called ‘minimum-squared-error clustering)’.  The ‘squared error’ is the Euclidian distance between each element in the cluster and the cluster center.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altLang="tr-TR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>
            <a:extLst>
              <a:ext uri="{FF2B5EF4-FFF2-40B4-BE49-F238E27FC236}">
                <a16:creationId xmlns:a16="http://schemas.microsoft.com/office/drawing/2014/main" id="{D07C1FE0-CCBE-AB02-42A1-169F3D6E58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A4591F-FAD4-46B8-822B-88A2AAD22301}" type="datetime4">
              <a:rPr lang="en-US" altLang="tr-TR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May 7, 2025</a:t>
            </a:fld>
            <a:endParaRPr lang="en-US" altLang="tr-TR" sz="120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C1BD55-A673-8216-FF64-8581DB94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481FB2-4ADF-4B5B-A1A6-83AD0DAFFDCD}" type="slidenum">
              <a:rPr lang="en-US" altLang="tr-TR" smtClean="0"/>
              <a:pPr/>
              <a:t>42</a:t>
            </a:fld>
            <a:endParaRPr lang="en-US" altLang="tr-TR" sz="120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FC4970CC-7640-9353-61DA-C86822EEF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400">
                <a:ea typeface="Gulim" panose="020B0600000101010101" pitchFamily="34" charset="-127"/>
              </a:rPr>
              <a:t>The </a:t>
            </a:r>
            <a:r>
              <a:rPr lang="en-US" altLang="ko-KR" sz="2400" i="1">
                <a:ea typeface="Gulim" panose="020B0600000101010101" pitchFamily="34" charset="-127"/>
              </a:rPr>
              <a:t>K-Means</a:t>
            </a:r>
            <a:r>
              <a:rPr lang="en-US" altLang="ko-KR" sz="2400">
                <a:ea typeface="Gulim" panose="020B0600000101010101" pitchFamily="34" charset="-127"/>
              </a:rPr>
              <a:t> Clustering Method</a:t>
            </a:r>
            <a:r>
              <a:rPr lang="en-US" altLang="ko-KR" sz="1800" b="1">
                <a:ea typeface="Gulim" panose="020B0600000101010101" pitchFamily="34" charset="-127"/>
              </a:rPr>
              <a:t> </a:t>
            </a:r>
            <a:endParaRPr lang="en-US" altLang="ko-KR" sz="2000">
              <a:ea typeface="Gulim" panose="020B0600000101010101" pitchFamily="34" charset="-127"/>
            </a:endParaRPr>
          </a:p>
        </p:txBody>
      </p:sp>
      <p:grpSp>
        <p:nvGrpSpPr>
          <p:cNvPr id="15366" name="Group 3">
            <a:extLst>
              <a:ext uri="{FF2B5EF4-FFF2-40B4-BE49-F238E27FC236}">
                <a16:creationId xmlns:a16="http://schemas.microsoft.com/office/drawing/2014/main" id="{6CEA94C9-54CD-DD93-74AB-A3FC7EA1951F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81200"/>
            <a:ext cx="2286000" cy="2057400"/>
            <a:chOff x="528" y="240"/>
            <a:chExt cx="2142" cy="1872"/>
          </a:xfrm>
        </p:grpSpPr>
        <p:graphicFrame>
          <p:nvGraphicFramePr>
            <p:cNvPr id="15553" name="Object 4">
              <a:extLst>
                <a:ext uri="{FF2B5EF4-FFF2-40B4-BE49-F238E27FC236}">
                  <a16:creationId xmlns:a16="http://schemas.microsoft.com/office/drawing/2014/main" id="{B70D8D42-828F-BECC-B3C2-2C38DBE9D7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240"/>
            <a:ext cx="2142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2" imgW="3400654" imgH="2915107" progId="Excel.Sheet.8">
                    <p:embed/>
                  </p:oleObj>
                </mc:Choice>
                <mc:Fallback>
                  <p:oleObj name="Worksheet" r:id="rId2" imgW="3400654" imgH="2915107" progId="Excel.Sheet.8">
                    <p:embed/>
                    <p:pic>
                      <p:nvPicPr>
                        <p:cNvPr id="15553" name="Object 4">
                          <a:extLst>
                            <a:ext uri="{FF2B5EF4-FFF2-40B4-BE49-F238E27FC236}">
                              <a16:creationId xmlns:a16="http://schemas.microsoft.com/office/drawing/2014/main" id="{B70D8D42-828F-BECC-B3C2-2C38DBE9D7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40"/>
                          <a:ext cx="2142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189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54" name="Freeform 5">
              <a:extLst>
                <a:ext uri="{FF2B5EF4-FFF2-40B4-BE49-F238E27FC236}">
                  <a16:creationId xmlns:a16="http://schemas.microsoft.com/office/drawing/2014/main" id="{0AC41E4A-50B3-20A6-3739-E18FBD3FF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557"/>
              <a:ext cx="852" cy="1260"/>
            </a:xfrm>
            <a:custGeom>
              <a:avLst/>
              <a:gdLst>
                <a:gd name="T0" fmla="*/ 518 w 852"/>
                <a:gd name="T1" fmla="*/ 280 h 1260"/>
                <a:gd name="T2" fmla="*/ 392 w 852"/>
                <a:gd name="T3" fmla="*/ 36 h 1260"/>
                <a:gd name="T4" fmla="*/ 237 w 852"/>
                <a:gd name="T5" fmla="*/ 21 h 1260"/>
                <a:gd name="T6" fmla="*/ 133 w 852"/>
                <a:gd name="T7" fmla="*/ 73 h 1260"/>
                <a:gd name="T8" fmla="*/ 0 w 852"/>
                <a:gd name="T9" fmla="*/ 369 h 1260"/>
                <a:gd name="T10" fmla="*/ 44 w 852"/>
                <a:gd name="T11" fmla="*/ 688 h 1260"/>
                <a:gd name="T12" fmla="*/ 362 w 852"/>
                <a:gd name="T13" fmla="*/ 1117 h 1260"/>
                <a:gd name="T14" fmla="*/ 429 w 852"/>
                <a:gd name="T15" fmla="*/ 1139 h 1260"/>
                <a:gd name="T16" fmla="*/ 451 w 852"/>
                <a:gd name="T17" fmla="*/ 1154 h 1260"/>
                <a:gd name="T18" fmla="*/ 525 w 852"/>
                <a:gd name="T19" fmla="*/ 1176 h 1260"/>
                <a:gd name="T20" fmla="*/ 622 w 852"/>
                <a:gd name="T21" fmla="*/ 1228 h 1260"/>
                <a:gd name="T22" fmla="*/ 792 w 852"/>
                <a:gd name="T23" fmla="*/ 1243 h 1260"/>
                <a:gd name="T24" fmla="*/ 785 w 852"/>
                <a:gd name="T25" fmla="*/ 1021 h 1260"/>
                <a:gd name="T26" fmla="*/ 748 w 852"/>
                <a:gd name="T27" fmla="*/ 954 h 1260"/>
                <a:gd name="T28" fmla="*/ 688 w 852"/>
                <a:gd name="T29" fmla="*/ 858 h 1260"/>
                <a:gd name="T30" fmla="*/ 622 w 852"/>
                <a:gd name="T31" fmla="*/ 762 h 1260"/>
                <a:gd name="T32" fmla="*/ 607 w 852"/>
                <a:gd name="T33" fmla="*/ 732 h 1260"/>
                <a:gd name="T34" fmla="*/ 592 w 852"/>
                <a:gd name="T35" fmla="*/ 710 h 1260"/>
                <a:gd name="T36" fmla="*/ 555 w 852"/>
                <a:gd name="T37" fmla="*/ 643 h 1260"/>
                <a:gd name="T38" fmla="*/ 540 w 852"/>
                <a:gd name="T39" fmla="*/ 621 h 1260"/>
                <a:gd name="T40" fmla="*/ 518 w 852"/>
                <a:gd name="T41" fmla="*/ 280 h 1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2" h="1260">
                  <a:moveTo>
                    <a:pt x="518" y="280"/>
                  </a:moveTo>
                  <a:cubicBezTo>
                    <a:pt x="509" y="187"/>
                    <a:pt x="497" y="69"/>
                    <a:pt x="392" y="36"/>
                  </a:cubicBezTo>
                  <a:cubicBezTo>
                    <a:pt x="339" y="0"/>
                    <a:pt x="309" y="15"/>
                    <a:pt x="237" y="21"/>
                  </a:cubicBezTo>
                  <a:cubicBezTo>
                    <a:pt x="194" y="31"/>
                    <a:pt x="168" y="45"/>
                    <a:pt x="133" y="73"/>
                  </a:cubicBezTo>
                  <a:cubicBezTo>
                    <a:pt x="84" y="168"/>
                    <a:pt x="20" y="262"/>
                    <a:pt x="0" y="369"/>
                  </a:cubicBezTo>
                  <a:cubicBezTo>
                    <a:pt x="5" y="481"/>
                    <a:pt x="3" y="584"/>
                    <a:pt x="44" y="688"/>
                  </a:cubicBezTo>
                  <a:cubicBezTo>
                    <a:pt x="78" y="870"/>
                    <a:pt x="173" y="1057"/>
                    <a:pt x="362" y="1117"/>
                  </a:cubicBezTo>
                  <a:cubicBezTo>
                    <a:pt x="415" y="1152"/>
                    <a:pt x="347" y="1112"/>
                    <a:pt x="429" y="1139"/>
                  </a:cubicBezTo>
                  <a:cubicBezTo>
                    <a:pt x="437" y="1142"/>
                    <a:pt x="443" y="1150"/>
                    <a:pt x="451" y="1154"/>
                  </a:cubicBezTo>
                  <a:cubicBezTo>
                    <a:pt x="473" y="1165"/>
                    <a:pt x="501" y="1168"/>
                    <a:pt x="525" y="1176"/>
                  </a:cubicBezTo>
                  <a:cubicBezTo>
                    <a:pt x="562" y="1201"/>
                    <a:pt x="581" y="1218"/>
                    <a:pt x="622" y="1228"/>
                  </a:cubicBezTo>
                  <a:cubicBezTo>
                    <a:pt x="684" y="1260"/>
                    <a:pt x="714" y="1249"/>
                    <a:pt x="792" y="1243"/>
                  </a:cubicBezTo>
                  <a:cubicBezTo>
                    <a:pt x="852" y="1183"/>
                    <a:pt x="819" y="1088"/>
                    <a:pt x="785" y="1021"/>
                  </a:cubicBezTo>
                  <a:cubicBezTo>
                    <a:pt x="770" y="992"/>
                    <a:pt x="773" y="979"/>
                    <a:pt x="748" y="954"/>
                  </a:cubicBezTo>
                  <a:cubicBezTo>
                    <a:pt x="735" y="917"/>
                    <a:pt x="711" y="888"/>
                    <a:pt x="688" y="858"/>
                  </a:cubicBezTo>
                  <a:cubicBezTo>
                    <a:pt x="676" y="821"/>
                    <a:pt x="643" y="795"/>
                    <a:pt x="622" y="762"/>
                  </a:cubicBezTo>
                  <a:cubicBezTo>
                    <a:pt x="616" y="753"/>
                    <a:pt x="613" y="742"/>
                    <a:pt x="607" y="732"/>
                  </a:cubicBezTo>
                  <a:cubicBezTo>
                    <a:pt x="603" y="724"/>
                    <a:pt x="597" y="717"/>
                    <a:pt x="592" y="710"/>
                  </a:cubicBezTo>
                  <a:cubicBezTo>
                    <a:pt x="580" y="671"/>
                    <a:pt x="589" y="694"/>
                    <a:pt x="555" y="643"/>
                  </a:cubicBezTo>
                  <a:cubicBezTo>
                    <a:pt x="550" y="636"/>
                    <a:pt x="540" y="621"/>
                    <a:pt x="540" y="621"/>
                  </a:cubicBezTo>
                  <a:cubicBezTo>
                    <a:pt x="519" y="510"/>
                    <a:pt x="518" y="392"/>
                    <a:pt x="518" y="2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5555" name="Freeform 6">
              <a:extLst>
                <a:ext uri="{FF2B5EF4-FFF2-40B4-BE49-F238E27FC236}">
                  <a16:creationId xmlns:a16="http://schemas.microsoft.com/office/drawing/2014/main" id="{87BAF3A6-C36C-ECB3-A5A6-2BE8E00BE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889"/>
              <a:ext cx="768" cy="630"/>
            </a:xfrm>
            <a:custGeom>
              <a:avLst/>
              <a:gdLst>
                <a:gd name="T0" fmla="*/ 183 w 768"/>
                <a:gd name="T1" fmla="*/ 67 h 630"/>
                <a:gd name="T2" fmla="*/ 72 w 768"/>
                <a:gd name="T3" fmla="*/ 74 h 630"/>
                <a:gd name="T4" fmla="*/ 5 w 768"/>
                <a:gd name="T5" fmla="*/ 170 h 630"/>
                <a:gd name="T6" fmla="*/ 13 w 768"/>
                <a:gd name="T7" fmla="*/ 311 h 630"/>
                <a:gd name="T8" fmla="*/ 57 w 768"/>
                <a:gd name="T9" fmla="*/ 356 h 630"/>
                <a:gd name="T10" fmla="*/ 109 w 768"/>
                <a:gd name="T11" fmla="*/ 415 h 630"/>
                <a:gd name="T12" fmla="*/ 235 w 768"/>
                <a:gd name="T13" fmla="*/ 548 h 630"/>
                <a:gd name="T14" fmla="*/ 257 w 768"/>
                <a:gd name="T15" fmla="*/ 570 h 630"/>
                <a:gd name="T16" fmla="*/ 331 w 768"/>
                <a:gd name="T17" fmla="*/ 593 h 630"/>
                <a:gd name="T18" fmla="*/ 450 w 768"/>
                <a:gd name="T19" fmla="*/ 630 h 630"/>
                <a:gd name="T20" fmla="*/ 598 w 768"/>
                <a:gd name="T21" fmla="*/ 607 h 630"/>
                <a:gd name="T22" fmla="*/ 657 w 768"/>
                <a:gd name="T23" fmla="*/ 585 h 630"/>
                <a:gd name="T24" fmla="*/ 687 w 768"/>
                <a:gd name="T25" fmla="*/ 533 h 630"/>
                <a:gd name="T26" fmla="*/ 717 w 768"/>
                <a:gd name="T27" fmla="*/ 474 h 630"/>
                <a:gd name="T28" fmla="*/ 724 w 768"/>
                <a:gd name="T29" fmla="*/ 437 h 630"/>
                <a:gd name="T30" fmla="*/ 739 w 768"/>
                <a:gd name="T31" fmla="*/ 415 h 630"/>
                <a:gd name="T32" fmla="*/ 768 w 768"/>
                <a:gd name="T33" fmla="*/ 296 h 630"/>
                <a:gd name="T34" fmla="*/ 761 w 768"/>
                <a:gd name="T35" fmla="*/ 178 h 630"/>
                <a:gd name="T36" fmla="*/ 724 w 768"/>
                <a:gd name="T37" fmla="*/ 111 h 630"/>
                <a:gd name="T38" fmla="*/ 465 w 768"/>
                <a:gd name="T39" fmla="*/ 0 h 630"/>
                <a:gd name="T40" fmla="*/ 205 w 768"/>
                <a:gd name="T41" fmla="*/ 30 h 630"/>
                <a:gd name="T42" fmla="*/ 183 w 768"/>
                <a:gd name="T43" fmla="*/ 67 h 6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68" h="630">
                  <a:moveTo>
                    <a:pt x="183" y="67"/>
                  </a:moveTo>
                  <a:cubicBezTo>
                    <a:pt x="146" y="41"/>
                    <a:pt x="112" y="61"/>
                    <a:pt x="72" y="74"/>
                  </a:cubicBezTo>
                  <a:cubicBezTo>
                    <a:pt x="13" y="114"/>
                    <a:pt x="28" y="107"/>
                    <a:pt x="5" y="170"/>
                  </a:cubicBezTo>
                  <a:cubicBezTo>
                    <a:pt x="8" y="217"/>
                    <a:pt x="0" y="266"/>
                    <a:pt x="13" y="311"/>
                  </a:cubicBezTo>
                  <a:cubicBezTo>
                    <a:pt x="19" y="331"/>
                    <a:pt x="45" y="339"/>
                    <a:pt x="57" y="356"/>
                  </a:cubicBezTo>
                  <a:cubicBezTo>
                    <a:pt x="92" y="407"/>
                    <a:pt x="72" y="390"/>
                    <a:pt x="109" y="415"/>
                  </a:cubicBezTo>
                  <a:cubicBezTo>
                    <a:pt x="145" y="467"/>
                    <a:pt x="187" y="508"/>
                    <a:pt x="235" y="548"/>
                  </a:cubicBezTo>
                  <a:cubicBezTo>
                    <a:pt x="243" y="555"/>
                    <a:pt x="248" y="565"/>
                    <a:pt x="257" y="570"/>
                  </a:cubicBezTo>
                  <a:cubicBezTo>
                    <a:pt x="283" y="584"/>
                    <a:pt x="305" y="583"/>
                    <a:pt x="331" y="593"/>
                  </a:cubicBezTo>
                  <a:cubicBezTo>
                    <a:pt x="371" y="608"/>
                    <a:pt x="408" y="621"/>
                    <a:pt x="450" y="630"/>
                  </a:cubicBezTo>
                  <a:cubicBezTo>
                    <a:pt x="498" y="625"/>
                    <a:pt x="551" y="623"/>
                    <a:pt x="598" y="607"/>
                  </a:cubicBezTo>
                  <a:cubicBezTo>
                    <a:pt x="618" y="600"/>
                    <a:pt x="657" y="585"/>
                    <a:pt x="657" y="585"/>
                  </a:cubicBezTo>
                  <a:cubicBezTo>
                    <a:pt x="675" y="536"/>
                    <a:pt x="651" y="594"/>
                    <a:pt x="687" y="533"/>
                  </a:cubicBezTo>
                  <a:cubicBezTo>
                    <a:pt x="698" y="514"/>
                    <a:pt x="717" y="474"/>
                    <a:pt x="717" y="474"/>
                  </a:cubicBezTo>
                  <a:cubicBezTo>
                    <a:pt x="719" y="462"/>
                    <a:pt x="720" y="449"/>
                    <a:pt x="724" y="437"/>
                  </a:cubicBezTo>
                  <a:cubicBezTo>
                    <a:pt x="727" y="429"/>
                    <a:pt x="736" y="423"/>
                    <a:pt x="739" y="415"/>
                  </a:cubicBezTo>
                  <a:cubicBezTo>
                    <a:pt x="750" y="382"/>
                    <a:pt x="760" y="332"/>
                    <a:pt x="768" y="296"/>
                  </a:cubicBezTo>
                  <a:cubicBezTo>
                    <a:pt x="766" y="257"/>
                    <a:pt x="766" y="217"/>
                    <a:pt x="761" y="178"/>
                  </a:cubicBezTo>
                  <a:cubicBezTo>
                    <a:pt x="754" y="127"/>
                    <a:pt x="750" y="142"/>
                    <a:pt x="724" y="111"/>
                  </a:cubicBezTo>
                  <a:cubicBezTo>
                    <a:pt x="653" y="27"/>
                    <a:pt x="566" y="24"/>
                    <a:pt x="465" y="0"/>
                  </a:cubicBezTo>
                  <a:cubicBezTo>
                    <a:pt x="370" y="4"/>
                    <a:pt x="294" y="6"/>
                    <a:pt x="205" y="30"/>
                  </a:cubicBezTo>
                  <a:cubicBezTo>
                    <a:pt x="154" y="63"/>
                    <a:pt x="144" y="53"/>
                    <a:pt x="183" y="6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</p:grpSp>
      <p:grpSp>
        <p:nvGrpSpPr>
          <p:cNvPr id="15367" name="Group 7">
            <a:extLst>
              <a:ext uri="{FF2B5EF4-FFF2-40B4-BE49-F238E27FC236}">
                <a16:creationId xmlns:a16="http://schemas.microsoft.com/office/drawing/2014/main" id="{3B5ABFAA-CAA3-2DAF-EE40-5FB342803EC0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2008188"/>
            <a:ext cx="2222500" cy="1990725"/>
            <a:chOff x="4144" y="1265"/>
            <a:chExt cx="1400" cy="1254"/>
          </a:xfrm>
        </p:grpSpPr>
        <p:sp>
          <p:nvSpPr>
            <p:cNvPr id="15469" name="Rectangle 8">
              <a:extLst>
                <a:ext uri="{FF2B5EF4-FFF2-40B4-BE49-F238E27FC236}">
                  <a16:creationId xmlns:a16="http://schemas.microsoft.com/office/drawing/2014/main" id="{1DC65D90-10BF-2ABA-512F-49BA99CC2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1265"/>
              <a:ext cx="1400" cy="125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/>
            </a:p>
          </p:txBody>
        </p:sp>
        <p:sp>
          <p:nvSpPr>
            <p:cNvPr id="15470" name="Rectangle 9">
              <a:extLst>
                <a:ext uri="{FF2B5EF4-FFF2-40B4-BE49-F238E27FC236}">
                  <a16:creationId xmlns:a16="http://schemas.microsoft.com/office/drawing/2014/main" id="{CE5D9EE2-1D84-2018-9BB9-4BEC020DD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1354"/>
              <a:ext cx="1201" cy="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/>
            </a:p>
          </p:txBody>
        </p:sp>
        <p:sp>
          <p:nvSpPr>
            <p:cNvPr id="15471" name="Line 10">
              <a:extLst>
                <a:ext uri="{FF2B5EF4-FFF2-40B4-BE49-F238E27FC236}">
                  <a16:creationId xmlns:a16="http://schemas.microsoft.com/office/drawing/2014/main" id="{20BE8B43-91F6-DBBC-23FF-981811A60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2264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72" name="Line 11">
              <a:extLst>
                <a:ext uri="{FF2B5EF4-FFF2-40B4-BE49-F238E27FC236}">
                  <a16:creationId xmlns:a16="http://schemas.microsoft.com/office/drawing/2014/main" id="{CD36FBEC-7FB6-2DE0-B91D-781A8DD30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2163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73" name="Line 12">
              <a:extLst>
                <a:ext uri="{FF2B5EF4-FFF2-40B4-BE49-F238E27FC236}">
                  <a16:creationId xmlns:a16="http://schemas.microsoft.com/office/drawing/2014/main" id="{96918A57-EE16-3BFF-412E-01CF0F3EC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2061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74" name="Line 13">
              <a:extLst>
                <a:ext uri="{FF2B5EF4-FFF2-40B4-BE49-F238E27FC236}">
                  <a16:creationId xmlns:a16="http://schemas.microsoft.com/office/drawing/2014/main" id="{68F10E62-6F70-3DA9-38B8-E006C8A56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960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75" name="Line 14">
              <a:extLst>
                <a:ext uri="{FF2B5EF4-FFF2-40B4-BE49-F238E27FC236}">
                  <a16:creationId xmlns:a16="http://schemas.microsoft.com/office/drawing/2014/main" id="{A5181654-9203-0564-5A52-D6028A680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858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76" name="Line 15">
              <a:extLst>
                <a:ext uri="{FF2B5EF4-FFF2-40B4-BE49-F238E27FC236}">
                  <a16:creationId xmlns:a16="http://schemas.microsoft.com/office/drawing/2014/main" id="{9B7DB79A-09CE-0E39-9C97-F934487D0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760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77" name="Line 16">
              <a:extLst>
                <a:ext uri="{FF2B5EF4-FFF2-40B4-BE49-F238E27FC236}">
                  <a16:creationId xmlns:a16="http://schemas.microsoft.com/office/drawing/2014/main" id="{77853C83-CEFC-F7CA-CF7A-FA2D5A714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659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78" name="Line 17">
              <a:extLst>
                <a:ext uri="{FF2B5EF4-FFF2-40B4-BE49-F238E27FC236}">
                  <a16:creationId xmlns:a16="http://schemas.microsoft.com/office/drawing/2014/main" id="{FE536F73-6B13-F01A-AE0A-C6ACD01F8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557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79" name="Line 18">
              <a:extLst>
                <a:ext uri="{FF2B5EF4-FFF2-40B4-BE49-F238E27FC236}">
                  <a16:creationId xmlns:a16="http://schemas.microsoft.com/office/drawing/2014/main" id="{1179EEA2-784E-2C48-E731-D7456D00B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456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0" name="Line 19">
              <a:extLst>
                <a:ext uri="{FF2B5EF4-FFF2-40B4-BE49-F238E27FC236}">
                  <a16:creationId xmlns:a16="http://schemas.microsoft.com/office/drawing/2014/main" id="{E9079480-8AA4-6D1E-B389-C28F67AFD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354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1" name="Line 20">
              <a:extLst>
                <a:ext uri="{FF2B5EF4-FFF2-40B4-BE49-F238E27FC236}">
                  <a16:creationId xmlns:a16="http://schemas.microsoft.com/office/drawing/2014/main" id="{9896603B-6E0F-8EBA-9347-66853C017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2" name="Line 21">
              <a:extLst>
                <a:ext uri="{FF2B5EF4-FFF2-40B4-BE49-F238E27FC236}">
                  <a16:creationId xmlns:a16="http://schemas.microsoft.com/office/drawing/2014/main" id="{009A9AF9-D1AA-2163-D3CA-44D09B68C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3" name="Line 22">
              <a:extLst>
                <a:ext uri="{FF2B5EF4-FFF2-40B4-BE49-F238E27FC236}">
                  <a16:creationId xmlns:a16="http://schemas.microsoft.com/office/drawing/2014/main" id="{DC94EF28-A575-4F0C-0E4B-F7078CF7C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4" name="Line 23">
              <a:extLst>
                <a:ext uri="{FF2B5EF4-FFF2-40B4-BE49-F238E27FC236}">
                  <a16:creationId xmlns:a16="http://schemas.microsoft.com/office/drawing/2014/main" id="{E877A196-8119-171E-70B2-08514A04C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9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5" name="Line 24">
              <a:extLst>
                <a:ext uri="{FF2B5EF4-FFF2-40B4-BE49-F238E27FC236}">
                  <a16:creationId xmlns:a16="http://schemas.microsoft.com/office/drawing/2014/main" id="{F9A3C0D1-8E17-2244-F8C6-1946352B6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6" name="Line 25">
              <a:extLst>
                <a:ext uri="{FF2B5EF4-FFF2-40B4-BE49-F238E27FC236}">
                  <a16:creationId xmlns:a16="http://schemas.microsoft.com/office/drawing/2014/main" id="{3C984B02-990E-B5AC-1C14-B7F331E3B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8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7" name="Line 26">
              <a:extLst>
                <a:ext uri="{FF2B5EF4-FFF2-40B4-BE49-F238E27FC236}">
                  <a16:creationId xmlns:a16="http://schemas.microsoft.com/office/drawing/2014/main" id="{0BB44D94-636C-B3ED-D24E-4E7F2E0ED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9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8" name="Line 27">
              <a:extLst>
                <a:ext uri="{FF2B5EF4-FFF2-40B4-BE49-F238E27FC236}">
                  <a16:creationId xmlns:a16="http://schemas.microsoft.com/office/drawing/2014/main" id="{2FAE27E5-F508-E48C-009C-ADC4FA313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0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89" name="Line 28">
              <a:extLst>
                <a:ext uri="{FF2B5EF4-FFF2-40B4-BE49-F238E27FC236}">
                  <a16:creationId xmlns:a16="http://schemas.microsoft.com/office/drawing/2014/main" id="{9A3A8A53-A092-10EE-4257-1A3E08030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8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90" name="Line 29">
              <a:extLst>
                <a:ext uri="{FF2B5EF4-FFF2-40B4-BE49-F238E27FC236}">
                  <a16:creationId xmlns:a16="http://schemas.microsoft.com/office/drawing/2014/main" id="{B9DE6C7C-0469-D0C4-6319-4F3A8A27D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9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91" name="Rectangle 30">
              <a:extLst>
                <a:ext uri="{FF2B5EF4-FFF2-40B4-BE49-F238E27FC236}">
                  <a16:creationId xmlns:a16="http://schemas.microsoft.com/office/drawing/2014/main" id="{7F741155-D78D-4AE8-93BF-8FAC9863F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1354"/>
              <a:ext cx="1201" cy="10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/>
            </a:p>
          </p:txBody>
        </p:sp>
        <p:sp>
          <p:nvSpPr>
            <p:cNvPr id="15492" name="Line 31">
              <a:extLst>
                <a:ext uri="{FF2B5EF4-FFF2-40B4-BE49-F238E27FC236}">
                  <a16:creationId xmlns:a16="http://schemas.microsoft.com/office/drawing/2014/main" id="{92BBFBE8-CE3D-4423-FAD0-A018B9AC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93" name="Line 32">
              <a:extLst>
                <a:ext uri="{FF2B5EF4-FFF2-40B4-BE49-F238E27FC236}">
                  <a16:creationId xmlns:a16="http://schemas.microsoft.com/office/drawing/2014/main" id="{BB085D87-DEAF-3AF0-A647-FF073B42E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236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94" name="Line 33">
              <a:extLst>
                <a:ext uri="{FF2B5EF4-FFF2-40B4-BE49-F238E27FC236}">
                  <a16:creationId xmlns:a16="http://schemas.microsoft.com/office/drawing/2014/main" id="{76650ECF-645E-EACA-408F-80FBD1CDA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226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95" name="Line 34">
              <a:extLst>
                <a:ext uri="{FF2B5EF4-FFF2-40B4-BE49-F238E27FC236}">
                  <a16:creationId xmlns:a16="http://schemas.microsoft.com/office/drawing/2014/main" id="{6E7245FC-2BBB-4AA0-D74C-D8B8C52C6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216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96" name="Line 35">
              <a:extLst>
                <a:ext uri="{FF2B5EF4-FFF2-40B4-BE49-F238E27FC236}">
                  <a16:creationId xmlns:a16="http://schemas.microsoft.com/office/drawing/2014/main" id="{342550EE-69B4-9A59-A850-E909736C4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206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97" name="Line 36">
              <a:extLst>
                <a:ext uri="{FF2B5EF4-FFF2-40B4-BE49-F238E27FC236}">
                  <a16:creationId xmlns:a16="http://schemas.microsoft.com/office/drawing/2014/main" id="{902362E4-3B04-F5AA-AD13-AAE1736D5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196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98" name="Line 37">
              <a:extLst>
                <a:ext uri="{FF2B5EF4-FFF2-40B4-BE49-F238E27FC236}">
                  <a16:creationId xmlns:a16="http://schemas.microsoft.com/office/drawing/2014/main" id="{D15325BB-FDB7-9BFB-FD19-4EC295756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185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99" name="Line 38">
              <a:extLst>
                <a:ext uri="{FF2B5EF4-FFF2-40B4-BE49-F238E27FC236}">
                  <a16:creationId xmlns:a16="http://schemas.microsoft.com/office/drawing/2014/main" id="{DB289723-0BAC-7B4E-A122-08EC842B6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176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0" name="Line 39">
              <a:extLst>
                <a:ext uri="{FF2B5EF4-FFF2-40B4-BE49-F238E27FC236}">
                  <a16:creationId xmlns:a16="http://schemas.microsoft.com/office/drawing/2014/main" id="{00478F8C-0A92-41D5-5841-D54386C65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165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1" name="Line 40">
              <a:extLst>
                <a:ext uri="{FF2B5EF4-FFF2-40B4-BE49-F238E27FC236}">
                  <a16:creationId xmlns:a16="http://schemas.microsoft.com/office/drawing/2014/main" id="{1B0E5298-98D2-9669-7DF4-9B0C2A9DF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155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2" name="Line 41">
              <a:extLst>
                <a:ext uri="{FF2B5EF4-FFF2-40B4-BE49-F238E27FC236}">
                  <a16:creationId xmlns:a16="http://schemas.microsoft.com/office/drawing/2014/main" id="{A03BEA3A-773D-A22C-E321-6EB17A363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145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3" name="Line 42">
              <a:extLst>
                <a:ext uri="{FF2B5EF4-FFF2-40B4-BE49-F238E27FC236}">
                  <a16:creationId xmlns:a16="http://schemas.microsoft.com/office/drawing/2014/main" id="{5CFC0347-73BB-4EE0-0D74-CE9B8EF95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135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4" name="Line 43">
              <a:extLst>
                <a:ext uri="{FF2B5EF4-FFF2-40B4-BE49-F238E27FC236}">
                  <a16:creationId xmlns:a16="http://schemas.microsoft.com/office/drawing/2014/main" id="{6301F906-D02F-2424-EA92-CD6919328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2366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5" name="Line 44">
              <a:extLst>
                <a:ext uri="{FF2B5EF4-FFF2-40B4-BE49-F238E27FC236}">
                  <a16:creationId xmlns:a16="http://schemas.microsoft.com/office/drawing/2014/main" id="{78A6E9D4-324F-0448-F938-43C204DCB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8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6" name="Line 45">
              <a:extLst>
                <a:ext uri="{FF2B5EF4-FFF2-40B4-BE49-F238E27FC236}">
                  <a16:creationId xmlns:a16="http://schemas.microsoft.com/office/drawing/2014/main" id="{D0BD6502-4ED8-2095-7559-0AEF729E57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7" name="Line 46">
              <a:extLst>
                <a:ext uri="{FF2B5EF4-FFF2-40B4-BE49-F238E27FC236}">
                  <a16:creationId xmlns:a16="http://schemas.microsoft.com/office/drawing/2014/main" id="{4B353E66-CA0D-E8C3-90F8-B592DE559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6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8" name="Line 47">
              <a:extLst>
                <a:ext uri="{FF2B5EF4-FFF2-40B4-BE49-F238E27FC236}">
                  <a16:creationId xmlns:a16="http://schemas.microsoft.com/office/drawing/2014/main" id="{66A345B9-08EB-C4FA-D2CC-2F9FB6568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8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09" name="Line 48">
              <a:extLst>
                <a:ext uri="{FF2B5EF4-FFF2-40B4-BE49-F238E27FC236}">
                  <a16:creationId xmlns:a16="http://schemas.microsoft.com/office/drawing/2014/main" id="{F6F44C46-1AF0-D488-5C0D-7B9605F91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9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10" name="Line 49">
              <a:extLst>
                <a:ext uri="{FF2B5EF4-FFF2-40B4-BE49-F238E27FC236}">
                  <a16:creationId xmlns:a16="http://schemas.microsoft.com/office/drawing/2014/main" id="{C6232AE9-3EE0-7281-EC9F-8F9B49A0B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11" name="Line 50">
              <a:extLst>
                <a:ext uri="{FF2B5EF4-FFF2-40B4-BE49-F238E27FC236}">
                  <a16:creationId xmlns:a16="http://schemas.microsoft.com/office/drawing/2014/main" id="{38E544DD-5AC9-1BE2-0B9B-9C88FD7BB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8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12" name="Line 51">
              <a:extLst>
                <a:ext uri="{FF2B5EF4-FFF2-40B4-BE49-F238E27FC236}">
                  <a16:creationId xmlns:a16="http://schemas.microsoft.com/office/drawing/2014/main" id="{02405B86-87B1-C3EC-269F-0B071B4FA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9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13" name="Line 52">
              <a:extLst>
                <a:ext uri="{FF2B5EF4-FFF2-40B4-BE49-F238E27FC236}">
                  <a16:creationId xmlns:a16="http://schemas.microsoft.com/office/drawing/2014/main" id="{202BFD4C-8B92-7CE2-238C-BFE159C85A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0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14" name="Line 53">
              <a:extLst>
                <a:ext uri="{FF2B5EF4-FFF2-40B4-BE49-F238E27FC236}">
                  <a16:creationId xmlns:a16="http://schemas.microsoft.com/office/drawing/2014/main" id="{9E4A7190-575F-021A-AB33-B6CBC9E7E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8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15" name="Line 54">
              <a:extLst>
                <a:ext uri="{FF2B5EF4-FFF2-40B4-BE49-F238E27FC236}">
                  <a16:creationId xmlns:a16="http://schemas.microsoft.com/office/drawing/2014/main" id="{BE5EAC1F-8288-CD35-6EFE-8EF9F7F29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9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16" name="Freeform 55">
              <a:extLst>
                <a:ext uri="{FF2B5EF4-FFF2-40B4-BE49-F238E27FC236}">
                  <a16:creationId xmlns:a16="http://schemas.microsoft.com/office/drawing/2014/main" id="{1DD29E34-99D3-B2C4-38BC-CC4DABA1A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930"/>
              <a:ext cx="57" cy="59"/>
            </a:xfrm>
            <a:custGeom>
              <a:avLst/>
              <a:gdLst>
                <a:gd name="T0" fmla="*/ 29 w 57"/>
                <a:gd name="T1" fmla="*/ 0 h 59"/>
                <a:gd name="T2" fmla="*/ 57 w 57"/>
                <a:gd name="T3" fmla="*/ 30 h 59"/>
                <a:gd name="T4" fmla="*/ 29 w 57"/>
                <a:gd name="T5" fmla="*/ 59 h 59"/>
                <a:gd name="T6" fmla="*/ 0 w 57"/>
                <a:gd name="T7" fmla="*/ 30 h 59"/>
                <a:gd name="T8" fmla="*/ 29 w 5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29" y="0"/>
                  </a:moveTo>
                  <a:lnTo>
                    <a:pt x="57" y="3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17" name="Freeform 56">
              <a:extLst>
                <a:ext uri="{FF2B5EF4-FFF2-40B4-BE49-F238E27FC236}">
                  <a16:creationId xmlns:a16="http://schemas.microsoft.com/office/drawing/2014/main" id="{F7D426E6-56A5-C9D5-52F8-FCE98D5E2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731"/>
              <a:ext cx="57" cy="59"/>
            </a:xfrm>
            <a:custGeom>
              <a:avLst/>
              <a:gdLst>
                <a:gd name="T0" fmla="*/ 29 w 57"/>
                <a:gd name="T1" fmla="*/ 0 h 59"/>
                <a:gd name="T2" fmla="*/ 57 w 57"/>
                <a:gd name="T3" fmla="*/ 29 h 59"/>
                <a:gd name="T4" fmla="*/ 29 w 57"/>
                <a:gd name="T5" fmla="*/ 59 h 59"/>
                <a:gd name="T6" fmla="*/ 0 w 57"/>
                <a:gd name="T7" fmla="*/ 29 h 59"/>
                <a:gd name="T8" fmla="*/ 29 w 5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29" y="0"/>
                  </a:moveTo>
                  <a:lnTo>
                    <a:pt x="57" y="29"/>
                  </a:lnTo>
                  <a:lnTo>
                    <a:pt x="29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18" name="Freeform 57">
              <a:extLst>
                <a:ext uri="{FF2B5EF4-FFF2-40B4-BE49-F238E27FC236}">
                  <a16:creationId xmlns:a16="http://schemas.microsoft.com/office/drawing/2014/main" id="{F9BDEC00-57DA-1AB0-BE3D-7B5452805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2032"/>
              <a:ext cx="56" cy="59"/>
            </a:xfrm>
            <a:custGeom>
              <a:avLst/>
              <a:gdLst>
                <a:gd name="T0" fmla="*/ 28 w 56"/>
                <a:gd name="T1" fmla="*/ 0 h 59"/>
                <a:gd name="T2" fmla="*/ 56 w 56"/>
                <a:gd name="T3" fmla="*/ 29 h 59"/>
                <a:gd name="T4" fmla="*/ 28 w 56"/>
                <a:gd name="T5" fmla="*/ 59 h 59"/>
                <a:gd name="T6" fmla="*/ 0 w 56"/>
                <a:gd name="T7" fmla="*/ 29 h 59"/>
                <a:gd name="T8" fmla="*/ 28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9">
                  <a:moveTo>
                    <a:pt x="28" y="0"/>
                  </a:moveTo>
                  <a:lnTo>
                    <a:pt x="56" y="29"/>
                  </a:lnTo>
                  <a:lnTo>
                    <a:pt x="28" y="59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19" name="Freeform 58">
              <a:extLst>
                <a:ext uri="{FF2B5EF4-FFF2-40B4-BE49-F238E27FC236}">
                  <a16:creationId xmlns:a16="http://schemas.microsoft.com/office/drawing/2014/main" id="{47617303-F0B5-C194-282D-827BCD23D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629"/>
              <a:ext cx="56" cy="59"/>
            </a:xfrm>
            <a:custGeom>
              <a:avLst/>
              <a:gdLst>
                <a:gd name="T0" fmla="*/ 28 w 56"/>
                <a:gd name="T1" fmla="*/ 0 h 59"/>
                <a:gd name="T2" fmla="*/ 56 w 56"/>
                <a:gd name="T3" fmla="*/ 30 h 59"/>
                <a:gd name="T4" fmla="*/ 28 w 56"/>
                <a:gd name="T5" fmla="*/ 59 h 59"/>
                <a:gd name="T6" fmla="*/ 0 w 56"/>
                <a:gd name="T7" fmla="*/ 30 h 59"/>
                <a:gd name="T8" fmla="*/ 28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9">
                  <a:moveTo>
                    <a:pt x="28" y="0"/>
                  </a:moveTo>
                  <a:lnTo>
                    <a:pt x="56" y="30"/>
                  </a:lnTo>
                  <a:lnTo>
                    <a:pt x="28" y="59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20" name="Freeform 59">
              <a:extLst>
                <a:ext uri="{FF2B5EF4-FFF2-40B4-BE49-F238E27FC236}">
                  <a16:creationId xmlns:a16="http://schemas.microsoft.com/office/drawing/2014/main" id="{FF0ADB96-CFC6-6C84-FBF7-DBF03786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528"/>
              <a:ext cx="57" cy="59"/>
            </a:xfrm>
            <a:custGeom>
              <a:avLst/>
              <a:gdLst>
                <a:gd name="T0" fmla="*/ 29 w 57"/>
                <a:gd name="T1" fmla="*/ 0 h 59"/>
                <a:gd name="T2" fmla="*/ 57 w 57"/>
                <a:gd name="T3" fmla="*/ 29 h 59"/>
                <a:gd name="T4" fmla="*/ 29 w 57"/>
                <a:gd name="T5" fmla="*/ 59 h 59"/>
                <a:gd name="T6" fmla="*/ 0 w 57"/>
                <a:gd name="T7" fmla="*/ 29 h 59"/>
                <a:gd name="T8" fmla="*/ 29 w 5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29" y="0"/>
                  </a:moveTo>
                  <a:lnTo>
                    <a:pt x="57" y="29"/>
                  </a:lnTo>
                  <a:lnTo>
                    <a:pt x="29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21" name="Freeform 60">
              <a:extLst>
                <a:ext uri="{FF2B5EF4-FFF2-40B4-BE49-F238E27FC236}">
                  <a16:creationId xmlns:a16="http://schemas.microsoft.com/office/drawing/2014/main" id="{1D2D74E7-9176-67B2-87DC-185F90D8A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" y="1832"/>
              <a:ext cx="57" cy="60"/>
            </a:xfrm>
            <a:custGeom>
              <a:avLst/>
              <a:gdLst>
                <a:gd name="T0" fmla="*/ 28 w 57"/>
                <a:gd name="T1" fmla="*/ 0 h 60"/>
                <a:gd name="T2" fmla="*/ 57 w 57"/>
                <a:gd name="T3" fmla="*/ 30 h 60"/>
                <a:gd name="T4" fmla="*/ 28 w 57"/>
                <a:gd name="T5" fmla="*/ 60 h 60"/>
                <a:gd name="T6" fmla="*/ 0 w 57"/>
                <a:gd name="T7" fmla="*/ 30 h 60"/>
                <a:gd name="T8" fmla="*/ 28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28" y="0"/>
                  </a:moveTo>
                  <a:lnTo>
                    <a:pt x="57" y="30"/>
                  </a:lnTo>
                  <a:lnTo>
                    <a:pt x="28" y="60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22" name="Freeform 61">
              <a:extLst>
                <a:ext uri="{FF2B5EF4-FFF2-40B4-BE49-F238E27FC236}">
                  <a16:creationId xmlns:a16="http://schemas.microsoft.com/office/drawing/2014/main" id="{08ECCD4C-CCEC-BC4D-DB30-447E60087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832"/>
              <a:ext cx="56" cy="60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lnTo>
                    <a:pt x="56" y="30"/>
                  </a:lnTo>
                  <a:lnTo>
                    <a:pt x="28" y="60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23" name="Freeform 62">
              <a:extLst>
                <a:ext uri="{FF2B5EF4-FFF2-40B4-BE49-F238E27FC236}">
                  <a16:creationId xmlns:a16="http://schemas.microsoft.com/office/drawing/2014/main" id="{116BE64F-1242-BD52-D0BA-B9A328DCC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235"/>
              <a:ext cx="57" cy="59"/>
            </a:xfrm>
            <a:custGeom>
              <a:avLst/>
              <a:gdLst>
                <a:gd name="T0" fmla="*/ 28 w 57"/>
                <a:gd name="T1" fmla="*/ 0 h 59"/>
                <a:gd name="T2" fmla="*/ 57 w 57"/>
                <a:gd name="T3" fmla="*/ 29 h 59"/>
                <a:gd name="T4" fmla="*/ 28 w 57"/>
                <a:gd name="T5" fmla="*/ 59 h 59"/>
                <a:gd name="T6" fmla="*/ 0 w 57"/>
                <a:gd name="T7" fmla="*/ 29 h 59"/>
                <a:gd name="T8" fmla="*/ 28 w 5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28" y="0"/>
                  </a:moveTo>
                  <a:lnTo>
                    <a:pt x="57" y="29"/>
                  </a:lnTo>
                  <a:lnTo>
                    <a:pt x="28" y="59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24" name="Freeform 63">
              <a:extLst>
                <a:ext uri="{FF2B5EF4-FFF2-40B4-BE49-F238E27FC236}">
                  <a16:creationId xmlns:a16="http://schemas.microsoft.com/office/drawing/2014/main" id="{31F9367D-1BAF-8D98-9CE8-38666D066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1930"/>
              <a:ext cx="56" cy="59"/>
            </a:xfrm>
            <a:custGeom>
              <a:avLst/>
              <a:gdLst>
                <a:gd name="T0" fmla="*/ 28 w 56"/>
                <a:gd name="T1" fmla="*/ 0 h 59"/>
                <a:gd name="T2" fmla="*/ 56 w 56"/>
                <a:gd name="T3" fmla="*/ 30 h 59"/>
                <a:gd name="T4" fmla="*/ 28 w 56"/>
                <a:gd name="T5" fmla="*/ 59 h 59"/>
                <a:gd name="T6" fmla="*/ 0 w 56"/>
                <a:gd name="T7" fmla="*/ 30 h 59"/>
                <a:gd name="T8" fmla="*/ 28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9">
                  <a:moveTo>
                    <a:pt x="28" y="0"/>
                  </a:moveTo>
                  <a:lnTo>
                    <a:pt x="56" y="30"/>
                  </a:lnTo>
                  <a:lnTo>
                    <a:pt x="28" y="59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25" name="Freeform 64">
              <a:extLst>
                <a:ext uri="{FF2B5EF4-FFF2-40B4-BE49-F238E27FC236}">
                  <a16:creationId xmlns:a16="http://schemas.microsoft.com/office/drawing/2014/main" id="{28A82CBE-A471-016D-2F40-F2BA47536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832"/>
              <a:ext cx="57" cy="60"/>
            </a:xfrm>
            <a:custGeom>
              <a:avLst/>
              <a:gdLst>
                <a:gd name="T0" fmla="*/ 28 w 57"/>
                <a:gd name="T1" fmla="*/ 0 h 60"/>
                <a:gd name="T2" fmla="*/ 57 w 57"/>
                <a:gd name="T3" fmla="*/ 30 h 60"/>
                <a:gd name="T4" fmla="*/ 28 w 57"/>
                <a:gd name="T5" fmla="*/ 60 h 60"/>
                <a:gd name="T6" fmla="*/ 0 w 57"/>
                <a:gd name="T7" fmla="*/ 30 h 60"/>
                <a:gd name="T8" fmla="*/ 28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28" y="0"/>
                  </a:moveTo>
                  <a:lnTo>
                    <a:pt x="57" y="30"/>
                  </a:lnTo>
                  <a:lnTo>
                    <a:pt x="28" y="60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526" name="Oval 65">
              <a:extLst>
                <a:ext uri="{FF2B5EF4-FFF2-40B4-BE49-F238E27FC236}">
                  <a16:creationId xmlns:a16="http://schemas.microsoft.com/office/drawing/2014/main" id="{2617041F-126E-F600-7A0E-A97E4F309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1811"/>
              <a:ext cx="53" cy="5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/>
            </a:p>
          </p:txBody>
        </p:sp>
        <p:sp>
          <p:nvSpPr>
            <p:cNvPr id="15527" name="Oval 66">
              <a:extLst>
                <a:ext uri="{FF2B5EF4-FFF2-40B4-BE49-F238E27FC236}">
                  <a16:creationId xmlns:a16="http://schemas.microsoft.com/office/drawing/2014/main" id="{CA5E9943-4D97-498B-0EA2-12FD2B6A9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4" y="1900"/>
              <a:ext cx="53" cy="5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/>
            </a:p>
          </p:txBody>
        </p:sp>
        <p:sp>
          <p:nvSpPr>
            <p:cNvPr id="15528" name="Rectangle 67">
              <a:extLst>
                <a:ext uri="{FF2B5EF4-FFF2-40B4-BE49-F238E27FC236}">
                  <a16:creationId xmlns:a16="http://schemas.microsoft.com/office/drawing/2014/main" id="{23349429-1046-4234-4BFB-E36A0C9B2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2336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0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29" name="Rectangle 68">
              <a:extLst>
                <a:ext uri="{FF2B5EF4-FFF2-40B4-BE49-F238E27FC236}">
                  <a16:creationId xmlns:a16="http://schemas.microsoft.com/office/drawing/2014/main" id="{CF751AB9-BAB4-582A-D3BD-D05B6AA6F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2235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1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0" name="Rectangle 69">
              <a:extLst>
                <a:ext uri="{FF2B5EF4-FFF2-40B4-BE49-F238E27FC236}">
                  <a16:creationId xmlns:a16="http://schemas.microsoft.com/office/drawing/2014/main" id="{0B4C370A-517D-B6C0-292C-F102BA6C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2133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2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1" name="Rectangle 70">
              <a:extLst>
                <a:ext uri="{FF2B5EF4-FFF2-40B4-BE49-F238E27FC236}">
                  <a16:creationId xmlns:a16="http://schemas.microsoft.com/office/drawing/2014/main" id="{E6D01C12-3BB6-622A-2C88-37613C960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2032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3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2" name="Rectangle 71">
              <a:extLst>
                <a:ext uri="{FF2B5EF4-FFF2-40B4-BE49-F238E27FC236}">
                  <a16:creationId xmlns:a16="http://schemas.microsoft.com/office/drawing/2014/main" id="{4724F51F-F1F6-087E-26C3-D7811762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930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4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3" name="Rectangle 72">
              <a:extLst>
                <a:ext uri="{FF2B5EF4-FFF2-40B4-BE49-F238E27FC236}">
                  <a16:creationId xmlns:a16="http://schemas.microsoft.com/office/drawing/2014/main" id="{898F50E9-01E6-429E-DC3E-74E5C1E45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828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5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4" name="Rectangle 73">
              <a:extLst>
                <a:ext uri="{FF2B5EF4-FFF2-40B4-BE49-F238E27FC236}">
                  <a16:creationId xmlns:a16="http://schemas.microsoft.com/office/drawing/2014/main" id="{AE22F4EC-39EB-AD21-2B3E-21CCD97A1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731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6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5" name="Rectangle 74">
              <a:extLst>
                <a:ext uri="{FF2B5EF4-FFF2-40B4-BE49-F238E27FC236}">
                  <a16:creationId xmlns:a16="http://schemas.microsoft.com/office/drawing/2014/main" id="{91718839-D9EA-A92D-CBF7-4C48A7A88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629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7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6" name="Rectangle 75">
              <a:extLst>
                <a:ext uri="{FF2B5EF4-FFF2-40B4-BE49-F238E27FC236}">
                  <a16:creationId xmlns:a16="http://schemas.microsoft.com/office/drawing/2014/main" id="{119CE1B2-BCE0-3607-B2A6-8544D8489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528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8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7" name="Rectangle 76">
              <a:extLst>
                <a:ext uri="{FF2B5EF4-FFF2-40B4-BE49-F238E27FC236}">
                  <a16:creationId xmlns:a16="http://schemas.microsoft.com/office/drawing/2014/main" id="{1209C82D-248F-E70C-F234-853678D14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426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9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8" name="Rectangle 77">
              <a:extLst>
                <a:ext uri="{FF2B5EF4-FFF2-40B4-BE49-F238E27FC236}">
                  <a16:creationId xmlns:a16="http://schemas.microsoft.com/office/drawing/2014/main" id="{8F561858-7EE6-023A-BFA8-0B6D1D088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1324"/>
              <a:ext cx="7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10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39" name="Rectangle 78">
              <a:extLst>
                <a:ext uri="{FF2B5EF4-FFF2-40B4-BE49-F238E27FC236}">
                  <a16:creationId xmlns:a16="http://schemas.microsoft.com/office/drawing/2014/main" id="{1C375E62-440B-46D5-97D7-7F995FE8A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0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0" name="Rectangle 79">
              <a:extLst>
                <a:ext uri="{FF2B5EF4-FFF2-40B4-BE49-F238E27FC236}">
                  <a16:creationId xmlns:a16="http://schemas.microsoft.com/office/drawing/2014/main" id="{D7EBA404-3199-E910-1440-56EB49908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1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1" name="Rectangle 80">
              <a:extLst>
                <a:ext uri="{FF2B5EF4-FFF2-40B4-BE49-F238E27FC236}">
                  <a16:creationId xmlns:a16="http://schemas.microsoft.com/office/drawing/2014/main" id="{7AAF9ACA-3C28-489E-47D4-470E5AC68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2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2" name="Rectangle 81">
              <a:extLst>
                <a:ext uri="{FF2B5EF4-FFF2-40B4-BE49-F238E27FC236}">
                  <a16:creationId xmlns:a16="http://schemas.microsoft.com/office/drawing/2014/main" id="{6F8948A1-5E83-18B6-BBF4-B732982EA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3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3" name="Rectangle 82">
              <a:extLst>
                <a:ext uri="{FF2B5EF4-FFF2-40B4-BE49-F238E27FC236}">
                  <a16:creationId xmlns:a16="http://schemas.microsoft.com/office/drawing/2014/main" id="{F06699A0-3521-DB49-9416-3099F5505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4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4" name="Rectangle 83">
              <a:extLst>
                <a:ext uri="{FF2B5EF4-FFF2-40B4-BE49-F238E27FC236}">
                  <a16:creationId xmlns:a16="http://schemas.microsoft.com/office/drawing/2014/main" id="{BB8AFAC4-E82E-F585-D982-C81B37295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5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5" name="Rectangle 84">
              <a:extLst>
                <a:ext uri="{FF2B5EF4-FFF2-40B4-BE49-F238E27FC236}">
                  <a16:creationId xmlns:a16="http://schemas.microsoft.com/office/drawing/2014/main" id="{F96E6E3D-DE62-9A2F-252A-436DB99E6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6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6" name="Rectangle 85">
              <a:extLst>
                <a:ext uri="{FF2B5EF4-FFF2-40B4-BE49-F238E27FC236}">
                  <a16:creationId xmlns:a16="http://schemas.microsoft.com/office/drawing/2014/main" id="{8F3BCD2F-A3CD-49DC-CB64-26CEF4D81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7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7" name="Rectangle 86">
              <a:extLst>
                <a:ext uri="{FF2B5EF4-FFF2-40B4-BE49-F238E27FC236}">
                  <a16:creationId xmlns:a16="http://schemas.microsoft.com/office/drawing/2014/main" id="{E4A6B6BA-825D-9B4B-326C-303194980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8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8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8" name="Rectangle 87">
              <a:extLst>
                <a:ext uri="{FF2B5EF4-FFF2-40B4-BE49-F238E27FC236}">
                  <a16:creationId xmlns:a16="http://schemas.microsoft.com/office/drawing/2014/main" id="{E1B61F14-2CA2-7119-D676-32643C6B9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9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49" name="Rectangle 88">
              <a:extLst>
                <a:ext uri="{FF2B5EF4-FFF2-40B4-BE49-F238E27FC236}">
                  <a16:creationId xmlns:a16="http://schemas.microsoft.com/office/drawing/2014/main" id="{6E9015A9-4D24-D1C3-781E-3F6D0E439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" y="2404"/>
              <a:ext cx="7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10</a:t>
              </a:r>
              <a:endParaRPr lang="ko-KR" altLang="en-US" sz="2400">
                <a:ea typeface="Gulim" panose="020B0600000101010101" pitchFamily="34" charset="-127"/>
              </a:endParaRPr>
            </a:p>
          </p:txBody>
        </p:sp>
        <p:sp>
          <p:nvSpPr>
            <p:cNvPr id="15550" name="Rectangle 89">
              <a:extLst>
                <a:ext uri="{FF2B5EF4-FFF2-40B4-BE49-F238E27FC236}">
                  <a16:creationId xmlns:a16="http://schemas.microsoft.com/office/drawing/2014/main" id="{1CC9611C-B887-705B-97AF-C8413037B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1265"/>
              <a:ext cx="1400" cy="125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/>
            </a:p>
          </p:txBody>
        </p:sp>
        <p:sp>
          <p:nvSpPr>
            <p:cNvPr id="15551" name="Freeform 90">
              <a:extLst>
                <a:ext uri="{FF2B5EF4-FFF2-40B4-BE49-F238E27FC236}">
                  <a16:creationId xmlns:a16="http://schemas.microsoft.com/office/drawing/2014/main" id="{53345BCD-2FD3-8C70-B071-C44B9B04A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1447"/>
              <a:ext cx="573" cy="873"/>
            </a:xfrm>
            <a:custGeom>
              <a:avLst/>
              <a:gdLst>
                <a:gd name="T0" fmla="*/ 234 w 852"/>
                <a:gd name="T1" fmla="*/ 134 h 1260"/>
                <a:gd name="T2" fmla="*/ 178 w 852"/>
                <a:gd name="T3" fmla="*/ 17 h 1260"/>
                <a:gd name="T4" fmla="*/ 107 w 852"/>
                <a:gd name="T5" fmla="*/ 10 h 1260"/>
                <a:gd name="T6" fmla="*/ 60 w 852"/>
                <a:gd name="T7" fmla="*/ 35 h 1260"/>
                <a:gd name="T8" fmla="*/ 0 w 852"/>
                <a:gd name="T9" fmla="*/ 177 h 1260"/>
                <a:gd name="T10" fmla="*/ 20 w 852"/>
                <a:gd name="T11" fmla="*/ 330 h 1260"/>
                <a:gd name="T12" fmla="*/ 163 w 852"/>
                <a:gd name="T13" fmla="*/ 536 h 1260"/>
                <a:gd name="T14" fmla="*/ 194 w 852"/>
                <a:gd name="T15" fmla="*/ 547 h 1260"/>
                <a:gd name="T16" fmla="*/ 204 w 852"/>
                <a:gd name="T17" fmla="*/ 554 h 1260"/>
                <a:gd name="T18" fmla="*/ 237 w 852"/>
                <a:gd name="T19" fmla="*/ 565 h 1260"/>
                <a:gd name="T20" fmla="*/ 281 w 852"/>
                <a:gd name="T21" fmla="*/ 590 h 1260"/>
                <a:gd name="T22" fmla="*/ 358 w 852"/>
                <a:gd name="T23" fmla="*/ 597 h 1260"/>
                <a:gd name="T24" fmla="*/ 355 w 852"/>
                <a:gd name="T25" fmla="*/ 490 h 1260"/>
                <a:gd name="T26" fmla="*/ 338 w 852"/>
                <a:gd name="T27" fmla="*/ 458 h 1260"/>
                <a:gd name="T28" fmla="*/ 311 w 852"/>
                <a:gd name="T29" fmla="*/ 412 h 1260"/>
                <a:gd name="T30" fmla="*/ 281 w 852"/>
                <a:gd name="T31" fmla="*/ 366 h 1260"/>
                <a:gd name="T32" fmla="*/ 274 w 852"/>
                <a:gd name="T33" fmla="*/ 351 h 1260"/>
                <a:gd name="T34" fmla="*/ 268 w 852"/>
                <a:gd name="T35" fmla="*/ 341 h 1260"/>
                <a:gd name="T36" fmla="*/ 251 w 852"/>
                <a:gd name="T37" fmla="*/ 309 h 1260"/>
                <a:gd name="T38" fmla="*/ 244 w 852"/>
                <a:gd name="T39" fmla="*/ 298 h 1260"/>
                <a:gd name="T40" fmla="*/ 234 w 852"/>
                <a:gd name="T41" fmla="*/ 134 h 1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2" h="1260">
                  <a:moveTo>
                    <a:pt x="518" y="280"/>
                  </a:moveTo>
                  <a:cubicBezTo>
                    <a:pt x="509" y="187"/>
                    <a:pt x="497" y="69"/>
                    <a:pt x="392" y="36"/>
                  </a:cubicBezTo>
                  <a:cubicBezTo>
                    <a:pt x="339" y="0"/>
                    <a:pt x="309" y="15"/>
                    <a:pt x="237" y="21"/>
                  </a:cubicBezTo>
                  <a:cubicBezTo>
                    <a:pt x="194" y="31"/>
                    <a:pt x="168" y="45"/>
                    <a:pt x="133" y="73"/>
                  </a:cubicBezTo>
                  <a:cubicBezTo>
                    <a:pt x="84" y="168"/>
                    <a:pt x="20" y="262"/>
                    <a:pt x="0" y="369"/>
                  </a:cubicBezTo>
                  <a:cubicBezTo>
                    <a:pt x="5" y="481"/>
                    <a:pt x="3" y="584"/>
                    <a:pt x="44" y="688"/>
                  </a:cubicBezTo>
                  <a:cubicBezTo>
                    <a:pt x="78" y="870"/>
                    <a:pt x="173" y="1057"/>
                    <a:pt x="362" y="1117"/>
                  </a:cubicBezTo>
                  <a:cubicBezTo>
                    <a:pt x="415" y="1152"/>
                    <a:pt x="347" y="1112"/>
                    <a:pt x="429" y="1139"/>
                  </a:cubicBezTo>
                  <a:cubicBezTo>
                    <a:pt x="437" y="1142"/>
                    <a:pt x="443" y="1150"/>
                    <a:pt x="451" y="1154"/>
                  </a:cubicBezTo>
                  <a:cubicBezTo>
                    <a:pt x="473" y="1165"/>
                    <a:pt x="501" y="1168"/>
                    <a:pt x="525" y="1176"/>
                  </a:cubicBezTo>
                  <a:cubicBezTo>
                    <a:pt x="562" y="1201"/>
                    <a:pt x="581" y="1218"/>
                    <a:pt x="622" y="1228"/>
                  </a:cubicBezTo>
                  <a:cubicBezTo>
                    <a:pt x="684" y="1260"/>
                    <a:pt x="714" y="1249"/>
                    <a:pt x="792" y="1243"/>
                  </a:cubicBezTo>
                  <a:cubicBezTo>
                    <a:pt x="852" y="1183"/>
                    <a:pt x="819" y="1088"/>
                    <a:pt x="785" y="1021"/>
                  </a:cubicBezTo>
                  <a:cubicBezTo>
                    <a:pt x="770" y="992"/>
                    <a:pt x="773" y="979"/>
                    <a:pt x="748" y="954"/>
                  </a:cubicBezTo>
                  <a:cubicBezTo>
                    <a:pt x="735" y="917"/>
                    <a:pt x="711" y="888"/>
                    <a:pt x="688" y="858"/>
                  </a:cubicBezTo>
                  <a:cubicBezTo>
                    <a:pt x="676" y="821"/>
                    <a:pt x="643" y="795"/>
                    <a:pt x="622" y="762"/>
                  </a:cubicBezTo>
                  <a:cubicBezTo>
                    <a:pt x="616" y="753"/>
                    <a:pt x="613" y="742"/>
                    <a:pt x="607" y="732"/>
                  </a:cubicBezTo>
                  <a:cubicBezTo>
                    <a:pt x="603" y="724"/>
                    <a:pt x="597" y="717"/>
                    <a:pt x="592" y="710"/>
                  </a:cubicBezTo>
                  <a:cubicBezTo>
                    <a:pt x="580" y="671"/>
                    <a:pt x="589" y="694"/>
                    <a:pt x="555" y="643"/>
                  </a:cubicBezTo>
                  <a:cubicBezTo>
                    <a:pt x="550" y="636"/>
                    <a:pt x="540" y="621"/>
                    <a:pt x="540" y="621"/>
                  </a:cubicBezTo>
                  <a:cubicBezTo>
                    <a:pt x="519" y="510"/>
                    <a:pt x="518" y="392"/>
                    <a:pt x="518" y="2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5552" name="Freeform 91">
              <a:extLst>
                <a:ext uri="{FF2B5EF4-FFF2-40B4-BE49-F238E27FC236}">
                  <a16:creationId xmlns:a16="http://schemas.microsoft.com/office/drawing/2014/main" id="{721A995B-5B88-AC89-342F-90B89008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713"/>
              <a:ext cx="516" cy="436"/>
            </a:xfrm>
            <a:custGeom>
              <a:avLst/>
              <a:gdLst>
                <a:gd name="T0" fmla="*/ 83 w 768"/>
                <a:gd name="T1" fmla="*/ 32 h 630"/>
                <a:gd name="T2" fmla="*/ 32 w 768"/>
                <a:gd name="T3" fmla="*/ 35 h 630"/>
                <a:gd name="T4" fmla="*/ 2 w 768"/>
                <a:gd name="T5" fmla="*/ 82 h 630"/>
                <a:gd name="T6" fmla="*/ 6 w 768"/>
                <a:gd name="T7" fmla="*/ 149 h 630"/>
                <a:gd name="T8" fmla="*/ 26 w 768"/>
                <a:gd name="T9" fmla="*/ 170 h 630"/>
                <a:gd name="T10" fmla="*/ 49 w 768"/>
                <a:gd name="T11" fmla="*/ 199 h 630"/>
                <a:gd name="T12" fmla="*/ 106 w 768"/>
                <a:gd name="T13" fmla="*/ 262 h 630"/>
                <a:gd name="T14" fmla="*/ 116 w 768"/>
                <a:gd name="T15" fmla="*/ 273 h 630"/>
                <a:gd name="T16" fmla="*/ 149 w 768"/>
                <a:gd name="T17" fmla="*/ 284 h 630"/>
                <a:gd name="T18" fmla="*/ 203 w 768"/>
                <a:gd name="T19" fmla="*/ 302 h 630"/>
                <a:gd name="T20" fmla="*/ 270 w 768"/>
                <a:gd name="T21" fmla="*/ 291 h 630"/>
                <a:gd name="T22" fmla="*/ 296 w 768"/>
                <a:gd name="T23" fmla="*/ 280 h 630"/>
                <a:gd name="T24" fmla="*/ 310 w 768"/>
                <a:gd name="T25" fmla="*/ 255 h 630"/>
                <a:gd name="T26" fmla="*/ 324 w 768"/>
                <a:gd name="T27" fmla="*/ 227 h 630"/>
                <a:gd name="T28" fmla="*/ 327 w 768"/>
                <a:gd name="T29" fmla="*/ 209 h 630"/>
                <a:gd name="T30" fmla="*/ 334 w 768"/>
                <a:gd name="T31" fmla="*/ 199 h 630"/>
                <a:gd name="T32" fmla="*/ 347 w 768"/>
                <a:gd name="T33" fmla="*/ 142 h 630"/>
                <a:gd name="T34" fmla="*/ 343 w 768"/>
                <a:gd name="T35" fmla="*/ 85 h 630"/>
                <a:gd name="T36" fmla="*/ 327 w 768"/>
                <a:gd name="T37" fmla="*/ 53 h 630"/>
                <a:gd name="T38" fmla="*/ 210 w 768"/>
                <a:gd name="T39" fmla="*/ 0 h 630"/>
                <a:gd name="T40" fmla="*/ 93 w 768"/>
                <a:gd name="T41" fmla="*/ 15 h 630"/>
                <a:gd name="T42" fmla="*/ 83 w 768"/>
                <a:gd name="T43" fmla="*/ 32 h 6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68" h="630">
                  <a:moveTo>
                    <a:pt x="183" y="67"/>
                  </a:moveTo>
                  <a:cubicBezTo>
                    <a:pt x="146" y="41"/>
                    <a:pt x="112" y="61"/>
                    <a:pt x="72" y="74"/>
                  </a:cubicBezTo>
                  <a:cubicBezTo>
                    <a:pt x="13" y="114"/>
                    <a:pt x="28" y="107"/>
                    <a:pt x="5" y="170"/>
                  </a:cubicBezTo>
                  <a:cubicBezTo>
                    <a:pt x="8" y="217"/>
                    <a:pt x="0" y="266"/>
                    <a:pt x="13" y="311"/>
                  </a:cubicBezTo>
                  <a:cubicBezTo>
                    <a:pt x="19" y="331"/>
                    <a:pt x="45" y="339"/>
                    <a:pt x="57" y="356"/>
                  </a:cubicBezTo>
                  <a:cubicBezTo>
                    <a:pt x="92" y="407"/>
                    <a:pt x="72" y="390"/>
                    <a:pt x="109" y="415"/>
                  </a:cubicBezTo>
                  <a:cubicBezTo>
                    <a:pt x="145" y="467"/>
                    <a:pt x="187" y="508"/>
                    <a:pt x="235" y="548"/>
                  </a:cubicBezTo>
                  <a:cubicBezTo>
                    <a:pt x="243" y="555"/>
                    <a:pt x="248" y="565"/>
                    <a:pt x="257" y="570"/>
                  </a:cubicBezTo>
                  <a:cubicBezTo>
                    <a:pt x="283" y="584"/>
                    <a:pt x="305" y="583"/>
                    <a:pt x="331" y="593"/>
                  </a:cubicBezTo>
                  <a:cubicBezTo>
                    <a:pt x="371" y="608"/>
                    <a:pt x="408" y="621"/>
                    <a:pt x="450" y="630"/>
                  </a:cubicBezTo>
                  <a:cubicBezTo>
                    <a:pt x="498" y="625"/>
                    <a:pt x="551" y="623"/>
                    <a:pt x="598" y="607"/>
                  </a:cubicBezTo>
                  <a:cubicBezTo>
                    <a:pt x="618" y="600"/>
                    <a:pt x="657" y="585"/>
                    <a:pt x="657" y="585"/>
                  </a:cubicBezTo>
                  <a:cubicBezTo>
                    <a:pt x="675" y="536"/>
                    <a:pt x="651" y="594"/>
                    <a:pt x="687" y="533"/>
                  </a:cubicBezTo>
                  <a:cubicBezTo>
                    <a:pt x="698" y="514"/>
                    <a:pt x="717" y="474"/>
                    <a:pt x="717" y="474"/>
                  </a:cubicBezTo>
                  <a:cubicBezTo>
                    <a:pt x="719" y="462"/>
                    <a:pt x="720" y="449"/>
                    <a:pt x="724" y="437"/>
                  </a:cubicBezTo>
                  <a:cubicBezTo>
                    <a:pt x="727" y="429"/>
                    <a:pt x="736" y="423"/>
                    <a:pt x="739" y="415"/>
                  </a:cubicBezTo>
                  <a:cubicBezTo>
                    <a:pt x="750" y="382"/>
                    <a:pt x="760" y="332"/>
                    <a:pt x="768" y="296"/>
                  </a:cubicBezTo>
                  <a:cubicBezTo>
                    <a:pt x="766" y="257"/>
                    <a:pt x="766" y="217"/>
                    <a:pt x="761" y="178"/>
                  </a:cubicBezTo>
                  <a:cubicBezTo>
                    <a:pt x="754" y="127"/>
                    <a:pt x="750" y="142"/>
                    <a:pt x="724" y="111"/>
                  </a:cubicBezTo>
                  <a:cubicBezTo>
                    <a:pt x="653" y="27"/>
                    <a:pt x="566" y="24"/>
                    <a:pt x="465" y="0"/>
                  </a:cubicBezTo>
                  <a:cubicBezTo>
                    <a:pt x="370" y="4"/>
                    <a:pt x="294" y="6"/>
                    <a:pt x="205" y="30"/>
                  </a:cubicBezTo>
                  <a:cubicBezTo>
                    <a:pt x="154" y="63"/>
                    <a:pt x="144" y="53"/>
                    <a:pt x="183" y="6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</p:grpSp>
      <p:sp>
        <p:nvSpPr>
          <p:cNvPr id="15368" name="Line 92">
            <a:extLst>
              <a:ext uri="{FF2B5EF4-FFF2-40B4-BE49-F238E27FC236}">
                <a16:creationId xmlns:a16="http://schemas.microsoft.com/office/drawing/2014/main" id="{0637AA9D-8110-F4DC-5CBD-F72F16DF4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5369" name="Group 93">
            <a:extLst>
              <a:ext uri="{FF2B5EF4-FFF2-40B4-BE49-F238E27FC236}">
                <a16:creationId xmlns:a16="http://schemas.microsoft.com/office/drawing/2014/main" id="{783057F3-8FE2-2AAC-BF01-BFD1FF7BC8A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114800"/>
            <a:ext cx="2286000" cy="2286000"/>
            <a:chOff x="3312" y="2640"/>
            <a:chExt cx="1440" cy="1440"/>
          </a:xfrm>
        </p:grpSpPr>
        <p:graphicFrame>
          <p:nvGraphicFramePr>
            <p:cNvPr id="15467" name="Object 94">
              <a:extLst>
                <a:ext uri="{FF2B5EF4-FFF2-40B4-BE49-F238E27FC236}">
                  <a16:creationId xmlns:a16="http://schemas.microsoft.com/office/drawing/2014/main" id="{412A8F54-82EB-790E-ECC2-B3FEFA854E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2832"/>
            <a:ext cx="1440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4" imgW="3419856" imgH="2934005" progId="Excel.Sheet.8">
                    <p:embed/>
                  </p:oleObj>
                </mc:Choice>
                <mc:Fallback>
                  <p:oleObj name="Worksheet" r:id="rId4" imgW="3419856" imgH="2934005" progId="Excel.Sheet.8">
                    <p:embed/>
                    <p:pic>
                      <p:nvPicPr>
                        <p:cNvPr id="15467" name="Object 94">
                          <a:extLst>
                            <a:ext uri="{FF2B5EF4-FFF2-40B4-BE49-F238E27FC236}">
                              <a16:creationId xmlns:a16="http://schemas.microsoft.com/office/drawing/2014/main" id="{412A8F54-82EB-790E-ECC2-B3FEFA854E4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832"/>
                          <a:ext cx="1440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8" name="Line 95">
              <a:extLst>
                <a:ext uri="{FF2B5EF4-FFF2-40B4-BE49-F238E27FC236}">
                  <a16:creationId xmlns:a16="http://schemas.microsoft.com/office/drawing/2014/main" id="{56333061-458F-73CE-2B26-2FFAB237A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5370" name="Group 96">
            <a:extLst>
              <a:ext uri="{FF2B5EF4-FFF2-40B4-BE49-F238E27FC236}">
                <a16:creationId xmlns:a16="http://schemas.microsoft.com/office/drawing/2014/main" id="{1A428D40-83B2-26EC-A0ED-FCE62FBE05C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419600"/>
            <a:ext cx="3200400" cy="1981200"/>
            <a:chOff x="1200" y="2832"/>
            <a:chExt cx="2016" cy="1248"/>
          </a:xfrm>
        </p:grpSpPr>
        <p:grpSp>
          <p:nvGrpSpPr>
            <p:cNvPr id="15462" name="Group 97">
              <a:extLst>
                <a:ext uri="{FF2B5EF4-FFF2-40B4-BE49-F238E27FC236}">
                  <a16:creationId xmlns:a16="http://schemas.microsoft.com/office/drawing/2014/main" id="{A6483980-09C8-0DBA-E82B-9627272BC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832"/>
              <a:ext cx="1440" cy="1248"/>
              <a:chOff x="3108" y="2256"/>
              <a:chExt cx="2148" cy="1872"/>
            </a:xfrm>
          </p:grpSpPr>
          <p:graphicFrame>
            <p:nvGraphicFramePr>
              <p:cNvPr id="15464" name="Object 98">
                <a:extLst>
                  <a:ext uri="{FF2B5EF4-FFF2-40B4-BE49-F238E27FC236}">
                    <a16:creationId xmlns:a16="http://schemas.microsoft.com/office/drawing/2014/main" id="{C73E292D-1AF5-7A47-FB46-176DEB2863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08" y="2256"/>
              <a:ext cx="2148" cy="1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6" imgW="3410407" imgH="2924556" progId="Excel.Sheet.8">
                      <p:embed/>
                    </p:oleObj>
                  </mc:Choice>
                  <mc:Fallback>
                    <p:oleObj name="Worksheet" r:id="rId6" imgW="3410407" imgH="2924556" progId="Excel.Sheet.8">
                      <p:embed/>
                      <p:pic>
                        <p:nvPicPr>
                          <p:cNvPr id="15464" name="Object 98">
                            <a:extLst>
                              <a:ext uri="{FF2B5EF4-FFF2-40B4-BE49-F238E27FC236}">
                                <a16:creationId xmlns:a16="http://schemas.microsoft.com/office/drawing/2014/main" id="{C73E292D-1AF5-7A47-FB46-176DEB28637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8" y="2256"/>
                            <a:ext cx="2148" cy="1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65" name="Freeform 99">
                <a:extLst>
                  <a:ext uri="{FF2B5EF4-FFF2-40B4-BE49-F238E27FC236}">
                    <a16:creationId xmlns:a16="http://schemas.microsoft.com/office/drawing/2014/main" id="{3423CC83-6CCE-341A-55D7-A8FAF4BB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571"/>
                <a:ext cx="728" cy="896"/>
              </a:xfrm>
              <a:custGeom>
                <a:avLst/>
                <a:gdLst>
                  <a:gd name="T0" fmla="*/ 199 w 728"/>
                  <a:gd name="T1" fmla="*/ 7 h 896"/>
                  <a:gd name="T2" fmla="*/ 110 w 728"/>
                  <a:gd name="T3" fmla="*/ 96 h 896"/>
                  <a:gd name="T4" fmla="*/ 80 w 728"/>
                  <a:gd name="T5" fmla="*/ 140 h 896"/>
                  <a:gd name="T6" fmla="*/ 65 w 728"/>
                  <a:gd name="T7" fmla="*/ 162 h 896"/>
                  <a:gd name="T8" fmla="*/ 21 w 728"/>
                  <a:gd name="T9" fmla="*/ 303 h 896"/>
                  <a:gd name="T10" fmla="*/ 65 w 728"/>
                  <a:gd name="T11" fmla="*/ 703 h 896"/>
                  <a:gd name="T12" fmla="*/ 110 w 728"/>
                  <a:gd name="T13" fmla="*/ 763 h 896"/>
                  <a:gd name="T14" fmla="*/ 332 w 728"/>
                  <a:gd name="T15" fmla="*/ 896 h 896"/>
                  <a:gd name="T16" fmla="*/ 495 w 728"/>
                  <a:gd name="T17" fmla="*/ 851 h 896"/>
                  <a:gd name="T18" fmla="*/ 636 w 728"/>
                  <a:gd name="T19" fmla="*/ 711 h 896"/>
                  <a:gd name="T20" fmla="*/ 688 w 728"/>
                  <a:gd name="T21" fmla="*/ 607 h 896"/>
                  <a:gd name="T22" fmla="*/ 702 w 728"/>
                  <a:gd name="T23" fmla="*/ 563 h 896"/>
                  <a:gd name="T24" fmla="*/ 710 w 728"/>
                  <a:gd name="T25" fmla="*/ 540 h 896"/>
                  <a:gd name="T26" fmla="*/ 680 w 728"/>
                  <a:gd name="T27" fmla="*/ 296 h 896"/>
                  <a:gd name="T28" fmla="*/ 569 w 728"/>
                  <a:gd name="T29" fmla="*/ 133 h 896"/>
                  <a:gd name="T30" fmla="*/ 510 w 728"/>
                  <a:gd name="T31" fmla="*/ 88 h 896"/>
                  <a:gd name="T32" fmla="*/ 465 w 728"/>
                  <a:gd name="T33" fmla="*/ 59 h 896"/>
                  <a:gd name="T34" fmla="*/ 295 w 728"/>
                  <a:gd name="T35" fmla="*/ 0 h 896"/>
                  <a:gd name="T36" fmla="*/ 206 w 728"/>
                  <a:gd name="T37" fmla="*/ 7 h 896"/>
                  <a:gd name="T38" fmla="*/ 184 w 728"/>
                  <a:gd name="T39" fmla="*/ 14 h 896"/>
                  <a:gd name="T40" fmla="*/ 199 w 728"/>
                  <a:gd name="T41" fmla="*/ 7 h 8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8" h="896">
                    <a:moveTo>
                      <a:pt x="199" y="7"/>
                    </a:moveTo>
                    <a:cubicBezTo>
                      <a:pt x="148" y="19"/>
                      <a:pt x="135" y="54"/>
                      <a:pt x="110" y="96"/>
                    </a:cubicBezTo>
                    <a:cubicBezTo>
                      <a:pt x="101" y="111"/>
                      <a:pt x="90" y="125"/>
                      <a:pt x="80" y="140"/>
                    </a:cubicBezTo>
                    <a:cubicBezTo>
                      <a:pt x="75" y="147"/>
                      <a:pt x="65" y="162"/>
                      <a:pt x="65" y="162"/>
                    </a:cubicBezTo>
                    <a:cubicBezTo>
                      <a:pt x="50" y="210"/>
                      <a:pt x="33" y="254"/>
                      <a:pt x="21" y="303"/>
                    </a:cubicBezTo>
                    <a:cubicBezTo>
                      <a:pt x="4" y="446"/>
                      <a:pt x="0" y="574"/>
                      <a:pt x="65" y="703"/>
                    </a:cubicBezTo>
                    <a:cubicBezTo>
                      <a:pt x="79" y="731"/>
                      <a:pt x="83" y="744"/>
                      <a:pt x="110" y="763"/>
                    </a:cubicBezTo>
                    <a:cubicBezTo>
                      <a:pt x="159" y="835"/>
                      <a:pt x="250" y="874"/>
                      <a:pt x="332" y="896"/>
                    </a:cubicBezTo>
                    <a:cubicBezTo>
                      <a:pt x="394" y="889"/>
                      <a:pt x="441" y="878"/>
                      <a:pt x="495" y="851"/>
                    </a:cubicBezTo>
                    <a:cubicBezTo>
                      <a:pt x="537" y="789"/>
                      <a:pt x="571" y="751"/>
                      <a:pt x="636" y="711"/>
                    </a:cubicBezTo>
                    <a:cubicBezTo>
                      <a:pt x="660" y="674"/>
                      <a:pt x="672" y="647"/>
                      <a:pt x="688" y="607"/>
                    </a:cubicBezTo>
                    <a:cubicBezTo>
                      <a:pt x="694" y="593"/>
                      <a:pt x="697" y="578"/>
                      <a:pt x="702" y="563"/>
                    </a:cubicBezTo>
                    <a:cubicBezTo>
                      <a:pt x="705" y="555"/>
                      <a:pt x="710" y="540"/>
                      <a:pt x="710" y="540"/>
                    </a:cubicBezTo>
                    <a:cubicBezTo>
                      <a:pt x="720" y="459"/>
                      <a:pt x="728" y="366"/>
                      <a:pt x="680" y="296"/>
                    </a:cubicBezTo>
                    <a:cubicBezTo>
                      <a:pt x="659" y="231"/>
                      <a:pt x="621" y="176"/>
                      <a:pt x="569" y="133"/>
                    </a:cubicBezTo>
                    <a:cubicBezTo>
                      <a:pt x="550" y="117"/>
                      <a:pt x="530" y="103"/>
                      <a:pt x="510" y="88"/>
                    </a:cubicBezTo>
                    <a:cubicBezTo>
                      <a:pt x="496" y="77"/>
                      <a:pt x="465" y="59"/>
                      <a:pt x="465" y="59"/>
                    </a:cubicBezTo>
                    <a:cubicBezTo>
                      <a:pt x="428" y="0"/>
                      <a:pt x="358" y="5"/>
                      <a:pt x="295" y="0"/>
                    </a:cubicBezTo>
                    <a:cubicBezTo>
                      <a:pt x="265" y="2"/>
                      <a:pt x="236" y="3"/>
                      <a:pt x="206" y="7"/>
                    </a:cubicBezTo>
                    <a:cubicBezTo>
                      <a:pt x="198" y="8"/>
                      <a:pt x="192" y="14"/>
                      <a:pt x="184" y="14"/>
                    </a:cubicBezTo>
                    <a:cubicBezTo>
                      <a:pt x="178" y="14"/>
                      <a:pt x="194" y="9"/>
                      <a:pt x="199" y="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466" name="Freeform 100">
                <a:extLst>
                  <a:ext uri="{FF2B5EF4-FFF2-40B4-BE49-F238E27FC236}">
                    <a16:creationId xmlns:a16="http://schemas.microsoft.com/office/drawing/2014/main" id="{2B645524-C401-9B75-B413-FF312ACD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934"/>
                <a:ext cx="802" cy="889"/>
              </a:xfrm>
              <a:custGeom>
                <a:avLst/>
                <a:gdLst>
                  <a:gd name="T0" fmla="*/ 510 w 802"/>
                  <a:gd name="T1" fmla="*/ 44 h 889"/>
                  <a:gd name="T2" fmla="*/ 376 w 802"/>
                  <a:gd name="T3" fmla="*/ 177 h 889"/>
                  <a:gd name="T4" fmla="*/ 236 w 802"/>
                  <a:gd name="T5" fmla="*/ 296 h 889"/>
                  <a:gd name="T6" fmla="*/ 221 w 802"/>
                  <a:gd name="T7" fmla="*/ 318 h 889"/>
                  <a:gd name="T8" fmla="*/ 199 w 802"/>
                  <a:gd name="T9" fmla="*/ 333 h 889"/>
                  <a:gd name="T10" fmla="*/ 191 w 802"/>
                  <a:gd name="T11" fmla="*/ 355 h 889"/>
                  <a:gd name="T12" fmla="*/ 169 w 802"/>
                  <a:gd name="T13" fmla="*/ 385 h 889"/>
                  <a:gd name="T14" fmla="*/ 132 w 802"/>
                  <a:gd name="T15" fmla="*/ 496 h 889"/>
                  <a:gd name="T16" fmla="*/ 110 w 802"/>
                  <a:gd name="T17" fmla="*/ 518 h 889"/>
                  <a:gd name="T18" fmla="*/ 80 w 802"/>
                  <a:gd name="T19" fmla="*/ 562 h 889"/>
                  <a:gd name="T20" fmla="*/ 43 w 802"/>
                  <a:gd name="T21" fmla="*/ 629 h 889"/>
                  <a:gd name="T22" fmla="*/ 13 w 802"/>
                  <a:gd name="T23" fmla="*/ 703 h 889"/>
                  <a:gd name="T24" fmla="*/ 36 w 802"/>
                  <a:gd name="T25" fmla="*/ 844 h 889"/>
                  <a:gd name="T26" fmla="*/ 80 w 802"/>
                  <a:gd name="T27" fmla="*/ 874 h 889"/>
                  <a:gd name="T28" fmla="*/ 124 w 802"/>
                  <a:gd name="T29" fmla="*/ 888 h 889"/>
                  <a:gd name="T30" fmla="*/ 354 w 802"/>
                  <a:gd name="T31" fmla="*/ 874 h 889"/>
                  <a:gd name="T32" fmla="*/ 517 w 802"/>
                  <a:gd name="T33" fmla="*/ 822 h 889"/>
                  <a:gd name="T34" fmla="*/ 569 w 802"/>
                  <a:gd name="T35" fmla="*/ 792 h 889"/>
                  <a:gd name="T36" fmla="*/ 673 w 802"/>
                  <a:gd name="T37" fmla="*/ 651 h 889"/>
                  <a:gd name="T38" fmla="*/ 695 w 802"/>
                  <a:gd name="T39" fmla="*/ 600 h 889"/>
                  <a:gd name="T40" fmla="*/ 747 w 802"/>
                  <a:gd name="T41" fmla="*/ 533 h 889"/>
                  <a:gd name="T42" fmla="*/ 784 w 802"/>
                  <a:gd name="T43" fmla="*/ 451 h 889"/>
                  <a:gd name="T44" fmla="*/ 798 w 802"/>
                  <a:gd name="T45" fmla="*/ 385 h 889"/>
                  <a:gd name="T46" fmla="*/ 650 w 802"/>
                  <a:gd name="T47" fmla="*/ 0 h 889"/>
                  <a:gd name="T48" fmla="*/ 532 w 802"/>
                  <a:gd name="T49" fmla="*/ 22 h 889"/>
                  <a:gd name="T50" fmla="*/ 510 w 802"/>
                  <a:gd name="T51" fmla="*/ 44 h 8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2" h="889">
                    <a:moveTo>
                      <a:pt x="510" y="44"/>
                    </a:moveTo>
                    <a:cubicBezTo>
                      <a:pt x="455" y="80"/>
                      <a:pt x="422" y="133"/>
                      <a:pt x="376" y="177"/>
                    </a:cubicBezTo>
                    <a:cubicBezTo>
                      <a:pt x="346" y="236"/>
                      <a:pt x="298" y="273"/>
                      <a:pt x="236" y="296"/>
                    </a:cubicBezTo>
                    <a:cubicBezTo>
                      <a:pt x="231" y="303"/>
                      <a:pt x="227" y="312"/>
                      <a:pt x="221" y="318"/>
                    </a:cubicBezTo>
                    <a:cubicBezTo>
                      <a:pt x="215" y="324"/>
                      <a:pt x="205" y="326"/>
                      <a:pt x="199" y="333"/>
                    </a:cubicBezTo>
                    <a:cubicBezTo>
                      <a:pt x="194" y="339"/>
                      <a:pt x="195" y="348"/>
                      <a:pt x="191" y="355"/>
                    </a:cubicBezTo>
                    <a:cubicBezTo>
                      <a:pt x="185" y="366"/>
                      <a:pt x="176" y="375"/>
                      <a:pt x="169" y="385"/>
                    </a:cubicBezTo>
                    <a:cubicBezTo>
                      <a:pt x="156" y="422"/>
                      <a:pt x="155" y="463"/>
                      <a:pt x="132" y="496"/>
                    </a:cubicBezTo>
                    <a:cubicBezTo>
                      <a:pt x="126" y="504"/>
                      <a:pt x="116" y="510"/>
                      <a:pt x="110" y="518"/>
                    </a:cubicBezTo>
                    <a:cubicBezTo>
                      <a:pt x="99" y="532"/>
                      <a:pt x="80" y="562"/>
                      <a:pt x="80" y="562"/>
                    </a:cubicBezTo>
                    <a:cubicBezTo>
                      <a:pt x="68" y="602"/>
                      <a:pt x="78" y="578"/>
                      <a:pt x="43" y="629"/>
                    </a:cubicBezTo>
                    <a:cubicBezTo>
                      <a:pt x="28" y="651"/>
                      <a:pt x="22" y="678"/>
                      <a:pt x="13" y="703"/>
                    </a:cubicBezTo>
                    <a:cubicBezTo>
                      <a:pt x="15" y="727"/>
                      <a:pt x="0" y="812"/>
                      <a:pt x="36" y="844"/>
                    </a:cubicBezTo>
                    <a:cubicBezTo>
                      <a:pt x="49" y="856"/>
                      <a:pt x="65" y="864"/>
                      <a:pt x="80" y="874"/>
                    </a:cubicBezTo>
                    <a:cubicBezTo>
                      <a:pt x="93" y="883"/>
                      <a:pt x="124" y="888"/>
                      <a:pt x="124" y="888"/>
                    </a:cubicBezTo>
                    <a:cubicBezTo>
                      <a:pt x="167" y="886"/>
                      <a:pt x="287" y="889"/>
                      <a:pt x="354" y="874"/>
                    </a:cubicBezTo>
                    <a:cubicBezTo>
                      <a:pt x="410" y="861"/>
                      <a:pt x="461" y="835"/>
                      <a:pt x="517" y="822"/>
                    </a:cubicBezTo>
                    <a:cubicBezTo>
                      <a:pt x="534" y="811"/>
                      <a:pt x="553" y="804"/>
                      <a:pt x="569" y="792"/>
                    </a:cubicBezTo>
                    <a:cubicBezTo>
                      <a:pt x="613" y="757"/>
                      <a:pt x="651" y="702"/>
                      <a:pt x="673" y="651"/>
                    </a:cubicBezTo>
                    <a:cubicBezTo>
                      <a:pt x="680" y="634"/>
                      <a:pt x="685" y="615"/>
                      <a:pt x="695" y="600"/>
                    </a:cubicBezTo>
                    <a:cubicBezTo>
                      <a:pt x="711" y="577"/>
                      <a:pt x="747" y="533"/>
                      <a:pt x="747" y="533"/>
                    </a:cubicBezTo>
                    <a:cubicBezTo>
                      <a:pt x="756" y="504"/>
                      <a:pt x="784" y="451"/>
                      <a:pt x="784" y="451"/>
                    </a:cubicBezTo>
                    <a:cubicBezTo>
                      <a:pt x="787" y="439"/>
                      <a:pt x="798" y="395"/>
                      <a:pt x="798" y="385"/>
                    </a:cubicBezTo>
                    <a:cubicBezTo>
                      <a:pt x="798" y="264"/>
                      <a:pt x="802" y="46"/>
                      <a:pt x="650" y="0"/>
                    </a:cubicBezTo>
                    <a:cubicBezTo>
                      <a:pt x="598" y="5"/>
                      <a:pt x="575" y="6"/>
                      <a:pt x="532" y="22"/>
                    </a:cubicBezTo>
                    <a:cubicBezTo>
                      <a:pt x="516" y="46"/>
                      <a:pt x="526" y="44"/>
                      <a:pt x="510" y="4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sp>
          <p:nvSpPr>
            <p:cNvPr id="15463" name="Line 101">
              <a:extLst>
                <a:ext uri="{FF2B5EF4-FFF2-40B4-BE49-F238E27FC236}">
                  <a16:creationId xmlns:a16="http://schemas.microsoft.com/office/drawing/2014/main" id="{28AFAAF7-D017-CB15-2688-76D0A4705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32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5371" name="Rectangle 102">
            <a:extLst>
              <a:ext uri="{FF2B5EF4-FFF2-40B4-BE49-F238E27FC236}">
                <a16:creationId xmlns:a16="http://schemas.microsoft.com/office/drawing/2014/main" id="{CA73B178-EBF1-473C-FC37-97DA294C8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084388"/>
            <a:ext cx="2222500" cy="19907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5372" name="Rectangle 103">
            <a:extLst>
              <a:ext uri="{FF2B5EF4-FFF2-40B4-BE49-F238E27FC236}">
                <a16:creationId xmlns:a16="http://schemas.microsoft.com/office/drawing/2014/main" id="{B3842EDA-ED8A-1C86-0B3B-627C5686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225675"/>
            <a:ext cx="1906588" cy="160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5373" name="Line 104">
            <a:extLst>
              <a:ext uri="{FF2B5EF4-FFF2-40B4-BE49-F238E27FC236}">
                <a16:creationId xmlns:a16="http://schemas.microsoft.com/office/drawing/2014/main" id="{760F3360-0D71-F5A3-1444-FBC8168F6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3670300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74" name="Line 105">
            <a:extLst>
              <a:ext uri="{FF2B5EF4-FFF2-40B4-BE49-F238E27FC236}">
                <a16:creationId xmlns:a16="http://schemas.microsoft.com/office/drawing/2014/main" id="{F919FC29-39F3-F624-040F-EFC1E46C7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3509963"/>
            <a:ext cx="1906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75" name="Line 106">
            <a:extLst>
              <a:ext uri="{FF2B5EF4-FFF2-40B4-BE49-F238E27FC236}">
                <a16:creationId xmlns:a16="http://schemas.microsoft.com/office/drawing/2014/main" id="{89B3D167-24B7-01A7-E873-E93413F28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3348038"/>
            <a:ext cx="1906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76" name="Line 107">
            <a:extLst>
              <a:ext uri="{FF2B5EF4-FFF2-40B4-BE49-F238E27FC236}">
                <a16:creationId xmlns:a16="http://schemas.microsoft.com/office/drawing/2014/main" id="{842E5084-A791-F3E9-28E4-3C3970A99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3187700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77" name="Line 108">
            <a:extLst>
              <a:ext uri="{FF2B5EF4-FFF2-40B4-BE49-F238E27FC236}">
                <a16:creationId xmlns:a16="http://schemas.microsoft.com/office/drawing/2014/main" id="{07F9370A-B004-E430-E76A-1A4243E59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3025775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78" name="Line 109">
            <a:extLst>
              <a:ext uri="{FF2B5EF4-FFF2-40B4-BE49-F238E27FC236}">
                <a16:creationId xmlns:a16="http://schemas.microsoft.com/office/drawing/2014/main" id="{3A938A7A-3DE2-97CA-380D-4E8A7F5E2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2870200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79" name="Line 110">
            <a:extLst>
              <a:ext uri="{FF2B5EF4-FFF2-40B4-BE49-F238E27FC236}">
                <a16:creationId xmlns:a16="http://schemas.microsoft.com/office/drawing/2014/main" id="{97445268-DE1A-AD0E-E856-BD56C5540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2709863"/>
            <a:ext cx="1906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0" name="Line 111">
            <a:extLst>
              <a:ext uri="{FF2B5EF4-FFF2-40B4-BE49-F238E27FC236}">
                <a16:creationId xmlns:a16="http://schemas.microsoft.com/office/drawing/2014/main" id="{0EB8D8A3-B444-2E8B-C8E5-BE30A6847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2547938"/>
            <a:ext cx="1906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1" name="Line 112">
            <a:extLst>
              <a:ext uri="{FF2B5EF4-FFF2-40B4-BE49-F238E27FC236}">
                <a16:creationId xmlns:a16="http://schemas.microsoft.com/office/drawing/2014/main" id="{4F03FF43-4A3B-0BBE-915C-3DC6BFD09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2387600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2" name="Line 113">
            <a:extLst>
              <a:ext uri="{FF2B5EF4-FFF2-40B4-BE49-F238E27FC236}">
                <a16:creationId xmlns:a16="http://schemas.microsoft.com/office/drawing/2014/main" id="{66608D64-E16A-9C05-AB10-4A57953A2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2225675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3" name="Line 114">
            <a:extLst>
              <a:ext uri="{FF2B5EF4-FFF2-40B4-BE49-F238E27FC236}">
                <a16:creationId xmlns:a16="http://schemas.microsoft.com/office/drawing/2014/main" id="{EF3D01F6-D127-2EB4-649D-21A58629B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3" y="2225675"/>
            <a:ext cx="1587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4" name="Line 115">
            <a:extLst>
              <a:ext uri="{FF2B5EF4-FFF2-40B4-BE49-F238E27FC236}">
                <a16:creationId xmlns:a16="http://schemas.microsoft.com/office/drawing/2014/main" id="{DB51E996-0DC7-A166-4B8C-33F9B5A2E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150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5" name="Line 116">
            <a:extLst>
              <a:ext uri="{FF2B5EF4-FFF2-40B4-BE49-F238E27FC236}">
                <a16:creationId xmlns:a16="http://schemas.microsoft.com/office/drawing/2014/main" id="{249EA481-6B0A-0C0E-26D9-21F3B3970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6" name="Line 117">
            <a:extLst>
              <a:ext uri="{FF2B5EF4-FFF2-40B4-BE49-F238E27FC236}">
                <a16:creationId xmlns:a16="http://schemas.microsoft.com/office/drawing/2014/main" id="{9704125E-6FDC-CA62-53FB-AEE349A54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7913" y="2225675"/>
            <a:ext cx="1587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7" name="Line 118">
            <a:extLst>
              <a:ext uri="{FF2B5EF4-FFF2-40B4-BE49-F238E27FC236}">
                <a16:creationId xmlns:a16="http://schemas.microsoft.com/office/drawing/2014/main" id="{B5FC62CF-9097-0823-E8F6-4AA585CCD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0000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8" name="Line 119">
            <a:extLst>
              <a:ext uri="{FF2B5EF4-FFF2-40B4-BE49-F238E27FC236}">
                <a16:creationId xmlns:a16="http://schemas.microsoft.com/office/drawing/2014/main" id="{10AB8BF6-27A1-0DDD-32C6-672859216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7325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89" name="Line 120">
            <a:extLst>
              <a:ext uri="{FF2B5EF4-FFF2-40B4-BE49-F238E27FC236}">
                <a16:creationId xmlns:a16="http://schemas.microsoft.com/office/drawing/2014/main" id="{310EF7D7-2C8E-3D48-AEB4-115626499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9413" y="2225675"/>
            <a:ext cx="1587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90" name="Line 121">
            <a:extLst>
              <a:ext uri="{FF2B5EF4-FFF2-40B4-BE49-F238E27FC236}">
                <a16:creationId xmlns:a16="http://schemas.microsoft.com/office/drawing/2014/main" id="{A297B85A-06DB-39E1-0226-B1D61F9CC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0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91" name="Line 122">
            <a:extLst>
              <a:ext uri="{FF2B5EF4-FFF2-40B4-BE49-F238E27FC236}">
                <a16:creationId xmlns:a16="http://schemas.microsoft.com/office/drawing/2014/main" id="{D7A0CEE3-3862-1DE7-1BEA-BC3D07C03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8825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92" name="Line 123">
            <a:extLst>
              <a:ext uri="{FF2B5EF4-FFF2-40B4-BE49-F238E27FC236}">
                <a16:creationId xmlns:a16="http://schemas.microsoft.com/office/drawing/2014/main" id="{AB61E7F3-1C3C-E9D5-C9F4-E191CAA9A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0913" y="2225675"/>
            <a:ext cx="1587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93" name="Rectangle 124">
            <a:extLst>
              <a:ext uri="{FF2B5EF4-FFF2-40B4-BE49-F238E27FC236}">
                <a16:creationId xmlns:a16="http://schemas.microsoft.com/office/drawing/2014/main" id="{806ECF71-CD52-0153-058F-650D7E195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225675"/>
            <a:ext cx="1906588" cy="16065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5394" name="Line 125">
            <a:extLst>
              <a:ext uri="{FF2B5EF4-FFF2-40B4-BE49-F238E27FC236}">
                <a16:creationId xmlns:a16="http://schemas.microsoft.com/office/drawing/2014/main" id="{DC662105-7BA3-C521-DDAC-812A91114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95" name="Line 126">
            <a:extLst>
              <a:ext uri="{FF2B5EF4-FFF2-40B4-BE49-F238E27FC236}">
                <a16:creationId xmlns:a16="http://schemas.microsoft.com/office/drawing/2014/main" id="{3FBD19EF-73DD-4D60-BAB9-CD62F7011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3832225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96" name="Line 127">
            <a:extLst>
              <a:ext uri="{FF2B5EF4-FFF2-40B4-BE49-F238E27FC236}">
                <a16:creationId xmlns:a16="http://schemas.microsoft.com/office/drawing/2014/main" id="{496CC8AF-D989-D2B3-443D-8D8C1680E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36703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97" name="Line 128">
            <a:extLst>
              <a:ext uri="{FF2B5EF4-FFF2-40B4-BE49-F238E27FC236}">
                <a16:creationId xmlns:a16="http://schemas.microsoft.com/office/drawing/2014/main" id="{B28EF68A-1C17-C062-3001-22CA625FB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3509963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98" name="Line 129">
            <a:extLst>
              <a:ext uri="{FF2B5EF4-FFF2-40B4-BE49-F238E27FC236}">
                <a16:creationId xmlns:a16="http://schemas.microsoft.com/office/drawing/2014/main" id="{ACE84501-86A6-1244-B183-D5A64B339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3348038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99" name="Line 130">
            <a:extLst>
              <a:ext uri="{FF2B5EF4-FFF2-40B4-BE49-F238E27FC236}">
                <a16:creationId xmlns:a16="http://schemas.microsoft.com/office/drawing/2014/main" id="{E39DC5FB-33E4-381B-D997-3E2A893A7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31877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0" name="Line 131">
            <a:extLst>
              <a:ext uri="{FF2B5EF4-FFF2-40B4-BE49-F238E27FC236}">
                <a16:creationId xmlns:a16="http://schemas.microsoft.com/office/drawing/2014/main" id="{640856DD-5630-35A4-7DD9-9FB7B8783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3025775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1" name="Line 132">
            <a:extLst>
              <a:ext uri="{FF2B5EF4-FFF2-40B4-BE49-F238E27FC236}">
                <a16:creationId xmlns:a16="http://schemas.microsoft.com/office/drawing/2014/main" id="{0F74E3B5-DFEF-D10A-7F31-68078F9F2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28702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2" name="Line 133">
            <a:extLst>
              <a:ext uri="{FF2B5EF4-FFF2-40B4-BE49-F238E27FC236}">
                <a16:creationId xmlns:a16="http://schemas.microsoft.com/office/drawing/2014/main" id="{67AFDDAC-F173-2EBF-B713-6E2DEBF8E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2709863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3" name="Line 134">
            <a:extLst>
              <a:ext uri="{FF2B5EF4-FFF2-40B4-BE49-F238E27FC236}">
                <a16:creationId xmlns:a16="http://schemas.microsoft.com/office/drawing/2014/main" id="{1CF04EF6-79E7-AC02-FA70-FCF084383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2547938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4" name="Line 135">
            <a:extLst>
              <a:ext uri="{FF2B5EF4-FFF2-40B4-BE49-F238E27FC236}">
                <a16:creationId xmlns:a16="http://schemas.microsoft.com/office/drawing/2014/main" id="{B9F72AA6-1ED4-5128-619A-7DFE4663F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23876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5" name="Line 136">
            <a:extLst>
              <a:ext uri="{FF2B5EF4-FFF2-40B4-BE49-F238E27FC236}">
                <a16:creationId xmlns:a16="http://schemas.microsoft.com/office/drawing/2014/main" id="{F1F9E1A4-FCB1-DD0D-9CA7-03A4EC408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" y="2225675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6" name="Line 137">
            <a:extLst>
              <a:ext uri="{FF2B5EF4-FFF2-40B4-BE49-F238E27FC236}">
                <a16:creationId xmlns:a16="http://schemas.microsoft.com/office/drawing/2014/main" id="{BF5E3ABA-9418-7D1D-03CF-3E0937606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3832225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7" name="Line 138">
            <a:extLst>
              <a:ext uri="{FF2B5EF4-FFF2-40B4-BE49-F238E27FC236}">
                <a16:creationId xmlns:a16="http://schemas.microsoft.com/office/drawing/2014/main" id="{5A430749-558F-D0CB-0D1D-FE3A53F79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325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8" name="Line 139">
            <a:extLst>
              <a:ext uri="{FF2B5EF4-FFF2-40B4-BE49-F238E27FC236}">
                <a16:creationId xmlns:a16="http://schemas.microsoft.com/office/drawing/2014/main" id="{801DCCA7-F3DC-28AC-CD74-6B8F30A8A8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413" y="38322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09" name="Line 140">
            <a:extLst>
              <a:ext uri="{FF2B5EF4-FFF2-40B4-BE49-F238E27FC236}">
                <a16:creationId xmlns:a16="http://schemas.microsoft.com/office/drawing/2014/main" id="{305C5E97-4ECA-BDF1-28FF-2EE239A547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150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10" name="Line 141">
            <a:extLst>
              <a:ext uri="{FF2B5EF4-FFF2-40B4-BE49-F238E27FC236}">
                <a16:creationId xmlns:a16="http://schemas.microsoft.com/office/drawing/2014/main" id="{709C11A2-1FA4-BA1A-AF58-148E5A2851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825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11" name="Line 142">
            <a:extLst>
              <a:ext uri="{FF2B5EF4-FFF2-40B4-BE49-F238E27FC236}">
                <a16:creationId xmlns:a16="http://schemas.microsoft.com/office/drawing/2014/main" id="{11041164-E53F-2FFE-E6C3-D3454CF58A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7913" y="38322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12" name="Line 143">
            <a:extLst>
              <a:ext uri="{FF2B5EF4-FFF2-40B4-BE49-F238E27FC236}">
                <a16:creationId xmlns:a16="http://schemas.microsoft.com/office/drawing/2014/main" id="{9F0924B5-F62B-0DFE-50C0-4A59E70A3C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0000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13" name="Line 144">
            <a:extLst>
              <a:ext uri="{FF2B5EF4-FFF2-40B4-BE49-F238E27FC236}">
                <a16:creationId xmlns:a16="http://schemas.microsoft.com/office/drawing/2014/main" id="{D4B323DB-8200-57DA-3F9F-3DECA478B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7325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14" name="Line 145">
            <a:extLst>
              <a:ext uri="{FF2B5EF4-FFF2-40B4-BE49-F238E27FC236}">
                <a16:creationId xmlns:a16="http://schemas.microsoft.com/office/drawing/2014/main" id="{18368A21-6FB5-5FB0-C759-8BCD0E55E2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9413" y="38322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15" name="Line 146">
            <a:extLst>
              <a:ext uri="{FF2B5EF4-FFF2-40B4-BE49-F238E27FC236}">
                <a16:creationId xmlns:a16="http://schemas.microsoft.com/office/drawing/2014/main" id="{8557513B-3769-4DBF-D445-62DF41892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1500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16" name="Line 147">
            <a:extLst>
              <a:ext uri="{FF2B5EF4-FFF2-40B4-BE49-F238E27FC236}">
                <a16:creationId xmlns:a16="http://schemas.microsoft.com/office/drawing/2014/main" id="{48F793B4-52EE-EBFB-060A-A199E7554A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8825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17" name="Line 148">
            <a:extLst>
              <a:ext uri="{FF2B5EF4-FFF2-40B4-BE49-F238E27FC236}">
                <a16:creationId xmlns:a16="http://schemas.microsoft.com/office/drawing/2014/main" id="{8FCA72BD-6FC4-0C21-E279-0EAB95865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0913" y="38322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418" name="Freeform 149">
            <a:extLst>
              <a:ext uri="{FF2B5EF4-FFF2-40B4-BE49-F238E27FC236}">
                <a16:creationId xmlns:a16="http://schemas.microsoft.com/office/drawing/2014/main" id="{2F4A39EA-0E1B-1FC7-6077-43506847098A}"/>
              </a:ext>
            </a:extLst>
          </p:cNvPr>
          <p:cNvSpPr>
            <a:spLocks/>
          </p:cNvSpPr>
          <p:nvPr/>
        </p:nvSpPr>
        <p:spPr bwMode="auto">
          <a:xfrm>
            <a:off x="839788" y="2824163"/>
            <a:ext cx="90487" cy="93662"/>
          </a:xfrm>
          <a:custGeom>
            <a:avLst/>
            <a:gdLst>
              <a:gd name="T0" fmla="*/ 73083334 w 57"/>
              <a:gd name="T1" fmla="*/ 0 h 59"/>
              <a:gd name="T2" fmla="*/ 143647319 w 57"/>
              <a:gd name="T3" fmla="*/ 73083347 h 59"/>
              <a:gd name="T4" fmla="*/ 73083334 w 57"/>
              <a:gd name="T5" fmla="*/ 148687631 h 59"/>
              <a:gd name="T6" fmla="*/ 0 w 57"/>
              <a:gd name="T7" fmla="*/ 73083347 h 59"/>
              <a:gd name="T8" fmla="*/ 73083334 w 57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" h="59">
                <a:moveTo>
                  <a:pt x="29" y="0"/>
                </a:moveTo>
                <a:lnTo>
                  <a:pt x="57" y="29"/>
                </a:lnTo>
                <a:lnTo>
                  <a:pt x="29" y="59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19" name="Freeform 150">
            <a:extLst>
              <a:ext uri="{FF2B5EF4-FFF2-40B4-BE49-F238E27FC236}">
                <a16:creationId xmlns:a16="http://schemas.microsoft.com/office/drawing/2014/main" id="{7C62FB0C-DA3F-09D6-A40D-D3D6D336DC3C}"/>
              </a:ext>
            </a:extLst>
          </p:cNvPr>
          <p:cNvSpPr>
            <a:spLocks/>
          </p:cNvSpPr>
          <p:nvPr/>
        </p:nvSpPr>
        <p:spPr bwMode="auto">
          <a:xfrm>
            <a:off x="1604963" y="3302000"/>
            <a:ext cx="88900" cy="93663"/>
          </a:xfrm>
          <a:custGeom>
            <a:avLst/>
            <a:gdLst>
              <a:gd name="T0" fmla="*/ 70564375 w 56"/>
              <a:gd name="T1" fmla="*/ 0 h 59"/>
              <a:gd name="T2" fmla="*/ 141128750 w 56"/>
              <a:gd name="T3" fmla="*/ 73085715 h 59"/>
              <a:gd name="T4" fmla="*/ 70564375 w 56"/>
              <a:gd name="T5" fmla="*/ 148690806 h 59"/>
              <a:gd name="T6" fmla="*/ 0 w 56"/>
              <a:gd name="T7" fmla="*/ 73085715 h 59"/>
              <a:gd name="T8" fmla="*/ 70564375 w 56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9">
                <a:moveTo>
                  <a:pt x="28" y="0"/>
                </a:moveTo>
                <a:lnTo>
                  <a:pt x="56" y="29"/>
                </a:lnTo>
                <a:lnTo>
                  <a:pt x="28" y="59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20" name="Freeform 151">
            <a:extLst>
              <a:ext uri="{FF2B5EF4-FFF2-40B4-BE49-F238E27FC236}">
                <a16:creationId xmlns:a16="http://schemas.microsoft.com/office/drawing/2014/main" id="{AD417904-A544-67F0-9375-51F56013372B}"/>
              </a:ext>
            </a:extLst>
          </p:cNvPr>
          <p:cNvSpPr>
            <a:spLocks/>
          </p:cNvSpPr>
          <p:nvPr/>
        </p:nvSpPr>
        <p:spPr bwMode="auto">
          <a:xfrm>
            <a:off x="1033463" y="2662238"/>
            <a:ext cx="88900" cy="93662"/>
          </a:xfrm>
          <a:custGeom>
            <a:avLst/>
            <a:gdLst>
              <a:gd name="T0" fmla="*/ 70564375 w 56"/>
              <a:gd name="T1" fmla="*/ 0 h 59"/>
              <a:gd name="T2" fmla="*/ 141128750 w 56"/>
              <a:gd name="T3" fmla="*/ 75604284 h 59"/>
              <a:gd name="T4" fmla="*/ 70564375 w 56"/>
              <a:gd name="T5" fmla="*/ 148687631 h 59"/>
              <a:gd name="T6" fmla="*/ 0 w 56"/>
              <a:gd name="T7" fmla="*/ 75604284 h 59"/>
              <a:gd name="T8" fmla="*/ 70564375 w 56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9">
                <a:moveTo>
                  <a:pt x="28" y="0"/>
                </a:moveTo>
                <a:lnTo>
                  <a:pt x="56" y="30"/>
                </a:lnTo>
                <a:lnTo>
                  <a:pt x="28" y="59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21" name="Freeform 152">
            <a:extLst>
              <a:ext uri="{FF2B5EF4-FFF2-40B4-BE49-F238E27FC236}">
                <a16:creationId xmlns:a16="http://schemas.microsoft.com/office/drawing/2014/main" id="{1E0479B0-2F56-4944-5847-C49BBC17CC01}"/>
              </a:ext>
            </a:extLst>
          </p:cNvPr>
          <p:cNvSpPr>
            <a:spLocks/>
          </p:cNvSpPr>
          <p:nvPr/>
        </p:nvSpPr>
        <p:spPr bwMode="auto">
          <a:xfrm>
            <a:off x="839788" y="2501900"/>
            <a:ext cx="90487" cy="93663"/>
          </a:xfrm>
          <a:custGeom>
            <a:avLst/>
            <a:gdLst>
              <a:gd name="T0" fmla="*/ 73083334 w 57"/>
              <a:gd name="T1" fmla="*/ 0 h 59"/>
              <a:gd name="T2" fmla="*/ 143647319 w 57"/>
              <a:gd name="T3" fmla="*/ 73085715 h 59"/>
              <a:gd name="T4" fmla="*/ 73083334 w 57"/>
              <a:gd name="T5" fmla="*/ 148690806 h 59"/>
              <a:gd name="T6" fmla="*/ 0 w 57"/>
              <a:gd name="T7" fmla="*/ 73085715 h 59"/>
              <a:gd name="T8" fmla="*/ 73083334 w 57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" h="59">
                <a:moveTo>
                  <a:pt x="29" y="0"/>
                </a:moveTo>
                <a:lnTo>
                  <a:pt x="57" y="29"/>
                </a:lnTo>
                <a:lnTo>
                  <a:pt x="29" y="59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22" name="Freeform 153">
            <a:extLst>
              <a:ext uri="{FF2B5EF4-FFF2-40B4-BE49-F238E27FC236}">
                <a16:creationId xmlns:a16="http://schemas.microsoft.com/office/drawing/2014/main" id="{54D7A1CB-81D9-B8E8-E5D8-88739E4E7E11}"/>
              </a:ext>
            </a:extLst>
          </p:cNvPr>
          <p:cNvSpPr>
            <a:spLocks/>
          </p:cNvSpPr>
          <p:nvPr/>
        </p:nvSpPr>
        <p:spPr bwMode="auto">
          <a:xfrm>
            <a:off x="1797050" y="2984500"/>
            <a:ext cx="90488" cy="95250"/>
          </a:xfrm>
          <a:custGeom>
            <a:avLst/>
            <a:gdLst>
              <a:gd name="T0" fmla="*/ 70564765 w 57"/>
              <a:gd name="T1" fmla="*/ 0 h 60"/>
              <a:gd name="T2" fmla="*/ 143650494 w 57"/>
              <a:gd name="T3" fmla="*/ 75604688 h 60"/>
              <a:gd name="T4" fmla="*/ 70564765 w 57"/>
              <a:gd name="T5" fmla="*/ 151209375 h 60"/>
              <a:gd name="T6" fmla="*/ 0 w 57"/>
              <a:gd name="T7" fmla="*/ 75604688 h 60"/>
              <a:gd name="T8" fmla="*/ 70564765 w 57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" h="60">
                <a:moveTo>
                  <a:pt x="28" y="0"/>
                </a:moveTo>
                <a:lnTo>
                  <a:pt x="57" y="30"/>
                </a:lnTo>
                <a:lnTo>
                  <a:pt x="28" y="60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23" name="Freeform 154">
            <a:extLst>
              <a:ext uri="{FF2B5EF4-FFF2-40B4-BE49-F238E27FC236}">
                <a16:creationId xmlns:a16="http://schemas.microsoft.com/office/drawing/2014/main" id="{F591EC7A-E1FB-A393-5EEC-FB502B2BDAF7}"/>
              </a:ext>
            </a:extLst>
          </p:cNvPr>
          <p:cNvSpPr>
            <a:spLocks/>
          </p:cNvSpPr>
          <p:nvPr/>
        </p:nvSpPr>
        <p:spPr bwMode="auto">
          <a:xfrm>
            <a:off x="1033463" y="2984500"/>
            <a:ext cx="88900" cy="95250"/>
          </a:xfrm>
          <a:custGeom>
            <a:avLst/>
            <a:gdLst>
              <a:gd name="T0" fmla="*/ 70564375 w 56"/>
              <a:gd name="T1" fmla="*/ 0 h 60"/>
              <a:gd name="T2" fmla="*/ 141128750 w 56"/>
              <a:gd name="T3" fmla="*/ 75604688 h 60"/>
              <a:gd name="T4" fmla="*/ 70564375 w 56"/>
              <a:gd name="T5" fmla="*/ 151209375 h 60"/>
              <a:gd name="T6" fmla="*/ 0 w 56"/>
              <a:gd name="T7" fmla="*/ 75604688 h 60"/>
              <a:gd name="T8" fmla="*/ 70564375 w 56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60">
                <a:moveTo>
                  <a:pt x="28" y="0"/>
                </a:moveTo>
                <a:lnTo>
                  <a:pt x="56" y="30"/>
                </a:lnTo>
                <a:lnTo>
                  <a:pt x="28" y="60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24" name="Freeform 155">
            <a:extLst>
              <a:ext uri="{FF2B5EF4-FFF2-40B4-BE49-F238E27FC236}">
                <a16:creationId xmlns:a16="http://schemas.microsoft.com/office/drawing/2014/main" id="{DD17421A-C327-6CC0-44F9-1A876A0B010E}"/>
              </a:ext>
            </a:extLst>
          </p:cNvPr>
          <p:cNvSpPr>
            <a:spLocks/>
          </p:cNvSpPr>
          <p:nvPr/>
        </p:nvSpPr>
        <p:spPr bwMode="auto">
          <a:xfrm>
            <a:off x="1225550" y="3624263"/>
            <a:ext cx="90488" cy="93662"/>
          </a:xfrm>
          <a:custGeom>
            <a:avLst/>
            <a:gdLst>
              <a:gd name="T0" fmla="*/ 70564765 w 57"/>
              <a:gd name="T1" fmla="*/ 0 h 59"/>
              <a:gd name="T2" fmla="*/ 143650494 w 57"/>
              <a:gd name="T3" fmla="*/ 73083347 h 59"/>
              <a:gd name="T4" fmla="*/ 70564765 w 57"/>
              <a:gd name="T5" fmla="*/ 148687631 h 59"/>
              <a:gd name="T6" fmla="*/ 0 w 57"/>
              <a:gd name="T7" fmla="*/ 73083347 h 59"/>
              <a:gd name="T8" fmla="*/ 70564765 w 57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" h="59">
                <a:moveTo>
                  <a:pt x="28" y="0"/>
                </a:moveTo>
                <a:lnTo>
                  <a:pt x="57" y="29"/>
                </a:lnTo>
                <a:lnTo>
                  <a:pt x="28" y="59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25" name="Freeform 156">
            <a:extLst>
              <a:ext uri="{FF2B5EF4-FFF2-40B4-BE49-F238E27FC236}">
                <a16:creationId xmlns:a16="http://schemas.microsoft.com/office/drawing/2014/main" id="{E6FE4BCA-B02F-0869-C7EB-2AA1397666E7}"/>
              </a:ext>
            </a:extLst>
          </p:cNvPr>
          <p:cNvSpPr>
            <a:spLocks/>
          </p:cNvSpPr>
          <p:nvPr/>
        </p:nvSpPr>
        <p:spPr bwMode="auto">
          <a:xfrm>
            <a:off x="1225550" y="2984500"/>
            <a:ext cx="90488" cy="95250"/>
          </a:xfrm>
          <a:custGeom>
            <a:avLst/>
            <a:gdLst>
              <a:gd name="T0" fmla="*/ 70564765 w 57"/>
              <a:gd name="T1" fmla="*/ 0 h 60"/>
              <a:gd name="T2" fmla="*/ 143650494 w 57"/>
              <a:gd name="T3" fmla="*/ 75604688 h 60"/>
              <a:gd name="T4" fmla="*/ 70564765 w 57"/>
              <a:gd name="T5" fmla="*/ 151209375 h 60"/>
              <a:gd name="T6" fmla="*/ 0 w 57"/>
              <a:gd name="T7" fmla="*/ 75604688 h 60"/>
              <a:gd name="T8" fmla="*/ 70564765 w 57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" h="60">
                <a:moveTo>
                  <a:pt x="28" y="0"/>
                </a:moveTo>
                <a:lnTo>
                  <a:pt x="57" y="30"/>
                </a:lnTo>
                <a:lnTo>
                  <a:pt x="28" y="60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26" name="Rectangle 157">
            <a:extLst>
              <a:ext uri="{FF2B5EF4-FFF2-40B4-BE49-F238E27FC236}">
                <a16:creationId xmlns:a16="http://schemas.microsoft.com/office/drawing/2014/main" id="{5D9020EF-BC92-1773-8569-E5C37C72A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8460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0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27" name="Rectangle 158">
            <a:extLst>
              <a:ext uri="{FF2B5EF4-FFF2-40B4-BE49-F238E27FC236}">
                <a16:creationId xmlns:a16="http://schemas.microsoft.com/office/drawing/2014/main" id="{22E8AAA2-E8E4-8B4B-CF88-E6A60F0A2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624263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28" name="Rectangle 159">
            <a:extLst>
              <a:ext uri="{FF2B5EF4-FFF2-40B4-BE49-F238E27FC236}">
                <a16:creationId xmlns:a16="http://schemas.microsoft.com/office/drawing/2014/main" id="{9F6128D6-C08D-B63A-5114-B3E5CC43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462338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2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29" name="Rectangle 160">
            <a:extLst>
              <a:ext uri="{FF2B5EF4-FFF2-40B4-BE49-F238E27FC236}">
                <a16:creationId xmlns:a16="http://schemas.microsoft.com/office/drawing/2014/main" id="{19D53425-0135-F56C-C380-A48D0D01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30200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0" name="Rectangle 161">
            <a:extLst>
              <a:ext uri="{FF2B5EF4-FFF2-40B4-BE49-F238E27FC236}">
                <a16:creationId xmlns:a16="http://schemas.microsoft.com/office/drawing/2014/main" id="{72CC7F8D-4EE9-F96E-088A-287A91130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140075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4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1" name="Rectangle 162">
            <a:extLst>
              <a:ext uri="{FF2B5EF4-FFF2-40B4-BE49-F238E27FC236}">
                <a16:creationId xmlns:a16="http://schemas.microsoft.com/office/drawing/2014/main" id="{E7CF2476-91A9-028E-EC03-4C8AD50F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9781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5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2" name="Rectangle 163">
            <a:extLst>
              <a:ext uri="{FF2B5EF4-FFF2-40B4-BE49-F238E27FC236}">
                <a16:creationId xmlns:a16="http://schemas.microsoft.com/office/drawing/2014/main" id="{3BB3D6D5-A8B0-B333-D557-C47CE8C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824163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6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3" name="Rectangle 164">
            <a:extLst>
              <a:ext uri="{FF2B5EF4-FFF2-40B4-BE49-F238E27FC236}">
                <a16:creationId xmlns:a16="http://schemas.microsoft.com/office/drawing/2014/main" id="{66A3F7B6-EEA9-122C-24FC-03312105F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662238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7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4" name="Rectangle 165">
            <a:extLst>
              <a:ext uri="{FF2B5EF4-FFF2-40B4-BE49-F238E27FC236}">
                <a16:creationId xmlns:a16="http://schemas.microsoft.com/office/drawing/2014/main" id="{02B27572-B935-3591-4AB4-7B4BDC68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50190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8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5" name="Rectangle 166">
            <a:extLst>
              <a:ext uri="{FF2B5EF4-FFF2-40B4-BE49-F238E27FC236}">
                <a16:creationId xmlns:a16="http://schemas.microsoft.com/office/drawing/2014/main" id="{B161C98E-94A2-B4A9-B839-7027FB99C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339975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9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6" name="Rectangle 167">
            <a:extLst>
              <a:ext uri="{FF2B5EF4-FFF2-40B4-BE49-F238E27FC236}">
                <a16:creationId xmlns:a16="http://schemas.microsoft.com/office/drawing/2014/main" id="{BC33116F-B484-ED13-7BF5-42C77D5B7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2178050"/>
            <a:ext cx="1158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10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7" name="Rectangle 168">
            <a:extLst>
              <a:ext uri="{FF2B5EF4-FFF2-40B4-BE49-F238E27FC236}">
                <a16:creationId xmlns:a16="http://schemas.microsoft.com/office/drawing/2014/main" id="{AA8D2F1E-6B25-EC15-A990-2C40B79F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0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8" name="Rectangle 169">
            <a:extLst>
              <a:ext uri="{FF2B5EF4-FFF2-40B4-BE49-F238E27FC236}">
                <a16:creationId xmlns:a16="http://schemas.microsoft.com/office/drawing/2014/main" id="{E2B77D36-EF20-59A7-C818-C6FC576DB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39" name="Rectangle 170">
            <a:extLst>
              <a:ext uri="{FF2B5EF4-FFF2-40B4-BE49-F238E27FC236}">
                <a16:creationId xmlns:a16="http://schemas.microsoft.com/office/drawing/2014/main" id="{885557B9-49FE-66EE-35F3-7F3A03113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2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40" name="Rectangle 171">
            <a:extLst>
              <a:ext uri="{FF2B5EF4-FFF2-40B4-BE49-F238E27FC236}">
                <a16:creationId xmlns:a16="http://schemas.microsoft.com/office/drawing/2014/main" id="{8B030413-6599-F9FE-16FB-A071127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41" name="Rectangle 172">
            <a:extLst>
              <a:ext uri="{FF2B5EF4-FFF2-40B4-BE49-F238E27FC236}">
                <a16:creationId xmlns:a16="http://schemas.microsoft.com/office/drawing/2014/main" id="{184F0874-F006-E92F-FA06-76B3C87B1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4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42" name="Rectangle 173">
            <a:extLst>
              <a:ext uri="{FF2B5EF4-FFF2-40B4-BE49-F238E27FC236}">
                <a16:creationId xmlns:a16="http://schemas.microsoft.com/office/drawing/2014/main" id="{6C60A8FA-006E-E744-A220-B3357EDF2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5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43" name="Rectangle 174">
            <a:extLst>
              <a:ext uri="{FF2B5EF4-FFF2-40B4-BE49-F238E27FC236}">
                <a16:creationId xmlns:a16="http://schemas.microsoft.com/office/drawing/2014/main" id="{AF7740C6-850C-CC41-2B9F-D2608CC8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5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6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44" name="Rectangle 175">
            <a:extLst>
              <a:ext uri="{FF2B5EF4-FFF2-40B4-BE49-F238E27FC236}">
                <a16:creationId xmlns:a16="http://schemas.microsoft.com/office/drawing/2014/main" id="{6EF6A374-E69F-0043-E875-F31CDAFA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7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45" name="Rectangle 176">
            <a:extLst>
              <a:ext uri="{FF2B5EF4-FFF2-40B4-BE49-F238E27FC236}">
                <a16:creationId xmlns:a16="http://schemas.microsoft.com/office/drawing/2014/main" id="{CEB02088-3BA4-07A7-C4C6-C2698BA71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8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46" name="Rectangle 177">
            <a:extLst>
              <a:ext uri="{FF2B5EF4-FFF2-40B4-BE49-F238E27FC236}">
                <a16:creationId xmlns:a16="http://schemas.microsoft.com/office/drawing/2014/main" id="{54625281-5F50-9865-3743-C7FBF829E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9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47" name="Rectangle 178">
            <a:extLst>
              <a:ext uri="{FF2B5EF4-FFF2-40B4-BE49-F238E27FC236}">
                <a16:creationId xmlns:a16="http://schemas.microsoft.com/office/drawing/2014/main" id="{E3A28AF1-E291-9110-6F2D-DD97E1683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3892550"/>
            <a:ext cx="1158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10</a:t>
            </a:r>
            <a:endParaRPr lang="ko-KR" altLang="en-US" sz="2400">
              <a:ea typeface="Gulim" panose="020B0600000101010101" pitchFamily="34" charset="-127"/>
            </a:endParaRPr>
          </a:p>
        </p:txBody>
      </p:sp>
      <p:sp>
        <p:nvSpPr>
          <p:cNvPr id="15448" name="Rectangle 179">
            <a:extLst>
              <a:ext uri="{FF2B5EF4-FFF2-40B4-BE49-F238E27FC236}">
                <a16:creationId xmlns:a16="http://schemas.microsoft.com/office/drawing/2014/main" id="{A263F8B0-6C7C-F256-5855-EFDBE55C4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084388"/>
            <a:ext cx="2222500" cy="19907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5449" name="Text Box 180">
            <a:extLst>
              <a:ext uri="{FF2B5EF4-FFF2-40B4-BE49-F238E27FC236}">
                <a16:creationId xmlns:a16="http://schemas.microsoft.com/office/drawing/2014/main" id="{FCB517AB-A28B-F024-7A50-E1B5F5606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19050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ea typeface="Gulim" panose="020B0600000101010101" pitchFamily="34" charset="-127"/>
              </a:rPr>
              <a:t>K=2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ea typeface="Gulim" panose="020B0600000101010101" pitchFamily="34" charset="-127"/>
              </a:rPr>
              <a:t>Arbitrarily choose K object as initial cluster center</a:t>
            </a:r>
          </a:p>
        </p:txBody>
      </p:sp>
      <p:sp>
        <p:nvSpPr>
          <p:cNvPr id="15450" name="Line 181">
            <a:extLst>
              <a:ext uri="{FF2B5EF4-FFF2-40B4-BE49-F238E27FC236}">
                <a16:creationId xmlns:a16="http://schemas.microsoft.com/office/drawing/2014/main" id="{9DD6DFA9-C308-DB7A-9222-1FD8D56AF2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5451" name="Line 182">
            <a:extLst>
              <a:ext uri="{FF2B5EF4-FFF2-40B4-BE49-F238E27FC236}">
                <a16:creationId xmlns:a16="http://schemas.microsoft.com/office/drawing/2014/main" id="{D4774808-F6CC-6405-1B31-FF09EF401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5452" name="Text Box 183">
            <a:extLst>
              <a:ext uri="{FF2B5EF4-FFF2-40B4-BE49-F238E27FC236}">
                <a16:creationId xmlns:a16="http://schemas.microsoft.com/office/drawing/2014/main" id="{F593E5EB-032E-8616-80CD-FBB9A661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124200"/>
            <a:ext cx="8382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ea typeface="Gulim" panose="020B0600000101010101" pitchFamily="34" charset="-127"/>
              </a:rPr>
              <a:t>Assign each objects to most similar center</a:t>
            </a:r>
          </a:p>
        </p:txBody>
      </p:sp>
      <p:sp>
        <p:nvSpPr>
          <p:cNvPr id="15453" name="Text Box 184">
            <a:extLst>
              <a:ext uri="{FF2B5EF4-FFF2-40B4-BE49-F238E27FC236}">
                <a16:creationId xmlns:a16="http://schemas.microsoft.com/office/drawing/2014/main" id="{94ED0739-354E-0B6D-CFE1-74D64D413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0"/>
            <a:ext cx="838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ea typeface="Gulim" panose="020B0600000101010101" pitchFamily="34" charset="-127"/>
              </a:rPr>
              <a:t>Update the cluster means</a:t>
            </a:r>
          </a:p>
        </p:txBody>
      </p:sp>
      <p:sp>
        <p:nvSpPr>
          <p:cNvPr id="15454" name="Freeform 185">
            <a:extLst>
              <a:ext uri="{FF2B5EF4-FFF2-40B4-BE49-F238E27FC236}">
                <a16:creationId xmlns:a16="http://schemas.microsoft.com/office/drawing/2014/main" id="{5868AC9A-1489-962A-D1DB-0CD352A998FC}"/>
              </a:ext>
            </a:extLst>
          </p:cNvPr>
          <p:cNvSpPr>
            <a:spLocks/>
          </p:cNvSpPr>
          <p:nvPr/>
        </p:nvSpPr>
        <p:spPr bwMode="auto">
          <a:xfrm>
            <a:off x="838200" y="3136900"/>
            <a:ext cx="88900" cy="95250"/>
          </a:xfrm>
          <a:custGeom>
            <a:avLst/>
            <a:gdLst>
              <a:gd name="T0" fmla="*/ 70564375 w 56"/>
              <a:gd name="T1" fmla="*/ 0 h 60"/>
              <a:gd name="T2" fmla="*/ 141128750 w 56"/>
              <a:gd name="T3" fmla="*/ 75604688 h 60"/>
              <a:gd name="T4" fmla="*/ 70564375 w 56"/>
              <a:gd name="T5" fmla="*/ 151209375 h 60"/>
              <a:gd name="T6" fmla="*/ 0 w 56"/>
              <a:gd name="T7" fmla="*/ 75604688 h 60"/>
              <a:gd name="T8" fmla="*/ 70564375 w 56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60">
                <a:moveTo>
                  <a:pt x="28" y="0"/>
                </a:moveTo>
                <a:lnTo>
                  <a:pt x="56" y="30"/>
                </a:lnTo>
                <a:lnTo>
                  <a:pt x="28" y="60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55" name="Freeform 186">
            <a:extLst>
              <a:ext uri="{FF2B5EF4-FFF2-40B4-BE49-F238E27FC236}">
                <a16:creationId xmlns:a16="http://schemas.microsoft.com/office/drawing/2014/main" id="{878FB869-8847-D0AA-F410-97125E4E3A78}"/>
              </a:ext>
            </a:extLst>
          </p:cNvPr>
          <p:cNvSpPr>
            <a:spLocks/>
          </p:cNvSpPr>
          <p:nvPr/>
        </p:nvSpPr>
        <p:spPr bwMode="auto">
          <a:xfrm>
            <a:off x="1600200" y="2971800"/>
            <a:ext cx="88900" cy="93663"/>
          </a:xfrm>
          <a:custGeom>
            <a:avLst/>
            <a:gdLst>
              <a:gd name="T0" fmla="*/ 70564375 w 56"/>
              <a:gd name="T1" fmla="*/ 0 h 59"/>
              <a:gd name="T2" fmla="*/ 141128750 w 56"/>
              <a:gd name="T3" fmla="*/ 73085715 h 59"/>
              <a:gd name="T4" fmla="*/ 70564375 w 56"/>
              <a:gd name="T5" fmla="*/ 148690806 h 59"/>
              <a:gd name="T6" fmla="*/ 0 w 56"/>
              <a:gd name="T7" fmla="*/ 73085715 h 59"/>
              <a:gd name="T8" fmla="*/ 70564375 w 56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9">
                <a:moveTo>
                  <a:pt x="28" y="0"/>
                </a:moveTo>
                <a:lnTo>
                  <a:pt x="56" y="29"/>
                </a:lnTo>
                <a:lnTo>
                  <a:pt x="28" y="59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56" name="Oval 187">
            <a:extLst>
              <a:ext uri="{FF2B5EF4-FFF2-40B4-BE49-F238E27FC236}">
                <a16:creationId xmlns:a16="http://schemas.microsoft.com/office/drawing/2014/main" id="{0DCDF620-66BF-B433-AF7E-ECD49848F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65488"/>
            <a:ext cx="84138" cy="87312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5457" name="Oval 188">
            <a:extLst>
              <a:ext uri="{FF2B5EF4-FFF2-40B4-BE49-F238E27FC236}">
                <a16:creationId xmlns:a16="http://schemas.microsoft.com/office/drawing/2014/main" id="{C7A2C0C1-B446-6798-B648-0DBCDE63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3113088"/>
            <a:ext cx="84137" cy="87312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5458" name="Text Box 189">
            <a:extLst>
              <a:ext uri="{FF2B5EF4-FFF2-40B4-BE49-F238E27FC236}">
                <a16:creationId xmlns:a16="http://schemas.microsoft.com/office/drawing/2014/main" id="{11210BAE-3CE0-A11B-1BE5-ED9920766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334000"/>
            <a:ext cx="838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ea typeface="Gulim" panose="020B0600000101010101" pitchFamily="34" charset="-127"/>
              </a:rPr>
              <a:t>Update the cluster means</a:t>
            </a:r>
          </a:p>
        </p:txBody>
      </p:sp>
      <p:sp>
        <p:nvSpPr>
          <p:cNvPr id="15459" name="Text Box 190">
            <a:extLst>
              <a:ext uri="{FF2B5EF4-FFF2-40B4-BE49-F238E27FC236}">
                <a16:creationId xmlns:a16="http://schemas.microsoft.com/office/drawing/2014/main" id="{85CEFA74-E295-81FB-68D8-2D3122F4B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114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ea typeface="Gulim" panose="020B0600000101010101" pitchFamily="34" charset="-127"/>
              </a:rPr>
              <a:t>reassign</a:t>
            </a:r>
          </a:p>
        </p:txBody>
      </p:sp>
      <p:sp>
        <p:nvSpPr>
          <p:cNvPr id="15460" name="Line 191">
            <a:extLst>
              <a:ext uri="{FF2B5EF4-FFF2-40B4-BE49-F238E27FC236}">
                <a16:creationId xmlns:a16="http://schemas.microsoft.com/office/drawing/2014/main" id="{0E6A226E-731C-B28F-32FF-9EB172BC2A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5461" name="Text Box 192">
            <a:extLst>
              <a:ext uri="{FF2B5EF4-FFF2-40B4-BE49-F238E27FC236}">
                <a16:creationId xmlns:a16="http://schemas.microsoft.com/office/drawing/2014/main" id="{FC29FC02-9284-E5AA-265A-886CD69E6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14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ea typeface="Gulim" panose="020B0600000101010101" pitchFamily="34" charset="-127"/>
              </a:rPr>
              <a:t>reassign</a:t>
            </a:r>
          </a:p>
        </p:txBody>
      </p:sp>
    </p:spTree>
  </p:cSld>
  <p:clrMapOvr>
    <a:masterClrMapping/>
  </p:clrMapOvr>
  <p:transition>
    <p:check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368AB7CA-D4F8-05F2-00C4-2FC174DE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0FA5BF-5F2F-48D4-AC58-C00C1AEE8357}" type="slidenum">
              <a:rPr lang="en-US" altLang="tr-TR" smtClean="0"/>
              <a:pPr/>
              <a:t>43</a:t>
            </a:fld>
            <a:endParaRPr lang="en-US" altLang="tr-TR" sz="1200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B2881AC3-9952-A97E-5282-2311B4E92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01675"/>
          </a:xfrm>
        </p:spPr>
        <p:txBody>
          <a:bodyPr/>
          <a:lstStyle/>
          <a:p>
            <a:pPr eaLnBrk="1" hangingPunct="1"/>
            <a:r>
              <a:rPr lang="en-US" altLang="tr-TR"/>
              <a:t>K-Means Example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5A6DD339-0D23-9159-43A1-1FC5A813E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01738"/>
            <a:ext cx="70104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sz="2400"/>
              <a:t>Given: {2,4,10,12,3,20,30,11,25}, k=2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/>
              <a:t>Randomly assign means: m</a:t>
            </a:r>
            <a:r>
              <a:rPr lang="en-US" altLang="tr-TR" sz="2400" baseline="-25000"/>
              <a:t>1</a:t>
            </a:r>
            <a:r>
              <a:rPr lang="en-US" altLang="tr-TR" sz="2400"/>
              <a:t>=3,m</a:t>
            </a:r>
            <a:r>
              <a:rPr lang="en-US" altLang="tr-TR" sz="2400" baseline="-25000"/>
              <a:t>2</a:t>
            </a:r>
            <a:r>
              <a:rPr lang="en-US" altLang="tr-TR" sz="2400"/>
              <a:t>=4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/>
              <a:t>K</a:t>
            </a:r>
            <a:r>
              <a:rPr lang="en-US" altLang="tr-TR" sz="2400" baseline="-25000"/>
              <a:t>1</a:t>
            </a:r>
            <a:r>
              <a:rPr lang="en-US" altLang="tr-TR" sz="2400"/>
              <a:t>={2,3}, K</a:t>
            </a:r>
            <a:r>
              <a:rPr lang="en-US" altLang="tr-TR" sz="2400" baseline="-25000"/>
              <a:t>2</a:t>
            </a:r>
            <a:r>
              <a:rPr lang="en-US" altLang="tr-TR" sz="2400"/>
              <a:t>={4,10,12,20,30,11,25}, m</a:t>
            </a:r>
            <a:r>
              <a:rPr lang="en-US" altLang="tr-TR" sz="2400" baseline="-25000"/>
              <a:t>1</a:t>
            </a:r>
            <a:r>
              <a:rPr lang="en-US" altLang="tr-TR" sz="2400"/>
              <a:t>=2.5,m</a:t>
            </a:r>
            <a:r>
              <a:rPr lang="en-US" altLang="tr-TR" sz="2400" baseline="-25000"/>
              <a:t>2</a:t>
            </a:r>
            <a:r>
              <a:rPr lang="en-US" altLang="tr-TR" sz="2400"/>
              <a:t>=16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/>
              <a:t>K</a:t>
            </a:r>
            <a:r>
              <a:rPr lang="en-US" altLang="tr-TR" sz="2400" baseline="-25000"/>
              <a:t>1</a:t>
            </a:r>
            <a:r>
              <a:rPr lang="en-US" altLang="tr-TR" sz="2400"/>
              <a:t>={2,3,4},K</a:t>
            </a:r>
            <a:r>
              <a:rPr lang="en-US" altLang="tr-TR" sz="2400" baseline="-25000"/>
              <a:t>2</a:t>
            </a:r>
            <a:r>
              <a:rPr lang="en-US" altLang="tr-TR" sz="2400"/>
              <a:t>={10,12,20,30,11,25}, m</a:t>
            </a:r>
            <a:r>
              <a:rPr lang="en-US" altLang="tr-TR" sz="2400" baseline="-25000"/>
              <a:t>1</a:t>
            </a:r>
            <a:r>
              <a:rPr lang="en-US" altLang="tr-TR" sz="2400"/>
              <a:t>=3,m</a:t>
            </a:r>
            <a:r>
              <a:rPr lang="en-US" altLang="tr-TR" sz="2400" baseline="-25000"/>
              <a:t>2</a:t>
            </a:r>
            <a:r>
              <a:rPr lang="en-US" altLang="tr-TR" sz="2400"/>
              <a:t>=18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/>
              <a:t>K</a:t>
            </a:r>
            <a:r>
              <a:rPr lang="en-US" altLang="tr-TR" sz="2400" baseline="-25000"/>
              <a:t>1</a:t>
            </a:r>
            <a:r>
              <a:rPr lang="en-US" altLang="tr-TR" sz="2400"/>
              <a:t>={2,3,4,10},K</a:t>
            </a:r>
            <a:r>
              <a:rPr lang="en-US" altLang="tr-TR" sz="2400" baseline="-25000"/>
              <a:t>2</a:t>
            </a:r>
            <a:r>
              <a:rPr lang="en-US" altLang="tr-TR" sz="2400"/>
              <a:t>={12,20,30,11,25}, m</a:t>
            </a:r>
            <a:r>
              <a:rPr lang="en-US" altLang="tr-TR" sz="2400" baseline="-25000"/>
              <a:t>1</a:t>
            </a:r>
            <a:r>
              <a:rPr lang="en-US" altLang="tr-TR" sz="2400"/>
              <a:t>=4.75,m</a:t>
            </a:r>
            <a:r>
              <a:rPr lang="en-US" altLang="tr-TR" sz="2400" baseline="-25000"/>
              <a:t>2</a:t>
            </a:r>
            <a:r>
              <a:rPr lang="en-US" altLang="tr-TR" sz="2400"/>
              <a:t>=19.6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/>
              <a:t>K</a:t>
            </a:r>
            <a:r>
              <a:rPr lang="en-US" altLang="tr-TR" sz="2400" baseline="-25000"/>
              <a:t>1</a:t>
            </a:r>
            <a:r>
              <a:rPr lang="en-US" altLang="tr-TR" sz="2400"/>
              <a:t>={2,3,4,10,11,12},K</a:t>
            </a:r>
            <a:r>
              <a:rPr lang="en-US" altLang="tr-TR" sz="2400" baseline="-25000"/>
              <a:t>2</a:t>
            </a:r>
            <a:r>
              <a:rPr lang="en-US" altLang="tr-TR" sz="2400"/>
              <a:t>={20,30,25}, m</a:t>
            </a:r>
            <a:r>
              <a:rPr lang="en-US" altLang="tr-TR" sz="2400" baseline="-25000"/>
              <a:t>1</a:t>
            </a:r>
            <a:r>
              <a:rPr lang="en-US" altLang="tr-TR" sz="2400"/>
              <a:t>=7,m</a:t>
            </a:r>
            <a:r>
              <a:rPr lang="en-US" altLang="tr-TR" sz="2400" baseline="-25000"/>
              <a:t>2</a:t>
            </a:r>
            <a:r>
              <a:rPr lang="en-US" altLang="tr-TR" sz="2400"/>
              <a:t>=25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/>
              <a:t>Stop as the clusters with these means are the same.</a:t>
            </a:r>
          </a:p>
          <a:p>
            <a:pPr eaLnBrk="1" hangingPunct="1">
              <a:lnSpc>
                <a:spcPct val="90000"/>
              </a:lnSpc>
            </a:pPr>
            <a:endParaRPr lang="en-US" altLang="tr-TR" sz="2400"/>
          </a:p>
          <a:p>
            <a:pPr eaLnBrk="1" hangingPunct="1">
              <a:lnSpc>
                <a:spcPct val="90000"/>
              </a:lnSpc>
            </a:pPr>
            <a:endParaRPr lang="en-US" altLang="tr-TR" sz="2400"/>
          </a:p>
          <a:p>
            <a:pPr eaLnBrk="1" hangingPunct="1">
              <a:lnSpc>
                <a:spcPct val="90000"/>
              </a:lnSpc>
            </a:pPr>
            <a:endParaRPr lang="en-US" altLang="tr-TR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Example of K-means Clustering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Example of K-means Clustering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K-means Clustering – Details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990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Simple iterative algorithm.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Choose initial centroids; 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repeat {assign each point to a nearest centroid; re-compute cluster centroids} 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until centroids stop changing.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Clusters produced can vary from one run to another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The centroid is (typically) the mean of the points in the cluster, but other definitions are possible.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K-means will converge for common proximity measures  with appropriately defined centroid</a:t>
            </a:r>
            <a:r>
              <a:rPr lang="tr-TR" altLang="en-US" sz="2000" dirty="0"/>
              <a:t>.</a:t>
            </a:r>
            <a:endParaRPr lang="en-US" altLang="en-US" sz="20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Complexity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n = number of points, K = number of clusters, </a:t>
            </a:r>
            <a:br>
              <a:rPr lang="en-US" altLang="en-US" sz="1600" dirty="0"/>
            </a:br>
            <a:r>
              <a:rPr lang="en-US" altLang="en-US" sz="1600" dirty="0"/>
              <a:t>I = number of iterations, d = number of attributes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K-means Objective Function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common objective function (used with Euclidean distance measure) is Sum of Squared Error (SSE)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each point, the error is the distance to the nearest cluster center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x </a:t>
            </a:r>
            <a:r>
              <a:rPr lang="en-US" altLang="en-US" sz="2000" dirty="0"/>
              <a:t>is a data point in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is the centroid (mean) for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SSE improves in each iteration of K-means until it reaches a local or global minima. 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87370150"/>
              </p:ext>
            </p:extLst>
          </p:nvPr>
        </p:nvGraphicFramePr>
        <p:xfrm>
          <a:off x="2286000" y="3124200"/>
          <a:ext cx="3175000" cy="93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457200" progId="Equation.3">
                  <p:embed/>
                </p:oleObj>
              </mc:Choice>
              <mc:Fallback>
                <p:oleObj name="Equation" r:id="rId2" imgW="1511300" imgH="457200" progId="Equation.3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3175000" cy="936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E105D436-C795-ABCB-211B-A0DBF0A6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481FB2-4ADF-4B5B-A1A6-83AD0DAFFDCD}" type="slidenum">
              <a:rPr lang="en-US" altLang="tr-TR" smtClean="0"/>
              <a:pPr/>
              <a:t>48</a:t>
            </a:fld>
            <a:endParaRPr lang="en-US" altLang="tr-TR" sz="1200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F3CFE41C-E7C3-7AD8-3EA7-4D0F112EA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025" y="279400"/>
            <a:ext cx="8610600" cy="533400"/>
          </a:xfrm>
        </p:spPr>
        <p:txBody>
          <a:bodyPr/>
          <a:lstStyle/>
          <a:p>
            <a:pPr eaLnBrk="1" hangingPunct="1"/>
            <a:r>
              <a:rPr lang="en-US" altLang="tr-TR" sz="2000" b="1"/>
              <a:t>K-Means Clustering Problems</a:t>
            </a:r>
          </a:p>
        </p:txBody>
      </p:sp>
      <p:sp>
        <p:nvSpPr>
          <p:cNvPr id="17414" name="Text Box 14">
            <a:extLst>
              <a:ext uri="{FF2B5EF4-FFF2-40B4-BE49-F238E27FC236}">
                <a16:creationId xmlns:a16="http://schemas.microsoft.com/office/drawing/2014/main" id="{3626848A-E6FF-AFDA-4466-EA7705F5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59374"/>
            <a:ext cx="8229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1800" dirty="0">
                <a:latin typeface="Arial" panose="020B0604020202020204" pitchFamily="34" charset="0"/>
              </a:rPr>
              <a:t>Because k-means clustering techniques decide the number of clusters in advance, they are sensitive to </a:t>
            </a:r>
            <a:r>
              <a:rPr lang="en-US" altLang="tr-TR" sz="1800" b="1" dirty="0">
                <a:latin typeface="Arial" panose="020B0604020202020204" pitchFamily="34" charset="0"/>
              </a:rPr>
              <a:t>outliers</a:t>
            </a:r>
            <a:r>
              <a:rPr lang="en-US" altLang="tr-TR" sz="1800" dirty="0">
                <a:latin typeface="Arial" panose="020B0604020202020204" pitchFamily="34" charset="0"/>
              </a:rPr>
              <a:t>.</a:t>
            </a:r>
            <a:endParaRPr lang="tr-TR" altLang="tr-T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1800" dirty="0" err="1">
                <a:latin typeface="Arial" panose="020B0604020202020204" pitchFamily="34" charset="0"/>
              </a:rPr>
              <a:t>Selection</a:t>
            </a:r>
            <a:r>
              <a:rPr lang="tr-TR" altLang="tr-TR" sz="1800" dirty="0">
                <a:latin typeface="Arial" panose="020B0604020202020204" pitchFamily="34" charset="0"/>
              </a:rPr>
              <a:t> of </a:t>
            </a:r>
            <a:r>
              <a:rPr lang="tr-TR" altLang="tr-TR" sz="1800" dirty="0" err="1">
                <a:latin typeface="Arial" panose="020B0604020202020204" pitchFamily="34" charset="0"/>
              </a:rPr>
              <a:t>initial</a:t>
            </a:r>
            <a:r>
              <a:rPr lang="tr-TR" altLang="tr-TR" sz="1800" dirty="0">
                <a:latin typeface="Arial" panose="020B0604020202020204" pitchFamily="34" charset="0"/>
              </a:rPr>
              <a:t> </a:t>
            </a:r>
            <a:r>
              <a:rPr lang="tr-TR" altLang="tr-TR" sz="1800" dirty="0" err="1">
                <a:latin typeface="Arial" panose="020B0604020202020204" pitchFamily="34" charset="0"/>
              </a:rPr>
              <a:t>centroids</a:t>
            </a:r>
            <a:endParaRPr lang="en-US" altLang="tr-T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1800" dirty="0">
                <a:latin typeface="Arial" panose="020B0604020202020204" pitchFamily="34" charset="0"/>
              </a:rPr>
              <a:t>K-means works well for spherical clusters in small data sets, but poorly for complex-shaped clusters in large data sets.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1800" dirty="0">
                <a:latin typeface="Arial" panose="020B0604020202020204" pitchFamily="34" charset="0"/>
              </a:rPr>
              <a:t>From the diagram below, you can see that, for this particular data set, using 3-means is better than using 2-means because the latter is excessively influenced by the outlier and fails to split the clusters well.  </a:t>
            </a:r>
            <a:endParaRPr lang="tr-TR" altLang="tr-T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1800" dirty="0">
                <a:latin typeface="Arial" panose="020B0604020202020204" pitchFamily="34" charset="0"/>
              </a:rPr>
              <a:t>Note that hierarchical, demographic, and neural clustering algorithms do not suffer from this drawback as they do not require you to specify in advance how many clusters to create.</a:t>
            </a:r>
          </a:p>
        </p:txBody>
      </p:sp>
      <p:sp>
        <p:nvSpPr>
          <p:cNvPr id="17415" name="Line 15">
            <a:extLst>
              <a:ext uri="{FF2B5EF4-FFF2-40B4-BE49-F238E27FC236}">
                <a16:creationId xmlns:a16="http://schemas.microsoft.com/office/drawing/2014/main" id="{DA21E66E-746F-5A0B-7C60-BF087199B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929063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6" name="Line 16">
            <a:extLst>
              <a:ext uri="{FF2B5EF4-FFF2-40B4-BE49-F238E27FC236}">
                <a16:creationId xmlns:a16="http://schemas.microsoft.com/office/drawing/2014/main" id="{5453FC0E-8367-4D07-44CF-FEB772CC9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519863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7" name="Oval 17">
            <a:extLst>
              <a:ext uri="{FF2B5EF4-FFF2-40B4-BE49-F238E27FC236}">
                <a16:creationId xmlns:a16="http://schemas.microsoft.com/office/drawing/2014/main" id="{26DCB1A2-2B18-FAE6-F917-D48B43978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62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18" name="Text Box 18">
            <a:extLst>
              <a:ext uri="{FF2B5EF4-FFF2-40B4-BE49-F238E27FC236}">
                <a16:creationId xmlns:a16="http://schemas.microsoft.com/office/drawing/2014/main" id="{79B9DAAA-4525-B6F7-1939-6DE53CDD7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29063"/>
            <a:ext cx="114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600">
                <a:latin typeface="Arial" panose="020B0604020202020204" pitchFamily="34" charset="0"/>
              </a:rPr>
              <a:t>Attribute B</a:t>
            </a:r>
          </a:p>
        </p:txBody>
      </p:sp>
      <p:sp>
        <p:nvSpPr>
          <p:cNvPr id="17419" name="Oval 19">
            <a:extLst>
              <a:ext uri="{FF2B5EF4-FFF2-40B4-BE49-F238E27FC236}">
                <a16:creationId xmlns:a16="http://schemas.microsoft.com/office/drawing/2014/main" id="{59F1ED7A-64E1-7225-F627-CFE222179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67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20" name="Oval 20">
            <a:extLst>
              <a:ext uri="{FF2B5EF4-FFF2-40B4-BE49-F238E27FC236}">
                <a16:creationId xmlns:a16="http://schemas.microsoft.com/office/drawing/2014/main" id="{CB7C4D16-913B-4CF8-104F-483D002D3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43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21" name="Oval 21">
            <a:extLst>
              <a:ext uri="{FF2B5EF4-FFF2-40B4-BE49-F238E27FC236}">
                <a16:creationId xmlns:a16="http://schemas.microsoft.com/office/drawing/2014/main" id="{7D4D8996-91D7-8085-59F0-C74579FEF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386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22" name="Oval 22">
            <a:extLst>
              <a:ext uri="{FF2B5EF4-FFF2-40B4-BE49-F238E27FC236}">
                <a16:creationId xmlns:a16="http://schemas.microsoft.com/office/drawing/2014/main" id="{5A7B85BE-B931-304D-A439-1ED9C714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100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23" name="Oval 23">
            <a:extLst>
              <a:ext uri="{FF2B5EF4-FFF2-40B4-BE49-F238E27FC236}">
                <a16:creationId xmlns:a16="http://schemas.microsoft.com/office/drawing/2014/main" id="{7A87DDD4-AC7A-8DE3-BE5E-4AE01B27A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1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24" name="Oval 24">
            <a:extLst>
              <a:ext uri="{FF2B5EF4-FFF2-40B4-BE49-F238E27FC236}">
                <a16:creationId xmlns:a16="http://schemas.microsoft.com/office/drawing/2014/main" id="{A4C1744A-23A3-F054-1F61-0962ABBC2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995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25" name="Text Box 25">
            <a:extLst>
              <a:ext uri="{FF2B5EF4-FFF2-40B4-BE49-F238E27FC236}">
                <a16:creationId xmlns:a16="http://schemas.microsoft.com/office/drawing/2014/main" id="{493C8952-6123-4BDD-78FB-CF059CED7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291263"/>
            <a:ext cx="114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600">
                <a:latin typeface="Arial" panose="020B0604020202020204" pitchFamily="34" charset="0"/>
              </a:rPr>
              <a:t>Attribute A</a:t>
            </a:r>
          </a:p>
        </p:txBody>
      </p:sp>
      <p:sp>
        <p:nvSpPr>
          <p:cNvPr id="17426" name="Oval 26">
            <a:extLst>
              <a:ext uri="{FF2B5EF4-FFF2-40B4-BE49-F238E27FC236}">
                <a16:creationId xmlns:a16="http://schemas.microsoft.com/office/drawing/2014/main" id="{4C76733A-D687-C463-CD3C-5AAA8FFB2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6816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27" name="Oval 27">
            <a:extLst>
              <a:ext uri="{FF2B5EF4-FFF2-40B4-BE49-F238E27FC236}">
                <a16:creationId xmlns:a16="http://schemas.microsoft.com/office/drawing/2014/main" id="{BF455A54-A155-E099-F7FF-42BBE621C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340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28" name="Oval 28">
            <a:extLst>
              <a:ext uri="{FF2B5EF4-FFF2-40B4-BE49-F238E27FC236}">
                <a16:creationId xmlns:a16="http://schemas.microsoft.com/office/drawing/2014/main" id="{F98BD951-B37F-C9C2-6FB4-4204E1D6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910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29" name="Oval 29">
            <a:extLst>
              <a:ext uri="{FF2B5EF4-FFF2-40B4-BE49-F238E27FC236}">
                <a16:creationId xmlns:a16="http://schemas.microsoft.com/office/drawing/2014/main" id="{8E1D6456-4CA0-AE3C-09A0-2CCA6883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57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30" name="Oval 30">
            <a:extLst>
              <a:ext uri="{FF2B5EF4-FFF2-40B4-BE49-F238E27FC236}">
                <a16:creationId xmlns:a16="http://schemas.microsoft.com/office/drawing/2014/main" id="{C80EDB7A-81F2-4C6A-DA4D-BF0158F46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910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31" name="Oval 31">
            <a:extLst>
              <a:ext uri="{FF2B5EF4-FFF2-40B4-BE49-F238E27FC236}">
                <a16:creationId xmlns:a16="http://schemas.microsoft.com/office/drawing/2014/main" id="{3B6537A7-05E1-119C-1413-A60A16BA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757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32" name="Oval 32">
            <a:extLst>
              <a:ext uri="{FF2B5EF4-FFF2-40B4-BE49-F238E27FC236}">
                <a16:creationId xmlns:a16="http://schemas.microsoft.com/office/drawing/2014/main" id="{3E16E010-CE69-CBD2-9619-62034D73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6816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33" name="Oval 33">
            <a:extLst>
              <a:ext uri="{FF2B5EF4-FFF2-40B4-BE49-F238E27FC236}">
                <a16:creationId xmlns:a16="http://schemas.microsoft.com/office/drawing/2014/main" id="{39FABD20-87A6-F607-B6FE-A8E5E8672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529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34" name="Text Box 34">
            <a:extLst>
              <a:ext uri="{FF2B5EF4-FFF2-40B4-BE49-F238E27FC236}">
                <a16:creationId xmlns:a16="http://schemas.microsoft.com/office/drawing/2014/main" id="{B9327C17-553D-C984-D812-6418A2ED5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6591808"/>
            <a:ext cx="2819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800" dirty="0">
                <a:latin typeface="Arial" panose="020B0604020202020204" pitchFamily="34" charset="0"/>
              </a:rPr>
              <a:t>Source: Adapted from Dunham</a:t>
            </a:r>
          </a:p>
        </p:txBody>
      </p:sp>
      <p:sp>
        <p:nvSpPr>
          <p:cNvPr id="17435" name="Oval 35">
            <a:extLst>
              <a:ext uri="{FF2B5EF4-FFF2-40B4-BE49-F238E27FC236}">
                <a16:creationId xmlns:a16="http://schemas.microsoft.com/office/drawing/2014/main" id="{745E0560-0F79-B0EF-3B86-E46609A6D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529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36" name="Oval 36">
            <a:extLst>
              <a:ext uri="{FF2B5EF4-FFF2-40B4-BE49-F238E27FC236}">
                <a16:creationId xmlns:a16="http://schemas.microsoft.com/office/drawing/2014/main" id="{F1B644A6-2691-6C92-BC15-4F472D9D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605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37" name="Oval 37">
            <a:extLst>
              <a:ext uri="{FF2B5EF4-FFF2-40B4-BE49-F238E27FC236}">
                <a16:creationId xmlns:a16="http://schemas.microsoft.com/office/drawing/2014/main" id="{8F2E4CFE-F7E0-D05B-A3D6-101DC21E4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530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38" name="Oval 38">
            <a:extLst>
              <a:ext uri="{FF2B5EF4-FFF2-40B4-BE49-F238E27FC236}">
                <a16:creationId xmlns:a16="http://schemas.microsoft.com/office/drawing/2014/main" id="{A9E24DDF-AC9B-DCDC-27DD-5D93C057F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67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39" name="Oval 39">
            <a:extLst>
              <a:ext uri="{FF2B5EF4-FFF2-40B4-BE49-F238E27FC236}">
                <a16:creationId xmlns:a16="http://schemas.microsoft.com/office/drawing/2014/main" id="{D1F8507F-F087-F77F-0D9D-D6CFCE27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43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0" name="Oval 40">
            <a:extLst>
              <a:ext uri="{FF2B5EF4-FFF2-40B4-BE49-F238E27FC236}">
                <a16:creationId xmlns:a16="http://schemas.microsoft.com/office/drawing/2014/main" id="{7AD557EA-2D4A-7055-0B53-AB930E37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61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1" name="Oval 41">
            <a:extLst>
              <a:ext uri="{FF2B5EF4-FFF2-40B4-BE49-F238E27FC236}">
                <a16:creationId xmlns:a16="http://schemas.microsoft.com/office/drawing/2014/main" id="{EF821F9A-03B2-C74D-C589-4059EDAC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95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2" name="Oval 42">
            <a:extLst>
              <a:ext uri="{FF2B5EF4-FFF2-40B4-BE49-F238E27FC236}">
                <a16:creationId xmlns:a16="http://schemas.microsoft.com/office/drawing/2014/main" id="{22A63317-6624-D27B-028E-937ADA164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61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3" name="Oval 43">
            <a:extLst>
              <a:ext uri="{FF2B5EF4-FFF2-40B4-BE49-F238E27FC236}">
                <a16:creationId xmlns:a16="http://schemas.microsoft.com/office/drawing/2014/main" id="{61DC7CF4-1663-00F4-7CBF-5C6DB6F7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6910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4" name="Oval 44">
            <a:extLst>
              <a:ext uri="{FF2B5EF4-FFF2-40B4-BE49-F238E27FC236}">
                <a16:creationId xmlns:a16="http://schemas.microsoft.com/office/drawing/2014/main" id="{D6AA0E83-FCB3-2AA3-4D05-303F05F00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462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5" name="Oval 45">
            <a:extLst>
              <a:ext uri="{FF2B5EF4-FFF2-40B4-BE49-F238E27FC236}">
                <a16:creationId xmlns:a16="http://schemas.microsoft.com/office/drawing/2014/main" id="{0C73DCD9-DAD2-B0A1-1058-4A2AE17B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43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6" name="Oval 46">
            <a:extLst>
              <a:ext uri="{FF2B5EF4-FFF2-40B4-BE49-F238E27FC236}">
                <a16:creationId xmlns:a16="http://schemas.microsoft.com/office/drawing/2014/main" id="{9DCE2FA7-70E0-BF71-7951-ED9FBBE2C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00663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7" name="Oval 47">
            <a:extLst>
              <a:ext uri="{FF2B5EF4-FFF2-40B4-BE49-F238E27FC236}">
                <a16:creationId xmlns:a16="http://schemas.microsoft.com/office/drawing/2014/main" id="{73DAAD27-399F-4778-EDA3-A4CDB4EE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3100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8" name="Oval 48">
            <a:extLst>
              <a:ext uri="{FF2B5EF4-FFF2-40B4-BE49-F238E27FC236}">
                <a16:creationId xmlns:a16="http://schemas.microsoft.com/office/drawing/2014/main" id="{9DA99817-B1D4-A24A-3AA7-C24721CC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57663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49" name="Oval 49">
            <a:extLst>
              <a:ext uri="{FF2B5EF4-FFF2-40B4-BE49-F238E27FC236}">
                <a16:creationId xmlns:a16="http://schemas.microsoft.com/office/drawing/2014/main" id="{78EB19B7-3C06-2ADA-1063-E3CD767E6284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3252788" y="4614863"/>
            <a:ext cx="2805112" cy="1219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50" name="Oval 50">
            <a:extLst>
              <a:ext uri="{FF2B5EF4-FFF2-40B4-BE49-F238E27FC236}">
                <a16:creationId xmlns:a16="http://schemas.microsoft.com/office/drawing/2014/main" id="{EE5A1E9F-4A87-2BB9-4DE9-519B928CB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81463"/>
            <a:ext cx="609600" cy="5334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7451" name="Line 51">
            <a:extLst>
              <a:ext uri="{FF2B5EF4-FFF2-40B4-BE49-F238E27FC236}">
                <a16:creationId xmlns:a16="http://schemas.microsoft.com/office/drawing/2014/main" id="{9157F238-2A12-6150-A371-A430D47EF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2338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2" name="Line 52">
            <a:extLst>
              <a:ext uri="{FF2B5EF4-FFF2-40B4-BE49-F238E27FC236}">
                <a16:creationId xmlns:a16="http://schemas.microsoft.com/office/drawing/2014/main" id="{81B9D77F-53A1-EDD9-0373-AD02C83A0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6148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3" name="Text Box 53">
            <a:extLst>
              <a:ext uri="{FF2B5EF4-FFF2-40B4-BE49-F238E27FC236}">
                <a16:creationId xmlns:a16="http://schemas.microsoft.com/office/drawing/2014/main" id="{5BC02F40-5C35-2BFA-6466-43159BE2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67200"/>
            <a:ext cx="198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600">
                <a:latin typeface="Arial" panose="020B0604020202020204" pitchFamily="34" charset="0"/>
              </a:rPr>
              <a:t>3-means cluster</a:t>
            </a:r>
          </a:p>
        </p:txBody>
      </p:sp>
      <p:sp>
        <p:nvSpPr>
          <p:cNvPr id="17454" name="Text Box 54">
            <a:extLst>
              <a:ext uri="{FF2B5EF4-FFF2-40B4-BE49-F238E27FC236}">
                <a16:creationId xmlns:a16="http://schemas.microsoft.com/office/drawing/2014/main" id="{B5943A4A-E906-A906-1863-2B640666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648200"/>
            <a:ext cx="198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600">
                <a:latin typeface="Arial" panose="020B0604020202020204" pitchFamily="34" charset="0"/>
              </a:rPr>
              <a:t>2-means cluster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Two different K-means Clusterings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410200" y="58816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Sub-optimal Clustering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1447800" y="58816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Optimal Clustering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EABCEA9C-5C34-05AC-7E38-34EBBDEF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5</a:t>
            </a:fld>
            <a:endParaRPr lang="en-US" altLang="tr-TR" sz="12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84898168-1B1D-319E-3781-F4A1B517A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Clustering Problem</a:t>
            </a:r>
            <a:r>
              <a:rPr lang="tr-TR" altLang="tr-TR"/>
              <a:t> Formally</a:t>
            </a:r>
            <a:endParaRPr lang="en-US" altLang="tr-TR"/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F41B7E0D-E5E5-4F96-672A-1B7157A03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sz="2400" dirty="0"/>
              <a:t>Given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a database D={t</a:t>
            </a:r>
            <a:r>
              <a:rPr lang="en-US" altLang="tr-TR" baseline="-25000" dirty="0"/>
              <a:t>1</a:t>
            </a:r>
            <a:r>
              <a:rPr lang="en-US" altLang="tr-TR" dirty="0"/>
              <a:t>,t</a:t>
            </a:r>
            <a:r>
              <a:rPr lang="en-US" altLang="tr-TR" baseline="-25000" dirty="0"/>
              <a:t>2</a:t>
            </a:r>
            <a:r>
              <a:rPr lang="en-US" altLang="tr-TR" dirty="0"/>
              <a:t>,…,</a:t>
            </a:r>
            <a:r>
              <a:rPr lang="en-US" altLang="tr-TR" dirty="0" err="1"/>
              <a:t>t</a:t>
            </a:r>
            <a:r>
              <a:rPr lang="en-US" altLang="tr-TR" baseline="-25000" dirty="0" err="1"/>
              <a:t>n</a:t>
            </a:r>
            <a:r>
              <a:rPr lang="en-US" altLang="tr-TR" dirty="0"/>
              <a:t>} of tuples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an integer value k,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dirty="0"/>
              <a:t>the </a:t>
            </a:r>
            <a:r>
              <a:rPr lang="en-US" altLang="tr-TR" i="1" dirty="0"/>
              <a:t>Clustering Problem</a:t>
            </a:r>
            <a:r>
              <a:rPr lang="en-US" altLang="tr-TR" dirty="0"/>
              <a:t> is to define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a mapping f:D </a:t>
            </a:r>
            <a:r>
              <a:rPr lang="en-US" altLang="tr-TR" dirty="0">
                <a:sym typeface="Symbol" panose="05050102010706020507" pitchFamily="18" charset="2"/>
              </a:rPr>
              <a:t> </a:t>
            </a:r>
            <a:r>
              <a:rPr lang="en-US" altLang="tr-TR" dirty="0"/>
              <a:t>{1,..,k} </a:t>
            </a:r>
            <a:br>
              <a:rPr lang="en-US" altLang="tr-TR" dirty="0"/>
            </a:br>
            <a:r>
              <a:rPr lang="en-US" altLang="tr-TR" dirty="0"/>
              <a:t>where each </a:t>
            </a:r>
            <a:r>
              <a:rPr lang="en-US" altLang="tr-TR" dirty="0" err="1"/>
              <a:t>t</a:t>
            </a:r>
            <a:r>
              <a:rPr lang="en-US" altLang="tr-TR" baseline="-25000" dirty="0" err="1"/>
              <a:t>i</a:t>
            </a:r>
            <a:r>
              <a:rPr lang="en-US" altLang="tr-TR" dirty="0"/>
              <a:t> is assigned to one cluster </a:t>
            </a:r>
            <a:r>
              <a:rPr lang="en-US" altLang="tr-TR" dirty="0" err="1"/>
              <a:t>K</a:t>
            </a:r>
            <a:r>
              <a:rPr lang="en-US" altLang="tr-TR" baseline="-25000" dirty="0" err="1"/>
              <a:t>j</a:t>
            </a:r>
            <a:r>
              <a:rPr lang="en-US" altLang="tr-TR" dirty="0"/>
              <a:t>, 1&lt;=j&lt;=k.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 dirty="0"/>
              <a:t>A </a:t>
            </a:r>
            <a:r>
              <a:rPr lang="en-US" altLang="tr-TR" sz="2400" i="1" dirty="0"/>
              <a:t>cluster</a:t>
            </a:r>
            <a:r>
              <a:rPr lang="en-US" altLang="tr-TR" sz="2400" dirty="0"/>
              <a:t>, </a:t>
            </a:r>
            <a:r>
              <a:rPr lang="en-US" altLang="tr-TR" sz="2400" dirty="0" err="1"/>
              <a:t>K</a:t>
            </a:r>
            <a:r>
              <a:rPr lang="en-US" altLang="tr-TR" sz="2400" baseline="-25000" dirty="0" err="1"/>
              <a:t>j</a:t>
            </a:r>
            <a:r>
              <a:rPr lang="en-US" altLang="tr-TR" sz="2400" dirty="0"/>
              <a:t>, contains precisely those tuples mapped to it.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 dirty="0"/>
              <a:t>Unlike classification problem, clusters are not known </a:t>
            </a:r>
            <a:r>
              <a:rPr lang="en-US" altLang="tr-TR" sz="2400" i="1" dirty="0"/>
              <a:t>a priori</a:t>
            </a:r>
            <a:r>
              <a:rPr lang="en-US" altLang="tr-TR" sz="2400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Importance of Choosing Initial Centroids …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Importance of Choosing Initial Centroids …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Solutions to Initial Centroids Problem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Multiple runs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Helps, but probability is not on your side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Use some strategy to select the k initial centroids and then select among these initial centroids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Select most widely separated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K-means++ is a robust way of doing this selection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Use hierarchical clustering to determine initial centroids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Bisecting K-means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Not as susceptible to initialization issues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K-means++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9763" y="1143000"/>
                <a:ext cx="8001000" cy="2057400"/>
              </a:xfrm>
            </p:spPr>
            <p:txBody>
              <a:bodyPr/>
              <a:lstStyle/>
              <a:p>
                <a:pPr marL="533400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200" dirty="0"/>
                  <a:t>This approach can be slower than random initialization, but very consistently produces better results in terms of SSE</a:t>
                </a:r>
              </a:p>
              <a:p>
                <a:pPr marL="1041400" lvl="1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1800" dirty="0"/>
                  <a:t>The k-means++ algorithm guarantees an approximation ratio </a:t>
                </a:r>
                <a:br>
                  <a:rPr lang="en-US" altLang="en-US" sz="1800" dirty="0"/>
                </a:br>
                <a:r>
                  <a:rPr lang="en-US" altLang="en-US" sz="1800" dirty="0"/>
                  <a:t>O(log k) in expectation, where k is the number of centers</a:t>
                </a:r>
              </a:p>
              <a:p>
                <a:pPr marL="533400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200" dirty="0"/>
                  <a:t>To select a set of initial centroids, </a:t>
                </a:r>
                <a:r>
                  <a:rPr lang="en-US" altLang="en-US" sz="2200" i="1" dirty="0"/>
                  <a:t>C</a:t>
                </a:r>
                <a:r>
                  <a:rPr lang="en-US" altLang="en-US" sz="2200" dirty="0"/>
                  <a:t>, perform the following</a:t>
                </a:r>
                <a:br>
                  <a:rPr lang="en-US" altLang="en-US" sz="2200" dirty="0"/>
                </a:br>
                <a:endParaRPr lang="en-US" altLang="en-US" sz="1000" dirty="0"/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Select an initial point at random to be the first centroid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For k – 1 steps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altLang="en-US" sz="1800" dirty="0"/>
                  <a:t>	For each of the N points, x</a:t>
                </a:r>
                <a:r>
                  <a:rPr lang="en-US" altLang="en-US" sz="1800" i="1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≤ </a:t>
                </a:r>
                <a:r>
                  <a:rPr lang="en-US" altLang="en-US" sz="1800" i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≤ N, </a:t>
                </a:r>
                <a:r>
                  <a:rPr lang="en-US" altLang="en-US" sz="1800" dirty="0"/>
                  <a:t>find the minimum squared</a:t>
                </a:r>
                <a:br>
                  <a:rPr lang="en-US" altLang="en-US" sz="1800" dirty="0"/>
                </a:br>
                <a:r>
                  <a:rPr lang="en-US" altLang="en-US" sz="1800" dirty="0"/>
                  <a:t>	distance to the currently selected centroids, </a:t>
                </a:r>
                <a:r>
                  <a:rPr lang="en-US" altLang="en-US" sz="1800" i="1" dirty="0"/>
                  <a:t>C</a:t>
                </a:r>
                <a:r>
                  <a:rPr lang="en-US" altLang="en-US" sz="1800" i="1" baseline="-25000" dirty="0"/>
                  <a:t>1</a:t>
                </a:r>
                <a:r>
                  <a:rPr lang="en-US" altLang="en-US" sz="1800" i="1" dirty="0"/>
                  <a:t>, …, </a:t>
                </a:r>
                <a:r>
                  <a:rPr lang="en-US" altLang="en-US" sz="1800" i="1" dirty="0" err="1"/>
                  <a:t>C</a:t>
                </a:r>
                <a:r>
                  <a:rPr lang="en-US" altLang="en-US" sz="1800" i="1" baseline="-25000" dirty="0" err="1"/>
                  <a:t>j</a:t>
                </a:r>
                <a:r>
                  <a:rPr lang="en-US" altLang="en-US" sz="1800" baseline="-25000" dirty="0"/>
                  <a:t>,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≤ 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&lt; k,</a:t>
                </a:r>
                <a:r>
                  <a:rPr lang="en-US" altLang="en-US" sz="1800" dirty="0"/>
                  <a:t> </a:t>
                </a:r>
                <a:br>
                  <a:rPr lang="en-US" altLang="en-US" sz="1800" dirty="0"/>
                </a:br>
                <a:r>
                  <a:rPr lang="en-US" altLang="en-US" sz="1800" dirty="0"/>
                  <a:t>	i.e.,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en-US" sz="1800" i="1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altLang="en-US" sz="18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18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( </m:t>
                        </m:r>
                        <m:r>
                          <m:rPr>
                            <m:nor/>
                          </m:rPr>
                          <a:rPr lang="en-US" altLang="en-US" sz="1800" i="1" dirty="0"/>
                          <m:t>C</m:t>
                        </m:r>
                        <m:r>
                          <m:rPr>
                            <m:nor/>
                          </m:rPr>
                          <a:rPr lang="en-US" altLang="en-US" sz="1800" i="1" baseline="-25000" dirty="0"/>
                          <m:t>j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, </m:t>
                        </m:r>
                        <m:r>
                          <m:rPr>
                            <m:nor/>
                          </m:rPr>
                          <a:rPr lang="en-US" altLang="en-US" sz="1800" b="0" i="1" dirty="0" smtClean="0"/>
                          <m:t>x</m:t>
                        </m:r>
                        <m:r>
                          <m:rPr>
                            <m:nor/>
                          </m:rPr>
                          <a:rPr lang="en-US" altLang="en-US" sz="18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 )</m:t>
                        </m:r>
                      </m:e>
                    </m:func>
                    <m:r>
                      <m:rPr>
                        <m:nor/>
                      </m:rPr>
                      <a:rPr lang="en-US" altLang="en-US" sz="1800">
                        <a:latin typeface="Cambria Math"/>
                      </a:rPr>
                      <m:t> </m:t>
                    </m:r>
                  </m:oMath>
                </a14:m>
                <a:endParaRPr lang="en-US" altLang="en-US" sz="1800" baseline="30000" dirty="0"/>
              </a:p>
              <a:p>
                <a:pPr marL="3429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	Randomly select a new centroid by choosing a point with probability</a:t>
                </a:r>
                <a:br>
                  <a:rPr lang="en-US" altLang="en-US" sz="1800" dirty="0"/>
                </a:br>
                <a:r>
                  <a:rPr lang="en-US" altLang="en-US" sz="1800" dirty="0"/>
                  <a:t>	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1800"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en-US" sz="1800" i="1">
                                    <a:latin typeface="Cambria Math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nor/>
                              </m:rPr>
                              <a:rPr lang="en-US" altLang="en-US" sz="1800" dirty="0"/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altLang="en-US" sz="1800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( </m:t>
                            </m:r>
                            <m:r>
                              <m:rPr>
                                <m:nor/>
                              </m:rPr>
                              <a:rPr lang="en-US" altLang="en-US" sz="1800" i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altLang="en-US" sz="1800" i="1" baseline="-25000" dirty="0"/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en-US" sz="1800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en-US" sz="1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 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1800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1800" i="1">
                                        <a:latin typeface="Cambria Math"/>
                                      </a:rPr>
                                      <m:t>𝑗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baseline="30000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(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baseline="-25000" dirty="0"/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baseline="-250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 )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altLang="en-US" sz="1800" dirty="0"/>
                  <a:t>is </a:t>
                </a:r>
              </a:p>
              <a:p>
                <a:pPr marL="5080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 startAt="5"/>
                </a:pPr>
                <a:r>
                  <a:rPr lang="en-US" altLang="en-US" sz="1800" dirty="0"/>
                  <a:t>End For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9763" y="1143000"/>
                <a:ext cx="8001000" cy="2057400"/>
              </a:xfrm>
              <a:blipFill rotWithShape="1">
                <a:blip r:embed="rId2"/>
                <a:stretch>
                  <a:fillRect l="-229" t="-3561" r="-152" b="-15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3564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ACB4A182-287B-799A-6F7B-F5C104C2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0FA5BF-5F2F-48D4-AC58-C00C1AEE8357}" type="slidenum">
              <a:rPr lang="en-US" altLang="tr-TR" smtClean="0"/>
              <a:pPr/>
              <a:t>54</a:t>
            </a:fld>
            <a:endParaRPr lang="en-US" altLang="tr-TR" sz="1200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412D7F13-0F5B-30C4-4B58-2617116FB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4288" y="293688"/>
            <a:ext cx="7510462" cy="498475"/>
          </a:xfrm>
        </p:spPr>
        <p:txBody>
          <a:bodyPr/>
          <a:lstStyle/>
          <a:p>
            <a:pPr eaLnBrk="1" hangingPunct="1"/>
            <a:r>
              <a:rPr lang="tr-TR" altLang="tr-TR" sz="2400" dirty="0" err="1"/>
              <a:t>Other</a:t>
            </a:r>
            <a:r>
              <a:rPr lang="tr-TR" altLang="tr-TR" sz="2400" dirty="0"/>
              <a:t> </a:t>
            </a:r>
            <a:r>
              <a:rPr lang="en-US" altLang="tr-TR" sz="2400" dirty="0"/>
              <a:t>Variations of the </a:t>
            </a:r>
            <a:r>
              <a:rPr lang="en-US" altLang="tr-TR" sz="2400" i="1" dirty="0"/>
              <a:t>K-Means</a:t>
            </a:r>
            <a:r>
              <a:rPr lang="en-US" altLang="tr-TR" sz="2400" dirty="0"/>
              <a:t> Method</a:t>
            </a:r>
            <a:endParaRPr lang="en-US" altLang="tr-TR" sz="1800" b="1" dirty="0"/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26DA9B15-4369-71DB-AB58-2DACB5E02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534400" cy="50673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tr-TR" sz="2000" dirty="0"/>
              <a:t>A few variants of the </a:t>
            </a:r>
            <a:r>
              <a:rPr lang="en-US" altLang="tr-TR" sz="2000" i="1" dirty="0"/>
              <a:t>k-means</a:t>
            </a:r>
            <a:r>
              <a:rPr lang="en-US" altLang="tr-TR" sz="2000" dirty="0"/>
              <a:t> which differ in</a:t>
            </a:r>
          </a:p>
          <a:p>
            <a:pPr lvl="1" eaLnBrk="1" hangingPunct="1"/>
            <a:r>
              <a:rPr lang="en-US" altLang="tr-TR" sz="2000" dirty="0"/>
              <a:t>Selection of the initial </a:t>
            </a:r>
            <a:r>
              <a:rPr lang="en-US" altLang="tr-TR" sz="2000" i="1" dirty="0"/>
              <a:t>k</a:t>
            </a:r>
            <a:r>
              <a:rPr lang="en-US" altLang="tr-TR" sz="2000" dirty="0"/>
              <a:t> means</a:t>
            </a:r>
          </a:p>
          <a:p>
            <a:pPr lvl="1" eaLnBrk="1" hangingPunct="1"/>
            <a:r>
              <a:rPr lang="en-US" altLang="tr-TR" sz="2000" dirty="0"/>
              <a:t>Dissimilarity calculations</a:t>
            </a:r>
          </a:p>
          <a:p>
            <a:pPr lvl="1" eaLnBrk="1" hangingPunct="1"/>
            <a:r>
              <a:rPr lang="en-US" altLang="tr-TR" sz="2000" dirty="0"/>
              <a:t>Strategies to calculate cluster means</a:t>
            </a:r>
          </a:p>
          <a:p>
            <a:pPr eaLnBrk="1" hangingPunct="1"/>
            <a:r>
              <a:rPr lang="en-US" altLang="tr-TR" sz="2000" dirty="0"/>
              <a:t>Handling categorical data: </a:t>
            </a:r>
            <a:r>
              <a:rPr lang="en-US" altLang="tr-TR" sz="2000" i="1" dirty="0"/>
              <a:t>k-modes</a:t>
            </a:r>
            <a:r>
              <a:rPr lang="en-US" altLang="tr-TR" sz="2000" dirty="0"/>
              <a:t> (Huang’98)</a:t>
            </a:r>
          </a:p>
          <a:p>
            <a:pPr lvl="1" eaLnBrk="1" hangingPunct="1"/>
            <a:r>
              <a:rPr lang="en-US" altLang="tr-TR" sz="2000" dirty="0"/>
              <a:t>Replacing means of clusters with </a:t>
            </a:r>
            <a:r>
              <a:rPr lang="en-US" altLang="tr-TR" sz="2000" u="sng" dirty="0"/>
              <a:t>modes</a:t>
            </a:r>
            <a:endParaRPr lang="en-US" altLang="tr-TR" sz="2000" dirty="0"/>
          </a:p>
          <a:p>
            <a:pPr lvl="1" eaLnBrk="1" hangingPunct="1"/>
            <a:r>
              <a:rPr lang="en-US" altLang="tr-TR" sz="2000" dirty="0"/>
              <a:t>Using new dissimilarity measures to deal with categorical objects</a:t>
            </a:r>
          </a:p>
          <a:p>
            <a:pPr lvl="1" eaLnBrk="1" hangingPunct="1"/>
            <a:r>
              <a:rPr lang="en-US" altLang="tr-TR" sz="2000" dirty="0"/>
              <a:t>Using a </a:t>
            </a:r>
            <a:r>
              <a:rPr lang="en-US" altLang="tr-TR" sz="2000" u="sng" dirty="0"/>
              <a:t>frequency</a:t>
            </a:r>
            <a:r>
              <a:rPr lang="en-US" altLang="tr-TR" sz="2000" dirty="0"/>
              <a:t>-based method to update modes of clusters</a:t>
            </a:r>
          </a:p>
          <a:p>
            <a:pPr lvl="1" eaLnBrk="1" hangingPunct="1"/>
            <a:r>
              <a:rPr lang="en-US" altLang="tr-TR" sz="2000" dirty="0"/>
              <a:t>A mixture of categorical and numerical data: </a:t>
            </a:r>
            <a:r>
              <a:rPr lang="en-US" altLang="tr-TR" sz="2000" i="1" dirty="0"/>
              <a:t>k-prototype</a:t>
            </a:r>
            <a:r>
              <a:rPr lang="en-US" altLang="tr-TR" sz="2000" dirty="0"/>
              <a:t> method</a:t>
            </a:r>
            <a:endParaRPr lang="tr-TR" altLang="tr-TR" sz="2000" dirty="0"/>
          </a:p>
          <a:p>
            <a:pPr eaLnBrk="1" hangingPunct="1">
              <a:lnSpc>
                <a:spcPct val="110000"/>
              </a:lnSpc>
            </a:pPr>
            <a:r>
              <a:rPr lang="tr-TR" altLang="tr-TR" sz="2400" i="1" dirty="0"/>
              <a:t>K-</a:t>
            </a:r>
            <a:r>
              <a:rPr lang="tr-TR" altLang="tr-TR" sz="2400" i="1" dirty="0" err="1"/>
              <a:t>Medoids</a:t>
            </a:r>
            <a:r>
              <a:rPr lang="tr-TR" altLang="tr-TR" sz="2400" i="1" dirty="0"/>
              <a:t> (</a:t>
            </a:r>
            <a:r>
              <a:rPr lang="en-US" altLang="tr-TR" dirty="0"/>
              <a:t>Partitioning Around Medoids</a:t>
            </a:r>
            <a:r>
              <a:rPr lang="tr-TR" altLang="tr-TR" sz="2400" i="1" dirty="0"/>
              <a:t>) Clustering </a:t>
            </a:r>
            <a:r>
              <a:rPr lang="tr-TR" altLang="tr-TR" sz="2400" i="1" dirty="0" err="1"/>
              <a:t>Method</a:t>
            </a:r>
            <a:endParaRPr lang="tr-TR" altLang="tr-TR" sz="2400" i="1" dirty="0"/>
          </a:p>
          <a:p>
            <a:pPr eaLnBrk="1" hangingPunct="1">
              <a:lnSpc>
                <a:spcPct val="110000"/>
              </a:lnSpc>
            </a:pPr>
            <a:r>
              <a:rPr lang="tr-TR" altLang="tr-TR" sz="2400" i="1" dirty="0" err="1"/>
              <a:t>Bisecting</a:t>
            </a:r>
            <a:r>
              <a:rPr lang="tr-TR" altLang="tr-TR" sz="2400" i="1" dirty="0"/>
              <a:t> K-</a:t>
            </a:r>
            <a:r>
              <a:rPr lang="tr-TR" altLang="tr-TR" sz="2400" i="1" dirty="0" err="1"/>
              <a:t>Means</a:t>
            </a:r>
            <a:endParaRPr lang="tr-TR" altLang="tr-TR" sz="2400" i="1" dirty="0"/>
          </a:p>
          <a:p>
            <a:pPr eaLnBrk="1" hangingPunct="1">
              <a:lnSpc>
                <a:spcPct val="110000"/>
              </a:lnSpc>
            </a:pPr>
            <a:r>
              <a:rPr lang="en-US" altLang="tr-TR" sz="2400" i="1" dirty="0"/>
              <a:t>CLARA</a:t>
            </a:r>
            <a:r>
              <a:rPr lang="en-US" altLang="tr-TR" sz="2400" dirty="0"/>
              <a:t> (Kaufmann &amp; </a:t>
            </a:r>
            <a:r>
              <a:rPr lang="en-US" altLang="tr-TR" sz="2400" dirty="0" err="1"/>
              <a:t>Rousseeuw</a:t>
            </a:r>
            <a:r>
              <a:rPr lang="en-US" altLang="tr-TR" sz="2400" dirty="0"/>
              <a:t>, 1990)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r-TR" sz="2400" i="1" dirty="0"/>
              <a:t>CLARANS</a:t>
            </a:r>
            <a:r>
              <a:rPr lang="en-US" altLang="tr-TR" sz="2400" dirty="0"/>
              <a:t> (Ng &amp; Han, 1994): Randomized sampling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r-TR" sz="2400" dirty="0"/>
              <a:t>Focusing + spatial data structure (Ester et al., 1995)</a:t>
            </a:r>
          </a:p>
          <a:p>
            <a:pPr eaLnBrk="1" hangingPunct="1"/>
            <a:endParaRPr lang="en-US" altLang="tr-TR" sz="2000" dirty="0"/>
          </a:p>
        </p:txBody>
      </p:sp>
    </p:spTree>
  </p:cSld>
  <p:clrMapOvr>
    <a:masterClrMapping/>
  </p:clrMapOvr>
  <p:transition>
    <p:strips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80D4B4E0-6ADD-8673-2452-16BB1E095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66150" cy="609600"/>
          </a:xfrm>
        </p:spPr>
        <p:txBody>
          <a:bodyPr/>
          <a:lstStyle/>
          <a:p>
            <a:pPr eaLnBrk="1" hangingPunct="1"/>
            <a:r>
              <a:rPr lang="en-US" altLang="ko-KR" sz="2400" dirty="0">
                <a:ea typeface="Gulim" panose="020B0600000101010101" pitchFamily="34" charset="-127"/>
              </a:rPr>
              <a:t>K-Medoids (Partitioning Around Medoids) Clustering Method</a:t>
            </a:r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F60EE656-6593-209E-16E4-C8DEA5AD2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The k-means algorithm is sensitive to outliers !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Since an object with an extremely large value may substantially distort the distribution of the data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K-Medoids:  Instead of taking the </a:t>
            </a:r>
            <a:r>
              <a:rPr lang="en-US" altLang="ko-KR" sz="2000" b="1" dirty="0">
                <a:ea typeface="Gulim" panose="020B0600000101010101" pitchFamily="34" charset="-127"/>
              </a:rPr>
              <a:t>mean</a:t>
            </a:r>
            <a:r>
              <a:rPr lang="en-US" altLang="ko-KR" sz="2000" dirty="0">
                <a:ea typeface="Gulim" panose="020B0600000101010101" pitchFamily="34" charset="-127"/>
              </a:rPr>
              <a:t> value of the </a:t>
            </a:r>
            <a:r>
              <a:rPr lang="en-US" altLang="ko-KR" sz="2000" dirty="0">
                <a:solidFill>
                  <a:srgbClr val="3399FF"/>
                </a:solidFill>
                <a:ea typeface="Gulim" panose="020B0600000101010101" pitchFamily="34" charset="-127"/>
              </a:rPr>
              <a:t>object in a cluster as a reference point</a:t>
            </a:r>
            <a:r>
              <a:rPr lang="en-US" altLang="ko-KR" sz="2000" dirty="0">
                <a:ea typeface="Gulim" panose="020B0600000101010101" pitchFamily="34" charset="-127"/>
              </a:rPr>
              <a:t>, </a:t>
            </a:r>
            <a:r>
              <a:rPr lang="en-US" altLang="ko-KR" sz="2000" b="1" dirty="0">
                <a:ea typeface="Gulim" panose="020B0600000101010101" pitchFamily="34" charset="-127"/>
              </a:rPr>
              <a:t>medoids</a:t>
            </a:r>
            <a:r>
              <a:rPr lang="en-US" altLang="ko-KR" sz="2000" dirty="0">
                <a:ea typeface="Gulim" panose="020B0600000101010101" pitchFamily="34" charset="-127"/>
              </a:rPr>
              <a:t> can be used, which is the </a:t>
            </a:r>
            <a:r>
              <a:rPr lang="en-US" altLang="ko-KR" sz="2000" b="1" dirty="0">
                <a:ea typeface="Gulim" panose="020B0600000101010101" pitchFamily="34" charset="-127"/>
              </a:rPr>
              <a:t>most centrally located</a:t>
            </a:r>
            <a:r>
              <a:rPr lang="en-US" altLang="ko-KR" sz="2000" dirty="0">
                <a:ea typeface="Gulim" panose="020B0600000101010101" pitchFamily="34" charset="-127"/>
              </a:rPr>
              <a:t> object in a cluster</a:t>
            </a:r>
          </a:p>
        </p:txBody>
      </p:sp>
      <p:grpSp>
        <p:nvGrpSpPr>
          <p:cNvPr id="2" name="Group 1028">
            <a:extLst>
              <a:ext uri="{FF2B5EF4-FFF2-40B4-BE49-F238E27FC236}">
                <a16:creationId xmlns:a16="http://schemas.microsoft.com/office/drawing/2014/main" id="{DA53022D-E3ED-C9BB-09DC-CFDD6764569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724400"/>
            <a:ext cx="5257800" cy="1765300"/>
            <a:chOff x="1344" y="3072"/>
            <a:chExt cx="3312" cy="1112"/>
          </a:xfrm>
        </p:grpSpPr>
        <p:grpSp>
          <p:nvGrpSpPr>
            <p:cNvPr id="20486" name="Group 1029">
              <a:extLst>
                <a:ext uri="{FF2B5EF4-FFF2-40B4-BE49-F238E27FC236}">
                  <a16:creationId xmlns:a16="http://schemas.microsoft.com/office/drawing/2014/main" id="{B2D22DD1-64A6-7C63-DAF0-818D98876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072"/>
              <a:ext cx="1248" cy="1112"/>
              <a:chOff x="1728" y="864"/>
              <a:chExt cx="1396" cy="1208"/>
            </a:xfrm>
          </p:grpSpPr>
          <p:sp>
            <p:nvSpPr>
              <p:cNvPr id="20573" name="Rectangle 1030">
                <a:extLst>
                  <a:ext uri="{FF2B5EF4-FFF2-40B4-BE49-F238E27FC236}">
                    <a16:creationId xmlns:a16="http://schemas.microsoft.com/office/drawing/2014/main" id="{D94685C7-3659-DF1F-76C2-A6B7CF5D1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864"/>
                <a:ext cx="1396" cy="120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20574" name="Rectangle 1031">
                <a:extLst>
                  <a:ext uri="{FF2B5EF4-FFF2-40B4-BE49-F238E27FC236}">
                    <a16:creationId xmlns:a16="http://schemas.microsoft.com/office/drawing/2014/main" id="{C7EBFA32-35EB-9300-E47D-0D7CA00C9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950"/>
                <a:ext cx="1198" cy="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20575" name="Line 1032">
                <a:extLst>
                  <a:ext uri="{FF2B5EF4-FFF2-40B4-BE49-F238E27FC236}">
                    <a16:creationId xmlns:a16="http://schemas.microsoft.com/office/drawing/2014/main" id="{8DA0D59B-1FE9-47CD-CEAB-77018C17F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828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76" name="Line 1033">
                <a:extLst>
                  <a:ext uri="{FF2B5EF4-FFF2-40B4-BE49-F238E27FC236}">
                    <a16:creationId xmlns:a16="http://schemas.microsoft.com/office/drawing/2014/main" id="{8273D4E0-F5B1-9D15-3FD8-75B0BFA7F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73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77" name="Line 1034">
                <a:extLst>
                  <a:ext uri="{FF2B5EF4-FFF2-40B4-BE49-F238E27FC236}">
                    <a16:creationId xmlns:a16="http://schemas.microsoft.com/office/drawing/2014/main" id="{ACD2557E-A666-ED77-FC57-037D9692C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633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78" name="Line 1035">
                <a:extLst>
                  <a:ext uri="{FF2B5EF4-FFF2-40B4-BE49-F238E27FC236}">
                    <a16:creationId xmlns:a16="http://schemas.microsoft.com/office/drawing/2014/main" id="{7E437BD6-1FE8-AEA1-C7DA-71BF6CAA6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53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79" name="Line 1036">
                <a:extLst>
                  <a:ext uri="{FF2B5EF4-FFF2-40B4-BE49-F238E27FC236}">
                    <a16:creationId xmlns:a16="http://schemas.microsoft.com/office/drawing/2014/main" id="{A50E7EAB-3E3D-6A7C-3297-BD1E20456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437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0" name="Line 1037">
                <a:extLst>
                  <a:ext uri="{FF2B5EF4-FFF2-40B4-BE49-F238E27FC236}">
                    <a16:creationId xmlns:a16="http://schemas.microsoft.com/office/drawing/2014/main" id="{FC74783E-55D8-45D0-337B-FB8959186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34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1" name="Line 1038">
                <a:extLst>
                  <a:ext uri="{FF2B5EF4-FFF2-40B4-BE49-F238E27FC236}">
                    <a16:creationId xmlns:a16="http://schemas.microsoft.com/office/drawing/2014/main" id="{50C85F52-DF56-5FB1-25C6-42BEB87D2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242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2" name="Line 1039">
                <a:extLst>
                  <a:ext uri="{FF2B5EF4-FFF2-40B4-BE49-F238E27FC236}">
                    <a16:creationId xmlns:a16="http://schemas.microsoft.com/office/drawing/2014/main" id="{FAA0A3A8-5CAA-6D27-A5B1-E1D9C5BAA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14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3" name="Line 1040">
                <a:extLst>
                  <a:ext uri="{FF2B5EF4-FFF2-40B4-BE49-F238E27FC236}">
                    <a16:creationId xmlns:a16="http://schemas.microsoft.com/office/drawing/2014/main" id="{F631C4FC-0282-88F0-7759-A580F7CE1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047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4" name="Line 1041">
                <a:extLst>
                  <a:ext uri="{FF2B5EF4-FFF2-40B4-BE49-F238E27FC236}">
                    <a16:creationId xmlns:a16="http://schemas.microsoft.com/office/drawing/2014/main" id="{DBC4CD55-3888-43DD-3686-F7D24B843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95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5" name="Line 1042">
                <a:extLst>
                  <a:ext uri="{FF2B5EF4-FFF2-40B4-BE49-F238E27FC236}">
                    <a16:creationId xmlns:a16="http://schemas.microsoft.com/office/drawing/2014/main" id="{18EA79C0-34CF-270C-7798-50FB26D95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1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6" name="Line 1043">
                <a:extLst>
                  <a:ext uri="{FF2B5EF4-FFF2-40B4-BE49-F238E27FC236}">
                    <a16:creationId xmlns:a16="http://schemas.microsoft.com/office/drawing/2014/main" id="{07EAF99D-B97C-A63D-D534-35A25B559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2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7" name="Line 1044">
                <a:extLst>
                  <a:ext uri="{FF2B5EF4-FFF2-40B4-BE49-F238E27FC236}">
                    <a16:creationId xmlns:a16="http://schemas.microsoft.com/office/drawing/2014/main" id="{58BEE8CE-AF12-A0A8-199F-2DE88A927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9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8" name="Line 1045">
                <a:extLst>
                  <a:ext uri="{FF2B5EF4-FFF2-40B4-BE49-F238E27FC236}">
                    <a16:creationId xmlns:a16="http://schemas.microsoft.com/office/drawing/2014/main" id="{628335D7-5042-8917-E292-1C13FD9E6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89" name="Line 1046">
                <a:extLst>
                  <a:ext uri="{FF2B5EF4-FFF2-40B4-BE49-F238E27FC236}">
                    <a16:creationId xmlns:a16="http://schemas.microsoft.com/office/drawing/2014/main" id="{85D367F5-F2CF-1D5E-99C4-64FB5496B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0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90" name="Line 1047">
                <a:extLst>
                  <a:ext uri="{FF2B5EF4-FFF2-40B4-BE49-F238E27FC236}">
                    <a16:creationId xmlns:a16="http://schemas.microsoft.com/office/drawing/2014/main" id="{9E4A2497-9020-D7CE-0B79-C35FA6047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1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91" name="Line 1048">
                <a:extLst>
                  <a:ext uri="{FF2B5EF4-FFF2-40B4-BE49-F238E27FC236}">
                    <a16:creationId xmlns:a16="http://schemas.microsoft.com/office/drawing/2014/main" id="{B068FF5E-4BC3-C82E-91DF-FFBCD6EA2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1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92" name="Line 1049">
                <a:extLst>
                  <a:ext uri="{FF2B5EF4-FFF2-40B4-BE49-F238E27FC236}">
                    <a16:creationId xmlns:a16="http://schemas.microsoft.com/office/drawing/2014/main" id="{66BC30AD-F277-8DAD-EA18-5D0479C0A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8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93" name="Line 1050">
                <a:extLst>
                  <a:ext uri="{FF2B5EF4-FFF2-40B4-BE49-F238E27FC236}">
                    <a16:creationId xmlns:a16="http://schemas.microsoft.com/office/drawing/2014/main" id="{13F30DBD-88BF-73A5-0953-99C30DE84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94" name="Line 1051">
                <a:extLst>
                  <a:ext uri="{FF2B5EF4-FFF2-40B4-BE49-F238E27FC236}">
                    <a16:creationId xmlns:a16="http://schemas.microsoft.com/office/drawing/2014/main" id="{64903E8E-9310-D10D-EE20-02BF095A2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9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95" name="Rectangle 1052">
                <a:extLst>
                  <a:ext uri="{FF2B5EF4-FFF2-40B4-BE49-F238E27FC236}">
                    <a16:creationId xmlns:a16="http://schemas.microsoft.com/office/drawing/2014/main" id="{05CB33F7-D7AE-9DDE-455B-14C7040EE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950"/>
                <a:ext cx="1198" cy="97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20596" name="Line 1053">
                <a:extLst>
                  <a:ext uri="{FF2B5EF4-FFF2-40B4-BE49-F238E27FC236}">
                    <a16:creationId xmlns:a16="http://schemas.microsoft.com/office/drawing/2014/main" id="{BFCF6450-2F01-3EB8-635F-E0B9F6C2A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97" name="Line 1054">
                <a:extLst>
                  <a:ext uri="{FF2B5EF4-FFF2-40B4-BE49-F238E27FC236}">
                    <a16:creationId xmlns:a16="http://schemas.microsoft.com/office/drawing/2014/main" id="{44CE5B8A-E4EA-B7E2-4A92-8A7FB470B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92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98" name="Line 1055">
                <a:extLst>
                  <a:ext uri="{FF2B5EF4-FFF2-40B4-BE49-F238E27FC236}">
                    <a16:creationId xmlns:a16="http://schemas.microsoft.com/office/drawing/2014/main" id="{B6B09BE8-9112-F18F-ED78-195482F3A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82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99" name="Line 1056">
                <a:extLst>
                  <a:ext uri="{FF2B5EF4-FFF2-40B4-BE49-F238E27FC236}">
                    <a16:creationId xmlns:a16="http://schemas.microsoft.com/office/drawing/2014/main" id="{AD11E53C-FA54-3C90-B7BE-75760D402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73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0" name="Line 1057">
                <a:extLst>
                  <a:ext uri="{FF2B5EF4-FFF2-40B4-BE49-F238E27FC236}">
                    <a16:creationId xmlns:a16="http://schemas.microsoft.com/office/drawing/2014/main" id="{214BF7B0-7EA5-8C41-6A67-3425A62FA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63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1" name="Line 1058">
                <a:extLst>
                  <a:ext uri="{FF2B5EF4-FFF2-40B4-BE49-F238E27FC236}">
                    <a16:creationId xmlns:a16="http://schemas.microsoft.com/office/drawing/2014/main" id="{6BC56A30-E3A0-224F-A0EC-5BED2250D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53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2" name="Line 1059">
                <a:extLst>
                  <a:ext uri="{FF2B5EF4-FFF2-40B4-BE49-F238E27FC236}">
                    <a16:creationId xmlns:a16="http://schemas.microsoft.com/office/drawing/2014/main" id="{5822D89E-0DCD-7E40-11B6-2D60B2165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43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3" name="Line 1060">
                <a:extLst>
                  <a:ext uri="{FF2B5EF4-FFF2-40B4-BE49-F238E27FC236}">
                    <a16:creationId xmlns:a16="http://schemas.microsoft.com/office/drawing/2014/main" id="{D8F0F026-5ECE-CE48-E7DB-00AA9C8FC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34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4" name="Line 1061">
                <a:extLst>
                  <a:ext uri="{FF2B5EF4-FFF2-40B4-BE49-F238E27FC236}">
                    <a16:creationId xmlns:a16="http://schemas.microsoft.com/office/drawing/2014/main" id="{9BF0C173-FB99-1EE7-760B-31224160C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24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5" name="Line 1062">
                <a:extLst>
                  <a:ext uri="{FF2B5EF4-FFF2-40B4-BE49-F238E27FC236}">
                    <a16:creationId xmlns:a16="http://schemas.microsoft.com/office/drawing/2014/main" id="{94228A44-A38C-EAA0-8F51-B2FAA739E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14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6" name="Line 1063">
                <a:extLst>
                  <a:ext uri="{FF2B5EF4-FFF2-40B4-BE49-F238E27FC236}">
                    <a16:creationId xmlns:a16="http://schemas.microsoft.com/office/drawing/2014/main" id="{25F798AE-2049-98BD-2BFB-4575C50F6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04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7" name="Line 1064">
                <a:extLst>
                  <a:ext uri="{FF2B5EF4-FFF2-40B4-BE49-F238E27FC236}">
                    <a16:creationId xmlns:a16="http://schemas.microsoft.com/office/drawing/2014/main" id="{9FF4926B-5EF4-4AF8-2EF8-89266986F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9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8" name="Line 1065">
                <a:extLst>
                  <a:ext uri="{FF2B5EF4-FFF2-40B4-BE49-F238E27FC236}">
                    <a16:creationId xmlns:a16="http://schemas.microsoft.com/office/drawing/2014/main" id="{409CE849-1913-BCCE-227B-AFCC3C1CC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92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09" name="Line 1066">
                <a:extLst>
                  <a:ext uri="{FF2B5EF4-FFF2-40B4-BE49-F238E27FC236}">
                    <a16:creationId xmlns:a16="http://schemas.microsoft.com/office/drawing/2014/main" id="{C142512E-AE1C-0CB7-6C3F-D94B06905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1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0" name="Line 1067">
                <a:extLst>
                  <a:ext uri="{FF2B5EF4-FFF2-40B4-BE49-F238E27FC236}">
                    <a16:creationId xmlns:a16="http://schemas.microsoft.com/office/drawing/2014/main" id="{800259BC-813F-4B36-4CFC-F1179D9DA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1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1" name="Line 1068">
                <a:extLst>
                  <a:ext uri="{FF2B5EF4-FFF2-40B4-BE49-F238E27FC236}">
                    <a16:creationId xmlns:a16="http://schemas.microsoft.com/office/drawing/2014/main" id="{4DA2C2F5-458D-1E27-B0EE-A1C8A2A08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2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2" name="Line 1069">
                <a:extLst>
                  <a:ext uri="{FF2B5EF4-FFF2-40B4-BE49-F238E27FC236}">
                    <a16:creationId xmlns:a16="http://schemas.microsoft.com/office/drawing/2014/main" id="{F9142595-ACD2-BD53-7555-7902D36C9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9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3" name="Line 1070">
                <a:extLst>
                  <a:ext uri="{FF2B5EF4-FFF2-40B4-BE49-F238E27FC236}">
                    <a16:creationId xmlns:a16="http://schemas.microsoft.com/office/drawing/2014/main" id="{2BC5F5AD-0B74-C1AB-D333-7B0C80E8B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9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4" name="Line 1071">
                <a:extLst>
                  <a:ext uri="{FF2B5EF4-FFF2-40B4-BE49-F238E27FC236}">
                    <a16:creationId xmlns:a16="http://schemas.microsoft.com/office/drawing/2014/main" id="{F8D9153E-22D0-0C54-A422-D347DC9E8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0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5" name="Line 1072">
                <a:extLst>
                  <a:ext uri="{FF2B5EF4-FFF2-40B4-BE49-F238E27FC236}">
                    <a16:creationId xmlns:a16="http://schemas.microsoft.com/office/drawing/2014/main" id="{33A40C5C-2ABA-768D-8C57-C12071D15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1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6" name="Line 1073">
                <a:extLst>
                  <a:ext uri="{FF2B5EF4-FFF2-40B4-BE49-F238E27FC236}">
                    <a16:creationId xmlns:a16="http://schemas.microsoft.com/office/drawing/2014/main" id="{7A3BA628-D933-F07D-0D50-3DD35EEEC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1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7" name="Line 1074">
                <a:extLst>
                  <a:ext uri="{FF2B5EF4-FFF2-40B4-BE49-F238E27FC236}">
                    <a16:creationId xmlns:a16="http://schemas.microsoft.com/office/drawing/2014/main" id="{AE6F8F63-5AE8-8C63-BE29-8ED7DEAD2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8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8" name="Line 1075">
                <a:extLst>
                  <a:ext uri="{FF2B5EF4-FFF2-40B4-BE49-F238E27FC236}">
                    <a16:creationId xmlns:a16="http://schemas.microsoft.com/office/drawing/2014/main" id="{D5783C8B-0F00-3F0B-FAD6-1E791D41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9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19" name="Line 1076">
                <a:extLst>
                  <a:ext uri="{FF2B5EF4-FFF2-40B4-BE49-F238E27FC236}">
                    <a16:creationId xmlns:a16="http://schemas.microsoft.com/office/drawing/2014/main" id="{B833879B-D6D7-3E9B-E892-00EAFED1A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9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0" name="Freeform 1077">
                <a:extLst>
                  <a:ext uri="{FF2B5EF4-FFF2-40B4-BE49-F238E27FC236}">
                    <a16:creationId xmlns:a16="http://schemas.microsoft.com/office/drawing/2014/main" id="{2AD59531-94B3-9992-B84C-F25842F7C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507"/>
                <a:ext cx="56" cy="56"/>
              </a:xfrm>
              <a:custGeom>
                <a:avLst/>
                <a:gdLst>
                  <a:gd name="T0" fmla="*/ 28 w 56"/>
                  <a:gd name="T1" fmla="*/ 0 h 56"/>
                  <a:gd name="T2" fmla="*/ 56 w 56"/>
                  <a:gd name="T3" fmla="*/ 28 h 56"/>
                  <a:gd name="T4" fmla="*/ 28 w 56"/>
                  <a:gd name="T5" fmla="*/ 56 h 56"/>
                  <a:gd name="T6" fmla="*/ 0 w 56"/>
                  <a:gd name="T7" fmla="*/ 28 h 56"/>
                  <a:gd name="T8" fmla="*/ 28 w 5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6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1" name="Freeform 1078">
                <a:extLst>
                  <a:ext uri="{FF2B5EF4-FFF2-40B4-BE49-F238E27FC236}">
                    <a16:creationId xmlns:a16="http://schemas.microsoft.com/office/drawing/2014/main" id="{1AA140E3-7D88-E6AA-8062-AFD8D4761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311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2" name="Freeform 1079">
                <a:extLst>
                  <a:ext uri="{FF2B5EF4-FFF2-40B4-BE49-F238E27FC236}">
                    <a16:creationId xmlns:a16="http://schemas.microsoft.com/office/drawing/2014/main" id="{2ABC1E60-D52C-F2F5-A516-4AF3EFA36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604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9 h 57"/>
                  <a:gd name="T4" fmla="*/ 28 w 57"/>
                  <a:gd name="T5" fmla="*/ 57 h 57"/>
                  <a:gd name="T6" fmla="*/ 0 w 57"/>
                  <a:gd name="T7" fmla="*/ 29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3" name="Freeform 1080">
                <a:extLst>
                  <a:ext uri="{FF2B5EF4-FFF2-40B4-BE49-F238E27FC236}">
                    <a16:creationId xmlns:a16="http://schemas.microsoft.com/office/drawing/2014/main" id="{73E01730-772D-14E1-2A59-60AEB46E9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1214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4" name="Freeform 1081">
                <a:extLst>
                  <a:ext uri="{FF2B5EF4-FFF2-40B4-BE49-F238E27FC236}">
                    <a16:creationId xmlns:a16="http://schemas.microsoft.com/office/drawing/2014/main" id="{EE309C05-7648-DA10-7DAB-74EF60F01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116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5" name="Freeform 1082">
                <a:extLst>
                  <a:ext uri="{FF2B5EF4-FFF2-40B4-BE49-F238E27FC236}">
                    <a16:creationId xmlns:a16="http://schemas.microsoft.com/office/drawing/2014/main" id="{C6BBA318-B9EF-2997-92A0-2707A0101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40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6" name="Freeform 1083">
                <a:extLst>
                  <a:ext uri="{FF2B5EF4-FFF2-40B4-BE49-F238E27FC236}">
                    <a16:creationId xmlns:a16="http://schemas.microsoft.com/office/drawing/2014/main" id="{2F1A1C40-A568-B1CB-D123-57E7E1B3C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1409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7" name="Freeform 1084">
                <a:extLst>
                  <a:ext uri="{FF2B5EF4-FFF2-40B4-BE49-F238E27FC236}">
                    <a16:creationId xmlns:a16="http://schemas.microsoft.com/office/drawing/2014/main" id="{848D161C-7994-18D2-F544-F1ABDE986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179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8" name="Freeform 1085">
                <a:extLst>
                  <a:ext uri="{FF2B5EF4-FFF2-40B4-BE49-F238E27FC236}">
                    <a16:creationId xmlns:a16="http://schemas.microsoft.com/office/drawing/2014/main" id="{187400E1-E216-3C4F-ACDD-040C4B9C8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507"/>
                <a:ext cx="57" cy="56"/>
              </a:xfrm>
              <a:custGeom>
                <a:avLst/>
                <a:gdLst>
                  <a:gd name="T0" fmla="*/ 28 w 57"/>
                  <a:gd name="T1" fmla="*/ 0 h 56"/>
                  <a:gd name="T2" fmla="*/ 57 w 57"/>
                  <a:gd name="T3" fmla="*/ 28 h 56"/>
                  <a:gd name="T4" fmla="*/ 28 w 57"/>
                  <a:gd name="T5" fmla="*/ 56 h 56"/>
                  <a:gd name="T6" fmla="*/ 0 w 57"/>
                  <a:gd name="T7" fmla="*/ 28 h 56"/>
                  <a:gd name="T8" fmla="*/ 28 w 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6"/>
                  <a:gd name="T17" fmla="*/ 57 w 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6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6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29" name="Freeform 1086">
                <a:extLst>
                  <a:ext uri="{FF2B5EF4-FFF2-40B4-BE49-F238E27FC236}">
                    <a16:creationId xmlns:a16="http://schemas.microsoft.com/office/drawing/2014/main" id="{74B599D5-0D49-2F1E-D51A-8BEC7F516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140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30" name="Rectangle 1087">
                <a:extLst>
                  <a:ext uri="{FF2B5EF4-FFF2-40B4-BE49-F238E27FC236}">
                    <a16:creationId xmlns:a16="http://schemas.microsoft.com/office/drawing/2014/main" id="{C2CA271F-C3EA-07B6-74FC-D32475847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897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0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31" name="Rectangle 1088">
                <a:extLst>
                  <a:ext uri="{FF2B5EF4-FFF2-40B4-BE49-F238E27FC236}">
                    <a16:creationId xmlns:a16="http://schemas.microsoft.com/office/drawing/2014/main" id="{2F29B31A-E2C8-565D-F31E-038B04CAC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79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1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32" name="Rectangle 1089">
                <a:extLst>
                  <a:ext uri="{FF2B5EF4-FFF2-40B4-BE49-F238E27FC236}">
                    <a16:creationId xmlns:a16="http://schemas.microsoft.com/office/drawing/2014/main" id="{565AC8BC-DA31-F85E-2424-F8D64C7D9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70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2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33" name="Rectangle 1090">
                <a:extLst>
                  <a:ext uri="{FF2B5EF4-FFF2-40B4-BE49-F238E27FC236}">
                    <a16:creationId xmlns:a16="http://schemas.microsoft.com/office/drawing/2014/main" id="{A6BBF469-CE6B-1939-DCB7-7246B89F6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604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3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34" name="Rectangle 1091">
                <a:extLst>
                  <a:ext uri="{FF2B5EF4-FFF2-40B4-BE49-F238E27FC236}">
                    <a16:creationId xmlns:a16="http://schemas.microsoft.com/office/drawing/2014/main" id="{74388148-16F9-4775-0A3E-6E7832BDE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507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4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35" name="Rectangle 1092">
                <a:extLst>
                  <a:ext uri="{FF2B5EF4-FFF2-40B4-BE49-F238E27FC236}">
                    <a16:creationId xmlns:a16="http://schemas.microsoft.com/office/drawing/2014/main" id="{F52A97F5-5D96-5117-005A-5D569FB1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40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5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36" name="Rectangle 1093">
                <a:extLst>
                  <a:ext uri="{FF2B5EF4-FFF2-40B4-BE49-F238E27FC236}">
                    <a16:creationId xmlns:a16="http://schemas.microsoft.com/office/drawing/2014/main" id="{466C16FA-0095-2AA1-BC95-FBA611A5E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310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6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37" name="Rectangle 1094">
                <a:extLst>
                  <a:ext uri="{FF2B5EF4-FFF2-40B4-BE49-F238E27FC236}">
                    <a16:creationId xmlns:a16="http://schemas.microsoft.com/office/drawing/2014/main" id="{EFAC71B6-09A9-DA70-D6EB-4C1EFE6FD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214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7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38" name="Rectangle 1095">
                <a:extLst>
                  <a:ext uri="{FF2B5EF4-FFF2-40B4-BE49-F238E27FC236}">
                    <a16:creationId xmlns:a16="http://schemas.microsoft.com/office/drawing/2014/main" id="{12C509B6-6077-F2F6-5D7E-3897B1539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116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8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39" name="Rectangle 1096">
                <a:extLst>
                  <a:ext uri="{FF2B5EF4-FFF2-40B4-BE49-F238E27FC236}">
                    <a16:creationId xmlns:a16="http://schemas.microsoft.com/office/drawing/2014/main" id="{E5EF94F6-E983-4E1F-68E3-D0EA8B59B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01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9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0" name="Rectangle 1097">
                <a:extLst>
                  <a:ext uri="{FF2B5EF4-FFF2-40B4-BE49-F238E27FC236}">
                    <a16:creationId xmlns:a16="http://schemas.microsoft.com/office/drawing/2014/main" id="{311EA868-0C49-6EB4-2B68-82CA2235D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" y="920"/>
                <a:ext cx="6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10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1" name="Rectangle 1098">
                <a:extLst>
                  <a:ext uri="{FF2B5EF4-FFF2-40B4-BE49-F238E27FC236}">
                    <a16:creationId xmlns:a16="http://schemas.microsoft.com/office/drawing/2014/main" id="{B308EB6C-584F-E46C-B803-54FFAA3C5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0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2" name="Rectangle 1099">
                <a:extLst>
                  <a:ext uri="{FF2B5EF4-FFF2-40B4-BE49-F238E27FC236}">
                    <a16:creationId xmlns:a16="http://schemas.microsoft.com/office/drawing/2014/main" id="{B2B677C3-5C2F-50FD-803B-0D83B53D0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1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3" name="Rectangle 1100">
                <a:extLst>
                  <a:ext uri="{FF2B5EF4-FFF2-40B4-BE49-F238E27FC236}">
                    <a16:creationId xmlns:a16="http://schemas.microsoft.com/office/drawing/2014/main" id="{D224BC8C-962E-797E-68BD-22A60F7AF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2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4" name="Rectangle 1101">
                <a:extLst>
                  <a:ext uri="{FF2B5EF4-FFF2-40B4-BE49-F238E27FC236}">
                    <a16:creationId xmlns:a16="http://schemas.microsoft.com/office/drawing/2014/main" id="{86A25F55-0CC1-0D30-8140-0EC513C1C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3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5" name="Rectangle 1102">
                <a:extLst>
                  <a:ext uri="{FF2B5EF4-FFF2-40B4-BE49-F238E27FC236}">
                    <a16:creationId xmlns:a16="http://schemas.microsoft.com/office/drawing/2014/main" id="{EBCB5B5B-6B56-31C0-62ED-2EA553628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6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4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6" name="Rectangle 1103">
                <a:extLst>
                  <a:ext uri="{FF2B5EF4-FFF2-40B4-BE49-F238E27FC236}">
                    <a16:creationId xmlns:a16="http://schemas.microsoft.com/office/drawing/2014/main" id="{494B3BB2-2729-3479-03E3-10D6E1B65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5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7" name="Rectangle 1104">
                <a:extLst>
                  <a:ext uri="{FF2B5EF4-FFF2-40B4-BE49-F238E27FC236}">
                    <a16:creationId xmlns:a16="http://schemas.microsoft.com/office/drawing/2014/main" id="{44462396-8521-C487-CA62-F60363A36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6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8" name="Rectangle 1105">
                <a:extLst>
                  <a:ext uri="{FF2B5EF4-FFF2-40B4-BE49-F238E27FC236}">
                    <a16:creationId xmlns:a16="http://schemas.microsoft.com/office/drawing/2014/main" id="{664170A9-605B-0E97-36E4-FC8A7A3BF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7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49" name="Rectangle 1106">
                <a:extLst>
                  <a:ext uri="{FF2B5EF4-FFF2-40B4-BE49-F238E27FC236}">
                    <a16:creationId xmlns:a16="http://schemas.microsoft.com/office/drawing/2014/main" id="{6A02AFF6-9D98-BDF4-77A6-9242FBE3D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8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50" name="Rectangle 1107">
                <a:extLst>
                  <a:ext uri="{FF2B5EF4-FFF2-40B4-BE49-F238E27FC236}">
                    <a16:creationId xmlns:a16="http://schemas.microsoft.com/office/drawing/2014/main" id="{3D174C10-A2FB-889B-76A8-C876A1CF8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9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51" name="Rectangle 1108">
                <a:extLst>
                  <a:ext uri="{FF2B5EF4-FFF2-40B4-BE49-F238E27FC236}">
                    <a16:creationId xmlns:a16="http://schemas.microsoft.com/office/drawing/2014/main" id="{11AD1503-7D1B-C284-7968-FB3293DC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1962"/>
                <a:ext cx="6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10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652" name="Rectangle 1109">
                <a:extLst>
                  <a:ext uri="{FF2B5EF4-FFF2-40B4-BE49-F238E27FC236}">
                    <a16:creationId xmlns:a16="http://schemas.microsoft.com/office/drawing/2014/main" id="{A9D91D3E-4577-8FFF-F410-C6758A34A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864"/>
                <a:ext cx="1396" cy="120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0487" name="Group 1110">
              <a:extLst>
                <a:ext uri="{FF2B5EF4-FFF2-40B4-BE49-F238E27FC236}">
                  <a16:creationId xmlns:a16="http://schemas.microsoft.com/office/drawing/2014/main" id="{C85F3C01-99D1-F885-9957-B2B1C655A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3072"/>
              <a:ext cx="1248" cy="1112"/>
              <a:chOff x="3616" y="2464"/>
              <a:chExt cx="1396" cy="1208"/>
            </a:xfrm>
          </p:grpSpPr>
          <p:sp>
            <p:nvSpPr>
              <p:cNvPr id="20489" name="Rectangle 1111">
                <a:extLst>
                  <a:ext uri="{FF2B5EF4-FFF2-40B4-BE49-F238E27FC236}">
                    <a16:creationId xmlns:a16="http://schemas.microsoft.com/office/drawing/2014/main" id="{B109B3B2-203D-E5A3-DDF9-D6CC5D8A9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2464"/>
                <a:ext cx="1396" cy="120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20490" name="Rectangle 1112">
                <a:extLst>
                  <a:ext uri="{FF2B5EF4-FFF2-40B4-BE49-F238E27FC236}">
                    <a16:creationId xmlns:a16="http://schemas.microsoft.com/office/drawing/2014/main" id="{4505554A-E42C-1F7F-C2D8-B25209B00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9" y="2550"/>
                <a:ext cx="1198" cy="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20491" name="Line 1113">
                <a:extLst>
                  <a:ext uri="{FF2B5EF4-FFF2-40B4-BE49-F238E27FC236}">
                    <a16:creationId xmlns:a16="http://schemas.microsoft.com/office/drawing/2014/main" id="{E35E8354-B2D3-8C2B-E031-9A9F56F3B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3428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92" name="Line 1114">
                <a:extLst>
                  <a:ext uri="{FF2B5EF4-FFF2-40B4-BE49-F238E27FC236}">
                    <a16:creationId xmlns:a16="http://schemas.microsoft.com/office/drawing/2014/main" id="{034588D6-8716-6884-BBB9-624856F30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333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93" name="Line 1115">
                <a:extLst>
                  <a:ext uri="{FF2B5EF4-FFF2-40B4-BE49-F238E27FC236}">
                    <a16:creationId xmlns:a16="http://schemas.microsoft.com/office/drawing/2014/main" id="{DB788C89-F8A8-FEDC-04E1-EEC51A0F7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3233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94" name="Line 1116">
                <a:extLst>
                  <a:ext uri="{FF2B5EF4-FFF2-40B4-BE49-F238E27FC236}">
                    <a16:creationId xmlns:a16="http://schemas.microsoft.com/office/drawing/2014/main" id="{36BEC3A8-5AAC-8F5E-D66B-A31347A03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313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95" name="Line 1117">
                <a:extLst>
                  <a:ext uri="{FF2B5EF4-FFF2-40B4-BE49-F238E27FC236}">
                    <a16:creationId xmlns:a16="http://schemas.microsoft.com/office/drawing/2014/main" id="{BC2F17CF-FAC8-1970-B81F-24577C79A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3037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96" name="Line 1118">
                <a:extLst>
                  <a:ext uri="{FF2B5EF4-FFF2-40B4-BE49-F238E27FC236}">
                    <a16:creationId xmlns:a16="http://schemas.microsoft.com/office/drawing/2014/main" id="{11D62A29-9E33-536F-C90A-0935E7E9E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294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97" name="Line 1119">
                <a:extLst>
                  <a:ext uri="{FF2B5EF4-FFF2-40B4-BE49-F238E27FC236}">
                    <a16:creationId xmlns:a16="http://schemas.microsoft.com/office/drawing/2014/main" id="{B2A9A18F-E642-CA49-4FDA-DA233EC45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2842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98" name="Line 1120">
                <a:extLst>
                  <a:ext uri="{FF2B5EF4-FFF2-40B4-BE49-F238E27FC236}">
                    <a16:creationId xmlns:a16="http://schemas.microsoft.com/office/drawing/2014/main" id="{FE2119AF-4E95-2CA3-E9FC-4808B35C7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274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99" name="Line 1121">
                <a:extLst>
                  <a:ext uri="{FF2B5EF4-FFF2-40B4-BE49-F238E27FC236}">
                    <a16:creationId xmlns:a16="http://schemas.microsoft.com/office/drawing/2014/main" id="{ED14381A-9479-0411-9D2D-BB493B33B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2647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0" name="Line 1122">
                <a:extLst>
                  <a:ext uri="{FF2B5EF4-FFF2-40B4-BE49-F238E27FC236}">
                    <a16:creationId xmlns:a16="http://schemas.microsoft.com/office/drawing/2014/main" id="{4F0EA509-A1AC-BF5A-D500-579044EC3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255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1" name="Line 1123">
                <a:extLst>
                  <a:ext uri="{FF2B5EF4-FFF2-40B4-BE49-F238E27FC236}">
                    <a16:creationId xmlns:a16="http://schemas.microsoft.com/office/drawing/2014/main" id="{14FCDD12-9947-1769-D5C9-AAF9172B5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9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2" name="Line 1124">
                <a:extLst>
                  <a:ext uri="{FF2B5EF4-FFF2-40B4-BE49-F238E27FC236}">
                    <a16:creationId xmlns:a16="http://schemas.microsoft.com/office/drawing/2014/main" id="{17D5C67D-9886-9774-6122-DAB068076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0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3" name="Line 1125">
                <a:extLst>
                  <a:ext uri="{FF2B5EF4-FFF2-40B4-BE49-F238E27FC236}">
                    <a16:creationId xmlns:a16="http://schemas.microsoft.com/office/drawing/2014/main" id="{E4307329-E352-B8A8-3CBB-598EF3D92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7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4" name="Line 1126">
                <a:extLst>
                  <a:ext uri="{FF2B5EF4-FFF2-40B4-BE49-F238E27FC236}">
                    <a16:creationId xmlns:a16="http://schemas.microsoft.com/office/drawing/2014/main" id="{D927C3FB-F165-FC45-6820-3B281D829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5" name="Line 1127">
                <a:extLst>
                  <a:ext uri="{FF2B5EF4-FFF2-40B4-BE49-F238E27FC236}">
                    <a16:creationId xmlns:a16="http://schemas.microsoft.com/office/drawing/2014/main" id="{70DADE4D-9258-7C79-2624-9E493A77E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8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6" name="Line 1128">
                <a:extLst>
                  <a:ext uri="{FF2B5EF4-FFF2-40B4-BE49-F238E27FC236}">
                    <a16:creationId xmlns:a16="http://schemas.microsoft.com/office/drawing/2014/main" id="{7F5B2BC6-98ED-D1EE-8913-0F1C39C8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9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7" name="Line 1129">
                <a:extLst>
                  <a:ext uri="{FF2B5EF4-FFF2-40B4-BE49-F238E27FC236}">
                    <a16:creationId xmlns:a16="http://schemas.microsoft.com/office/drawing/2014/main" id="{56E9DF8B-AD37-62B1-7B3C-5B84B189B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8" name="Line 1130">
                <a:extLst>
                  <a:ext uri="{FF2B5EF4-FFF2-40B4-BE49-F238E27FC236}">
                    <a16:creationId xmlns:a16="http://schemas.microsoft.com/office/drawing/2014/main" id="{2B3CFFC5-E0A8-6ABC-8BA5-207E4FAE0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6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9" name="Line 1131">
                <a:extLst>
                  <a:ext uri="{FF2B5EF4-FFF2-40B4-BE49-F238E27FC236}">
                    <a16:creationId xmlns:a16="http://schemas.microsoft.com/office/drawing/2014/main" id="{4300078F-687F-9650-CDA6-3F96EF528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7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0" name="Line 1132">
                <a:extLst>
                  <a:ext uri="{FF2B5EF4-FFF2-40B4-BE49-F238E27FC236}">
                    <a16:creationId xmlns:a16="http://schemas.microsoft.com/office/drawing/2014/main" id="{07760C81-E1C7-6D7C-C029-0FE2597F1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7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1" name="Rectangle 1133">
                <a:extLst>
                  <a:ext uri="{FF2B5EF4-FFF2-40B4-BE49-F238E27FC236}">
                    <a16:creationId xmlns:a16="http://schemas.microsoft.com/office/drawing/2014/main" id="{56D07F84-7A11-E576-242E-627222ECA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9" y="2550"/>
                <a:ext cx="1198" cy="97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20512" name="Line 1134">
                <a:extLst>
                  <a:ext uri="{FF2B5EF4-FFF2-40B4-BE49-F238E27FC236}">
                    <a16:creationId xmlns:a16="http://schemas.microsoft.com/office/drawing/2014/main" id="{6E204065-B6E4-DA23-C914-A53DBFBF7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3" name="Line 1135">
                <a:extLst>
                  <a:ext uri="{FF2B5EF4-FFF2-40B4-BE49-F238E27FC236}">
                    <a16:creationId xmlns:a16="http://schemas.microsoft.com/office/drawing/2014/main" id="{BA058096-72A0-9F93-DC62-09525C776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352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4" name="Line 1136">
                <a:extLst>
                  <a:ext uri="{FF2B5EF4-FFF2-40B4-BE49-F238E27FC236}">
                    <a16:creationId xmlns:a16="http://schemas.microsoft.com/office/drawing/2014/main" id="{52AB53B6-6B27-CBDF-8981-A64530EA1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342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5" name="Line 1137">
                <a:extLst>
                  <a:ext uri="{FF2B5EF4-FFF2-40B4-BE49-F238E27FC236}">
                    <a16:creationId xmlns:a16="http://schemas.microsoft.com/office/drawing/2014/main" id="{F38C2E5D-C426-DFD2-705E-E9E1EB6FB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333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6" name="Line 1138">
                <a:extLst>
                  <a:ext uri="{FF2B5EF4-FFF2-40B4-BE49-F238E27FC236}">
                    <a16:creationId xmlns:a16="http://schemas.microsoft.com/office/drawing/2014/main" id="{4C40F833-6A16-E084-8FD8-70339578B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323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7" name="Line 1139">
                <a:extLst>
                  <a:ext uri="{FF2B5EF4-FFF2-40B4-BE49-F238E27FC236}">
                    <a16:creationId xmlns:a16="http://schemas.microsoft.com/office/drawing/2014/main" id="{100D29AE-D2E6-E9C1-0965-D432F769F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313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8" name="Line 1140">
                <a:extLst>
                  <a:ext uri="{FF2B5EF4-FFF2-40B4-BE49-F238E27FC236}">
                    <a16:creationId xmlns:a16="http://schemas.microsoft.com/office/drawing/2014/main" id="{8E131049-8B6F-610D-1201-ABEB59ED9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303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9" name="Line 1141">
                <a:extLst>
                  <a:ext uri="{FF2B5EF4-FFF2-40B4-BE49-F238E27FC236}">
                    <a16:creationId xmlns:a16="http://schemas.microsoft.com/office/drawing/2014/main" id="{02DF4616-98B7-C9A9-30CC-98DF50524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294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0" name="Line 1142">
                <a:extLst>
                  <a:ext uri="{FF2B5EF4-FFF2-40B4-BE49-F238E27FC236}">
                    <a16:creationId xmlns:a16="http://schemas.microsoft.com/office/drawing/2014/main" id="{B661A061-10C7-2C9F-6912-65D017AC1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284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1" name="Line 1143">
                <a:extLst>
                  <a:ext uri="{FF2B5EF4-FFF2-40B4-BE49-F238E27FC236}">
                    <a16:creationId xmlns:a16="http://schemas.microsoft.com/office/drawing/2014/main" id="{DC72662C-F855-F201-FC97-A62C55664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274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2" name="Line 1144">
                <a:extLst>
                  <a:ext uri="{FF2B5EF4-FFF2-40B4-BE49-F238E27FC236}">
                    <a16:creationId xmlns:a16="http://schemas.microsoft.com/office/drawing/2014/main" id="{EC96289D-4FE4-045D-F48A-B8B5910FF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264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3" name="Line 1145">
                <a:extLst>
                  <a:ext uri="{FF2B5EF4-FFF2-40B4-BE49-F238E27FC236}">
                    <a16:creationId xmlns:a16="http://schemas.microsoft.com/office/drawing/2014/main" id="{25A637CE-F04F-F2FB-BA84-437C0C7F2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25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4" name="Line 1146">
                <a:extLst>
                  <a:ext uri="{FF2B5EF4-FFF2-40B4-BE49-F238E27FC236}">
                    <a16:creationId xmlns:a16="http://schemas.microsoft.com/office/drawing/2014/main" id="{EC74DFC6-78A9-4745-CD51-B9BFE0BC3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" y="352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5" name="Line 1147">
                <a:extLst>
                  <a:ext uri="{FF2B5EF4-FFF2-40B4-BE49-F238E27FC236}">
                    <a16:creationId xmlns:a16="http://schemas.microsoft.com/office/drawing/2014/main" id="{0977BDC6-0D56-A182-0F77-7DC069093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9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6" name="Line 1148">
                <a:extLst>
                  <a:ext uri="{FF2B5EF4-FFF2-40B4-BE49-F238E27FC236}">
                    <a16:creationId xmlns:a16="http://schemas.microsoft.com/office/drawing/2014/main" id="{8014A010-C762-31D7-06C0-5D4341184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9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7" name="Line 1149">
                <a:extLst>
                  <a:ext uri="{FF2B5EF4-FFF2-40B4-BE49-F238E27FC236}">
                    <a16:creationId xmlns:a16="http://schemas.microsoft.com/office/drawing/2014/main" id="{99EBA9FF-61BB-AAB4-678B-1A13B0752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0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8" name="Line 1150">
                <a:extLst>
                  <a:ext uri="{FF2B5EF4-FFF2-40B4-BE49-F238E27FC236}">
                    <a16:creationId xmlns:a16="http://schemas.microsoft.com/office/drawing/2014/main" id="{DDDD734B-2C0E-1408-3312-0DB02C243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7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9" name="Line 1151">
                <a:extLst>
                  <a:ext uri="{FF2B5EF4-FFF2-40B4-BE49-F238E27FC236}">
                    <a16:creationId xmlns:a16="http://schemas.microsoft.com/office/drawing/2014/main" id="{8428D3DA-8BE7-4D12-E38E-7119F2CFC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0" name="Line 1152">
                <a:extLst>
                  <a:ext uri="{FF2B5EF4-FFF2-40B4-BE49-F238E27FC236}">
                    <a16:creationId xmlns:a16="http://schemas.microsoft.com/office/drawing/2014/main" id="{1D3B580F-36B8-D032-357D-C2B6908AB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8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1" name="Line 1153">
                <a:extLst>
                  <a:ext uri="{FF2B5EF4-FFF2-40B4-BE49-F238E27FC236}">
                    <a16:creationId xmlns:a16="http://schemas.microsoft.com/office/drawing/2014/main" id="{02580D56-FFA1-8DAF-7640-99F60603F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9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2" name="Line 1154">
                <a:extLst>
                  <a:ext uri="{FF2B5EF4-FFF2-40B4-BE49-F238E27FC236}">
                    <a16:creationId xmlns:a16="http://schemas.microsoft.com/office/drawing/2014/main" id="{ED1B2B98-5892-23CF-83B5-C66CB03A4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9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3" name="Line 1155">
                <a:extLst>
                  <a:ext uri="{FF2B5EF4-FFF2-40B4-BE49-F238E27FC236}">
                    <a16:creationId xmlns:a16="http://schemas.microsoft.com/office/drawing/2014/main" id="{404C9FEA-CD2B-E94E-13C7-C5381ADE2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6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4" name="Line 1156">
                <a:extLst>
                  <a:ext uri="{FF2B5EF4-FFF2-40B4-BE49-F238E27FC236}">
                    <a16:creationId xmlns:a16="http://schemas.microsoft.com/office/drawing/2014/main" id="{4A6FCBED-46C1-CD7B-D601-80F6F1F2C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7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5" name="Line 1157">
                <a:extLst>
                  <a:ext uri="{FF2B5EF4-FFF2-40B4-BE49-F238E27FC236}">
                    <a16:creationId xmlns:a16="http://schemas.microsoft.com/office/drawing/2014/main" id="{183F9CC1-7424-E372-8E20-C1917AC7C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7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6" name="Freeform 1158">
                <a:extLst>
                  <a:ext uri="{FF2B5EF4-FFF2-40B4-BE49-F238E27FC236}">
                    <a16:creationId xmlns:a16="http://schemas.microsoft.com/office/drawing/2014/main" id="{003F0667-6E46-8973-7104-5CC2E2492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3107"/>
                <a:ext cx="56" cy="56"/>
              </a:xfrm>
              <a:custGeom>
                <a:avLst/>
                <a:gdLst>
                  <a:gd name="T0" fmla="*/ 28 w 56"/>
                  <a:gd name="T1" fmla="*/ 0 h 56"/>
                  <a:gd name="T2" fmla="*/ 56 w 56"/>
                  <a:gd name="T3" fmla="*/ 28 h 56"/>
                  <a:gd name="T4" fmla="*/ 28 w 56"/>
                  <a:gd name="T5" fmla="*/ 56 h 56"/>
                  <a:gd name="T6" fmla="*/ 0 w 56"/>
                  <a:gd name="T7" fmla="*/ 28 h 56"/>
                  <a:gd name="T8" fmla="*/ 28 w 5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6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7" name="Freeform 1159">
                <a:extLst>
                  <a:ext uri="{FF2B5EF4-FFF2-40B4-BE49-F238E27FC236}">
                    <a16:creationId xmlns:a16="http://schemas.microsoft.com/office/drawing/2014/main" id="{8941EBE0-A4E7-D519-0BB5-D43EFABD2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2911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8" name="Freeform 1160">
                <a:extLst>
                  <a:ext uri="{FF2B5EF4-FFF2-40B4-BE49-F238E27FC236}">
                    <a16:creationId xmlns:a16="http://schemas.microsoft.com/office/drawing/2014/main" id="{8C8898ED-B7D3-06F0-17E8-D4B4439C4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" y="3204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9 h 57"/>
                  <a:gd name="T4" fmla="*/ 28 w 57"/>
                  <a:gd name="T5" fmla="*/ 57 h 57"/>
                  <a:gd name="T6" fmla="*/ 0 w 57"/>
                  <a:gd name="T7" fmla="*/ 29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9" name="Freeform 1161">
                <a:extLst>
                  <a:ext uri="{FF2B5EF4-FFF2-40B4-BE49-F238E27FC236}">
                    <a16:creationId xmlns:a16="http://schemas.microsoft.com/office/drawing/2014/main" id="{4E4D6DA8-A2C3-3DBC-F7D8-E7F0341C2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2814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40" name="Freeform 1162">
                <a:extLst>
                  <a:ext uri="{FF2B5EF4-FFF2-40B4-BE49-F238E27FC236}">
                    <a16:creationId xmlns:a16="http://schemas.microsoft.com/office/drawing/2014/main" id="{DCE57ED3-1FC6-4A17-70D3-7284B574C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2716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41" name="Freeform 1163">
                <a:extLst>
                  <a:ext uri="{FF2B5EF4-FFF2-40B4-BE49-F238E27FC236}">
                    <a16:creationId xmlns:a16="http://schemas.microsoft.com/office/drawing/2014/main" id="{8E2C20E1-E47D-8A77-6A39-553E0B7C8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" y="300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42" name="Freeform 1164">
                <a:extLst>
                  <a:ext uri="{FF2B5EF4-FFF2-40B4-BE49-F238E27FC236}">
                    <a16:creationId xmlns:a16="http://schemas.microsoft.com/office/drawing/2014/main" id="{3B351997-80CF-994B-2F49-D23E6638E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3009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43" name="Freeform 1165">
                <a:extLst>
                  <a:ext uri="{FF2B5EF4-FFF2-40B4-BE49-F238E27FC236}">
                    <a16:creationId xmlns:a16="http://schemas.microsoft.com/office/drawing/2014/main" id="{8C6571B9-9EAB-FDB4-3400-A308ECB6D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339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44" name="Freeform 1166">
                <a:extLst>
                  <a:ext uri="{FF2B5EF4-FFF2-40B4-BE49-F238E27FC236}">
                    <a16:creationId xmlns:a16="http://schemas.microsoft.com/office/drawing/2014/main" id="{08901C79-BA45-0455-9D7D-BDD544ABA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" y="3107"/>
                <a:ext cx="57" cy="56"/>
              </a:xfrm>
              <a:custGeom>
                <a:avLst/>
                <a:gdLst>
                  <a:gd name="T0" fmla="*/ 28 w 57"/>
                  <a:gd name="T1" fmla="*/ 0 h 56"/>
                  <a:gd name="T2" fmla="*/ 57 w 57"/>
                  <a:gd name="T3" fmla="*/ 28 h 56"/>
                  <a:gd name="T4" fmla="*/ 28 w 57"/>
                  <a:gd name="T5" fmla="*/ 56 h 56"/>
                  <a:gd name="T6" fmla="*/ 0 w 57"/>
                  <a:gd name="T7" fmla="*/ 28 h 56"/>
                  <a:gd name="T8" fmla="*/ 28 w 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6"/>
                  <a:gd name="T17" fmla="*/ 57 w 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6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6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45" name="Freeform 1167">
                <a:extLst>
                  <a:ext uri="{FF2B5EF4-FFF2-40B4-BE49-F238E27FC236}">
                    <a16:creationId xmlns:a16="http://schemas.microsoft.com/office/drawing/2014/main" id="{A133B960-9E98-1AAE-1062-48A67512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300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46" name="Rectangle 1168">
                <a:extLst>
                  <a:ext uri="{FF2B5EF4-FFF2-40B4-BE49-F238E27FC236}">
                    <a16:creationId xmlns:a16="http://schemas.microsoft.com/office/drawing/2014/main" id="{461D0D0B-821B-B81E-F665-599686533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3497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0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47" name="Rectangle 1169">
                <a:extLst>
                  <a:ext uri="{FF2B5EF4-FFF2-40B4-BE49-F238E27FC236}">
                    <a16:creationId xmlns:a16="http://schemas.microsoft.com/office/drawing/2014/main" id="{40A127BB-0125-59D6-ACE6-156BD9231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339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1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48" name="Rectangle 1170">
                <a:extLst>
                  <a:ext uri="{FF2B5EF4-FFF2-40B4-BE49-F238E27FC236}">
                    <a16:creationId xmlns:a16="http://schemas.microsoft.com/office/drawing/2014/main" id="{2A7ECC2B-D93C-0A08-D941-00E3B9D62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330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2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49" name="Rectangle 1171">
                <a:extLst>
                  <a:ext uri="{FF2B5EF4-FFF2-40B4-BE49-F238E27FC236}">
                    <a16:creationId xmlns:a16="http://schemas.microsoft.com/office/drawing/2014/main" id="{6D01C945-AF19-F58D-5CBA-84BA169AA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3204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3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0" name="Rectangle 1172">
                <a:extLst>
                  <a:ext uri="{FF2B5EF4-FFF2-40B4-BE49-F238E27FC236}">
                    <a16:creationId xmlns:a16="http://schemas.microsoft.com/office/drawing/2014/main" id="{22112CE8-C40E-1394-EA3B-5CA248660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3107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4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1" name="Rectangle 1173">
                <a:extLst>
                  <a:ext uri="{FF2B5EF4-FFF2-40B4-BE49-F238E27FC236}">
                    <a16:creationId xmlns:a16="http://schemas.microsoft.com/office/drawing/2014/main" id="{BD811B1A-C574-90C2-9811-BF96FCDA4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300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5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2" name="Rectangle 1174">
                <a:extLst>
                  <a:ext uri="{FF2B5EF4-FFF2-40B4-BE49-F238E27FC236}">
                    <a16:creationId xmlns:a16="http://schemas.microsoft.com/office/drawing/2014/main" id="{01831740-387C-CE7E-56C0-F497700DA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2910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6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3" name="Rectangle 1175">
                <a:extLst>
                  <a:ext uri="{FF2B5EF4-FFF2-40B4-BE49-F238E27FC236}">
                    <a16:creationId xmlns:a16="http://schemas.microsoft.com/office/drawing/2014/main" id="{CC4175ED-67D2-7064-1F2A-119C73D01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2814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7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4" name="Rectangle 1176">
                <a:extLst>
                  <a:ext uri="{FF2B5EF4-FFF2-40B4-BE49-F238E27FC236}">
                    <a16:creationId xmlns:a16="http://schemas.microsoft.com/office/drawing/2014/main" id="{E9C26BC6-3569-8914-9EA4-5D97E4E0E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2716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8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5" name="Rectangle 1177">
                <a:extLst>
                  <a:ext uri="{FF2B5EF4-FFF2-40B4-BE49-F238E27FC236}">
                    <a16:creationId xmlns:a16="http://schemas.microsoft.com/office/drawing/2014/main" id="{68555347-DE4E-FB8D-2EC8-E06A793AD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261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9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6" name="Rectangle 1178">
                <a:extLst>
                  <a:ext uri="{FF2B5EF4-FFF2-40B4-BE49-F238E27FC236}">
                    <a16:creationId xmlns:a16="http://schemas.microsoft.com/office/drawing/2014/main" id="{B9AEE6DC-A7D3-3AB1-58BC-A64600A46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" y="2520"/>
                <a:ext cx="6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10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7" name="Rectangle 1179">
                <a:extLst>
                  <a:ext uri="{FF2B5EF4-FFF2-40B4-BE49-F238E27FC236}">
                    <a16:creationId xmlns:a16="http://schemas.microsoft.com/office/drawing/2014/main" id="{4D09438A-DE23-5F1F-969A-08B5C44C1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7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0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8" name="Rectangle 1180">
                <a:extLst>
                  <a:ext uri="{FF2B5EF4-FFF2-40B4-BE49-F238E27FC236}">
                    <a16:creationId xmlns:a16="http://schemas.microsoft.com/office/drawing/2014/main" id="{1928BA08-85C9-A031-C015-B1A4898D5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1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59" name="Rectangle 1181">
                <a:extLst>
                  <a:ext uri="{FF2B5EF4-FFF2-40B4-BE49-F238E27FC236}">
                    <a16:creationId xmlns:a16="http://schemas.microsoft.com/office/drawing/2014/main" id="{BB204DB5-B8E6-4F33-77BA-97BF44E02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8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2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60" name="Rectangle 1182">
                <a:extLst>
                  <a:ext uri="{FF2B5EF4-FFF2-40B4-BE49-F238E27FC236}">
                    <a16:creationId xmlns:a16="http://schemas.microsoft.com/office/drawing/2014/main" id="{3033A9A7-FEB2-6BF3-C845-3ADCD32C7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3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61" name="Rectangle 1183">
                <a:extLst>
                  <a:ext uri="{FF2B5EF4-FFF2-40B4-BE49-F238E27FC236}">
                    <a16:creationId xmlns:a16="http://schemas.microsoft.com/office/drawing/2014/main" id="{23278E05-1563-BD1C-458C-D2DE8BBDE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4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62" name="Rectangle 1184">
                <a:extLst>
                  <a:ext uri="{FF2B5EF4-FFF2-40B4-BE49-F238E27FC236}">
                    <a16:creationId xmlns:a16="http://schemas.microsoft.com/office/drawing/2014/main" id="{CE7690CE-2478-EB7F-6C37-776D463DB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5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63" name="Rectangle 1185">
                <a:extLst>
                  <a:ext uri="{FF2B5EF4-FFF2-40B4-BE49-F238E27FC236}">
                    <a16:creationId xmlns:a16="http://schemas.microsoft.com/office/drawing/2014/main" id="{2B88D9D2-ED3D-4019-AA4A-4D7D0F3F5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6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64" name="Rectangle 1186">
                <a:extLst>
                  <a:ext uri="{FF2B5EF4-FFF2-40B4-BE49-F238E27FC236}">
                    <a16:creationId xmlns:a16="http://schemas.microsoft.com/office/drawing/2014/main" id="{03694EAB-C787-36F4-5ABD-27AA1FBA9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7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65" name="Rectangle 1187">
                <a:extLst>
                  <a:ext uri="{FF2B5EF4-FFF2-40B4-BE49-F238E27FC236}">
                    <a16:creationId xmlns:a16="http://schemas.microsoft.com/office/drawing/2014/main" id="{40AC2172-FF11-A5B2-1995-5C5ACABAA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8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66" name="Rectangle 1188">
                <a:extLst>
                  <a:ext uri="{FF2B5EF4-FFF2-40B4-BE49-F238E27FC236}">
                    <a16:creationId xmlns:a16="http://schemas.microsoft.com/office/drawing/2014/main" id="{84655409-CAEC-7AF0-EB00-49F9F51B6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5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9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67" name="Rectangle 1189">
                <a:extLst>
                  <a:ext uri="{FF2B5EF4-FFF2-40B4-BE49-F238E27FC236}">
                    <a16:creationId xmlns:a16="http://schemas.microsoft.com/office/drawing/2014/main" id="{26985C58-B104-E9EB-B9FA-1D4F7C48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3" y="3562"/>
                <a:ext cx="6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latin typeface="Arial" panose="020B0604020202020204" pitchFamily="34" charset="0"/>
                    <a:ea typeface="Gulim" panose="020B0600000101010101" pitchFamily="34" charset="-127"/>
                  </a:rPr>
                  <a:t>10</a:t>
                </a:r>
                <a:endParaRPr lang="ko-KR" altLang="en-US" sz="2400">
                  <a:ea typeface="Gulim" panose="020B0600000101010101" pitchFamily="34" charset="-127"/>
                </a:endParaRPr>
              </a:p>
            </p:txBody>
          </p:sp>
          <p:sp>
            <p:nvSpPr>
              <p:cNvPr id="20568" name="Rectangle 1190">
                <a:extLst>
                  <a:ext uri="{FF2B5EF4-FFF2-40B4-BE49-F238E27FC236}">
                    <a16:creationId xmlns:a16="http://schemas.microsoft.com/office/drawing/2014/main" id="{49F0FE11-7349-0CB1-B520-DB0424BA1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2464"/>
                <a:ext cx="1396" cy="120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20569" name="Freeform 1191">
                <a:extLst>
                  <a:ext uri="{FF2B5EF4-FFF2-40B4-BE49-F238E27FC236}">
                    <a16:creationId xmlns:a16="http://schemas.microsoft.com/office/drawing/2014/main" id="{90631CC5-AC3F-AC69-54DC-B0D13290D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658"/>
                <a:ext cx="488" cy="597"/>
              </a:xfrm>
              <a:custGeom>
                <a:avLst/>
                <a:gdLst>
                  <a:gd name="T0" fmla="*/ 1 w 728"/>
                  <a:gd name="T1" fmla="*/ 1 h 896"/>
                  <a:gd name="T2" fmla="*/ 1 w 728"/>
                  <a:gd name="T3" fmla="*/ 1 h 896"/>
                  <a:gd name="T4" fmla="*/ 1 w 728"/>
                  <a:gd name="T5" fmla="*/ 1 h 896"/>
                  <a:gd name="T6" fmla="*/ 1 w 728"/>
                  <a:gd name="T7" fmla="*/ 1 h 896"/>
                  <a:gd name="T8" fmla="*/ 1 w 728"/>
                  <a:gd name="T9" fmla="*/ 1 h 896"/>
                  <a:gd name="T10" fmla="*/ 1 w 728"/>
                  <a:gd name="T11" fmla="*/ 1 h 896"/>
                  <a:gd name="T12" fmla="*/ 1 w 728"/>
                  <a:gd name="T13" fmla="*/ 2 h 896"/>
                  <a:gd name="T14" fmla="*/ 1 w 728"/>
                  <a:gd name="T15" fmla="*/ 2 h 896"/>
                  <a:gd name="T16" fmla="*/ 1 w 728"/>
                  <a:gd name="T17" fmla="*/ 2 h 896"/>
                  <a:gd name="T18" fmla="*/ 1 w 728"/>
                  <a:gd name="T19" fmla="*/ 2 h 896"/>
                  <a:gd name="T20" fmla="*/ 2 w 728"/>
                  <a:gd name="T21" fmla="*/ 1 h 896"/>
                  <a:gd name="T22" fmla="*/ 2 w 728"/>
                  <a:gd name="T23" fmla="*/ 1 h 896"/>
                  <a:gd name="T24" fmla="*/ 2 w 728"/>
                  <a:gd name="T25" fmla="*/ 1 h 896"/>
                  <a:gd name="T26" fmla="*/ 2 w 728"/>
                  <a:gd name="T27" fmla="*/ 1 h 896"/>
                  <a:gd name="T28" fmla="*/ 1 w 728"/>
                  <a:gd name="T29" fmla="*/ 1 h 896"/>
                  <a:gd name="T30" fmla="*/ 1 w 728"/>
                  <a:gd name="T31" fmla="*/ 1 h 896"/>
                  <a:gd name="T32" fmla="*/ 1 w 728"/>
                  <a:gd name="T33" fmla="*/ 1 h 896"/>
                  <a:gd name="T34" fmla="*/ 1 w 728"/>
                  <a:gd name="T35" fmla="*/ 0 h 896"/>
                  <a:gd name="T36" fmla="*/ 1 w 728"/>
                  <a:gd name="T37" fmla="*/ 1 h 896"/>
                  <a:gd name="T38" fmla="*/ 1 w 728"/>
                  <a:gd name="T39" fmla="*/ 1 h 896"/>
                  <a:gd name="T40" fmla="*/ 1 w 728"/>
                  <a:gd name="T41" fmla="*/ 1 h 8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8"/>
                  <a:gd name="T64" fmla="*/ 0 h 896"/>
                  <a:gd name="T65" fmla="*/ 728 w 728"/>
                  <a:gd name="T66" fmla="*/ 896 h 8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8" h="896">
                    <a:moveTo>
                      <a:pt x="199" y="7"/>
                    </a:moveTo>
                    <a:cubicBezTo>
                      <a:pt x="148" y="19"/>
                      <a:pt x="135" y="54"/>
                      <a:pt x="110" y="96"/>
                    </a:cubicBezTo>
                    <a:cubicBezTo>
                      <a:pt x="101" y="111"/>
                      <a:pt x="90" y="125"/>
                      <a:pt x="80" y="140"/>
                    </a:cubicBezTo>
                    <a:cubicBezTo>
                      <a:pt x="75" y="147"/>
                      <a:pt x="65" y="162"/>
                      <a:pt x="65" y="162"/>
                    </a:cubicBezTo>
                    <a:cubicBezTo>
                      <a:pt x="50" y="210"/>
                      <a:pt x="33" y="254"/>
                      <a:pt x="21" y="303"/>
                    </a:cubicBezTo>
                    <a:cubicBezTo>
                      <a:pt x="4" y="446"/>
                      <a:pt x="0" y="574"/>
                      <a:pt x="65" y="703"/>
                    </a:cubicBezTo>
                    <a:cubicBezTo>
                      <a:pt x="79" y="731"/>
                      <a:pt x="83" y="744"/>
                      <a:pt x="110" y="763"/>
                    </a:cubicBezTo>
                    <a:cubicBezTo>
                      <a:pt x="159" y="835"/>
                      <a:pt x="250" y="874"/>
                      <a:pt x="332" y="896"/>
                    </a:cubicBezTo>
                    <a:cubicBezTo>
                      <a:pt x="394" y="889"/>
                      <a:pt x="441" y="878"/>
                      <a:pt x="495" y="851"/>
                    </a:cubicBezTo>
                    <a:cubicBezTo>
                      <a:pt x="537" y="789"/>
                      <a:pt x="571" y="751"/>
                      <a:pt x="636" y="711"/>
                    </a:cubicBezTo>
                    <a:cubicBezTo>
                      <a:pt x="660" y="674"/>
                      <a:pt x="672" y="647"/>
                      <a:pt x="688" y="607"/>
                    </a:cubicBezTo>
                    <a:cubicBezTo>
                      <a:pt x="694" y="593"/>
                      <a:pt x="697" y="578"/>
                      <a:pt x="702" y="563"/>
                    </a:cubicBezTo>
                    <a:cubicBezTo>
                      <a:pt x="705" y="555"/>
                      <a:pt x="710" y="540"/>
                      <a:pt x="710" y="540"/>
                    </a:cubicBezTo>
                    <a:cubicBezTo>
                      <a:pt x="720" y="459"/>
                      <a:pt x="728" y="366"/>
                      <a:pt x="680" y="296"/>
                    </a:cubicBezTo>
                    <a:cubicBezTo>
                      <a:pt x="659" y="231"/>
                      <a:pt x="621" y="176"/>
                      <a:pt x="569" y="133"/>
                    </a:cubicBezTo>
                    <a:cubicBezTo>
                      <a:pt x="550" y="117"/>
                      <a:pt x="530" y="103"/>
                      <a:pt x="510" y="88"/>
                    </a:cubicBezTo>
                    <a:cubicBezTo>
                      <a:pt x="496" y="77"/>
                      <a:pt x="465" y="59"/>
                      <a:pt x="465" y="59"/>
                    </a:cubicBezTo>
                    <a:cubicBezTo>
                      <a:pt x="428" y="0"/>
                      <a:pt x="358" y="5"/>
                      <a:pt x="295" y="0"/>
                    </a:cubicBezTo>
                    <a:cubicBezTo>
                      <a:pt x="265" y="2"/>
                      <a:pt x="236" y="3"/>
                      <a:pt x="206" y="7"/>
                    </a:cubicBezTo>
                    <a:cubicBezTo>
                      <a:pt x="198" y="8"/>
                      <a:pt x="192" y="14"/>
                      <a:pt x="184" y="14"/>
                    </a:cubicBezTo>
                    <a:cubicBezTo>
                      <a:pt x="178" y="14"/>
                      <a:pt x="194" y="9"/>
                      <a:pt x="199" y="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0570" name="Freeform 1192">
                <a:extLst>
                  <a:ext uri="{FF2B5EF4-FFF2-40B4-BE49-F238E27FC236}">
                    <a16:creationId xmlns:a16="http://schemas.microsoft.com/office/drawing/2014/main" id="{33D4D2B9-1BC2-6A91-9D43-DCD770F58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2900"/>
                <a:ext cx="538" cy="593"/>
              </a:xfrm>
              <a:custGeom>
                <a:avLst/>
                <a:gdLst>
                  <a:gd name="T0" fmla="*/ 1 w 802"/>
                  <a:gd name="T1" fmla="*/ 1 h 889"/>
                  <a:gd name="T2" fmla="*/ 1 w 802"/>
                  <a:gd name="T3" fmla="*/ 1 h 889"/>
                  <a:gd name="T4" fmla="*/ 1 w 802"/>
                  <a:gd name="T5" fmla="*/ 1 h 889"/>
                  <a:gd name="T6" fmla="*/ 1 w 802"/>
                  <a:gd name="T7" fmla="*/ 1 h 889"/>
                  <a:gd name="T8" fmla="*/ 1 w 802"/>
                  <a:gd name="T9" fmla="*/ 1 h 889"/>
                  <a:gd name="T10" fmla="*/ 1 w 802"/>
                  <a:gd name="T11" fmla="*/ 1 h 889"/>
                  <a:gd name="T12" fmla="*/ 1 w 802"/>
                  <a:gd name="T13" fmla="*/ 1 h 889"/>
                  <a:gd name="T14" fmla="*/ 1 w 802"/>
                  <a:gd name="T15" fmla="*/ 1 h 889"/>
                  <a:gd name="T16" fmla="*/ 1 w 802"/>
                  <a:gd name="T17" fmla="*/ 1 h 889"/>
                  <a:gd name="T18" fmla="*/ 1 w 802"/>
                  <a:gd name="T19" fmla="*/ 1 h 889"/>
                  <a:gd name="T20" fmla="*/ 1 w 802"/>
                  <a:gd name="T21" fmla="*/ 1 h 889"/>
                  <a:gd name="T22" fmla="*/ 1 w 802"/>
                  <a:gd name="T23" fmla="*/ 1 h 889"/>
                  <a:gd name="T24" fmla="*/ 1 w 802"/>
                  <a:gd name="T25" fmla="*/ 2 h 889"/>
                  <a:gd name="T26" fmla="*/ 1 w 802"/>
                  <a:gd name="T27" fmla="*/ 2 h 889"/>
                  <a:gd name="T28" fmla="*/ 1 w 802"/>
                  <a:gd name="T29" fmla="*/ 2 h 889"/>
                  <a:gd name="T30" fmla="*/ 1 w 802"/>
                  <a:gd name="T31" fmla="*/ 2 h 889"/>
                  <a:gd name="T32" fmla="*/ 1 w 802"/>
                  <a:gd name="T33" fmla="*/ 2 h 889"/>
                  <a:gd name="T34" fmla="*/ 1 w 802"/>
                  <a:gd name="T35" fmla="*/ 2 h 889"/>
                  <a:gd name="T36" fmla="*/ 2 w 802"/>
                  <a:gd name="T37" fmla="*/ 1 h 889"/>
                  <a:gd name="T38" fmla="*/ 2 w 802"/>
                  <a:gd name="T39" fmla="*/ 1 h 889"/>
                  <a:gd name="T40" fmla="*/ 2 w 802"/>
                  <a:gd name="T41" fmla="*/ 1 h 889"/>
                  <a:gd name="T42" fmla="*/ 2 w 802"/>
                  <a:gd name="T43" fmla="*/ 1 h 889"/>
                  <a:gd name="T44" fmla="*/ 2 w 802"/>
                  <a:gd name="T45" fmla="*/ 1 h 889"/>
                  <a:gd name="T46" fmla="*/ 1 w 802"/>
                  <a:gd name="T47" fmla="*/ 0 h 889"/>
                  <a:gd name="T48" fmla="*/ 1 w 802"/>
                  <a:gd name="T49" fmla="*/ 1 h 889"/>
                  <a:gd name="T50" fmla="*/ 1 w 802"/>
                  <a:gd name="T51" fmla="*/ 1 h 8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02"/>
                  <a:gd name="T79" fmla="*/ 0 h 889"/>
                  <a:gd name="T80" fmla="*/ 802 w 802"/>
                  <a:gd name="T81" fmla="*/ 889 h 8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02" h="889">
                    <a:moveTo>
                      <a:pt x="510" y="44"/>
                    </a:moveTo>
                    <a:cubicBezTo>
                      <a:pt x="455" y="80"/>
                      <a:pt x="422" y="133"/>
                      <a:pt x="376" y="177"/>
                    </a:cubicBezTo>
                    <a:cubicBezTo>
                      <a:pt x="346" y="236"/>
                      <a:pt x="298" y="273"/>
                      <a:pt x="236" y="296"/>
                    </a:cubicBezTo>
                    <a:cubicBezTo>
                      <a:pt x="231" y="303"/>
                      <a:pt x="227" y="312"/>
                      <a:pt x="221" y="318"/>
                    </a:cubicBezTo>
                    <a:cubicBezTo>
                      <a:pt x="215" y="324"/>
                      <a:pt x="205" y="326"/>
                      <a:pt x="199" y="333"/>
                    </a:cubicBezTo>
                    <a:cubicBezTo>
                      <a:pt x="194" y="339"/>
                      <a:pt x="195" y="348"/>
                      <a:pt x="191" y="355"/>
                    </a:cubicBezTo>
                    <a:cubicBezTo>
                      <a:pt x="185" y="366"/>
                      <a:pt x="176" y="375"/>
                      <a:pt x="169" y="385"/>
                    </a:cubicBezTo>
                    <a:cubicBezTo>
                      <a:pt x="156" y="422"/>
                      <a:pt x="155" y="463"/>
                      <a:pt x="132" y="496"/>
                    </a:cubicBezTo>
                    <a:cubicBezTo>
                      <a:pt x="126" y="504"/>
                      <a:pt x="116" y="510"/>
                      <a:pt x="110" y="518"/>
                    </a:cubicBezTo>
                    <a:cubicBezTo>
                      <a:pt x="99" y="532"/>
                      <a:pt x="80" y="562"/>
                      <a:pt x="80" y="562"/>
                    </a:cubicBezTo>
                    <a:cubicBezTo>
                      <a:pt x="68" y="602"/>
                      <a:pt x="78" y="578"/>
                      <a:pt x="43" y="629"/>
                    </a:cubicBezTo>
                    <a:cubicBezTo>
                      <a:pt x="28" y="651"/>
                      <a:pt x="22" y="678"/>
                      <a:pt x="13" y="703"/>
                    </a:cubicBezTo>
                    <a:cubicBezTo>
                      <a:pt x="15" y="727"/>
                      <a:pt x="0" y="812"/>
                      <a:pt x="36" y="844"/>
                    </a:cubicBezTo>
                    <a:cubicBezTo>
                      <a:pt x="49" y="856"/>
                      <a:pt x="65" y="864"/>
                      <a:pt x="80" y="874"/>
                    </a:cubicBezTo>
                    <a:cubicBezTo>
                      <a:pt x="93" y="883"/>
                      <a:pt x="124" y="888"/>
                      <a:pt x="124" y="888"/>
                    </a:cubicBezTo>
                    <a:cubicBezTo>
                      <a:pt x="167" y="886"/>
                      <a:pt x="287" y="889"/>
                      <a:pt x="354" y="874"/>
                    </a:cubicBezTo>
                    <a:cubicBezTo>
                      <a:pt x="410" y="861"/>
                      <a:pt x="461" y="835"/>
                      <a:pt x="517" y="822"/>
                    </a:cubicBezTo>
                    <a:cubicBezTo>
                      <a:pt x="534" y="811"/>
                      <a:pt x="553" y="804"/>
                      <a:pt x="569" y="792"/>
                    </a:cubicBezTo>
                    <a:cubicBezTo>
                      <a:pt x="613" y="757"/>
                      <a:pt x="651" y="702"/>
                      <a:pt x="673" y="651"/>
                    </a:cubicBezTo>
                    <a:cubicBezTo>
                      <a:pt x="680" y="634"/>
                      <a:pt x="685" y="615"/>
                      <a:pt x="695" y="600"/>
                    </a:cubicBezTo>
                    <a:cubicBezTo>
                      <a:pt x="711" y="577"/>
                      <a:pt x="747" y="533"/>
                      <a:pt x="747" y="533"/>
                    </a:cubicBezTo>
                    <a:cubicBezTo>
                      <a:pt x="756" y="504"/>
                      <a:pt x="784" y="451"/>
                      <a:pt x="784" y="451"/>
                    </a:cubicBezTo>
                    <a:cubicBezTo>
                      <a:pt x="787" y="439"/>
                      <a:pt x="798" y="395"/>
                      <a:pt x="798" y="385"/>
                    </a:cubicBezTo>
                    <a:cubicBezTo>
                      <a:pt x="798" y="264"/>
                      <a:pt x="802" y="46"/>
                      <a:pt x="650" y="0"/>
                    </a:cubicBezTo>
                    <a:cubicBezTo>
                      <a:pt x="598" y="5"/>
                      <a:pt x="575" y="6"/>
                      <a:pt x="532" y="22"/>
                    </a:cubicBezTo>
                    <a:cubicBezTo>
                      <a:pt x="516" y="46"/>
                      <a:pt x="526" y="44"/>
                      <a:pt x="510" y="44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20571" name="AutoShape 1193">
                <a:extLst>
                  <a:ext uri="{FF2B5EF4-FFF2-40B4-BE49-F238E27FC236}">
                    <a16:creationId xmlns:a16="http://schemas.microsoft.com/office/drawing/2014/main" id="{475509CD-2A5F-4359-B3B3-810386644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880"/>
                <a:ext cx="48" cy="96"/>
              </a:xfrm>
              <a:prstGeom prst="plus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20572" name="AutoShape 1194">
                <a:extLst>
                  <a:ext uri="{FF2B5EF4-FFF2-40B4-BE49-F238E27FC236}">
                    <a16:creationId xmlns:a16="http://schemas.microsoft.com/office/drawing/2014/main" id="{77339654-5815-F059-0FED-0CAD7438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168"/>
                <a:ext cx="48" cy="96"/>
              </a:xfrm>
              <a:prstGeom prst="plus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0488" name="Line 1195">
              <a:extLst>
                <a:ext uri="{FF2B5EF4-FFF2-40B4-BE49-F238E27FC236}">
                  <a16:creationId xmlns:a16="http://schemas.microsoft.com/office/drawing/2014/main" id="{D9B10192-5C1A-7F62-F5E3-246050314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6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sp>
        <p:nvSpPr>
          <p:cNvPr id="20485" name="Slide Number Placeholder 174">
            <a:extLst>
              <a:ext uri="{FF2B5EF4-FFF2-40B4-BE49-F238E27FC236}">
                <a16:creationId xmlns:a16="http://schemas.microsoft.com/office/drawing/2014/main" id="{082787D6-AF1E-FB5B-D2C4-9A05E9D8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0FA5BF-5F2F-48D4-AC58-C00C1AEE8357}" type="slidenum">
              <a:rPr lang="en-US" altLang="tr-TR" smtClean="0"/>
              <a:pPr/>
              <a:t>55</a:t>
            </a:fld>
            <a:endParaRPr lang="en-US" altLang="zh-CN" sz="120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Bisecting K-means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Bisecting K-means algorithm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Variant of K-means that can produce a partitional or a hierarchical clustering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94754"/>
              </p:ext>
            </p:extLst>
          </p:nvPr>
        </p:nvGraphicFramePr>
        <p:xfrm>
          <a:off x="228600" y="2286000"/>
          <a:ext cx="8694738" cy="328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694360" imgH="3132000" progId="Paint.Picture">
                  <p:embed/>
                </p:oleObj>
              </mc:Choice>
              <mc:Fallback>
                <p:oleObj name="Bitmap Image" r:id="rId2" imgW="8694360" imgH="3132000" progId="Paint.Picture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t="17029"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94738" cy="328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457200" y="5867400"/>
            <a:ext cx="800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CLUTO:  http://glaros.dtc.umn.edu/gkhome/cluto/cluto/overview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17526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Bisecting K-means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8537F-14E6-C6D1-880E-D94B65CD91CF}"/>
              </a:ext>
            </a:extLst>
          </p:cNvPr>
          <p:cNvSpPr txBox="1"/>
          <p:nvPr/>
        </p:nvSpPr>
        <p:spPr>
          <a:xfrm>
            <a:off x="419100" y="4800600"/>
            <a:ext cx="8305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400" b="1" dirty="0"/>
              <a:t>Initial Cluster</a:t>
            </a:r>
            <a:r>
              <a:rPr lang="en-US" sz="1400" dirty="0"/>
              <a:t>: Start with all data points in one cluster.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Bisecting</a:t>
            </a:r>
            <a:r>
              <a:rPr lang="en-US" sz="1400" dirty="0"/>
              <a:t>: Split the cluster into two sub-clusters using k-means (k=2).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Selection</a:t>
            </a:r>
            <a:r>
              <a:rPr lang="en-US" sz="1400" dirty="0"/>
              <a:t>: Choose the cluster with the highest variance or largest size for further splitting.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Repeat</a:t>
            </a:r>
            <a:r>
              <a:rPr lang="en-US" sz="1400" dirty="0"/>
              <a:t>: Continue bisecting until the desired number of clusters is reached.</a:t>
            </a:r>
            <a:endParaRPr lang="tr-TR" sz="1400" dirty="0"/>
          </a:p>
          <a:p>
            <a:endParaRPr lang="en-US" sz="1400" dirty="0"/>
          </a:p>
          <a:p>
            <a:r>
              <a:rPr lang="en-US" sz="1400" dirty="0"/>
              <a:t>In medicine</a:t>
            </a:r>
            <a:r>
              <a:rPr lang="tr-TR" sz="1400" dirty="0"/>
              <a:t>, </a:t>
            </a:r>
            <a:r>
              <a:rPr lang="en-US" sz="1400" dirty="0"/>
              <a:t>In medicine, bisecting k-means has been applied to tasks like brain tumor detection using MRI images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K-means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K-means has problems when clusters are of differing </a:t>
            </a:r>
          </a:p>
          <a:p>
            <a:pPr lvl="1"/>
            <a:r>
              <a:rPr lang="en-US" altLang="en-US" dirty="0"/>
              <a:t>Sizes</a:t>
            </a:r>
          </a:p>
          <a:p>
            <a:pPr lvl="1"/>
            <a:r>
              <a:rPr lang="en-US" altLang="en-US" dirty="0"/>
              <a:t>Densities</a:t>
            </a:r>
          </a:p>
          <a:p>
            <a:pPr lvl="1"/>
            <a:r>
              <a:rPr lang="en-US" altLang="en-US" dirty="0"/>
              <a:t>Non-globular shapes</a:t>
            </a:r>
          </a:p>
          <a:p>
            <a:endParaRPr lang="en-US" altLang="en-US" dirty="0"/>
          </a:p>
          <a:p>
            <a:r>
              <a:rPr lang="en-US" altLang="en-US" dirty="0"/>
              <a:t>K-means has problems when the data contains outliers.</a:t>
            </a:r>
          </a:p>
          <a:p>
            <a:pPr lvl="1"/>
            <a:r>
              <a:rPr lang="en-US" altLang="en-US" dirty="0"/>
              <a:t>One possible solution is to remove outliers before clustering</a:t>
            </a:r>
          </a:p>
        </p:txBody>
      </p:sp>
    </p:spTree>
    <p:extLst>
      <p:ext uri="{BB962C8B-B14F-4D97-AF65-F5344CB8AC3E}">
        <p14:creationId xmlns:p14="http://schemas.microsoft.com/office/powerpoint/2010/main" val="232446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B1CB9F6D-1538-0148-85C7-87404F1A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6</a:t>
            </a:fld>
            <a:endParaRPr lang="en-US" altLang="tr-TR" sz="1200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4D23724D-CDFE-A28F-104C-C3573CF19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203200"/>
            <a:ext cx="7297737" cy="78263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tr-TR" sz="2400"/>
              <a:t>General Applications of Clustering </a:t>
            </a:r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578CAB59-2813-B5B5-FE6C-E46EC5CB7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3863" y="1316038"/>
            <a:ext cx="8458200" cy="4876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tr-TR" sz="2400" dirty="0"/>
              <a:t>Pattern Recognition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 dirty="0"/>
              <a:t>Spatial Data Analysis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dirty="0"/>
              <a:t>create thematic maps in GIS by clustering feature spaces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dirty="0"/>
              <a:t>detect spatial clusters and explain them in spatial data mining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 dirty="0"/>
              <a:t>Image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 dirty="0"/>
              <a:t>Economic Science (especially market research)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 dirty="0"/>
              <a:t>WWW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dirty="0"/>
              <a:t>Document classification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dirty="0"/>
              <a:t>Cluster Weblog data to discover groups of similar access patterns</a:t>
            </a:r>
            <a:endParaRPr lang="tr-TR" altLang="tr-TR" sz="24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 err="1"/>
              <a:t>Medicine</a:t>
            </a:r>
            <a:endParaRPr lang="tr-TR" altLang="tr-TR" sz="2800" dirty="0"/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 err="1"/>
              <a:t>Patient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Stratification</a:t>
            </a:r>
            <a:r>
              <a:rPr lang="tr-TR" altLang="tr-TR" sz="2400" dirty="0"/>
              <a:t> (</a:t>
            </a:r>
            <a:r>
              <a:rPr lang="tr-TR" altLang="tr-TR" sz="2400" dirty="0" err="1"/>
              <a:t>Group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patients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with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similar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chatracteristics</a:t>
            </a:r>
            <a:r>
              <a:rPr lang="tr-TR" altLang="tr-TR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 err="1"/>
              <a:t>Heathcare</a:t>
            </a:r>
            <a:r>
              <a:rPr lang="tr-TR" altLang="tr-TR" sz="2400" dirty="0"/>
              <a:t> data </a:t>
            </a:r>
            <a:r>
              <a:rPr lang="tr-TR" altLang="tr-TR" sz="2400" dirty="0" err="1"/>
              <a:t>analysis</a:t>
            </a:r>
            <a:endParaRPr lang="tr-TR" altLang="tr-TR" sz="2400" dirty="0"/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 err="1"/>
              <a:t>Medical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Imaging</a:t>
            </a:r>
            <a:r>
              <a:rPr lang="tr-TR" altLang="tr-TR" sz="2400" dirty="0"/>
              <a:t> (</a:t>
            </a:r>
            <a:r>
              <a:rPr lang="tr-TR" altLang="tr-TR" sz="2400" dirty="0" err="1"/>
              <a:t>segmentation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and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detecting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anomalies</a:t>
            </a:r>
            <a:r>
              <a:rPr lang="tr-TR" altLang="tr-TR" sz="2400" dirty="0"/>
              <a:t>)</a:t>
            </a:r>
            <a:endParaRPr lang="en-US" altLang="tr-TR" sz="2400" dirty="0"/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>
            <a:extLst>
              <a:ext uri="{FF2B5EF4-FFF2-40B4-BE49-F238E27FC236}">
                <a16:creationId xmlns:a16="http://schemas.microsoft.com/office/drawing/2014/main" id="{5486B481-D63C-979E-DBFB-29EA473861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E0F8712-01DF-4D92-8FD5-C4B3D8739E5C}" type="datetime4">
              <a:rPr lang="en-US" altLang="tr-TR" sz="1200" smtClean="0"/>
              <a:pPr eaLnBrk="1" hangingPunct="1"/>
              <a:t>May 7, 2025</a:t>
            </a:fld>
            <a:endParaRPr lang="en-US" altLang="tr-TR" sz="1200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9AB8CF0F-FCED-CAEE-294B-897BFC68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7</a:t>
            </a:fld>
            <a:endParaRPr lang="en-US" altLang="tr-TR" sz="1200"/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59B033F0-93CF-265E-257E-7723E4219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4288" y="293688"/>
            <a:ext cx="7367587" cy="49847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tr-TR" sz="2400"/>
              <a:t>Examples of Clustering Applications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1E637F3C-D030-A91C-43F5-FE67AE843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277938"/>
            <a:ext cx="84582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tr-TR" sz="2400" u="sng"/>
              <a:t>Marketing:</a:t>
            </a:r>
            <a:r>
              <a:rPr lang="en-US" altLang="tr-TR" sz="2400"/>
              <a:t> Help marketers discover distinct groups in their customer bases, and then use this knowledge to develop targeted marketing programs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r-TR" sz="2400" u="sng"/>
              <a:t>Land use:</a:t>
            </a:r>
            <a:r>
              <a:rPr lang="en-US" altLang="tr-TR" sz="2400"/>
              <a:t> Identification of areas of similar land use in an earth observation database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r-TR" sz="2400" u="sng"/>
              <a:t>Insurance:</a:t>
            </a:r>
            <a:r>
              <a:rPr lang="en-US" altLang="tr-TR" sz="2400"/>
              <a:t> Identifying groups of motor insurance policy holders with a high average claim cost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r-TR" sz="2400" u="sng"/>
              <a:t>City-planning:</a:t>
            </a:r>
            <a:r>
              <a:rPr lang="en-US" altLang="tr-TR" sz="2400"/>
              <a:t> Identifying groups of houses according to their house type, value, and geographical location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r-TR" sz="2400" u="sng"/>
              <a:t>Earth-quake studies:</a:t>
            </a:r>
            <a:r>
              <a:rPr lang="en-US" altLang="tr-TR" sz="2400"/>
              <a:t> Observed earth quake epicenters should be clustered along continent faults</a:t>
            </a: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CFDA2C48-185B-F7ED-306C-2606EFA4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7237389-B753-4815-AEF4-706F1E0C94CF}" type="slidenum">
              <a:rPr lang="en-US" altLang="tr-TR" smtClean="0"/>
              <a:pPr eaLnBrk="1" hangingPunct="1"/>
              <a:t>8</a:t>
            </a:fld>
            <a:endParaRPr lang="en-US" altLang="zh-CN" sz="1200">
              <a:ea typeface="SimSun" panose="02010600030101010101" pitchFamily="2" charset="-122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4272BF0-5272-6216-318E-B4A811BFA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782638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3200">
                <a:ea typeface="SimSun" panose="02010600030101010101" pitchFamily="2" charset="-122"/>
              </a:rPr>
              <a:t>Clustering as a Preprocessing Tool (Utility)</a:t>
            </a:r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63B3335-AF27-449D-00A8-0255C45C1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CN" sz="2400">
                <a:ea typeface="SimSun" panose="02010600030101010101" pitchFamily="2" charset="-122"/>
              </a:rPr>
              <a:t>Summarization: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400">
                <a:ea typeface="SimSun" panose="02010600030101010101" pitchFamily="2" charset="-122"/>
              </a:rPr>
              <a:t>Preprocessing for regression, PCA, classification, and association analysis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ea typeface="SimSun" panose="02010600030101010101" pitchFamily="2" charset="-122"/>
              </a:rPr>
              <a:t>Compression: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400">
                <a:ea typeface="SimSun" panose="02010600030101010101" pitchFamily="2" charset="-122"/>
              </a:rPr>
              <a:t>Image processing: vector quantization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ea typeface="SimSun" panose="02010600030101010101" pitchFamily="2" charset="-122"/>
              </a:rPr>
              <a:t>Finding K-nearest Neighbors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400">
                <a:ea typeface="SimSun" panose="02010600030101010101" pitchFamily="2" charset="-122"/>
              </a:rPr>
              <a:t>Localizing search to one or a small number of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ea typeface="SimSun" panose="02010600030101010101" pitchFamily="2" charset="-122"/>
              </a:rPr>
              <a:t>Outlier detection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400">
                <a:ea typeface="SimSun" panose="02010600030101010101" pitchFamily="2" charset="-122"/>
              </a:rPr>
              <a:t>Outliers are often viewed as those “far away” from any cluster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9E4F41ED-12DB-1BAE-AD0D-DF362872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7A11068A-4131-4C90-A3DC-FC17E4C4538B}" type="slidenum">
              <a:rPr lang="en-US" altLang="tr-TR" smtClean="0"/>
              <a:pPr eaLnBrk="1" hangingPunct="1"/>
              <a:t>9</a:t>
            </a:fld>
            <a:endParaRPr lang="en-US" altLang="tr-TR" sz="1400">
              <a:latin typeface="Arial" panose="020B0604020202020204" pitchFamily="34" charset="0"/>
            </a:endParaRP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71179677-E01C-A7DB-EE24-7D47A44E4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Clustering Issues</a:t>
            </a:r>
            <a:endParaRPr lang="en-US" altLang="tr-TR"/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A8F214D0-DBAB-81AA-7241-58A5C57DD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68413"/>
            <a:ext cx="8643938" cy="5040312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altLang="tr-TR" sz="2400" dirty="0"/>
              <a:t>The appropriate </a:t>
            </a:r>
            <a:r>
              <a:rPr lang="en-US" altLang="tr-TR" sz="2400" dirty="0">
                <a:solidFill>
                  <a:srgbClr val="3399FF"/>
                </a:solidFill>
              </a:rPr>
              <a:t>number of clusters </a:t>
            </a:r>
            <a:r>
              <a:rPr lang="en-US" altLang="tr-TR" sz="2400" dirty="0"/>
              <a:t>for each data set.</a:t>
            </a:r>
          </a:p>
          <a:p>
            <a:pPr lvl="1" eaLnBrk="1" hangingPunct="1"/>
            <a:r>
              <a:rPr lang="en-US" altLang="tr-TR" sz="2400" dirty="0"/>
              <a:t>How to </a:t>
            </a:r>
            <a:r>
              <a:rPr lang="en-US" altLang="tr-TR" sz="2400" dirty="0">
                <a:solidFill>
                  <a:srgbClr val="3399FF"/>
                </a:solidFill>
              </a:rPr>
              <a:t>define similarity </a:t>
            </a:r>
            <a:r>
              <a:rPr lang="en-US" altLang="tr-TR" sz="2400" dirty="0"/>
              <a:t>or the criterion used to group data together.</a:t>
            </a:r>
          </a:p>
          <a:p>
            <a:pPr lvl="1" eaLnBrk="1" hangingPunct="1"/>
            <a:r>
              <a:rPr lang="en-US" altLang="tr-TR" sz="2400" dirty="0">
                <a:solidFill>
                  <a:srgbClr val="3399FF"/>
                </a:solidFill>
              </a:rPr>
              <a:t>Outlier handling </a:t>
            </a:r>
            <a:r>
              <a:rPr lang="en-US" altLang="tr-TR" sz="2400" dirty="0"/>
              <a:t>is difficult. Should they be a part of an existing cluster, or another cluster?</a:t>
            </a:r>
          </a:p>
          <a:p>
            <a:pPr lvl="1" eaLnBrk="1" hangingPunct="1"/>
            <a:r>
              <a:rPr lang="en-US" altLang="tr-TR" sz="2400" dirty="0"/>
              <a:t>Dynamic database, how to </a:t>
            </a:r>
            <a:r>
              <a:rPr lang="en-US" altLang="tr-TR" sz="2400" dirty="0">
                <a:solidFill>
                  <a:srgbClr val="3399FF"/>
                </a:solidFill>
              </a:rPr>
              <a:t>update the clusters </a:t>
            </a:r>
            <a:r>
              <a:rPr lang="en-US" altLang="tr-TR" sz="2400" dirty="0"/>
              <a:t>when there are changes in data.</a:t>
            </a:r>
          </a:p>
          <a:p>
            <a:pPr lvl="1" eaLnBrk="1" hangingPunct="1"/>
            <a:r>
              <a:rPr lang="en-US" altLang="tr-TR" sz="2400" dirty="0"/>
              <a:t>The semantic </a:t>
            </a:r>
            <a:r>
              <a:rPr lang="en-US" altLang="tr-TR" sz="2400" dirty="0">
                <a:solidFill>
                  <a:srgbClr val="3399FF"/>
                </a:solidFill>
              </a:rPr>
              <a:t>meaning of each cluster</a:t>
            </a:r>
            <a:r>
              <a:rPr lang="en-US" altLang="tr-TR" sz="2400" dirty="0"/>
              <a:t>. (Contrast with classes in classification process, each has a definitive meaning.)</a:t>
            </a:r>
          </a:p>
          <a:p>
            <a:pPr lvl="1" eaLnBrk="1" hangingPunct="1"/>
            <a:r>
              <a:rPr lang="en-US" altLang="tr-TR" sz="2400" dirty="0">
                <a:solidFill>
                  <a:srgbClr val="3399FF"/>
                </a:solidFill>
              </a:rPr>
              <a:t>Type of attributes </a:t>
            </a:r>
            <a:r>
              <a:rPr lang="en-US" altLang="tr-TR" sz="2400" dirty="0"/>
              <a:t>that the clustering algorithm can handle.</a:t>
            </a:r>
          </a:p>
          <a:p>
            <a:pPr lvl="1" eaLnBrk="1" hangingPunct="1"/>
            <a:r>
              <a:rPr lang="en-US" altLang="tr-TR" sz="2400" dirty="0">
                <a:solidFill>
                  <a:srgbClr val="3399FF"/>
                </a:solidFill>
              </a:rPr>
              <a:t>Scalability</a:t>
            </a:r>
            <a:r>
              <a:rPr lang="en-US" altLang="tr-TR" sz="2400" dirty="0"/>
              <a:t> to large datasets.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6705</TotalTime>
  <Words>3808</Words>
  <Application>Microsoft Office PowerPoint</Application>
  <PresentationFormat>On-screen Show (4:3)</PresentationFormat>
  <Paragraphs>564</Paragraphs>
  <Slides>58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76" baseType="lpstr">
      <vt:lpstr>Gulim</vt:lpstr>
      <vt:lpstr>新細明體</vt:lpstr>
      <vt:lpstr>SimSun</vt:lpstr>
      <vt:lpstr>SimSun</vt:lpstr>
      <vt:lpstr>Arial</vt:lpstr>
      <vt:lpstr>Cambria Math</vt:lpstr>
      <vt:lpstr>Palatino-Roman</vt:lpstr>
      <vt:lpstr>Symbol</vt:lpstr>
      <vt:lpstr>Tahoma</vt:lpstr>
      <vt:lpstr>Times New Roman</vt:lpstr>
      <vt:lpstr>Wingdings</vt:lpstr>
      <vt:lpstr>Default Design</vt:lpstr>
      <vt:lpstr>Document</vt:lpstr>
      <vt:lpstr>Equation</vt:lpstr>
      <vt:lpstr>VISIO</vt:lpstr>
      <vt:lpstr>Visio</vt:lpstr>
      <vt:lpstr>Bitmap Image</vt:lpstr>
      <vt:lpstr>Worksheet</vt:lpstr>
      <vt:lpstr>Artificial Intelligence  for Medicine II </vt:lpstr>
      <vt:lpstr>What is Cluster Analysis?</vt:lpstr>
      <vt:lpstr>What is Cluster Analysis?</vt:lpstr>
      <vt:lpstr>Applications of Cluster Analysis</vt:lpstr>
      <vt:lpstr>Clustering Problem Formally</vt:lpstr>
      <vt:lpstr>General Applications of Clustering </vt:lpstr>
      <vt:lpstr>Examples of Clustering Applications</vt:lpstr>
      <vt:lpstr>Clustering as a Preprocessing Tool (Utility)</vt:lpstr>
      <vt:lpstr>Clustering Issues</vt:lpstr>
      <vt:lpstr>Notion of a cluster is ambigious</vt:lpstr>
      <vt:lpstr>Different types of clusters</vt:lpstr>
      <vt:lpstr>Quality: What Is Good Clustering?</vt:lpstr>
      <vt:lpstr>Requirements and Challenges</vt:lpstr>
      <vt:lpstr>Measure the Quality of Clustering</vt:lpstr>
      <vt:lpstr>Similarity and Dissimilarity Metric</vt:lpstr>
      <vt:lpstr>Similarity and Dissimilarity Between Objects</vt:lpstr>
      <vt:lpstr>Similarity and Dissimilarity Between Objects (Cont.)</vt:lpstr>
      <vt:lpstr>Euclidean Distance</vt:lpstr>
      <vt:lpstr>Other Similarity and Dissimilarity Metrics Between Objects </vt:lpstr>
      <vt:lpstr>Data Structures</vt:lpstr>
      <vt:lpstr>Considerations for Cluster Analysis</vt:lpstr>
      <vt:lpstr>Types of Clusterings</vt:lpstr>
      <vt:lpstr>Partitional Clustering</vt:lpstr>
      <vt:lpstr>Hierarchical Clustering</vt:lpstr>
      <vt:lpstr>Other Distinctions Between Sets of Clusters</vt:lpstr>
      <vt:lpstr>Types of Clusters</vt:lpstr>
      <vt:lpstr>Types of Clusters: Well-Separated</vt:lpstr>
      <vt:lpstr>Types of Clusters: Prototype-Based</vt:lpstr>
      <vt:lpstr>Types of Clusters: Contiguity-Based</vt:lpstr>
      <vt:lpstr>Types of Clusters: Density-Based</vt:lpstr>
      <vt:lpstr>Types of Clusters: Objective Function</vt:lpstr>
      <vt:lpstr>Characteristics of the Input Data Are Important</vt:lpstr>
      <vt:lpstr>Clustering Algorithms</vt:lpstr>
      <vt:lpstr>Partitioning Methods (or algorithms)</vt:lpstr>
      <vt:lpstr>Partitional algorithms</vt:lpstr>
      <vt:lpstr>Partitional algorithms (cont.)</vt:lpstr>
      <vt:lpstr>Partitioning Algorithms: Basic Concept</vt:lpstr>
      <vt:lpstr>Cluster Parameters</vt:lpstr>
      <vt:lpstr>Cluster Parameters</vt:lpstr>
      <vt:lpstr>K-means Clustering</vt:lpstr>
      <vt:lpstr>The K-Means Clustering Method in Detail</vt:lpstr>
      <vt:lpstr>The K-Means Clustering Method </vt:lpstr>
      <vt:lpstr>K-Means Example</vt:lpstr>
      <vt:lpstr>Example of K-means Clustering</vt:lpstr>
      <vt:lpstr>Example of K-means Clustering</vt:lpstr>
      <vt:lpstr>K-means Clustering – Details</vt:lpstr>
      <vt:lpstr> K-means Objective Function</vt:lpstr>
      <vt:lpstr>K-Means Clustering Problems</vt:lpstr>
      <vt:lpstr>Two different K-means Clusterings</vt:lpstr>
      <vt:lpstr>Importance of Choosing Initial Centroids …</vt:lpstr>
      <vt:lpstr>Importance of Choosing Initial Centroids …</vt:lpstr>
      <vt:lpstr>Solutions to Initial Centroids Problem</vt:lpstr>
      <vt:lpstr>K-means++</vt:lpstr>
      <vt:lpstr>Other Variations of the K-Means Method</vt:lpstr>
      <vt:lpstr>K-Medoids (Partitioning Around Medoids) Clustering Method</vt:lpstr>
      <vt:lpstr>Bisecting K-means</vt:lpstr>
      <vt:lpstr>Bisecting K-means Example</vt:lpstr>
      <vt:lpstr>Limitations of K-means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Noriko</dc:creator>
  <cp:lastModifiedBy>Selim AKYOKUŞ</cp:lastModifiedBy>
  <cp:revision>291</cp:revision>
  <dcterms:created xsi:type="dcterms:W3CDTF">2009-07-22T04:23:27Z</dcterms:created>
  <dcterms:modified xsi:type="dcterms:W3CDTF">2025-05-07T16:55:39Z</dcterms:modified>
</cp:coreProperties>
</file>