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1165" r:id="rId3"/>
    <p:sldId id="1166" r:id="rId4"/>
    <p:sldId id="1167" r:id="rId5"/>
    <p:sldId id="590" r:id="rId6"/>
    <p:sldId id="1168" r:id="rId7"/>
    <p:sldId id="1169" r:id="rId8"/>
    <p:sldId id="669" r:id="rId9"/>
    <p:sldId id="642" r:id="rId10"/>
    <p:sldId id="645" r:id="rId11"/>
    <p:sldId id="646" r:id="rId12"/>
    <p:sldId id="1170" r:id="rId13"/>
    <p:sldId id="1171" r:id="rId14"/>
    <p:sldId id="1135" r:id="rId15"/>
    <p:sldId id="1172" r:id="rId16"/>
    <p:sldId id="1173" r:id="rId17"/>
    <p:sldId id="1174" r:id="rId18"/>
    <p:sldId id="1175" r:id="rId19"/>
    <p:sldId id="1148" r:id="rId20"/>
    <p:sldId id="1149" r:id="rId21"/>
    <p:sldId id="1053" r:id="rId22"/>
    <p:sldId id="612" r:id="rId23"/>
    <p:sldId id="1054" r:id="rId24"/>
    <p:sldId id="691" r:id="rId25"/>
    <p:sldId id="683" r:id="rId26"/>
    <p:sldId id="616" r:id="rId27"/>
    <p:sldId id="619" r:id="rId28"/>
    <p:sldId id="620" r:id="rId29"/>
    <p:sldId id="622" r:id="rId30"/>
    <p:sldId id="684" r:id="rId31"/>
    <p:sldId id="636" r:id="rId32"/>
    <p:sldId id="637" r:id="rId33"/>
    <p:sldId id="638" r:id="rId34"/>
    <p:sldId id="623" r:id="rId35"/>
    <p:sldId id="624" r:id="rId36"/>
    <p:sldId id="696" r:id="rId37"/>
    <p:sldId id="1176" r:id="rId38"/>
    <p:sldId id="625" r:id="rId39"/>
    <p:sldId id="626" r:id="rId40"/>
    <p:sldId id="629" r:id="rId41"/>
    <p:sldId id="1177" r:id="rId42"/>
    <p:sldId id="695" r:id="rId43"/>
    <p:sldId id="694" r:id="rId44"/>
    <p:sldId id="632" r:id="rId45"/>
    <p:sldId id="633" r:id="rId46"/>
    <p:sldId id="634" r:id="rId47"/>
    <p:sldId id="640" r:id="rId4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0000"/>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E4E275-41A3-4D35-646E-4D96C92353E2}"/>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3" name="Rectangle 3">
            <a:extLst>
              <a:ext uri="{FF2B5EF4-FFF2-40B4-BE49-F238E27FC236}">
                <a16:creationId xmlns:a16="http://schemas.microsoft.com/office/drawing/2014/main" id="{8A715913-970E-6247-39CB-B11FD83DAECC}"/>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10244" name="Rectangle 4">
            <a:extLst>
              <a:ext uri="{FF2B5EF4-FFF2-40B4-BE49-F238E27FC236}">
                <a16:creationId xmlns:a16="http://schemas.microsoft.com/office/drawing/2014/main" id="{C9D96A7B-76F6-68E4-F26E-9C8D12CBC910}"/>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5" name="Rectangle 5">
            <a:extLst>
              <a:ext uri="{FF2B5EF4-FFF2-40B4-BE49-F238E27FC236}">
                <a16:creationId xmlns:a16="http://schemas.microsoft.com/office/drawing/2014/main" id="{BC813A21-4948-DB33-A9F8-C4B83849D62E}"/>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8681ACE7-92EE-4494-916B-C3CFB279A2E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B60210B-D8A7-3B4B-CCCB-5DA36A6BD06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6E8FE1B4-BD00-D08B-EC37-4AF45262212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A3B7DB48-9510-188D-A23C-940EBDF60D1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6491C5C-DA22-8819-B769-27D69925998B}"/>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7F1EA570-5AB7-90E8-F579-BCC1C9C17765}"/>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21BA5E41-C1CF-D4EC-AC35-43A18A732CCA}"/>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0747867-4E1E-496C-BAAF-5ECD9DEA91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552EC3D-0B78-DBAB-F8E2-2955BF65CF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79222-2690-4B4E-AFD6-28C834CD6883}" type="slidenum">
              <a:rPr lang="en-US" altLang="en-US" sz="1300"/>
              <a:pPr>
                <a:spcBef>
                  <a:spcPct val="0"/>
                </a:spcBef>
              </a:pPr>
              <a:t>1</a:t>
            </a:fld>
            <a:endParaRPr lang="en-US" altLang="en-US" sz="1300"/>
          </a:p>
        </p:txBody>
      </p:sp>
      <p:sp>
        <p:nvSpPr>
          <p:cNvPr id="5123" name="Rectangle 2">
            <a:extLst>
              <a:ext uri="{FF2B5EF4-FFF2-40B4-BE49-F238E27FC236}">
                <a16:creationId xmlns:a16="http://schemas.microsoft.com/office/drawing/2014/main" id="{AC2573C6-0A73-947E-3891-73C6E3D8494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A9F8A78-1EE6-59C6-70F1-9A76029E34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26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21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0E49D3A-5452-A240-34DC-F4C94CBB6A7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552E801-C65A-90FE-CF6E-48097C5FF567}"/>
              </a:ext>
            </a:extLst>
          </p:cNvPr>
          <p:cNvSpPr>
            <a:spLocks noGrp="1" noChangeArrowheads="1"/>
          </p:cNvSpPr>
          <p:nvPr>
            <p:ph type="sldNum" sz="quarter" idx="11"/>
          </p:nvPr>
        </p:nvSpPr>
        <p:spPr>
          <a:ln/>
        </p:spPr>
        <p:txBody>
          <a:bodyPr/>
          <a:lstStyle>
            <a:lvl1pPr>
              <a:defRPr/>
            </a:lvl1pPr>
          </a:lstStyle>
          <a:p>
            <a:pPr>
              <a:defRPr/>
            </a:pPr>
            <a:fld id="{B31446CB-9CF0-4A65-BAFE-A0376381E89F}" type="slidenum">
              <a:rPr lang="en-US" altLang="en-US"/>
              <a:pPr>
                <a:defRPr/>
              </a:pPr>
              <a:t>‹#›</a:t>
            </a:fld>
            <a:endParaRPr lang="en-US" altLang="en-US"/>
          </a:p>
        </p:txBody>
      </p:sp>
    </p:spTree>
    <p:extLst>
      <p:ext uri="{BB962C8B-B14F-4D97-AF65-F5344CB8AC3E}">
        <p14:creationId xmlns:p14="http://schemas.microsoft.com/office/powerpoint/2010/main" val="55010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E9894D8-B66B-749D-507E-6CA0C857C13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3F4D39DC-EC66-472A-E69C-C9F806FC9F58}"/>
              </a:ext>
            </a:extLst>
          </p:cNvPr>
          <p:cNvSpPr>
            <a:spLocks noGrp="1" noChangeArrowheads="1"/>
          </p:cNvSpPr>
          <p:nvPr>
            <p:ph type="sldNum" sz="quarter" idx="11"/>
          </p:nvPr>
        </p:nvSpPr>
        <p:spPr>
          <a:ln/>
        </p:spPr>
        <p:txBody>
          <a:bodyPr/>
          <a:lstStyle>
            <a:lvl1pPr>
              <a:defRPr/>
            </a:lvl1pPr>
          </a:lstStyle>
          <a:p>
            <a:pPr>
              <a:defRPr/>
            </a:pPr>
            <a:fld id="{23D993D7-EB97-4B0A-9597-F6D1F7A8A894}" type="slidenum">
              <a:rPr lang="en-US" altLang="en-US"/>
              <a:pPr>
                <a:defRPr/>
              </a:pPr>
              <a:t>‹#›</a:t>
            </a:fld>
            <a:endParaRPr lang="en-US" altLang="en-US"/>
          </a:p>
        </p:txBody>
      </p:sp>
    </p:spTree>
    <p:extLst>
      <p:ext uri="{BB962C8B-B14F-4D97-AF65-F5344CB8AC3E}">
        <p14:creationId xmlns:p14="http://schemas.microsoft.com/office/powerpoint/2010/main" val="276045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B78C3D0-EB2D-F20F-C19F-5ACD7AE7E14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3B6FD7E-FF6E-B24C-93D2-3AD0EFA1357C}"/>
              </a:ext>
            </a:extLst>
          </p:cNvPr>
          <p:cNvSpPr>
            <a:spLocks noGrp="1" noChangeArrowheads="1"/>
          </p:cNvSpPr>
          <p:nvPr>
            <p:ph type="sldNum" sz="quarter" idx="11"/>
          </p:nvPr>
        </p:nvSpPr>
        <p:spPr>
          <a:ln/>
        </p:spPr>
        <p:txBody>
          <a:bodyPr/>
          <a:lstStyle>
            <a:lvl1pPr>
              <a:defRPr/>
            </a:lvl1pPr>
          </a:lstStyle>
          <a:p>
            <a:pPr>
              <a:defRPr/>
            </a:pPr>
            <a:fld id="{77AF0C81-54D5-4C0F-BF83-26EEF693B4E1}" type="slidenum">
              <a:rPr lang="en-US" altLang="en-US"/>
              <a:pPr>
                <a:defRPr/>
              </a:pPr>
              <a:t>‹#›</a:t>
            </a:fld>
            <a:endParaRPr lang="en-US" altLang="en-US"/>
          </a:p>
        </p:txBody>
      </p:sp>
    </p:spTree>
    <p:extLst>
      <p:ext uri="{BB962C8B-B14F-4D97-AF65-F5344CB8AC3E}">
        <p14:creationId xmlns:p14="http://schemas.microsoft.com/office/powerpoint/2010/main" val="63803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60338"/>
            <a:ext cx="7793038" cy="609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61963" y="1277938"/>
            <a:ext cx="4073525" cy="5199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hart Placeholder 3"/>
          <p:cNvSpPr>
            <a:spLocks noGrp="1"/>
          </p:cNvSpPr>
          <p:nvPr>
            <p:ph type="chart" sz="half" idx="2"/>
          </p:nvPr>
        </p:nvSpPr>
        <p:spPr>
          <a:xfrm>
            <a:off x="4687888" y="1277938"/>
            <a:ext cx="4075112" cy="5199062"/>
          </a:xfrm>
        </p:spPr>
        <p:txBody>
          <a:bodyPr/>
          <a:lstStyle/>
          <a:p>
            <a:pPr lvl="0"/>
            <a:endParaRPr lang="tr-TR" noProof="0"/>
          </a:p>
        </p:txBody>
      </p:sp>
      <p:sp>
        <p:nvSpPr>
          <p:cNvPr id="5" name="Rectangle 2059">
            <a:extLst>
              <a:ext uri="{FF2B5EF4-FFF2-40B4-BE49-F238E27FC236}">
                <a16:creationId xmlns:a16="http://schemas.microsoft.com/office/drawing/2014/main" id="{DC0B6ADE-3280-C4E2-442B-D62E8DED1F58}"/>
              </a:ext>
            </a:extLst>
          </p:cNvPr>
          <p:cNvSpPr>
            <a:spLocks noGrp="1" noChangeArrowheads="1"/>
          </p:cNvSpPr>
          <p:nvPr>
            <p:ph type="dt" sz="half" idx="10"/>
          </p:nvPr>
        </p:nvSpPr>
        <p:spPr>
          <a:ln/>
        </p:spPr>
        <p:txBody>
          <a:bodyPr/>
          <a:lstStyle>
            <a:lvl1pPr>
              <a:defRPr/>
            </a:lvl1pPr>
          </a:lstStyle>
          <a:p>
            <a:pPr>
              <a:defRPr/>
            </a:pPr>
            <a:fld id="{29B11D25-B824-433C-829F-34D9AC940EFF}" type="datetime4">
              <a:rPr lang="en-US"/>
              <a:pPr>
                <a:defRPr/>
              </a:pPr>
              <a:t>May 7, 2025</a:t>
            </a:fld>
            <a:endParaRPr lang="en-US"/>
          </a:p>
        </p:txBody>
      </p:sp>
      <p:sp>
        <p:nvSpPr>
          <p:cNvPr id="6" name="Rectangle 2060">
            <a:extLst>
              <a:ext uri="{FF2B5EF4-FFF2-40B4-BE49-F238E27FC236}">
                <a16:creationId xmlns:a16="http://schemas.microsoft.com/office/drawing/2014/main" id="{5CC4A770-7C0A-52E4-BB99-4F3D16C320A4}"/>
              </a:ext>
            </a:extLst>
          </p:cNvPr>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a:extLst>
              <a:ext uri="{FF2B5EF4-FFF2-40B4-BE49-F238E27FC236}">
                <a16:creationId xmlns:a16="http://schemas.microsoft.com/office/drawing/2014/main" id="{2DC32158-3EDF-4464-7AFA-78ACA642054D}"/>
              </a:ext>
            </a:extLst>
          </p:cNvPr>
          <p:cNvSpPr>
            <a:spLocks noGrp="1" noChangeArrowheads="1"/>
          </p:cNvSpPr>
          <p:nvPr>
            <p:ph type="sldNum" sz="quarter" idx="12"/>
          </p:nvPr>
        </p:nvSpPr>
        <p:spPr>
          <a:ln/>
        </p:spPr>
        <p:txBody>
          <a:bodyPr/>
          <a:lstStyle>
            <a:lvl1pPr>
              <a:defRPr/>
            </a:lvl1pPr>
          </a:lstStyle>
          <a:p>
            <a:fld id="{3B2DA659-54EF-41F5-9A25-A99F2B1F2E1B}" type="slidenum">
              <a:rPr lang="en-US" altLang="tr-TR"/>
              <a:pPr/>
              <a:t>‹#›</a:t>
            </a:fld>
            <a:endParaRPr lang="en-US" altLang="tr-TR"/>
          </a:p>
        </p:txBody>
      </p:sp>
    </p:spTree>
    <p:extLst>
      <p:ext uri="{BB962C8B-B14F-4D97-AF65-F5344CB8AC3E}">
        <p14:creationId xmlns:p14="http://schemas.microsoft.com/office/powerpoint/2010/main" val="366937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4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3E8BC04-7EAB-BAAF-7599-7A2374C2232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111F9F9-C83C-6134-48A0-B047D08D4278}"/>
              </a:ext>
            </a:extLst>
          </p:cNvPr>
          <p:cNvSpPr>
            <a:spLocks noGrp="1" noChangeArrowheads="1"/>
          </p:cNvSpPr>
          <p:nvPr>
            <p:ph type="sldNum" sz="quarter" idx="11"/>
          </p:nvPr>
        </p:nvSpPr>
        <p:spPr>
          <a:ln/>
        </p:spPr>
        <p:txBody>
          <a:bodyPr/>
          <a:lstStyle>
            <a:lvl1pPr>
              <a:defRPr/>
            </a:lvl1pPr>
          </a:lstStyle>
          <a:p>
            <a:pPr>
              <a:defRPr/>
            </a:pPr>
            <a:fld id="{62B181C8-006E-4804-BAD8-B2379D1B1B5D}" type="slidenum">
              <a:rPr lang="en-US" altLang="en-US"/>
              <a:pPr>
                <a:defRPr/>
              </a:pPr>
              <a:t>‹#›</a:t>
            </a:fld>
            <a:endParaRPr lang="en-US" altLang="en-US"/>
          </a:p>
        </p:txBody>
      </p:sp>
    </p:spTree>
    <p:extLst>
      <p:ext uri="{BB962C8B-B14F-4D97-AF65-F5344CB8AC3E}">
        <p14:creationId xmlns:p14="http://schemas.microsoft.com/office/powerpoint/2010/main" val="241280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C4CA7FD-A5CF-384E-B97C-742CA5D617D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27022901-591C-2287-9CD2-CC72B8D5FFD6}"/>
              </a:ext>
            </a:extLst>
          </p:cNvPr>
          <p:cNvSpPr>
            <a:spLocks noGrp="1" noChangeArrowheads="1"/>
          </p:cNvSpPr>
          <p:nvPr>
            <p:ph type="sldNum" sz="quarter" idx="11"/>
          </p:nvPr>
        </p:nvSpPr>
        <p:spPr>
          <a:ln/>
        </p:spPr>
        <p:txBody>
          <a:bodyPr/>
          <a:lstStyle>
            <a:lvl1pPr>
              <a:defRPr/>
            </a:lvl1pPr>
          </a:lstStyle>
          <a:p>
            <a:pPr>
              <a:defRPr/>
            </a:pPr>
            <a:fld id="{3C317369-3EE0-4751-9275-6EF19EA38AF6}" type="slidenum">
              <a:rPr lang="en-US" altLang="en-US"/>
              <a:pPr>
                <a:defRPr/>
              </a:pPr>
              <a:t>‹#›</a:t>
            </a:fld>
            <a:endParaRPr lang="en-US" altLang="en-US"/>
          </a:p>
        </p:txBody>
      </p:sp>
    </p:spTree>
    <p:extLst>
      <p:ext uri="{BB962C8B-B14F-4D97-AF65-F5344CB8AC3E}">
        <p14:creationId xmlns:p14="http://schemas.microsoft.com/office/powerpoint/2010/main" val="19882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D09FB04-E864-B475-1880-19641CAB078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9A0BEF4-9B41-586A-37D6-A2276F3C1BD8}"/>
              </a:ext>
            </a:extLst>
          </p:cNvPr>
          <p:cNvSpPr>
            <a:spLocks noGrp="1" noChangeArrowheads="1"/>
          </p:cNvSpPr>
          <p:nvPr>
            <p:ph type="sldNum" sz="quarter" idx="11"/>
          </p:nvPr>
        </p:nvSpPr>
        <p:spPr>
          <a:ln/>
        </p:spPr>
        <p:txBody>
          <a:bodyPr/>
          <a:lstStyle>
            <a:lvl1pPr>
              <a:defRPr/>
            </a:lvl1pPr>
          </a:lstStyle>
          <a:p>
            <a:pPr>
              <a:defRPr/>
            </a:pPr>
            <a:fld id="{926EF11E-C67F-4E20-B353-AA1FD07343DD}" type="slidenum">
              <a:rPr lang="en-US" altLang="en-US"/>
              <a:pPr>
                <a:defRPr/>
              </a:pPr>
              <a:t>‹#›</a:t>
            </a:fld>
            <a:endParaRPr lang="en-US" altLang="en-US"/>
          </a:p>
        </p:txBody>
      </p:sp>
    </p:spTree>
    <p:extLst>
      <p:ext uri="{BB962C8B-B14F-4D97-AF65-F5344CB8AC3E}">
        <p14:creationId xmlns:p14="http://schemas.microsoft.com/office/powerpoint/2010/main" val="282918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837F23D-8D5D-D20A-2928-45586E9BF6F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65BBB86F-9EC1-1BB5-40DB-FF15A0442822}"/>
              </a:ext>
            </a:extLst>
          </p:cNvPr>
          <p:cNvSpPr>
            <a:spLocks noGrp="1" noChangeArrowheads="1"/>
          </p:cNvSpPr>
          <p:nvPr>
            <p:ph type="sldNum" sz="quarter" idx="11"/>
          </p:nvPr>
        </p:nvSpPr>
        <p:spPr>
          <a:ln/>
        </p:spPr>
        <p:txBody>
          <a:bodyPr/>
          <a:lstStyle>
            <a:lvl1pPr>
              <a:defRPr/>
            </a:lvl1pPr>
          </a:lstStyle>
          <a:p>
            <a:pPr>
              <a:defRPr/>
            </a:pPr>
            <a:fld id="{1ABE9D4D-1050-4A3E-BA28-78C3021E37D7}" type="slidenum">
              <a:rPr lang="en-US" altLang="en-US"/>
              <a:pPr>
                <a:defRPr/>
              </a:pPr>
              <a:t>‹#›</a:t>
            </a:fld>
            <a:endParaRPr lang="en-US" altLang="en-US"/>
          </a:p>
        </p:txBody>
      </p:sp>
    </p:spTree>
    <p:extLst>
      <p:ext uri="{BB962C8B-B14F-4D97-AF65-F5344CB8AC3E}">
        <p14:creationId xmlns:p14="http://schemas.microsoft.com/office/powerpoint/2010/main" val="416048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D1FD9F8-A377-99AA-D883-ACC643501E0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3AFAE5D0-5123-9727-40C8-AC946BB35B4A}"/>
              </a:ext>
            </a:extLst>
          </p:cNvPr>
          <p:cNvSpPr>
            <a:spLocks noGrp="1" noChangeArrowheads="1"/>
          </p:cNvSpPr>
          <p:nvPr>
            <p:ph type="sldNum" sz="quarter" idx="11"/>
          </p:nvPr>
        </p:nvSpPr>
        <p:spPr>
          <a:ln/>
        </p:spPr>
        <p:txBody>
          <a:bodyPr/>
          <a:lstStyle>
            <a:lvl1pPr>
              <a:defRPr/>
            </a:lvl1pPr>
          </a:lstStyle>
          <a:p>
            <a:pPr>
              <a:defRPr/>
            </a:pPr>
            <a:fld id="{1CD3BEA8-3A50-4488-B803-5CFC9CD16AD8}" type="slidenum">
              <a:rPr lang="en-US" altLang="en-US"/>
              <a:pPr>
                <a:defRPr/>
              </a:pPr>
              <a:t>‹#›</a:t>
            </a:fld>
            <a:endParaRPr lang="en-US" altLang="en-US"/>
          </a:p>
        </p:txBody>
      </p:sp>
    </p:spTree>
    <p:extLst>
      <p:ext uri="{BB962C8B-B14F-4D97-AF65-F5344CB8AC3E}">
        <p14:creationId xmlns:p14="http://schemas.microsoft.com/office/powerpoint/2010/main" val="182609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64F069A-22C5-0E82-BCCA-200850FD850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7A912C6B-28A9-034C-8C17-6831426D63CA}"/>
              </a:ext>
            </a:extLst>
          </p:cNvPr>
          <p:cNvSpPr>
            <a:spLocks noGrp="1" noChangeArrowheads="1"/>
          </p:cNvSpPr>
          <p:nvPr>
            <p:ph type="sldNum" sz="quarter" idx="11"/>
          </p:nvPr>
        </p:nvSpPr>
        <p:spPr>
          <a:ln/>
        </p:spPr>
        <p:txBody>
          <a:bodyPr/>
          <a:lstStyle>
            <a:lvl1pPr>
              <a:defRPr/>
            </a:lvl1pPr>
          </a:lstStyle>
          <a:p>
            <a:pPr>
              <a:defRPr/>
            </a:pPr>
            <a:fld id="{A9BD5532-1BF0-4ADC-883A-07930DE35A0B}" type="slidenum">
              <a:rPr lang="en-US" altLang="en-US"/>
              <a:pPr>
                <a:defRPr/>
              </a:pPr>
              <a:t>‹#›</a:t>
            </a:fld>
            <a:endParaRPr lang="en-US" altLang="en-US"/>
          </a:p>
        </p:txBody>
      </p:sp>
    </p:spTree>
    <p:extLst>
      <p:ext uri="{BB962C8B-B14F-4D97-AF65-F5344CB8AC3E}">
        <p14:creationId xmlns:p14="http://schemas.microsoft.com/office/powerpoint/2010/main" val="149730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F89EF68-E0A9-9F79-10D7-C47A8B3EDD1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FA325BC-25F5-6470-8647-561C9ADBAF5C}"/>
              </a:ext>
            </a:extLst>
          </p:cNvPr>
          <p:cNvSpPr>
            <a:spLocks noGrp="1" noChangeArrowheads="1"/>
          </p:cNvSpPr>
          <p:nvPr>
            <p:ph type="sldNum" sz="quarter" idx="11"/>
          </p:nvPr>
        </p:nvSpPr>
        <p:spPr>
          <a:ln/>
        </p:spPr>
        <p:txBody>
          <a:bodyPr/>
          <a:lstStyle>
            <a:lvl1pPr>
              <a:defRPr/>
            </a:lvl1pPr>
          </a:lstStyle>
          <a:p>
            <a:pPr>
              <a:defRPr/>
            </a:pPr>
            <a:fld id="{3DE4E493-9EBF-4536-8B4E-7A88ABE46080}" type="slidenum">
              <a:rPr lang="en-US" altLang="en-US"/>
              <a:pPr>
                <a:defRPr/>
              </a:pPr>
              <a:t>‹#›</a:t>
            </a:fld>
            <a:endParaRPr lang="en-US" altLang="en-US"/>
          </a:p>
        </p:txBody>
      </p:sp>
    </p:spTree>
    <p:extLst>
      <p:ext uri="{BB962C8B-B14F-4D97-AF65-F5344CB8AC3E}">
        <p14:creationId xmlns:p14="http://schemas.microsoft.com/office/powerpoint/2010/main" val="336421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1DB69A2-6320-AB09-7F3E-61394DD0F5E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B1694B9-8238-9E84-D2C0-7C9B24831940}"/>
              </a:ext>
            </a:extLst>
          </p:cNvPr>
          <p:cNvSpPr>
            <a:spLocks noGrp="1" noChangeArrowheads="1"/>
          </p:cNvSpPr>
          <p:nvPr>
            <p:ph type="sldNum" sz="quarter" idx="11"/>
          </p:nvPr>
        </p:nvSpPr>
        <p:spPr>
          <a:ln/>
        </p:spPr>
        <p:txBody>
          <a:bodyPr/>
          <a:lstStyle>
            <a:lvl1pPr>
              <a:defRPr/>
            </a:lvl1pPr>
          </a:lstStyle>
          <a:p>
            <a:pPr>
              <a:defRPr/>
            </a:pPr>
            <a:fld id="{7512E4B8-0F1A-406E-9A9B-CE4FA0FD74B1}" type="slidenum">
              <a:rPr lang="en-US" altLang="en-US"/>
              <a:pPr>
                <a:defRPr/>
              </a:pPr>
              <a:t>‹#›</a:t>
            </a:fld>
            <a:endParaRPr lang="en-US" altLang="en-US"/>
          </a:p>
        </p:txBody>
      </p:sp>
    </p:spTree>
    <p:extLst>
      <p:ext uri="{BB962C8B-B14F-4D97-AF65-F5344CB8AC3E}">
        <p14:creationId xmlns:p14="http://schemas.microsoft.com/office/powerpoint/2010/main" val="177543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B19D83-051E-31AB-A041-015D8FEE955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F4665AC-5C49-4E30-77BB-AE501B51C33A}"/>
              </a:ext>
            </a:extLst>
          </p:cNvPr>
          <p:cNvSpPr>
            <a:spLocks noGrp="1" noChangeArrowheads="1"/>
          </p:cNvSpPr>
          <p:nvPr>
            <p:ph type="body" idx="1"/>
          </p:nvPr>
        </p:nvSpPr>
        <p:spPr bwMode="auto">
          <a:xfrm>
            <a:off x="4572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EF8E6CB-C202-F352-C343-6388F584CB92}"/>
              </a:ext>
            </a:extLst>
          </p:cNvPr>
          <p:cNvSpPr>
            <a:spLocks noGrp="1" noChangeArrowheads="1"/>
          </p:cNvSpPr>
          <p:nvPr>
            <p:ph type="ftr" sz="quarter" idx="3"/>
          </p:nvPr>
        </p:nvSpPr>
        <p:spPr bwMode="auto">
          <a:xfrm>
            <a:off x="0" y="6324600"/>
            <a:ext cx="9144000" cy="533400"/>
          </a:xfrm>
          <a:prstGeom prst="rect">
            <a:avLst/>
          </a:prstGeom>
          <a:solidFill>
            <a:srgbClr val="99CCFF"/>
          </a:solid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en-US"/>
          </a:p>
        </p:txBody>
      </p:sp>
      <p:sp>
        <p:nvSpPr>
          <p:cNvPr id="1031" name="Rectangle 7">
            <a:extLst>
              <a:ext uri="{FF2B5EF4-FFF2-40B4-BE49-F238E27FC236}">
                <a16:creationId xmlns:a16="http://schemas.microsoft.com/office/drawing/2014/main" id="{3D0F9C1C-9C5F-7FB5-7AAF-171AA0B59423}"/>
              </a:ext>
            </a:extLst>
          </p:cNvPr>
          <p:cNvSpPr>
            <a:spLocks noGrp="1" noChangeArrowheads="1"/>
          </p:cNvSpPr>
          <p:nvPr>
            <p:ph type="sldNum" sz="quarter" idx="4"/>
          </p:nvPr>
        </p:nvSpPr>
        <p:spPr bwMode="auto">
          <a:xfrm>
            <a:off x="6781800" y="638175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322BDB-CD52-4219-B840-0A68861CD8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dt="0"/>
  <p:txStyles>
    <p:titleStyle>
      <a:lvl1pPr algn="ctr" rtl="0" eaLnBrk="0" fontAlgn="base" hangingPunct="0">
        <a:spcBef>
          <a:spcPct val="0"/>
        </a:spcBef>
        <a:spcAft>
          <a:spcPct val="0"/>
        </a:spcAft>
        <a:defRPr sz="3600" b="1">
          <a:solidFill>
            <a:srgbClr val="0066FF"/>
          </a:solidFill>
          <a:latin typeface="+mj-lt"/>
          <a:ea typeface="+mj-ea"/>
          <a:cs typeface="+mj-cs"/>
        </a:defRPr>
      </a:lvl1pPr>
      <a:lvl2pPr algn="ctr" rtl="0" eaLnBrk="0" fontAlgn="base" hangingPunct="0">
        <a:spcBef>
          <a:spcPct val="0"/>
        </a:spcBef>
        <a:spcAft>
          <a:spcPct val="0"/>
        </a:spcAft>
        <a:defRPr sz="3600" b="1">
          <a:solidFill>
            <a:srgbClr val="0066FF"/>
          </a:solidFill>
          <a:latin typeface="Arial" charset="0"/>
          <a:cs typeface="Arial" charset="0"/>
        </a:defRPr>
      </a:lvl2pPr>
      <a:lvl3pPr algn="ctr" rtl="0" eaLnBrk="0" fontAlgn="base" hangingPunct="0">
        <a:spcBef>
          <a:spcPct val="0"/>
        </a:spcBef>
        <a:spcAft>
          <a:spcPct val="0"/>
        </a:spcAft>
        <a:defRPr sz="3600" b="1">
          <a:solidFill>
            <a:srgbClr val="0066FF"/>
          </a:solidFill>
          <a:latin typeface="Arial" charset="0"/>
          <a:cs typeface="Arial" charset="0"/>
        </a:defRPr>
      </a:lvl3pPr>
      <a:lvl4pPr algn="ctr" rtl="0" eaLnBrk="0" fontAlgn="base" hangingPunct="0">
        <a:spcBef>
          <a:spcPct val="0"/>
        </a:spcBef>
        <a:spcAft>
          <a:spcPct val="0"/>
        </a:spcAft>
        <a:defRPr sz="3600" b="1">
          <a:solidFill>
            <a:srgbClr val="0066FF"/>
          </a:solidFill>
          <a:latin typeface="Arial" charset="0"/>
          <a:cs typeface="Arial" charset="0"/>
        </a:defRPr>
      </a:lvl4pPr>
      <a:lvl5pPr algn="ctr" rtl="0" eaLnBrk="0" fontAlgn="base" hangingPunct="0">
        <a:spcBef>
          <a:spcPct val="0"/>
        </a:spcBef>
        <a:spcAft>
          <a:spcPct val="0"/>
        </a:spcAft>
        <a:defRPr sz="3600" b="1">
          <a:solidFill>
            <a:srgbClr val="0066FF"/>
          </a:solidFill>
          <a:latin typeface="Arial" charset="0"/>
          <a:cs typeface="Arial" charset="0"/>
        </a:defRPr>
      </a:lvl5pPr>
      <a:lvl6pPr marL="457200" algn="ctr" rtl="0" fontAlgn="base">
        <a:spcBef>
          <a:spcPct val="0"/>
        </a:spcBef>
        <a:spcAft>
          <a:spcPct val="0"/>
        </a:spcAft>
        <a:defRPr sz="3600" b="1">
          <a:solidFill>
            <a:srgbClr val="0066FF"/>
          </a:solidFill>
          <a:latin typeface="Arial" charset="0"/>
          <a:cs typeface="Arial" charset="0"/>
        </a:defRPr>
      </a:lvl6pPr>
      <a:lvl7pPr marL="914400" algn="ctr" rtl="0" fontAlgn="base">
        <a:spcBef>
          <a:spcPct val="0"/>
        </a:spcBef>
        <a:spcAft>
          <a:spcPct val="0"/>
        </a:spcAft>
        <a:defRPr sz="3600" b="1">
          <a:solidFill>
            <a:srgbClr val="0066FF"/>
          </a:solidFill>
          <a:latin typeface="Arial" charset="0"/>
          <a:cs typeface="Arial" charset="0"/>
        </a:defRPr>
      </a:lvl7pPr>
      <a:lvl8pPr marL="1371600" algn="ctr" rtl="0" fontAlgn="base">
        <a:spcBef>
          <a:spcPct val="0"/>
        </a:spcBef>
        <a:spcAft>
          <a:spcPct val="0"/>
        </a:spcAft>
        <a:defRPr sz="3600" b="1">
          <a:solidFill>
            <a:srgbClr val="0066FF"/>
          </a:solidFill>
          <a:latin typeface="Arial" charset="0"/>
          <a:cs typeface="Arial" charset="0"/>
        </a:defRPr>
      </a:lvl8pPr>
      <a:lvl9pPr marL="1828800" algn="ctr" rtl="0" fontAlgn="base">
        <a:spcBef>
          <a:spcPct val="0"/>
        </a:spcBef>
        <a:spcAft>
          <a:spcPct val="0"/>
        </a:spcAft>
        <a:defRPr sz="3600" b="1">
          <a:solidFill>
            <a:srgbClr val="0066FF"/>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13.xml"/><Relationship Id="rId6" Type="http://schemas.openxmlformats.org/officeDocument/2006/relationships/image" Target="../media/image1050.png"/><Relationship Id="rId5" Type="http://schemas.openxmlformats.org/officeDocument/2006/relationships/image" Target="../media/image112.png"/><Relationship Id="rId4" Type="http://schemas.openxmlformats.org/officeDocument/2006/relationships/image" Target="../media/image1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323EE8C-9D6B-C6C6-571A-77120DE775BC}"/>
              </a:ext>
            </a:extLst>
          </p:cNvPr>
          <p:cNvSpPr>
            <a:spLocks noGrp="1" noChangeArrowheads="1"/>
          </p:cNvSpPr>
          <p:nvPr>
            <p:ph type="ctrTitle"/>
          </p:nvPr>
        </p:nvSpPr>
        <p:spPr>
          <a:xfrm>
            <a:off x="533400" y="1066800"/>
            <a:ext cx="7772400" cy="1470025"/>
          </a:xfrm>
        </p:spPr>
        <p:txBody>
          <a:bodyPr/>
          <a:lstStyle/>
          <a:p>
            <a:pPr eaLnBrk="1" hangingPunct="1"/>
            <a:r>
              <a:rPr lang="tr-TR" altLang="en-US" sz="3200" dirty="0" err="1"/>
              <a:t>Artificial</a:t>
            </a:r>
            <a:r>
              <a:rPr lang="tr-TR" altLang="en-US" sz="3200" dirty="0"/>
              <a:t> </a:t>
            </a:r>
            <a:r>
              <a:rPr lang="tr-TR" altLang="en-US" sz="3200" dirty="0" err="1"/>
              <a:t>Intelligence</a:t>
            </a:r>
            <a:r>
              <a:rPr lang="tr-TR" altLang="en-US" sz="3200" dirty="0"/>
              <a:t> </a:t>
            </a:r>
            <a:br>
              <a:rPr lang="tr-TR" altLang="en-US" sz="3200" dirty="0"/>
            </a:br>
            <a:r>
              <a:rPr lang="tr-TR" altLang="en-US" sz="3200" dirty="0" err="1"/>
              <a:t>for</a:t>
            </a:r>
            <a:br>
              <a:rPr lang="en-US" altLang="en-US" sz="3200" dirty="0"/>
            </a:br>
            <a:r>
              <a:rPr lang="tr-TR" altLang="en-US" sz="3200" dirty="0" err="1"/>
              <a:t>Medicine</a:t>
            </a:r>
            <a:r>
              <a:rPr lang="tr-TR" altLang="en-US" sz="3200" dirty="0"/>
              <a:t> I</a:t>
            </a:r>
            <a:r>
              <a:rPr lang="en-US" altLang="en-US" sz="3200" dirty="0"/>
              <a:t>I</a:t>
            </a:r>
            <a:br>
              <a:rPr lang="tr-TR" altLang="en-US" sz="3200" dirty="0"/>
            </a:br>
            <a:endParaRPr lang="en-US" altLang="en-US" sz="3200" dirty="0"/>
          </a:p>
        </p:txBody>
      </p:sp>
      <p:sp>
        <p:nvSpPr>
          <p:cNvPr id="2053" name="Rectangle 3">
            <a:extLst>
              <a:ext uri="{FF2B5EF4-FFF2-40B4-BE49-F238E27FC236}">
                <a16:creationId xmlns:a16="http://schemas.microsoft.com/office/drawing/2014/main" id="{13479CCB-BC0F-5C11-BA2B-FDAFBDDC41B5}"/>
              </a:ext>
            </a:extLst>
          </p:cNvPr>
          <p:cNvSpPr>
            <a:spLocks noGrp="1" noChangeArrowheads="1"/>
          </p:cNvSpPr>
          <p:nvPr>
            <p:ph type="subTitle" idx="1"/>
          </p:nvPr>
        </p:nvSpPr>
        <p:spPr>
          <a:xfrm>
            <a:off x="914400" y="2895600"/>
            <a:ext cx="7391400" cy="2514600"/>
          </a:xfrm>
        </p:spPr>
        <p:txBody>
          <a:bodyPr>
            <a:normAutofit lnSpcReduction="10000"/>
          </a:bodyPr>
          <a:lstStyle/>
          <a:p>
            <a:pPr eaLnBrk="1" hangingPunct="1">
              <a:defRPr/>
            </a:pPr>
            <a:r>
              <a:rPr lang="en-US" altLang="en-US" dirty="0"/>
              <a:t>Spring 20</a:t>
            </a:r>
            <a:r>
              <a:rPr lang="tr-TR" altLang="en-US" dirty="0"/>
              <a:t>2</a:t>
            </a:r>
            <a:r>
              <a:rPr lang="en-US" altLang="en-US" dirty="0"/>
              <a:t>5</a:t>
            </a:r>
          </a:p>
          <a:p>
            <a:pPr eaLnBrk="1" hangingPunct="1">
              <a:defRPr/>
            </a:pPr>
            <a:endParaRPr lang="en-US" altLang="en-US" dirty="0"/>
          </a:p>
          <a:p>
            <a:pPr eaLnBrk="1" hangingPunct="1">
              <a:defRPr/>
            </a:pPr>
            <a:r>
              <a:rPr lang="tr-TR" altLang="en-US" b="1" dirty="0" err="1"/>
              <a:t>Lecture</a:t>
            </a:r>
            <a:r>
              <a:rPr lang="tr-TR" altLang="en-US" b="1"/>
              <a:t> 91</a:t>
            </a:r>
            <a:r>
              <a:rPr lang="tr-TR" altLang="en-US" b="1" dirty="0"/>
              <a:t>: </a:t>
            </a:r>
            <a:r>
              <a:rPr lang="en-US" altLang="en-US" b="1" dirty="0"/>
              <a:t>Un</a:t>
            </a:r>
            <a:r>
              <a:rPr lang="tr-TR" altLang="en-US" b="1" dirty="0" err="1"/>
              <a:t>supervised</a:t>
            </a:r>
            <a:r>
              <a:rPr lang="tr-TR" altLang="en-US" b="1" dirty="0"/>
              <a:t> Learning</a:t>
            </a:r>
            <a:br>
              <a:rPr lang="tr-TR" altLang="en-US" b="1" dirty="0"/>
            </a:br>
            <a:r>
              <a:rPr lang="tr-TR" altLang="en-US" b="1" dirty="0" err="1"/>
              <a:t>Other</a:t>
            </a:r>
            <a:r>
              <a:rPr lang="tr-TR" altLang="en-US" b="1" dirty="0"/>
              <a:t> Clustering </a:t>
            </a:r>
            <a:r>
              <a:rPr lang="tr-TR" altLang="en-US" b="1" dirty="0" err="1"/>
              <a:t>Methods</a:t>
            </a:r>
            <a:endParaRPr lang="en-US" altLang="en-US" b="1" dirty="0"/>
          </a:p>
          <a:p>
            <a:pPr eaLnBrk="1" hangingPunct="1">
              <a:defRPr/>
            </a:pPr>
            <a:endParaRPr lang="en-US" altLang="en-US" b="1" dirty="0"/>
          </a:p>
          <a:p>
            <a:pPr eaLnBrk="1" hangingPunct="1">
              <a:defRPr/>
            </a:pPr>
            <a:r>
              <a:rPr lang="en-US" altLang="en-US" sz="1800" dirty="0"/>
              <a:t>(</a:t>
            </a:r>
            <a:r>
              <a:rPr lang="tr-TR" altLang="en-US" sz="1800" dirty="0" err="1"/>
              <a:t>Many</a:t>
            </a:r>
            <a:r>
              <a:rPr lang="en-US" altLang="en-US" sz="1800" dirty="0"/>
              <a:t> slides adapted from </a:t>
            </a:r>
            <a:r>
              <a:rPr lang="tr-TR" altLang="en-US" sz="1800" dirty="0"/>
              <a:t>Bing </a:t>
            </a:r>
            <a:r>
              <a:rPr lang="tr-TR" altLang="en-US" sz="1800" dirty="0" err="1"/>
              <a:t>Liu</a:t>
            </a:r>
            <a:r>
              <a:rPr lang="tr-TR" altLang="en-US" sz="1800" dirty="0"/>
              <a:t>, </a:t>
            </a:r>
            <a:r>
              <a:rPr lang="en-US" altLang="tr-TR" sz="1800" dirty="0"/>
              <a:t>Han, Kamber &amp; Pei; </a:t>
            </a:r>
            <a:r>
              <a:rPr lang="en-US" sz="1800" b="0" dirty="0"/>
              <a:t>Tan, Steinbach, Kumar</a:t>
            </a:r>
            <a:r>
              <a:rPr lang="tr-TR" sz="1800" b="0" dirty="0"/>
              <a:t>  </a:t>
            </a:r>
            <a:r>
              <a:rPr lang="en-US" altLang="tr-TR" sz="1800" dirty="0"/>
              <a:t> and </a:t>
            </a:r>
            <a:r>
              <a:rPr lang="tr-TR" altLang="en-US" sz="1800" dirty="0" err="1"/>
              <a:t>the</a:t>
            </a:r>
            <a:r>
              <a:rPr lang="tr-TR" altLang="en-US" sz="1800" dirty="0"/>
              <a:t> web</a:t>
            </a:r>
            <a:r>
              <a:rPr lang="en-US" altLang="en-US" sz="1800" dirty="0"/>
              <a:t>)</a:t>
            </a:r>
          </a:p>
          <a:p>
            <a:pPr eaLnBrk="1" hangingPunct="1">
              <a:defRPr/>
            </a:pPr>
            <a:endParaRPr lang="en-US" altLang="en-US" b="1" dirty="0"/>
          </a:p>
        </p:txBody>
      </p:sp>
      <p:sp>
        <p:nvSpPr>
          <p:cNvPr id="4100" name="Footer Placeholder 3">
            <a:extLst>
              <a:ext uri="{FF2B5EF4-FFF2-40B4-BE49-F238E27FC236}">
                <a16:creationId xmlns:a16="http://schemas.microsoft.com/office/drawing/2014/main" id="{369DB49A-9026-51D2-D0A6-0465DA0CA0D1}"/>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a:t>AI for Medicine II</a:t>
            </a:r>
          </a:p>
        </p:txBody>
      </p:sp>
      <p:sp>
        <p:nvSpPr>
          <p:cNvPr id="4101" name="Slide Number Placeholder 4">
            <a:extLst>
              <a:ext uri="{FF2B5EF4-FFF2-40B4-BE49-F238E27FC236}">
                <a16:creationId xmlns:a16="http://schemas.microsoft.com/office/drawing/2014/main" id="{686EE23F-0E13-DF5C-36D5-54FCEA44ECF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C39B347D-13C3-443C-923C-44BCC433788A}" type="slidenum">
              <a:rPr lang="en-US" altLang="en-US" sz="140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2800"/>
              <a:t>MAX or Complete Linkage</a:t>
            </a:r>
          </a:p>
        </p:txBody>
      </p:sp>
      <p:sp>
        <p:nvSpPr>
          <p:cNvPr id="68611" name="Rectangle 3"/>
          <p:cNvSpPr>
            <a:spLocks noGrp="1" noChangeArrowheads="1"/>
          </p:cNvSpPr>
          <p:nvPr>
            <p:ph type="body" idx="1"/>
          </p:nvPr>
        </p:nvSpPr>
        <p:spPr/>
        <p:txBody>
          <a:bodyPr/>
          <a:lstStyle/>
          <a:p>
            <a:r>
              <a:rPr lang="en-US" altLang="en-US"/>
              <a:t>Proximity of two clusters is based on the two most distant points in the different clusters</a:t>
            </a:r>
          </a:p>
          <a:p>
            <a:pPr lvl="1"/>
            <a:r>
              <a:rPr lang="en-US" altLang="en-US"/>
              <a:t>Determined by all pairs of points in the two clusters</a:t>
            </a:r>
          </a:p>
          <a:p>
            <a:endParaRPr lang="en-US" altLang="en-US"/>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r="5000" b="3334"/>
          <a:stretch>
            <a:fillRect/>
          </a:stretch>
        </p:blipFill>
        <p:spPr bwMode="auto">
          <a:xfrm>
            <a:off x="152400" y="2819400"/>
            <a:ext cx="41957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200"/>
            <a:ext cx="40005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4" name="Text Box 6"/>
          <p:cNvSpPr txBox="1">
            <a:spLocks noChangeArrowheads="1"/>
          </p:cNvSpPr>
          <p:nvPr/>
        </p:nvSpPr>
        <p:spPr bwMode="auto">
          <a:xfrm>
            <a:off x="5486400" y="3429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Distance Matrix: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152400"/>
            <a:ext cx="8280400" cy="552450"/>
          </a:xfrm>
        </p:spPr>
        <p:txBody>
          <a:bodyPr/>
          <a:lstStyle/>
          <a:p>
            <a:r>
              <a:rPr lang="en-US" altLang="en-US"/>
              <a:t>Hierarchical Clustering: MAX</a:t>
            </a:r>
          </a:p>
        </p:txBody>
      </p:sp>
      <p:sp>
        <p:nvSpPr>
          <p:cNvPr id="69635" name="Text Box 3"/>
          <p:cNvSpPr txBox="1">
            <a:spLocks noChangeArrowheads="1"/>
          </p:cNvSpPr>
          <p:nvPr/>
        </p:nvSpPr>
        <p:spPr bwMode="auto">
          <a:xfrm>
            <a:off x="1098550" y="53482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Nested Clusters</a:t>
            </a:r>
          </a:p>
        </p:txBody>
      </p:sp>
      <p:sp>
        <p:nvSpPr>
          <p:cNvPr id="69636" name="Text Box 4"/>
          <p:cNvSpPr txBox="1">
            <a:spLocks noChangeArrowheads="1"/>
          </p:cNvSpPr>
          <p:nvPr/>
        </p:nvSpPr>
        <p:spPr bwMode="auto">
          <a:xfrm>
            <a:off x="5670550" y="534828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Dendrogram</a:t>
            </a:r>
          </a:p>
        </p:txBody>
      </p:sp>
      <p:pic>
        <p:nvPicPr>
          <p:cNvPr id="696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2133600"/>
            <a:ext cx="4387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9638" name="Group 6"/>
          <p:cNvGrpSpPr>
            <a:grpSpLocks/>
          </p:cNvGrpSpPr>
          <p:nvPr/>
        </p:nvGrpSpPr>
        <p:grpSpPr bwMode="auto">
          <a:xfrm>
            <a:off x="792163" y="1824038"/>
            <a:ext cx="2998787" cy="2687637"/>
            <a:chOff x="383" y="1437"/>
            <a:chExt cx="1889" cy="1693"/>
          </a:xfrm>
        </p:grpSpPr>
        <p:sp>
          <p:nvSpPr>
            <p:cNvPr id="69654" name="Freeform 7"/>
            <p:cNvSpPr>
              <a:spLocks/>
            </p:cNvSpPr>
            <p:nvPr/>
          </p:nvSpPr>
          <p:spPr bwMode="auto">
            <a:xfrm>
              <a:off x="974" y="2118"/>
              <a:ext cx="87" cy="87"/>
            </a:xfrm>
            <a:custGeom>
              <a:avLst/>
              <a:gdLst>
                <a:gd name="T0" fmla="*/ 0 w 87"/>
                <a:gd name="T1" fmla="*/ 43 h 87"/>
                <a:gd name="T2" fmla="*/ 4 w 87"/>
                <a:gd name="T3" fmla="*/ 26 h 87"/>
                <a:gd name="T4" fmla="*/ 13 w 87"/>
                <a:gd name="T5" fmla="*/ 13 h 87"/>
                <a:gd name="T6" fmla="*/ 28 w 87"/>
                <a:gd name="T7" fmla="*/ 2 h 87"/>
                <a:gd name="T8" fmla="*/ 45 w 87"/>
                <a:gd name="T9" fmla="*/ 0 h 87"/>
                <a:gd name="T10" fmla="*/ 62 w 87"/>
                <a:gd name="T11" fmla="*/ 2 h 87"/>
                <a:gd name="T12" fmla="*/ 75 w 87"/>
                <a:gd name="T13" fmla="*/ 13 h 87"/>
                <a:gd name="T14" fmla="*/ 85 w 87"/>
                <a:gd name="T15" fmla="*/ 26 h 87"/>
                <a:gd name="T16" fmla="*/ 87 w 87"/>
                <a:gd name="T17" fmla="*/ 43 h 87"/>
                <a:gd name="T18" fmla="*/ 85 w 87"/>
                <a:gd name="T19" fmla="*/ 60 h 87"/>
                <a:gd name="T20" fmla="*/ 75 w 87"/>
                <a:gd name="T21" fmla="*/ 75 h 87"/>
                <a:gd name="T22" fmla="*/ 62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2"/>
                  </a:lnTo>
                  <a:lnTo>
                    <a:pt x="45" y="0"/>
                  </a:lnTo>
                  <a:lnTo>
                    <a:pt x="62" y="2"/>
                  </a:lnTo>
                  <a:lnTo>
                    <a:pt x="75" y="13"/>
                  </a:lnTo>
                  <a:lnTo>
                    <a:pt x="85" y="26"/>
                  </a:lnTo>
                  <a:lnTo>
                    <a:pt x="87" y="43"/>
                  </a:lnTo>
                  <a:lnTo>
                    <a:pt x="85" y="60"/>
                  </a:lnTo>
                  <a:lnTo>
                    <a:pt x="75" y="75"/>
                  </a:lnTo>
                  <a:lnTo>
                    <a:pt x="62"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endParaRPr lang="en-US"/>
            </a:p>
          </p:txBody>
        </p:sp>
        <p:sp>
          <p:nvSpPr>
            <p:cNvPr id="69655" name="Freeform 8"/>
            <p:cNvSpPr>
              <a:spLocks/>
            </p:cNvSpPr>
            <p:nvPr/>
          </p:nvSpPr>
          <p:spPr bwMode="auto">
            <a:xfrm>
              <a:off x="1782" y="1488"/>
              <a:ext cx="87" cy="87"/>
            </a:xfrm>
            <a:custGeom>
              <a:avLst/>
              <a:gdLst>
                <a:gd name="T0" fmla="*/ 0 w 87"/>
                <a:gd name="T1" fmla="*/ 43 h 87"/>
                <a:gd name="T2" fmla="*/ 4 w 87"/>
                <a:gd name="T3" fmla="*/ 26 h 87"/>
                <a:gd name="T4" fmla="*/ 13 w 87"/>
                <a:gd name="T5" fmla="*/ 13 h 87"/>
                <a:gd name="T6" fmla="*/ 28 w 87"/>
                <a:gd name="T7" fmla="*/ 3 h 87"/>
                <a:gd name="T8" fmla="*/ 45 w 87"/>
                <a:gd name="T9" fmla="*/ 0 h 87"/>
                <a:gd name="T10" fmla="*/ 60 w 87"/>
                <a:gd name="T11" fmla="*/ 3 h 87"/>
                <a:gd name="T12" fmla="*/ 74 w 87"/>
                <a:gd name="T13" fmla="*/ 13 h 87"/>
                <a:gd name="T14" fmla="*/ 85 w 87"/>
                <a:gd name="T15" fmla="*/ 26 h 87"/>
                <a:gd name="T16" fmla="*/ 87 w 87"/>
                <a:gd name="T17" fmla="*/ 43 h 87"/>
                <a:gd name="T18" fmla="*/ 85 w 87"/>
                <a:gd name="T19" fmla="*/ 60 h 87"/>
                <a:gd name="T20" fmla="*/ 74 w 87"/>
                <a:gd name="T21" fmla="*/ 75 h 87"/>
                <a:gd name="T22" fmla="*/ 60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3"/>
                  </a:lnTo>
                  <a:lnTo>
                    <a:pt x="45" y="0"/>
                  </a:lnTo>
                  <a:lnTo>
                    <a:pt x="60" y="3"/>
                  </a:lnTo>
                  <a:lnTo>
                    <a:pt x="74" y="13"/>
                  </a:lnTo>
                  <a:lnTo>
                    <a:pt x="85" y="26"/>
                  </a:lnTo>
                  <a:lnTo>
                    <a:pt x="87" y="43"/>
                  </a:lnTo>
                  <a:lnTo>
                    <a:pt x="85" y="60"/>
                  </a:lnTo>
                  <a:lnTo>
                    <a:pt x="74" y="75"/>
                  </a:lnTo>
                  <a:lnTo>
                    <a:pt x="60"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endParaRPr lang="en-US"/>
            </a:p>
          </p:txBody>
        </p:sp>
        <p:sp>
          <p:nvSpPr>
            <p:cNvPr id="69656" name="Freeform 9"/>
            <p:cNvSpPr>
              <a:spLocks/>
            </p:cNvSpPr>
            <p:nvPr/>
          </p:nvSpPr>
          <p:spPr bwMode="auto">
            <a:xfrm>
              <a:off x="1193" y="2975"/>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5 w 87"/>
                <a:gd name="T13" fmla="*/ 13 h 87"/>
                <a:gd name="T14" fmla="*/ 85 w 87"/>
                <a:gd name="T15" fmla="*/ 28 h 87"/>
                <a:gd name="T16" fmla="*/ 87 w 87"/>
                <a:gd name="T17" fmla="*/ 45 h 87"/>
                <a:gd name="T18" fmla="*/ 85 w 87"/>
                <a:gd name="T19" fmla="*/ 62 h 87"/>
                <a:gd name="T20" fmla="*/ 75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5" y="13"/>
                  </a:lnTo>
                  <a:lnTo>
                    <a:pt x="85" y="28"/>
                  </a:lnTo>
                  <a:lnTo>
                    <a:pt x="87" y="45"/>
                  </a:lnTo>
                  <a:lnTo>
                    <a:pt x="85" y="62"/>
                  </a:lnTo>
                  <a:lnTo>
                    <a:pt x="75"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endParaRPr lang="en-US"/>
            </a:p>
          </p:txBody>
        </p:sp>
        <p:sp>
          <p:nvSpPr>
            <p:cNvPr id="69657" name="Freeform 10"/>
            <p:cNvSpPr>
              <a:spLocks/>
            </p:cNvSpPr>
            <p:nvPr/>
          </p:nvSpPr>
          <p:spPr bwMode="auto">
            <a:xfrm>
              <a:off x="383" y="1993"/>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4 w 87"/>
                <a:gd name="T13" fmla="*/ 13 h 87"/>
                <a:gd name="T14" fmla="*/ 85 w 87"/>
                <a:gd name="T15" fmla="*/ 28 h 87"/>
                <a:gd name="T16" fmla="*/ 87 w 87"/>
                <a:gd name="T17" fmla="*/ 45 h 87"/>
                <a:gd name="T18" fmla="*/ 85 w 87"/>
                <a:gd name="T19" fmla="*/ 62 h 87"/>
                <a:gd name="T20" fmla="*/ 74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4" y="13"/>
                  </a:lnTo>
                  <a:lnTo>
                    <a:pt x="85" y="28"/>
                  </a:lnTo>
                  <a:lnTo>
                    <a:pt x="87" y="45"/>
                  </a:lnTo>
                  <a:lnTo>
                    <a:pt x="85" y="62"/>
                  </a:lnTo>
                  <a:lnTo>
                    <a:pt x="74"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endParaRPr lang="en-US"/>
            </a:p>
          </p:txBody>
        </p:sp>
        <p:sp>
          <p:nvSpPr>
            <p:cNvPr id="69658" name="Freeform 11"/>
            <p:cNvSpPr>
              <a:spLocks/>
            </p:cNvSpPr>
            <p:nvPr/>
          </p:nvSpPr>
          <p:spPr bwMode="auto">
            <a:xfrm>
              <a:off x="1544" y="2419"/>
              <a:ext cx="87" cy="87"/>
            </a:xfrm>
            <a:custGeom>
              <a:avLst/>
              <a:gdLst>
                <a:gd name="T0" fmla="*/ 0 w 87"/>
                <a:gd name="T1" fmla="*/ 45 h 87"/>
                <a:gd name="T2" fmla="*/ 4 w 87"/>
                <a:gd name="T3" fmla="*/ 28 h 87"/>
                <a:gd name="T4" fmla="*/ 13 w 87"/>
                <a:gd name="T5" fmla="*/ 13 h 87"/>
                <a:gd name="T6" fmla="*/ 28 w 87"/>
                <a:gd name="T7" fmla="*/ 5 h 87"/>
                <a:gd name="T8" fmla="*/ 42 w 87"/>
                <a:gd name="T9" fmla="*/ 0 h 87"/>
                <a:gd name="T10" fmla="*/ 59 w 87"/>
                <a:gd name="T11" fmla="*/ 5 h 87"/>
                <a:gd name="T12" fmla="*/ 74 w 87"/>
                <a:gd name="T13" fmla="*/ 13 h 87"/>
                <a:gd name="T14" fmla="*/ 83 w 87"/>
                <a:gd name="T15" fmla="*/ 28 h 87"/>
                <a:gd name="T16" fmla="*/ 87 w 87"/>
                <a:gd name="T17" fmla="*/ 45 h 87"/>
                <a:gd name="T18" fmla="*/ 83 w 87"/>
                <a:gd name="T19" fmla="*/ 62 h 87"/>
                <a:gd name="T20" fmla="*/ 74 w 87"/>
                <a:gd name="T21" fmla="*/ 75 h 87"/>
                <a:gd name="T22" fmla="*/ 59 w 87"/>
                <a:gd name="T23" fmla="*/ 85 h 87"/>
                <a:gd name="T24" fmla="*/ 42 w 87"/>
                <a:gd name="T25" fmla="*/ 87 h 87"/>
                <a:gd name="T26" fmla="*/ 28 w 87"/>
                <a:gd name="T27" fmla="*/ 85 h 87"/>
                <a:gd name="T28" fmla="*/ 13 w 87"/>
                <a:gd name="T29" fmla="*/ 75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5"/>
                  </a:lnTo>
                  <a:lnTo>
                    <a:pt x="42" y="0"/>
                  </a:lnTo>
                  <a:lnTo>
                    <a:pt x="59" y="5"/>
                  </a:lnTo>
                  <a:lnTo>
                    <a:pt x="74" y="13"/>
                  </a:lnTo>
                  <a:lnTo>
                    <a:pt x="83" y="28"/>
                  </a:lnTo>
                  <a:lnTo>
                    <a:pt x="87" y="45"/>
                  </a:lnTo>
                  <a:lnTo>
                    <a:pt x="83" y="62"/>
                  </a:lnTo>
                  <a:lnTo>
                    <a:pt x="74" y="75"/>
                  </a:lnTo>
                  <a:lnTo>
                    <a:pt x="59" y="85"/>
                  </a:lnTo>
                  <a:lnTo>
                    <a:pt x="42" y="87"/>
                  </a:lnTo>
                  <a:lnTo>
                    <a:pt x="28" y="85"/>
                  </a:lnTo>
                  <a:lnTo>
                    <a:pt x="13" y="75"/>
                  </a:lnTo>
                  <a:lnTo>
                    <a:pt x="4" y="62"/>
                  </a:lnTo>
                  <a:lnTo>
                    <a:pt x="0" y="45"/>
                  </a:lnTo>
                  <a:close/>
                </a:path>
              </a:pathLst>
            </a:custGeom>
            <a:solidFill>
              <a:srgbClr val="1A1A1A"/>
            </a:solidFill>
            <a:ln w="3175">
              <a:solidFill>
                <a:srgbClr val="000000"/>
              </a:solidFill>
              <a:round/>
              <a:headEnd/>
              <a:tailEnd/>
            </a:ln>
          </p:spPr>
          <p:txBody>
            <a:bodyPr/>
            <a:lstStyle/>
            <a:p>
              <a:endParaRPr lang="en-US"/>
            </a:p>
          </p:txBody>
        </p:sp>
        <p:sp>
          <p:nvSpPr>
            <p:cNvPr id="69659" name="Freeform 12"/>
            <p:cNvSpPr>
              <a:spLocks/>
            </p:cNvSpPr>
            <p:nvPr/>
          </p:nvSpPr>
          <p:spPr bwMode="auto">
            <a:xfrm>
              <a:off x="2018" y="2479"/>
              <a:ext cx="87" cy="87"/>
            </a:xfrm>
            <a:custGeom>
              <a:avLst/>
              <a:gdLst>
                <a:gd name="T0" fmla="*/ 0 w 87"/>
                <a:gd name="T1" fmla="*/ 42 h 87"/>
                <a:gd name="T2" fmla="*/ 4 w 87"/>
                <a:gd name="T3" fmla="*/ 25 h 87"/>
                <a:gd name="T4" fmla="*/ 13 w 87"/>
                <a:gd name="T5" fmla="*/ 13 h 87"/>
                <a:gd name="T6" fmla="*/ 28 w 87"/>
                <a:gd name="T7" fmla="*/ 2 h 87"/>
                <a:gd name="T8" fmla="*/ 45 w 87"/>
                <a:gd name="T9" fmla="*/ 0 h 87"/>
                <a:gd name="T10" fmla="*/ 62 w 87"/>
                <a:gd name="T11" fmla="*/ 2 h 87"/>
                <a:gd name="T12" fmla="*/ 74 w 87"/>
                <a:gd name="T13" fmla="*/ 13 h 87"/>
                <a:gd name="T14" fmla="*/ 85 w 87"/>
                <a:gd name="T15" fmla="*/ 25 h 87"/>
                <a:gd name="T16" fmla="*/ 87 w 87"/>
                <a:gd name="T17" fmla="*/ 42 h 87"/>
                <a:gd name="T18" fmla="*/ 85 w 87"/>
                <a:gd name="T19" fmla="*/ 59 h 87"/>
                <a:gd name="T20" fmla="*/ 74 w 87"/>
                <a:gd name="T21" fmla="*/ 74 h 87"/>
                <a:gd name="T22" fmla="*/ 62 w 87"/>
                <a:gd name="T23" fmla="*/ 83 h 87"/>
                <a:gd name="T24" fmla="*/ 45 w 87"/>
                <a:gd name="T25" fmla="*/ 87 h 87"/>
                <a:gd name="T26" fmla="*/ 28 w 87"/>
                <a:gd name="T27" fmla="*/ 83 h 87"/>
                <a:gd name="T28" fmla="*/ 13 w 87"/>
                <a:gd name="T29" fmla="*/ 74 h 87"/>
                <a:gd name="T30" fmla="*/ 4 w 87"/>
                <a:gd name="T31" fmla="*/ 59 h 87"/>
                <a:gd name="T32" fmla="*/ 0 w 87"/>
                <a:gd name="T33" fmla="*/ 4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2"/>
                  </a:moveTo>
                  <a:lnTo>
                    <a:pt x="4" y="25"/>
                  </a:lnTo>
                  <a:lnTo>
                    <a:pt x="13" y="13"/>
                  </a:lnTo>
                  <a:lnTo>
                    <a:pt x="28" y="2"/>
                  </a:lnTo>
                  <a:lnTo>
                    <a:pt x="45" y="0"/>
                  </a:lnTo>
                  <a:lnTo>
                    <a:pt x="62" y="2"/>
                  </a:lnTo>
                  <a:lnTo>
                    <a:pt x="74" y="13"/>
                  </a:lnTo>
                  <a:lnTo>
                    <a:pt x="85" y="25"/>
                  </a:lnTo>
                  <a:lnTo>
                    <a:pt x="87" y="42"/>
                  </a:lnTo>
                  <a:lnTo>
                    <a:pt x="85" y="59"/>
                  </a:lnTo>
                  <a:lnTo>
                    <a:pt x="74" y="74"/>
                  </a:lnTo>
                  <a:lnTo>
                    <a:pt x="62" y="83"/>
                  </a:lnTo>
                  <a:lnTo>
                    <a:pt x="45" y="87"/>
                  </a:lnTo>
                  <a:lnTo>
                    <a:pt x="28" y="83"/>
                  </a:lnTo>
                  <a:lnTo>
                    <a:pt x="13" y="74"/>
                  </a:lnTo>
                  <a:lnTo>
                    <a:pt x="4" y="59"/>
                  </a:lnTo>
                  <a:lnTo>
                    <a:pt x="0" y="42"/>
                  </a:lnTo>
                  <a:close/>
                </a:path>
              </a:pathLst>
            </a:custGeom>
            <a:solidFill>
              <a:srgbClr val="1A1A1A"/>
            </a:solidFill>
            <a:ln w="3175">
              <a:solidFill>
                <a:srgbClr val="000000"/>
              </a:solidFill>
              <a:round/>
              <a:headEnd/>
              <a:tailEnd/>
            </a:ln>
          </p:spPr>
          <p:txBody>
            <a:bodyPr/>
            <a:lstStyle/>
            <a:p>
              <a:endParaRPr lang="en-US"/>
            </a:p>
          </p:txBody>
        </p:sp>
        <p:sp>
          <p:nvSpPr>
            <p:cNvPr id="69660" name="Rectangle 13"/>
            <p:cNvSpPr>
              <a:spLocks noChangeArrowheads="1"/>
            </p:cNvSpPr>
            <p:nvPr/>
          </p:nvSpPr>
          <p:spPr bwMode="auto">
            <a:xfrm>
              <a:off x="1890" y="1437"/>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1</a:t>
              </a:r>
              <a:endParaRPr lang="en-US" altLang="en-US"/>
            </a:p>
          </p:txBody>
        </p:sp>
        <p:sp>
          <p:nvSpPr>
            <p:cNvPr id="69661" name="Rectangle 14"/>
            <p:cNvSpPr>
              <a:spLocks noChangeArrowheads="1"/>
            </p:cNvSpPr>
            <p:nvPr/>
          </p:nvSpPr>
          <p:spPr bwMode="auto">
            <a:xfrm>
              <a:off x="1089" y="2061"/>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2</a:t>
              </a:r>
              <a:endParaRPr lang="en-US" altLang="en-US"/>
            </a:p>
          </p:txBody>
        </p:sp>
        <p:sp>
          <p:nvSpPr>
            <p:cNvPr id="69662" name="Rectangle 15"/>
            <p:cNvSpPr>
              <a:spLocks noChangeArrowheads="1"/>
            </p:cNvSpPr>
            <p:nvPr/>
          </p:nvSpPr>
          <p:spPr bwMode="auto">
            <a:xfrm>
              <a:off x="1699" y="2373"/>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3</a:t>
              </a:r>
              <a:endParaRPr lang="en-US" altLang="en-US"/>
            </a:p>
          </p:txBody>
        </p:sp>
        <p:sp>
          <p:nvSpPr>
            <p:cNvPr id="69663" name="Rectangle 16"/>
            <p:cNvSpPr>
              <a:spLocks noChangeArrowheads="1"/>
            </p:cNvSpPr>
            <p:nvPr/>
          </p:nvSpPr>
          <p:spPr bwMode="auto">
            <a:xfrm>
              <a:off x="1319" y="2928"/>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4</a:t>
              </a:r>
              <a:endParaRPr lang="en-US" altLang="en-US"/>
            </a:p>
          </p:txBody>
        </p:sp>
        <p:sp>
          <p:nvSpPr>
            <p:cNvPr id="69664" name="Rectangle 17"/>
            <p:cNvSpPr>
              <a:spLocks noChangeArrowheads="1"/>
            </p:cNvSpPr>
            <p:nvPr/>
          </p:nvSpPr>
          <p:spPr bwMode="auto">
            <a:xfrm>
              <a:off x="517" y="1940"/>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5</a:t>
              </a:r>
              <a:endParaRPr lang="en-US" altLang="en-US"/>
            </a:p>
          </p:txBody>
        </p:sp>
        <p:sp>
          <p:nvSpPr>
            <p:cNvPr id="69665" name="Rectangle 18"/>
            <p:cNvSpPr>
              <a:spLocks noChangeArrowheads="1"/>
            </p:cNvSpPr>
            <p:nvPr/>
          </p:nvSpPr>
          <p:spPr bwMode="auto">
            <a:xfrm>
              <a:off x="2188" y="2428"/>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000000"/>
                  </a:solidFill>
                  <a:latin typeface="Times New Roman" pitchFamily="18" charset="0"/>
                </a:rPr>
                <a:t>6</a:t>
              </a:r>
              <a:endParaRPr lang="en-US" altLang="en-US"/>
            </a:p>
          </p:txBody>
        </p:sp>
      </p:grpSp>
      <p:grpSp>
        <p:nvGrpSpPr>
          <p:cNvPr id="3" name="Group 19"/>
          <p:cNvGrpSpPr>
            <a:grpSpLocks/>
          </p:cNvGrpSpPr>
          <p:nvPr/>
        </p:nvGrpSpPr>
        <p:grpSpPr bwMode="auto">
          <a:xfrm>
            <a:off x="2509838" y="3208338"/>
            <a:ext cx="1401762" cy="890587"/>
            <a:chOff x="1465" y="2309"/>
            <a:chExt cx="883" cy="561"/>
          </a:xfrm>
        </p:grpSpPr>
        <p:sp>
          <p:nvSpPr>
            <p:cNvPr id="69652" name="Freeform 20"/>
            <p:cNvSpPr>
              <a:spLocks/>
            </p:cNvSpPr>
            <p:nvPr/>
          </p:nvSpPr>
          <p:spPr bwMode="auto">
            <a:xfrm>
              <a:off x="1465" y="2309"/>
              <a:ext cx="883" cy="369"/>
            </a:xfrm>
            <a:custGeom>
              <a:avLst/>
              <a:gdLst>
                <a:gd name="T0" fmla="*/ 442 w 883"/>
                <a:gd name="T1" fmla="*/ 0 h 369"/>
                <a:gd name="T2" fmla="*/ 502 w 883"/>
                <a:gd name="T3" fmla="*/ 2 h 369"/>
                <a:gd name="T4" fmla="*/ 562 w 883"/>
                <a:gd name="T5" fmla="*/ 7 h 369"/>
                <a:gd name="T6" fmla="*/ 619 w 883"/>
                <a:gd name="T7" fmla="*/ 15 h 369"/>
                <a:gd name="T8" fmla="*/ 672 w 883"/>
                <a:gd name="T9" fmla="*/ 28 h 369"/>
                <a:gd name="T10" fmla="*/ 721 w 883"/>
                <a:gd name="T11" fmla="*/ 43 h 369"/>
                <a:gd name="T12" fmla="*/ 766 w 883"/>
                <a:gd name="T13" fmla="*/ 60 h 369"/>
                <a:gd name="T14" fmla="*/ 804 w 883"/>
                <a:gd name="T15" fmla="*/ 79 h 369"/>
                <a:gd name="T16" fmla="*/ 836 w 883"/>
                <a:gd name="T17" fmla="*/ 100 h 369"/>
                <a:gd name="T18" fmla="*/ 859 w 883"/>
                <a:gd name="T19" fmla="*/ 123 h 369"/>
                <a:gd name="T20" fmla="*/ 876 w 883"/>
                <a:gd name="T21" fmla="*/ 147 h 369"/>
                <a:gd name="T22" fmla="*/ 883 w 883"/>
                <a:gd name="T23" fmla="*/ 172 h 369"/>
                <a:gd name="T24" fmla="*/ 883 w 883"/>
                <a:gd name="T25" fmla="*/ 197 h 369"/>
                <a:gd name="T26" fmla="*/ 876 w 883"/>
                <a:gd name="T27" fmla="*/ 223 h 369"/>
                <a:gd name="T28" fmla="*/ 859 w 883"/>
                <a:gd name="T29" fmla="*/ 246 h 369"/>
                <a:gd name="T30" fmla="*/ 836 w 883"/>
                <a:gd name="T31" fmla="*/ 270 h 369"/>
                <a:gd name="T32" fmla="*/ 804 w 883"/>
                <a:gd name="T33" fmla="*/ 291 h 369"/>
                <a:gd name="T34" fmla="*/ 766 w 883"/>
                <a:gd name="T35" fmla="*/ 310 h 369"/>
                <a:gd name="T36" fmla="*/ 721 w 883"/>
                <a:gd name="T37" fmla="*/ 327 h 369"/>
                <a:gd name="T38" fmla="*/ 672 w 883"/>
                <a:gd name="T39" fmla="*/ 342 h 369"/>
                <a:gd name="T40" fmla="*/ 619 w 883"/>
                <a:gd name="T41" fmla="*/ 354 h 369"/>
                <a:gd name="T42" fmla="*/ 562 w 883"/>
                <a:gd name="T43" fmla="*/ 363 h 369"/>
                <a:gd name="T44" fmla="*/ 502 w 883"/>
                <a:gd name="T45" fmla="*/ 367 h 369"/>
                <a:gd name="T46" fmla="*/ 442 w 883"/>
                <a:gd name="T47" fmla="*/ 369 h 369"/>
                <a:gd name="T48" fmla="*/ 381 w 883"/>
                <a:gd name="T49" fmla="*/ 367 h 369"/>
                <a:gd name="T50" fmla="*/ 323 w 883"/>
                <a:gd name="T51" fmla="*/ 363 h 369"/>
                <a:gd name="T52" fmla="*/ 266 w 883"/>
                <a:gd name="T53" fmla="*/ 354 h 369"/>
                <a:gd name="T54" fmla="*/ 213 w 883"/>
                <a:gd name="T55" fmla="*/ 342 h 369"/>
                <a:gd name="T56" fmla="*/ 162 w 883"/>
                <a:gd name="T57" fmla="*/ 327 h 369"/>
                <a:gd name="T58" fmla="*/ 119 w 883"/>
                <a:gd name="T59" fmla="*/ 310 h 369"/>
                <a:gd name="T60" fmla="*/ 81 w 883"/>
                <a:gd name="T61" fmla="*/ 291 h 369"/>
                <a:gd name="T62" fmla="*/ 49 w 883"/>
                <a:gd name="T63" fmla="*/ 270 h 369"/>
                <a:gd name="T64" fmla="*/ 26 w 883"/>
                <a:gd name="T65" fmla="*/ 246 h 369"/>
                <a:gd name="T66" fmla="*/ 9 w 883"/>
                <a:gd name="T67" fmla="*/ 223 h 369"/>
                <a:gd name="T68" fmla="*/ 0 w 883"/>
                <a:gd name="T69" fmla="*/ 197 h 369"/>
                <a:gd name="T70" fmla="*/ 0 w 883"/>
                <a:gd name="T71" fmla="*/ 172 h 369"/>
                <a:gd name="T72" fmla="*/ 9 w 883"/>
                <a:gd name="T73" fmla="*/ 147 h 369"/>
                <a:gd name="T74" fmla="*/ 26 w 883"/>
                <a:gd name="T75" fmla="*/ 123 h 369"/>
                <a:gd name="T76" fmla="*/ 49 w 883"/>
                <a:gd name="T77" fmla="*/ 100 h 369"/>
                <a:gd name="T78" fmla="*/ 81 w 883"/>
                <a:gd name="T79" fmla="*/ 79 h 369"/>
                <a:gd name="T80" fmla="*/ 119 w 883"/>
                <a:gd name="T81" fmla="*/ 60 h 369"/>
                <a:gd name="T82" fmla="*/ 162 w 883"/>
                <a:gd name="T83" fmla="*/ 43 h 369"/>
                <a:gd name="T84" fmla="*/ 213 w 883"/>
                <a:gd name="T85" fmla="*/ 28 h 369"/>
                <a:gd name="T86" fmla="*/ 266 w 883"/>
                <a:gd name="T87" fmla="*/ 15 h 369"/>
                <a:gd name="T88" fmla="*/ 323 w 883"/>
                <a:gd name="T89" fmla="*/ 7 h 369"/>
                <a:gd name="T90" fmla="*/ 381 w 883"/>
                <a:gd name="T91" fmla="*/ 2 h 369"/>
                <a:gd name="T92" fmla="*/ 442 w 883"/>
                <a:gd name="T93" fmla="*/ 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3"/>
                <a:gd name="T142" fmla="*/ 0 h 369"/>
                <a:gd name="T143" fmla="*/ 883 w 883"/>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3" h="369">
                  <a:moveTo>
                    <a:pt x="442" y="0"/>
                  </a:moveTo>
                  <a:lnTo>
                    <a:pt x="502" y="2"/>
                  </a:lnTo>
                  <a:lnTo>
                    <a:pt x="562" y="7"/>
                  </a:lnTo>
                  <a:lnTo>
                    <a:pt x="619" y="15"/>
                  </a:lnTo>
                  <a:lnTo>
                    <a:pt x="672" y="28"/>
                  </a:lnTo>
                  <a:lnTo>
                    <a:pt x="721" y="43"/>
                  </a:lnTo>
                  <a:lnTo>
                    <a:pt x="766" y="60"/>
                  </a:lnTo>
                  <a:lnTo>
                    <a:pt x="804" y="79"/>
                  </a:lnTo>
                  <a:lnTo>
                    <a:pt x="836" y="100"/>
                  </a:lnTo>
                  <a:lnTo>
                    <a:pt x="859" y="123"/>
                  </a:lnTo>
                  <a:lnTo>
                    <a:pt x="876" y="147"/>
                  </a:lnTo>
                  <a:lnTo>
                    <a:pt x="883" y="172"/>
                  </a:lnTo>
                  <a:lnTo>
                    <a:pt x="883" y="197"/>
                  </a:lnTo>
                  <a:lnTo>
                    <a:pt x="876" y="223"/>
                  </a:lnTo>
                  <a:lnTo>
                    <a:pt x="859" y="246"/>
                  </a:lnTo>
                  <a:lnTo>
                    <a:pt x="836" y="270"/>
                  </a:lnTo>
                  <a:lnTo>
                    <a:pt x="804" y="291"/>
                  </a:lnTo>
                  <a:lnTo>
                    <a:pt x="766" y="310"/>
                  </a:lnTo>
                  <a:lnTo>
                    <a:pt x="721" y="327"/>
                  </a:lnTo>
                  <a:lnTo>
                    <a:pt x="672" y="342"/>
                  </a:lnTo>
                  <a:lnTo>
                    <a:pt x="619" y="354"/>
                  </a:lnTo>
                  <a:lnTo>
                    <a:pt x="562" y="363"/>
                  </a:lnTo>
                  <a:lnTo>
                    <a:pt x="502" y="367"/>
                  </a:lnTo>
                  <a:lnTo>
                    <a:pt x="442" y="369"/>
                  </a:lnTo>
                  <a:lnTo>
                    <a:pt x="381" y="367"/>
                  </a:lnTo>
                  <a:lnTo>
                    <a:pt x="323" y="363"/>
                  </a:lnTo>
                  <a:lnTo>
                    <a:pt x="266" y="354"/>
                  </a:lnTo>
                  <a:lnTo>
                    <a:pt x="213" y="342"/>
                  </a:lnTo>
                  <a:lnTo>
                    <a:pt x="162" y="327"/>
                  </a:lnTo>
                  <a:lnTo>
                    <a:pt x="119" y="310"/>
                  </a:lnTo>
                  <a:lnTo>
                    <a:pt x="81" y="291"/>
                  </a:lnTo>
                  <a:lnTo>
                    <a:pt x="49" y="270"/>
                  </a:lnTo>
                  <a:lnTo>
                    <a:pt x="26" y="246"/>
                  </a:lnTo>
                  <a:lnTo>
                    <a:pt x="9" y="223"/>
                  </a:lnTo>
                  <a:lnTo>
                    <a:pt x="0" y="197"/>
                  </a:lnTo>
                  <a:lnTo>
                    <a:pt x="0" y="172"/>
                  </a:lnTo>
                  <a:lnTo>
                    <a:pt x="9" y="147"/>
                  </a:lnTo>
                  <a:lnTo>
                    <a:pt x="26" y="123"/>
                  </a:lnTo>
                  <a:lnTo>
                    <a:pt x="49" y="100"/>
                  </a:lnTo>
                  <a:lnTo>
                    <a:pt x="81" y="79"/>
                  </a:lnTo>
                  <a:lnTo>
                    <a:pt x="119" y="60"/>
                  </a:lnTo>
                  <a:lnTo>
                    <a:pt x="162" y="43"/>
                  </a:lnTo>
                  <a:lnTo>
                    <a:pt x="213" y="28"/>
                  </a:lnTo>
                  <a:lnTo>
                    <a:pt x="266" y="15"/>
                  </a:lnTo>
                  <a:lnTo>
                    <a:pt x="323" y="7"/>
                  </a:lnTo>
                  <a:lnTo>
                    <a:pt x="381" y="2"/>
                  </a:lnTo>
                  <a:lnTo>
                    <a:pt x="4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3" name="Rectangle 21"/>
            <p:cNvSpPr>
              <a:spLocks noChangeArrowheads="1"/>
            </p:cNvSpPr>
            <p:nvPr/>
          </p:nvSpPr>
          <p:spPr bwMode="auto">
            <a:xfrm>
              <a:off x="1831" y="2668"/>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FF0000"/>
                  </a:solidFill>
                </a:rPr>
                <a:t>1</a:t>
              </a:r>
              <a:endParaRPr lang="en-US" altLang="en-US"/>
            </a:p>
          </p:txBody>
        </p:sp>
      </p:grpSp>
      <p:grpSp>
        <p:nvGrpSpPr>
          <p:cNvPr id="4" name="Group 22"/>
          <p:cNvGrpSpPr>
            <a:grpSpLocks/>
          </p:cNvGrpSpPr>
          <p:nvPr/>
        </p:nvGrpSpPr>
        <p:grpSpPr bwMode="auto">
          <a:xfrm>
            <a:off x="704850" y="2249488"/>
            <a:ext cx="1579563" cy="889000"/>
            <a:chOff x="328" y="1705"/>
            <a:chExt cx="995" cy="560"/>
          </a:xfrm>
        </p:grpSpPr>
        <p:sp>
          <p:nvSpPr>
            <p:cNvPr id="69650" name="Freeform 23"/>
            <p:cNvSpPr>
              <a:spLocks/>
            </p:cNvSpPr>
            <p:nvPr/>
          </p:nvSpPr>
          <p:spPr bwMode="auto">
            <a:xfrm>
              <a:off x="328" y="1881"/>
              <a:ext cx="995" cy="384"/>
            </a:xfrm>
            <a:custGeom>
              <a:avLst/>
              <a:gdLst>
                <a:gd name="T0" fmla="*/ 514 w 995"/>
                <a:gd name="T1" fmla="*/ 4 h 384"/>
                <a:gd name="T2" fmla="*/ 576 w 995"/>
                <a:gd name="T3" fmla="*/ 10 h 384"/>
                <a:gd name="T4" fmla="*/ 638 w 995"/>
                <a:gd name="T5" fmla="*/ 21 h 384"/>
                <a:gd name="T6" fmla="*/ 695 w 995"/>
                <a:gd name="T7" fmla="*/ 34 h 384"/>
                <a:gd name="T8" fmla="*/ 752 w 995"/>
                <a:gd name="T9" fmla="*/ 49 h 384"/>
                <a:gd name="T10" fmla="*/ 803 w 995"/>
                <a:gd name="T11" fmla="*/ 66 h 384"/>
                <a:gd name="T12" fmla="*/ 850 w 995"/>
                <a:gd name="T13" fmla="*/ 85 h 384"/>
                <a:gd name="T14" fmla="*/ 891 w 995"/>
                <a:gd name="T15" fmla="*/ 106 h 384"/>
                <a:gd name="T16" fmla="*/ 927 w 995"/>
                <a:gd name="T17" fmla="*/ 127 h 384"/>
                <a:gd name="T18" fmla="*/ 954 w 995"/>
                <a:gd name="T19" fmla="*/ 150 h 384"/>
                <a:gd name="T20" fmla="*/ 976 w 995"/>
                <a:gd name="T21" fmla="*/ 176 h 384"/>
                <a:gd name="T22" fmla="*/ 988 w 995"/>
                <a:gd name="T23" fmla="*/ 199 h 384"/>
                <a:gd name="T24" fmla="*/ 995 w 995"/>
                <a:gd name="T25" fmla="*/ 222 h 384"/>
                <a:gd name="T26" fmla="*/ 993 w 995"/>
                <a:gd name="T27" fmla="*/ 248 h 384"/>
                <a:gd name="T28" fmla="*/ 982 w 995"/>
                <a:gd name="T29" fmla="*/ 269 h 384"/>
                <a:gd name="T30" fmla="*/ 965 w 995"/>
                <a:gd name="T31" fmla="*/ 290 h 384"/>
                <a:gd name="T32" fmla="*/ 940 w 995"/>
                <a:gd name="T33" fmla="*/ 312 h 384"/>
                <a:gd name="T34" fmla="*/ 908 w 995"/>
                <a:gd name="T35" fmla="*/ 329 h 384"/>
                <a:gd name="T36" fmla="*/ 869 w 995"/>
                <a:gd name="T37" fmla="*/ 345 h 384"/>
                <a:gd name="T38" fmla="*/ 827 w 995"/>
                <a:gd name="T39" fmla="*/ 358 h 384"/>
                <a:gd name="T40" fmla="*/ 776 w 995"/>
                <a:gd name="T41" fmla="*/ 369 h 384"/>
                <a:gd name="T42" fmla="*/ 723 w 995"/>
                <a:gd name="T43" fmla="*/ 377 h 384"/>
                <a:gd name="T44" fmla="*/ 665 w 995"/>
                <a:gd name="T45" fmla="*/ 382 h 384"/>
                <a:gd name="T46" fmla="*/ 606 w 995"/>
                <a:gd name="T47" fmla="*/ 384 h 384"/>
                <a:gd name="T48" fmla="*/ 544 w 995"/>
                <a:gd name="T49" fmla="*/ 384 h 384"/>
                <a:gd name="T50" fmla="*/ 480 w 995"/>
                <a:gd name="T51" fmla="*/ 379 h 384"/>
                <a:gd name="T52" fmla="*/ 419 w 995"/>
                <a:gd name="T53" fmla="*/ 373 h 384"/>
                <a:gd name="T54" fmla="*/ 357 w 995"/>
                <a:gd name="T55" fmla="*/ 362 h 384"/>
                <a:gd name="T56" fmla="*/ 300 w 995"/>
                <a:gd name="T57" fmla="*/ 350 h 384"/>
                <a:gd name="T58" fmla="*/ 242 w 995"/>
                <a:gd name="T59" fmla="*/ 335 h 384"/>
                <a:gd name="T60" fmla="*/ 191 w 995"/>
                <a:gd name="T61" fmla="*/ 318 h 384"/>
                <a:gd name="T62" fmla="*/ 144 w 995"/>
                <a:gd name="T63" fmla="*/ 299 h 384"/>
                <a:gd name="T64" fmla="*/ 104 w 995"/>
                <a:gd name="T65" fmla="*/ 278 h 384"/>
                <a:gd name="T66" fmla="*/ 68 w 995"/>
                <a:gd name="T67" fmla="*/ 256 h 384"/>
                <a:gd name="T68" fmla="*/ 40 w 995"/>
                <a:gd name="T69" fmla="*/ 233 h 384"/>
                <a:gd name="T70" fmla="*/ 19 w 995"/>
                <a:gd name="T71" fmla="*/ 208 h 384"/>
                <a:gd name="T72" fmla="*/ 6 w 995"/>
                <a:gd name="T73" fmla="*/ 184 h 384"/>
                <a:gd name="T74" fmla="*/ 0 w 995"/>
                <a:gd name="T75" fmla="*/ 161 h 384"/>
                <a:gd name="T76" fmla="*/ 2 w 995"/>
                <a:gd name="T77" fmla="*/ 138 h 384"/>
                <a:gd name="T78" fmla="*/ 13 w 995"/>
                <a:gd name="T79" fmla="*/ 114 h 384"/>
                <a:gd name="T80" fmla="*/ 30 w 995"/>
                <a:gd name="T81" fmla="*/ 93 h 384"/>
                <a:gd name="T82" fmla="*/ 55 w 995"/>
                <a:gd name="T83" fmla="*/ 72 h 384"/>
                <a:gd name="T84" fmla="*/ 87 w 995"/>
                <a:gd name="T85" fmla="*/ 55 h 384"/>
                <a:gd name="T86" fmla="*/ 125 w 995"/>
                <a:gd name="T87" fmla="*/ 38 h 384"/>
                <a:gd name="T88" fmla="*/ 168 w 995"/>
                <a:gd name="T89" fmla="*/ 25 h 384"/>
                <a:gd name="T90" fmla="*/ 219 w 995"/>
                <a:gd name="T91" fmla="*/ 15 h 384"/>
                <a:gd name="T92" fmla="*/ 272 w 995"/>
                <a:gd name="T93" fmla="*/ 6 h 384"/>
                <a:gd name="T94" fmla="*/ 329 w 995"/>
                <a:gd name="T95" fmla="*/ 2 h 384"/>
                <a:gd name="T96" fmla="*/ 389 w 995"/>
                <a:gd name="T97" fmla="*/ 0 h 384"/>
                <a:gd name="T98" fmla="*/ 450 w 995"/>
                <a:gd name="T99" fmla="*/ 0 h 384"/>
                <a:gd name="T100" fmla="*/ 514 w 995"/>
                <a:gd name="T101" fmla="*/ 4 h 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5"/>
                <a:gd name="T154" fmla="*/ 0 h 384"/>
                <a:gd name="T155" fmla="*/ 995 w 995"/>
                <a:gd name="T156" fmla="*/ 384 h 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5" h="384">
                  <a:moveTo>
                    <a:pt x="514" y="4"/>
                  </a:moveTo>
                  <a:lnTo>
                    <a:pt x="576" y="10"/>
                  </a:lnTo>
                  <a:lnTo>
                    <a:pt x="638" y="21"/>
                  </a:lnTo>
                  <a:lnTo>
                    <a:pt x="695" y="34"/>
                  </a:lnTo>
                  <a:lnTo>
                    <a:pt x="752" y="49"/>
                  </a:lnTo>
                  <a:lnTo>
                    <a:pt x="803" y="66"/>
                  </a:lnTo>
                  <a:lnTo>
                    <a:pt x="850" y="85"/>
                  </a:lnTo>
                  <a:lnTo>
                    <a:pt x="891" y="106"/>
                  </a:lnTo>
                  <a:lnTo>
                    <a:pt x="927" y="127"/>
                  </a:lnTo>
                  <a:lnTo>
                    <a:pt x="954" y="150"/>
                  </a:lnTo>
                  <a:lnTo>
                    <a:pt x="976" y="176"/>
                  </a:lnTo>
                  <a:lnTo>
                    <a:pt x="988" y="199"/>
                  </a:lnTo>
                  <a:lnTo>
                    <a:pt x="995" y="222"/>
                  </a:lnTo>
                  <a:lnTo>
                    <a:pt x="993" y="248"/>
                  </a:lnTo>
                  <a:lnTo>
                    <a:pt x="982" y="269"/>
                  </a:lnTo>
                  <a:lnTo>
                    <a:pt x="965" y="290"/>
                  </a:lnTo>
                  <a:lnTo>
                    <a:pt x="940" y="312"/>
                  </a:lnTo>
                  <a:lnTo>
                    <a:pt x="908" y="329"/>
                  </a:lnTo>
                  <a:lnTo>
                    <a:pt x="869" y="345"/>
                  </a:lnTo>
                  <a:lnTo>
                    <a:pt x="827" y="358"/>
                  </a:lnTo>
                  <a:lnTo>
                    <a:pt x="776" y="369"/>
                  </a:lnTo>
                  <a:lnTo>
                    <a:pt x="723" y="377"/>
                  </a:lnTo>
                  <a:lnTo>
                    <a:pt x="665" y="382"/>
                  </a:lnTo>
                  <a:lnTo>
                    <a:pt x="606" y="384"/>
                  </a:lnTo>
                  <a:lnTo>
                    <a:pt x="544" y="384"/>
                  </a:lnTo>
                  <a:lnTo>
                    <a:pt x="480" y="379"/>
                  </a:lnTo>
                  <a:lnTo>
                    <a:pt x="419" y="373"/>
                  </a:lnTo>
                  <a:lnTo>
                    <a:pt x="357" y="362"/>
                  </a:lnTo>
                  <a:lnTo>
                    <a:pt x="300" y="350"/>
                  </a:lnTo>
                  <a:lnTo>
                    <a:pt x="242" y="335"/>
                  </a:lnTo>
                  <a:lnTo>
                    <a:pt x="191" y="318"/>
                  </a:lnTo>
                  <a:lnTo>
                    <a:pt x="144" y="299"/>
                  </a:lnTo>
                  <a:lnTo>
                    <a:pt x="104" y="278"/>
                  </a:lnTo>
                  <a:lnTo>
                    <a:pt x="68" y="256"/>
                  </a:lnTo>
                  <a:lnTo>
                    <a:pt x="40" y="233"/>
                  </a:lnTo>
                  <a:lnTo>
                    <a:pt x="19" y="208"/>
                  </a:lnTo>
                  <a:lnTo>
                    <a:pt x="6" y="184"/>
                  </a:lnTo>
                  <a:lnTo>
                    <a:pt x="0" y="161"/>
                  </a:lnTo>
                  <a:lnTo>
                    <a:pt x="2" y="138"/>
                  </a:lnTo>
                  <a:lnTo>
                    <a:pt x="13" y="114"/>
                  </a:lnTo>
                  <a:lnTo>
                    <a:pt x="30" y="93"/>
                  </a:lnTo>
                  <a:lnTo>
                    <a:pt x="55" y="72"/>
                  </a:lnTo>
                  <a:lnTo>
                    <a:pt x="87" y="55"/>
                  </a:lnTo>
                  <a:lnTo>
                    <a:pt x="125" y="38"/>
                  </a:lnTo>
                  <a:lnTo>
                    <a:pt x="168" y="25"/>
                  </a:lnTo>
                  <a:lnTo>
                    <a:pt x="219" y="15"/>
                  </a:lnTo>
                  <a:lnTo>
                    <a:pt x="272" y="6"/>
                  </a:lnTo>
                  <a:lnTo>
                    <a:pt x="329" y="2"/>
                  </a:lnTo>
                  <a:lnTo>
                    <a:pt x="389" y="0"/>
                  </a:lnTo>
                  <a:lnTo>
                    <a:pt x="450" y="0"/>
                  </a:lnTo>
                  <a:lnTo>
                    <a:pt x="514" y="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1" name="Rectangle 24"/>
            <p:cNvSpPr>
              <a:spLocks noChangeArrowheads="1"/>
            </p:cNvSpPr>
            <p:nvPr/>
          </p:nvSpPr>
          <p:spPr bwMode="auto">
            <a:xfrm>
              <a:off x="853" y="170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FF0000"/>
                  </a:solidFill>
                </a:rPr>
                <a:t>2</a:t>
              </a:r>
              <a:endParaRPr lang="en-US" altLang="en-US"/>
            </a:p>
          </p:txBody>
        </p:sp>
      </p:grpSp>
      <p:grpSp>
        <p:nvGrpSpPr>
          <p:cNvPr id="5" name="Group 25"/>
          <p:cNvGrpSpPr>
            <a:grpSpLocks/>
          </p:cNvGrpSpPr>
          <p:nvPr/>
        </p:nvGrpSpPr>
        <p:grpSpPr bwMode="auto">
          <a:xfrm>
            <a:off x="360363" y="1582738"/>
            <a:ext cx="3935412" cy="3487737"/>
            <a:chOff x="111" y="1285"/>
            <a:chExt cx="2479" cy="2197"/>
          </a:xfrm>
        </p:grpSpPr>
        <p:sp>
          <p:nvSpPr>
            <p:cNvPr id="69648" name="Rectangle 26"/>
            <p:cNvSpPr>
              <a:spLocks noChangeArrowheads="1"/>
            </p:cNvSpPr>
            <p:nvPr/>
          </p:nvSpPr>
          <p:spPr bwMode="auto">
            <a:xfrm>
              <a:off x="2484" y="170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FF0000"/>
                  </a:solidFill>
                </a:rPr>
                <a:t>5</a:t>
              </a:r>
              <a:endParaRPr lang="en-US" altLang="en-US"/>
            </a:p>
          </p:txBody>
        </p:sp>
        <p:sp>
          <p:nvSpPr>
            <p:cNvPr id="69649" name="Freeform 27"/>
            <p:cNvSpPr>
              <a:spLocks/>
            </p:cNvSpPr>
            <p:nvPr/>
          </p:nvSpPr>
          <p:spPr bwMode="auto">
            <a:xfrm>
              <a:off x="111" y="1285"/>
              <a:ext cx="2479" cy="2197"/>
            </a:xfrm>
            <a:custGeom>
              <a:avLst/>
              <a:gdLst>
                <a:gd name="T0" fmla="*/ 1339 w 2479"/>
                <a:gd name="T1" fmla="*/ 2 h 2197"/>
                <a:gd name="T2" fmla="*/ 1541 w 2479"/>
                <a:gd name="T3" fmla="*/ 32 h 2197"/>
                <a:gd name="T4" fmla="*/ 1735 w 2479"/>
                <a:gd name="T5" fmla="*/ 91 h 2197"/>
                <a:gd name="T6" fmla="*/ 1916 w 2479"/>
                <a:gd name="T7" fmla="*/ 178 h 2197"/>
                <a:gd name="T8" fmla="*/ 2077 w 2479"/>
                <a:gd name="T9" fmla="*/ 288 h 2197"/>
                <a:gd name="T10" fmla="*/ 2215 w 2479"/>
                <a:gd name="T11" fmla="*/ 422 h 2197"/>
                <a:gd name="T12" fmla="*/ 2328 w 2479"/>
                <a:gd name="T13" fmla="*/ 572 h 2197"/>
                <a:gd name="T14" fmla="*/ 2411 w 2479"/>
                <a:gd name="T15" fmla="*/ 740 h 2197"/>
                <a:gd name="T16" fmla="*/ 2462 w 2479"/>
                <a:gd name="T17" fmla="*/ 916 h 2197"/>
                <a:gd name="T18" fmla="*/ 2479 w 2479"/>
                <a:gd name="T19" fmla="*/ 1096 h 2197"/>
                <a:gd name="T20" fmla="*/ 2462 w 2479"/>
                <a:gd name="T21" fmla="*/ 1277 h 2197"/>
                <a:gd name="T22" fmla="*/ 2411 w 2479"/>
                <a:gd name="T23" fmla="*/ 1453 h 2197"/>
                <a:gd name="T24" fmla="*/ 2330 w 2479"/>
                <a:gd name="T25" fmla="*/ 1620 h 2197"/>
                <a:gd name="T26" fmla="*/ 2217 w 2479"/>
                <a:gd name="T27" fmla="*/ 1771 h 2197"/>
                <a:gd name="T28" fmla="*/ 2079 w 2479"/>
                <a:gd name="T29" fmla="*/ 1904 h 2197"/>
                <a:gd name="T30" fmla="*/ 1918 w 2479"/>
                <a:gd name="T31" fmla="*/ 2017 h 2197"/>
                <a:gd name="T32" fmla="*/ 1739 w 2479"/>
                <a:gd name="T33" fmla="*/ 2104 h 2197"/>
                <a:gd name="T34" fmla="*/ 1546 w 2479"/>
                <a:gd name="T35" fmla="*/ 2163 h 2197"/>
                <a:gd name="T36" fmla="*/ 1344 w 2479"/>
                <a:gd name="T37" fmla="*/ 2193 h 2197"/>
                <a:gd name="T38" fmla="*/ 1139 w 2479"/>
                <a:gd name="T39" fmla="*/ 2193 h 2197"/>
                <a:gd name="T40" fmla="*/ 938 w 2479"/>
                <a:gd name="T41" fmla="*/ 2163 h 2197"/>
                <a:gd name="T42" fmla="*/ 744 w 2479"/>
                <a:gd name="T43" fmla="*/ 2106 h 2197"/>
                <a:gd name="T44" fmla="*/ 563 w 2479"/>
                <a:gd name="T45" fmla="*/ 2019 h 2197"/>
                <a:gd name="T46" fmla="*/ 402 w 2479"/>
                <a:gd name="T47" fmla="*/ 1909 h 2197"/>
                <a:gd name="T48" fmla="*/ 264 w 2479"/>
                <a:gd name="T49" fmla="*/ 1775 h 2197"/>
                <a:gd name="T50" fmla="*/ 151 w 2479"/>
                <a:gd name="T51" fmla="*/ 1622 h 2197"/>
                <a:gd name="T52" fmla="*/ 68 w 2479"/>
                <a:gd name="T53" fmla="*/ 1457 h 2197"/>
                <a:gd name="T54" fmla="*/ 17 w 2479"/>
                <a:gd name="T55" fmla="*/ 1281 h 2197"/>
                <a:gd name="T56" fmla="*/ 0 w 2479"/>
                <a:gd name="T57" fmla="*/ 1101 h 2197"/>
                <a:gd name="T58" fmla="*/ 17 w 2479"/>
                <a:gd name="T59" fmla="*/ 920 h 2197"/>
                <a:gd name="T60" fmla="*/ 68 w 2479"/>
                <a:gd name="T61" fmla="*/ 744 h 2197"/>
                <a:gd name="T62" fmla="*/ 149 w 2479"/>
                <a:gd name="T63" fmla="*/ 577 h 2197"/>
                <a:gd name="T64" fmla="*/ 261 w 2479"/>
                <a:gd name="T65" fmla="*/ 424 h 2197"/>
                <a:gd name="T66" fmla="*/ 400 w 2479"/>
                <a:gd name="T67" fmla="*/ 290 h 2197"/>
                <a:gd name="T68" fmla="*/ 559 w 2479"/>
                <a:gd name="T69" fmla="*/ 180 h 2197"/>
                <a:gd name="T70" fmla="*/ 740 w 2479"/>
                <a:gd name="T71" fmla="*/ 93 h 2197"/>
                <a:gd name="T72" fmla="*/ 933 w 2479"/>
                <a:gd name="T73" fmla="*/ 34 h 2197"/>
                <a:gd name="T74" fmla="*/ 1135 w 2479"/>
                <a:gd name="T75" fmla="*/ 4 h 21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79"/>
                <a:gd name="T115" fmla="*/ 0 h 2197"/>
                <a:gd name="T116" fmla="*/ 2479 w 2479"/>
                <a:gd name="T117" fmla="*/ 2197 h 21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79" h="2197">
                  <a:moveTo>
                    <a:pt x="1237" y="0"/>
                  </a:moveTo>
                  <a:lnTo>
                    <a:pt x="1339" y="2"/>
                  </a:lnTo>
                  <a:lnTo>
                    <a:pt x="1441" y="15"/>
                  </a:lnTo>
                  <a:lnTo>
                    <a:pt x="1541" y="32"/>
                  </a:lnTo>
                  <a:lnTo>
                    <a:pt x="1639" y="59"/>
                  </a:lnTo>
                  <a:lnTo>
                    <a:pt x="1735" y="91"/>
                  </a:lnTo>
                  <a:lnTo>
                    <a:pt x="1826" y="131"/>
                  </a:lnTo>
                  <a:lnTo>
                    <a:pt x="1916" y="178"/>
                  </a:lnTo>
                  <a:lnTo>
                    <a:pt x="1998" y="229"/>
                  </a:lnTo>
                  <a:lnTo>
                    <a:pt x="2077" y="288"/>
                  </a:lnTo>
                  <a:lnTo>
                    <a:pt x="2149" y="352"/>
                  </a:lnTo>
                  <a:lnTo>
                    <a:pt x="2215" y="422"/>
                  </a:lnTo>
                  <a:lnTo>
                    <a:pt x="2275" y="496"/>
                  </a:lnTo>
                  <a:lnTo>
                    <a:pt x="2328" y="572"/>
                  </a:lnTo>
                  <a:lnTo>
                    <a:pt x="2373" y="655"/>
                  </a:lnTo>
                  <a:lnTo>
                    <a:pt x="2411" y="740"/>
                  </a:lnTo>
                  <a:lnTo>
                    <a:pt x="2441" y="827"/>
                  </a:lnTo>
                  <a:lnTo>
                    <a:pt x="2462" y="916"/>
                  </a:lnTo>
                  <a:lnTo>
                    <a:pt x="2475" y="1005"/>
                  </a:lnTo>
                  <a:lnTo>
                    <a:pt x="2479" y="1096"/>
                  </a:lnTo>
                  <a:lnTo>
                    <a:pt x="2475" y="1188"/>
                  </a:lnTo>
                  <a:lnTo>
                    <a:pt x="2462" y="1277"/>
                  </a:lnTo>
                  <a:lnTo>
                    <a:pt x="2441" y="1366"/>
                  </a:lnTo>
                  <a:lnTo>
                    <a:pt x="2411" y="1453"/>
                  </a:lnTo>
                  <a:lnTo>
                    <a:pt x="2375" y="1537"/>
                  </a:lnTo>
                  <a:lnTo>
                    <a:pt x="2330" y="1620"/>
                  </a:lnTo>
                  <a:lnTo>
                    <a:pt x="2277" y="1697"/>
                  </a:lnTo>
                  <a:lnTo>
                    <a:pt x="2217" y="1771"/>
                  </a:lnTo>
                  <a:lnTo>
                    <a:pt x="2152" y="1841"/>
                  </a:lnTo>
                  <a:lnTo>
                    <a:pt x="2079" y="1904"/>
                  </a:lnTo>
                  <a:lnTo>
                    <a:pt x="2003" y="1964"/>
                  </a:lnTo>
                  <a:lnTo>
                    <a:pt x="1918" y="2017"/>
                  </a:lnTo>
                  <a:lnTo>
                    <a:pt x="1830" y="2063"/>
                  </a:lnTo>
                  <a:lnTo>
                    <a:pt x="1739" y="2104"/>
                  </a:lnTo>
                  <a:lnTo>
                    <a:pt x="1643" y="2136"/>
                  </a:lnTo>
                  <a:lnTo>
                    <a:pt x="1546" y="2163"/>
                  </a:lnTo>
                  <a:lnTo>
                    <a:pt x="1446" y="2182"/>
                  </a:lnTo>
                  <a:lnTo>
                    <a:pt x="1344" y="2193"/>
                  </a:lnTo>
                  <a:lnTo>
                    <a:pt x="1242" y="2197"/>
                  </a:lnTo>
                  <a:lnTo>
                    <a:pt x="1139" y="2193"/>
                  </a:lnTo>
                  <a:lnTo>
                    <a:pt x="1037" y="2182"/>
                  </a:lnTo>
                  <a:lnTo>
                    <a:pt x="938" y="2163"/>
                  </a:lnTo>
                  <a:lnTo>
                    <a:pt x="840" y="2138"/>
                  </a:lnTo>
                  <a:lnTo>
                    <a:pt x="744" y="2106"/>
                  </a:lnTo>
                  <a:lnTo>
                    <a:pt x="650" y="2066"/>
                  </a:lnTo>
                  <a:lnTo>
                    <a:pt x="563" y="2019"/>
                  </a:lnTo>
                  <a:lnTo>
                    <a:pt x="480" y="1966"/>
                  </a:lnTo>
                  <a:lnTo>
                    <a:pt x="402" y="1909"/>
                  </a:lnTo>
                  <a:lnTo>
                    <a:pt x="329" y="1843"/>
                  </a:lnTo>
                  <a:lnTo>
                    <a:pt x="264" y="1775"/>
                  </a:lnTo>
                  <a:lnTo>
                    <a:pt x="204" y="1701"/>
                  </a:lnTo>
                  <a:lnTo>
                    <a:pt x="151" y="1622"/>
                  </a:lnTo>
                  <a:lnTo>
                    <a:pt x="106" y="1542"/>
                  </a:lnTo>
                  <a:lnTo>
                    <a:pt x="68" y="1457"/>
                  </a:lnTo>
                  <a:lnTo>
                    <a:pt x="38" y="1370"/>
                  </a:lnTo>
                  <a:lnTo>
                    <a:pt x="17" y="1281"/>
                  </a:lnTo>
                  <a:lnTo>
                    <a:pt x="4" y="1192"/>
                  </a:lnTo>
                  <a:lnTo>
                    <a:pt x="0" y="1101"/>
                  </a:lnTo>
                  <a:lnTo>
                    <a:pt x="4" y="1009"/>
                  </a:lnTo>
                  <a:lnTo>
                    <a:pt x="17" y="920"/>
                  </a:lnTo>
                  <a:lnTo>
                    <a:pt x="38" y="831"/>
                  </a:lnTo>
                  <a:lnTo>
                    <a:pt x="68" y="744"/>
                  </a:lnTo>
                  <a:lnTo>
                    <a:pt x="104" y="659"/>
                  </a:lnTo>
                  <a:lnTo>
                    <a:pt x="149" y="577"/>
                  </a:lnTo>
                  <a:lnTo>
                    <a:pt x="202" y="498"/>
                  </a:lnTo>
                  <a:lnTo>
                    <a:pt x="261" y="424"/>
                  </a:lnTo>
                  <a:lnTo>
                    <a:pt x="327" y="356"/>
                  </a:lnTo>
                  <a:lnTo>
                    <a:pt x="400" y="290"/>
                  </a:lnTo>
                  <a:lnTo>
                    <a:pt x="476" y="233"/>
                  </a:lnTo>
                  <a:lnTo>
                    <a:pt x="559" y="180"/>
                  </a:lnTo>
                  <a:lnTo>
                    <a:pt x="648" y="133"/>
                  </a:lnTo>
                  <a:lnTo>
                    <a:pt x="740" y="93"/>
                  </a:lnTo>
                  <a:lnTo>
                    <a:pt x="835" y="59"/>
                  </a:lnTo>
                  <a:lnTo>
                    <a:pt x="933" y="34"/>
                  </a:lnTo>
                  <a:lnTo>
                    <a:pt x="1033" y="15"/>
                  </a:lnTo>
                  <a:lnTo>
                    <a:pt x="1135" y="4"/>
                  </a:lnTo>
                  <a:lnTo>
                    <a:pt x="123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28"/>
          <p:cNvGrpSpPr>
            <a:grpSpLocks/>
          </p:cNvGrpSpPr>
          <p:nvPr/>
        </p:nvGrpSpPr>
        <p:grpSpPr bwMode="auto">
          <a:xfrm>
            <a:off x="1882775" y="2982913"/>
            <a:ext cx="2160588" cy="1652587"/>
            <a:chOff x="1070" y="2167"/>
            <a:chExt cx="1361" cy="1041"/>
          </a:xfrm>
        </p:grpSpPr>
        <p:sp>
          <p:nvSpPr>
            <p:cNvPr id="69646" name="Rectangle 29"/>
            <p:cNvSpPr>
              <a:spLocks noChangeArrowheads="1"/>
            </p:cNvSpPr>
            <p:nvPr/>
          </p:nvSpPr>
          <p:spPr bwMode="auto">
            <a:xfrm>
              <a:off x="1070" y="2560"/>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FF0000"/>
                  </a:solidFill>
                </a:rPr>
                <a:t>3</a:t>
              </a:r>
              <a:endParaRPr lang="en-US" altLang="en-US"/>
            </a:p>
          </p:txBody>
        </p:sp>
        <p:sp>
          <p:nvSpPr>
            <p:cNvPr id="69647" name="Freeform 30"/>
            <p:cNvSpPr>
              <a:spLocks/>
            </p:cNvSpPr>
            <p:nvPr/>
          </p:nvSpPr>
          <p:spPr bwMode="auto">
            <a:xfrm>
              <a:off x="1114" y="2167"/>
              <a:ext cx="1317" cy="1041"/>
            </a:xfrm>
            <a:custGeom>
              <a:avLst/>
              <a:gdLst>
                <a:gd name="T0" fmla="*/ 441 w 1317"/>
                <a:gd name="T1" fmla="*/ 174 h 1041"/>
                <a:gd name="T2" fmla="*/ 506 w 1317"/>
                <a:gd name="T3" fmla="*/ 134 h 1041"/>
                <a:gd name="T4" fmla="*/ 574 w 1317"/>
                <a:gd name="T5" fmla="*/ 100 h 1041"/>
                <a:gd name="T6" fmla="*/ 643 w 1317"/>
                <a:gd name="T7" fmla="*/ 70 h 1041"/>
                <a:gd name="T8" fmla="*/ 711 w 1317"/>
                <a:gd name="T9" fmla="*/ 47 h 1041"/>
                <a:gd name="T10" fmla="*/ 781 w 1317"/>
                <a:gd name="T11" fmla="*/ 26 h 1041"/>
                <a:gd name="T12" fmla="*/ 847 w 1317"/>
                <a:gd name="T13" fmla="*/ 13 h 1041"/>
                <a:gd name="T14" fmla="*/ 910 w 1317"/>
                <a:gd name="T15" fmla="*/ 4 h 1041"/>
                <a:gd name="T16" fmla="*/ 974 w 1317"/>
                <a:gd name="T17" fmla="*/ 0 h 1041"/>
                <a:gd name="T18" fmla="*/ 1032 w 1317"/>
                <a:gd name="T19" fmla="*/ 4 h 1041"/>
                <a:gd name="T20" fmla="*/ 1087 w 1317"/>
                <a:gd name="T21" fmla="*/ 13 h 1041"/>
                <a:gd name="T22" fmla="*/ 1136 w 1317"/>
                <a:gd name="T23" fmla="*/ 26 h 1041"/>
                <a:gd name="T24" fmla="*/ 1180 w 1317"/>
                <a:gd name="T25" fmla="*/ 45 h 1041"/>
                <a:gd name="T26" fmla="*/ 1219 w 1317"/>
                <a:gd name="T27" fmla="*/ 70 h 1041"/>
                <a:gd name="T28" fmla="*/ 1253 w 1317"/>
                <a:gd name="T29" fmla="*/ 100 h 1041"/>
                <a:gd name="T30" fmla="*/ 1278 w 1317"/>
                <a:gd name="T31" fmla="*/ 134 h 1041"/>
                <a:gd name="T32" fmla="*/ 1297 w 1317"/>
                <a:gd name="T33" fmla="*/ 172 h 1041"/>
                <a:gd name="T34" fmla="*/ 1310 w 1317"/>
                <a:gd name="T35" fmla="*/ 214 h 1041"/>
                <a:gd name="T36" fmla="*/ 1317 w 1317"/>
                <a:gd name="T37" fmla="*/ 261 h 1041"/>
                <a:gd name="T38" fmla="*/ 1314 w 1317"/>
                <a:gd name="T39" fmla="*/ 310 h 1041"/>
                <a:gd name="T40" fmla="*/ 1304 w 1317"/>
                <a:gd name="T41" fmla="*/ 359 h 1041"/>
                <a:gd name="T42" fmla="*/ 1289 w 1317"/>
                <a:gd name="T43" fmla="*/ 412 h 1041"/>
                <a:gd name="T44" fmla="*/ 1265 w 1317"/>
                <a:gd name="T45" fmla="*/ 467 h 1041"/>
                <a:gd name="T46" fmla="*/ 1236 w 1317"/>
                <a:gd name="T47" fmla="*/ 520 h 1041"/>
                <a:gd name="T48" fmla="*/ 1200 w 1317"/>
                <a:gd name="T49" fmla="*/ 575 h 1041"/>
                <a:gd name="T50" fmla="*/ 1157 w 1317"/>
                <a:gd name="T51" fmla="*/ 628 h 1041"/>
                <a:gd name="T52" fmla="*/ 1110 w 1317"/>
                <a:gd name="T53" fmla="*/ 681 h 1041"/>
                <a:gd name="T54" fmla="*/ 1057 w 1317"/>
                <a:gd name="T55" fmla="*/ 732 h 1041"/>
                <a:gd name="T56" fmla="*/ 1000 w 1317"/>
                <a:gd name="T57" fmla="*/ 781 h 1041"/>
                <a:gd name="T58" fmla="*/ 940 w 1317"/>
                <a:gd name="T59" fmla="*/ 825 h 1041"/>
                <a:gd name="T60" fmla="*/ 876 w 1317"/>
                <a:gd name="T61" fmla="*/ 868 h 1041"/>
                <a:gd name="T62" fmla="*/ 810 w 1317"/>
                <a:gd name="T63" fmla="*/ 908 h 1041"/>
                <a:gd name="T64" fmla="*/ 742 w 1317"/>
                <a:gd name="T65" fmla="*/ 942 h 1041"/>
                <a:gd name="T66" fmla="*/ 674 w 1317"/>
                <a:gd name="T67" fmla="*/ 971 h 1041"/>
                <a:gd name="T68" fmla="*/ 604 w 1317"/>
                <a:gd name="T69" fmla="*/ 995 h 1041"/>
                <a:gd name="T70" fmla="*/ 536 w 1317"/>
                <a:gd name="T71" fmla="*/ 1016 h 1041"/>
                <a:gd name="T72" fmla="*/ 470 w 1317"/>
                <a:gd name="T73" fmla="*/ 1029 h 1041"/>
                <a:gd name="T74" fmla="*/ 404 w 1317"/>
                <a:gd name="T75" fmla="*/ 1037 h 1041"/>
                <a:gd name="T76" fmla="*/ 343 w 1317"/>
                <a:gd name="T77" fmla="*/ 1041 h 1041"/>
                <a:gd name="T78" fmla="*/ 283 w 1317"/>
                <a:gd name="T79" fmla="*/ 1037 h 1041"/>
                <a:gd name="T80" fmla="*/ 230 w 1317"/>
                <a:gd name="T81" fmla="*/ 1029 h 1041"/>
                <a:gd name="T82" fmla="*/ 179 w 1317"/>
                <a:gd name="T83" fmla="*/ 1016 h 1041"/>
                <a:gd name="T84" fmla="*/ 134 w 1317"/>
                <a:gd name="T85" fmla="*/ 997 h 1041"/>
                <a:gd name="T86" fmla="*/ 96 w 1317"/>
                <a:gd name="T87" fmla="*/ 971 h 1041"/>
                <a:gd name="T88" fmla="*/ 64 w 1317"/>
                <a:gd name="T89" fmla="*/ 942 h 1041"/>
                <a:gd name="T90" fmla="*/ 37 w 1317"/>
                <a:gd name="T91" fmla="*/ 908 h 1041"/>
                <a:gd name="T92" fmla="*/ 17 w 1317"/>
                <a:gd name="T93" fmla="*/ 870 h 1041"/>
                <a:gd name="T94" fmla="*/ 7 w 1317"/>
                <a:gd name="T95" fmla="*/ 827 h 1041"/>
                <a:gd name="T96" fmla="*/ 0 w 1317"/>
                <a:gd name="T97" fmla="*/ 781 h 1041"/>
                <a:gd name="T98" fmla="*/ 3 w 1317"/>
                <a:gd name="T99" fmla="*/ 732 h 1041"/>
                <a:gd name="T100" fmla="*/ 11 w 1317"/>
                <a:gd name="T101" fmla="*/ 681 h 1041"/>
                <a:gd name="T102" fmla="*/ 28 w 1317"/>
                <a:gd name="T103" fmla="*/ 630 h 1041"/>
                <a:gd name="T104" fmla="*/ 51 w 1317"/>
                <a:gd name="T105" fmla="*/ 575 h 1041"/>
                <a:gd name="T106" fmla="*/ 81 w 1317"/>
                <a:gd name="T107" fmla="*/ 522 h 1041"/>
                <a:gd name="T108" fmla="*/ 117 w 1317"/>
                <a:gd name="T109" fmla="*/ 467 h 1041"/>
                <a:gd name="T110" fmla="*/ 160 w 1317"/>
                <a:gd name="T111" fmla="*/ 414 h 1041"/>
                <a:gd name="T112" fmla="*/ 207 w 1317"/>
                <a:gd name="T113" fmla="*/ 361 h 1041"/>
                <a:gd name="T114" fmla="*/ 260 w 1317"/>
                <a:gd name="T115" fmla="*/ 310 h 1041"/>
                <a:gd name="T116" fmla="*/ 315 w 1317"/>
                <a:gd name="T117" fmla="*/ 261 h 1041"/>
                <a:gd name="T118" fmla="*/ 377 w 1317"/>
                <a:gd name="T119" fmla="*/ 216 h 1041"/>
                <a:gd name="T120" fmla="*/ 441 w 1317"/>
                <a:gd name="T121" fmla="*/ 174 h 10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7"/>
                <a:gd name="T184" fmla="*/ 0 h 1041"/>
                <a:gd name="T185" fmla="*/ 1317 w 1317"/>
                <a:gd name="T186" fmla="*/ 1041 h 10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7" h="1041">
                  <a:moveTo>
                    <a:pt x="441" y="174"/>
                  </a:moveTo>
                  <a:lnTo>
                    <a:pt x="506" y="134"/>
                  </a:lnTo>
                  <a:lnTo>
                    <a:pt x="574" y="100"/>
                  </a:lnTo>
                  <a:lnTo>
                    <a:pt x="643" y="70"/>
                  </a:lnTo>
                  <a:lnTo>
                    <a:pt x="711" y="47"/>
                  </a:lnTo>
                  <a:lnTo>
                    <a:pt x="781" y="26"/>
                  </a:lnTo>
                  <a:lnTo>
                    <a:pt x="847" y="13"/>
                  </a:lnTo>
                  <a:lnTo>
                    <a:pt x="910" y="4"/>
                  </a:lnTo>
                  <a:lnTo>
                    <a:pt x="974" y="0"/>
                  </a:lnTo>
                  <a:lnTo>
                    <a:pt x="1032" y="4"/>
                  </a:lnTo>
                  <a:lnTo>
                    <a:pt x="1087" y="13"/>
                  </a:lnTo>
                  <a:lnTo>
                    <a:pt x="1136" y="26"/>
                  </a:lnTo>
                  <a:lnTo>
                    <a:pt x="1180" y="45"/>
                  </a:lnTo>
                  <a:lnTo>
                    <a:pt x="1219" y="70"/>
                  </a:lnTo>
                  <a:lnTo>
                    <a:pt x="1253" y="100"/>
                  </a:lnTo>
                  <a:lnTo>
                    <a:pt x="1278" y="134"/>
                  </a:lnTo>
                  <a:lnTo>
                    <a:pt x="1297" y="172"/>
                  </a:lnTo>
                  <a:lnTo>
                    <a:pt x="1310" y="214"/>
                  </a:lnTo>
                  <a:lnTo>
                    <a:pt x="1317" y="261"/>
                  </a:lnTo>
                  <a:lnTo>
                    <a:pt x="1314" y="310"/>
                  </a:lnTo>
                  <a:lnTo>
                    <a:pt x="1304" y="359"/>
                  </a:lnTo>
                  <a:lnTo>
                    <a:pt x="1289" y="412"/>
                  </a:lnTo>
                  <a:lnTo>
                    <a:pt x="1265" y="467"/>
                  </a:lnTo>
                  <a:lnTo>
                    <a:pt x="1236" y="520"/>
                  </a:lnTo>
                  <a:lnTo>
                    <a:pt x="1200" y="575"/>
                  </a:lnTo>
                  <a:lnTo>
                    <a:pt x="1157" y="628"/>
                  </a:lnTo>
                  <a:lnTo>
                    <a:pt x="1110" y="681"/>
                  </a:lnTo>
                  <a:lnTo>
                    <a:pt x="1057" y="732"/>
                  </a:lnTo>
                  <a:lnTo>
                    <a:pt x="1000" y="781"/>
                  </a:lnTo>
                  <a:lnTo>
                    <a:pt x="940" y="825"/>
                  </a:lnTo>
                  <a:lnTo>
                    <a:pt x="876" y="868"/>
                  </a:lnTo>
                  <a:lnTo>
                    <a:pt x="810" y="908"/>
                  </a:lnTo>
                  <a:lnTo>
                    <a:pt x="742" y="942"/>
                  </a:lnTo>
                  <a:lnTo>
                    <a:pt x="674" y="971"/>
                  </a:lnTo>
                  <a:lnTo>
                    <a:pt x="604" y="995"/>
                  </a:lnTo>
                  <a:lnTo>
                    <a:pt x="536" y="1016"/>
                  </a:lnTo>
                  <a:lnTo>
                    <a:pt x="470" y="1029"/>
                  </a:lnTo>
                  <a:lnTo>
                    <a:pt x="404" y="1037"/>
                  </a:lnTo>
                  <a:lnTo>
                    <a:pt x="343" y="1041"/>
                  </a:lnTo>
                  <a:lnTo>
                    <a:pt x="283" y="1037"/>
                  </a:lnTo>
                  <a:lnTo>
                    <a:pt x="230" y="1029"/>
                  </a:lnTo>
                  <a:lnTo>
                    <a:pt x="179" y="1016"/>
                  </a:lnTo>
                  <a:lnTo>
                    <a:pt x="134" y="997"/>
                  </a:lnTo>
                  <a:lnTo>
                    <a:pt x="96" y="971"/>
                  </a:lnTo>
                  <a:lnTo>
                    <a:pt x="64" y="942"/>
                  </a:lnTo>
                  <a:lnTo>
                    <a:pt x="37" y="908"/>
                  </a:lnTo>
                  <a:lnTo>
                    <a:pt x="17" y="870"/>
                  </a:lnTo>
                  <a:lnTo>
                    <a:pt x="7" y="827"/>
                  </a:lnTo>
                  <a:lnTo>
                    <a:pt x="0" y="781"/>
                  </a:lnTo>
                  <a:lnTo>
                    <a:pt x="3" y="732"/>
                  </a:lnTo>
                  <a:lnTo>
                    <a:pt x="11" y="681"/>
                  </a:lnTo>
                  <a:lnTo>
                    <a:pt x="28" y="630"/>
                  </a:lnTo>
                  <a:lnTo>
                    <a:pt x="51" y="575"/>
                  </a:lnTo>
                  <a:lnTo>
                    <a:pt x="81" y="522"/>
                  </a:lnTo>
                  <a:lnTo>
                    <a:pt x="117" y="467"/>
                  </a:lnTo>
                  <a:lnTo>
                    <a:pt x="160" y="414"/>
                  </a:lnTo>
                  <a:lnTo>
                    <a:pt x="207" y="361"/>
                  </a:lnTo>
                  <a:lnTo>
                    <a:pt x="260" y="310"/>
                  </a:lnTo>
                  <a:lnTo>
                    <a:pt x="315" y="261"/>
                  </a:lnTo>
                  <a:lnTo>
                    <a:pt x="377" y="216"/>
                  </a:lnTo>
                  <a:lnTo>
                    <a:pt x="441" y="1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31"/>
          <p:cNvGrpSpPr>
            <a:grpSpLocks/>
          </p:cNvGrpSpPr>
          <p:nvPr/>
        </p:nvGrpSpPr>
        <p:grpSpPr bwMode="auto">
          <a:xfrm>
            <a:off x="615950" y="1720850"/>
            <a:ext cx="2906713" cy="1520825"/>
            <a:chOff x="272" y="1372"/>
            <a:chExt cx="1831" cy="958"/>
          </a:xfrm>
        </p:grpSpPr>
        <p:sp>
          <p:nvSpPr>
            <p:cNvPr id="69644" name="Rectangle 32"/>
            <p:cNvSpPr>
              <a:spLocks noChangeArrowheads="1"/>
            </p:cNvSpPr>
            <p:nvPr/>
          </p:nvSpPr>
          <p:spPr bwMode="auto">
            <a:xfrm>
              <a:off x="1165" y="1380"/>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100">
                  <a:solidFill>
                    <a:srgbClr val="FF0000"/>
                  </a:solidFill>
                </a:rPr>
                <a:t>4</a:t>
              </a:r>
              <a:endParaRPr lang="en-US" altLang="en-US"/>
            </a:p>
          </p:txBody>
        </p:sp>
        <p:sp>
          <p:nvSpPr>
            <p:cNvPr id="69645" name="Freeform 33"/>
            <p:cNvSpPr>
              <a:spLocks/>
            </p:cNvSpPr>
            <p:nvPr/>
          </p:nvSpPr>
          <p:spPr bwMode="auto">
            <a:xfrm>
              <a:off x="272" y="1372"/>
              <a:ext cx="1831" cy="958"/>
            </a:xfrm>
            <a:custGeom>
              <a:avLst/>
              <a:gdLst>
                <a:gd name="T0" fmla="*/ 906 w 1831"/>
                <a:gd name="T1" fmla="*/ 25 h 958"/>
                <a:gd name="T2" fmla="*/ 1081 w 1831"/>
                <a:gd name="T3" fmla="*/ 4 h 958"/>
                <a:gd name="T4" fmla="*/ 1246 w 1831"/>
                <a:gd name="T5" fmla="*/ 0 h 958"/>
                <a:gd name="T6" fmla="*/ 1404 w 1831"/>
                <a:gd name="T7" fmla="*/ 13 h 958"/>
                <a:gd name="T8" fmla="*/ 1542 w 1831"/>
                <a:gd name="T9" fmla="*/ 42 h 958"/>
                <a:gd name="T10" fmla="*/ 1657 w 1831"/>
                <a:gd name="T11" fmla="*/ 87 h 958"/>
                <a:gd name="T12" fmla="*/ 1744 w 1831"/>
                <a:gd name="T13" fmla="*/ 146 h 958"/>
                <a:gd name="T14" fmla="*/ 1803 w 1831"/>
                <a:gd name="T15" fmla="*/ 218 h 958"/>
                <a:gd name="T16" fmla="*/ 1829 w 1831"/>
                <a:gd name="T17" fmla="*/ 299 h 958"/>
                <a:gd name="T18" fmla="*/ 1823 w 1831"/>
                <a:gd name="T19" fmla="*/ 388 h 958"/>
                <a:gd name="T20" fmla="*/ 1784 w 1831"/>
                <a:gd name="T21" fmla="*/ 477 h 958"/>
                <a:gd name="T22" fmla="*/ 1714 w 1831"/>
                <a:gd name="T23" fmla="*/ 568 h 958"/>
                <a:gd name="T24" fmla="*/ 1614 w 1831"/>
                <a:gd name="T25" fmla="*/ 657 h 958"/>
                <a:gd name="T26" fmla="*/ 1489 w 1831"/>
                <a:gd name="T27" fmla="*/ 738 h 958"/>
                <a:gd name="T28" fmla="*/ 1344 w 1831"/>
                <a:gd name="T29" fmla="*/ 810 h 958"/>
                <a:gd name="T30" fmla="*/ 1183 w 1831"/>
                <a:gd name="T31" fmla="*/ 869 h 958"/>
                <a:gd name="T32" fmla="*/ 1010 w 1831"/>
                <a:gd name="T33" fmla="*/ 914 h 958"/>
                <a:gd name="T34" fmla="*/ 838 w 1831"/>
                <a:gd name="T35" fmla="*/ 946 h 958"/>
                <a:gd name="T36" fmla="*/ 666 w 1831"/>
                <a:gd name="T37" fmla="*/ 958 h 958"/>
                <a:gd name="T38" fmla="*/ 504 w 1831"/>
                <a:gd name="T39" fmla="*/ 954 h 958"/>
                <a:gd name="T40" fmla="*/ 356 w 1831"/>
                <a:gd name="T41" fmla="*/ 933 h 958"/>
                <a:gd name="T42" fmla="*/ 228 w 1831"/>
                <a:gd name="T43" fmla="*/ 895 h 958"/>
                <a:gd name="T44" fmla="*/ 126 w 1831"/>
                <a:gd name="T45" fmla="*/ 842 h 958"/>
                <a:gd name="T46" fmla="*/ 51 w 1831"/>
                <a:gd name="T47" fmla="*/ 776 h 958"/>
                <a:gd name="T48" fmla="*/ 9 w 1831"/>
                <a:gd name="T49" fmla="*/ 700 h 958"/>
                <a:gd name="T50" fmla="*/ 0 w 1831"/>
                <a:gd name="T51" fmla="*/ 615 h 958"/>
                <a:gd name="T52" fmla="*/ 22 w 1831"/>
                <a:gd name="T53" fmla="*/ 524 h 958"/>
                <a:gd name="T54" fmla="*/ 77 w 1831"/>
                <a:gd name="T55" fmla="*/ 432 h 958"/>
                <a:gd name="T56" fmla="*/ 164 w 1831"/>
                <a:gd name="T57" fmla="*/ 343 h 958"/>
                <a:gd name="T58" fmla="*/ 277 w 1831"/>
                <a:gd name="T59" fmla="*/ 259 h 958"/>
                <a:gd name="T60" fmla="*/ 413 w 1831"/>
                <a:gd name="T61" fmla="*/ 182 h 958"/>
                <a:gd name="T62" fmla="*/ 566 w 1831"/>
                <a:gd name="T63" fmla="*/ 116 h 958"/>
                <a:gd name="T64" fmla="*/ 732 w 1831"/>
                <a:gd name="T65" fmla="*/ 63 h 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1"/>
                <a:gd name="T100" fmla="*/ 0 h 958"/>
                <a:gd name="T101" fmla="*/ 1831 w 1831"/>
                <a:gd name="T102" fmla="*/ 958 h 9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1" h="958">
                  <a:moveTo>
                    <a:pt x="819" y="42"/>
                  </a:moveTo>
                  <a:lnTo>
                    <a:pt x="906" y="25"/>
                  </a:lnTo>
                  <a:lnTo>
                    <a:pt x="993" y="13"/>
                  </a:lnTo>
                  <a:lnTo>
                    <a:pt x="1081" y="4"/>
                  </a:lnTo>
                  <a:lnTo>
                    <a:pt x="1166" y="0"/>
                  </a:lnTo>
                  <a:lnTo>
                    <a:pt x="1246" y="0"/>
                  </a:lnTo>
                  <a:lnTo>
                    <a:pt x="1327" y="4"/>
                  </a:lnTo>
                  <a:lnTo>
                    <a:pt x="1404" y="13"/>
                  </a:lnTo>
                  <a:lnTo>
                    <a:pt x="1474" y="25"/>
                  </a:lnTo>
                  <a:lnTo>
                    <a:pt x="1542" y="42"/>
                  </a:lnTo>
                  <a:lnTo>
                    <a:pt x="1601" y="63"/>
                  </a:lnTo>
                  <a:lnTo>
                    <a:pt x="1657" y="87"/>
                  </a:lnTo>
                  <a:lnTo>
                    <a:pt x="1704" y="116"/>
                  </a:lnTo>
                  <a:lnTo>
                    <a:pt x="1744" y="146"/>
                  </a:lnTo>
                  <a:lnTo>
                    <a:pt x="1778" y="182"/>
                  </a:lnTo>
                  <a:lnTo>
                    <a:pt x="1803" y="218"/>
                  </a:lnTo>
                  <a:lnTo>
                    <a:pt x="1820" y="259"/>
                  </a:lnTo>
                  <a:lnTo>
                    <a:pt x="1829" y="299"/>
                  </a:lnTo>
                  <a:lnTo>
                    <a:pt x="1831" y="343"/>
                  </a:lnTo>
                  <a:lnTo>
                    <a:pt x="1823" y="388"/>
                  </a:lnTo>
                  <a:lnTo>
                    <a:pt x="1808" y="432"/>
                  </a:lnTo>
                  <a:lnTo>
                    <a:pt x="1784" y="477"/>
                  </a:lnTo>
                  <a:lnTo>
                    <a:pt x="1752" y="524"/>
                  </a:lnTo>
                  <a:lnTo>
                    <a:pt x="1714" y="568"/>
                  </a:lnTo>
                  <a:lnTo>
                    <a:pt x="1667" y="613"/>
                  </a:lnTo>
                  <a:lnTo>
                    <a:pt x="1614" y="657"/>
                  </a:lnTo>
                  <a:lnTo>
                    <a:pt x="1555" y="698"/>
                  </a:lnTo>
                  <a:lnTo>
                    <a:pt x="1489" y="738"/>
                  </a:lnTo>
                  <a:lnTo>
                    <a:pt x="1419" y="774"/>
                  </a:lnTo>
                  <a:lnTo>
                    <a:pt x="1344" y="810"/>
                  </a:lnTo>
                  <a:lnTo>
                    <a:pt x="1263" y="842"/>
                  </a:lnTo>
                  <a:lnTo>
                    <a:pt x="1183" y="869"/>
                  </a:lnTo>
                  <a:lnTo>
                    <a:pt x="1098" y="895"/>
                  </a:lnTo>
                  <a:lnTo>
                    <a:pt x="1010" y="914"/>
                  </a:lnTo>
                  <a:lnTo>
                    <a:pt x="925" y="931"/>
                  </a:lnTo>
                  <a:lnTo>
                    <a:pt x="838" y="946"/>
                  </a:lnTo>
                  <a:lnTo>
                    <a:pt x="751" y="954"/>
                  </a:lnTo>
                  <a:lnTo>
                    <a:pt x="666" y="958"/>
                  </a:lnTo>
                  <a:lnTo>
                    <a:pt x="583" y="958"/>
                  </a:lnTo>
                  <a:lnTo>
                    <a:pt x="504" y="954"/>
                  </a:lnTo>
                  <a:lnTo>
                    <a:pt x="428" y="946"/>
                  </a:lnTo>
                  <a:lnTo>
                    <a:pt x="356" y="933"/>
                  </a:lnTo>
                  <a:lnTo>
                    <a:pt x="290" y="916"/>
                  </a:lnTo>
                  <a:lnTo>
                    <a:pt x="228" y="895"/>
                  </a:lnTo>
                  <a:lnTo>
                    <a:pt x="175" y="869"/>
                  </a:lnTo>
                  <a:lnTo>
                    <a:pt x="126" y="842"/>
                  </a:lnTo>
                  <a:lnTo>
                    <a:pt x="86" y="810"/>
                  </a:lnTo>
                  <a:lnTo>
                    <a:pt x="51" y="776"/>
                  </a:lnTo>
                  <a:lnTo>
                    <a:pt x="26" y="738"/>
                  </a:lnTo>
                  <a:lnTo>
                    <a:pt x="9" y="700"/>
                  </a:lnTo>
                  <a:lnTo>
                    <a:pt x="0" y="657"/>
                  </a:lnTo>
                  <a:lnTo>
                    <a:pt x="0" y="615"/>
                  </a:lnTo>
                  <a:lnTo>
                    <a:pt x="7" y="570"/>
                  </a:lnTo>
                  <a:lnTo>
                    <a:pt x="22" y="524"/>
                  </a:lnTo>
                  <a:lnTo>
                    <a:pt x="47" y="479"/>
                  </a:lnTo>
                  <a:lnTo>
                    <a:pt x="77" y="432"/>
                  </a:lnTo>
                  <a:lnTo>
                    <a:pt x="117" y="388"/>
                  </a:lnTo>
                  <a:lnTo>
                    <a:pt x="164" y="343"/>
                  </a:lnTo>
                  <a:lnTo>
                    <a:pt x="217" y="301"/>
                  </a:lnTo>
                  <a:lnTo>
                    <a:pt x="277" y="259"/>
                  </a:lnTo>
                  <a:lnTo>
                    <a:pt x="341" y="220"/>
                  </a:lnTo>
                  <a:lnTo>
                    <a:pt x="413" y="182"/>
                  </a:lnTo>
                  <a:lnTo>
                    <a:pt x="487" y="148"/>
                  </a:lnTo>
                  <a:lnTo>
                    <a:pt x="566" y="116"/>
                  </a:lnTo>
                  <a:lnTo>
                    <a:pt x="649" y="89"/>
                  </a:lnTo>
                  <a:lnTo>
                    <a:pt x="732" y="63"/>
                  </a:lnTo>
                  <a:lnTo>
                    <a:pt x="819" y="4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4">
            <a:extLst>
              <a:ext uri="{FF2B5EF4-FFF2-40B4-BE49-F238E27FC236}">
                <a16:creationId xmlns:a16="http://schemas.microsoft.com/office/drawing/2014/main" id="{79D31214-5B55-BE74-1F7E-6A4B983F9D43}"/>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941096F1-F432-46BC-AF9B-2F3AE2B6C56A}" type="slidenum">
              <a:rPr lang="en-US" altLang="tr-TR" smtClean="0"/>
              <a:pPr eaLnBrk="1" hangingPunct="1"/>
              <a:t>12</a:t>
            </a:fld>
            <a:endParaRPr lang="en-US" altLang="tr-TR" sz="1200"/>
          </a:p>
        </p:txBody>
      </p:sp>
      <p:sp>
        <p:nvSpPr>
          <p:cNvPr id="10245" name="Rectangle 4">
            <a:extLst>
              <a:ext uri="{FF2B5EF4-FFF2-40B4-BE49-F238E27FC236}">
                <a16:creationId xmlns:a16="http://schemas.microsoft.com/office/drawing/2014/main" id="{72996FC8-2A55-32AA-1530-3CC378696EC6}"/>
              </a:ext>
            </a:extLst>
          </p:cNvPr>
          <p:cNvSpPr>
            <a:spLocks noGrp="1" noChangeArrowheads="1"/>
          </p:cNvSpPr>
          <p:nvPr>
            <p:ph type="title"/>
          </p:nvPr>
        </p:nvSpPr>
        <p:spPr/>
        <p:txBody>
          <a:bodyPr/>
          <a:lstStyle/>
          <a:p>
            <a:pPr eaLnBrk="1" hangingPunct="1"/>
            <a:r>
              <a:rPr lang="en-US" altLang="zh-CN">
                <a:ea typeface="SimSun" panose="02010600030101010101" pitchFamily="2" charset="-122"/>
              </a:rPr>
              <a:t>Hierarchical Clustering</a:t>
            </a:r>
            <a:endParaRPr lang="tr-TR" altLang="tr-TR">
              <a:ea typeface="SimSun" panose="02010600030101010101" pitchFamily="2" charset="-122"/>
            </a:endParaRPr>
          </a:p>
        </p:txBody>
      </p:sp>
      <p:sp>
        <p:nvSpPr>
          <p:cNvPr id="10246" name="Rectangle 6">
            <a:extLst>
              <a:ext uri="{FF2B5EF4-FFF2-40B4-BE49-F238E27FC236}">
                <a16:creationId xmlns:a16="http://schemas.microsoft.com/office/drawing/2014/main" id="{D5FB4F2E-13C6-0397-36E9-56614CFB3DA5}"/>
              </a:ext>
            </a:extLst>
          </p:cNvPr>
          <p:cNvSpPr>
            <a:spLocks noChangeArrowheads="1"/>
          </p:cNvSpPr>
          <p:nvPr/>
        </p:nvSpPr>
        <p:spPr bwMode="auto">
          <a:xfrm>
            <a:off x="577850" y="1277938"/>
            <a:ext cx="79883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tr-TR" altLang="tr-TR" dirty="0">
                <a:latin typeface="Palatino-Roman" charset="0"/>
              </a:rPr>
              <a:t>Two main </a:t>
            </a:r>
            <a:r>
              <a:rPr lang="tr-TR" altLang="tr-TR" dirty="0" err="1">
                <a:latin typeface="Palatino-Roman" charset="0"/>
              </a:rPr>
              <a:t>types</a:t>
            </a:r>
            <a:r>
              <a:rPr lang="tr-TR" altLang="tr-TR" dirty="0">
                <a:latin typeface="Arial" panose="020B0604020202020204" pitchFamily="34" charset="0"/>
              </a:rPr>
              <a:t> of </a:t>
            </a:r>
            <a:r>
              <a:rPr lang="tr-TR" altLang="tr-TR" dirty="0" err="1">
                <a:latin typeface="Arial" panose="020B0604020202020204" pitchFamily="34" charset="0"/>
              </a:rPr>
              <a:t>algorithms</a:t>
            </a:r>
            <a:r>
              <a:rPr lang="tr-TR" altLang="tr-TR" dirty="0">
                <a:latin typeface="Palatino-Roman" charset="0"/>
              </a:rPr>
              <a:t>:</a:t>
            </a:r>
          </a:p>
          <a:p>
            <a:pPr eaLnBrk="1" hangingPunct="1">
              <a:spcBef>
                <a:spcPct val="50000"/>
              </a:spcBef>
            </a:pPr>
            <a:r>
              <a:rPr lang="tr-TR" altLang="tr-TR" dirty="0">
                <a:latin typeface="Palatino-Roman" charset="0"/>
              </a:rPr>
              <a:t>– </a:t>
            </a:r>
            <a:r>
              <a:rPr lang="tr-TR" altLang="tr-TR" dirty="0" err="1">
                <a:latin typeface="Palatino-Roman" charset="0"/>
              </a:rPr>
              <a:t>Agglomerative</a:t>
            </a:r>
            <a:r>
              <a:rPr lang="tr-TR" altLang="tr-TR" dirty="0">
                <a:latin typeface="Arial" panose="020B0604020202020204" pitchFamily="34" charset="0"/>
              </a:rPr>
              <a:t> (</a:t>
            </a:r>
            <a:r>
              <a:rPr lang="tr-TR" altLang="tr-TR" dirty="0" err="1">
                <a:latin typeface="Arial" panose="020B0604020202020204" pitchFamily="34" charset="0"/>
              </a:rPr>
              <a:t>bottom-up</a:t>
            </a:r>
            <a:r>
              <a:rPr lang="tr-TR" altLang="tr-TR" dirty="0">
                <a:latin typeface="Arial" panose="020B0604020202020204" pitchFamily="34" charset="0"/>
              </a:rPr>
              <a:t> </a:t>
            </a:r>
            <a:r>
              <a:rPr lang="tr-TR" altLang="tr-TR" dirty="0" err="1">
                <a:latin typeface="Arial" panose="020B0604020202020204" pitchFamily="34" charset="0"/>
              </a:rPr>
              <a:t>merging</a:t>
            </a:r>
            <a:r>
              <a:rPr lang="tr-TR" altLang="tr-TR" dirty="0">
                <a:latin typeface="Arial" panose="020B0604020202020204" pitchFamily="34" charset="0"/>
              </a:rPr>
              <a:t>)</a:t>
            </a:r>
          </a:p>
          <a:p>
            <a:pPr lvl="1" eaLnBrk="1" hangingPunct="1">
              <a:spcBef>
                <a:spcPct val="50000"/>
              </a:spcBef>
            </a:pPr>
            <a:r>
              <a:rPr lang="tr-TR" altLang="tr-TR" dirty="0">
                <a:latin typeface="Arial" panose="020B0604020202020204" pitchFamily="34" charset="0"/>
              </a:rPr>
              <a:t>     </a:t>
            </a:r>
            <a:r>
              <a:rPr lang="tr-TR" altLang="tr-TR" dirty="0">
                <a:latin typeface="Palatino-Roman" charset="0"/>
              </a:rPr>
              <a:t>• Start </a:t>
            </a:r>
            <a:r>
              <a:rPr lang="tr-TR" altLang="tr-TR" dirty="0" err="1">
                <a:latin typeface="Palatino-Roman" charset="0"/>
              </a:rPr>
              <a:t>with</a:t>
            </a:r>
            <a:r>
              <a:rPr lang="tr-TR" altLang="tr-TR" dirty="0">
                <a:latin typeface="Palatino-Roman" charset="0"/>
              </a:rPr>
              <a:t> </a:t>
            </a:r>
            <a:r>
              <a:rPr lang="tr-TR" altLang="tr-TR" dirty="0" err="1">
                <a:latin typeface="Palatino-Roman" charset="0"/>
              </a:rPr>
              <a:t>the</a:t>
            </a:r>
            <a:r>
              <a:rPr lang="tr-TR" altLang="tr-TR" dirty="0">
                <a:latin typeface="Palatino-Roman" charset="0"/>
              </a:rPr>
              <a:t> </a:t>
            </a:r>
            <a:r>
              <a:rPr lang="tr-TR" altLang="tr-TR" dirty="0" err="1">
                <a:latin typeface="Palatino-Roman" charset="0"/>
              </a:rPr>
              <a:t>points</a:t>
            </a:r>
            <a:r>
              <a:rPr lang="tr-TR" altLang="tr-TR" dirty="0">
                <a:latin typeface="Palatino-Roman" charset="0"/>
              </a:rPr>
              <a:t> as </a:t>
            </a:r>
            <a:r>
              <a:rPr lang="tr-TR" altLang="tr-TR" dirty="0" err="1">
                <a:latin typeface="Palatino-Roman" charset="0"/>
              </a:rPr>
              <a:t>individual</a:t>
            </a:r>
            <a:r>
              <a:rPr lang="tr-TR" altLang="tr-TR" dirty="0">
                <a:latin typeface="Palatino-Roman" charset="0"/>
              </a:rPr>
              <a:t> </a:t>
            </a:r>
            <a:r>
              <a:rPr lang="tr-TR" altLang="tr-TR" dirty="0" err="1">
                <a:latin typeface="Palatino-Roman" charset="0"/>
              </a:rPr>
              <a:t>clusters</a:t>
            </a:r>
            <a:endParaRPr lang="tr-TR" altLang="tr-TR" dirty="0">
              <a:latin typeface="Palatino-Roman" charset="0"/>
            </a:endParaRPr>
          </a:p>
          <a:p>
            <a:pPr lvl="1" eaLnBrk="1" hangingPunct="1">
              <a:spcBef>
                <a:spcPct val="50000"/>
              </a:spcBef>
            </a:pPr>
            <a:r>
              <a:rPr lang="tr-TR" altLang="tr-TR" dirty="0">
                <a:latin typeface="Arial" panose="020B0604020202020204" pitchFamily="34" charset="0"/>
              </a:rPr>
              <a:t>     </a:t>
            </a:r>
            <a:r>
              <a:rPr lang="tr-TR" altLang="tr-TR" dirty="0">
                <a:latin typeface="Palatino-Roman" charset="0"/>
              </a:rPr>
              <a:t>•</a:t>
            </a:r>
            <a:r>
              <a:rPr lang="tr-TR" altLang="tr-TR" dirty="0">
                <a:latin typeface="Arial" panose="020B0604020202020204" pitchFamily="34" charset="0"/>
              </a:rPr>
              <a:t> </a:t>
            </a:r>
            <a:r>
              <a:rPr lang="tr-TR" altLang="tr-TR" dirty="0" err="1">
                <a:latin typeface="Palatino-Roman" charset="0"/>
              </a:rPr>
              <a:t>Merge</a:t>
            </a:r>
            <a:r>
              <a:rPr lang="tr-TR" altLang="tr-TR" dirty="0">
                <a:latin typeface="Palatino-Roman" charset="0"/>
              </a:rPr>
              <a:t> </a:t>
            </a:r>
            <a:r>
              <a:rPr lang="tr-TR" altLang="tr-TR" dirty="0" err="1">
                <a:latin typeface="Palatino-Roman" charset="0"/>
              </a:rPr>
              <a:t>clusters</a:t>
            </a:r>
            <a:r>
              <a:rPr lang="tr-TR" altLang="tr-TR" dirty="0">
                <a:latin typeface="Palatino-Roman" charset="0"/>
              </a:rPr>
              <a:t> </a:t>
            </a:r>
            <a:r>
              <a:rPr lang="tr-TR" altLang="tr-TR" dirty="0" err="1">
                <a:latin typeface="Palatino-Roman" charset="0"/>
              </a:rPr>
              <a:t>until</a:t>
            </a:r>
            <a:r>
              <a:rPr lang="tr-TR" altLang="tr-TR" dirty="0">
                <a:latin typeface="Palatino-Roman" charset="0"/>
              </a:rPr>
              <a:t> </a:t>
            </a:r>
            <a:r>
              <a:rPr lang="tr-TR" altLang="tr-TR" dirty="0" err="1">
                <a:latin typeface="Palatino-Roman" charset="0"/>
              </a:rPr>
              <a:t>only</a:t>
            </a:r>
            <a:r>
              <a:rPr lang="tr-TR" altLang="tr-TR" dirty="0">
                <a:latin typeface="Palatino-Roman" charset="0"/>
              </a:rPr>
              <a:t> </a:t>
            </a:r>
            <a:r>
              <a:rPr lang="tr-TR" altLang="tr-TR" dirty="0" err="1">
                <a:latin typeface="Palatino-Roman" charset="0"/>
              </a:rPr>
              <a:t>one</a:t>
            </a:r>
            <a:r>
              <a:rPr lang="tr-TR" altLang="tr-TR" dirty="0">
                <a:latin typeface="Palatino-Roman" charset="0"/>
              </a:rPr>
              <a:t> is </a:t>
            </a:r>
            <a:r>
              <a:rPr lang="tr-TR" altLang="tr-TR" dirty="0" err="1">
                <a:latin typeface="Palatino-Roman" charset="0"/>
              </a:rPr>
              <a:t>left</a:t>
            </a:r>
            <a:endParaRPr lang="tr-TR" altLang="tr-TR" dirty="0">
              <a:latin typeface="Palatino-Roman" charset="0"/>
            </a:endParaRPr>
          </a:p>
          <a:p>
            <a:pPr eaLnBrk="1" hangingPunct="1">
              <a:spcBef>
                <a:spcPct val="50000"/>
              </a:spcBef>
            </a:pPr>
            <a:r>
              <a:rPr lang="tr-TR" altLang="tr-TR" dirty="0">
                <a:latin typeface="Palatino-Roman" charset="0"/>
              </a:rPr>
              <a:t>– </a:t>
            </a:r>
            <a:r>
              <a:rPr lang="tr-TR" altLang="tr-TR" dirty="0" err="1">
                <a:latin typeface="Palatino-Roman" charset="0"/>
              </a:rPr>
              <a:t>Divisive</a:t>
            </a:r>
            <a:r>
              <a:rPr lang="tr-TR" altLang="tr-TR" dirty="0">
                <a:latin typeface="Arial" panose="020B0604020202020204" pitchFamily="34" charset="0"/>
              </a:rPr>
              <a:t> (top-</a:t>
            </a:r>
            <a:r>
              <a:rPr lang="tr-TR" altLang="tr-TR" dirty="0" err="1">
                <a:latin typeface="Arial" panose="020B0604020202020204" pitchFamily="34" charset="0"/>
              </a:rPr>
              <a:t>down</a:t>
            </a:r>
            <a:r>
              <a:rPr lang="tr-TR" altLang="tr-TR" dirty="0">
                <a:latin typeface="Arial" panose="020B0604020202020204" pitchFamily="34" charset="0"/>
              </a:rPr>
              <a:t> </a:t>
            </a:r>
            <a:r>
              <a:rPr lang="tr-TR" altLang="tr-TR" dirty="0" err="1">
                <a:latin typeface="Arial" panose="020B0604020202020204" pitchFamily="34" charset="0"/>
              </a:rPr>
              <a:t>splitting</a:t>
            </a:r>
            <a:r>
              <a:rPr lang="tr-TR" altLang="tr-TR" dirty="0">
                <a:latin typeface="Arial" panose="020B0604020202020204" pitchFamily="34" charset="0"/>
              </a:rPr>
              <a:t>)</a:t>
            </a:r>
          </a:p>
          <a:p>
            <a:pPr eaLnBrk="1" hangingPunct="1">
              <a:spcBef>
                <a:spcPct val="50000"/>
              </a:spcBef>
            </a:pPr>
            <a:r>
              <a:rPr lang="tr-TR" altLang="tr-TR" dirty="0">
                <a:latin typeface="Arial" panose="020B0604020202020204" pitchFamily="34" charset="0"/>
              </a:rPr>
              <a:t>     </a:t>
            </a:r>
            <a:r>
              <a:rPr lang="tr-TR" altLang="tr-TR" dirty="0">
                <a:latin typeface="Palatino-Roman" charset="0"/>
              </a:rPr>
              <a:t>• Start </a:t>
            </a:r>
            <a:r>
              <a:rPr lang="tr-TR" altLang="tr-TR" dirty="0" err="1">
                <a:latin typeface="Palatino-Roman" charset="0"/>
              </a:rPr>
              <a:t>with</a:t>
            </a:r>
            <a:r>
              <a:rPr lang="tr-TR" altLang="tr-TR" dirty="0">
                <a:latin typeface="Palatino-Roman" charset="0"/>
              </a:rPr>
              <a:t> </a:t>
            </a:r>
            <a:r>
              <a:rPr lang="tr-TR" altLang="tr-TR" dirty="0" err="1">
                <a:latin typeface="Palatino-Roman" charset="0"/>
              </a:rPr>
              <a:t>all</a:t>
            </a:r>
            <a:r>
              <a:rPr lang="tr-TR" altLang="tr-TR" dirty="0">
                <a:latin typeface="Palatino-Roman" charset="0"/>
              </a:rPr>
              <a:t> </a:t>
            </a:r>
            <a:r>
              <a:rPr lang="tr-TR" altLang="tr-TR" dirty="0" err="1">
                <a:latin typeface="Palatino-Roman" charset="0"/>
              </a:rPr>
              <a:t>the</a:t>
            </a:r>
            <a:r>
              <a:rPr lang="tr-TR" altLang="tr-TR" dirty="0">
                <a:latin typeface="Palatino-Roman" charset="0"/>
              </a:rPr>
              <a:t> </a:t>
            </a:r>
            <a:r>
              <a:rPr lang="tr-TR" altLang="tr-TR" dirty="0" err="1">
                <a:latin typeface="Palatino-Roman" charset="0"/>
              </a:rPr>
              <a:t>points</a:t>
            </a:r>
            <a:r>
              <a:rPr lang="tr-TR" altLang="tr-TR" dirty="0">
                <a:latin typeface="Palatino-Roman" charset="0"/>
              </a:rPr>
              <a:t> as </a:t>
            </a:r>
            <a:r>
              <a:rPr lang="tr-TR" altLang="tr-TR" dirty="0" err="1">
                <a:latin typeface="Palatino-Roman" charset="0"/>
              </a:rPr>
              <a:t>one</a:t>
            </a:r>
            <a:r>
              <a:rPr lang="tr-TR" altLang="tr-TR" dirty="0">
                <a:latin typeface="Palatino-Roman" charset="0"/>
              </a:rPr>
              <a:t> </a:t>
            </a:r>
            <a:r>
              <a:rPr lang="tr-TR" altLang="tr-TR" dirty="0" err="1">
                <a:latin typeface="Palatino-Roman" charset="0"/>
              </a:rPr>
              <a:t>cluster</a:t>
            </a:r>
            <a:endParaRPr lang="tr-TR" altLang="tr-TR" dirty="0">
              <a:latin typeface="Palatino-Roman" charset="0"/>
            </a:endParaRPr>
          </a:p>
          <a:p>
            <a:pPr eaLnBrk="1" hangingPunct="1">
              <a:spcBef>
                <a:spcPct val="50000"/>
              </a:spcBef>
            </a:pPr>
            <a:r>
              <a:rPr lang="tr-TR" altLang="tr-TR" dirty="0">
                <a:latin typeface="Arial" panose="020B0604020202020204" pitchFamily="34" charset="0"/>
              </a:rPr>
              <a:t>     </a:t>
            </a:r>
            <a:r>
              <a:rPr lang="tr-TR" altLang="tr-TR" dirty="0">
                <a:latin typeface="Palatino-Roman" charset="0"/>
              </a:rPr>
              <a:t>• </a:t>
            </a:r>
            <a:r>
              <a:rPr lang="tr-TR" altLang="tr-TR" dirty="0" err="1">
                <a:latin typeface="Palatino-Roman" charset="0"/>
              </a:rPr>
              <a:t>Split</a:t>
            </a:r>
            <a:r>
              <a:rPr lang="tr-TR" altLang="tr-TR" dirty="0">
                <a:latin typeface="Palatino-Roman" charset="0"/>
              </a:rPr>
              <a:t> </a:t>
            </a:r>
            <a:r>
              <a:rPr lang="tr-TR" altLang="tr-TR" dirty="0" err="1">
                <a:latin typeface="Palatino-Roman" charset="0"/>
              </a:rPr>
              <a:t>clusters</a:t>
            </a:r>
            <a:r>
              <a:rPr lang="tr-TR" altLang="tr-TR" dirty="0">
                <a:latin typeface="Palatino-Roman" charset="0"/>
              </a:rPr>
              <a:t> </a:t>
            </a:r>
            <a:r>
              <a:rPr lang="tr-TR" altLang="tr-TR" dirty="0" err="1">
                <a:latin typeface="Palatino-Roman" charset="0"/>
              </a:rPr>
              <a:t>until</a:t>
            </a:r>
            <a:r>
              <a:rPr lang="tr-TR" altLang="tr-TR" dirty="0">
                <a:latin typeface="Palatino-Roman" charset="0"/>
              </a:rPr>
              <a:t> </a:t>
            </a:r>
            <a:r>
              <a:rPr lang="tr-TR" altLang="tr-TR" dirty="0" err="1">
                <a:latin typeface="Palatino-Roman" charset="0"/>
              </a:rPr>
              <a:t>only</a:t>
            </a:r>
            <a:r>
              <a:rPr lang="tr-TR" altLang="tr-TR" dirty="0">
                <a:latin typeface="Palatino-Roman" charset="0"/>
              </a:rPr>
              <a:t> </a:t>
            </a:r>
            <a:r>
              <a:rPr lang="tr-TR" altLang="tr-TR" dirty="0" err="1">
                <a:latin typeface="Palatino-Roman" charset="0"/>
              </a:rPr>
              <a:t>singleton</a:t>
            </a:r>
            <a:r>
              <a:rPr lang="tr-TR" altLang="tr-TR" dirty="0">
                <a:latin typeface="Palatino-Roman" charset="0"/>
              </a:rPr>
              <a:t> </a:t>
            </a:r>
            <a:r>
              <a:rPr lang="tr-TR" altLang="tr-TR" dirty="0" err="1">
                <a:latin typeface="Palatino-Roman" charset="0"/>
              </a:rPr>
              <a:t>clusters</a:t>
            </a:r>
            <a:r>
              <a:rPr lang="tr-TR" altLang="tr-TR" dirty="0">
                <a:latin typeface="Palatino-Roman" charset="0"/>
              </a:rPr>
              <a:t> </a:t>
            </a:r>
            <a:r>
              <a:rPr lang="tr-TR" altLang="tr-TR" dirty="0" err="1">
                <a:latin typeface="Palatino-Roman" charset="0"/>
              </a:rPr>
              <a:t>remain</a:t>
            </a:r>
            <a:endParaRPr lang="tr-TR" altLang="tr-TR" dirty="0">
              <a:latin typeface="Palatino-Roman" charset="0"/>
            </a:endParaRPr>
          </a:p>
          <a:p>
            <a:pPr eaLnBrk="1" hangingPunct="1">
              <a:spcBef>
                <a:spcPct val="50000"/>
              </a:spcBef>
            </a:pPr>
            <a:r>
              <a:rPr lang="tr-TR" altLang="tr-TR" dirty="0">
                <a:latin typeface="Palatino-Roman" charset="0"/>
              </a:rPr>
              <a:t>– </a:t>
            </a:r>
            <a:r>
              <a:rPr lang="tr-TR" altLang="tr-TR" dirty="0" err="1">
                <a:latin typeface="Palatino-Roman" charset="0"/>
              </a:rPr>
              <a:t>Agglomerative</a:t>
            </a:r>
            <a:r>
              <a:rPr lang="tr-TR" altLang="tr-TR" dirty="0">
                <a:latin typeface="Palatino-Roman" charset="0"/>
              </a:rPr>
              <a:t> is </a:t>
            </a:r>
            <a:r>
              <a:rPr lang="tr-TR" altLang="tr-TR" dirty="0" err="1">
                <a:latin typeface="Palatino-Roman" charset="0"/>
              </a:rPr>
              <a:t>more</a:t>
            </a:r>
            <a:r>
              <a:rPr lang="tr-TR" altLang="tr-TR" dirty="0">
                <a:latin typeface="Palatino-Roman" charset="0"/>
              </a:rPr>
              <a:t> popular</a:t>
            </a:r>
          </a:p>
          <a:p>
            <a:pPr eaLnBrk="1" hangingPunct="1">
              <a:spcBef>
                <a:spcPct val="50000"/>
              </a:spcBef>
            </a:pPr>
            <a:r>
              <a:rPr lang="tr-TR" altLang="tr-TR" dirty="0">
                <a:latin typeface="Palatino-Roman" charset="0"/>
              </a:rPr>
              <a:t>• </a:t>
            </a:r>
            <a:r>
              <a:rPr lang="tr-TR" altLang="tr-TR" dirty="0" err="1">
                <a:latin typeface="Palatino-Roman" charset="0"/>
              </a:rPr>
              <a:t>Traditional</a:t>
            </a:r>
            <a:r>
              <a:rPr lang="tr-TR" altLang="tr-TR" dirty="0">
                <a:latin typeface="Palatino-Roman" charset="0"/>
              </a:rPr>
              <a:t> </a:t>
            </a:r>
            <a:r>
              <a:rPr lang="tr-TR" altLang="tr-TR" dirty="0" err="1">
                <a:latin typeface="Palatino-Roman" charset="0"/>
              </a:rPr>
              <a:t>hierarchical</a:t>
            </a:r>
            <a:r>
              <a:rPr lang="tr-TR" altLang="tr-TR" dirty="0">
                <a:latin typeface="Palatino-Roman" charset="0"/>
              </a:rPr>
              <a:t> </a:t>
            </a:r>
            <a:r>
              <a:rPr lang="tr-TR" altLang="tr-TR" dirty="0" err="1">
                <a:latin typeface="Palatino-Roman" charset="0"/>
              </a:rPr>
              <a:t>algorithms</a:t>
            </a:r>
            <a:r>
              <a:rPr lang="tr-TR" altLang="tr-TR" dirty="0">
                <a:latin typeface="Palatino-Roman" charset="0"/>
              </a:rPr>
              <a:t> </a:t>
            </a:r>
            <a:r>
              <a:rPr lang="tr-TR" altLang="tr-TR" dirty="0" err="1">
                <a:latin typeface="Palatino-Roman" charset="0"/>
              </a:rPr>
              <a:t>use</a:t>
            </a:r>
            <a:r>
              <a:rPr lang="tr-TR" altLang="tr-TR" dirty="0">
                <a:latin typeface="Palatino-Roman" charset="0"/>
              </a:rPr>
              <a:t> a</a:t>
            </a:r>
            <a:r>
              <a:rPr lang="tr-TR" altLang="tr-TR" dirty="0">
                <a:latin typeface="Arial" panose="020B0604020202020204" pitchFamily="34" charset="0"/>
              </a:rPr>
              <a:t> </a:t>
            </a:r>
            <a:r>
              <a:rPr lang="tr-TR" altLang="tr-TR" dirty="0" err="1">
                <a:latin typeface="Palatino-Roman" charset="0"/>
              </a:rPr>
              <a:t>similarity</a:t>
            </a:r>
            <a:r>
              <a:rPr lang="tr-TR" altLang="tr-TR" dirty="0">
                <a:latin typeface="Palatino-Roman" charset="0"/>
              </a:rPr>
              <a:t> </a:t>
            </a:r>
            <a:r>
              <a:rPr lang="tr-TR" altLang="tr-TR" dirty="0" err="1">
                <a:latin typeface="Palatino-Roman" charset="0"/>
              </a:rPr>
              <a:t>or</a:t>
            </a:r>
            <a:r>
              <a:rPr lang="tr-TR" altLang="tr-TR" dirty="0">
                <a:latin typeface="Palatino-Roman" charset="0"/>
              </a:rPr>
              <a:t> </a:t>
            </a:r>
            <a:r>
              <a:rPr lang="tr-TR" altLang="tr-TR" dirty="0" err="1">
                <a:latin typeface="Palatino-Roman" charset="0"/>
              </a:rPr>
              <a:t>distance</a:t>
            </a:r>
            <a:r>
              <a:rPr lang="tr-TR" altLang="tr-TR" dirty="0">
                <a:latin typeface="Palatino-Roman" charset="0"/>
              </a:rPr>
              <a:t> </a:t>
            </a:r>
            <a:r>
              <a:rPr lang="tr-TR" altLang="tr-TR" dirty="0" err="1">
                <a:latin typeface="Palatino-Roman" charset="0"/>
              </a:rPr>
              <a:t>matrix</a:t>
            </a:r>
            <a:r>
              <a:rPr lang="tr-TR" altLang="tr-TR" dirty="0">
                <a:latin typeface="Arial" panose="020B0604020202020204" pitchFamily="34" charset="0"/>
              </a:rPr>
              <a:t>, </a:t>
            </a:r>
            <a:r>
              <a:rPr lang="tr-TR" altLang="tr-TR" dirty="0" err="1">
                <a:latin typeface="Arial" panose="020B0604020202020204" pitchFamily="34" charset="0"/>
              </a:rPr>
              <a:t>and</a:t>
            </a:r>
            <a:r>
              <a:rPr lang="tr-TR" altLang="tr-TR" dirty="0">
                <a:latin typeface="Arial" panose="020B0604020202020204" pitchFamily="34" charset="0"/>
              </a:rPr>
              <a:t> </a:t>
            </a:r>
            <a:r>
              <a:rPr lang="tr-TR" altLang="tr-TR" dirty="0" err="1">
                <a:latin typeface="Arial" panose="020B0604020202020204" pitchFamily="34" charset="0"/>
              </a:rPr>
              <a:t>m</a:t>
            </a:r>
            <a:r>
              <a:rPr lang="tr-TR" altLang="tr-TR" dirty="0" err="1">
                <a:latin typeface="Palatino-Roman" charset="0"/>
              </a:rPr>
              <a:t>erge</a:t>
            </a:r>
            <a:r>
              <a:rPr lang="tr-TR" altLang="tr-TR" dirty="0">
                <a:latin typeface="Palatino-Roman" charset="0"/>
              </a:rPr>
              <a:t> </a:t>
            </a:r>
            <a:r>
              <a:rPr lang="tr-TR" altLang="tr-TR" dirty="0" err="1">
                <a:latin typeface="Palatino-Roman" charset="0"/>
              </a:rPr>
              <a:t>or</a:t>
            </a:r>
            <a:r>
              <a:rPr lang="tr-TR" altLang="tr-TR" dirty="0">
                <a:latin typeface="Palatino-Roman" charset="0"/>
              </a:rPr>
              <a:t> </a:t>
            </a:r>
            <a:r>
              <a:rPr lang="tr-TR" altLang="tr-TR" dirty="0" err="1">
                <a:latin typeface="Palatino-Roman" charset="0"/>
              </a:rPr>
              <a:t>split</a:t>
            </a:r>
            <a:r>
              <a:rPr lang="tr-TR" altLang="tr-TR" dirty="0">
                <a:latin typeface="Palatino-Roman" charset="0"/>
              </a:rPr>
              <a:t> </a:t>
            </a:r>
            <a:r>
              <a:rPr lang="tr-TR" altLang="tr-TR" dirty="0" err="1">
                <a:latin typeface="Palatino-Roman" charset="0"/>
              </a:rPr>
              <a:t>one</a:t>
            </a:r>
            <a:r>
              <a:rPr lang="tr-TR" altLang="tr-TR" dirty="0">
                <a:latin typeface="Palatino-Roman" charset="0"/>
              </a:rPr>
              <a:t> </a:t>
            </a:r>
            <a:r>
              <a:rPr lang="tr-TR" altLang="tr-TR" dirty="0" err="1">
                <a:latin typeface="Palatino-Roman" charset="0"/>
              </a:rPr>
              <a:t>cluster</a:t>
            </a:r>
            <a:r>
              <a:rPr lang="tr-TR" altLang="tr-TR" dirty="0">
                <a:latin typeface="Palatino-Roman" charset="0"/>
              </a:rPr>
              <a:t> at a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4">
            <a:extLst>
              <a:ext uri="{FF2B5EF4-FFF2-40B4-BE49-F238E27FC236}">
                <a16:creationId xmlns:a16="http://schemas.microsoft.com/office/drawing/2014/main" id="{6DAF0244-FA34-682B-1327-0D7449BF58A9}"/>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941096F1-F432-46BC-AF9B-2F3AE2B6C56A}" type="slidenum">
              <a:rPr lang="en-US" altLang="tr-TR" smtClean="0"/>
              <a:pPr eaLnBrk="1" hangingPunct="1"/>
              <a:t>13</a:t>
            </a:fld>
            <a:endParaRPr lang="en-US" altLang="tr-TR" sz="1200"/>
          </a:p>
        </p:txBody>
      </p:sp>
      <p:sp>
        <p:nvSpPr>
          <p:cNvPr id="11270" name="Text Box 13">
            <a:extLst>
              <a:ext uri="{FF2B5EF4-FFF2-40B4-BE49-F238E27FC236}">
                <a16:creationId xmlns:a16="http://schemas.microsoft.com/office/drawing/2014/main" id="{19763D14-CE19-4BE2-DD67-5744C26203CC}"/>
              </a:ext>
            </a:extLst>
          </p:cNvPr>
          <p:cNvSpPr txBox="1">
            <a:spLocks noChangeArrowheads="1"/>
          </p:cNvSpPr>
          <p:nvPr/>
        </p:nvSpPr>
        <p:spPr bwMode="auto">
          <a:xfrm>
            <a:off x="539750" y="1316038"/>
            <a:ext cx="82296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buFontTx/>
              <a:buChar char="•"/>
            </a:pPr>
            <a:r>
              <a:rPr lang="en-US" altLang="tr-TR" sz="2800" dirty="0">
                <a:latin typeface="Arial" panose="020B0604020202020204" pitchFamily="34" charset="0"/>
              </a:rPr>
              <a:t>Bottom-up merging techniques are called </a:t>
            </a:r>
            <a:r>
              <a:rPr lang="en-US" altLang="tr-TR" sz="2800" dirty="0">
                <a:solidFill>
                  <a:schemeClr val="folHlink"/>
                </a:solidFill>
                <a:latin typeface="Arial" panose="020B0604020202020204" pitchFamily="34" charset="0"/>
              </a:rPr>
              <a:t>agglomerative</a:t>
            </a:r>
            <a:r>
              <a:rPr lang="en-US" altLang="tr-TR" sz="2800" dirty="0">
                <a:latin typeface="Arial" panose="020B0604020202020204" pitchFamily="34" charset="0"/>
              </a:rPr>
              <a:t> as they agglomerate (merge) smaller clusters into bigger ones.</a:t>
            </a:r>
          </a:p>
          <a:p>
            <a:pPr eaLnBrk="1" hangingPunct="1">
              <a:lnSpc>
                <a:spcPct val="90000"/>
              </a:lnSpc>
              <a:buFontTx/>
              <a:buChar char="•"/>
            </a:pPr>
            <a:r>
              <a:rPr lang="en-US" altLang="tr-TR" sz="2800" dirty="0">
                <a:latin typeface="Arial" panose="020B0604020202020204" pitchFamily="34" charset="0"/>
              </a:rPr>
              <a:t>Typically, clusters are merged if the distance metric between the two clusters is less than a certain threshold.  </a:t>
            </a:r>
            <a:endParaRPr lang="tr-TR" altLang="tr-TR" sz="2800" dirty="0">
              <a:latin typeface="Arial" panose="020B0604020202020204" pitchFamily="34" charset="0"/>
            </a:endParaRPr>
          </a:p>
          <a:p>
            <a:pPr eaLnBrk="1" hangingPunct="1">
              <a:lnSpc>
                <a:spcPct val="90000"/>
              </a:lnSpc>
              <a:buFontTx/>
              <a:buChar char="•"/>
            </a:pPr>
            <a:r>
              <a:rPr lang="en-US" altLang="tr-TR" sz="2800" dirty="0">
                <a:latin typeface="Arial" panose="020B0604020202020204" pitchFamily="34" charset="0"/>
              </a:rPr>
              <a:t>The threshold increases at each stage of merging.</a:t>
            </a:r>
          </a:p>
          <a:p>
            <a:pPr eaLnBrk="1" hangingPunct="1">
              <a:lnSpc>
                <a:spcPct val="90000"/>
              </a:lnSpc>
              <a:buFontTx/>
              <a:buChar char="•"/>
            </a:pPr>
            <a:r>
              <a:rPr lang="en-US" altLang="tr-TR" sz="2800" dirty="0">
                <a:latin typeface="Arial" panose="020B0604020202020204" pitchFamily="34" charset="0"/>
              </a:rPr>
              <a:t>A variety of distance metrics can be used to calculate the distance </a:t>
            </a:r>
            <a:r>
              <a:rPr lang="tr-TR" altLang="tr-TR" sz="2800" dirty="0">
                <a:latin typeface="Arial" panose="020B0604020202020204" pitchFamily="34" charset="0"/>
              </a:rPr>
              <a:t>(</a:t>
            </a:r>
            <a:r>
              <a:rPr lang="tr-TR" altLang="tr-TR" sz="2800" dirty="0" err="1">
                <a:latin typeface="Arial" panose="020B0604020202020204" pitchFamily="34" charset="0"/>
              </a:rPr>
              <a:t>inter-cluster</a:t>
            </a:r>
            <a:r>
              <a:rPr lang="tr-TR" altLang="tr-TR" sz="2800" dirty="0">
                <a:latin typeface="Arial" panose="020B0604020202020204" pitchFamily="34" charset="0"/>
              </a:rPr>
              <a:t> </a:t>
            </a:r>
            <a:r>
              <a:rPr lang="tr-TR" altLang="tr-TR" sz="2800" dirty="0" err="1">
                <a:latin typeface="Arial" panose="020B0604020202020204" pitchFamily="34" charset="0"/>
              </a:rPr>
              <a:t>similarity</a:t>
            </a:r>
            <a:r>
              <a:rPr lang="tr-TR" altLang="tr-TR" sz="2800" dirty="0">
                <a:latin typeface="Arial" panose="020B0604020202020204" pitchFamily="34" charset="0"/>
              </a:rPr>
              <a:t>)  </a:t>
            </a:r>
            <a:r>
              <a:rPr lang="en-US" altLang="tr-TR" sz="2800" dirty="0">
                <a:latin typeface="Arial" panose="020B0604020202020204" pitchFamily="34" charset="0"/>
              </a:rPr>
              <a:t>between clusters</a:t>
            </a:r>
            <a:endParaRPr lang="tr-TR" altLang="tr-TR" sz="2800" dirty="0">
              <a:latin typeface="Arial" panose="020B0604020202020204" pitchFamily="34" charset="0"/>
            </a:endParaRPr>
          </a:p>
          <a:p>
            <a:pPr eaLnBrk="1" hangingPunct="1">
              <a:lnSpc>
                <a:spcPct val="90000"/>
              </a:lnSpc>
            </a:pPr>
            <a:endParaRPr lang="tr-TR" altLang="tr-TR" sz="2800" dirty="0">
              <a:latin typeface="Arial" panose="020B0604020202020204" pitchFamily="34" charset="0"/>
            </a:endParaRPr>
          </a:p>
        </p:txBody>
      </p:sp>
      <p:sp>
        <p:nvSpPr>
          <p:cNvPr id="11271" name="Rectangle 14">
            <a:extLst>
              <a:ext uri="{FF2B5EF4-FFF2-40B4-BE49-F238E27FC236}">
                <a16:creationId xmlns:a16="http://schemas.microsoft.com/office/drawing/2014/main" id="{E4D870F4-67A5-C28C-BDA8-52A23867A5E4}"/>
              </a:ext>
            </a:extLst>
          </p:cNvPr>
          <p:cNvSpPr>
            <a:spLocks noGrp="1" noChangeArrowheads="1"/>
          </p:cNvSpPr>
          <p:nvPr>
            <p:ph type="title"/>
          </p:nvPr>
        </p:nvSpPr>
        <p:spPr>
          <a:xfrm>
            <a:off x="1038225" y="317499"/>
            <a:ext cx="7566025" cy="825501"/>
          </a:xfrm>
          <a:noFill/>
        </p:spPr>
        <p:txBody>
          <a:bodyPr anchor="ctr"/>
          <a:lstStyle/>
          <a:p>
            <a:pPr eaLnBrk="1" hangingPunct="1">
              <a:lnSpc>
                <a:spcPct val="80000"/>
              </a:lnSpc>
            </a:pPr>
            <a:r>
              <a:rPr lang="tr-TR" altLang="tr-TR" b="1" dirty="0" err="1"/>
              <a:t>Agglomerative</a:t>
            </a:r>
            <a:r>
              <a:rPr lang="tr-TR" altLang="tr-TR" b="1" dirty="0"/>
              <a:t> Clustering (</a:t>
            </a:r>
            <a:r>
              <a:rPr lang="en-US" altLang="tr-TR" b="1" dirty="0"/>
              <a:t>Bottom-Up Merging</a:t>
            </a:r>
            <a:r>
              <a:rPr lang="tr-TR" altLang="tr-TR" b="1" dirty="0"/>
              <a:t>)</a:t>
            </a:r>
            <a:endParaRPr lang="en-US" altLang="tr-T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a:extLst>
              <a:ext uri="{FF2B5EF4-FFF2-40B4-BE49-F238E27FC236}">
                <a16:creationId xmlns:a16="http://schemas.microsoft.com/office/drawing/2014/main" id="{EFEFD166-0E53-C151-D7BC-D6803895D8F2}"/>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6D8FE6FC-6AB7-4030-9B30-7088FE103CE0}" type="datetime4">
              <a:rPr lang="en-US" altLang="tr-TR" sz="1200"/>
              <a:pPr eaLnBrk="1" hangingPunct="1"/>
              <a:t>May 7, 2025</a:t>
            </a:fld>
            <a:endParaRPr lang="en-US" altLang="tr-TR" sz="1200"/>
          </a:p>
        </p:txBody>
      </p:sp>
      <p:sp>
        <p:nvSpPr>
          <p:cNvPr id="12291" name="Footer Placeholder 3">
            <a:extLst>
              <a:ext uri="{FF2B5EF4-FFF2-40B4-BE49-F238E27FC236}">
                <a16:creationId xmlns:a16="http://schemas.microsoft.com/office/drawing/2014/main" id="{9F073E3F-9315-8F55-93F8-44712FD39E04}"/>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12292" name="Slide Number Placeholder 4">
            <a:extLst>
              <a:ext uri="{FF2B5EF4-FFF2-40B4-BE49-F238E27FC236}">
                <a16:creationId xmlns:a16="http://schemas.microsoft.com/office/drawing/2014/main" id="{D1C26AAE-3D75-0526-82B2-1740C322FDA4}"/>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941096F1-F432-46BC-AF9B-2F3AE2B6C56A}" type="slidenum">
              <a:rPr lang="en-US" altLang="tr-TR" smtClean="0"/>
              <a:pPr eaLnBrk="1" hangingPunct="1"/>
              <a:t>14</a:t>
            </a:fld>
            <a:endParaRPr lang="en-US" altLang="tr-TR" sz="1200"/>
          </a:p>
        </p:txBody>
      </p:sp>
      <p:sp>
        <p:nvSpPr>
          <p:cNvPr id="12293" name="Text Box 13">
            <a:extLst>
              <a:ext uri="{FF2B5EF4-FFF2-40B4-BE49-F238E27FC236}">
                <a16:creationId xmlns:a16="http://schemas.microsoft.com/office/drawing/2014/main" id="{BBAD150B-6EA4-8720-D7CC-AD2F83884D0B}"/>
              </a:ext>
            </a:extLst>
          </p:cNvPr>
          <p:cNvSpPr txBox="1">
            <a:spLocks noChangeArrowheads="1"/>
          </p:cNvSpPr>
          <p:nvPr/>
        </p:nvSpPr>
        <p:spPr bwMode="auto">
          <a:xfrm>
            <a:off x="501650" y="1085850"/>
            <a:ext cx="82296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90000"/>
              </a:lnSpc>
            </a:pPr>
            <a:r>
              <a:rPr lang="en-US" altLang="tr-TR" sz="1800">
                <a:latin typeface="Arial" panose="020B0604020202020204" pitchFamily="34" charset="0"/>
              </a:rPr>
              <a:t>The sequence of graphs below show how a bottom-up merging techniques may proceed.  Each example starts off in its own cluster.  At each stage, we use the distance threshold to decide which clusters to merge, until eventually we have only one super-cluster. (We may also stop at some other termination condition - e.g. we may stop when we have less than a certain number of super-clusters.)</a:t>
            </a:r>
          </a:p>
        </p:txBody>
      </p:sp>
      <p:sp>
        <p:nvSpPr>
          <p:cNvPr id="12294" name="Line 15">
            <a:extLst>
              <a:ext uri="{FF2B5EF4-FFF2-40B4-BE49-F238E27FC236}">
                <a16:creationId xmlns:a16="http://schemas.microsoft.com/office/drawing/2014/main" id="{5870A711-ABE8-65D7-B484-A7A110C2DD8D}"/>
              </a:ext>
            </a:extLst>
          </p:cNvPr>
          <p:cNvSpPr>
            <a:spLocks noChangeShapeType="1"/>
          </p:cNvSpPr>
          <p:nvPr/>
        </p:nvSpPr>
        <p:spPr bwMode="auto">
          <a:xfrm>
            <a:off x="996950" y="296545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295" name="Line 16">
            <a:extLst>
              <a:ext uri="{FF2B5EF4-FFF2-40B4-BE49-F238E27FC236}">
                <a16:creationId xmlns:a16="http://schemas.microsoft.com/office/drawing/2014/main" id="{1F9B4495-E303-D439-F25E-779842C1FC92}"/>
              </a:ext>
            </a:extLst>
          </p:cNvPr>
          <p:cNvSpPr>
            <a:spLocks noChangeShapeType="1"/>
          </p:cNvSpPr>
          <p:nvPr/>
        </p:nvSpPr>
        <p:spPr bwMode="auto">
          <a:xfrm>
            <a:off x="996950" y="418465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296" name="Oval 17">
            <a:extLst>
              <a:ext uri="{FF2B5EF4-FFF2-40B4-BE49-F238E27FC236}">
                <a16:creationId xmlns:a16="http://schemas.microsoft.com/office/drawing/2014/main" id="{25648359-A27F-FE58-EB66-4F0F46A9C65B}"/>
              </a:ext>
            </a:extLst>
          </p:cNvPr>
          <p:cNvSpPr>
            <a:spLocks noChangeArrowheads="1"/>
          </p:cNvSpPr>
          <p:nvPr/>
        </p:nvSpPr>
        <p:spPr bwMode="auto">
          <a:xfrm>
            <a:off x="1454150" y="3346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297" name="Oval 18">
            <a:extLst>
              <a:ext uri="{FF2B5EF4-FFF2-40B4-BE49-F238E27FC236}">
                <a16:creationId xmlns:a16="http://schemas.microsoft.com/office/drawing/2014/main" id="{9863CD28-DB03-71D7-EA36-656DEFBB7252}"/>
              </a:ext>
            </a:extLst>
          </p:cNvPr>
          <p:cNvSpPr>
            <a:spLocks noChangeArrowheads="1"/>
          </p:cNvSpPr>
          <p:nvPr/>
        </p:nvSpPr>
        <p:spPr bwMode="auto">
          <a:xfrm>
            <a:off x="1301750" y="319405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298" name="Oval 19">
            <a:extLst>
              <a:ext uri="{FF2B5EF4-FFF2-40B4-BE49-F238E27FC236}">
                <a16:creationId xmlns:a16="http://schemas.microsoft.com/office/drawing/2014/main" id="{256CA7AA-2A58-D31C-680D-26FA3EDD3EFC}"/>
              </a:ext>
            </a:extLst>
          </p:cNvPr>
          <p:cNvSpPr>
            <a:spLocks noChangeArrowheads="1"/>
          </p:cNvSpPr>
          <p:nvPr/>
        </p:nvSpPr>
        <p:spPr bwMode="auto">
          <a:xfrm>
            <a:off x="1606550" y="3879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299" name="Oval 20">
            <a:extLst>
              <a:ext uri="{FF2B5EF4-FFF2-40B4-BE49-F238E27FC236}">
                <a16:creationId xmlns:a16="http://schemas.microsoft.com/office/drawing/2014/main" id="{091251D7-D9B2-F7E8-0E62-BC23E9ED87C8}"/>
              </a:ext>
            </a:extLst>
          </p:cNvPr>
          <p:cNvSpPr>
            <a:spLocks noChangeArrowheads="1"/>
          </p:cNvSpPr>
          <p:nvPr/>
        </p:nvSpPr>
        <p:spPr bwMode="auto">
          <a:xfrm>
            <a:off x="1758950" y="3727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0" name="Oval 21">
            <a:extLst>
              <a:ext uri="{FF2B5EF4-FFF2-40B4-BE49-F238E27FC236}">
                <a16:creationId xmlns:a16="http://schemas.microsoft.com/office/drawing/2014/main" id="{9E02C97F-B5F4-DF35-7174-882C35544A20}"/>
              </a:ext>
            </a:extLst>
          </p:cNvPr>
          <p:cNvSpPr>
            <a:spLocks noChangeArrowheads="1"/>
          </p:cNvSpPr>
          <p:nvPr/>
        </p:nvSpPr>
        <p:spPr bwMode="auto">
          <a:xfrm>
            <a:off x="2292350" y="32702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1" name="Oval 22">
            <a:extLst>
              <a:ext uri="{FF2B5EF4-FFF2-40B4-BE49-F238E27FC236}">
                <a16:creationId xmlns:a16="http://schemas.microsoft.com/office/drawing/2014/main" id="{A1ECD87D-9913-16C0-6872-B56C343A55B6}"/>
              </a:ext>
            </a:extLst>
          </p:cNvPr>
          <p:cNvSpPr>
            <a:spLocks noChangeArrowheads="1"/>
          </p:cNvSpPr>
          <p:nvPr/>
        </p:nvSpPr>
        <p:spPr bwMode="auto">
          <a:xfrm>
            <a:off x="2292350" y="34226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2" name="Text Box 23">
            <a:extLst>
              <a:ext uri="{FF2B5EF4-FFF2-40B4-BE49-F238E27FC236}">
                <a16:creationId xmlns:a16="http://schemas.microsoft.com/office/drawing/2014/main" id="{BC06EB2D-BE42-6BFC-C9A3-1FD78BA83075}"/>
              </a:ext>
            </a:extLst>
          </p:cNvPr>
          <p:cNvSpPr txBox="1">
            <a:spLocks noChangeArrowheads="1"/>
          </p:cNvSpPr>
          <p:nvPr/>
        </p:nvSpPr>
        <p:spPr bwMode="auto">
          <a:xfrm>
            <a:off x="844550" y="266065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1</a:t>
            </a:r>
            <a:r>
              <a:rPr lang="en-US" altLang="tr-TR" sz="1600">
                <a:latin typeface="Arial" panose="020B0604020202020204" pitchFamily="34" charset="0"/>
              </a:rPr>
              <a:t>: 5 clusters</a:t>
            </a:r>
          </a:p>
        </p:txBody>
      </p:sp>
      <p:sp>
        <p:nvSpPr>
          <p:cNvPr id="12303" name="Line 24">
            <a:extLst>
              <a:ext uri="{FF2B5EF4-FFF2-40B4-BE49-F238E27FC236}">
                <a16:creationId xmlns:a16="http://schemas.microsoft.com/office/drawing/2014/main" id="{D46E3640-85F8-FE4C-940C-54D61624EFEC}"/>
              </a:ext>
            </a:extLst>
          </p:cNvPr>
          <p:cNvSpPr>
            <a:spLocks noChangeShapeType="1"/>
          </p:cNvSpPr>
          <p:nvPr/>
        </p:nvSpPr>
        <p:spPr bwMode="auto">
          <a:xfrm>
            <a:off x="3663950" y="296545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304" name="Line 25">
            <a:extLst>
              <a:ext uri="{FF2B5EF4-FFF2-40B4-BE49-F238E27FC236}">
                <a16:creationId xmlns:a16="http://schemas.microsoft.com/office/drawing/2014/main" id="{9CAD6040-8F13-72B7-9031-573C9C9EB800}"/>
              </a:ext>
            </a:extLst>
          </p:cNvPr>
          <p:cNvSpPr>
            <a:spLocks noChangeShapeType="1"/>
          </p:cNvSpPr>
          <p:nvPr/>
        </p:nvSpPr>
        <p:spPr bwMode="auto">
          <a:xfrm>
            <a:off x="3663950" y="418465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305" name="Oval 26">
            <a:extLst>
              <a:ext uri="{FF2B5EF4-FFF2-40B4-BE49-F238E27FC236}">
                <a16:creationId xmlns:a16="http://schemas.microsoft.com/office/drawing/2014/main" id="{5D89F961-5BD3-9A53-BB07-1FEABF6B09E3}"/>
              </a:ext>
            </a:extLst>
          </p:cNvPr>
          <p:cNvSpPr>
            <a:spLocks noChangeArrowheads="1"/>
          </p:cNvSpPr>
          <p:nvPr/>
        </p:nvSpPr>
        <p:spPr bwMode="auto">
          <a:xfrm>
            <a:off x="4121150" y="3346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6" name="Oval 27">
            <a:extLst>
              <a:ext uri="{FF2B5EF4-FFF2-40B4-BE49-F238E27FC236}">
                <a16:creationId xmlns:a16="http://schemas.microsoft.com/office/drawing/2014/main" id="{ACCF856A-1737-03E2-B251-19E2C7C94B43}"/>
              </a:ext>
            </a:extLst>
          </p:cNvPr>
          <p:cNvSpPr>
            <a:spLocks noChangeArrowheads="1"/>
          </p:cNvSpPr>
          <p:nvPr/>
        </p:nvSpPr>
        <p:spPr bwMode="auto">
          <a:xfrm>
            <a:off x="4273550" y="3879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7" name="Oval 28">
            <a:extLst>
              <a:ext uri="{FF2B5EF4-FFF2-40B4-BE49-F238E27FC236}">
                <a16:creationId xmlns:a16="http://schemas.microsoft.com/office/drawing/2014/main" id="{DDD64D84-EFA5-F8AD-F2D9-0DD66F0B6FF7}"/>
              </a:ext>
            </a:extLst>
          </p:cNvPr>
          <p:cNvSpPr>
            <a:spLocks noChangeArrowheads="1"/>
          </p:cNvSpPr>
          <p:nvPr/>
        </p:nvSpPr>
        <p:spPr bwMode="auto">
          <a:xfrm>
            <a:off x="4425950" y="3727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8" name="Oval 29">
            <a:extLst>
              <a:ext uri="{FF2B5EF4-FFF2-40B4-BE49-F238E27FC236}">
                <a16:creationId xmlns:a16="http://schemas.microsoft.com/office/drawing/2014/main" id="{E42D30DF-AFDD-0B1B-DE98-220E1A12CC1F}"/>
              </a:ext>
            </a:extLst>
          </p:cNvPr>
          <p:cNvSpPr>
            <a:spLocks noChangeArrowheads="1"/>
          </p:cNvSpPr>
          <p:nvPr/>
        </p:nvSpPr>
        <p:spPr bwMode="auto">
          <a:xfrm>
            <a:off x="4959350" y="32702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09" name="Oval 30">
            <a:extLst>
              <a:ext uri="{FF2B5EF4-FFF2-40B4-BE49-F238E27FC236}">
                <a16:creationId xmlns:a16="http://schemas.microsoft.com/office/drawing/2014/main" id="{9D5E3103-1E25-8FC5-F934-9733F4D53D72}"/>
              </a:ext>
            </a:extLst>
          </p:cNvPr>
          <p:cNvSpPr>
            <a:spLocks noChangeArrowheads="1"/>
          </p:cNvSpPr>
          <p:nvPr/>
        </p:nvSpPr>
        <p:spPr bwMode="auto">
          <a:xfrm>
            <a:off x="4959350" y="34226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0" name="Text Box 31">
            <a:extLst>
              <a:ext uri="{FF2B5EF4-FFF2-40B4-BE49-F238E27FC236}">
                <a16:creationId xmlns:a16="http://schemas.microsoft.com/office/drawing/2014/main" id="{9622E593-62A9-34C2-4EE2-2B7421F7F2E4}"/>
              </a:ext>
            </a:extLst>
          </p:cNvPr>
          <p:cNvSpPr txBox="1">
            <a:spLocks noChangeArrowheads="1"/>
          </p:cNvSpPr>
          <p:nvPr/>
        </p:nvSpPr>
        <p:spPr bwMode="auto">
          <a:xfrm>
            <a:off x="3511550" y="266065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2</a:t>
            </a:r>
            <a:r>
              <a:rPr lang="en-US" altLang="tr-TR" sz="1600">
                <a:latin typeface="Arial" panose="020B0604020202020204" pitchFamily="34" charset="0"/>
              </a:rPr>
              <a:t>: 3 clusters</a:t>
            </a:r>
          </a:p>
        </p:txBody>
      </p:sp>
      <p:sp>
        <p:nvSpPr>
          <p:cNvPr id="12311" name="Line 32">
            <a:extLst>
              <a:ext uri="{FF2B5EF4-FFF2-40B4-BE49-F238E27FC236}">
                <a16:creationId xmlns:a16="http://schemas.microsoft.com/office/drawing/2014/main" id="{F1B1952B-8C41-295A-75DA-99A024F45271}"/>
              </a:ext>
            </a:extLst>
          </p:cNvPr>
          <p:cNvSpPr>
            <a:spLocks noChangeShapeType="1"/>
          </p:cNvSpPr>
          <p:nvPr/>
        </p:nvSpPr>
        <p:spPr bwMode="auto">
          <a:xfrm>
            <a:off x="6407150" y="296545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312" name="Line 33">
            <a:extLst>
              <a:ext uri="{FF2B5EF4-FFF2-40B4-BE49-F238E27FC236}">
                <a16:creationId xmlns:a16="http://schemas.microsoft.com/office/drawing/2014/main" id="{DED8F088-E547-28FA-03CC-7F5BF064E9C7}"/>
              </a:ext>
            </a:extLst>
          </p:cNvPr>
          <p:cNvSpPr>
            <a:spLocks noChangeShapeType="1"/>
          </p:cNvSpPr>
          <p:nvPr/>
        </p:nvSpPr>
        <p:spPr bwMode="auto">
          <a:xfrm>
            <a:off x="6407150" y="418465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313" name="Oval 34">
            <a:extLst>
              <a:ext uri="{FF2B5EF4-FFF2-40B4-BE49-F238E27FC236}">
                <a16:creationId xmlns:a16="http://schemas.microsoft.com/office/drawing/2014/main" id="{6628F003-DF91-0CF7-5940-CCB0B6AFE3A6}"/>
              </a:ext>
            </a:extLst>
          </p:cNvPr>
          <p:cNvSpPr>
            <a:spLocks noChangeArrowheads="1"/>
          </p:cNvSpPr>
          <p:nvPr/>
        </p:nvSpPr>
        <p:spPr bwMode="auto">
          <a:xfrm>
            <a:off x="6864350" y="3346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4" name="Oval 35">
            <a:extLst>
              <a:ext uri="{FF2B5EF4-FFF2-40B4-BE49-F238E27FC236}">
                <a16:creationId xmlns:a16="http://schemas.microsoft.com/office/drawing/2014/main" id="{DC8C19EF-B897-B6C2-C5BF-C49800698357}"/>
              </a:ext>
            </a:extLst>
          </p:cNvPr>
          <p:cNvSpPr>
            <a:spLocks noChangeArrowheads="1"/>
          </p:cNvSpPr>
          <p:nvPr/>
        </p:nvSpPr>
        <p:spPr bwMode="auto">
          <a:xfrm>
            <a:off x="7016750" y="3879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5" name="Oval 36">
            <a:extLst>
              <a:ext uri="{FF2B5EF4-FFF2-40B4-BE49-F238E27FC236}">
                <a16:creationId xmlns:a16="http://schemas.microsoft.com/office/drawing/2014/main" id="{3B5D45BC-C1DD-066C-90CA-C5111FFF048B}"/>
              </a:ext>
            </a:extLst>
          </p:cNvPr>
          <p:cNvSpPr>
            <a:spLocks noChangeArrowheads="1"/>
          </p:cNvSpPr>
          <p:nvPr/>
        </p:nvSpPr>
        <p:spPr bwMode="auto">
          <a:xfrm>
            <a:off x="7169150" y="37274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6" name="Oval 37">
            <a:extLst>
              <a:ext uri="{FF2B5EF4-FFF2-40B4-BE49-F238E27FC236}">
                <a16:creationId xmlns:a16="http://schemas.microsoft.com/office/drawing/2014/main" id="{0F4A9BF8-1ACA-9749-4BEC-D8F9CFF5A2C8}"/>
              </a:ext>
            </a:extLst>
          </p:cNvPr>
          <p:cNvSpPr>
            <a:spLocks noChangeArrowheads="1"/>
          </p:cNvSpPr>
          <p:nvPr/>
        </p:nvSpPr>
        <p:spPr bwMode="auto">
          <a:xfrm>
            <a:off x="7702550" y="32702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7" name="Oval 38">
            <a:extLst>
              <a:ext uri="{FF2B5EF4-FFF2-40B4-BE49-F238E27FC236}">
                <a16:creationId xmlns:a16="http://schemas.microsoft.com/office/drawing/2014/main" id="{C4711749-FC13-873B-C9E1-40A87754D357}"/>
              </a:ext>
            </a:extLst>
          </p:cNvPr>
          <p:cNvSpPr>
            <a:spLocks noChangeArrowheads="1"/>
          </p:cNvSpPr>
          <p:nvPr/>
        </p:nvSpPr>
        <p:spPr bwMode="auto">
          <a:xfrm>
            <a:off x="7702550" y="34226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18" name="Text Box 39">
            <a:extLst>
              <a:ext uri="{FF2B5EF4-FFF2-40B4-BE49-F238E27FC236}">
                <a16:creationId xmlns:a16="http://schemas.microsoft.com/office/drawing/2014/main" id="{0C1CA2AE-1C34-A535-C1A8-923D503855B7}"/>
              </a:ext>
            </a:extLst>
          </p:cNvPr>
          <p:cNvSpPr txBox="1">
            <a:spLocks noChangeArrowheads="1"/>
          </p:cNvSpPr>
          <p:nvPr/>
        </p:nvSpPr>
        <p:spPr bwMode="auto">
          <a:xfrm>
            <a:off x="6254750" y="266065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3</a:t>
            </a:r>
            <a:r>
              <a:rPr lang="en-US" altLang="tr-TR" sz="1600">
                <a:latin typeface="Arial" panose="020B0604020202020204" pitchFamily="34" charset="0"/>
              </a:rPr>
              <a:t>: 1 cluster</a:t>
            </a:r>
          </a:p>
        </p:txBody>
      </p:sp>
      <p:sp>
        <p:nvSpPr>
          <p:cNvPr id="12319" name="Oval 40">
            <a:extLst>
              <a:ext uri="{FF2B5EF4-FFF2-40B4-BE49-F238E27FC236}">
                <a16:creationId xmlns:a16="http://schemas.microsoft.com/office/drawing/2014/main" id="{BE772A75-6F95-D0BD-5894-1EC13565A648}"/>
              </a:ext>
            </a:extLst>
          </p:cNvPr>
          <p:cNvSpPr>
            <a:spLocks noChangeArrowheads="1"/>
          </p:cNvSpPr>
          <p:nvPr/>
        </p:nvSpPr>
        <p:spPr bwMode="auto">
          <a:xfrm>
            <a:off x="1554163" y="3817938"/>
            <a:ext cx="185737" cy="1857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0" name="Oval 41">
            <a:extLst>
              <a:ext uri="{FF2B5EF4-FFF2-40B4-BE49-F238E27FC236}">
                <a16:creationId xmlns:a16="http://schemas.microsoft.com/office/drawing/2014/main" id="{FFAA673F-7DC7-9B12-FD23-35EE81DE645C}"/>
              </a:ext>
            </a:extLst>
          </p:cNvPr>
          <p:cNvSpPr>
            <a:spLocks noChangeArrowheads="1"/>
          </p:cNvSpPr>
          <p:nvPr/>
        </p:nvSpPr>
        <p:spPr bwMode="auto">
          <a:xfrm>
            <a:off x="1711325" y="3665538"/>
            <a:ext cx="180975" cy="2000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1" name="Oval 42">
            <a:extLst>
              <a:ext uri="{FF2B5EF4-FFF2-40B4-BE49-F238E27FC236}">
                <a16:creationId xmlns:a16="http://schemas.microsoft.com/office/drawing/2014/main" id="{BC23EF8E-318F-CD19-7484-A8C11AAFE775}"/>
              </a:ext>
            </a:extLst>
          </p:cNvPr>
          <p:cNvSpPr>
            <a:spLocks noChangeArrowheads="1"/>
          </p:cNvSpPr>
          <p:nvPr/>
        </p:nvSpPr>
        <p:spPr bwMode="auto">
          <a:xfrm>
            <a:off x="2216150" y="3384550"/>
            <a:ext cx="228600" cy="1381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2" name="Oval 43">
            <a:extLst>
              <a:ext uri="{FF2B5EF4-FFF2-40B4-BE49-F238E27FC236}">
                <a16:creationId xmlns:a16="http://schemas.microsoft.com/office/drawing/2014/main" id="{EF0064C8-45B9-7922-87EC-19EE18B6FF32}"/>
              </a:ext>
            </a:extLst>
          </p:cNvPr>
          <p:cNvSpPr>
            <a:spLocks noChangeArrowheads="1"/>
          </p:cNvSpPr>
          <p:nvPr/>
        </p:nvSpPr>
        <p:spPr bwMode="auto">
          <a:xfrm>
            <a:off x="2216150" y="3241675"/>
            <a:ext cx="228600" cy="123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3" name="Oval 44">
            <a:extLst>
              <a:ext uri="{FF2B5EF4-FFF2-40B4-BE49-F238E27FC236}">
                <a16:creationId xmlns:a16="http://schemas.microsoft.com/office/drawing/2014/main" id="{54C3091A-C5A2-226A-18B1-BF7A7A899BDF}"/>
              </a:ext>
            </a:extLst>
          </p:cNvPr>
          <p:cNvSpPr>
            <a:spLocks noChangeArrowheads="1"/>
          </p:cNvSpPr>
          <p:nvPr/>
        </p:nvSpPr>
        <p:spPr bwMode="auto">
          <a:xfrm>
            <a:off x="3968750" y="319405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4" name="Oval 45">
            <a:extLst>
              <a:ext uri="{FF2B5EF4-FFF2-40B4-BE49-F238E27FC236}">
                <a16:creationId xmlns:a16="http://schemas.microsoft.com/office/drawing/2014/main" id="{5CE394EA-A7FC-A9F9-DF24-8F40F771E23F}"/>
              </a:ext>
            </a:extLst>
          </p:cNvPr>
          <p:cNvSpPr>
            <a:spLocks noChangeArrowheads="1"/>
          </p:cNvSpPr>
          <p:nvPr/>
        </p:nvSpPr>
        <p:spPr bwMode="auto">
          <a:xfrm>
            <a:off x="4197350" y="365125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5" name="Oval 46">
            <a:extLst>
              <a:ext uri="{FF2B5EF4-FFF2-40B4-BE49-F238E27FC236}">
                <a16:creationId xmlns:a16="http://schemas.microsoft.com/office/drawing/2014/main" id="{05703A69-C7D1-9EA1-E8D3-559A365F0298}"/>
              </a:ext>
            </a:extLst>
          </p:cNvPr>
          <p:cNvSpPr>
            <a:spLocks noChangeArrowheads="1"/>
          </p:cNvSpPr>
          <p:nvPr/>
        </p:nvSpPr>
        <p:spPr bwMode="auto">
          <a:xfrm>
            <a:off x="4806950" y="319405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6" name="Oval 47">
            <a:extLst>
              <a:ext uri="{FF2B5EF4-FFF2-40B4-BE49-F238E27FC236}">
                <a16:creationId xmlns:a16="http://schemas.microsoft.com/office/drawing/2014/main" id="{780ACB65-0509-BB67-4BD5-D92ACCB50BD6}"/>
              </a:ext>
            </a:extLst>
          </p:cNvPr>
          <p:cNvSpPr>
            <a:spLocks noChangeArrowheads="1"/>
          </p:cNvSpPr>
          <p:nvPr/>
        </p:nvSpPr>
        <p:spPr bwMode="auto">
          <a:xfrm>
            <a:off x="6711950" y="2965450"/>
            <a:ext cx="1219200" cy="1143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2327" name="Text Box 48">
            <a:extLst>
              <a:ext uri="{FF2B5EF4-FFF2-40B4-BE49-F238E27FC236}">
                <a16:creationId xmlns:a16="http://schemas.microsoft.com/office/drawing/2014/main" id="{C2EFE83B-6A45-C65D-7249-DAFC6F49B85B}"/>
              </a:ext>
            </a:extLst>
          </p:cNvPr>
          <p:cNvSpPr txBox="1">
            <a:spLocks noChangeArrowheads="1"/>
          </p:cNvSpPr>
          <p:nvPr/>
        </p:nvSpPr>
        <p:spPr bwMode="auto">
          <a:xfrm>
            <a:off x="1274763" y="6172200"/>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A</a:t>
            </a:r>
          </a:p>
        </p:txBody>
      </p:sp>
      <p:sp>
        <p:nvSpPr>
          <p:cNvPr id="12328" name="Text Box 49">
            <a:extLst>
              <a:ext uri="{FF2B5EF4-FFF2-40B4-BE49-F238E27FC236}">
                <a16:creationId xmlns:a16="http://schemas.microsoft.com/office/drawing/2014/main" id="{C7601E3F-BB0A-2492-55C9-0D09D7043740}"/>
              </a:ext>
            </a:extLst>
          </p:cNvPr>
          <p:cNvSpPr txBox="1">
            <a:spLocks noChangeArrowheads="1"/>
          </p:cNvSpPr>
          <p:nvPr/>
        </p:nvSpPr>
        <p:spPr bwMode="auto">
          <a:xfrm>
            <a:off x="2992438" y="6181725"/>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B</a:t>
            </a:r>
          </a:p>
        </p:txBody>
      </p:sp>
      <p:sp>
        <p:nvSpPr>
          <p:cNvPr id="12329" name="Text Box 50">
            <a:extLst>
              <a:ext uri="{FF2B5EF4-FFF2-40B4-BE49-F238E27FC236}">
                <a16:creationId xmlns:a16="http://schemas.microsoft.com/office/drawing/2014/main" id="{EF47D358-ACC9-1ADF-330B-31A745F35DC6}"/>
              </a:ext>
            </a:extLst>
          </p:cNvPr>
          <p:cNvSpPr txBox="1">
            <a:spLocks noChangeArrowheads="1"/>
          </p:cNvSpPr>
          <p:nvPr/>
        </p:nvSpPr>
        <p:spPr bwMode="auto">
          <a:xfrm>
            <a:off x="4630738" y="6191250"/>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C</a:t>
            </a:r>
          </a:p>
        </p:txBody>
      </p:sp>
      <p:sp>
        <p:nvSpPr>
          <p:cNvPr id="12330" name="Text Box 51">
            <a:extLst>
              <a:ext uri="{FF2B5EF4-FFF2-40B4-BE49-F238E27FC236}">
                <a16:creationId xmlns:a16="http://schemas.microsoft.com/office/drawing/2014/main" id="{4278FD0C-39DA-AC8F-285B-763F6DDBA9BD}"/>
              </a:ext>
            </a:extLst>
          </p:cNvPr>
          <p:cNvSpPr txBox="1">
            <a:spLocks noChangeArrowheads="1"/>
          </p:cNvSpPr>
          <p:nvPr/>
        </p:nvSpPr>
        <p:spPr bwMode="auto">
          <a:xfrm>
            <a:off x="6380163" y="6172200"/>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D</a:t>
            </a:r>
          </a:p>
        </p:txBody>
      </p:sp>
      <p:sp>
        <p:nvSpPr>
          <p:cNvPr id="12331" name="Text Box 52">
            <a:extLst>
              <a:ext uri="{FF2B5EF4-FFF2-40B4-BE49-F238E27FC236}">
                <a16:creationId xmlns:a16="http://schemas.microsoft.com/office/drawing/2014/main" id="{F25068A3-C2B7-9B77-D49B-4F712DF927E9}"/>
              </a:ext>
            </a:extLst>
          </p:cNvPr>
          <p:cNvSpPr txBox="1">
            <a:spLocks noChangeArrowheads="1"/>
          </p:cNvSpPr>
          <p:nvPr/>
        </p:nvSpPr>
        <p:spPr bwMode="auto">
          <a:xfrm>
            <a:off x="7945438" y="6181725"/>
            <a:ext cx="1190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E</a:t>
            </a:r>
          </a:p>
        </p:txBody>
      </p:sp>
      <p:sp>
        <p:nvSpPr>
          <p:cNvPr id="12332" name="Text Box 53">
            <a:extLst>
              <a:ext uri="{FF2B5EF4-FFF2-40B4-BE49-F238E27FC236}">
                <a16:creationId xmlns:a16="http://schemas.microsoft.com/office/drawing/2014/main" id="{F75350D3-3C95-E2B2-F971-F432DC886BBF}"/>
              </a:ext>
            </a:extLst>
          </p:cNvPr>
          <p:cNvSpPr txBox="1">
            <a:spLocks noChangeArrowheads="1"/>
          </p:cNvSpPr>
          <p:nvPr/>
        </p:nvSpPr>
        <p:spPr bwMode="auto">
          <a:xfrm>
            <a:off x="1419225" y="5114925"/>
            <a:ext cx="14970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2: Cluster 1</a:t>
            </a:r>
          </a:p>
        </p:txBody>
      </p:sp>
      <p:sp>
        <p:nvSpPr>
          <p:cNvPr id="12333" name="Text Box 54">
            <a:extLst>
              <a:ext uri="{FF2B5EF4-FFF2-40B4-BE49-F238E27FC236}">
                <a16:creationId xmlns:a16="http://schemas.microsoft.com/office/drawing/2014/main" id="{C066A9C6-7B51-47AC-77DA-E6ECAB92467D}"/>
              </a:ext>
            </a:extLst>
          </p:cNvPr>
          <p:cNvSpPr txBox="1">
            <a:spLocks noChangeArrowheads="1"/>
          </p:cNvSpPr>
          <p:nvPr/>
        </p:nvSpPr>
        <p:spPr bwMode="auto">
          <a:xfrm>
            <a:off x="4802188" y="5114925"/>
            <a:ext cx="1497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2: Cluster 2</a:t>
            </a:r>
          </a:p>
        </p:txBody>
      </p:sp>
      <p:sp>
        <p:nvSpPr>
          <p:cNvPr id="12334" name="Text Box 55">
            <a:extLst>
              <a:ext uri="{FF2B5EF4-FFF2-40B4-BE49-F238E27FC236}">
                <a16:creationId xmlns:a16="http://schemas.microsoft.com/office/drawing/2014/main" id="{719B700C-FE8B-16C3-4BB2-32C68C507171}"/>
              </a:ext>
            </a:extLst>
          </p:cNvPr>
          <p:cNvSpPr txBox="1">
            <a:spLocks noChangeArrowheads="1"/>
          </p:cNvSpPr>
          <p:nvPr/>
        </p:nvSpPr>
        <p:spPr bwMode="auto">
          <a:xfrm>
            <a:off x="5949950" y="4489450"/>
            <a:ext cx="14970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3: Cluster 1</a:t>
            </a:r>
          </a:p>
        </p:txBody>
      </p:sp>
      <p:sp>
        <p:nvSpPr>
          <p:cNvPr id="12335" name="Text Box 56">
            <a:extLst>
              <a:ext uri="{FF2B5EF4-FFF2-40B4-BE49-F238E27FC236}">
                <a16:creationId xmlns:a16="http://schemas.microsoft.com/office/drawing/2014/main" id="{C0E843C9-3D40-28BD-70EA-B0442EA6A95C}"/>
              </a:ext>
            </a:extLst>
          </p:cNvPr>
          <p:cNvSpPr txBox="1">
            <a:spLocks noChangeArrowheads="1"/>
          </p:cNvSpPr>
          <p:nvPr/>
        </p:nvSpPr>
        <p:spPr bwMode="auto">
          <a:xfrm>
            <a:off x="7626350" y="5664200"/>
            <a:ext cx="7588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a:t>
            </a:r>
            <a:br>
              <a:rPr lang="en-US" altLang="tr-TR" sz="1400" b="1">
                <a:latin typeface="Arial" panose="020B0604020202020204" pitchFamily="34" charset="0"/>
              </a:rPr>
            </a:br>
            <a:r>
              <a:rPr lang="en-US" altLang="tr-TR" sz="1400" b="1">
                <a:latin typeface="Arial" panose="020B0604020202020204" pitchFamily="34" charset="0"/>
              </a:rPr>
              <a:t>Cluster 5</a:t>
            </a:r>
          </a:p>
        </p:txBody>
      </p:sp>
      <p:sp>
        <p:nvSpPr>
          <p:cNvPr id="12336" name="Text Box 57">
            <a:extLst>
              <a:ext uri="{FF2B5EF4-FFF2-40B4-BE49-F238E27FC236}">
                <a16:creationId xmlns:a16="http://schemas.microsoft.com/office/drawing/2014/main" id="{07AE5D9B-36FE-D74C-8DB9-3A60F93A03B8}"/>
              </a:ext>
            </a:extLst>
          </p:cNvPr>
          <p:cNvSpPr txBox="1">
            <a:spLocks noChangeArrowheads="1"/>
          </p:cNvSpPr>
          <p:nvPr/>
        </p:nvSpPr>
        <p:spPr bwMode="auto">
          <a:xfrm>
            <a:off x="539750" y="5588000"/>
            <a:ext cx="16002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a:t>
            </a:r>
            <a:br>
              <a:rPr lang="en-US" altLang="tr-TR" sz="1400" b="1">
                <a:latin typeface="Arial" panose="020B0604020202020204" pitchFamily="34" charset="0"/>
              </a:rPr>
            </a:br>
            <a:r>
              <a:rPr lang="en-US" altLang="tr-TR" sz="1400" b="1">
                <a:latin typeface="Arial" panose="020B0604020202020204" pitchFamily="34" charset="0"/>
              </a:rPr>
              <a:t>Cluster 1</a:t>
            </a:r>
          </a:p>
        </p:txBody>
      </p:sp>
      <p:sp>
        <p:nvSpPr>
          <p:cNvPr id="12337" name="Text Box 58">
            <a:extLst>
              <a:ext uri="{FF2B5EF4-FFF2-40B4-BE49-F238E27FC236}">
                <a16:creationId xmlns:a16="http://schemas.microsoft.com/office/drawing/2014/main" id="{675DA5F0-88BA-E44B-8A9B-80FF698805A1}"/>
              </a:ext>
            </a:extLst>
          </p:cNvPr>
          <p:cNvSpPr txBox="1">
            <a:spLocks noChangeArrowheads="1"/>
          </p:cNvSpPr>
          <p:nvPr/>
        </p:nvSpPr>
        <p:spPr bwMode="auto">
          <a:xfrm>
            <a:off x="2292350" y="5588000"/>
            <a:ext cx="1524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a:t>
            </a:r>
            <a:br>
              <a:rPr lang="en-US" altLang="tr-TR" sz="1400" b="1">
                <a:latin typeface="Arial" panose="020B0604020202020204" pitchFamily="34" charset="0"/>
              </a:rPr>
            </a:br>
            <a:r>
              <a:rPr lang="en-US" altLang="tr-TR" sz="1400" b="1">
                <a:latin typeface="Arial" panose="020B0604020202020204" pitchFamily="34" charset="0"/>
              </a:rPr>
              <a:t>Cluster 2</a:t>
            </a:r>
          </a:p>
        </p:txBody>
      </p:sp>
      <p:sp>
        <p:nvSpPr>
          <p:cNvPr id="12338" name="Text Box 59">
            <a:extLst>
              <a:ext uri="{FF2B5EF4-FFF2-40B4-BE49-F238E27FC236}">
                <a16:creationId xmlns:a16="http://schemas.microsoft.com/office/drawing/2014/main" id="{C08658C7-C429-7B87-BA1F-DD1F735D9BE1}"/>
              </a:ext>
            </a:extLst>
          </p:cNvPr>
          <p:cNvSpPr txBox="1">
            <a:spLocks noChangeArrowheads="1"/>
          </p:cNvSpPr>
          <p:nvPr/>
        </p:nvSpPr>
        <p:spPr bwMode="auto">
          <a:xfrm>
            <a:off x="3968750" y="5588000"/>
            <a:ext cx="14478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a:t>
            </a:r>
            <a:br>
              <a:rPr lang="en-US" altLang="tr-TR" sz="1400" b="1">
                <a:latin typeface="Arial" panose="020B0604020202020204" pitchFamily="34" charset="0"/>
              </a:rPr>
            </a:br>
            <a:r>
              <a:rPr lang="en-US" altLang="tr-TR" sz="1400" b="1">
                <a:latin typeface="Arial" panose="020B0604020202020204" pitchFamily="34" charset="0"/>
              </a:rPr>
              <a:t>Cluster 3</a:t>
            </a:r>
          </a:p>
        </p:txBody>
      </p:sp>
      <p:sp>
        <p:nvSpPr>
          <p:cNvPr id="12339" name="Text Box 60">
            <a:extLst>
              <a:ext uri="{FF2B5EF4-FFF2-40B4-BE49-F238E27FC236}">
                <a16:creationId xmlns:a16="http://schemas.microsoft.com/office/drawing/2014/main" id="{FD9245B1-8F06-3BD6-7AE1-F46A3B2AC5CF}"/>
              </a:ext>
            </a:extLst>
          </p:cNvPr>
          <p:cNvSpPr txBox="1">
            <a:spLocks noChangeArrowheads="1"/>
          </p:cNvSpPr>
          <p:nvPr/>
        </p:nvSpPr>
        <p:spPr bwMode="auto">
          <a:xfrm>
            <a:off x="5721350" y="5588000"/>
            <a:ext cx="14478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a:t>
            </a:r>
            <a:br>
              <a:rPr lang="en-US" altLang="tr-TR" sz="1400" b="1">
                <a:latin typeface="Arial" panose="020B0604020202020204" pitchFamily="34" charset="0"/>
              </a:rPr>
            </a:br>
            <a:r>
              <a:rPr lang="en-US" altLang="tr-TR" sz="1400" b="1">
                <a:latin typeface="Arial" panose="020B0604020202020204" pitchFamily="34" charset="0"/>
              </a:rPr>
              <a:t>Cluster 4</a:t>
            </a:r>
          </a:p>
        </p:txBody>
      </p:sp>
      <p:cxnSp>
        <p:nvCxnSpPr>
          <p:cNvPr id="12340" name="AutoShape 61">
            <a:extLst>
              <a:ext uri="{FF2B5EF4-FFF2-40B4-BE49-F238E27FC236}">
                <a16:creationId xmlns:a16="http://schemas.microsoft.com/office/drawing/2014/main" id="{A8674129-8C59-D235-10A2-D4B7543E08F2}"/>
              </a:ext>
            </a:extLst>
          </p:cNvPr>
          <p:cNvCxnSpPr>
            <a:cxnSpLocks noChangeShapeType="1"/>
            <a:stCxn id="12327" idx="0"/>
            <a:endCxn id="12336" idx="2"/>
          </p:cNvCxnSpPr>
          <p:nvPr/>
        </p:nvCxnSpPr>
        <p:spPr bwMode="auto">
          <a:xfrm rot="-5400000">
            <a:off x="1260475" y="6092825"/>
            <a:ext cx="1587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1" name="AutoShape 62">
            <a:extLst>
              <a:ext uri="{FF2B5EF4-FFF2-40B4-BE49-F238E27FC236}">
                <a16:creationId xmlns:a16="http://schemas.microsoft.com/office/drawing/2014/main" id="{41B7895F-211A-A4DA-4986-201076EAE0C7}"/>
              </a:ext>
            </a:extLst>
          </p:cNvPr>
          <p:cNvCxnSpPr>
            <a:cxnSpLocks noChangeShapeType="1"/>
            <a:stCxn id="12329" idx="0"/>
            <a:endCxn id="12338" idx="2"/>
          </p:cNvCxnSpPr>
          <p:nvPr/>
        </p:nvCxnSpPr>
        <p:spPr bwMode="auto">
          <a:xfrm rot="5400000" flipH="1">
            <a:off x="4605338" y="6100762"/>
            <a:ext cx="177800" cy="317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2" name="AutoShape 63">
            <a:extLst>
              <a:ext uri="{FF2B5EF4-FFF2-40B4-BE49-F238E27FC236}">
                <a16:creationId xmlns:a16="http://schemas.microsoft.com/office/drawing/2014/main" id="{F19C1980-A1BA-6572-91D4-8A015E64FD4F}"/>
              </a:ext>
            </a:extLst>
          </p:cNvPr>
          <p:cNvCxnSpPr>
            <a:cxnSpLocks noChangeShapeType="1"/>
            <a:stCxn id="12328" idx="0"/>
            <a:endCxn id="12337" idx="2"/>
          </p:cNvCxnSpPr>
          <p:nvPr/>
        </p:nvCxnSpPr>
        <p:spPr bwMode="auto">
          <a:xfrm rot="5400000" flipH="1">
            <a:off x="2971800" y="6096000"/>
            <a:ext cx="168275" cy="317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3" name="AutoShape 64">
            <a:extLst>
              <a:ext uri="{FF2B5EF4-FFF2-40B4-BE49-F238E27FC236}">
                <a16:creationId xmlns:a16="http://schemas.microsoft.com/office/drawing/2014/main" id="{49E22316-AE0A-0DD7-A57B-F0FAE7262695}"/>
              </a:ext>
            </a:extLst>
          </p:cNvPr>
          <p:cNvCxnSpPr>
            <a:cxnSpLocks noChangeShapeType="1"/>
            <a:stCxn id="12330" idx="0"/>
            <a:endCxn id="12339" idx="2"/>
          </p:cNvCxnSpPr>
          <p:nvPr/>
        </p:nvCxnSpPr>
        <p:spPr bwMode="auto">
          <a:xfrm rot="-5400000">
            <a:off x="6365875" y="6092825"/>
            <a:ext cx="1587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4" name="AutoShape 65">
            <a:extLst>
              <a:ext uri="{FF2B5EF4-FFF2-40B4-BE49-F238E27FC236}">
                <a16:creationId xmlns:a16="http://schemas.microsoft.com/office/drawing/2014/main" id="{E9505947-6B23-13A1-9188-1971ACC8A755}"/>
              </a:ext>
            </a:extLst>
          </p:cNvPr>
          <p:cNvCxnSpPr>
            <a:cxnSpLocks noChangeShapeType="1"/>
            <a:stCxn id="12331" idx="0"/>
            <a:endCxn id="12335" idx="2"/>
          </p:cNvCxnSpPr>
          <p:nvPr/>
        </p:nvCxnSpPr>
        <p:spPr bwMode="auto">
          <a:xfrm rot="-5400000">
            <a:off x="7959725" y="6135688"/>
            <a:ext cx="920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5" name="AutoShape 66">
            <a:extLst>
              <a:ext uri="{FF2B5EF4-FFF2-40B4-BE49-F238E27FC236}">
                <a16:creationId xmlns:a16="http://schemas.microsoft.com/office/drawing/2014/main" id="{229DE580-19D8-12F6-696E-298283094068}"/>
              </a:ext>
            </a:extLst>
          </p:cNvPr>
          <p:cNvCxnSpPr>
            <a:cxnSpLocks noChangeShapeType="1"/>
            <a:stCxn id="12338" idx="0"/>
            <a:endCxn id="12333" idx="2"/>
          </p:cNvCxnSpPr>
          <p:nvPr/>
        </p:nvCxnSpPr>
        <p:spPr bwMode="auto">
          <a:xfrm rot="-5400000">
            <a:off x="4991894" y="5028406"/>
            <a:ext cx="260350" cy="85883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6" name="AutoShape 67">
            <a:extLst>
              <a:ext uri="{FF2B5EF4-FFF2-40B4-BE49-F238E27FC236}">
                <a16:creationId xmlns:a16="http://schemas.microsoft.com/office/drawing/2014/main" id="{F64ED37B-D8AF-97F2-F19B-45C1F22D9239}"/>
              </a:ext>
            </a:extLst>
          </p:cNvPr>
          <p:cNvCxnSpPr>
            <a:cxnSpLocks noChangeShapeType="1"/>
            <a:stCxn id="12339" idx="0"/>
            <a:endCxn id="12333" idx="2"/>
          </p:cNvCxnSpPr>
          <p:nvPr/>
        </p:nvCxnSpPr>
        <p:spPr bwMode="auto">
          <a:xfrm rot="5400000" flipH="1">
            <a:off x="5868194" y="5010944"/>
            <a:ext cx="260350" cy="89376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7" name="AutoShape 68">
            <a:extLst>
              <a:ext uri="{FF2B5EF4-FFF2-40B4-BE49-F238E27FC236}">
                <a16:creationId xmlns:a16="http://schemas.microsoft.com/office/drawing/2014/main" id="{5F5BBC7A-4F22-DB10-8CEB-52B2477ECF5F}"/>
              </a:ext>
            </a:extLst>
          </p:cNvPr>
          <p:cNvCxnSpPr>
            <a:cxnSpLocks noChangeShapeType="1"/>
            <a:stCxn id="12333" idx="0"/>
            <a:endCxn id="12334" idx="2"/>
          </p:cNvCxnSpPr>
          <p:nvPr/>
        </p:nvCxnSpPr>
        <p:spPr bwMode="auto">
          <a:xfrm rot="-5400000">
            <a:off x="5918994" y="4334669"/>
            <a:ext cx="412750" cy="114776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8" name="AutoShape 69">
            <a:extLst>
              <a:ext uri="{FF2B5EF4-FFF2-40B4-BE49-F238E27FC236}">
                <a16:creationId xmlns:a16="http://schemas.microsoft.com/office/drawing/2014/main" id="{EBE07E89-E987-CA82-10A3-191C251851B4}"/>
              </a:ext>
            </a:extLst>
          </p:cNvPr>
          <p:cNvCxnSpPr>
            <a:cxnSpLocks noChangeShapeType="1"/>
            <a:stCxn id="12332" idx="0"/>
            <a:endCxn id="12334" idx="2"/>
          </p:cNvCxnSpPr>
          <p:nvPr/>
        </p:nvCxnSpPr>
        <p:spPr bwMode="auto">
          <a:xfrm rot="-5400000">
            <a:off x="4227513" y="2643187"/>
            <a:ext cx="412750" cy="453072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49" name="AutoShape 70">
            <a:extLst>
              <a:ext uri="{FF2B5EF4-FFF2-40B4-BE49-F238E27FC236}">
                <a16:creationId xmlns:a16="http://schemas.microsoft.com/office/drawing/2014/main" id="{E8948447-0D8E-5317-9AA9-F9C2E91A5841}"/>
              </a:ext>
            </a:extLst>
          </p:cNvPr>
          <p:cNvCxnSpPr>
            <a:cxnSpLocks noChangeShapeType="1"/>
            <a:stCxn id="12352" idx="0"/>
            <a:endCxn id="12334" idx="2"/>
          </p:cNvCxnSpPr>
          <p:nvPr/>
        </p:nvCxnSpPr>
        <p:spPr bwMode="auto">
          <a:xfrm rot="5400000" flipH="1">
            <a:off x="7142957" y="4258468"/>
            <a:ext cx="419100" cy="130651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50" name="AutoShape 71">
            <a:extLst>
              <a:ext uri="{FF2B5EF4-FFF2-40B4-BE49-F238E27FC236}">
                <a16:creationId xmlns:a16="http://schemas.microsoft.com/office/drawing/2014/main" id="{2ED8F294-C3D5-2563-5E3E-5DD9AE3E0090}"/>
              </a:ext>
            </a:extLst>
          </p:cNvPr>
          <p:cNvCxnSpPr>
            <a:cxnSpLocks noChangeShapeType="1"/>
            <a:stCxn id="12336" idx="0"/>
            <a:endCxn id="12332" idx="2"/>
          </p:cNvCxnSpPr>
          <p:nvPr/>
        </p:nvCxnSpPr>
        <p:spPr bwMode="auto">
          <a:xfrm rot="-5400000">
            <a:off x="1624013" y="5043487"/>
            <a:ext cx="260350" cy="82867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51" name="AutoShape 72">
            <a:extLst>
              <a:ext uri="{FF2B5EF4-FFF2-40B4-BE49-F238E27FC236}">
                <a16:creationId xmlns:a16="http://schemas.microsoft.com/office/drawing/2014/main" id="{F83503F7-88B2-D5C9-3519-D95FAEC28DD7}"/>
              </a:ext>
            </a:extLst>
          </p:cNvPr>
          <p:cNvCxnSpPr>
            <a:cxnSpLocks noChangeShapeType="1"/>
            <a:stCxn id="12337" idx="0"/>
            <a:endCxn id="12332" idx="2"/>
          </p:cNvCxnSpPr>
          <p:nvPr/>
        </p:nvCxnSpPr>
        <p:spPr bwMode="auto">
          <a:xfrm rot="5400000" flipH="1">
            <a:off x="2481263" y="5014912"/>
            <a:ext cx="260350" cy="88582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52" name="Text Box 73">
            <a:extLst>
              <a:ext uri="{FF2B5EF4-FFF2-40B4-BE49-F238E27FC236}">
                <a16:creationId xmlns:a16="http://schemas.microsoft.com/office/drawing/2014/main" id="{8A22D04D-B7C5-812F-4420-3A0E1593333A}"/>
              </a:ext>
            </a:extLst>
          </p:cNvPr>
          <p:cNvSpPr txBox="1">
            <a:spLocks noChangeArrowheads="1"/>
          </p:cNvSpPr>
          <p:nvPr/>
        </p:nvSpPr>
        <p:spPr bwMode="auto">
          <a:xfrm>
            <a:off x="7626350" y="5121275"/>
            <a:ext cx="7588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2: </a:t>
            </a:r>
            <a:br>
              <a:rPr lang="en-US" altLang="tr-TR" sz="1400" b="1">
                <a:latin typeface="Arial" panose="020B0604020202020204" pitchFamily="34" charset="0"/>
              </a:rPr>
            </a:br>
            <a:r>
              <a:rPr lang="en-US" altLang="tr-TR" sz="1400" b="1">
                <a:latin typeface="Arial" panose="020B0604020202020204" pitchFamily="34" charset="0"/>
              </a:rPr>
              <a:t>Cluster 3</a:t>
            </a:r>
          </a:p>
        </p:txBody>
      </p:sp>
      <p:cxnSp>
        <p:nvCxnSpPr>
          <p:cNvPr id="12353" name="AutoShape 74">
            <a:extLst>
              <a:ext uri="{FF2B5EF4-FFF2-40B4-BE49-F238E27FC236}">
                <a16:creationId xmlns:a16="http://schemas.microsoft.com/office/drawing/2014/main" id="{B86F9778-ED38-B64E-2B5E-EA9F177EC88D}"/>
              </a:ext>
            </a:extLst>
          </p:cNvPr>
          <p:cNvCxnSpPr>
            <a:cxnSpLocks noChangeShapeType="1"/>
            <a:stCxn id="12335" idx="0"/>
            <a:endCxn id="12352" idx="2"/>
          </p:cNvCxnSpPr>
          <p:nvPr/>
        </p:nvCxnSpPr>
        <p:spPr bwMode="auto">
          <a:xfrm rot="-5400000">
            <a:off x="7947025" y="5605463"/>
            <a:ext cx="1174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54" name="AutoShape 75">
            <a:extLst>
              <a:ext uri="{FF2B5EF4-FFF2-40B4-BE49-F238E27FC236}">
                <a16:creationId xmlns:a16="http://schemas.microsoft.com/office/drawing/2014/main" id="{5491609C-F5BC-D509-6D74-2F71FCEB63CC}"/>
              </a:ext>
            </a:extLst>
          </p:cNvPr>
          <p:cNvSpPr>
            <a:spLocks noChangeArrowheads="1"/>
          </p:cNvSpPr>
          <p:nvPr/>
        </p:nvSpPr>
        <p:spPr bwMode="auto">
          <a:xfrm>
            <a:off x="2673350" y="3270250"/>
            <a:ext cx="838200" cy="533400"/>
          </a:xfrm>
          <a:custGeom>
            <a:avLst/>
            <a:gdLst>
              <a:gd name="T0" fmla="*/ 628650 w 21600"/>
              <a:gd name="T1" fmla="*/ 0 h 21600"/>
              <a:gd name="T2" fmla="*/ 0 w 21600"/>
              <a:gd name="T3" fmla="*/ 266700 h 21600"/>
              <a:gd name="T4" fmla="*/ 628650 w 21600"/>
              <a:gd name="T5" fmla="*/ 533400 h 21600"/>
              <a:gd name="T6" fmla="*/ 8382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a:latin typeface="Arial" panose="020B0604020202020204" pitchFamily="34" charset="0"/>
              </a:rPr>
              <a:t>Merge</a:t>
            </a:r>
          </a:p>
        </p:txBody>
      </p:sp>
      <p:sp>
        <p:nvSpPr>
          <p:cNvPr id="12355" name="AutoShape 76">
            <a:extLst>
              <a:ext uri="{FF2B5EF4-FFF2-40B4-BE49-F238E27FC236}">
                <a16:creationId xmlns:a16="http://schemas.microsoft.com/office/drawing/2014/main" id="{3625CFAC-9C05-A5D0-ECF7-902B22124E2A}"/>
              </a:ext>
            </a:extLst>
          </p:cNvPr>
          <p:cNvSpPr>
            <a:spLocks noChangeArrowheads="1"/>
          </p:cNvSpPr>
          <p:nvPr/>
        </p:nvSpPr>
        <p:spPr bwMode="auto">
          <a:xfrm>
            <a:off x="5492750" y="3346450"/>
            <a:ext cx="838200" cy="533400"/>
          </a:xfrm>
          <a:custGeom>
            <a:avLst/>
            <a:gdLst>
              <a:gd name="T0" fmla="*/ 628650 w 21600"/>
              <a:gd name="T1" fmla="*/ 0 h 21600"/>
              <a:gd name="T2" fmla="*/ 0 w 21600"/>
              <a:gd name="T3" fmla="*/ 266700 h 21600"/>
              <a:gd name="T4" fmla="*/ 628650 w 21600"/>
              <a:gd name="T5" fmla="*/ 533400 h 21600"/>
              <a:gd name="T6" fmla="*/ 8382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a:latin typeface="Arial" panose="020B0604020202020204" pitchFamily="34" charset="0"/>
              </a:rPr>
              <a:t>Merge</a:t>
            </a:r>
          </a:p>
        </p:txBody>
      </p:sp>
      <p:sp>
        <p:nvSpPr>
          <p:cNvPr id="12356" name="Rectangle 77">
            <a:extLst>
              <a:ext uri="{FF2B5EF4-FFF2-40B4-BE49-F238E27FC236}">
                <a16:creationId xmlns:a16="http://schemas.microsoft.com/office/drawing/2014/main" id="{21124C40-8194-322C-A25F-D3B92897D639}"/>
              </a:ext>
            </a:extLst>
          </p:cNvPr>
          <p:cNvSpPr>
            <a:spLocks noGrp="1" noChangeArrowheads="1"/>
          </p:cNvSpPr>
          <p:nvPr>
            <p:ph type="title"/>
          </p:nvPr>
        </p:nvSpPr>
        <p:spPr/>
        <p:txBody>
          <a:bodyPr/>
          <a:lstStyle/>
          <a:p>
            <a:pPr eaLnBrk="1" hangingPunct="1"/>
            <a:r>
              <a:rPr lang="tr-TR" altLang="tr-TR" sz="2400" b="1"/>
              <a:t>Agglomerative Clustering (</a:t>
            </a:r>
            <a:r>
              <a:rPr lang="en-US" altLang="tr-TR" sz="2000" b="1"/>
              <a:t>Bottom-Up Merging</a:t>
            </a:r>
            <a:r>
              <a:rPr lang="tr-TR" altLang="tr-TR" sz="2000" b="1"/>
              <a:t>)</a:t>
            </a:r>
          </a:p>
        </p:txBody>
      </p:sp>
      <p:sp>
        <p:nvSpPr>
          <p:cNvPr id="12357" name="Rectangle 79">
            <a:extLst>
              <a:ext uri="{FF2B5EF4-FFF2-40B4-BE49-F238E27FC236}">
                <a16:creationId xmlns:a16="http://schemas.microsoft.com/office/drawing/2014/main" id="{CBAE5087-C7D4-A4BA-AECF-1A48B33F6C55}"/>
              </a:ext>
            </a:extLst>
          </p:cNvPr>
          <p:cNvSpPr>
            <a:spLocks noChangeArrowheads="1"/>
          </p:cNvSpPr>
          <p:nvPr/>
        </p:nvSpPr>
        <p:spPr bwMode="auto">
          <a:xfrm>
            <a:off x="347663" y="6373813"/>
            <a:ext cx="1962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tr-TR" altLang="tr-TR" sz="1200" b="1">
                <a:solidFill>
                  <a:schemeClr val="folHlink"/>
                </a:solidFill>
              </a:rPr>
              <a:t>Source: </a:t>
            </a:r>
            <a:r>
              <a:rPr lang="en-US" altLang="tr-TR" sz="1200" b="1">
                <a:solidFill>
                  <a:schemeClr val="folHlink"/>
                </a:solidFill>
              </a:rPr>
              <a:t>Alan Abrahams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a:extLst>
              <a:ext uri="{FF2B5EF4-FFF2-40B4-BE49-F238E27FC236}">
                <a16:creationId xmlns:a16="http://schemas.microsoft.com/office/drawing/2014/main" id="{9A57EB6D-48FB-F643-E066-407ABE33A75E}"/>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A595959-F6D1-453B-B581-F40DE9D54EE9}" type="datetime4">
              <a:rPr lang="en-US" altLang="tr-TR" sz="1200"/>
              <a:pPr eaLnBrk="1" hangingPunct="1"/>
              <a:t>May 7, 2025</a:t>
            </a:fld>
            <a:endParaRPr lang="en-US" altLang="tr-TR" sz="1200"/>
          </a:p>
        </p:txBody>
      </p:sp>
      <p:sp>
        <p:nvSpPr>
          <p:cNvPr id="13315" name="Footer Placeholder 3">
            <a:extLst>
              <a:ext uri="{FF2B5EF4-FFF2-40B4-BE49-F238E27FC236}">
                <a16:creationId xmlns:a16="http://schemas.microsoft.com/office/drawing/2014/main" id="{6DA1CC48-2863-586F-2444-933E15196B66}"/>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13316" name="Slide Number Placeholder 4">
            <a:extLst>
              <a:ext uri="{FF2B5EF4-FFF2-40B4-BE49-F238E27FC236}">
                <a16:creationId xmlns:a16="http://schemas.microsoft.com/office/drawing/2014/main" id="{9C647E43-31FE-90F1-B16B-47DFD211E418}"/>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941096F1-F432-46BC-AF9B-2F3AE2B6C56A}" type="slidenum">
              <a:rPr lang="en-US" altLang="tr-TR" smtClean="0"/>
              <a:pPr eaLnBrk="1" hangingPunct="1"/>
              <a:t>15</a:t>
            </a:fld>
            <a:endParaRPr lang="en-US" altLang="tr-TR" sz="1200"/>
          </a:p>
        </p:txBody>
      </p:sp>
      <p:sp>
        <p:nvSpPr>
          <p:cNvPr id="13317" name="Text Box 12">
            <a:extLst>
              <a:ext uri="{FF2B5EF4-FFF2-40B4-BE49-F238E27FC236}">
                <a16:creationId xmlns:a16="http://schemas.microsoft.com/office/drawing/2014/main" id="{EA4C500C-CA58-6AF9-009D-7ABCA3D68D20}"/>
              </a:ext>
            </a:extLst>
          </p:cNvPr>
          <p:cNvSpPr txBox="1">
            <a:spLocks noChangeArrowheads="1"/>
          </p:cNvSpPr>
          <p:nvPr/>
        </p:nvSpPr>
        <p:spPr bwMode="auto">
          <a:xfrm>
            <a:off x="8893175" y="6640513"/>
            <a:ext cx="196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75D29B6-A9FA-461F-B5FE-78AC7A408CB8}" type="slidenum">
              <a:rPr lang="en-US" altLang="tr-TR" sz="1400" b="1">
                <a:latin typeface="Arial" panose="020B0604020202020204" pitchFamily="34" charset="0"/>
              </a:rPr>
              <a:pPr eaLnBrk="1" hangingPunct="1"/>
              <a:t>15</a:t>
            </a:fld>
            <a:endParaRPr lang="en-US" altLang="tr-TR" sz="1400" b="1">
              <a:latin typeface="Arial" panose="020B0604020202020204" pitchFamily="34" charset="0"/>
            </a:endParaRPr>
          </a:p>
        </p:txBody>
      </p:sp>
      <p:sp>
        <p:nvSpPr>
          <p:cNvPr id="13318" name="Text Box 13">
            <a:extLst>
              <a:ext uri="{FF2B5EF4-FFF2-40B4-BE49-F238E27FC236}">
                <a16:creationId xmlns:a16="http://schemas.microsoft.com/office/drawing/2014/main" id="{1B79235B-C5D0-2D2B-70B5-E8E8D5CEC44C}"/>
              </a:ext>
            </a:extLst>
          </p:cNvPr>
          <p:cNvSpPr txBox="1">
            <a:spLocks noChangeArrowheads="1"/>
          </p:cNvSpPr>
          <p:nvPr/>
        </p:nvSpPr>
        <p:spPr bwMode="auto">
          <a:xfrm>
            <a:off x="0" y="1085850"/>
            <a:ext cx="88741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90000"/>
              </a:lnSpc>
            </a:pPr>
            <a:r>
              <a:rPr lang="en-US" altLang="tr-TR" sz="2000">
                <a:latin typeface="Arial" panose="020B0604020202020204" pitchFamily="34" charset="0"/>
              </a:rPr>
              <a:t>The sequence of graphs below show how a </a:t>
            </a:r>
            <a:r>
              <a:rPr lang="en-US" altLang="tr-TR" sz="2000" b="1">
                <a:latin typeface="Arial" panose="020B0604020202020204" pitchFamily="34" charset="0"/>
              </a:rPr>
              <a:t>top-down splitting</a:t>
            </a:r>
            <a:r>
              <a:rPr lang="en-US" altLang="tr-TR" sz="2000">
                <a:latin typeface="Arial" panose="020B0604020202020204" pitchFamily="34" charset="0"/>
              </a:rPr>
              <a:t> techniques may proceed.  We start off with one super-cluster. At each stage, we decide where to split, until eventually we have reasonable sub-clusters.</a:t>
            </a:r>
          </a:p>
        </p:txBody>
      </p:sp>
      <p:sp>
        <p:nvSpPr>
          <p:cNvPr id="13319" name="Text Box 15">
            <a:extLst>
              <a:ext uri="{FF2B5EF4-FFF2-40B4-BE49-F238E27FC236}">
                <a16:creationId xmlns:a16="http://schemas.microsoft.com/office/drawing/2014/main" id="{1BEEA3BD-BB6F-113A-805A-9976D6A813CA}"/>
              </a:ext>
            </a:extLst>
          </p:cNvPr>
          <p:cNvSpPr txBox="1">
            <a:spLocks noChangeArrowheads="1"/>
          </p:cNvSpPr>
          <p:nvPr/>
        </p:nvSpPr>
        <p:spPr bwMode="auto">
          <a:xfrm>
            <a:off x="984250" y="22002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1</a:t>
            </a:r>
            <a:r>
              <a:rPr lang="en-US" altLang="tr-TR" sz="1600">
                <a:latin typeface="Arial" panose="020B0604020202020204" pitchFamily="34" charset="0"/>
              </a:rPr>
              <a:t>: 1 cluster</a:t>
            </a:r>
          </a:p>
        </p:txBody>
      </p:sp>
      <p:sp>
        <p:nvSpPr>
          <p:cNvPr id="13320" name="Text Box 16">
            <a:extLst>
              <a:ext uri="{FF2B5EF4-FFF2-40B4-BE49-F238E27FC236}">
                <a16:creationId xmlns:a16="http://schemas.microsoft.com/office/drawing/2014/main" id="{131120AB-9384-A550-3473-80936DE61130}"/>
              </a:ext>
            </a:extLst>
          </p:cNvPr>
          <p:cNvSpPr txBox="1">
            <a:spLocks noChangeArrowheads="1"/>
          </p:cNvSpPr>
          <p:nvPr/>
        </p:nvSpPr>
        <p:spPr bwMode="auto">
          <a:xfrm>
            <a:off x="3651250" y="22002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2</a:t>
            </a:r>
            <a:r>
              <a:rPr lang="en-US" altLang="tr-TR" sz="1600">
                <a:latin typeface="Arial" panose="020B0604020202020204" pitchFamily="34" charset="0"/>
              </a:rPr>
              <a:t>: 2 clusters</a:t>
            </a:r>
          </a:p>
        </p:txBody>
      </p:sp>
      <p:sp>
        <p:nvSpPr>
          <p:cNvPr id="13321" name="Line 17">
            <a:extLst>
              <a:ext uri="{FF2B5EF4-FFF2-40B4-BE49-F238E27FC236}">
                <a16:creationId xmlns:a16="http://schemas.microsoft.com/office/drawing/2014/main" id="{68D728DE-E336-AE9F-3E1E-93E930B96DF4}"/>
              </a:ext>
            </a:extLst>
          </p:cNvPr>
          <p:cNvSpPr>
            <a:spLocks noChangeShapeType="1"/>
          </p:cNvSpPr>
          <p:nvPr/>
        </p:nvSpPr>
        <p:spPr bwMode="auto">
          <a:xfrm>
            <a:off x="3803650" y="2505075"/>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22" name="Line 18">
            <a:extLst>
              <a:ext uri="{FF2B5EF4-FFF2-40B4-BE49-F238E27FC236}">
                <a16:creationId xmlns:a16="http://schemas.microsoft.com/office/drawing/2014/main" id="{722ADBEB-4E9A-8D45-965A-EF544AA9FF2D}"/>
              </a:ext>
            </a:extLst>
          </p:cNvPr>
          <p:cNvSpPr>
            <a:spLocks noChangeShapeType="1"/>
          </p:cNvSpPr>
          <p:nvPr/>
        </p:nvSpPr>
        <p:spPr bwMode="auto">
          <a:xfrm>
            <a:off x="3803650" y="3724275"/>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23" name="Oval 19">
            <a:extLst>
              <a:ext uri="{FF2B5EF4-FFF2-40B4-BE49-F238E27FC236}">
                <a16:creationId xmlns:a16="http://schemas.microsoft.com/office/drawing/2014/main" id="{CEB456EC-4EB3-EEE7-6567-064C574346CA}"/>
              </a:ext>
            </a:extLst>
          </p:cNvPr>
          <p:cNvSpPr>
            <a:spLocks noChangeArrowheads="1"/>
          </p:cNvSpPr>
          <p:nvPr/>
        </p:nvSpPr>
        <p:spPr bwMode="auto">
          <a:xfrm>
            <a:off x="4260850" y="2886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24" name="Oval 20">
            <a:extLst>
              <a:ext uri="{FF2B5EF4-FFF2-40B4-BE49-F238E27FC236}">
                <a16:creationId xmlns:a16="http://schemas.microsoft.com/office/drawing/2014/main" id="{6CA6152C-E108-0350-8D40-9BA7532126EC}"/>
              </a:ext>
            </a:extLst>
          </p:cNvPr>
          <p:cNvSpPr>
            <a:spLocks noChangeArrowheads="1"/>
          </p:cNvSpPr>
          <p:nvPr/>
        </p:nvSpPr>
        <p:spPr bwMode="auto">
          <a:xfrm>
            <a:off x="4413250" y="34194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25" name="Oval 21">
            <a:extLst>
              <a:ext uri="{FF2B5EF4-FFF2-40B4-BE49-F238E27FC236}">
                <a16:creationId xmlns:a16="http://schemas.microsoft.com/office/drawing/2014/main" id="{65D80C92-8B68-8046-7EF2-C85980F66F65}"/>
              </a:ext>
            </a:extLst>
          </p:cNvPr>
          <p:cNvSpPr>
            <a:spLocks noChangeArrowheads="1"/>
          </p:cNvSpPr>
          <p:nvPr/>
        </p:nvSpPr>
        <p:spPr bwMode="auto">
          <a:xfrm>
            <a:off x="4565650" y="3267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26" name="Oval 22">
            <a:extLst>
              <a:ext uri="{FF2B5EF4-FFF2-40B4-BE49-F238E27FC236}">
                <a16:creationId xmlns:a16="http://schemas.microsoft.com/office/drawing/2014/main" id="{151911F7-4F78-6B6F-83CF-4F70EC6C76A5}"/>
              </a:ext>
            </a:extLst>
          </p:cNvPr>
          <p:cNvSpPr>
            <a:spLocks noChangeArrowheads="1"/>
          </p:cNvSpPr>
          <p:nvPr/>
        </p:nvSpPr>
        <p:spPr bwMode="auto">
          <a:xfrm>
            <a:off x="5099050" y="28098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27" name="Oval 23">
            <a:extLst>
              <a:ext uri="{FF2B5EF4-FFF2-40B4-BE49-F238E27FC236}">
                <a16:creationId xmlns:a16="http://schemas.microsoft.com/office/drawing/2014/main" id="{200FB5E4-3A1B-F029-55FC-7E950579A113}"/>
              </a:ext>
            </a:extLst>
          </p:cNvPr>
          <p:cNvSpPr>
            <a:spLocks noChangeArrowheads="1"/>
          </p:cNvSpPr>
          <p:nvPr/>
        </p:nvSpPr>
        <p:spPr bwMode="auto">
          <a:xfrm>
            <a:off x="5099050" y="29622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28" name="Text Box 24">
            <a:extLst>
              <a:ext uri="{FF2B5EF4-FFF2-40B4-BE49-F238E27FC236}">
                <a16:creationId xmlns:a16="http://schemas.microsoft.com/office/drawing/2014/main" id="{B35722AF-7B3E-2E9A-3F61-5290754BFCF0}"/>
              </a:ext>
            </a:extLst>
          </p:cNvPr>
          <p:cNvSpPr txBox="1">
            <a:spLocks noChangeArrowheads="1"/>
          </p:cNvSpPr>
          <p:nvPr/>
        </p:nvSpPr>
        <p:spPr bwMode="auto">
          <a:xfrm>
            <a:off x="6781800" y="2741613"/>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600" b="1">
                <a:latin typeface="Arial" panose="020B0604020202020204" pitchFamily="34" charset="0"/>
              </a:rPr>
              <a:t>Stage 3</a:t>
            </a:r>
            <a:r>
              <a:rPr lang="en-US" altLang="tr-TR" sz="1600">
                <a:latin typeface="Arial" panose="020B0604020202020204" pitchFamily="34" charset="0"/>
              </a:rPr>
              <a:t>: 3 clusters</a:t>
            </a:r>
          </a:p>
        </p:txBody>
      </p:sp>
      <p:sp>
        <p:nvSpPr>
          <p:cNvPr id="13329" name="Oval 25">
            <a:extLst>
              <a:ext uri="{FF2B5EF4-FFF2-40B4-BE49-F238E27FC236}">
                <a16:creationId xmlns:a16="http://schemas.microsoft.com/office/drawing/2014/main" id="{627A60FF-8309-3D20-FFAF-49B858E99A2E}"/>
              </a:ext>
            </a:extLst>
          </p:cNvPr>
          <p:cNvSpPr>
            <a:spLocks noChangeArrowheads="1"/>
          </p:cNvSpPr>
          <p:nvPr/>
        </p:nvSpPr>
        <p:spPr bwMode="auto">
          <a:xfrm>
            <a:off x="4108450" y="27336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30" name="Text Box 26">
            <a:extLst>
              <a:ext uri="{FF2B5EF4-FFF2-40B4-BE49-F238E27FC236}">
                <a16:creationId xmlns:a16="http://schemas.microsoft.com/office/drawing/2014/main" id="{7EF44743-741F-FD45-B8FF-7E4DBF4CB896}"/>
              </a:ext>
            </a:extLst>
          </p:cNvPr>
          <p:cNvSpPr txBox="1">
            <a:spLocks noChangeArrowheads="1"/>
          </p:cNvSpPr>
          <p:nvPr/>
        </p:nvSpPr>
        <p:spPr bwMode="auto">
          <a:xfrm>
            <a:off x="1312863" y="5940425"/>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A</a:t>
            </a:r>
          </a:p>
        </p:txBody>
      </p:sp>
      <p:sp>
        <p:nvSpPr>
          <p:cNvPr id="13331" name="Text Box 27">
            <a:extLst>
              <a:ext uri="{FF2B5EF4-FFF2-40B4-BE49-F238E27FC236}">
                <a16:creationId xmlns:a16="http://schemas.microsoft.com/office/drawing/2014/main" id="{6EADF7CA-88B6-1869-F912-82F208933098}"/>
              </a:ext>
            </a:extLst>
          </p:cNvPr>
          <p:cNvSpPr txBox="1">
            <a:spLocks noChangeArrowheads="1"/>
          </p:cNvSpPr>
          <p:nvPr/>
        </p:nvSpPr>
        <p:spPr bwMode="auto">
          <a:xfrm>
            <a:off x="2889250" y="5949950"/>
            <a:ext cx="1285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B</a:t>
            </a:r>
          </a:p>
        </p:txBody>
      </p:sp>
      <p:sp>
        <p:nvSpPr>
          <p:cNvPr id="13332" name="Text Box 28">
            <a:extLst>
              <a:ext uri="{FF2B5EF4-FFF2-40B4-BE49-F238E27FC236}">
                <a16:creationId xmlns:a16="http://schemas.microsoft.com/office/drawing/2014/main" id="{1619C7BA-6074-D9D9-2B0C-5FC4B2EC11C4}"/>
              </a:ext>
            </a:extLst>
          </p:cNvPr>
          <p:cNvSpPr txBox="1">
            <a:spLocks noChangeArrowheads="1"/>
          </p:cNvSpPr>
          <p:nvPr/>
        </p:nvSpPr>
        <p:spPr bwMode="auto">
          <a:xfrm>
            <a:off x="4589463" y="5949950"/>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C</a:t>
            </a:r>
          </a:p>
        </p:txBody>
      </p:sp>
      <p:sp>
        <p:nvSpPr>
          <p:cNvPr id="13333" name="Text Box 29">
            <a:extLst>
              <a:ext uri="{FF2B5EF4-FFF2-40B4-BE49-F238E27FC236}">
                <a16:creationId xmlns:a16="http://schemas.microsoft.com/office/drawing/2014/main" id="{579BB44E-B3A3-7183-4537-31FB12778A86}"/>
              </a:ext>
            </a:extLst>
          </p:cNvPr>
          <p:cNvSpPr txBox="1">
            <a:spLocks noChangeArrowheads="1"/>
          </p:cNvSpPr>
          <p:nvPr/>
        </p:nvSpPr>
        <p:spPr bwMode="auto">
          <a:xfrm>
            <a:off x="6342063" y="5949950"/>
            <a:ext cx="1285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D</a:t>
            </a:r>
          </a:p>
        </p:txBody>
      </p:sp>
      <p:sp>
        <p:nvSpPr>
          <p:cNvPr id="13334" name="Text Box 30">
            <a:extLst>
              <a:ext uri="{FF2B5EF4-FFF2-40B4-BE49-F238E27FC236}">
                <a16:creationId xmlns:a16="http://schemas.microsoft.com/office/drawing/2014/main" id="{0D59DB1C-5602-5C5B-A531-489DD78373A5}"/>
              </a:ext>
            </a:extLst>
          </p:cNvPr>
          <p:cNvSpPr txBox="1">
            <a:spLocks noChangeArrowheads="1"/>
          </p:cNvSpPr>
          <p:nvPr/>
        </p:nvSpPr>
        <p:spPr bwMode="auto">
          <a:xfrm>
            <a:off x="8027988" y="5949950"/>
            <a:ext cx="1190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b="1">
                <a:latin typeface="Arial" panose="020B0604020202020204" pitchFamily="34" charset="0"/>
              </a:rPr>
              <a:t>E</a:t>
            </a:r>
          </a:p>
        </p:txBody>
      </p:sp>
      <p:sp>
        <p:nvSpPr>
          <p:cNvPr id="13335" name="Text Box 31">
            <a:extLst>
              <a:ext uri="{FF2B5EF4-FFF2-40B4-BE49-F238E27FC236}">
                <a16:creationId xmlns:a16="http://schemas.microsoft.com/office/drawing/2014/main" id="{33133C71-FB32-5501-8BBA-9D3B9BDA1BBC}"/>
              </a:ext>
            </a:extLst>
          </p:cNvPr>
          <p:cNvSpPr txBox="1">
            <a:spLocks noChangeArrowheads="1"/>
          </p:cNvSpPr>
          <p:nvPr/>
        </p:nvSpPr>
        <p:spPr bwMode="auto">
          <a:xfrm>
            <a:off x="630238" y="4883150"/>
            <a:ext cx="1497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2: Cluster 1</a:t>
            </a:r>
          </a:p>
        </p:txBody>
      </p:sp>
      <p:sp>
        <p:nvSpPr>
          <p:cNvPr id="13336" name="Text Box 32">
            <a:extLst>
              <a:ext uri="{FF2B5EF4-FFF2-40B4-BE49-F238E27FC236}">
                <a16:creationId xmlns:a16="http://schemas.microsoft.com/office/drawing/2014/main" id="{39BFFCC2-F63D-C59F-9255-5E9C6DD10F86}"/>
              </a:ext>
            </a:extLst>
          </p:cNvPr>
          <p:cNvSpPr txBox="1">
            <a:spLocks noChangeArrowheads="1"/>
          </p:cNvSpPr>
          <p:nvPr/>
        </p:nvSpPr>
        <p:spPr bwMode="auto">
          <a:xfrm>
            <a:off x="4713288" y="4883150"/>
            <a:ext cx="1497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2: Cluster 2</a:t>
            </a:r>
          </a:p>
        </p:txBody>
      </p:sp>
      <p:sp>
        <p:nvSpPr>
          <p:cNvPr id="13337" name="Text Box 33">
            <a:extLst>
              <a:ext uri="{FF2B5EF4-FFF2-40B4-BE49-F238E27FC236}">
                <a16:creationId xmlns:a16="http://schemas.microsoft.com/office/drawing/2014/main" id="{AB150778-D72F-FFB5-6443-C6971A39A8C6}"/>
              </a:ext>
            </a:extLst>
          </p:cNvPr>
          <p:cNvSpPr txBox="1">
            <a:spLocks noChangeArrowheads="1"/>
          </p:cNvSpPr>
          <p:nvPr/>
        </p:nvSpPr>
        <p:spPr bwMode="auto">
          <a:xfrm>
            <a:off x="1060450" y="4105275"/>
            <a:ext cx="14970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1: Cluster 1</a:t>
            </a:r>
          </a:p>
        </p:txBody>
      </p:sp>
      <p:sp>
        <p:nvSpPr>
          <p:cNvPr id="13338" name="Text Box 34">
            <a:extLst>
              <a:ext uri="{FF2B5EF4-FFF2-40B4-BE49-F238E27FC236}">
                <a16:creationId xmlns:a16="http://schemas.microsoft.com/office/drawing/2014/main" id="{4526A7F2-4316-81B4-1857-CBDE778CDB08}"/>
              </a:ext>
            </a:extLst>
          </p:cNvPr>
          <p:cNvSpPr txBox="1">
            <a:spLocks noChangeArrowheads="1"/>
          </p:cNvSpPr>
          <p:nvPr/>
        </p:nvSpPr>
        <p:spPr bwMode="auto">
          <a:xfrm>
            <a:off x="577850" y="5362575"/>
            <a:ext cx="16002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3: </a:t>
            </a:r>
            <a:br>
              <a:rPr lang="en-US" altLang="tr-TR" sz="1400" b="1">
                <a:latin typeface="Arial" panose="020B0604020202020204" pitchFamily="34" charset="0"/>
              </a:rPr>
            </a:br>
            <a:r>
              <a:rPr lang="en-US" altLang="tr-TR" sz="1400" b="1">
                <a:latin typeface="Arial" panose="020B0604020202020204" pitchFamily="34" charset="0"/>
              </a:rPr>
              <a:t>Cluster 1</a:t>
            </a:r>
          </a:p>
        </p:txBody>
      </p:sp>
      <p:sp>
        <p:nvSpPr>
          <p:cNvPr id="13339" name="Text Box 35">
            <a:extLst>
              <a:ext uri="{FF2B5EF4-FFF2-40B4-BE49-F238E27FC236}">
                <a16:creationId xmlns:a16="http://schemas.microsoft.com/office/drawing/2014/main" id="{4F19A8F9-1FDA-5C06-FCFB-D28877D7C26F}"/>
              </a:ext>
            </a:extLst>
          </p:cNvPr>
          <p:cNvSpPr txBox="1">
            <a:spLocks noChangeArrowheads="1"/>
          </p:cNvSpPr>
          <p:nvPr/>
        </p:nvSpPr>
        <p:spPr bwMode="auto">
          <a:xfrm>
            <a:off x="3041650" y="5324475"/>
            <a:ext cx="1524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3: </a:t>
            </a:r>
            <a:br>
              <a:rPr lang="en-US" altLang="tr-TR" sz="1400" b="1">
                <a:latin typeface="Arial" panose="020B0604020202020204" pitchFamily="34" charset="0"/>
              </a:rPr>
            </a:br>
            <a:r>
              <a:rPr lang="en-US" altLang="tr-TR" sz="1400" b="1">
                <a:latin typeface="Arial" panose="020B0604020202020204" pitchFamily="34" charset="0"/>
              </a:rPr>
              <a:t>Cluster 2</a:t>
            </a:r>
          </a:p>
        </p:txBody>
      </p:sp>
      <p:sp>
        <p:nvSpPr>
          <p:cNvPr id="13340" name="Text Box 36">
            <a:extLst>
              <a:ext uri="{FF2B5EF4-FFF2-40B4-BE49-F238E27FC236}">
                <a16:creationId xmlns:a16="http://schemas.microsoft.com/office/drawing/2014/main" id="{AD39C148-5BBC-B231-D70E-3BF4088317E1}"/>
              </a:ext>
            </a:extLst>
          </p:cNvPr>
          <p:cNvSpPr txBox="1">
            <a:spLocks noChangeArrowheads="1"/>
          </p:cNvSpPr>
          <p:nvPr/>
        </p:nvSpPr>
        <p:spPr bwMode="auto">
          <a:xfrm>
            <a:off x="6546850" y="5324475"/>
            <a:ext cx="14478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b="1">
                <a:latin typeface="Arial" panose="020B0604020202020204" pitchFamily="34" charset="0"/>
              </a:rPr>
              <a:t>Stage 3: </a:t>
            </a:r>
            <a:br>
              <a:rPr lang="en-US" altLang="tr-TR" sz="1400" b="1">
                <a:latin typeface="Arial" panose="020B0604020202020204" pitchFamily="34" charset="0"/>
              </a:rPr>
            </a:br>
            <a:r>
              <a:rPr lang="en-US" altLang="tr-TR" sz="1400" b="1">
                <a:latin typeface="Arial" panose="020B0604020202020204" pitchFamily="34" charset="0"/>
              </a:rPr>
              <a:t>Cluster 3</a:t>
            </a:r>
          </a:p>
        </p:txBody>
      </p:sp>
      <p:cxnSp>
        <p:nvCxnSpPr>
          <p:cNvPr id="13341" name="AutoShape 37">
            <a:extLst>
              <a:ext uri="{FF2B5EF4-FFF2-40B4-BE49-F238E27FC236}">
                <a16:creationId xmlns:a16="http://schemas.microsoft.com/office/drawing/2014/main" id="{4C6AF6D3-4463-4727-443A-CAD2C106391D}"/>
              </a:ext>
            </a:extLst>
          </p:cNvPr>
          <p:cNvCxnSpPr>
            <a:cxnSpLocks noChangeShapeType="1"/>
            <a:stCxn id="13330" idx="0"/>
            <a:endCxn id="13338" idx="2"/>
          </p:cNvCxnSpPr>
          <p:nvPr/>
        </p:nvCxnSpPr>
        <p:spPr bwMode="auto">
          <a:xfrm rot="-5400000">
            <a:off x="1301750" y="5864225"/>
            <a:ext cx="1524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AutoShape 38">
            <a:extLst>
              <a:ext uri="{FF2B5EF4-FFF2-40B4-BE49-F238E27FC236}">
                <a16:creationId xmlns:a16="http://schemas.microsoft.com/office/drawing/2014/main" id="{3B744547-0E1F-1428-1B91-22007DA67FBD}"/>
              </a:ext>
            </a:extLst>
          </p:cNvPr>
          <p:cNvCxnSpPr>
            <a:cxnSpLocks noChangeShapeType="1"/>
            <a:stCxn id="13332" idx="0"/>
            <a:endCxn id="13339" idx="2"/>
          </p:cNvCxnSpPr>
          <p:nvPr/>
        </p:nvCxnSpPr>
        <p:spPr bwMode="auto">
          <a:xfrm rot="5400000" flipH="1">
            <a:off x="4129087" y="5424488"/>
            <a:ext cx="200025" cy="8509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AutoShape 39">
            <a:extLst>
              <a:ext uri="{FF2B5EF4-FFF2-40B4-BE49-F238E27FC236}">
                <a16:creationId xmlns:a16="http://schemas.microsoft.com/office/drawing/2014/main" id="{B7EDE8D6-9A76-EDEA-B025-E82F7C60FB73}"/>
              </a:ext>
            </a:extLst>
          </p:cNvPr>
          <p:cNvCxnSpPr>
            <a:cxnSpLocks noChangeShapeType="1"/>
            <a:stCxn id="13331" idx="0"/>
            <a:endCxn id="13339" idx="2"/>
          </p:cNvCxnSpPr>
          <p:nvPr/>
        </p:nvCxnSpPr>
        <p:spPr bwMode="auto">
          <a:xfrm rot="-5400000">
            <a:off x="3278981" y="5425282"/>
            <a:ext cx="200025" cy="84931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AutoShape 40">
            <a:extLst>
              <a:ext uri="{FF2B5EF4-FFF2-40B4-BE49-F238E27FC236}">
                <a16:creationId xmlns:a16="http://schemas.microsoft.com/office/drawing/2014/main" id="{6A621758-6967-5AA0-329B-0D4FF91E148A}"/>
              </a:ext>
            </a:extLst>
          </p:cNvPr>
          <p:cNvCxnSpPr>
            <a:cxnSpLocks noChangeShapeType="1"/>
            <a:stCxn id="13333" idx="0"/>
            <a:endCxn id="13340" idx="2"/>
          </p:cNvCxnSpPr>
          <p:nvPr/>
        </p:nvCxnSpPr>
        <p:spPr bwMode="auto">
          <a:xfrm rot="-5400000">
            <a:off x="6738937" y="5418138"/>
            <a:ext cx="200025" cy="863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AutoShape 41">
            <a:extLst>
              <a:ext uri="{FF2B5EF4-FFF2-40B4-BE49-F238E27FC236}">
                <a16:creationId xmlns:a16="http://schemas.microsoft.com/office/drawing/2014/main" id="{D4053A12-8B7A-6306-BF6F-C0D3D090F1F6}"/>
              </a:ext>
            </a:extLst>
          </p:cNvPr>
          <p:cNvCxnSpPr>
            <a:cxnSpLocks noChangeShapeType="1"/>
            <a:stCxn id="13334" idx="0"/>
            <a:endCxn id="13340" idx="2"/>
          </p:cNvCxnSpPr>
          <p:nvPr/>
        </p:nvCxnSpPr>
        <p:spPr bwMode="auto">
          <a:xfrm rot="5400000" flipH="1">
            <a:off x="7579519" y="5441156"/>
            <a:ext cx="200025" cy="81756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AutoShape 42">
            <a:extLst>
              <a:ext uri="{FF2B5EF4-FFF2-40B4-BE49-F238E27FC236}">
                <a16:creationId xmlns:a16="http://schemas.microsoft.com/office/drawing/2014/main" id="{DAEFA2C4-F8EF-57B6-7A8D-2124ACF8B578}"/>
              </a:ext>
            </a:extLst>
          </p:cNvPr>
          <p:cNvCxnSpPr>
            <a:cxnSpLocks noChangeShapeType="1"/>
            <a:stCxn id="13340" idx="0"/>
            <a:endCxn id="13336" idx="2"/>
          </p:cNvCxnSpPr>
          <p:nvPr/>
        </p:nvCxnSpPr>
        <p:spPr bwMode="auto">
          <a:xfrm rot="5400000" flipH="1">
            <a:off x="6252369" y="4306094"/>
            <a:ext cx="228600" cy="180816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AutoShape 43">
            <a:extLst>
              <a:ext uri="{FF2B5EF4-FFF2-40B4-BE49-F238E27FC236}">
                <a16:creationId xmlns:a16="http://schemas.microsoft.com/office/drawing/2014/main" id="{38224797-529C-F322-A087-F8BF9BE4A27A}"/>
              </a:ext>
            </a:extLst>
          </p:cNvPr>
          <p:cNvCxnSpPr>
            <a:cxnSpLocks noChangeShapeType="1"/>
            <a:stCxn id="13336" idx="0"/>
            <a:endCxn id="13337" idx="2"/>
          </p:cNvCxnSpPr>
          <p:nvPr/>
        </p:nvCxnSpPr>
        <p:spPr bwMode="auto">
          <a:xfrm rot="5400000" flipH="1">
            <a:off x="3353594" y="2774156"/>
            <a:ext cx="565150" cy="365283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AutoShape 44">
            <a:extLst>
              <a:ext uri="{FF2B5EF4-FFF2-40B4-BE49-F238E27FC236}">
                <a16:creationId xmlns:a16="http://schemas.microsoft.com/office/drawing/2014/main" id="{D0FE653A-6853-6323-CAED-E5A2E6110A2D}"/>
              </a:ext>
            </a:extLst>
          </p:cNvPr>
          <p:cNvCxnSpPr>
            <a:cxnSpLocks noChangeShapeType="1"/>
            <a:stCxn id="13335" idx="0"/>
            <a:endCxn id="13337" idx="2"/>
          </p:cNvCxnSpPr>
          <p:nvPr/>
        </p:nvCxnSpPr>
        <p:spPr bwMode="auto">
          <a:xfrm rot="-5400000">
            <a:off x="1312069" y="4385469"/>
            <a:ext cx="565150" cy="43021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AutoShape 45">
            <a:extLst>
              <a:ext uri="{FF2B5EF4-FFF2-40B4-BE49-F238E27FC236}">
                <a16:creationId xmlns:a16="http://schemas.microsoft.com/office/drawing/2014/main" id="{C07B2C17-AABB-1B51-D8D8-C8CD270D1A54}"/>
              </a:ext>
            </a:extLst>
          </p:cNvPr>
          <p:cNvCxnSpPr>
            <a:cxnSpLocks noChangeShapeType="1"/>
            <a:stCxn id="13338" idx="0"/>
            <a:endCxn id="13335" idx="2"/>
          </p:cNvCxnSpPr>
          <p:nvPr/>
        </p:nvCxnSpPr>
        <p:spPr bwMode="auto">
          <a:xfrm rot="-5400000">
            <a:off x="1245394" y="5228431"/>
            <a:ext cx="266700" cy="158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AutoShape 46">
            <a:extLst>
              <a:ext uri="{FF2B5EF4-FFF2-40B4-BE49-F238E27FC236}">
                <a16:creationId xmlns:a16="http://schemas.microsoft.com/office/drawing/2014/main" id="{840837DF-EF51-552F-94FA-116F0B788FFA}"/>
              </a:ext>
            </a:extLst>
          </p:cNvPr>
          <p:cNvCxnSpPr>
            <a:cxnSpLocks noChangeShapeType="1"/>
            <a:stCxn id="13339" idx="0"/>
            <a:endCxn id="13336" idx="2"/>
          </p:cNvCxnSpPr>
          <p:nvPr/>
        </p:nvCxnSpPr>
        <p:spPr bwMode="auto">
          <a:xfrm rot="-5400000">
            <a:off x="4518819" y="4380706"/>
            <a:ext cx="228600" cy="165893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1" name="AutoShape 47">
            <a:extLst>
              <a:ext uri="{FF2B5EF4-FFF2-40B4-BE49-F238E27FC236}">
                <a16:creationId xmlns:a16="http://schemas.microsoft.com/office/drawing/2014/main" id="{BCA1BEA7-C066-1482-F8E8-AF72C6C5D194}"/>
              </a:ext>
            </a:extLst>
          </p:cNvPr>
          <p:cNvSpPr>
            <a:spLocks noChangeArrowheads="1"/>
          </p:cNvSpPr>
          <p:nvPr/>
        </p:nvSpPr>
        <p:spPr bwMode="auto">
          <a:xfrm>
            <a:off x="2813050" y="2809875"/>
            <a:ext cx="838200" cy="533400"/>
          </a:xfrm>
          <a:custGeom>
            <a:avLst/>
            <a:gdLst>
              <a:gd name="T0" fmla="*/ 628650 w 21600"/>
              <a:gd name="T1" fmla="*/ 0 h 21600"/>
              <a:gd name="T2" fmla="*/ 0 w 21600"/>
              <a:gd name="T3" fmla="*/ 266700 h 21600"/>
              <a:gd name="T4" fmla="*/ 628650 w 21600"/>
              <a:gd name="T5" fmla="*/ 533400 h 21600"/>
              <a:gd name="T6" fmla="*/ 8382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a:latin typeface="Arial" panose="020B0604020202020204" pitchFamily="34" charset="0"/>
              </a:rPr>
              <a:t>Split</a:t>
            </a:r>
          </a:p>
        </p:txBody>
      </p:sp>
      <p:sp>
        <p:nvSpPr>
          <p:cNvPr id="13352" name="AutoShape 48">
            <a:extLst>
              <a:ext uri="{FF2B5EF4-FFF2-40B4-BE49-F238E27FC236}">
                <a16:creationId xmlns:a16="http://schemas.microsoft.com/office/drawing/2014/main" id="{6469933F-E424-7EF3-4C4E-A97E7E6D3816}"/>
              </a:ext>
            </a:extLst>
          </p:cNvPr>
          <p:cNvSpPr>
            <a:spLocks noChangeArrowheads="1"/>
          </p:cNvSpPr>
          <p:nvPr/>
        </p:nvSpPr>
        <p:spPr bwMode="auto">
          <a:xfrm>
            <a:off x="5632450" y="2886075"/>
            <a:ext cx="838200" cy="533400"/>
          </a:xfrm>
          <a:custGeom>
            <a:avLst/>
            <a:gdLst>
              <a:gd name="T0" fmla="*/ 628650 w 21600"/>
              <a:gd name="T1" fmla="*/ 0 h 21600"/>
              <a:gd name="T2" fmla="*/ 0 w 21600"/>
              <a:gd name="T3" fmla="*/ 266700 h 21600"/>
              <a:gd name="T4" fmla="*/ 628650 w 21600"/>
              <a:gd name="T5" fmla="*/ 533400 h 21600"/>
              <a:gd name="T6" fmla="*/ 8382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tr-TR" sz="1400">
                <a:latin typeface="Arial" panose="020B0604020202020204" pitchFamily="34" charset="0"/>
              </a:rPr>
              <a:t>Split</a:t>
            </a:r>
          </a:p>
        </p:txBody>
      </p:sp>
      <p:sp>
        <p:nvSpPr>
          <p:cNvPr id="13353" name="Line 49">
            <a:extLst>
              <a:ext uri="{FF2B5EF4-FFF2-40B4-BE49-F238E27FC236}">
                <a16:creationId xmlns:a16="http://schemas.microsoft.com/office/drawing/2014/main" id="{D4CD3D5B-215F-7543-7688-C6604616C16E}"/>
              </a:ext>
            </a:extLst>
          </p:cNvPr>
          <p:cNvSpPr>
            <a:spLocks noChangeShapeType="1"/>
          </p:cNvSpPr>
          <p:nvPr/>
        </p:nvSpPr>
        <p:spPr bwMode="auto">
          <a:xfrm>
            <a:off x="1060450" y="2505075"/>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54" name="Line 50">
            <a:extLst>
              <a:ext uri="{FF2B5EF4-FFF2-40B4-BE49-F238E27FC236}">
                <a16:creationId xmlns:a16="http://schemas.microsoft.com/office/drawing/2014/main" id="{377B8403-ED4D-DB74-EBD3-FF238C455F46}"/>
              </a:ext>
            </a:extLst>
          </p:cNvPr>
          <p:cNvSpPr>
            <a:spLocks noChangeShapeType="1"/>
          </p:cNvSpPr>
          <p:nvPr/>
        </p:nvSpPr>
        <p:spPr bwMode="auto">
          <a:xfrm>
            <a:off x="1060450" y="3724275"/>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55" name="Oval 51">
            <a:extLst>
              <a:ext uri="{FF2B5EF4-FFF2-40B4-BE49-F238E27FC236}">
                <a16:creationId xmlns:a16="http://schemas.microsoft.com/office/drawing/2014/main" id="{7F179C48-DA31-61F4-28F9-1FDB19FC5D00}"/>
              </a:ext>
            </a:extLst>
          </p:cNvPr>
          <p:cNvSpPr>
            <a:spLocks noChangeArrowheads="1"/>
          </p:cNvSpPr>
          <p:nvPr/>
        </p:nvSpPr>
        <p:spPr bwMode="auto">
          <a:xfrm>
            <a:off x="1517650" y="2886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56" name="Oval 52">
            <a:extLst>
              <a:ext uri="{FF2B5EF4-FFF2-40B4-BE49-F238E27FC236}">
                <a16:creationId xmlns:a16="http://schemas.microsoft.com/office/drawing/2014/main" id="{C3605F0B-B406-4E7A-F1D8-8A971BC1BC1B}"/>
              </a:ext>
            </a:extLst>
          </p:cNvPr>
          <p:cNvSpPr>
            <a:spLocks noChangeArrowheads="1"/>
          </p:cNvSpPr>
          <p:nvPr/>
        </p:nvSpPr>
        <p:spPr bwMode="auto">
          <a:xfrm>
            <a:off x="1670050" y="34194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57" name="Oval 53">
            <a:extLst>
              <a:ext uri="{FF2B5EF4-FFF2-40B4-BE49-F238E27FC236}">
                <a16:creationId xmlns:a16="http://schemas.microsoft.com/office/drawing/2014/main" id="{6D7113CA-848A-0ACD-5A35-3285AAD506CF}"/>
              </a:ext>
            </a:extLst>
          </p:cNvPr>
          <p:cNvSpPr>
            <a:spLocks noChangeArrowheads="1"/>
          </p:cNvSpPr>
          <p:nvPr/>
        </p:nvSpPr>
        <p:spPr bwMode="auto">
          <a:xfrm>
            <a:off x="1822450" y="3267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58" name="Oval 54">
            <a:extLst>
              <a:ext uri="{FF2B5EF4-FFF2-40B4-BE49-F238E27FC236}">
                <a16:creationId xmlns:a16="http://schemas.microsoft.com/office/drawing/2014/main" id="{16585DE7-EF80-43B6-F528-2060CC44126C}"/>
              </a:ext>
            </a:extLst>
          </p:cNvPr>
          <p:cNvSpPr>
            <a:spLocks noChangeArrowheads="1"/>
          </p:cNvSpPr>
          <p:nvPr/>
        </p:nvSpPr>
        <p:spPr bwMode="auto">
          <a:xfrm>
            <a:off x="2355850" y="28098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59" name="Oval 55">
            <a:extLst>
              <a:ext uri="{FF2B5EF4-FFF2-40B4-BE49-F238E27FC236}">
                <a16:creationId xmlns:a16="http://schemas.microsoft.com/office/drawing/2014/main" id="{7051152B-8E11-2AFF-47B5-F0310434D1DF}"/>
              </a:ext>
            </a:extLst>
          </p:cNvPr>
          <p:cNvSpPr>
            <a:spLocks noChangeArrowheads="1"/>
          </p:cNvSpPr>
          <p:nvPr/>
        </p:nvSpPr>
        <p:spPr bwMode="auto">
          <a:xfrm>
            <a:off x="2355850" y="29622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0" name="Oval 56">
            <a:extLst>
              <a:ext uri="{FF2B5EF4-FFF2-40B4-BE49-F238E27FC236}">
                <a16:creationId xmlns:a16="http://schemas.microsoft.com/office/drawing/2014/main" id="{235E14C9-ABE1-4F74-9943-33CDC7E25AB8}"/>
              </a:ext>
            </a:extLst>
          </p:cNvPr>
          <p:cNvSpPr>
            <a:spLocks noChangeArrowheads="1"/>
          </p:cNvSpPr>
          <p:nvPr/>
        </p:nvSpPr>
        <p:spPr bwMode="auto">
          <a:xfrm>
            <a:off x="1365250" y="2505075"/>
            <a:ext cx="1219200" cy="1143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1" name="Line 57">
            <a:extLst>
              <a:ext uri="{FF2B5EF4-FFF2-40B4-BE49-F238E27FC236}">
                <a16:creationId xmlns:a16="http://schemas.microsoft.com/office/drawing/2014/main" id="{8125D616-AD27-AFB2-B9D1-10F95D8B8978}"/>
              </a:ext>
            </a:extLst>
          </p:cNvPr>
          <p:cNvSpPr>
            <a:spLocks noChangeShapeType="1"/>
          </p:cNvSpPr>
          <p:nvPr/>
        </p:nvSpPr>
        <p:spPr bwMode="auto">
          <a:xfrm>
            <a:off x="6546850" y="2505075"/>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62" name="Line 58">
            <a:extLst>
              <a:ext uri="{FF2B5EF4-FFF2-40B4-BE49-F238E27FC236}">
                <a16:creationId xmlns:a16="http://schemas.microsoft.com/office/drawing/2014/main" id="{0888A3E0-9265-8369-CE09-E3BC2DB760F1}"/>
              </a:ext>
            </a:extLst>
          </p:cNvPr>
          <p:cNvSpPr>
            <a:spLocks noChangeShapeType="1"/>
          </p:cNvSpPr>
          <p:nvPr/>
        </p:nvSpPr>
        <p:spPr bwMode="auto">
          <a:xfrm>
            <a:off x="6546850" y="3724275"/>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63" name="Oval 59">
            <a:extLst>
              <a:ext uri="{FF2B5EF4-FFF2-40B4-BE49-F238E27FC236}">
                <a16:creationId xmlns:a16="http://schemas.microsoft.com/office/drawing/2014/main" id="{F86EB75C-0FFB-A076-3E6C-93CDA4A66C17}"/>
              </a:ext>
            </a:extLst>
          </p:cNvPr>
          <p:cNvSpPr>
            <a:spLocks noChangeArrowheads="1"/>
          </p:cNvSpPr>
          <p:nvPr/>
        </p:nvSpPr>
        <p:spPr bwMode="auto">
          <a:xfrm>
            <a:off x="7004050" y="2886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4" name="Oval 60">
            <a:extLst>
              <a:ext uri="{FF2B5EF4-FFF2-40B4-BE49-F238E27FC236}">
                <a16:creationId xmlns:a16="http://schemas.microsoft.com/office/drawing/2014/main" id="{F3F7E95C-9175-BEE1-B36F-B4B9888D76BD}"/>
              </a:ext>
            </a:extLst>
          </p:cNvPr>
          <p:cNvSpPr>
            <a:spLocks noChangeArrowheads="1"/>
          </p:cNvSpPr>
          <p:nvPr/>
        </p:nvSpPr>
        <p:spPr bwMode="auto">
          <a:xfrm>
            <a:off x="7156450" y="34194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5" name="Oval 61">
            <a:extLst>
              <a:ext uri="{FF2B5EF4-FFF2-40B4-BE49-F238E27FC236}">
                <a16:creationId xmlns:a16="http://schemas.microsoft.com/office/drawing/2014/main" id="{6BC5E6BB-225A-968B-3238-8565BEEE7585}"/>
              </a:ext>
            </a:extLst>
          </p:cNvPr>
          <p:cNvSpPr>
            <a:spLocks noChangeArrowheads="1"/>
          </p:cNvSpPr>
          <p:nvPr/>
        </p:nvSpPr>
        <p:spPr bwMode="auto">
          <a:xfrm>
            <a:off x="7308850" y="3267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6" name="Oval 62">
            <a:extLst>
              <a:ext uri="{FF2B5EF4-FFF2-40B4-BE49-F238E27FC236}">
                <a16:creationId xmlns:a16="http://schemas.microsoft.com/office/drawing/2014/main" id="{4BA43563-3880-E0A6-2EF9-A18CACA492BF}"/>
              </a:ext>
            </a:extLst>
          </p:cNvPr>
          <p:cNvSpPr>
            <a:spLocks noChangeArrowheads="1"/>
          </p:cNvSpPr>
          <p:nvPr/>
        </p:nvSpPr>
        <p:spPr bwMode="auto">
          <a:xfrm>
            <a:off x="7842250" y="28098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7" name="Oval 63">
            <a:extLst>
              <a:ext uri="{FF2B5EF4-FFF2-40B4-BE49-F238E27FC236}">
                <a16:creationId xmlns:a16="http://schemas.microsoft.com/office/drawing/2014/main" id="{6DFA221D-9ECA-F0C8-B8DE-141D209D3428}"/>
              </a:ext>
            </a:extLst>
          </p:cNvPr>
          <p:cNvSpPr>
            <a:spLocks noChangeArrowheads="1"/>
          </p:cNvSpPr>
          <p:nvPr/>
        </p:nvSpPr>
        <p:spPr bwMode="auto">
          <a:xfrm>
            <a:off x="7842250" y="29622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8" name="Oval 64">
            <a:extLst>
              <a:ext uri="{FF2B5EF4-FFF2-40B4-BE49-F238E27FC236}">
                <a16:creationId xmlns:a16="http://schemas.microsoft.com/office/drawing/2014/main" id="{65F3E736-2414-4ACF-9D8C-C90EC95EEA92}"/>
              </a:ext>
            </a:extLst>
          </p:cNvPr>
          <p:cNvSpPr>
            <a:spLocks noChangeArrowheads="1"/>
          </p:cNvSpPr>
          <p:nvPr/>
        </p:nvSpPr>
        <p:spPr bwMode="auto">
          <a:xfrm>
            <a:off x="6851650" y="27336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69" name="Oval 65">
            <a:extLst>
              <a:ext uri="{FF2B5EF4-FFF2-40B4-BE49-F238E27FC236}">
                <a16:creationId xmlns:a16="http://schemas.microsoft.com/office/drawing/2014/main" id="{FFEFBC8B-85D4-765B-082E-BE0850281C9F}"/>
              </a:ext>
            </a:extLst>
          </p:cNvPr>
          <p:cNvSpPr>
            <a:spLocks noChangeArrowheads="1"/>
          </p:cNvSpPr>
          <p:nvPr/>
        </p:nvSpPr>
        <p:spPr bwMode="auto">
          <a:xfrm>
            <a:off x="7080250" y="31908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70" name="Oval 66">
            <a:extLst>
              <a:ext uri="{FF2B5EF4-FFF2-40B4-BE49-F238E27FC236}">
                <a16:creationId xmlns:a16="http://schemas.microsoft.com/office/drawing/2014/main" id="{B71B8ABE-8A0D-0FBD-2DBA-E556700FF0E3}"/>
              </a:ext>
            </a:extLst>
          </p:cNvPr>
          <p:cNvSpPr>
            <a:spLocks noChangeArrowheads="1"/>
          </p:cNvSpPr>
          <p:nvPr/>
        </p:nvSpPr>
        <p:spPr bwMode="auto">
          <a:xfrm>
            <a:off x="7689850" y="27336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71" name="Oval 67">
            <a:extLst>
              <a:ext uri="{FF2B5EF4-FFF2-40B4-BE49-F238E27FC236}">
                <a16:creationId xmlns:a16="http://schemas.microsoft.com/office/drawing/2014/main" id="{11A52ADA-E156-251E-F008-A0DA9AB43D40}"/>
              </a:ext>
            </a:extLst>
          </p:cNvPr>
          <p:cNvSpPr>
            <a:spLocks noChangeArrowheads="1"/>
          </p:cNvSpPr>
          <p:nvPr/>
        </p:nvSpPr>
        <p:spPr bwMode="auto">
          <a:xfrm rot="3000000">
            <a:off x="4681538" y="2482850"/>
            <a:ext cx="381000" cy="1295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13372" name="Rectangle 68">
            <a:extLst>
              <a:ext uri="{FF2B5EF4-FFF2-40B4-BE49-F238E27FC236}">
                <a16:creationId xmlns:a16="http://schemas.microsoft.com/office/drawing/2014/main" id="{1CD593A2-0B85-82D3-9A2B-6D3225B9F346}"/>
              </a:ext>
            </a:extLst>
          </p:cNvPr>
          <p:cNvSpPr>
            <a:spLocks noGrp="1" noChangeArrowheads="1"/>
          </p:cNvSpPr>
          <p:nvPr>
            <p:ph type="title"/>
          </p:nvPr>
        </p:nvSpPr>
        <p:spPr/>
        <p:txBody>
          <a:bodyPr/>
          <a:lstStyle/>
          <a:p>
            <a:pPr eaLnBrk="1" hangingPunct="1"/>
            <a:r>
              <a:rPr lang="tr-TR" altLang="tr-TR" sz="2400" b="1"/>
              <a:t>Divisive Clustering (</a:t>
            </a:r>
            <a:r>
              <a:rPr lang="tr-TR" altLang="tr-TR" sz="2000" b="1"/>
              <a:t>Top-down Splitting)</a:t>
            </a:r>
          </a:p>
        </p:txBody>
      </p:sp>
      <p:sp>
        <p:nvSpPr>
          <p:cNvPr id="13373" name="Rectangle 69">
            <a:extLst>
              <a:ext uri="{FF2B5EF4-FFF2-40B4-BE49-F238E27FC236}">
                <a16:creationId xmlns:a16="http://schemas.microsoft.com/office/drawing/2014/main" id="{E640AF19-D45B-705A-D514-C8720589D058}"/>
              </a:ext>
            </a:extLst>
          </p:cNvPr>
          <p:cNvSpPr>
            <a:spLocks noChangeArrowheads="1"/>
          </p:cNvSpPr>
          <p:nvPr/>
        </p:nvSpPr>
        <p:spPr bwMode="auto">
          <a:xfrm>
            <a:off x="347663" y="6373813"/>
            <a:ext cx="1962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tr-TR" altLang="tr-TR" sz="1200" b="1">
                <a:solidFill>
                  <a:schemeClr val="folHlink"/>
                </a:solidFill>
              </a:rPr>
              <a:t>Source: </a:t>
            </a:r>
            <a:r>
              <a:rPr lang="en-US" altLang="tr-TR" sz="1200" b="1">
                <a:solidFill>
                  <a:schemeClr val="folHlink"/>
                </a:solidFill>
              </a:rPr>
              <a:t>Alan Abrahams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A4C120BD-F563-15AB-1DFF-A0AF7C096070}"/>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D4B10A5-48D3-4F30-99F4-4E66F21A3CBD}" type="datetime4">
              <a:rPr lang="en-US" altLang="tr-TR" sz="1200"/>
              <a:pPr eaLnBrk="1" hangingPunct="1"/>
              <a:t>May 7, 2025</a:t>
            </a:fld>
            <a:endParaRPr lang="en-US" altLang="tr-TR" sz="1200"/>
          </a:p>
        </p:txBody>
      </p:sp>
      <p:sp>
        <p:nvSpPr>
          <p:cNvPr id="14339" name="Footer Placeholder 4">
            <a:extLst>
              <a:ext uri="{FF2B5EF4-FFF2-40B4-BE49-F238E27FC236}">
                <a16:creationId xmlns:a16="http://schemas.microsoft.com/office/drawing/2014/main" id="{8D7B0FFE-1070-083C-7124-EC005ABB3FE5}"/>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14340" name="Slide Number Placeholder 5">
            <a:extLst>
              <a:ext uri="{FF2B5EF4-FFF2-40B4-BE49-F238E27FC236}">
                <a16:creationId xmlns:a16="http://schemas.microsoft.com/office/drawing/2014/main" id="{EB152A49-4A5D-5921-CA66-40A7EDF00995}"/>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eaLnBrk="1" hangingPunct="1"/>
              <a:t>16</a:t>
            </a:fld>
            <a:endParaRPr lang="en-US" altLang="tr-TR" sz="1200"/>
          </a:p>
        </p:txBody>
      </p:sp>
      <p:sp>
        <p:nvSpPr>
          <p:cNvPr id="14341" name="Rectangle 2">
            <a:extLst>
              <a:ext uri="{FF2B5EF4-FFF2-40B4-BE49-F238E27FC236}">
                <a16:creationId xmlns:a16="http://schemas.microsoft.com/office/drawing/2014/main" id="{21F79876-CB62-95EA-0DE6-4BD4C09C14B4}"/>
              </a:ext>
            </a:extLst>
          </p:cNvPr>
          <p:cNvSpPr>
            <a:spLocks noGrp="1" noChangeArrowheads="1"/>
          </p:cNvSpPr>
          <p:nvPr>
            <p:ph type="title"/>
          </p:nvPr>
        </p:nvSpPr>
        <p:spPr/>
        <p:txBody>
          <a:bodyPr/>
          <a:lstStyle/>
          <a:p>
            <a:pPr eaLnBrk="1" hangingPunct="1"/>
            <a:r>
              <a:rPr lang="tr-TR" altLang="tr-TR" b="1"/>
              <a:t>Agglomerative Algorithms</a:t>
            </a:r>
          </a:p>
        </p:txBody>
      </p:sp>
      <p:sp>
        <p:nvSpPr>
          <p:cNvPr id="14342" name="Rectangle 3">
            <a:extLst>
              <a:ext uri="{FF2B5EF4-FFF2-40B4-BE49-F238E27FC236}">
                <a16:creationId xmlns:a16="http://schemas.microsoft.com/office/drawing/2014/main" id="{50CF8882-D64D-26BC-8CA8-A4C0A7E317DB}"/>
              </a:ext>
            </a:extLst>
          </p:cNvPr>
          <p:cNvSpPr>
            <a:spLocks noGrp="1" noChangeArrowheads="1"/>
          </p:cNvSpPr>
          <p:nvPr>
            <p:ph type="body" idx="1"/>
          </p:nvPr>
        </p:nvSpPr>
        <p:spPr/>
        <p:txBody>
          <a:bodyPr/>
          <a:lstStyle/>
          <a:p>
            <a:pPr eaLnBrk="1" hangingPunct="1"/>
            <a:r>
              <a:rPr lang="tr-TR" altLang="tr-TR" sz="2400"/>
              <a:t>Agglomerative algorithms start with each inidividual item in its own cluster and iterative merge clusters until all items belong in on cluster.</a:t>
            </a:r>
          </a:p>
          <a:p>
            <a:pPr eaLnBrk="1" hangingPunct="1"/>
            <a:r>
              <a:rPr lang="tr-TR" altLang="tr-TR" sz="2400"/>
              <a:t>Key operation is the computation of the proximity of two clusters.</a:t>
            </a:r>
          </a:p>
          <a:p>
            <a:pPr eaLnBrk="1" hangingPunct="1"/>
            <a:r>
              <a:rPr lang="tr-TR" altLang="tr-TR" sz="2400"/>
              <a:t>Different approaches to defining the distance between clusters distinguishes the different algorithms. </a:t>
            </a:r>
          </a:p>
          <a:p>
            <a:pPr lvl="1" eaLnBrk="1" hangingPunct="1"/>
            <a:r>
              <a:rPr lang="en-US" altLang="tr-TR" sz="2400" b="1">
                <a:solidFill>
                  <a:srgbClr val="000000"/>
                </a:solidFill>
              </a:rPr>
              <a:t>Single link</a:t>
            </a:r>
            <a:endParaRPr lang="tr-TR" altLang="tr-TR" sz="2400">
              <a:solidFill>
                <a:srgbClr val="000000"/>
              </a:solidFill>
            </a:endParaRPr>
          </a:p>
          <a:p>
            <a:pPr lvl="1" eaLnBrk="1" hangingPunct="1"/>
            <a:r>
              <a:rPr lang="en-US" altLang="tr-TR" sz="2400" b="1">
                <a:solidFill>
                  <a:srgbClr val="000000"/>
                </a:solidFill>
              </a:rPr>
              <a:t>Complete link (Farthest neighbor)</a:t>
            </a:r>
            <a:endParaRPr lang="tr-TR" altLang="tr-TR" sz="2400" b="1">
              <a:solidFill>
                <a:srgbClr val="000000"/>
              </a:solidFill>
            </a:endParaRPr>
          </a:p>
          <a:p>
            <a:pPr lvl="1" eaLnBrk="1" hangingPunct="1"/>
            <a:r>
              <a:rPr lang="en-US" altLang="tr-TR" sz="2400" b="1">
                <a:solidFill>
                  <a:srgbClr val="000000"/>
                </a:solidFill>
              </a:rPr>
              <a:t>Average link</a:t>
            </a:r>
            <a:endParaRPr lang="tr-TR" altLang="tr-TR" sz="2400">
              <a:solidFill>
                <a:srgbClr val="000000"/>
              </a:solidFill>
            </a:endParaRPr>
          </a:p>
          <a:p>
            <a:pPr lvl="1" eaLnBrk="1" hangingPunct="1"/>
            <a:r>
              <a:rPr lang="en-US" altLang="tr-TR" sz="2400" b="1">
                <a:solidFill>
                  <a:srgbClr val="000000"/>
                </a:solidFill>
              </a:rPr>
              <a:t>Centroid</a:t>
            </a:r>
            <a:endParaRPr lang="tr-TR" altLang="tr-TR" sz="2400">
              <a:solidFill>
                <a:srgbClr val="000000"/>
              </a:solidFill>
            </a:endParaRPr>
          </a:p>
          <a:p>
            <a:pPr lvl="1" eaLnBrk="1" hangingPunct="1"/>
            <a:r>
              <a:rPr lang="en-US" altLang="tr-TR" sz="2400" b="1">
                <a:solidFill>
                  <a:srgbClr val="000000"/>
                </a:solidFill>
              </a:rPr>
              <a:t>Medoid</a:t>
            </a:r>
            <a:endParaRPr lang="tr-TR" altLang="tr-TR" sz="2400"/>
          </a:p>
          <a:p>
            <a:pPr lvl="1" eaLnBrk="1" hangingPunct="1"/>
            <a:endParaRPr lang="tr-TR" altLang="tr-T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5703C486-E6F9-111F-29D9-A8C239526064}"/>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eaLnBrk="1" hangingPunct="1"/>
              <a:t>17</a:t>
            </a:fld>
            <a:endParaRPr lang="en-US" altLang="tr-TR" sz="1200"/>
          </a:p>
        </p:txBody>
      </p:sp>
      <p:sp>
        <p:nvSpPr>
          <p:cNvPr id="15365" name="Rectangle 2">
            <a:extLst>
              <a:ext uri="{FF2B5EF4-FFF2-40B4-BE49-F238E27FC236}">
                <a16:creationId xmlns:a16="http://schemas.microsoft.com/office/drawing/2014/main" id="{1E7C2CF9-1A42-5B6E-D42A-EA55CEB00F39}"/>
              </a:ext>
            </a:extLst>
          </p:cNvPr>
          <p:cNvSpPr>
            <a:spLocks noGrp="1" noChangeArrowheads="1"/>
          </p:cNvSpPr>
          <p:nvPr>
            <p:ph type="title"/>
          </p:nvPr>
        </p:nvSpPr>
        <p:spPr/>
        <p:txBody>
          <a:bodyPr/>
          <a:lstStyle/>
          <a:p>
            <a:pPr eaLnBrk="1" hangingPunct="1"/>
            <a:r>
              <a:rPr lang="tr-TR" altLang="tr-TR" b="1"/>
              <a:t>Agglomerative Algorithms</a:t>
            </a:r>
          </a:p>
        </p:txBody>
      </p:sp>
      <p:sp>
        <p:nvSpPr>
          <p:cNvPr id="15366" name="Rectangle 3">
            <a:extLst>
              <a:ext uri="{FF2B5EF4-FFF2-40B4-BE49-F238E27FC236}">
                <a16:creationId xmlns:a16="http://schemas.microsoft.com/office/drawing/2014/main" id="{31BAC933-1EC9-3D03-6B8B-7CA1EA188768}"/>
              </a:ext>
            </a:extLst>
          </p:cNvPr>
          <p:cNvSpPr>
            <a:spLocks noGrp="1" noChangeArrowheads="1"/>
          </p:cNvSpPr>
          <p:nvPr>
            <p:ph type="body" idx="1"/>
          </p:nvPr>
        </p:nvSpPr>
        <p:spPr/>
        <p:txBody>
          <a:bodyPr/>
          <a:lstStyle/>
          <a:p>
            <a:pPr eaLnBrk="1" hangingPunct="1">
              <a:lnSpc>
                <a:spcPct val="80000"/>
              </a:lnSpc>
            </a:pPr>
            <a:r>
              <a:rPr lang="tr-TR" altLang="tr-TR" sz="2400" dirty="0" err="1"/>
              <a:t>In</a:t>
            </a:r>
            <a:r>
              <a:rPr lang="tr-TR" altLang="tr-TR" sz="2400" dirty="0"/>
              <a:t> </a:t>
            </a:r>
            <a:r>
              <a:rPr lang="tr-TR" altLang="tr-TR" sz="2400" dirty="0" err="1"/>
              <a:t>the</a:t>
            </a:r>
            <a:r>
              <a:rPr lang="tr-TR" altLang="tr-TR" sz="2400" dirty="0"/>
              <a:t> </a:t>
            </a:r>
            <a:r>
              <a:rPr lang="tr-TR" altLang="tr-TR" sz="2400" dirty="0" err="1"/>
              <a:t>algorithm</a:t>
            </a:r>
            <a:r>
              <a:rPr lang="tr-TR" altLang="tr-TR" sz="2400" dirty="0"/>
              <a:t> </a:t>
            </a:r>
            <a:r>
              <a:rPr lang="tr-TR" altLang="tr-TR" sz="2400" dirty="0" err="1"/>
              <a:t>given</a:t>
            </a:r>
            <a:r>
              <a:rPr lang="tr-TR" altLang="tr-TR" sz="2400" dirty="0"/>
              <a:t> on </a:t>
            </a:r>
            <a:r>
              <a:rPr lang="tr-TR" altLang="tr-TR" sz="2400" dirty="0" err="1"/>
              <a:t>the</a:t>
            </a:r>
            <a:r>
              <a:rPr lang="tr-TR" altLang="tr-TR" sz="2400" dirty="0"/>
              <a:t> </a:t>
            </a:r>
            <a:r>
              <a:rPr lang="tr-TR" altLang="tr-TR" sz="2400" dirty="0" err="1"/>
              <a:t>next</a:t>
            </a:r>
            <a:r>
              <a:rPr lang="tr-TR" altLang="tr-TR" sz="2400" dirty="0"/>
              <a:t> </a:t>
            </a:r>
            <a:r>
              <a:rPr lang="tr-TR" altLang="tr-TR" sz="2400" dirty="0" err="1"/>
              <a:t>slide</a:t>
            </a:r>
            <a:r>
              <a:rPr lang="tr-TR" altLang="tr-TR" sz="2400" dirty="0"/>
              <a:t>:</a:t>
            </a:r>
          </a:p>
          <a:p>
            <a:pPr lvl="1" eaLnBrk="1" hangingPunct="1">
              <a:lnSpc>
                <a:spcPct val="80000"/>
              </a:lnSpc>
            </a:pPr>
            <a:r>
              <a:rPr lang="tr-TR" altLang="tr-TR" sz="2400" dirty="0"/>
              <a:t>d: </a:t>
            </a:r>
            <a:r>
              <a:rPr lang="tr-TR" altLang="tr-TR" sz="2400" dirty="0" err="1"/>
              <a:t>the</a:t>
            </a:r>
            <a:r>
              <a:rPr lang="tr-TR" altLang="tr-TR" sz="2400" dirty="0"/>
              <a:t> </a:t>
            </a:r>
            <a:r>
              <a:rPr lang="tr-TR" altLang="tr-TR" sz="2400" dirty="0" err="1"/>
              <a:t>threshold</a:t>
            </a:r>
            <a:r>
              <a:rPr lang="tr-TR" altLang="tr-TR" sz="2400" dirty="0"/>
              <a:t> </a:t>
            </a:r>
            <a:r>
              <a:rPr lang="tr-TR" altLang="tr-TR" sz="2400" dirty="0" err="1"/>
              <a:t>distance</a:t>
            </a:r>
            <a:endParaRPr lang="tr-TR" altLang="tr-TR" sz="2400" dirty="0"/>
          </a:p>
          <a:p>
            <a:pPr lvl="1" eaLnBrk="1" hangingPunct="1">
              <a:lnSpc>
                <a:spcPct val="80000"/>
              </a:lnSpc>
            </a:pPr>
            <a:r>
              <a:rPr lang="tr-TR" altLang="tr-TR" sz="2400" dirty="0"/>
              <a:t>k: </a:t>
            </a:r>
            <a:r>
              <a:rPr lang="tr-TR" altLang="tr-TR" sz="2400" dirty="0" err="1"/>
              <a:t>the</a:t>
            </a:r>
            <a:r>
              <a:rPr lang="tr-TR" altLang="tr-TR" sz="2400" dirty="0"/>
              <a:t> </a:t>
            </a:r>
            <a:r>
              <a:rPr lang="tr-TR" altLang="tr-TR" sz="2400" dirty="0" err="1"/>
              <a:t>number</a:t>
            </a:r>
            <a:r>
              <a:rPr lang="tr-TR" altLang="tr-TR" sz="2400" dirty="0"/>
              <a:t> of </a:t>
            </a:r>
            <a:r>
              <a:rPr lang="tr-TR" altLang="tr-TR" sz="2400" dirty="0" err="1"/>
              <a:t>clusters</a:t>
            </a:r>
            <a:endParaRPr lang="tr-TR" altLang="tr-TR" sz="2400" dirty="0"/>
          </a:p>
          <a:p>
            <a:pPr lvl="1" eaLnBrk="1" hangingPunct="1">
              <a:lnSpc>
                <a:spcPct val="80000"/>
              </a:lnSpc>
            </a:pPr>
            <a:r>
              <a:rPr lang="tr-TR" altLang="tr-TR" sz="2400" dirty="0"/>
              <a:t>K: </a:t>
            </a:r>
            <a:r>
              <a:rPr lang="tr-TR" altLang="tr-TR" sz="2400" dirty="0" err="1"/>
              <a:t>the</a:t>
            </a:r>
            <a:r>
              <a:rPr lang="tr-TR" altLang="tr-TR" sz="2400" dirty="0"/>
              <a:t> set of </a:t>
            </a:r>
            <a:r>
              <a:rPr lang="tr-TR" altLang="tr-TR" sz="2400" dirty="0" err="1"/>
              <a:t>clusters</a:t>
            </a:r>
            <a:endParaRPr lang="tr-TR" altLang="tr-TR" sz="2400" dirty="0"/>
          </a:p>
          <a:p>
            <a:pPr eaLnBrk="1" hangingPunct="1">
              <a:lnSpc>
                <a:spcPct val="80000"/>
              </a:lnSpc>
            </a:pPr>
            <a:r>
              <a:rPr lang="tr-TR" altLang="tr-TR" sz="2400" dirty="0" err="1"/>
              <a:t>The</a:t>
            </a:r>
            <a:r>
              <a:rPr lang="tr-TR" altLang="tr-TR" sz="2400" dirty="0"/>
              <a:t> </a:t>
            </a:r>
            <a:r>
              <a:rPr lang="tr-TR" altLang="tr-TR" sz="2400" dirty="0" err="1"/>
              <a:t>procedure</a:t>
            </a:r>
            <a:r>
              <a:rPr lang="tr-TR" altLang="tr-TR" sz="2400" dirty="0"/>
              <a:t> </a:t>
            </a:r>
            <a:r>
              <a:rPr lang="tr-TR" altLang="tr-TR" sz="2400" i="1" dirty="0" err="1"/>
              <a:t>NewClusters</a:t>
            </a:r>
            <a:r>
              <a:rPr lang="tr-TR" altLang="tr-TR" sz="2400" dirty="0"/>
              <a:t> </a:t>
            </a:r>
            <a:r>
              <a:rPr lang="tr-TR" altLang="tr-TR" sz="2400" dirty="0" err="1"/>
              <a:t>determine</a:t>
            </a:r>
            <a:r>
              <a:rPr lang="tr-TR" altLang="tr-TR" sz="2400" dirty="0"/>
              <a:t> how </a:t>
            </a:r>
            <a:r>
              <a:rPr lang="tr-TR" altLang="tr-TR" sz="2400" dirty="0" err="1"/>
              <a:t>to</a:t>
            </a:r>
            <a:r>
              <a:rPr lang="tr-TR" altLang="tr-TR" sz="2400" dirty="0"/>
              <a:t> form </a:t>
            </a:r>
            <a:r>
              <a:rPr lang="tr-TR" altLang="tr-TR" sz="2400" dirty="0" err="1"/>
              <a:t>the</a:t>
            </a:r>
            <a:r>
              <a:rPr lang="tr-TR" altLang="tr-TR" sz="2400" dirty="0"/>
              <a:t> </a:t>
            </a:r>
            <a:r>
              <a:rPr lang="tr-TR" altLang="tr-TR" sz="2400" dirty="0" err="1"/>
              <a:t>next</a:t>
            </a:r>
            <a:r>
              <a:rPr lang="tr-TR" altLang="tr-TR" sz="2400" dirty="0"/>
              <a:t> </a:t>
            </a:r>
            <a:r>
              <a:rPr lang="tr-TR" altLang="tr-TR" sz="2400" dirty="0" err="1"/>
              <a:t>level</a:t>
            </a:r>
            <a:r>
              <a:rPr lang="tr-TR" altLang="tr-TR" sz="2400" dirty="0"/>
              <a:t> </a:t>
            </a:r>
            <a:r>
              <a:rPr lang="tr-TR" altLang="tr-TR" sz="2400" dirty="0" err="1"/>
              <a:t>clusters</a:t>
            </a:r>
            <a:r>
              <a:rPr lang="tr-TR" altLang="tr-TR" sz="2400" dirty="0"/>
              <a:t> </a:t>
            </a:r>
            <a:r>
              <a:rPr lang="tr-TR" altLang="tr-TR" sz="2400" dirty="0" err="1"/>
              <a:t>from</a:t>
            </a:r>
            <a:r>
              <a:rPr lang="tr-TR" altLang="tr-TR" sz="2400" dirty="0"/>
              <a:t> </a:t>
            </a:r>
            <a:r>
              <a:rPr lang="tr-TR" altLang="tr-TR" sz="2400" dirty="0" err="1"/>
              <a:t>the</a:t>
            </a:r>
            <a:r>
              <a:rPr lang="tr-TR" altLang="tr-TR" sz="2400" dirty="0"/>
              <a:t> </a:t>
            </a:r>
            <a:r>
              <a:rPr lang="tr-TR" altLang="tr-TR" sz="2400" dirty="0" err="1"/>
              <a:t>previous</a:t>
            </a:r>
            <a:r>
              <a:rPr lang="tr-TR" altLang="tr-TR" sz="2400" dirty="0"/>
              <a:t> </a:t>
            </a:r>
            <a:r>
              <a:rPr lang="tr-TR" altLang="tr-TR" sz="2400" dirty="0" err="1"/>
              <a:t>level</a:t>
            </a:r>
            <a:r>
              <a:rPr lang="tr-TR" altLang="tr-TR" sz="2400" dirty="0"/>
              <a:t>. </a:t>
            </a:r>
            <a:r>
              <a:rPr lang="tr-TR" altLang="tr-TR" sz="2400" dirty="0" err="1"/>
              <a:t>This</a:t>
            </a:r>
            <a:r>
              <a:rPr lang="tr-TR" altLang="tr-TR" sz="2400" dirty="0"/>
              <a:t> is </a:t>
            </a:r>
            <a:r>
              <a:rPr lang="tr-TR" altLang="tr-TR" sz="2400" dirty="0" err="1"/>
              <a:t>where</a:t>
            </a:r>
            <a:r>
              <a:rPr lang="tr-TR" altLang="tr-TR" sz="2400" dirty="0"/>
              <a:t> </a:t>
            </a:r>
            <a:r>
              <a:rPr lang="tr-TR" altLang="tr-TR" sz="2400" dirty="0" err="1"/>
              <a:t>the</a:t>
            </a:r>
            <a:r>
              <a:rPr lang="tr-TR" altLang="tr-TR" sz="2400" dirty="0"/>
              <a:t> </a:t>
            </a:r>
            <a:r>
              <a:rPr lang="tr-TR" altLang="tr-TR" sz="2400" dirty="0" err="1"/>
              <a:t>different</a:t>
            </a:r>
            <a:r>
              <a:rPr lang="tr-TR" altLang="tr-TR" sz="2400" dirty="0"/>
              <a:t> </a:t>
            </a:r>
            <a:r>
              <a:rPr lang="tr-TR" altLang="tr-TR" sz="2400" dirty="0" err="1"/>
              <a:t>types</a:t>
            </a:r>
            <a:r>
              <a:rPr lang="tr-TR" altLang="tr-TR" sz="2400" dirty="0"/>
              <a:t> of </a:t>
            </a:r>
            <a:r>
              <a:rPr lang="tr-TR" altLang="tr-TR" sz="2400" dirty="0" err="1"/>
              <a:t>agglomerative</a:t>
            </a:r>
            <a:r>
              <a:rPr lang="tr-TR" altLang="tr-TR" sz="2400" dirty="0"/>
              <a:t> </a:t>
            </a:r>
            <a:r>
              <a:rPr lang="tr-TR" altLang="tr-TR" sz="2400" dirty="0" err="1"/>
              <a:t>algorithms</a:t>
            </a:r>
            <a:r>
              <a:rPr lang="tr-TR" altLang="tr-TR" sz="2400" dirty="0"/>
              <a:t> </a:t>
            </a:r>
            <a:r>
              <a:rPr lang="tr-TR" altLang="tr-TR" sz="2400" dirty="0" err="1"/>
              <a:t>differ</a:t>
            </a:r>
            <a:r>
              <a:rPr lang="tr-TR" altLang="tr-TR" sz="2400" dirty="0"/>
              <a:t>. </a:t>
            </a:r>
          </a:p>
          <a:p>
            <a:pPr eaLnBrk="1" hangingPunct="1">
              <a:lnSpc>
                <a:spcPct val="80000"/>
              </a:lnSpc>
            </a:pPr>
            <a:r>
              <a:rPr lang="tr-TR" altLang="tr-TR" sz="2400" dirty="0" err="1"/>
              <a:t>Different</a:t>
            </a:r>
            <a:r>
              <a:rPr lang="tr-TR" altLang="tr-TR" sz="2400" dirty="0"/>
              <a:t> </a:t>
            </a:r>
            <a:r>
              <a:rPr lang="tr-TR" altLang="tr-TR" sz="2400" dirty="0" err="1"/>
              <a:t>approaches</a:t>
            </a:r>
            <a:r>
              <a:rPr lang="tr-TR" altLang="tr-TR" sz="2400" dirty="0"/>
              <a:t> </a:t>
            </a:r>
            <a:r>
              <a:rPr lang="tr-TR" altLang="tr-TR" sz="2400" dirty="0" err="1"/>
              <a:t>to</a:t>
            </a:r>
            <a:r>
              <a:rPr lang="tr-TR" altLang="tr-TR" sz="2400" dirty="0"/>
              <a:t> </a:t>
            </a:r>
            <a:r>
              <a:rPr lang="tr-TR" altLang="tr-TR" sz="2400" dirty="0" err="1"/>
              <a:t>defining</a:t>
            </a:r>
            <a:r>
              <a:rPr lang="tr-TR" altLang="tr-TR" sz="2400" dirty="0"/>
              <a:t> </a:t>
            </a:r>
            <a:r>
              <a:rPr lang="tr-TR" altLang="tr-TR" sz="2400" dirty="0" err="1"/>
              <a:t>the</a:t>
            </a:r>
            <a:r>
              <a:rPr lang="tr-TR" altLang="tr-TR" sz="2400" dirty="0"/>
              <a:t> </a:t>
            </a:r>
            <a:r>
              <a:rPr lang="tr-TR" altLang="tr-TR" sz="2400" dirty="0" err="1"/>
              <a:t>distance</a:t>
            </a:r>
            <a:r>
              <a:rPr lang="tr-TR" altLang="tr-TR" sz="2400" dirty="0"/>
              <a:t> </a:t>
            </a:r>
            <a:r>
              <a:rPr lang="tr-TR" altLang="tr-TR" sz="2400" dirty="0" err="1"/>
              <a:t>between</a:t>
            </a:r>
            <a:r>
              <a:rPr lang="tr-TR" altLang="tr-TR" sz="2400" dirty="0"/>
              <a:t> </a:t>
            </a:r>
            <a:r>
              <a:rPr lang="tr-TR" altLang="tr-TR" sz="2400" dirty="0" err="1"/>
              <a:t>clusters</a:t>
            </a:r>
            <a:r>
              <a:rPr lang="tr-TR" altLang="tr-TR" sz="2400" dirty="0"/>
              <a:t> </a:t>
            </a:r>
            <a:r>
              <a:rPr lang="tr-TR" altLang="tr-TR" sz="2400" dirty="0" err="1"/>
              <a:t>results</a:t>
            </a:r>
            <a:r>
              <a:rPr lang="tr-TR" altLang="tr-TR" sz="2400" dirty="0"/>
              <a:t> in </a:t>
            </a:r>
            <a:r>
              <a:rPr lang="tr-TR" altLang="tr-TR" sz="2400" dirty="0" err="1"/>
              <a:t>the</a:t>
            </a:r>
            <a:r>
              <a:rPr lang="tr-TR" altLang="tr-TR" sz="2400" dirty="0"/>
              <a:t> </a:t>
            </a:r>
            <a:r>
              <a:rPr lang="tr-TR" altLang="tr-TR" sz="2400" dirty="0" err="1"/>
              <a:t>different</a:t>
            </a:r>
            <a:r>
              <a:rPr lang="tr-TR" altLang="tr-TR" sz="2400" dirty="0"/>
              <a:t> </a:t>
            </a:r>
            <a:r>
              <a:rPr lang="tr-TR" altLang="tr-TR" sz="2400" dirty="0" err="1"/>
              <a:t>algorithms</a:t>
            </a:r>
            <a:r>
              <a:rPr lang="tr-TR" altLang="tr-TR" sz="2400" dirty="0"/>
              <a:t>. </a:t>
            </a:r>
          </a:p>
          <a:p>
            <a:pPr lvl="1" eaLnBrk="1" hangingPunct="1">
              <a:lnSpc>
                <a:spcPct val="80000"/>
              </a:lnSpc>
            </a:pPr>
            <a:r>
              <a:rPr lang="en-US" altLang="tr-TR" sz="2400" b="1" dirty="0">
                <a:solidFill>
                  <a:srgbClr val="000000"/>
                </a:solidFill>
              </a:rPr>
              <a:t>Single link</a:t>
            </a:r>
            <a:endParaRPr lang="tr-TR" altLang="tr-TR" sz="2400" dirty="0">
              <a:solidFill>
                <a:srgbClr val="000000"/>
              </a:solidFill>
            </a:endParaRPr>
          </a:p>
          <a:p>
            <a:pPr lvl="1" eaLnBrk="1" hangingPunct="1">
              <a:lnSpc>
                <a:spcPct val="80000"/>
              </a:lnSpc>
            </a:pPr>
            <a:r>
              <a:rPr lang="en-US" altLang="tr-TR" sz="2400" b="1" dirty="0">
                <a:solidFill>
                  <a:srgbClr val="000000"/>
                </a:solidFill>
              </a:rPr>
              <a:t>Complete link (Farthest neighbor)</a:t>
            </a:r>
            <a:endParaRPr lang="tr-TR" altLang="tr-TR" sz="2400" b="1" dirty="0">
              <a:solidFill>
                <a:srgbClr val="000000"/>
              </a:solidFill>
            </a:endParaRPr>
          </a:p>
          <a:p>
            <a:pPr lvl="1" eaLnBrk="1" hangingPunct="1">
              <a:lnSpc>
                <a:spcPct val="80000"/>
              </a:lnSpc>
            </a:pPr>
            <a:r>
              <a:rPr lang="en-US" altLang="tr-TR" sz="2400" b="1" dirty="0">
                <a:solidFill>
                  <a:srgbClr val="000000"/>
                </a:solidFill>
              </a:rPr>
              <a:t>Average link</a:t>
            </a:r>
            <a:endParaRPr lang="tr-TR" altLang="tr-TR" sz="2400" dirty="0">
              <a:solidFill>
                <a:srgbClr val="000000"/>
              </a:solidFill>
            </a:endParaRPr>
          </a:p>
          <a:p>
            <a:pPr lvl="1" eaLnBrk="1" hangingPunct="1">
              <a:lnSpc>
                <a:spcPct val="80000"/>
              </a:lnSpc>
            </a:pPr>
            <a:r>
              <a:rPr lang="en-US" altLang="tr-TR" sz="2400" b="1" dirty="0">
                <a:solidFill>
                  <a:srgbClr val="000000"/>
                </a:solidFill>
              </a:rPr>
              <a:t>Centroid</a:t>
            </a:r>
            <a:endParaRPr lang="tr-TR" altLang="tr-TR" sz="2400" dirty="0">
              <a:solidFill>
                <a:srgbClr val="000000"/>
              </a:solidFill>
            </a:endParaRPr>
          </a:p>
          <a:p>
            <a:pPr lvl="1" eaLnBrk="1" hangingPunct="1">
              <a:lnSpc>
                <a:spcPct val="80000"/>
              </a:lnSpc>
            </a:pPr>
            <a:r>
              <a:rPr lang="en-US" altLang="tr-TR" sz="2400" b="1" dirty="0">
                <a:solidFill>
                  <a:srgbClr val="000000"/>
                </a:solidFill>
              </a:rPr>
              <a:t>Medoid</a:t>
            </a:r>
            <a:endParaRPr lang="tr-TR" altLang="tr-TR" sz="2400" dirty="0"/>
          </a:p>
          <a:p>
            <a:pPr eaLnBrk="1" hangingPunct="1">
              <a:lnSpc>
                <a:spcPct val="80000"/>
              </a:lnSpc>
            </a:pPr>
            <a:endParaRPr lang="tr-TR" altLang="tr-T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a:extLst>
              <a:ext uri="{FF2B5EF4-FFF2-40B4-BE49-F238E27FC236}">
                <a16:creationId xmlns:a16="http://schemas.microsoft.com/office/drawing/2014/main" id="{9E6F8222-CFB5-5800-9D44-98F9A20E5155}"/>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eaLnBrk="1" hangingPunct="1"/>
              <a:t>18</a:t>
            </a:fld>
            <a:endParaRPr lang="en-US" altLang="tr-TR" sz="1200"/>
          </a:p>
        </p:txBody>
      </p:sp>
      <p:sp>
        <p:nvSpPr>
          <p:cNvPr id="16389" name="Rectangle 2">
            <a:extLst>
              <a:ext uri="{FF2B5EF4-FFF2-40B4-BE49-F238E27FC236}">
                <a16:creationId xmlns:a16="http://schemas.microsoft.com/office/drawing/2014/main" id="{DF7D2FCA-C85B-C0C6-24E9-D1745BBA060E}"/>
              </a:ext>
            </a:extLst>
          </p:cNvPr>
          <p:cNvSpPr>
            <a:spLocks noGrp="1" noChangeArrowheads="1"/>
          </p:cNvSpPr>
          <p:nvPr>
            <p:ph type="title"/>
          </p:nvPr>
        </p:nvSpPr>
        <p:spPr>
          <a:xfrm>
            <a:off x="1346200" y="0"/>
            <a:ext cx="7112000" cy="741363"/>
          </a:xfrm>
        </p:spPr>
        <p:txBody>
          <a:bodyPr/>
          <a:lstStyle/>
          <a:p>
            <a:pPr eaLnBrk="1" hangingPunct="1"/>
            <a:r>
              <a:rPr lang="en-US" altLang="tr-TR"/>
              <a:t>Agglomerative Algorithm</a:t>
            </a:r>
          </a:p>
        </p:txBody>
      </p:sp>
      <p:pic>
        <p:nvPicPr>
          <p:cNvPr id="16390" name="Picture 3" descr="dum">
            <a:extLst>
              <a:ext uri="{FF2B5EF4-FFF2-40B4-BE49-F238E27FC236}">
                <a16:creationId xmlns:a16="http://schemas.microsoft.com/office/drawing/2014/main" id="{328C395E-AA38-3AC5-FD59-8C003D27A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152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437D0185-42B8-A56B-9AC3-255D60937B2C}"/>
              </a:ext>
            </a:extLst>
          </p:cNvPr>
          <p:cNvSpPr>
            <a:spLocks noChangeArrowheads="1"/>
          </p:cNvSpPr>
          <p:nvPr/>
        </p:nvSpPr>
        <p:spPr bwMode="auto">
          <a:xfrm>
            <a:off x="914400" y="1143000"/>
            <a:ext cx="7315200" cy="5105400"/>
          </a:xfrm>
          <a:prstGeom prst="rect">
            <a:avLst/>
          </a:prstGeom>
          <a:noFill/>
          <a:ln w="57150" cap="sq">
            <a:solidFill>
              <a:schemeClr val="tx1"/>
            </a:solidFill>
            <a:miter lim="800000"/>
            <a:headEnd/>
            <a:tailEnd/>
          </a:ln>
          <a:effectLst/>
          <a:extLst>
            <a:ext uri="{909E8E84-426E-40DD-AFC4-6F175D3DCCD1}">
              <a14:hiddenFill xmlns:a14="http://schemas.microsoft.com/office/drawing/2010/main">
                <a:gradFill rotWithShape="0">
                  <a:gsLst>
                    <a:gs pos="0">
                      <a:schemeClr val="bg2"/>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a:extLst>
              <a:ext uri="{FF2B5EF4-FFF2-40B4-BE49-F238E27FC236}">
                <a16:creationId xmlns:a16="http://schemas.microsoft.com/office/drawing/2014/main" id="{C6F9B8F2-44C6-09AD-B17E-D7C2DC93AF5A}"/>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a:t>19</a:t>
            </a:fld>
            <a:endParaRPr lang="en-US" altLang="tr-TR" sz="1200" dirty="0"/>
          </a:p>
        </p:txBody>
      </p:sp>
      <p:sp>
        <p:nvSpPr>
          <p:cNvPr id="19461" name="Rectangle 2">
            <a:extLst>
              <a:ext uri="{FF2B5EF4-FFF2-40B4-BE49-F238E27FC236}">
                <a16:creationId xmlns:a16="http://schemas.microsoft.com/office/drawing/2014/main" id="{283FAFCD-4DF0-081D-1675-27C081651827}"/>
              </a:ext>
            </a:extLst>
          </p:cNvPr>
          <p:cNvSpPr>
            <a:spLocks noGrp="1" noChangeArrowheads="1"/>
          </p:cNvSpPr>
          <p:nvPr>
            <p:ph type="title"/>
          </p:nvPr>
        </p:nvSpPr>
        <p:spPr/>
        <p:txBody>
          <a:bodyPr/>
          <a:lstStyle/>
          <a:p>
            <a:pPr eaLnBrk="1" hangingPunct="1"/>
            <a:r>
              <a:rPr lang="en-US" altLang="tr-TR">
                <a:solidFill>
                  <a:schemeClr val="folHlink"/>
                </a:solidFill>
              </a:rPr>
              <a:t>Basic agglomerative algorithm</a:t>
            </a:r>
            <a:r>
              <a:rPr lang="tr-TR" altLang="tr-TR">
                <a:solidFill>
                  <a:schemeClr val="folHlink"/>
                </a:solidFill>
              </a:rPr>
              <a:t>s</a:t>
            </a:r>
          </a:p>
        </p:txBody>
      </p:sp>
      <p:sp>
        <p:nvSpPr>
          <p:cNvPr id="19462" name="Rectangle 3">
            <a:extLst>
              <a:ext uri="{FF2B5EF4-FFF2-40B4-BE49-F238E27FC236}">
                <a16:creationId xmlns:a16="http://schemas.microsoft.com/office/drawing/2014/main" id="{2E612DF2-75CB-1266-480B-347D55D0CC6C}"/>
              </a:ext>
            </a:extLst>
          </p:cNvPr>
          <p:cNvSpPr>
            <a:spLocks noGrp="1" noChangeArrowheads="1"/>
          </p:cNvSpPr>
          <p:nvPr>
            <p:ph type="body" idx="1"/>
          </p:nvPr>
        </p:nvSpPr>
        <p:spPr/>
        <p:txBody>
          <a:bodyPr>
            <a:normAutofit lnSpcReduction="10000"/>
          </a:bodyPr>
          <a:lstStyle/>
          <a:p>
            <a:pPr eaLnBrk="1" hangingPunct="1">
              <a:lnSpc>
                <a:spcPct val="90000"/>
              </a:lnSpc>
            </a:pPr>
            <a:r>
              <a:rPr lang="tr-TR" altLang="tr-TR" sz="2000" dirty="0">
                <a:solidFill>
                  <a:schemeClr val="folHlink"/>
                </a:solidFill>
              </a:rPr>
              <a:t>A</a:t>
            </a:r>
            <a:r>
              <a:rPr lang="en-US" altLang="tr-TR" sz="2000" dirty="0" err="1">
                <a:solidFill>
                  <a:schemeClr val="folHlink"/>
                </a:solidFill>
              </a:rPr>
              <a:t>gglomerative</a:t>
            </a:r>
            <a:r>
              <a:rPr lang="en-US" altLang="tr-TR" sz="2000" dirty="0">
                <a:solidFill>
                  <a:schemeClr val="folHlink"/>
                </a:solidFill>
              </a:rPr>
              <a:t> algorithm </a:t>
            </a:r>
            <a:r>
              <a:rPr lang="tr-TR" altLang="tr-TR" sz="2000" dirty="0" err="1">
                <a:solidFill>
                  <a:schemeClr val="folHlink"/>
                </a:solidFill>
              </a:rPr>
              <a:t>using</a:t>
            </a:r>
            <a:r>
              <a:rPr lang="en-US" altLang="tr-TR" sz="2000" dirty="0">
                <a:solidFill>
                  <a:schemeClr val="folHlink"/>
                </a:solidFill>
              </a:rPr>
              <a:t> </a:t>
            </a:r>
            <a:r>
              <a:rPr lang="tr-TR" altLang="tr-TR" sz="2000" dirty="0" err="1">
                <a:solidFill>
                  <a:schemeClr val="folHlink"/>
                </a:solidFill>
              </a:rPr>
              <a:t>complete</a:t>
            </a:r>
            <a:r>
              <a:rPr lang="en-US" altLang="tr-TR" sz="2000" dirty="0">
                <a:solidFill>
                  <a:schemeClr val="folHlink"/>
                </a:solidFill>
              </a:rPr>
              <a:t>-link</a:t>
            </a:r>
            <a:r>
              <a:rPr lang="tr-TR" altLang="tr-TR" sz="2000" dirty="0">
                <a:solidFill>
                  <a:schemeClr val="folHlink"/>
                </a:solidFill>
              </a:rPr>
              <a:t> (</a:t>
            </a:r>
            <a:r>
              <a:rPr lang="tr-TR" altLang="tr-TR" sz="2000" dirty="0" err="1">
                <a:solidFill>
                  <a:schemeClr val="folHlink"/>
                </a:solidFill>
              </a:rPr>
              <a:t>max</a:t>
            </a:r>
            <a:r>
              <a:rPr lang="tr-TR" altLang="tr-TR" sz="2000" dirty="0">
                <a:solidFill>
                  <a:schemeClr val="folHlink"/>
                </a:solidFill>
              </a:rPr>
              <a:t>)</a:t>
            </a:r>
            <a:r>
              <a:rPr lang="en-US" altLang="tr-TR" sz="2000" dirty="0">
                <a:solidFill>
                  <a:schemeClr val="folHlink"/>
                </a:solidFill>
              </a:rPr>
              <a:t> </a:t>
            </a:r>
            <a:r>
              <a:rPr lang="tr-TR" altLang="tr-TR" sz="2000" dirty="0" err="1">
                <a:solidFill>
                  <a:schemeClr val="folHlink"/>
                </a:solidFill>
              </a:rPr>
              <a:t>technique</a:t>
            </a:r>
            <a:endParaRPr lang="tr-TR" altLang="tr-TR" sz="2000" dirty="0">
              <a:solidFill>
                <a:schemeClr val="folHlink"/>
              </a:solidFill>
            </a:endParaRPr>
          </a:p>
          <a:p>
            <a:pPr lvl="1" eaLnBrk="1" hangingPunct="1">
              <a:lnSpc>
                <a:spcPct val="90000"/>
              </a:lnSpc>
            </a:pPr>
            <a:r>
              <a:rPr lang="tr-TR" altLang="tr-TR" sz="2000" dirty="0" err="1"/>
              <a:t>Merged</a:t>
            </a:r>
            <a:r>
              <a:rPr lang="tr-TR" altLang="tr-TR" sz="2000" dirty="0"/>
              <a:t> </a:t>
            </a:r>
            <a:r>
              <a:rPr lang="tr-TR" altLang="tr-TR" sz="2000" dirty="0" err="1"/>
              <a:t>if</a:t>
            </a:r>
            <a:r>
              <a:rPr lang="tr-TR" altLang="tr-TR" sz="2000" dirty="0"/>
              <a:t> </a:t>
            </a:r>
            <a:r>
              <a:rPr lang="tr-TR" altLang="tr-TR" sz="2000" dirty="0" err="1"/>
              <a:t>the</a:t>
            </a:r>
            <a:r>
              <a:rPr lang="tr-TR" altLang="tr-TR" sz="2000" dirty="0"/>
              <a:t> </a:t>
            </a:r>
            <a:r>
              <a:rPr lang="tr-TR" altLang="tr-TR" sz="2000" dirty="0" err="1">
                <a:solidFill>
                  <a:srgbClr val="CC6600"/>
                </a:solidFill>
              </a:rPr>
              <a:t>maximum</a:t>
            </a:r>
            <a:r>
              <a:rPr lang="tr-TR" altLang="tr-TR" sz="2000" dirty="0"/>
              <a:t> </a:t>
            </a:r>
            <a:r>
              <a:rPr lang="tr-TR" altLang="tr-TR" sz="2000" dirty="0" err="1"/>
              <a:t>distance</a:t>
            </a:r>
            <a:r>
              <a:rPr lang="tr-TR" altLang="tr-TR" sz="2000" dirty="0"/>
              <a:t> is </a:t>
            </a:r>
            <a:r>
              <a:rPr lang="tr-TR" altLang="tr-TR" sz="2000" dirty="0" err="1"/>
              <a:t>less</a:t>
            </a:r>
            <a:r>
              <a:rPr lang="tr-TR" altLang="tr-TR" sz="2000" dirty="0"/>
              <a:t> </a:t>
            </a:r>
            <a:r>
              <a:rPr lang="tr-TR" altLang="tr-TR" sz="2000" dirty="0" err="1"/>
              <a:t>than</a:t>
            </a:r>
            <a:r>
              <a:rPr lang="tr-TR" altLang="tr-TR" sz="2000" dirty="0"/>
              <a:t> </a:t>
            </a:r>
            <a:r>
              <a:rPr lang="tr-TR" altLang="tr-TR" sz="2000" dirty="0" err="1"/>
              <a:t>or</a:t>
            </a:r>
            <a:r>
              <a:rPr lang="tr-TR" altLang="tr-TR" sz="2000" dirty="0"/>
              <a:t> </a:t>
            </a:r>
            <a:r>
              <a:rPr lang="tr-TR" altLang="tr-TR" sz="2000" dirty="0" err="1"/>
              <a:t>equal</a:t>
            </a:r>
            <a:r>
              <a:rPr lang="tr-TR" altLang="tr-TR" sz="2000" dirty="0"/>
              <a:t> </a:t>
            </a:r>
            <a:r>
              <a:rPr lang="tr-TR" altLang="tr-TR" sz="2000" dirty="0" err="1"/>
              <a:t>to</a:t>
            </a:r>
            <a:r>
              <a:rPr lang="tr-TR" altLang="tr-TR" sz="2000" dirty="0"/>
              <a:t> </a:t>
            </a:r>
            <a:r>
              <a:rPr lang="tr-TR" altLang="tr-TR" sz="2000" dirty="0" err="1"/>
              <a:t>the</a:t>
            </a:r>
            <a:r>
              <a:rPr lang="tr-TR" altLang="tr-TR" sz="2000" dirty="0"/>
              <a:t> </a:t>
            </a:r>
            <a:r>
              <a:rPr lang="tr-TR" altLang="tr-TR" sz="2000" dirty="0" err="1"/>
              <a:t>distance</a:t>
            </a:r>
            <a:r>
              <a:rPr lang="tr-TR" altLang="tr-TR" sz="2000" dirty="0"/>
              <a:t> </a:t>
            </a:r>
            <a:r>
              <a:rPr lang="tr-TR" altLang="tr-TR" sz="2000" dirty="0" err="1"/>
              <a:t>threshold</a:t>
            </a:r>
            <a:r>
              <a:rPr lang="tr-TR" altLang="tr-TR" sz="2000" dirty="0"/>
              <a:t>.</a:t>
            </a:r>
          </a:p>
          <a:p>
            <a:pPr lvl="1" eaLnBrk="1" hangingPunct="1">
              <a:lnSpc>
                <a:spcPct val="90000"/>
              </a:lnSpc>
            </a:pPr>
            <a:r>
              <a:rPr lang="tr-TR" altLang="tr-TR" sz="2000" dirty="0" err="1"/>
              <a:t>Clusters</a:t>
            </a:r>
            <a:r>
              <a:rPr lang="tr-TR" altLang="tr-TR" sz="2000" dirty="0"/>
              <a:t> </a:t>
            </a:r>
            <a:r>
              <a:rPr lang="tr-TR" altLang="tr-TR" sz="2000" dirty="0" err="1"/>
              <a:t>found</a:t>
            </a:r>
            <a:r>
              <a:rPr lang="tr-TR" altLang="tr-TR" sz="2000" dirty="0"/>
              <a:t> </a:t>
            </a:r>
            <a:r>
              <a:rPr lang="tr-TR" altLang="tr-TR" sz="2000" dirty="0" err="1"/>
              <a:t>using</a:t>
            </a:r>
            <a:r>
              <a:rPr lang="tr-TR" altLang="tr-TR" sz="2000" dirty="0"/>
              <a:t> </a:t>
            </a:r>
            <a:r>
              <a:rPr lang="tr-TR" altLang="tr-TR" sz="2000" dirty="0" err="1"/>
              <a:t>the</a:t>
            </a:r>
            <a:r>
              <a:rPr lang="tr-TR" altLang="tr-TR" sz="2000" dirty="0"/>
              <a:t> </a:t>
            </a:r>
            <a:r>
              <a:rPr lang="tr-TR" altLang="tr-TR" sz="2000" dirty="0" err="1"/>
              <a:t>complete</a:t>
            </a:r>
            <a:r>
              <a:rPr lang="tr-TR" altLang="tr-TR" sz="2000" dirty="0"/>
              <a:t> link </a:t>
            </a:r>
            <a:r>
              <a:rPr lang="tr-TR" altLang="tr-TR" sz="2000" dirty="0" err="1"/>
              <a:t>tend</a:t>
            </a:r>
            <a:r>
              <a:rPr lang="tr-TR" altLang="tr-TR" sz="2000" dirty="0"/>
              <a:t> </a:t>
            </a:r>
            <a:r>
              <a:rPr lang="tr-TR" altLang="tr-TR" sz="2000" dirty="0" err="1"/>
              <a:t>to</a:t>
            </a:r>
            <a:r>
              <a:rPr lang="tr-TR" altLang="tr-TR" sz="2000" dirty="0"/>
              <a:t> be </a:t>
            </a:r>
            <a:r>
              <a:rPr lang="tr-TR" altLang="tr-TR" sz="2000" dirty="0" err="1"/>
              <a:t>more</a:t>
            </a:r>
            <a:r>
              <a:rPr lang="tr-TR" altLang="tr-TR" sz="2000" dirty="0"/>
              <a:t> </a:t>
            </a:r>
            <a:r>
              <a:rPr lang="tr-TR" altLang="tr-TR" sz="2000" dirty="0" err="1"/>
              <a:t>compact</a:t>
            </a:r>
            <a:r>
              <a:rPr lang="tr-TR" altLang="tr-TR" sz="2000" dirty="0"/>
              <a:t> </a:t>
            </a:r>
            <a:r>
              <a:rPr lang="tr-TR" altLang="tr-TR" sz="2000" dirty="0" err="1"/>
              <a:t>than</a:t>
            </a:r>
            <a:r>
              <a:rPr lang="tr-TR" altLang="tr-TR" sz="2000" dirty="0"/>
              <a:t> </a:t>
            </a:r>
            <a:r>
              <a:rPr lang="tr-TR" altLang="tr-TR" sz="2000" dirty="0" err="1"/>
              <a:t>the</a:t>
            </a:r>
            <a:r>
              <a:rPr lang="tr-TR" altLang="tr-TR" sz="2000" dirty="0"/>
              <a:t> </a:t>
            </a:r>
            <a:r>
              <a:rPr lang="tr-TR" altLang="tr-TR" sz="2000" dirty="0" err="1"/>
              <a:t>single</a:t>
            </a:r>
            <a:r>
              <a:rPr lang="tr-TR" altLang="tr-TR" sz="2000" dirty="0"/>
              <a:t> link </a:t>
            </a:r>
            <a:r>
              <a:rPr lang="tr-TR" altLang="tr-TR" sz="2000" dirty="0" err="1"/>
              <a:t>tehnique</a:t>
            </a:r>
            <a:endParaRPr lang="tr-TR" altLang="tr-TR" sz="2000" dirty="0"/>
          </a:p>
          <a:p>
            <a:pPr lvl="1" eaLnBrk="1" hangingPunct="1">
              <a:lnSpc>
                <a:spcPct val="90000"/>
              </a:lnSpc>
            </a:pPr>
            <a:r>
              <a:rPr lang="tr-TR" altLang="tr-TR" sz="2000" dirty="0" err="1"/>
              <a:t>Tends</a:t>
            </a:r>
            <a:r>
              <a:rPr lang="tr-TR" altLang="tr-TR" sz="2000" dirty="0"/>
              <a:t> </a:t>
            </a:r>
            <a:r>
              <a:rPr lang="tr-TR" altLang="tr-TR" sz="2000" dirty="0" err="1"/>
              <a:t>to</a:t>
            </a:r>
            <a:r>
              <a:rPr lang="tr-TR" altLang="tr-TR" sz="2000" dirty="0"/>
              <a:t> break </a:t>
            </a:r>
            <a:r>
              <a:rPr lang="tr-TR" altLang="tr-TR" sz="2000" dirty="0" err="1"/>
              <a:t>large</a:t>
            </a:r>
            <a:r>
              <a:rPr lang="tr-TR" altLang="tr-TR" sz="2000" dirty="0"/>
              <a:t> </a:t>
            </a:r>
            <a:r>
              <a:rPr lang="tr-TR" altLang="tr-TR" sz="2000" dirty="0" err="1"/>
              <a:t>clusters</a:t>
            </a:r>
            <a:r>
              <a:rPr lang="tr-TR" altLang="tr-TR" sz="2000" dirty="0"/>
              <a:t>.</a:t>
            </a:r>
          </a:p>
          <a:p>
            <a:pPr lvl="1" eaLnBrk="1" hangingPunct="1">
              <a:lnSpc>
                <a:spcPct val="90000"/>
              </a:lnSpc>
            </a:pPr>
            <a:r>
              <a:rPr lang="tr-TR" altLang="tr-TR" sz="2000" dirty="0" err="1"/>
              <a:t>Less</a:t>
            </a:r>
            <a:r>
              <a:rPr lang="tr-TR" altLang="tr-TR" sz="2000" dirty="0"/>
              <a:t> </a:t>
            </a:r>
            <a:r>
              <a:rPr lang="tr-TR" altLang="tr-TR" sz="2000" dirty="0" err="1"/>
              <a:t>susceptible</a:t>
            </a:r>
            <a:r>
              <a:rPr lang="tr-TR" altLang="tr-TR" sz="2000" dirty="0"/>
              <a:t> </a:t>
            </a:r>
            <a:r>
              <a:rPr lang="tr-TR" altLang="tr-TR" sz="2000" dirty="0" err="1"/>
              <a:t>to</a:t>
            </a:r>
            <a:r>
              <a:rPr lang="tr-TR" altLang="tr-TR" sz="2000" dirty="0"/>
              <a:t> </a:t>
            </a:r>
            <a:r>
              <a:rPr lang="tr-TR" altLang="tr-TR" sz="2000" dirty="0" err="1"/>
              <a:t>noise</a:t>
            </a:r>
            <a:r>
              <a:rPr lang="tr-TR" altLang="tr-TR" sz="2000" dirty="0"/>
              <a:t> </a:t>
            </a:r>
            <a:r>
              <a:rPr lang="tr-TR" altLang="tr-TR" sz="2000" dirty="0" err="1"/>
              <a:t>and</a:t>
            </a:r>
            <a:r>
              <a:rPr lang="tr-TR" altLang="tr-TR" sz="2000" dirty="0"/>
              <a:t> </a:t>
            </a:r>
            <a:r>
              <a:rPr lang="tr-TR" altLang="tr-TR" sz="2000" dirty="0" err="1"/>
              <a:t>outliers</a:t>
            </a:r>
            <a:r>
              <a:rPr lang="tr-TR" altLang="tr-TR" sz="2000" dirty="0"/>
              <a:t>.</a:t>
            </a:r>
          </a:p>
          <a:p>
            <a:pPr lvl="1" eaLnBrk="1" hangingPunct="1">
              <a:lnSpc>
                <a:spcPct val="90000"/>
              </a:lnSpc>
            </a:pPr>
            <a:endParaRPr lang="tr-TR" altLang="tr-TR" sz="2000" dirty="0">
              <a:solidFill>
                <a:schemeClr val="folHlink"/>
              </a:solidFill>
            </a:endParaRPr>
          </a:p>
          <a:p>
            <a:pPr eaLnBrk="1" hangingPunct="1">
              <a:lnSpc>
                <a:spcPct val="90000"/>
              </a:lnSpc>
            </a:pPr>
            <a:r>
              <a:rPr lang="tr-TR" altLang="tr-TR" sz="2000" dirty="0">
                <a:solidFill>
                  <a:schemeClr val="folHlink"/>
                </a:solidFill>
              </a:rPr>
              <a:t>A</a:t>
            </a:r>
            <a:r>
              <a:rPr lang="en-US" altLang="tr-TR" sz="2000" dirty="0" err="1">
                <a:solidFill>
                  <a:schemeClr val="folHlink"/>
                </a:solidFill>
              </a:rPr>
              <a:t>gglomerative</a:t>
            </a:r>
            <a:r>
              <a:rPr lang="en-US" altLang="tr-TR" sz="2000" dirty="0">
                <a:solidFill>
                  <a:schemeClr val="folHlink"/>
                </a:solidFill>
              </a:rPr>
              <a:t> algorithm </a:t>
            </a:r>
            <a:r>
              <a:rPr lang="tr-TR" altLang="tr-TR" sz="2000" dirty="0" err="1">
                <a:solidFill>
                  <a:schemeClr val="folHlink"/>
                </a:solidFill>
              </a:rPr>
              <a:t>using</a:t>
            </a:r>
            <a:r>
              <a:rPr lang="en-US" altLang="tr-TR" sz="2000" dirty="0">
                <a:solidFill>
                  <a:schemeClr val="folHlink"/>
                </a:solidFill>
              </a:rPr>
              <a:t> </a:t>
            </a:r>
            <a:r>
              <a:rPr lang="tr-TR" altLang="tr-TR" sz="2000" dirty="0" err="1">
                <a:solidFill>
                  <a:schemeClr val="folHlink"/>
                </a:solidFill>
              </a:rPr>
              <a:t>average</a:t>
            </a:r>
            <a:r>
              <a:rPr lang="en-US" altLang="tr-TR" sz="2000" dirty="0">
                <a:solidFill>
                  <a:schemeClr val="folHlink"/>
                </a:solidFill>
              </a:rPr>
              <a:t>-link</a:t>
            </a:r>
            <a:r>
              <a:rPr lang="tr-TR" altLang="tr-TR" sz="2000" dirty="0">
                <a:solidFill>
                  <a:schemeClr val="folHlink"/>
                </a:solidFill>
              </a:rPr>
              <a:t> </a:t>
            </a:r>
            <a:r>
              <a:rPr lang="tr-TR" altLang="tr-TR" sz="2000" dirty="0" err="1">
                <a:solidFill>
                  <a:schemeClr val="folHlink"/>
                </a:solidFill>
              </a:rPr>
              <a:t>technique</a:t>
            </a:r>
            <a:endParaRPr lang="tr-TR" altLang="tr-TR" sz="2000" dirty="0">
              <a:solidFill>
                <a:schemeClr val="folHlink"/>
              </a:solidFill>
            </a:endParaRPr>
          </a:p>
          <a:p>
            <a:pPr lvl="1" eaLnBrk="1" hangingPunct="1">
              <a:lnSpc>
                <a:spcPct val="90000"/>
              </a:lnSpc>
            </a:pPr>
            <a:r>
              <a:rPr lang="tr-TR" altLang="tr-TR" sz="2000" dirty="0" err="1"/>
              <a:t>Merged</a:t>
            </a:r>
            <a:r>
              <a:rPr lang="tr-TR" altLang="tr-TR" sz="2000" dirty="0"/>
              <a:t> </a:t>
            </a:r>
            <a:r>
              <a:rPr lang="tr-TR" altLang="tr-TR" sz="2000" dirty="0" err="1"/>
              <a:t>if</a:t>
            </a:r>
            <a:r>
              <a:rPr lang="tr-TR" altLang="tr-TR" sz="2000" dirty="0"/>
              <a:t> </a:t>
            </a:r>
            <a:r>
              <a:rPr lang="tr-TR" altLang="tr-TR" sz="2000" dirty="0" err="1"/>
              <a:t>the</a:t>
            </a:r>
            <a:r>
              <a:rPr lang="tr-TR" altLang="tr-TR" sz="2000" dirty="0"/>
              <a:t> </a:t>
            </a:r>
            <a:r>
              <a:rPr lang="tr-TR" altLang="tr-TR" sz="2000" dirty="0" err="1">
                <a:solidFill>
                  <a:srgbClr val="CC6600"/>
                </a:solidFill>
              </a:rPr>
              <a:t>average</a:t>
            </a:r>
            <a:r>
              <a:rPr lang="tr-TR" altLang="tr-TR" sz="2000" dirty="0"/>
              <a:t> </a:t>
            </a:r>
            <a:r>
              <a:rPr lang="tr-TR" altLang="tr-TR" sz="2000" dirty="0" err="1"/>
              <a:t>distance</a:t>
            </a:r>
            <a:r>
              <a:rPr lang="tr-TR" altLang="tr-TR" sz="2000" dirty="0"/>
              <a:t> is </a:t>
            </a:r>
            <a:r>
              <a:rPr lang="tr-TR" altLang="tr-TR" sz="2000" dirty="0" err="1"/>
              <a:t>less</a:t>
            </a:r>
            <a:r>
              <a:rPr lang="tr-TR" altLang="tr-TR" sz="2000" dirty="0"/>
              <a:t> </a:t>
            </a:r>
            <a:r>
              <a:rPr lang="tr-TR" altLang="tr-TR" sz="2000" dirty="0" err="1"/>
              <a:t>than</a:t>
            </a:r>
            <a:r>
              <a:rPr lang="tr-TR" altLang="tr-TR" sz="2000" dirty="0"/>
              <a:t> </a:t>
            </a:r>
            <a:r>
              <a:rPr lang="tr-TR" altLang="tr-TR" sz="2000" dirty="0" err="1"/>
              <a:t>or</a:t>
            </a:r>
            <a:r>
              <a:rPr lang="tr-TR" altLang="tr-TR" sz="2000" dirty="0"/>
              <a:t> </a:t>
            </a:r>
            <a:r>
              <a:rPr lang="tr-TR" altLang="tr-TR" sz="2000" dirty="0" err="1"/>
              <a:t>equal</a:t>
            </a:r>
            <a:r>
              <a:rPr lang="tr-TR" altLang="tr-TR" sz="2000" dirty="0"/>
              <a:t> </a:t>
            </a:r>
            <a:r>
              <a:rPr lang="tr-TR" altLang="tr-TR" sz="2000" dirty="0" err="1"/>
              <a:t>to</a:t>
            </a:r>
            <a:r>
              <a:rPr lang="tr-TR" altLang="tr-TR" sz="2000" dirty="0"/>
              <a:t> </a:t>
            </a:r>
            <a:r>
              <a:rPr lang="tr-TR" altLang="tr-TR" sz="2000" dirty="0" err="1"/>
              <a:t>the</a:t>
            </a:r>
            <a:r>
              <a:rPr lang="tr-TR" altLang="tr-TR" sz="2000" dirty="0"/>
              <a:t> </a:t>
            </a:r>
            <a:r>
              <a:rPr lang="tr-TR" altLang="tr-TR" sz="2000" dirty="0" err="1"/>
              <a:t>distance</a:t>
            </a:r>
            <a:r>
              <a:rPr lang="tr-TR" altLang="tr-TR" sz="2000" dirty="0"/>
              <a:t> </a:t>
            </a:r>
            <a:r>
              <a:rPr lang="tr-TR" altLang="tr-TR" sz="2000" dirty="0" err="1"/>
              <a:t>threshold</a:t>
            </a:r>
            <a:endParaRPr lang="tr-TR" altLang="tr-TR" sz="2000" dirty="0"/>
          </a:p>
          <a:p>
            <a:pPr lvl="1" eaLnBrk="1" hangingPunct="1">
              <a:lnSpc>
                <a:spcPct val="90000"/>
              </a:lnSpc>
            </a:pPr>
            <a:r>
              <a:rPr lang="tr-TR" altLang="tr-TR" sz="2000" dirty="0" err="1"/>
              <a:t>Compromise</a:t>
            </a:r>
            <a:r>
              <a:rPr lang="tr-TR" altLang="tr-TR" sz="2000" dirty="0"/>
              <a:t> </a:t>
            </a:r>
            <a:r>
              <a:rPr lang="tr-TR" altLang="tr-TR" sz="2000" dirty="0" err="1"/>
              <a:t>between</a:t>
            </a:r>
            <a:r>
              <a:rPr lang="tr-TR" altLang="tr-TR" sz="2000" dirty="0"/>
              <a:t> </a:t>
            </a:r>
            <a:r>
              <a:rPr lang="tr-TR" altLang="tr-TR" sz="2000" dirty="0" err="1"/>
              <a:t>Single</a:t>
            </a:r>
            <a:r>
              <a:rPr lang="tr-TR" altLang="tr-TR" sz="2000" dirty="0"/>
              <a:t> </a:t>
            </a:r>
            <a:r>
              <a:rPr lang="tr-TR" altLang="tr-TR" sz="2000" dirty="0" err="1"/>
              <a:t>and</a:t>
            </a:r>
            <a:r>
              <a:rPr lang="tr-TR" altLang="tr-TR" sz="2000" dirty="0"/>
              <a:t> Complete Link.</a:t>
            </a:r>
          </a:p>
          <a:p>
            <a:pPr lvl="1" eaLnBrk="1" hangingPunct="1">
              <a:lnSpc>
                <a:spcPct val="90000"/>
              </a:lnSpc>
            </a:pPr>
            <a:r>
              <a:rPr lang="tr-TR" altLang="tr-TR" sz="2000" dirty="0" err="1"/>
              <a:t>Need</a:t>
            </a:r>
            <a:r>
              <a:rPr lang="tr-TR" altLang="tr-TR" sz="2000" dirty="0"/>
              <a:t> </a:t>
            </a:r>
            <a:r>
              <a:rPr lang="tr-TR" altLang="tr-TR" sz="2000" dirty="0" err="1"/>
              <a:t>to</a:t>
            </a:r>
            <a:r>
              <a:rPr lang="tr-TR" altLang="tr-TR" sz="2000" dirty="0"/>
              <a:t> </a:t>
            </a:r>
            <a:r>
              <a:rPr lang="tr-TR" altLang="tr-TR" sz="2000" dirty="0" err="1"/>
              <a:t>use</a:t>
            </a:r>
            <a:r>
              <a:rPr lang="tr-TR" altLang="tr-TR" sz="2000" dirty="0"/>
              <a:t> </a:t>
            </a:r>
            <a:r>
              <a:rPr lang="tr-TR" altLang="tr-TR" sz="2000" dirty="0" err="1"/>
              <a:t>average</a:t>
            </a:r>
            <a:r>
              <a:rPr lang="tr-TR" altLang="tr-TR" sz="2000" dirty="0"/>
              <a:t> </a:t>
            </a:r>
            <a:r>
              <a:rPr lang="tr-TR" altLang="tr-TR" sz="2000" dirty="0" err="1"/>
              <a:t>connectivity</a:t>
            </a:r>
            <a:r>
              <a:rPr lang="tr-TR" altLang="tr-TR" sz="2000" dirty="0"/>
              <a:t> </a:t>
            </a:r>
            <a:r>
              <a:rPr lang="tr-TR" altLang="tr-TR" sz="2000" dirty="0" err="1"/>
              <a:t>for</a:t>
            </a:r>
            <a:r>
              <a:rPr lang="tr-TR" altLang="tr-TR" sz="2000" dirty="0"/>
              <a:t> </a:t>
            </a:r>
            <a:r>
              <a:rPr lang="tr-TR" altLang="tr-TR" sz="2000" dirty="0" err="1"/>
              <a:t>scalability</a:t>
            </a:r>
            <a:r>
              <a:rPr lang="tr-TR" altLang="tr-TR" sz="2000" dirty="0"/>
              <a:t> since total </a:t>
            </a:r>
            <a:r>
              <a:rPr lang="tr-TR" altLang="tr-TR" sz="2000" dirty="0" err="1"/>
              <a:t>connectivity</a:t>
            </a:r>
            <a:r>
              <a:rPr lang="tr-TR" altLang="tr-TR" sz="2000" dirty="0"/>
              <a:t> </a:t>
            </a:r>
            <a:r>
              <a:rPr lang="tr-TR" altLang="tr-TR" sz="2000" dirty="0" err="1"/>
              <a:t>favors</a:t>
            </a:r>
            <a:r>
              <a:rPr lang="tr-TR" altLang="tr-TR" sz="2000" dirty="0"/>
              <a:t> </a:t>
            </a:r>
            <a:r>
              <a:rPr lang="tr-TR" altLang="tr-TR" sz="2000" dirty="0" err="1"/>
              <a:t>large</a:t>
            </a:r>
            <a:r>
              <a:rPr lang="tr-TR" altLang="tr-TR" sz="2000" dirty="0"/>
              <a:t> </a:t>
            </a:r>
            <a:r>
              <a:rPr lang="tr-TR" altLang="tr-TR" sz="2000" dirty="0" err="1"/>
              <a:t>clusters</a:t>
            </a:r>
            <a:r>
              <a:rPr lang="tr-TR" altLang="tr-TR" sz="2000" dirty="0"/>
              <a:t>.</a:t>
            </a:r>
          </a:p>
          <a:p>
            <a:pPr lvl="1" eaLnBrk="1" hangingPunct="1">
              <a:lnSpc>
                <a:spcPct val="90000"/>
              </a:lnSpc>
            </a:pPr>
            <a:r>
              <a:rPr lang="tr-TR" altLang="tr-TR" sz="2000" dirty="0" err="1"/>
              <a:t>Less</a:t>
            </a:r>
            <a:r>
              <a:rPr lang="tr-TR" altLang="tr-TR" sz="2000" dirty="0"/>
              <a:t> </a:t>
            </a:r>
            <a:r>
              <a:rPr lang="tr-TR" altLang="tr-TR" sz="2000" dirty="0" err="1"/>
              <a:t>susceptible</a:t>
            </a:r>
            <a:r>
              <a:rPr lang="tr-TR" altLang="tr-TR" sz="2000" dirty="0"/>
              <a:t> </a:t>
            </a:r>
            <a:r>
              <a:rPr lang="tr-TR" altLang="tr-TR" sz="2000" dirty="0" err="1"/>
              <a:t>to</a:t>
            </a:r>
            <a:r>
              <a:rPr lang="tr-TR" altLang="tr-TR" sz="2000" dirty="0"/>
              <a:t> </a:t>
            </a:r>
            <a:r>
              <a:rPr lang="tr-TR" altLang="tr-TR" sz="2000" dirty="0" err="1"/>
              <a:t>noise</a:t>
            </a:r>
            <a:r>
              <a:rPr lang="tr-TR" altLang="tr-TR" sz="2000" dirty="0"/>
              <a:t> </a:t>
            </a:r>
            <a:r>
              <a:rPr lang="tr-TR" altLang="tr-TR" sz="2000" dirty="0" err="1"/>
              <a:t>and</a:t>
            </a:r>
            <a:r>
              <a:rPr lang="tr-TR" altLang="tr-TR" sz="2000" dirty="0"/>
              <a:t> </a:t>
            </a:r>
            <a:r>
              <a:rPr lang="tr-TR" altLang="tr-TR" sz="2000" dirty="0" err="1"/>
              <a:t>outliers</a:t>
            </a:r>
            <a:r>
              <a:rPr lang="tr-TR" altLang="tr-TR" sz="2000" dirty="0"/>
              <a:t>.</a:t>
            </a:r>
          </a:p>
          <a:p>
            <a:pPr lvl="1" eaLnBrk="1" hangingPunct="1">
              <a:lnSpc>
                <a:spcPct val="90000"/>
              </a:lnSpc>
            </a:pPr>
            <a:endParaRPr lang="tr-TR" altLang="tr-TR" sz="2000" dirty="0"/>
          </a:p>
          <a:p>
            <a:pPr eaLnBrk="1" hangingPunct="1">
              <a:lnSpc>
                <a:spcPct val="90000"/>
              </a:lnSpc>
            </a:pPr>
            <a:endParaRPr lang="tr-TR" altLang="tr-T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E0258504-D9F0-94E0-7B8D-4183EE66457A}"/>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FC94B1FC-731F-493A-B716-99022321A379}" type="datetime4">
              <a:rPr lang="en-US" altLang="tr-TR" sz="1200"/>
              <a:pPr eaLnBrk="1" hangingPunct="1"/>
              <a:t>May 7, 2025</a:t>
            </a:fld>
            <a:endParaRPr lang="en-US" altLang="tr-TR" sz="1200"/>
          </a:p>
        </p:txBody>
      </p:sp>
      <p:sp>
        <p:nvSpPr>
          <p:cNvPr id="5123" name="Footer Placeholder 4">
            <a:extLst>
              <a:ext uri="{FF2B5EF4-FFF2-40B4-BE49-F238E27FC236}">
                <a16:creationId xmlns:a16="http://schemas.microsoft.com/office/drawing/2014/main" id="{A37C750B-AA89-EC88-E12F-4ED3F3C8F0D3}"/>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5124" name="Slide Number Placeholder 5">
            <a:extLst>
              <a:ext uri="{FF2B5EF4-FFF2-40B4-BE49-F238E27FC236}">
                <a16:creationId xmlns:a16="http://schemas.microsoft.com/office/drawing/2014/main" id="{C162CE73-CDB0-FF8A-F8D5-D3F83BC419C8}"/>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a:t>2</a:t>
            </a:fld>
            <a:endParaRPr lang="en-US" altLang="tr-TR" sz="1200"/>
          </a:p>
        </p:txBody>
      </p:sp>
      <p:sp>
        <p:nvSpPr>
          <p:cNvPr id="5125" name="Rectangle 6">
            <a:extLst>
              <a:ext uri="{FF2B5EF4-FFF2-40B4-BE49-F238E27FC236}">
                <a16:creationId xmlns:a16="http://schemas.microsoft.com/office/drawing/2014/main" id="{B932DB42-283E-F01B-7D64-18067DAD74C9}"/>
              </a:ext>
            </a:extLst>
          </p:cNvPr>
          <p:cNvSpPr>
            <a:spLocks noGrp="1" noChangeArrowheads="1"/>
          </p:cNvSpPr>
          <p:nvPr>
            <p:ph type="title"/>
          </p:nvPr>
        </p:nvSpPr>
        <p:spPr/>
        <p:txBody>
          <a:bodyPr/>
          <a:lstStyle/>
          <a:p>
            <a:pPr eaLnBrk="1" hangingPunct="1"/>
            <a:r>
              <a:rPr lang="en-US" altLang="zh-CN">
                <a:ea typeface="SimSun" panose="02010600030101010101" pitchFamily="2" charset="-122"/>
              </a:rPr>
              <a:t>Hierarchical Clustering</a:t>
            </a:r>
            <a:endParaRPr lang="tr-TR" altLang="tr-TR">
              <a:ea typeface="SimSun" panose="02010600030101010101" pitchFamily="2" charset="-122"/>
            </a:endParaRPr>
          </a:p>
        </p:txBody>
      </p:sp>
      <p:pic>
        <p:nvPicPr>
          <p:cNvPr id="5126" name="Picture 5">
            <a:extLst>
              <a:ext uri="{FF2B5EF4-FFF2-40B4-BE49-F238E27FC236}">
                <a16:creationId xmlns:a16="http://schemas.microsoft.com/office/drawing/2014/main" id="{687B4516-453A-F871-49FB-9B5DDE3A43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3467100"/>
            <a:ext cx="6145213" cy="2878138"/>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5127" name="Rectangle 8">
            <a:extLst>
              <a:ext uri="{FF2B5EF4-FFF2-40B4-BE49-F238E27FC236}">
                <a16:creationId xmlns:a16="http://schemas.microsoft.com/office/drawing/2014/main" id="{73726A61-3B9F-E4FA-630A-40E73039A902}"/>
              </a:ext>
            </a:extLst>
          </p:cNvPr>
          <p:cNvSpPr>
            <a:spLocks noChangeArrowheads="1"/>
          </p:cNvSpPr>
          <p:nvPr/>
        </p:nvSpPr>
        <p:spPr bwMode="auto">
          <a:xfrm>
            <a:off x="962025" y="1201738"/>
            <a:ext cx="75279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tr-TR" altLang="tr-TR"/>
              <a:t> Produces a set of nested clusters organized as a</a:t>
            </a:r>
          </a:p>
          <a:p>
            <a:pPr eaLnBrk="1" hangingPunct="1"/>
            <a:r>
              <a:rPr lang="tr-TR" altLang="tr-TR"/>
              <a:t>   hierarchical tree.</a:t>
            </a:r>
          </a:p>
          <a:p>
            <a:pPr eaLnBrk="1" hangingPunct="1">
              <a:buFontTx/>
              <a:buChar char="•"/>
            </a:pPr>
            <a:r>
              <a:rPr lang="tr-TR" altLang="tr-TR"/>
              <a:t> Can be visualized as a dendrogram</a:t>
            </a:r>
          </a:p>
          <a:p>
            <a:pPr eaLnBrk="1" hangingPunct="1"/>
            <a:r>
              <a:rPr lang="tr-TR" altLang="tr-TR"/>
              <a:t>   – Tree like diagram</a:t>
            </a:r>
          </a:p>
          <a:p>
            <a:pPr eaLnBrk="1" hangingPunct="1"/>
            <a:r>
              <a:rPr lang="tr-TR" altLang="tr-TR"/>
              <a:t>   – Records the sequences of merges or splits</a:t>
            </a:r>
          </a:p>
          <a:p>
            <a:pPr eaLnBrk="1" hangingPunct="1"/>
            <a:endParaRPr lang="tr-TR" alt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4">
            <a:extLst>
              <a:ext uri="{FF2B5EF4-FFF2-40B4-BE49-F238E27FC236}">
                <a16:creationId xmlns:a16="http://schemas.microsoft.com/office/drawing/2014/main" id="{D5D99596-7C17-3878-94EA-A151EBF4514D}"/>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941096F1-F432-46BC-AF9B-2F3AE2B6C56A}" type="slidenum">
              <a:rPr lang="en-US" altLang="tr-TR" smtClean="0"/>
              <a:pPr/>
              <a:t>20</a:t>
            </a:fld>
            <a:endParaRPr lang="en-US" altLang="tr-TR" sz="1200"/>
          </a:p>
        </p:txBody>
      </p:sp>
      <p:sp>
        <p:nvSpPr>
          <p:cNvPr id="20485" name="Rectangle 2">
            <a:extLst>
              <a:ext uri="{FF2B5EF4-FFF2-40B4-BE49-F238E27FC236}">
                <a16:creationId xmlns:a16="http://schemas.microsoft.com/office/drawing/2014/main" id="{1BB9EC2E-BD09-1DF1-DAAE-2028E1705A2E}"/>
              </a:ext>
            </a:extLst>
          </p:cNvPr>
          <p:cNvSpPr>
            <a:spLocks noGrp="1" noChangeArrowheads="1"/>
          </p:cNvSpPr>
          <p:nvPr>
            <p:ph type="title"/>
          </p:nvPr>
        </p:nvSpPr>
        <p:spPr/>
        <p:txBody>
          <a:bodyPr/>
          <a:lstStyle/>
          <a:p>
            <a:pPr eaLnBrk="1" hangingPunct="1"/>
            <a:r>
              <a:rPr lang="tr-TR" altLang="tr-TR">
                <a:solidFill>
                  <a:schemeClr val="folHlink"/>
                </a:solidFill>
              </a:rPr>
              <a:t>A</a:t>
            </a:r>
            <a:r>
              <a:rPr lang="en-US" altLang="tr-TR">
                <a:solidFill>
                  <a:schemeClr val="folHlink"/>
                </a:solidFill>
              </a:rPr>
              <a:t>gglomerative</a:t>
            </a:r>
            <a:r>
              <a:rPr lang="en-US" altLang="tr-TR"/>
              <a:t> Clustering</a:t>
            </a:r>
          </a:p>
        </p:txBody>
      </p:sp>
      <p:pic>
        <p:nvPicPr>
          <p:cNvPr id="20486" name="Picture 3" descr="dendrogram">
            <a:extLst>
              <a:ext uri="{FF2B5EF4-FFF2-40B4-BE49-F238E27FC236}">
                <a16:creationId xmlns:a16="http://schemas.microsoft.com/office/drawing/2014/main" id="{0052A074-0103-7F1A-8169-7914D40EA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4">
            <a:extLst>
              <a:ext uri="{FF2B5EF4-FFF2-40B4-BE49-F238E27FC236}">
                <a16:creationId xmlns:a16="http://schemas.microsoft.com/office/drawing/2014/main" id="{D3D4D74A-2BCA-D491-1730-6EDC3FB6273C}"/>
              </a:ext>
            </a:extLst>
          </p:cNvPr>
          <p:cNvSpPr>
            <a:spLocks noChangeArrowheads="1"/>
          </p:cNvSpPr>
          <p:nvPr/>
        </p:nvSpPr>
        <p:spPr bwMode="auto">
          <a:xfrm>
            <a:off x="533400" y="2057400"/>
            <a:ext cx="8229600" cy="3505200"/>
          </a:xfrm>
          <a:prstGeom prst="rect">
            <a:avLst/>
          </a:prstGeom>
          <a:noFill/>
          <a:ln w="57150" cap="sq">
            <a:solidFill>
              <a:schemeClr val="tx2"/>
            </a:solidFill>
            <a:miter lim="800000"/>
            <a:headEnd/>
            <a:tailEnd/>
          </a:ln>
          <a:effectLst/>
          <a:extLst>
            <a:ext uri="{909E8E84-426E-40DD-AFC4-6F175D3DCCD1}">
              <a14:hiddenFill xmlns:a14="http://schemas.microsoft.com/office/drawing/2010/main">
                <a:gradFill rotWithShape="0">
                  <a:gsLst>
                    <a:gs pos="0">
                      <a:schemeClr val="bg2"/>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20488" name="Line 5">
            <a:extLst>
              <a:ext uri="{FF2B5EF4-FFF2-40B4-BE49-F238E27FC236}">
                <a16:creationId xmlns:a16="http://schemas.microsoft.com/office/drawing/2014/main" id="{F360EDDA-5BFA-63C6-CE2A-460956C80828}"/>
              </a:ext>
            </a:extLst>
          </p:cNvPr>
          <p:cNvSpPr>
            <a:spLocks noChangeShapeType="1"/>
          </p:cNvSpPr>
          <p:nvPr/>
        </p:nvSpPr>
        <p:spPr bwMode="auto">
          <a:xfrm>
            <a:off x="3276600" y="2057400"/>
            <a:ext cx="0" cy="3505200"/>
          </a:xfrm>
          <a:prstGeom prst="line">
            <a:avLst/>
          </a:prstGeom>
          <a:noFill/>
          <a:ln w="5715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tr-TR"/>
          </a:p>
        </p:txBody>
      </p:sp>
      <p:sp>
        <p:nvSpPr>
          <p:cNvPr id="20489" name="Line 6">
            <a:extLst>
              <a:ext uri="{FF2B5EF4-FFF2-40B4-BE49-F238E27FC236}">
                <a16:creationId xmlns:a16="http://schemas.microsoft.com/office/drawing/2014/main" id="{DF35180D-F5E4-C7F5-A0CC-BECDF055A7B4}"/>
              </a:ext>
            </a:extLst>
          </p:cNvPr>
          <p:cNvSpPr>
            <a:spLocks noChangeShapeType="1"/>
          </p:cNvSpPr>
          <p:nvPr/>
        </p:nvSpPr>
        <p:spPr bwMode="auto">
          <a:xfrm>
            <a:off x="6096000" y="2057400"/>
            <a:ext cx="0" cy="3505200"/>
          </a:xfrm>
          <a:prstGeom prst="line">
            <a:avLst/>
          </a:prstGeom>
          <a:noFill/>
          <a:ln w="5715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1026">
            <a:extLst>
              <a:ext uri="{FF2B5EF4-FFF2-40B4-BE49-F238E27FC236}">
                <a16:creationId xmlns:a16="http://schemas.microsoft.com/office/drawing/2014/main" id="{8F86B3D6-E071-285A-5808-0FB5BF9527E2}"/>
              </a:ext>
            </a:extLst>
          </p:cNvPr>
          <p:cNvSpPr>
            <a:spLocks noGrp="1" noChangeArrowheads="1"/>
          </p:cNvSpPr>
          <p:nvPr>
            <p:ph type="title"/>
          </p:nvPr>
        </p:nvSpPr>
        <p:spPr>
          <a:xfrm>
            <a:off x="1143000" y="404813"/>
            <a:ext cx="7226300" cy="387350"/>
          </a:xfrm>
        </p:spPr>
        <p:txBody>
          <a:bodyPr/>
          <a:lstStyle/>
          <a:p>
            <a:r>
              <a:rPr lang="en-US" altLang="zh-CN">
                <a:ea typeface="SimSun" panose="02010600030101010101" pitchFamily="2" charset="-122"/>
              </a:rPr>
              <a:t>Density-Based Clustering Methods</a:t>
            </a:r>
          </a:p>
        </p:txBody>
      </p:sp>
      <p:sp>
        <p:nvSpPr>
          <p:cNvPr id="1495043" name="Rectangle 1027">
            <a:extLst>
              <a:ext uri="{FF2B5EF4-FFF2-40B4-BE49-F238E27FC236}">
                <a16:creationId xmlns:a16="http://schemas.microsoft.com/office/drawing/2014/main" id="{CE9A28EF-5B6D-F56B-C1FF-C19848E14814}"/>
              </a:ext>
            </a:extLst>
          </p:cNvPr>
          <p:cNvSpPr>
            <a:spLocks noGrp="1" noChangeArrowheads="1"/>
          </p:cNvSpPr>
          <p:nvPr>
            <p:ph type="body" idx="1"/>
          </p:nvPr>
        </p:nvSpPr>
        <p:spPr>
          <a:xfrm>
            <a:off x="685800" y="1371600"/>
            <a:ext cx="8077200" cy="4953000"/>
          </a:xfrm>
        </p:spPr>
        <p:txBody>
          <a:bodyPr/>
          <a:lstStyle/>
          <a:p>
            <a:pPr>
              <a:spcBef>
                <a:spcPct val="50000"/>
              </a:spcBef>
            </a:pPr>
            <a:r>
              <a:rPr lang="en-US" altLang="zh-CN" sz="2400" dirty="0">
                <a:ea typeface="SimSun" panose="02010600030101010101" pitchFamily="2" charset="-122"/>
              </a:rPr>
              <a:t>Clustering based on density (local cluster criterion), such as density-connected points</a:t>
            </a:r>
          </a:p>
          <a:p>
            <a:pPr>
              <a:lnSpc>
                <a:spcPct val="50000"/>
              </a:lnSpc>
              <a:spcBef>
                <a:spcPct val="50000"/>
              </a:spcBef>
            </a:pPr>
            <a:r>
              <a:rPr lang="en-US" altLang="zh-CN" sz="2400" dirty="0">
                <a:ea typeface="SimSun" panose="02010600030101010101" pitchFamily="2" charset="-122"/>
              </a:rPr>
              <a:t>Major features:</a:t>
            </a:r>
          </a:p>
          <a:p>
            <a:pPr lvl="1">
              <a:lnSpc>
                <a:spcPct val="50000"/>
              </a:lnSpc>
              <a:spcBef>
                <a:spcPct val="50000"/>
              </a:spcBef>
            </a:pPr>
            <a:r>
              <a:rPr lang="en-US" altLang="zh-CN" sz="2400" dirty="0">
                <a:ea typeface="SimSun" panose="02010600030101010101" pitchFamily="2" charset="-122"/>
              </a:rPr>
              <a:t>Discover clusters of arbitrary shape</a:t>
            </a:r>
          </a:p>
          <a:p>
            <a:pPr lvl="1">
              <a:lnSpc>
                <a:spcPct val="50000"/>
              </a:lnSpc>
              <a:spcBef>
                <a:spcPct val="50000"/>
              </a:spcBef>
            </a:pPr>
            <a:r>
              <a:rPr lang="en-US" altLang="zh-CN" sz="2400" dirty="0">
                <a:ea typeface="SimSun" panose="02010600030101010101" pitchFamily="2" charset="-122"/>
              </a:rPr>
              <a:t>Handle noise</a:t>
            </a:r>
          </a:p>
          <a:p>
            <a:pPr lvl="1">
              <a:lnSpc>
                <a:spcPct val="50000"/>
              </a:lnSpc>
              <a:spcBef>
                <a:spcPct val="50000"/>
              </a:spcBef>
            </a:pPr>
            <a:r>
              <a:rPr lang="en-US" altLang="zh-CN" sz="2400" dirty="0">
                <a:ea typeface="SimSun" panose="02010600030101010101" pitchFamily="2" charset="-122"/>
              </a:rPr>
              <a:t>One scan</a:t>
            </a:r>
          </a:p>
          <a:p>
            <a:pPr lvl="1">
              <a:lnSpc>
                <a:spcPct val="50000"/>
              </a:lnSpc>
              <a:spcBef>
                <a:spcPct val="50000"/>
              </a:spcBef>
            </a:pPr>
            <a:r>
              <a:rPr lang="en-US" altLang="zh-CN" sz="2400" dirty="0">
                <a:ea typeface="SimSun" panose="02010600030101010101" pitchFamily="2" charset="-122"/>
              </a:rPr>
              <a:t>Need density parameters as termination condition</a:t>
            </a:r>
          </a:p>
          <a:p>
            <a:pPr>
              <a:lnSpc>
                <a:spcPct val="90000"/>
              </a:lnSpc>
              <a:spcBef>
                <a:spcPct val="50000"/>
              </a:spcBef>
            </a:pPr>
            <a:r>
              <a:rPr lang="en-US" altLang="zh-CN" sz="2400" dirty="0">
                <a:ea typeface="SimSun" panose="02010600030101010101" pitchFamily="2" charset="-122"/>
              </a:rPr>
              <a:t>Several interesting studies:</a:t>
            </a:r>
          </a:p>
          <a:p>
            <a:pPr lvl="1"/>
            <a:r>
              <a:rPr lang="en-US" altLang="zh-CN" sz="2400" u="sng" dirty="0">
                <a:ea typeface="SimSun" panose="02010600030101010101" pitchFamily="2" charset="-122"/>
              </a:rPr>
              <a:t>DBSCAN:</a:t>
            </a:r>
            <a:r>
              <a:rPr lang="en-US" altLang="zh-CN" sz="2400" dirty="0">
                <a:ea typeface="SimSun" panose="02010600030101010101" pitchFamily="2" charset="-122"/>
              </a:rPr>
              <a:t> Ester, et al. (KDD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96)</a:t>
            </a:r>
          </a:p>
          <a:p>
            <a:pPr lvl="1"/>
            <a:r>
              <a:rPr lang="en-US" altLang="zh-CN" sz="2400" u="sng" dirty="0">
                <a:ea typeface="SimSun" panose="02010600030101010101" pitchFamily="2" charset="-122"/>
              </a:rPr>
              <a:t>OPTICS</a:t>
            </a:r>
            <a:r>
              <a:rPr lang="en-US" altLang="zh-CN" sz="2400" dirty="0">
                <a:ea typeface="SimSun" panose="02010600030101010101" pitchFamily="2" charset="-122"/>
              </a:rPr>
              <a:t>: </a:t>
            </a:r>
            <a:r>
              <a:rPr lang="en-US" altLang="zh-CN" sz="2400" dirty="0" err="1">
                <a:ea typeface="SimSun" panose="02010600030101010101" pitchFamily="2" charset="-122"/>
              </a:rPr>
              <a:t>Ankerst</a:t>
            </a:r>
            <a:r>
              <a:rPr lang="en-US" altLang="zh-CN" sz="2400" dirty="0">
                <a:ea typeface="SimSun" panose="02010600030101010101" pitchFamily="2" charset="-122"/>
              </a:rPr>
              <a:t>, et al (SIGMOD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99).</a:t>
            </a:r>
          </a:p>
          <a:p>
            <a:pPr lvl="1"/>
            <a:r>
              <a:rPr lang="en-US" altLang="zh-CN" sz="2400" u="sng" dirty="0">
                <a:ea typeface="SimSun" panose="02010600030101010101" pitchFamily="2" charset="-122"/>
              </a:rPr>
              <a:t>DENCLUE</a:t>
            </a:r>
            <a:r>
              <a:rPr lang="en-US" altLang="zh-CN" sz="2400" dirty="0">
                <a:ea typeface="SimSun" panose="02010600030101010101" pitchFamily="2" charset="-122"/>
              </a:rPr>
              <a:t>: </a:t>
            </a:r>
            <a:r>
              <a:rPr lang="en-US" altLang="zh-CN" sz="2400" dirty="0" err="1">
                <a:ea typeface="SimSun" panose="02010600030101010101" pitchFamily="2" charset="-122"/>
              </a:rPr>
              <a:t>Hinneburg</a:t>
            </a:r>
            <a:r>
              <a:rPr lang="en-US" altLang="zh-CN" sz="2400" dirty="0">
                <a:ea typeface="SimSun" panose="02010600030101010101" pitchFamily="2" charset="-122"/>
              </a:rPr>
              <a:t> &amp; D. Keim  (KDD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98)</a:t>
            </a:r>
          </a:p>
          <a:p>
            <a:pPr lvl="1"/>
            <a:r>
              <a:rPr lang="en-US" altLang="zh-CN" sz="2400" u="sng" dirty="0">
                <a:ea typeface="SimSun" panose="02010600030101010101" pitchFamily="2" charset="-122"/>
              </a:rPr>
              <a:t>CLIQUE</a:t>
            </a:r>
            <a:r>
              <a:rPr lang="en-US" altLang="zh-CN" sz="2400" dirty="0">
                <a:ea typeface="SimSun" panose="02010600030101010101" pitchFamily="2" charset="-122"/>
              </a:rPr>
              <a:t>: Agrawal, et al. (SIGMOD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98)</a:t>
            </a:r>
          </a:p>
        </p:txBody>
      </p:sp>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152400"/>
            <a:ext cx="8280400" cy="552450"/>
          </a:xfrm>
        </p:spPr>
        <p:txBody>
          <a:bodyPr/>
          <a:lstStyle/>
          <a:p>
            <a:r>
              <a:rPr lang="en-US" altLang="en-US" sz="2800"/>
              <a:t>DBSCAN</a:t>
            </a:r>
          </a:p>
        </p:txBody>
      </p:sp>
      <p:sp>
        <p:nvSpPr>
          <p:cNvPr id="81923" name="Rectangle 3"/>
          <p:cNvSpPr>
            <a:spLocks noGrp="1" noChangeArrowheads="1"/>
          </p:cNvSpPr>
          <p:nvPr>
            <p:ph type="body" idx="1"/>
          </p:nvPr>
        </p:nvSpPr>
        <p:spPr>
          <a:xfrm>
            <a:off x="639763" y="1143000"/>
            <a:ext cx="8001000" cy="5181600"/>
          </a:xfrm>
        </p:spPr>
        <p:txBody>
          <a:bodyPr/>
          <a:lstStyle/>
          <a:p>
            <a:pPr marL="533400" indent="-533400">
              <a:lnSpc>
                <a:spcPct val="90000"/>
              </a:lnSpc>
              <a:spcBef>
                <a:spcPct val="20000"/>
              </a:spcBef>
            </a:pPr>
            <a:r>
              <a:rPr lang="en-US" altLang="en-US" dirty="0"/>
              <a:t>DBSCAN is a density-based algorithm.</a:t>
            </a:r>
          </a:p>
          <a:p>
            <a:pPr marL="990600" lvl="1" indent="-533400">
              <a:lnSpc>
                <a:spcPct val="90000"/>
              </a:lnSpc>
              <a:spcBef>
                <a:spcPct val="20000"/>
              </a:spcBef>
            </a:pPr>
            <a:r>
              <a:rPr lang="en-US" altLang="en-US" sz="2000" dirty="0"/>
              <a:t>Density = number of points within a specified radius (</a:t>
            </a:r>
            <a:r>
              <a:rPr lang="en-US" altLang="en-US" sz="2000" dirty="0" err="1"/>
              <a:t>Eps</a:t>
            </a:r>
            <a:r>
              <a:rPr lang="en-US" altLang="en-US" sz="2000" dirty="0"/>
              <a:t>)</a:t>
            </a:r>
          </a:p>
          <a:p>
            <a:pPr marL="2171700" lvl="4" indent="-342900">
              <a:lnSpc>
                <a:spcPct val="90000"/>
              </a:lnSpc>
            </a:pPr>
            <a:endParaRPr lang="en-US" altLang="en-US" sz="1800" dirty="0"/>
          </a:p>
          <a:p>
            <a:pPr marL="990600" lvl="1" indent="-533400">
              <a:lnSpc>
                <a:spcPct val="90000"/>
              </a:lnSpc>
              <a:spcBef>
                <a:spcPct val="20000"/>
              </a:spcBef>
            </a:pPr>
            <a:r>
              <a:rPr lang="en-US" altLang="en-US" sz="2000" dirty="0"/>
              <a:t>A point is a </a:t>
            </a:r>
            <a:r>
              <a:rPr lang="en-US" altLang="en-US" sz="2000" dirty="0">
                <a:solidFill>
                  <a:srgbClr val="FF0000"/>
                </a:solidFill>
              </a:rPr>
              <a:t>core point</a:t>
            </a:r>
            <a:r>
              <a:rPr lang="en-US" altLang="en-US" sz="2000" dirty="0"/>
              <a:t> if it has at least a specified number of points (</a:t>
            </a:r>
            <a:r>
              <a:rPr lang="en-US" altLang="en-US" sz="2000" dirty="0" err="1"/>
              <a:t>MinPts</a:t>
            </a:r>
            <a:r>
              <a:rPr lang="en-US" altLang="en-US" sz="2000" dirty="0"/>
              <a:t>) within Eps</a:t>
            </a:r>
            <a:r>
              <a:rPr lang="en-US" altLang="en-US" dirty="0"/>
              <a:t> </a:t>
            </a:r>
          </a:p>
          <a:p>
            <a:pPr marL="1752600" lvl="3" indent="-381000"/>
            <a:r>
              <a:rPr lang="en-US" altLang="en-US" dirty="0"/>
              <a:t>These are points that are at the interior of a cluster</a:t>
            </a:r>
          </a:p>
          <a:p>
            <a:pPr marL="1752600" lvl="3" indent="-381000"/>
            <a:r>
              <a:rPr lang="en-US" altLang="en-US" dirty="0"/>
              <a:t>Counts the point itself</a:t>
            </a:r>
          </a:p>
          <a:p>
            <a:pPr marL="2171700" lvl="4" indent="-342900"/>
            <a:endParaRPr lang="en-US" altLang="en-US" dirty="0"/>
          </a:p>
          <a:p>
            <a:pPr marL="990600" lvl="1" indent="-533400">
              <a:lnSpc>
                <a:spcPct val="90000"/>
              </a:lnSpc>
              <a:spcBef>
                <a:spcPct val="20000"/>
              </a:spcBef>
            </a:pPr>
            <a:r>
              <a:rPr lang="en-US" altLang="en-US" sz="2000" dirty="0"/>
              <a:t>A </a:t>
            </a:r>
            <a:r>
              <a:rPr lang="en-US" altLang="en-US" sz="2000" dirty="0">
                <a:solidFill>
                  <a:srgbClr val="FF0000"/>
                </a:solidFill>
              </a:rPr>
              <a:t>border point</a:t>
            </a:r>
            <a:r>
              <a:rPr lang="en-US" altLang="en-US" sz="2000" dirty="0"/>
              <a:t> is not a core point, but is in the neighborhood of a core point</a:t>
            </a:r>
          </a:p>
          <a:p>
            <a:pPr marL="2171700" lvl="4" indent="-342900">
              <a:lnSpc>
                <a:spcPct val="90000"/>
              </a:lnSpc>
            </a:pPr>
            <a:endParaRPr lang="en-US" altLang="en-US" sz="1800" dirty="0"/>
          </a:p>
          <a:p>
            <a:pPr marL="990600" lvl="1" indent="-533400">
              <a:lnSpc>
                <a:spcPct val="90000"/>
              </a:lnSpc>
              <a:spcBef>
                <a:spcPct val="20000"/>
              </a:spcBef>
            </a:pPr>
            <a:r>
              <a:rPr lang="en-US" altLang="en-US" sz="2000" dirty="0"/>
              <a:t>A </a:t>
            </a:r>
            <a:r>
              <a:rPr lang="en-US" altLang="en-US" sz="2000" dirty="0">
                <a:solidFill>
                  <a:srgbClr val="FF0000"/>
                </a:solidFill>
              </a:rPr>
              <a:t>noise point</a:t>
            </a:r>
            <a:r>
              <a:rPr lang="en-US" altLang="en-US" sz="2000" dirty="0"/>
              <a:t> is any point that is not a core point or a border point </a:t>
            </a:r>
          </a:p>
          <a:p>
            <a:pPr marL="533400" indent="-533400">
              <a:lnSpc>
                <a:spcPct val="90000"/>
              </a:lnSpc>
              <a:spcBef>
                <a:spcPct val="20000"/>
              </a:spcBef>
            </a:pPr>
            <a:endParaRPr lang="en-US"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2A92BAC-7162-EFB5-DD41-658C9159B2AF}"/>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fld id="{93B5E1FC-5CB0-43F3-9A76-70F725E8C6F7}" type="slidenum">
              <a:rPr lang="en-US" altLang="tr-TR" smtClean="0"/>
              <a:pPr/>
              <a:t>23</a:t>
            </a:fld>
            <a:endParaRPr lang="en-US" altLang="tr-TR"/>
          </a:p>
        </p:txBody>
      </p:sp>
      <p:sp>
        <p:nvSpPr>
          <p:cNvPr id="1496066" name="Rectangle 2">
            <a:extLst>
              <a:ext uri="{FF2B5EF4-FFF2-40B4-BE49-F238E27FC236}">
                <a16:creationId xmlns:a16="http://schemas.microsoft.com/office/drawing/2014/main" id="{0D625C4C-EE25-B941-8D30-B1EA5DE900B8}"/>
              </a:ext>
            </a:extLst>
          </p:cNvPr>
          <p:cNvSpPr>
            <a:spLocks noGrp="1" noChangeArrowheads="1"/>
          </p:cNvSpPr>
          <p:nvPr>
            <p:ph type="title"/>
          </p:nvPr>
        </p:nvSpPr>
        <p:spPr>
          <a:xfrm>
            <a:off x="1154113" y="228600"/>
            <a:ext cx="7608887" cy="857250"/>
          </a:xfrm>
        </p:spPr>
        <p:txBody>
          <a:bodyPr/>
          <a:lstStyle/>
          <a:p>
            <a:r>
              <a:rPr lang="en-US" altLang="zh-CN" sz="2400">
                <a:ea typeface="SimSun" panose="02010600030101010101" pitchFamily="2" charset="-122"/>
              </a:rPr>
              <a:t>DBSCAN: Density Based Spatial Clustering of Applications with Noise</a:t>
            </a:r>
          </a:p>
        </p:txBody>
      </p:sp>
      <p:sp>
        <p:nvSpPr>
          <p:cNvPr id="1496067" name="Rectangle 3">
            <a:extLst>
              <a:ext uri="{FF2B5EF4-FFF2-40B4-BE49-F238E27FC236}">
                <a16:creationId xmlns:a16="http://schemas.microsoft.com/office/drawing/2014/main" id="{AE092BC7-1A03-83B4-4A8D-EDCBDBBC66B0}"/>
              </a:ext>
            </a:extLst>
          </p:cNvPr>
          <p:cNvSpPr>
            <a:spLocks noGrp="1" noChangeArrowheads="1"/>
          </p:cNvSpPr>
          <p:nvPr>
            <p:ph type="body" idx="1"/>
          </p:nvPr>
        </p:nvSpPr>
        <p:spPr>
          <a:xfrm>
            <a:off x="457200" y="1676400"/>
            <a:ext cx="8305800" cy="4876800"/>
          </a:xfrm>
        </p:spPr>
        <p:txBody>
          <a:bodyPr/>
          <a:lstStyle/>
          <a:p>
            <a:r>
              <a:rPr lang="en-US" altLang="zh-CN" sz="2400">
                <a:ea typeface="SimSun" panose="02010600030101010101" pitchFamily="2" charset="-122"/>
              </a:rPr>
              <a:t>Relies on a </a:t>
            </a:r>
            <a:r>
              <a:rPr lang="en-US" altLang="zh-CN" sz="2400" i="1">
                <a:ea typeface="SimSun" panose="02010600030101010101" pitchFamily="2" charset="-122"/>
              </a:rPr>
              <a:t>density-based</a:t>
            </a:r>
            <a:r>
              <a:rPr lang="en-US" altLang="zh-CN" sz="2400">
                <a:ea typeface="SimSun" panose="02010600030101010101" pitchFamily="2" charset="-122"/>
              </a:rPr>
              <a:t> notion of cluster:  A </a:t>
            </a:r>
            <a:r>
              <a:rPr lang="en-US" altLang="zh-CN" sz="2400" i="1">
                <a:ea typeface="SimSun" panose="02010600030101010101" pitchFamily="2" charset="-122"/>
              </a:rPr>
              <a:t>cluster</a:t>
            </a:r>
            <a:r>
              <a:rPr lang="en-US" altLang="zh-CN" sz="2400">
                <a:ea typeface="SimSun" panose="02010600030101010101" pitchFamily="2" charset="-122"/>
              </a:rPr>
              <a:t> is defined as a maximal set of density-connected points</a:t>
            </a:r>
          </a:p>
          <a:p>
            <a:r>
              <a:rPr lang="en-US" altLang="zh-CN" sz="2400">
                <a:ea typeface="SimSun" panose="02010600030101010101" pitchFamily="2" charset="-122"/>
              </a:rPr>
              <a:t>Discovers clusters of arbitrary shape in spatial databases with noise</a:t>
            </a:r>
          </a:p>
        </p:txBody>
      </p:sp>
      <p:grpSp>
        <p:nvGrpSpPr>
          <p:cNvPr id="1496068" name="Group 4">
            <a:extLst>
              <a:ext uri="{FF2B5EF4-FFF2-40B4-BE49-F238E27FC236}">
                <a16:creationId xmlns:a16="http://schemas.microsoft.com/office/drawing/2014/main" id="{FC3FA62C-DE61-3373-2357-E894C826C9CA}"/>
              </a:ext>
            </a:extLst>
          </p:cNvPr>
          <p:cNvGrpSpPr>
            <a:grpSpLocks/>
          </p:cNvGrpSpPr>
          <p:nvPr/>
        </p:nvGrpSpPr>
        <p:grpSpPr bwMode="auto">
          <a:xfrm>
            <a:off x="2057400" y="3505200"/>
            <a:ext cx="6324600" cy="2743200"/>
            <a:chOff x="672" y="1824"/>
            <a:chExt cx="4608" cy="2112"/>
          </a:xfrm>
        </p:grpSpPr>
        <p:sp>
          <p:nvSpPr>
            <p:cNvPr id="1496069" name="Oval 5">
              <a:extLst>
                <a:ext uri="{FF2B5EF4-FFF2-40B4-BE49-F238E27FC236}">
                  <a16:creationId xmlns:a16="http://schemas.microsoft.com/office/drawing/2014/main" id="{7FC84C0E-F6A8-654A-6570-42AB3840A4E1}"/>
                </a:ext>
              </a:extLst>
            </p:cNvPr>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0" name="Oval 6">
              <a:extLst>
                <a:ext uri="{FF2B5EF4-FFF2-40B4-BE49-F238E27FC236}">
                  <a16:creationId xmlns:a16="http://schemas.microsoft.com/office/drawing/2014/main" id="{56EEDAF9-0FD9-F1E6-AF8D-66331C01C2B4}"/>
                </a:ext>
              </a:extLst>
            </p:cNvPr>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1" name="Oval 7">
              <a:extLst>
                <a:ext uri="{FF2B5EF4-FFF2-40B4-BE49-F238E27FC236}">
                  <a16:creationId xmlns:a16="http://schemas.microsoft.com/office/drawing/2014/main" id="{0B88634C-680D-4099-B399-A4C5548BD1DF}"/>
                </a:ext>
              </a:extLst>
            </p:cNvPr>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2" name="Oval 8">
              <a:extLst>
                <a:ext uri="{FF2B5EF4-FFF2-40B4-BE49-F238E27FC236}">
                  <a16:creationId xmlns:a16="http://schemas.microsoft.com/office/drawing/2014/main" id="{302A81FB-DFF0-2869-F3D0-BE19FA611230}"/>
                </a:ext>
              </a:extLst>
            </p:cNvPr>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3" name="Oval 9">
              <a:extLst>
                <a:ext uri="{FF2B5EF4-FFF2-40B4-BE49-F238E27FC236}">
                  <a16:creationId xmlns:a16="http://schemas.microsoft.com/office/drawing/2014/main" id="{C3C6DAE8-EF9A-D24D-A207-A4F5A0D973FF}"/>
                </a:ext>
              </a:extLst>
            </p:cNvPr>
            <p:cNvSpPr>
              <a:spLocks noChangeArrowheads="1"/>
            </p:cNvSpPr>
            <p:nvPr/>
          </p:nvSpPr>
          <p:spPr bwMode="auto">
            <a:xfrm>
              <a:off x="2256" y="29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4" name="Oval 10">
              <a:extLst>
                <a:ext uri="{FF2B5EF4-FFF2-40B4-BE49-F238E27FC236}">
                  <a16:creationId xmlns:a16="http://schemas.microsoft.com/office/drawing/2014/main" id="{AD1F5D8A-D546-CDDD-B033-61E1013BB938}"/>
                </a:ext>
              </a:extLst>
            </p:cNvPr>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5" name="Oval 11">
              <a:extLst>
                <a:ext uri="{FF2B5EF4-FFF2-40B4-BE49-F238E27FC236}">
                  <a16:creationId xmlns:a16="http://schemas.microsoft.com/office/drawing/2014/main" id="{C96437DF-9355-BC6B-1C9E-826E46922E49}"/>
                </a:ext>
              </a:extLst>
            </p:cNvPr>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6" name="Oval 12">
              <a:extLst>
                <a:ext uri="{FF2B5EF4-FFF2-40B4-BE49-F238E27FC236}">
                  <a16:creationId xmlns:a16="http://schemas.microsoft.com/office/drawing/2014/main" id="{E3793B28-7922-2418-A6F3-01325A97DEB2}"/>
                </a:ext>
              </a:extLst>
            </p:cNvPr>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7" name="Oval 13">
              <a:extLst>
                <a:ext uri="{FF2B5EF4-FFF2-40B4-BE49-F238E27FC236}">
                  <a16:creationId xmlns:a16="http://schemas.microsoft.com/office/drawing/2014/main" id="{2EDDC700-B3A7-BBF7-3B4A-9C9D1CD78E19}"/>
                </a:ext>
              </a:extLst>
            </p:cNvPr>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8" name="Oval 14">
              <a:extLst>
                <a:ext uri="{FF2B5EF4-FFF2-40B4-BE49-F238E27FC236}">
                  <a16:creationId xmlns:a16="http://schemas.microsoft.com/office/drawing/2014/main" id="{2F782011-A606-DCBA-D93B-5F2DF5DDC4AB}"/>
                </a:ext>
              </a:extLst>
            </p:cNvPr>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79" name="Oval 15">
              <a:extLst>
                <a:ext uri="{FF2B5EF4-FFF2-40B4-BE49-F238E27FC236}">
                  <a16:creationId xmlns:a16="http://schemas.microsoft.com/office/drawing/2014/main" id="{D9057CD7-EC58-0EA3-3C1C-3EC0673ECA4D}"/>
                </a:ext>
              </a:extLst>
            </p:cNvPr>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0" name="Oval 16">
              <a:extLst>
                <a:ext uri="{FF2B5EF4-FFF2-40B4-BE49-F238E27FC236}">
                  <a16:creationId xmlns:a16="http://schemas.microsoft.com/office/drawing/2014/main" id="{DF73716D-F8CE-EBD0-85D9-9D0303F8EB65}"/>
                </a:ext>
              </a:extLst>
            </p:cNvPr>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1" name="Oval 17">
              <a:extLst>
                <a:ext uri="{FF2B5EF4-FFF2-40B4-BE49-F238E27FC236}">
                  <a16:creationId xmlns:a16="http://schemas.microsoft.com/office/drawing/2014/main" id="{77067B60-DF1C-E6F0-48A7-19152FDCDF93}"/>
                </a:ext>
              </a:extLst>
            </p:cNvPr>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2" name="Oval 18">
              <a:extLst>
                <a:ext uri="{FF2B5EF4-FFF2-40B4-BE49-F238E27FC236}">
                  <a16:creationId xmlns:a16="http://schemas.microsoft.com/office/drawing/2014/main" id="{7DC594CE-79D3-8736-E6D1-8101C0E34D46}"/>
                </a:ext>
              </a:extLst>
            </p:cNvPr>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3" name="Oval 19">
              <a:extLst>
                <a:ext uri="{FF2B5EF4-FFF2-40B4-BE49-F238E27FC236}">
                  <a16:creationId xmlns:a16="http://schemas.microsoft.com/office/drawing/2014/main" id="{718D4ECC-9CFD-7BFB-3C6C-B6277FD97B17}"/>
                </a:ext>
              </a:extLst>
            </p:cNvPr>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4" name="Oval 20">
              <a:extLst>
                <a:ext uri="{FF2B5EF4-FFF2-40B4-BE49-F238E27FC236}">
                  <a16:creationId xmlns:a16="http://schemas.microsoft.com/office/drawing/2014/main" id="{B5AF086A-D673-6D01-1F8D-63F06B7F86CD}"/>
                </a:ext>
              </a:extLst>
            </p:cNvPr>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5" name="Oval 21">
              <a:extLst>
                <a:ext uri="{FF2B5EF4-FFF2-40B4-BE49-F238E27FC236}">
                  <a16:creationId xmlns:a16="http://schemas.microsoft.com/office/drawing/2014/main" id="{C5B0C264-CBD7-C541-9301-DF010840ADFA}"/>
                </a:ext>
              </a:extLst>
            </p:cNvPr>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6" name="Rectangle 22">
              <a:extLst>
                <a:ext uri="{FF2B5EF4-FFF2-40B4-BE49-F238E27FC236}">
                  <a16:creationId xmlns:a16="http://schemas.microsoft.com/office/drawing/2014/main" id="{3B8C0F0E-F9FF-5B10-2C97-008B9DA8BC84}"/>
                </a:ext>
              </a:extLst>
            </p:cNvPr>
            <p:cNvSpPr>
              <a:spLocks noChangeArrowheads="1"/>
            </p:cNvSpPr>
            <p:nvPr/>
          </p:nvSpPr>
          <p:spPr bwMode="auto">
            <a:xfrm>
              <a:off x="1392" y="1824"/>
              <a:ext cx="2448" cy="2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7" name="Oval 23">
              <a:extLst>
                <a:ext uri="{FF2B5EF4-FFF2-40B4-BE49-F238E27FC236}">
                  <a16:creationId xmlns:a16="http://schemas.microsoft.com/office/drawing/2014/main" id="{872D18A4-E615-DA1D-3B33-AF82FA663250}"/>
                </a:ext>
              </a:extLst>
            </p:cNvPr>
            <p:cNvSpPr>
              <a:spLocks noChangeArrowheads="1"/>
            </p:cNvSpPr>
            <p:nvPr/>
          </p:nvSpPr>
          <p:spPr bwMode="auto">
            <a:xfrm>
              <a:off x="1584" y="2304"/>
              <a:ext cx="576" cy="62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8" name="Oval 24">
              <a:extLst>
                <a:ext uri="{FF2B5EF4-FFF2-40B4-BE49-F238E27FC236}">
                  <a16:creationId xmlns:a16="http://schemas.microsoft.com/office/drawing/2014/main" id="{90928B26-5FBC-0A04-21B4-7C5EC69F645E}"/>
                </a:ext>
              </a:extLst>
            </p:cNvPr>
            <p:cNvSpPr>
              <a:spLocks noChangeArrowheads="1"/>
            </p:cNvSpPr>
            <p:nvPr/>
          </p:nvSpPr>
          <p:spPr bwMode="auto">
            <a:xfrm>
              <a:off x="1872" y="2880"/>
              <a:ext cx="576" cy="62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89" name="Oval 25">
              <a:extLst>
                <a:ext uri="{FF2B5EF4-FFF2-40B4-BE49-F238E27FC236}">
                  <a16:creationId xmlns:a16="http://schemas.microsoft.com/office/drawing/2014/main" id="{835052EC-A928-F88A-8776-05E99725536D}"/>
                </a:ext>
              </a:extLst>
            </p:cNvPr>
            <p:cNvSpPr>
              <a:spLocks noChangeArrowheads="1"/>
            </p:cNvSpPr>
            <p:nvPr/>
          </p:nvSpPr>
          <p:spPr bwMode="auto">
            <a:xfrm>
              <a:off x="2688" y="1824"/>
              <a:ext cx="576" cy="62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6090" name="AutoShape 26">
              <a:extLst>
                <a:ext uri="{FF2B5EF4-FFF2-40B4-BE49-F238E27FC236}">
                  <a16:creationId xmlns:a16="http://schemas.microsoft.com/office/drawing/2014/main" id="{4B247E67-0029-4BFE-8B73-0A9C65F24A73}"/>
                </a:ext>
              </a:extLst>
            </p:cNvPr>
            <p:cNvSpPr>
              <a:spLocks/>
            </p:cNvSpPr>
            <p:nvPr/>
          </p:nvSpPr>
          <p:spPr bwMode="auto">
            <a:xfrm>
              <a:off x="1094" y="3124"/>
              <a:ext cx="576" cy="360"/>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a:latin typeface="Times New Roman" panose="02020603050405020304" pitchFamily="18" charset="0"/>
                  <a:ea typeface="SimSun" panose="02010600030101010101" pitchFamily="2" charset="-122"/>
                </a:rPr>
                <a:t>Core</a:t>
              </a:r>
            </a:p>
          </p:txBody>
        </p:sp>
        <p:sp>
          <p:nvSpPr>
            <p:cNvPr id="1496091" name="AutoShape 27">
              <a:extLst>
                <a:ext uri="{FF2B5EF4-FFF2-40B4-BE49-F238E27FC236}">
                  <a16:creationId xmlns:a16="http://schemas.microsoft.com/office/drawing/2014/main" id="{F0863BE1-7A82-7210-ABEB-3BCD90F2118C}"/>
                </a:ext>
              </a:extLst>
            </p:cNvPr>
            <p:cNvSpPr>
              <a:spLocks/>
            </p:cNvSpPr>
            <p:nvPr/>
          </p:nvSpPr>
          <p:spPr bwMode="auto">
            <a:xfrm>
              <a:off x="672" y="2523"/>
              <a:ext cx="817" cy="359"/>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a:latin typeface="Times New Roman" panose="02020603050405020304" pitchFamily="18" charset="0"/>
                  <a:ea typeface="SimSun" panose="02010600030101010101" pitchFamily="2" charset="-122"/>
                </a:rPr>
                <a:t>Border</a:t>
              </a:r>
            </a:p>
          </p:txBody>
        </p:sp>
        <p:sp>
          <p:nvSpPr>
            <p:cNvPr id="1496092" name="AutoShape 28">
              <a:extLst>
                <a:ext uri="{FF2B5EF4-FFF2-40B4-BE49-F238E27FC236}">
                  <a16:creationId xmlns:a16="http://schemas.microsoft.com/office/drawing/2014/main" id="{3D22B4DC-5E44-4FBF-91FB-B443917EC36D}"/>
                </a:ext>
              </a:extLst>
            </p:cNvPr>
            <p:cNvSpPr>
              <a:spLocks/>
            </p:cNvSpPr>
            <p:nvPr/>
          </p:nvSpPr>
          <p:spPr bwMode="auto">
            <a:xfrm>
              <a:off x="3697" y="1921"/>
              <a:ext cx="824" cy="359"/>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a:latin typeface="Times New Roman" panose="02020603050405020304" pitchFamily="18" charset="0"/>
                  <a:ea typeface="SimSun" panose="02010600030101010101" pitchFamily="2" charset="-122"/>
                </a:rPr>
                <a:t>Outlier</a:t>
              </a:r>
            </a:p>
          </p:txBody>
        </p:sp>
        <p:sp>
          <p:nvSpPr>
            <p:cNvPr id="1496093" name="Text Box 29">
              <a:extLst>
                <a:ext uri="{FF2B5EF4-FFF2-40B4-BE49-F238E27FC236}">
                  <a16:creationId xmlns:a16="http://schemas.microsoft.com/office/drawing/2014/main" id="{C705AD65-FF67-7FC8-6C68-10F5B08294B8}"/>
                </a:ext>
              </a:extLst>
            </p:cNvPr>
            <p:cNvSpPr txBox="1">
              <a:spLocks noChangeArrowheads="1"/>
            </p:cNvSpPr>
            <p:nvPr/>
          </p:nvSpPr>
          <p:spPr bwMode="auto">
            <a:xfrm>
              <a:off x="4081" y="2736"/>
              <a:ext cx="1199" cy="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a:latin typeface="Times New Roman" panose="02020603050405020304" pitchFamily="18" charset="0"/>
                  <a:ea typeface="SimSun" panose="02010600030101010101" pitchFamily="2" charset="-122"/>
                </a:rPr>
                <a:t>Eps = 1cm</a:t>
              </a:r>
            </a:p>
            <a:p>
              <a:pPr eaLnBrk="0" hangingPunct="0">
                <a:spcBef>
                  <a:spcPct val="50000"/>
                </a:spcBef>
              </a:pPr>
              <a:r>
                <a:rPr lang="en-US" altLang="zh-CN">
                  <a:latin typeface="Times New Roman" panose="02020603050405020304" pitchFamily="18" charset="0"/>
                  <a:ea typeface="SimSun" panose="02010600030101010101" pitchFamily="2" charset="-122"/>
                </a:rPr>
                <a:t>MinPts = 5</a:t>
              </a:r>
            </a:p>
          </p:txBody>
        </p:sp>
        <p:sp>
          <p:nvSpPr>
            <p:cNvPr id="1496094" name="Oval 30">
              <a:extLst>
                <a:ext uri="{FF2B5EF4-FFF2-40B4-BE49-F238E27FC236}">
                  <a16:creationId xmlns:a16="http://schemas.microsoft.com/office/drawing/2014/main" id="{17D83A95-DB2F-7B53-BEB9-922F35151A5B}"/>
                </a:ext>
              </a:extLst>
            </p:cNvPr>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152400"/>
            <a:ext cx="8280400" cy="552450"/>
          </a:xfrm>
        </p:spPr>
        <p:txBody>
          <a:bodyPr/>
          <a:lstStyle/>
          <a:p>
            <a:r>
              <a:rPr lang="en-US" altLang="en-US" sz="2800"/>
              <a:t>DBSCAN: Core, Border and Noise Points</a:t>
            </a: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3686"/>
            <a:ext cx="4872038" cy="360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6" name="Text Box 4"/>
          <p:cNvSpPr txBox="1">
            <a:spLocks noChangeArrowheads="1"/>
          </p:cNvSpPr>
          <p:nvPr/>
        </p:nvSpPr>
        <p:spPr bwMode="auto">
          <a:xfrm>
            <a:off x="990600" y="5029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Original Points</a:t>
            </a:r>
          </a:p>
        </p:txBody>
      </p:sp>
      <p:sp>
        <p:nvSpPr>
          <p:cNvPr id="84997" name="Text Box 5"/>
          <p:cNvSpPr txBox="1">
            <a:spLocks noChangeArrowheads="1"/>
          </p:cNvSpPr>
          <p:nvPr/>
        </p:nvSpPr>
        <p:spPr bwMode="auto">
          <a:xfrm>
            <a:off x="5257800" y="51054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Point types: </a:t>
            </a:r>
            <a:r>
              <a:rPr lang="en-US" altLang="en-US" sz="1800">
                <a:solidFill>
                  <a:schemeClr val="hlink"/>
                </a:solidFill>
              </a:rPr>
              <a:t>core</a:t>
            </a:r>
            <a:r>
              <a:rPr lang="en-US" altLang="en-US" sz="1800"/>
              <a:t>, </a:t>
            </a:r>
            <a:r>
              <a:rPr lang="en-US" altLang="en-US" sz="1800">
                <a:solidFill>
                  <a:srgbClr val="003399"/>
                </a:solidFill>
              </a:rPr>
              <a:t>border</a:t>
            </a:r>
            <a:r>
              <a:rPr lang="en-US" altLang="en-US" sz="1800"/>
              <a:t> and </a:t>
            </a:r>
            <a:r>
              <a:rPr lang="en-US" altLang="en-US" sz="1800">
                <a:solidFill>
                  <a:srgbClr val="FF0000"/>
                </a:solidFill>
              </a:rPr>
              <a:t>noise</a:t>
            </a:r>
          </a:p>
        </p:txBody>
      </p:sp>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7858"/>
            <a:ext cx="4872038" cy="357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9" name="Text Box 7"/>
          <p:cNvSpPr txBox="1">
            <a:spLocks noChangeArrowheads="1"/>
          </p:cNvSpPr>
          <p:nvPr/>
        </p:nvSpPr>
        <p:spPr bwMode="auto">
          <a:xfrm>
            <a:off x="2743200" y="59436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Eps = 10, MinPts = 4</a:t>
            </a:r>
          </a:p>
        </p:txBody>
      </p:sp>
    </p:spTree>
    <p:extLst>
      <p:ext uri="{BB962C8B-B14F-4D97-AF65-F5344CB8AC3E}">
        <p14:creationId xmlns:p14="http://schemas.microsoft.com/office/powerpoint/2010/main" val="110772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DBSCAN Algorithm</a:t>
            </a:r>
          </a:p>
        </p:txBody>
      </p:sp>
      <p:sp>
        <p:nvSpPr>
          <p:cNvPr id="83971" name="Rectangle 3"/>
          <p:cNvSpPr>
            <a:spLocks noGrp="1" noChangeArrowheads="1"/>
          </p:cNvSpPr>
          <p:nvPr>
            <p:ph type="body" idx="1"/>
          </p:nvPr>
        </p:nvSpPr>
        <p:spPr/>
        <p:txBody>
          <a:bodyPr>
            <a:normAutofit/>
          </a:bodyPr>
          <a:lstStyle/>
          <a:p>
            <a:r>
              <a:rPr lang="en-US" altLang="en-US" dirty="0"/>
              <a:t>Form clusters using core points, and assign border points to one of its neighboring clusters</a:t>
            </a:r>
          </a:p>
          <a:p>
            <a:pPr marL="0" indent="0">
              <a:buNone/>
            </a:pPr>
            <a:endParaRPr lang="en-US" altLang="en-US" dirty="0"/>
          </a:p>
          <a:p>
            <a:pPr marL="0" indent="0">
              <a:buNone/>
            </a:pPr>
            <a:r>
              <a:rPr lang="en-US" sz="2000" dirty="0"/>
              <a:t>1: Label all points as core, border, or noise points.</a:t>
            </a:r>
          </a:p>
          <a:p>
            <a:pPr marL="0" indent="0">
              <a:buNone/>
            </a:pPr>
            <a:r>
              <a:rPr lang="en-US" sz="2000" dirty="0"/>
              <a:t>2: Eliminate noise points.</a:t>
            </a:r>
          </a:p>
          <a:p>
            <a:pPr marL="0" indent="0">
              <a:buNone/>
            </a:pPr>
            <a:r>
              <a:rPr lang="en-US" sz="2000" dirty="0"/>
              <a:t>3: Put an edge between all core points within a distance </a:t>
            </a:r>
            <a:r>
              <a:rPr lang="en-US" sz="2000" i="1" dirty="0"/>
              <a:t>Eps </a:t>
            </a:r>
            <a:r>
              <a:rPr lang="en-US" sz="2000" dirty="0"/>
              <a:t>of each other.</a:t>
            </a:r>
          </a:p>
          <a:p>
            <a:pPr marL="0" indent="0">
              <a:buNone/>
            </a:pPr>
            <a:r>
              <a:rPr lang="en-US" sz="2000" dirty="0"/>
              <a:t>4: Make each group of connected core points into a separate cluster.</a:t>
            </a:r>
          </a:p>
          <a:p>
            <a:pPr marL="0" indent="0">
              <a:buNone/>
            </a:pPr>
            <a:r>
              <a:rPr lang="en-US" sz="2000" dirty="0"/>
              <a:t>5: Assign each border point to one of the clusters of its associated core points</a:t>
            </a:r>
            <a:endParaRPr lang="en-US" altLang="en-US" sz="2000" dirty="0"/>
          </a:p>
        </p:txBody>
      </p:sp>
    </p:spTree>
    <p:extLst>
      <p:ext uri="{BB962C8B-B14F-4D97-AF65-F5344CB8AC3E}">
        <p14:creationId xmlns:p14="http://schemas.microsoft.com/office/powerpoint/2010/main" val="365609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p:cNvSpPr>
            <a:spLocks noGrp="1" noChangeArrowheads="1"/>
          </p:cNvSpPr>
          <p:nvPr>
            <p:ph type="title"/>
          </p:nvPr>
        </p:nvSpPr>
        <p:spPr>
          <a:xfrm>
            <a:off x="381000" y="152400"/>
            <a:ext cx="8280400" cy="552450"/>
          </a:xfrm>
        </p:spPr>
        <p:txBody>
          <a:bodyPr/>
          <a:lstStyle/>
          <a:p>
            <a:r>
              <a:rPr lang="en-US" altLang="en-US" sz="2800"/>
              <a:t>When DBSCAN Works Well</a:t>
            </a:r>
          </a:p>
        </p:txBody>
      </p:sp>
      <p:pic>
        <p:nvPicPr>
          <p:cNvPr id="86019" name="Picture 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8"/>
            <a:ext cx="48720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20" name="Text Box 2052"/>
          <p:cNvSpPr txBox="1">
            <a:spLocks noChangeArrowheads="1"/>
          </p:cNvSpPr>
          <p:nvPr/>
        </p:nvSpPr>
        <p:spPr bwMode="auto">
          <a:xfrm>
            <a:off x="990600" y="44338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Original Points</a:t>
            </a:r>
          </a:p>
        </p:txBody>
      </p:sp>
      <p:grpSp>
        <p:nvGrpSpPr>
          <p:cNvPr id="2" name="Group 2053"/>
          <p:cNvGrpSpPr>
            <a:grpSpLocks/>
          </p:cNvGrpSpPr>
          <p:nvPr/>
        </p:nvGrpSpPr>
        <p:grpSpPr bwMode="auto">
          <a:xfrm>
            <a:off x="4167399" y="1080599"/>
            <a:ext cx="4976602" cy="3796201"/>
            <a:chOff x="2691" y="633"/>
            <a:chExt cx="3069" cy="2360"/>
          </a:xfrm>
        </p:grpSpPr>
        <p:pic>
          <p:nvPicPr>
            <p:cNvPr id="86023"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 y="633"/>
              <a:ext cx="3069"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24" name="Text Box 2055"/>
            <p:cNvSpPr txBox="1">
              <a:spLocks noChangeArrowheads="1"/>
            </p:cNvSpPr>
            <p:nvPr/>
          </p:nvSpPr>
          <p:spPr bwMode="auto">
            <a:xfrm>
              <a:off x="3222" y="2763"/>
              <a:ext cx="25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dirty="0"/>
                <a:t>Clusters (</a:t>
              </a:r>
              <a:r>
                <a:rPr lang="en-US" altLang="en-US" dirty="0"/>
                <a:t>dark blue points indicate noise</a:t>
              </a:r>
              <a:r>
                <a:rPr lang="en-US" altLang="en-US" sz="1800" dirty="0"/>
                <a:t>)</a:t>
              </a:r>
            </a:p>
          </p:txBody>
        </p:sp>
      </p:grpSp>
      <p:sp>
        <p:nvSpPr>
          <p:cNvPr id="1653768" name="Text Box 2056"/>
          <p:cNvSpPr txBox="1">
            <a:spLocks noChangeArrowheads="1"/>
          </p:cNvSpPr>
          <p:nvPr/>
        </p:nvSpPr>
        <p:spPr bwMode="auto">
          <a:xfrm>
            <a:off x="609600" y="48768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endParaRPr lang="en-US" altLang="en-US" sz="1800" dirty="0"/>
          </a:p>
          <a:p>
            <a:pPr>
              <a:spcBef>
                <a:spcPct val="50000"/>
              </a:spcBef>
              <a:buFontTx/>
              <a:buChar char="•"/>
            </a:pPr>
            <a:r>
              <a:rPr lang="en-US" altLang="en-US" sz="1800" dirty="0"/>
              <a:t> Can handle clusters of different shapes and sizes</a:t>
            </a:r>
          </a:p>
          <a:p>
            <a:pPr>
              <a:spcBef>
                <a:spcPct val="50000"/>
              </a:spcBef>
              <a:buFontTx/>
              <a:buChar char="•"/>
            </a:pPr>
            <a:r>
              <a:rPr lang="en-US" altLang="en-US" sz="1800" dirty="0"/>
              <a:t> Resistant to noise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Cluster Validity </a:t>
            </a:r>
          </a:p>
        </p:txBody>
      </p:sp>
      <p:sp>
        <p:nvSpPr>
          <p:cNvPr id="1656835" name="Rectangle 3"/>
          <p:cNvSpPr>
            <a:spLocks noGrp="1" noChangeArrowheads="1"/>
          </p:cNvSpPr>
          <p:nvPr>
            <p:ph type="body" idx="1"/>
          </p:nvPr>
        </p:nvSpPr>
        <p:spPr/>
        <p:txBody>
          <a:bodyPr>
            <a:normAutofit fontScale="92500" lnSpcReduction="10000"/>
          </a:bodyPr>
          <a:lstStyle/>
          <a:p>
            <a:pPr>
              <a:lnSpc>
                <a:spcPct val="80000"/>
              </a:lnSpc>
            </a:pPr>
            <a:r>
              <a:rPr lang="en-US" altLang="en-US" sz="2400" dirty="0"/>
              <a:t>For supervised classification we have a variety of measures to evaluate how good our model is</a:t>
            </a:r>
          </a:p>
          <a:p>
            <a:pPr lvl="1">
              <a:lnSpc>
                <a:spcPct val="80000"/>
              </a:lnSpc>
            </a:pPr>
            <a:r>
              <a:rPr lang="en-US" altLang="en-US" sz="2000" dirty="0"/>
              <a:t>Accuracy, precision, recall</a:t>
            </a:r>
          </a:p>
          <a:p>
            <a:pPr lvl="1">
              <a:lnSpc>
                <a:spcPct val="80000"/>
              </a:lnSpc>
            </a:pPr>
            <a:endParaRPr lang="en-US" altLang="en-US" sz="2000" dirty="0"/>
          </a:p>
          <a:p>
            <a:pPr>
              <a:lnSpc>
                <a:spcPct val="80000"/>
              </a:lnSpc>
            </a:pPr>
            <a:r>
              <a:rPr lang="en-US" altLang="en-US" sz="2400" dirty="0"/>
              <a:t>For cluster analysis, the analogous question is how to evaluate the “goodness” of the resulting clusters?</a:t>
            </a:r>
          </a:p>
          <a:p>
            <a:pPr>
              <a:lnSpc>
                <a:spcPct val="80000"/>
              </a:lnSpc>
            </a:pPr>
            <a:endParaRPr lang="en-US" altLang="en-US" sz="2400" dirty="0"/>
          </a:p>
          <a:p>
            <a:pPr>
              <a:lnSpc>
                <a:spcPct val="80000"/>
              </a:lnSpc>
            </a:pPr>
            <a:r>
              <a:rPr lang="en-US" altLang="en-US" sz="2400" dirty="0"/>
              <a:t>But “clusters are in the eye of the beholder”! </a:t>
            </a:r>
          </a:p>
          <a:p>
            <a:pPr lvl="1">
              <a:lnSpc>
                <a:spcPct val="80000"/>
              </a:lnSpc>
            </a:pPr>
            <a:r>
              <a:rPr lang="en-US" altLang="en-US" sz="2000" dirty="0"/>
              <a:t>In practice the clusters we find are defined by the clustering algorithm</a:t>
            </a:r>
          </a:p>
          <a:p>
            <a:pPr>
              <a:lnSpc>
                <a:spcPct val="80000"/>
              </a:lnSpc>
            </a:pPr>
            <a:endParaRPr lang="en-US" altLang="en-US" sz="2400" dirty="0"/>
          </a:p>
          <a:p>
            <a:pPr>
              <a:lnSpc>
                <a:spcPct val="80000"/>
              </a:lnSpc>
            </a:pPr>
            <a:r>
              <a:rPr lang="en-US" altLang="en-US" sz="2400" dirty="0"/>
              <a:t>Then why do we want to evaluate them?</a:t>
            </a:r>
          </a:p>
          <a:p>
            <a:pPr lvl="1">
              <a:lnSpc>
                <a:spcPct val="80000"/>
              </a:lnSpc>
            </a:pPr>
            <a:r>
              <a:rPr lang="en-US" altLang="en-US" sz="2000" dirty="0"/>
              <a:t>To avoid finding patterns in noise</a:t>
            </a:r>
          </a:p>
          <a:p>
            <a:pPr lvl="1">
              <a:lnSpc>
                <a:spcPct val="80000"/>
              </a:lnSpc>
            </a:pPr>
            <a:r>
              <a:rPr lang="en-US" altLang="en-US" sz="2000" dirty="0"/>
              <a:t>To compare clustering algorithms</a:t>
            </a:r>
          </a:p>
          <a:p>
            <a:pPr lvl="1">
              <a:lnSpc>
                <a:spcPct val="80000"/>
              </a:lnSpc>
            </a:pPr>
            <a:r>
              <a:rPr lang="en-US" altLang="en-US" sz="2000" dirty="0"/>
              <a:t>To compare two sets of clusters</a:t>
            </a:r>
          </a:p>
          <a:p>
            <a:pPr lvl="1">
              <a:lnSpc>
                <a:spcPct val="80000"/>
              </a:lnSpc>
            </a:pPr>
            <a:r>
              <a:rPr lang="en-US" altLang="en-US" sz="2000" dirty="0"/>
              <a:t>To compare two clusters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5683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683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683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68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z="2800"/>
              <a:t>Clusters found in Random Data</a:t>
            </a:r>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6480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16" name="Text Box 4"/>
          <p:cNvSpPr txBox="1">
            <a:spLocks noChangeArrowheads="1"/>
          </p:cNvSpPr>
          <p:nvPr/>
        </p:nvSpPr>
        <p:spPr bwMode="auto">
          <a:xfrm>
            <a:off x="152400" y="1905000"/>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Random Points</a:t>
            </a:r>
          </a:p>
        </p:txBody>
      </p:sp>
      <p:grpSp>
        <p:nvGrpSpPr>
          <p:cNvPr id="2" name="Group 5"/>
          <p:cNvGrpSpPr>
            <a:grpSpLocks/>
          </p:cNvGrpSpPr>
          <p:nvPr/>
        </p:nvGrpSpPr>
        <p:grpSpPr bwMode="auto">
          <a:xfrm>
            <a:off x="152400" y="3657600"/>
            <a:ext cx="4113213" cy="2743200"/>
            <a:chOff x="96" y="2304"/>
            <a:chExt cx="2591" cy="1728"/>
          </a:xfrm>
        </p:grpSpPr>
        <p:pic>
          <p:nvPicPr>
            <p:cNvPr id="90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04"/>
              <a:ext cx="2303"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25" name="Text Box 7"/>
            <p:cNvSpPr txBox="1">
              <a:spLocks noChangeArrowheads="1"/>
            </p:cNvSpPr>
            <p:nvPr/>
          </p:nvSpPr>
          <p:spPr bwMode="auto">
            <a:xfrm>
              <a:off x="96" y="2640"/>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K-means</a:t>
              </a:r>
            </a:p>
          </p:txBody>
        </p:sp>
      </p:grpSp>
      <p:grpSp>
        <p:nvGrpSpPr>
          <p:cNvPr id="3" name="Group 8"/>
          <p:cNvGrpSpPr>
            <a:grpSpLocks/>
          </p:cNvGrpSpPr>
          <p:nvPr/>
        </p:nvGrpSpPr>
        <p:grpSpPr bwMode="auto">
          <a:xfrm>
            <a:off x="4116388" y="990600"/>
            <a:ext cx="4341812" cy="2743200"/>
            <a:chOff x="2593" y="624"/>
            <a:chExt cx="2735" cy="1728"/>
          </a:xfrm>
        </p:grpSpPr>
        <p:pic>
          <p:nvPicPr>
            <p:cNvPr id="9012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 y="624"/>
              <a:ext cx="2303"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23" name="Text Box 10"/>
            <p:cNvSpPr txBox="1">
              <a:spLocks noChangeArrowheads="1"/>
            </p:cNvSpPr>
            <p:nvPr/>
          </p:nvSpPr>
          <p:spPr bwMode="auto">
            <a:xfrm>
              <a:off x="4704" y="1200"/>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DBSCAN</a:t>
              </a:r>
            </a:p>
          </p:txBody>
        </p:sp>
      </p:grpSp>
      <p:grpSp>
        <p:nvGrpSpPr>
          <p:cNvPr id="4" name="Group 11"/>
          <p:cNvGrpSpPr>
            <a:grpSpLocks/>
          </p:cNvGrpSpPr>
          <p:nvPr/>
        </p:nvGrpSpPr>
        <p:grpSpPr bwMode="auto">
          <a:xfrm>
            <a:off x="4116388" y="3657600"/>
            <a:ext cx="4646612" cy="2743200"/>
            <a:chOff x="2593" y="2304"/>
            <a:chExt cx="2927" cy="1728"/>
          </a:xfrm>
        </p:grpSpPr>
        <p:pic>
          <p:nvPicPr>
            <p:cNvPr id="901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 y="2304"/>
              <a:ext cx="2303"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21" name="Text Box 13"/>
            <p:cNvSpPr txBox="1">
              <a:spLocks noChangeArrowheads="1"/>
            </p:cNvSpPr>
            <p:nvPr/>
          </p:nvSpPr>
          <p:spPr bwMode="auto">
            <a:xfrm>
              <a:off x="4800" y="2640"/>
              <a:ext cx="7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Complete Link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457200" y="990600"/>
            <a:ext cx="8458200" cy="5334000"/>
          </a:xfrm>
        </p:spPr>
        <p:txBody>
          <a:bodyPr/>
          <a:lstStyle/>
          <a:p>
            <a:pPr marL="342900" indent="-342900"/>
            <a:r>
              <a:rPr lang="en-US" altLang="en-US" sz="2200" dirty="0"/>
              <a:t>Numerical measures that are applied to judge various aspects of cluster validity, are classified into the following two types.</a:t>
            </a:r>
          </a:p>
          <a:p>
            <a:pPr marL="742950" lvl="1" indent="-285750"/>
            <a:r>
              <a:rPr lang="en-US" altLang="en-US" sz="2000" dirty="0">
                <a:solidFill>
                  <a:srgbClr val="FF0000"/>
                </a:solidFill>
              </a:rPr>
              <a:t>Supervised: </a:t>
            </a:r>
            <a:r>
              <a:rPr lang="en-US" altLang="en-US" sz="2000" dirty="0"/>
              <a:t>Used to measure the extent to which cluster labels match externally supplied class labels.</a:t>
            </a:r>
          </a:p>
          <a:p>
            <a:pPr marL="1143000" lvl="2" indent="-228600">
              <a:lnSpc>
                <a:spcPct val="80000"/>
              </a:lnSpc>
            </a:pPr>
            <a:r>
              <a:rPr lang="en-US" altLang="en-US" sz="1600" dirty="0"/>
              <a:t>Entropy </a:t>
            </a:r>
          </a:p>
          <a:p>
            <a:pPr marL="1143000" lvl="2" indent="-228600">
              <a:lnSpc>
                <a:spcPct val="80000"/>
              </a:lnSpc>
            </a:pPr>
            <a:r>
              <a:rPr lang="en-US" altLang="en-US" sz="1600" dirty="0"/>
              <a:t>Often called </a:t>
            </a:r>
            <a:r>
              <a:rPr lang="en-US" altLang="en-US" sz="1600" i="1" dirty="0"/>
              <a:t>external indices </a:t>
            </a:r>
            <a:r>
              <a:rPr lang="en-US" altLang="en-US" sz="1600" dirty="0"/>
              <a:t>because they use information external to the data</a:t>
            </a:r>
          </a:p>
          <a:p>
            <a:pPr marL="742950" lvl="1" indent="-285750"/>
            <a:r>
              <a:rPr lang="en-US" altLang="en-US" sz="2000" dirty="0">
                <a:solidFill>
                  <a:srgbClr val="FF0000"/>
                </a:solidFill>
              </a:rPr>
              <a:t>Unsupervised:</a:t>
            </a:r>
            <a:r>
              <a:rPr lang="en-US" altLang="en-US" sz="2000" dirty="0"/>
              <a:t>  Used to measure the goodness of a clustering structure </a:t>
            </a:r>
            <a:r>
              <a:rPr lang="en-US" altLang="en-US" sz="2000" i="1" dirty="0"/>
              <a:t>without</a:t>
            </a:r>
            <a:r>
              <a:rPr lang="en-US" altLang="en-US" sz="2000" dirty="0"/>
              <a:t> respect to external information. </a:t>
            </a:r>
          </a:p>
          <a:p>
            <a:pPr marL="1143000" lvl="2" indent="-228600">
              <a:lnSpc>
                <a:spcPct val="80000"/>
              </a:lnSpc>
            </a:pPr>
            <a:r>
              <a:rPr lang="en-US" altLang="en-US" sz="1600" dirty="0"/>
              <a:t>Sum of Squared Error (SSE)</a:t>
            </a:r>
          </a:p>
          <a:p>
            <a:pPr marL="1143000" lvl="2" indent="-228600">
              <a:lnSpc>
                <a:spcPct val="80000"/>
              </a:lnSpc>
            </a:pPr>
            <a:r>
              <a:rPr lang="en-US" altLang="en-US" sz="1600" dirty="0"/>
              <a:t>Often called </a:t>
            </a:r>
            <a:r>
              <a:rPr lang="en-US" altLang="en-US" sz="1600" i="1" dirty="0"/>
              <a:t>internal indices </a:t>
            </a:r>
            <a:r>
              <a:rPr lang="en-US" altLang="en-US" sz="1600" dirty="0"/>
              <a:t>because they only use information in the data</a:t>
            </a:r>
          </a:p>
          <a:p>
            <a:pPr lvl="2">
              <a:lnSpc>
                <a:spcPct val="80000"/>
              </a:lnSpc>
              <a:buNone/>
            </a:pPr>
            <a:endParaRPr lang="en-US" altLang="en-US" sz="1600" dirty="0"/>
          </a:p>
          <a:p>
            <a:pPr lvl="2">
              <a:lnSpc>
                <a:spcPct val="80000"/>
              </a:lnSpc>
              <a:buNone/>
            </a:pPr>
            <a:r>
              <a:rPr lang="en-US" altLang="en-US" sz="1600" dirty="0"/>
              <a:t>		</a:t>
            </a:r>
          </a:p>
          <a:p>
            <a:pPr marL="234950" indent="-285750"/>
            <a:r>
              <a:rPr lang="en-US" altLang="en-US" sz="2200" dirty="0"/>
              <a:t>You can use supervised or unsupervised measures to compare clusters or </a:t>
            </a:r>
            <a:r>
              <a:rPr lang="en-US" altLang="en-US" sz="2200" dirty="0" err="1"/>
              <a:t>clusterings</a:t>
            </a:r>
            <a:endParaRPr lang="en-US" altLang="en-US" sz="2200" dirty="0"/>
          </a:p>
        </p:txBody>
      </p:sp>
      <p:sp>
        <p:nvSpPr>
          <p:cNvPr id="92163" name="Rectangle 3"/>
          <p:cNvSpPr>
            <a:spLocks noGrp="1" noChangeArrowheads="1"/>
          </p:cNvSpPr>
          <p:nvPr>
            <p:ph type="title"/>
          </p:nvPr>
        </p:nvSpPr>
        <p:spPr>
          <a:xfrm>
            <a:off x="457200" y="274638"/>
            <a:ext cx="8229600" cy="868362"/>
          </a:xfrm>
        </p:spPr>
        <p:txBody>
          <a:bodyPr/>
          <a:lstStyle/>
          <a:p>
            <a:r>
              <a:rPr lang="en-US" altLang="en-US" sz="2800" dirty="0"/>
              <a:t>Measures of Cluster Validity</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4">
            <a:extLst>
              <a:ext uri="{FF2B5EF4-FFF2-40B4-BE49-F238E27FC236}">
                <a16:creationId xmlns:a16="http://schemas.microsoft.com/office/drawing/2014/main" id="{A9ABEB4D-CC6F-8D42-7D96-1A0D195BEF51}"/>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DECC93B-1CEC-424B-8011-9F42A3C3607E}" type="datetime4">
              <a:rPr lang="en-US" altLang="tr-TR" sz="1200"/>
              <a:pPr eaLnBrk="1" hangingPunct="1"/>
              <a:t>May 7, 2025</a:t>
            </a:fld>
            <a:endParaRPr lang="en-US" altLang="tr-TR" sz="1200"/>
          </a:p>
        </p:txBody>
      </p:sp>
      <p:sp>
        <p:nvSpPr>
          <p:cNvPr id="6147" name="Footer Placeholder 5">
            <a:extLst>
              <a:ext uri="{FF2B5EF4-FFF2-40B4-BE49-F238E27FC236}">
                <a16:creationId xmlns:a16="http://schemas.microsoft.com/office/drawing/2014/main" id="{2AF167D2-D7C8-259C-AEE2-14A70FC84672}"/>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6148" name="Slide Number Placeholder 6">
            <a:extLst>
              <a:ext uri="{FF2B5EF4-FFF2-40B4-BE49-F238E27FC236}">
                <a16:creationId xmlns:a16="http://schemas.microsoft.com/office/drawing/2014/main" id="{6500A404-3A17-BC7B-D7EB-6DB99AE80970}"/>
              </a:ext>
            </a:extLst>
          </p:cNvPr>
          <p:cNvSpPr>
            <a:spLocks noGrp="1"/>
          </p:cNvSpPr>
          <p:nvPr>
            <p:ph type="sldNum" sz="quarter" idx="12"/>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92C524B-46C0-4115-A933-EC22CBD486A5}" type="slidenum">
              <a:rPr lang="en-US" altLang="tr-TR" sz="1200"/>
              <a:pPr eaLnBrk="1" hangingPunct="1"/>
              <a:t>3</a:t>
            </a:fld>
            <a:endParaRPr lang="en-US" altLang="tr-TR" sz="1200"/>
          </a:p>
        </p:txBody>
      </p:sp>
      <p:sp>
        <p:nvSpPr>
          <p:cNvPr id="6149" name="Rectangle 2">
            <a:extLst>
              <a:ext uri="{FF2B5EF4-FFF2-40B4-BE49-F238E27FC236}">
                <a16:creationId xmlns:a16="http://schemas.microsoft.com/office/drawing/2014/main" id="{D793D2FD-55EC-ADDC-6357-D1652FF195C2}"/>
              </a:ext>
            </a:extLst>
          </p:cNvPr>
          <p:cNvSpPr>
            <a:spLocks noGrp="1" noChangeArrowheads="1"/>
          </p:cNvSpPr>
          <p:nvPr>
            <p:ph type="title"/>
          </p:nvPr>
        </p:nvSpPr>
        <p:spPr/>
        <p:txBody>
          <a:bodyPr/>
          <a:lstStyle/>
          <a:p>
            <a:pPr eaLnBrk="1" hangingPunct="1"/>
            <a:r>
              <a:rPr lang="en-US" altLang="tr-TR"/>
              <a:t>Dendrogram</a:t>
            </a:r>
            <a:r>
              <a:rPr lang="tr-TR" altLang="tr-TR"/>
              <a:t>s</a:t>
            </a:r>
            <a:endParaRPr lang="en-US" altLang="tr-TR"/>
          </a:p>
        </p:txBody>
      </p:sp>
      <p:sp>
        <p:nvSpPr>
          <p:cNvPr id="6150" name="Rectangle 3">
            <a:extLst>
              <a:ext uri="{FF2B5EF4-FFF2-40B4-BE49-F238E27FC236}">
                <a16:creationId xmlns:a16="http://schemas.microsoft.com/office/drawing/2014/main" id="{13C9C5B3-A704-88E4-434B-9EAA1CD5DAF3}"/>
              </a:ext>
            </a:extLst>
          </p:cNvPr>
          <p:cNvSpPr>
            <a:spLocks noGrp="1" noChangeArrowheads="1"/>
          </p:cNvSpPr>
          <p:nvPr>
            <p:ph type="body" sz="half" idx="1"/>
          </p:nvPr>
        </p:nvSpPr>
        <p:spPr>
          <a:xfrm>
            <a:off x="461963" y="1277938"/>
            <a:ext cx="4638675" cy="5199062"/>
          </a:xfrm>
        </p:spPr>
        <p:txBody>
          <a:bodyPr/>
          <a:lstStyle/>
          <a:p>
            <a:pPr eaLnBrk="1" hangingPunct="1"/>
            <a:r>
              <a:rPr lang="en-US" altLang="tr-TR" sz="2000" b="1" i="1">
                <a:solidFill>
                  <a:schemeClr val="tx2"/>
                </a:solidFill>
              </a:rPr>
              <a:t>Dendrogram:</a:t>
            </a:r>
            <a:r>
              <a:rPr lang="en-US" altLang="tr-TR" sz="2000"/>
              <a:t> a tree data structure which illustrates hierarchical clustering techniques.</a:t>
            </a:r>
          </a:p>
          <a:p>
            <a:pPr eaLnBrk="1" hangingPunct="1"/>
            <a:r>
              <a:rPr lang="en-US" altLang="tr-TR" sz="2000"/>
              <a:t>Each level shows clusters for that level.</a:t>
            </a:r>
          </a:p>
          <a:p>
            <a:pPr lvl="1" eaLnBrk="1" hangingPunct="1"/>
            <a:r>
              <a:rPr lang="en-US" altLang="tr-TR" sz="2000"/>
              <a:t>Leaf – individual clusters</a:t>
            </a:r>
          </a:p>
          <a:p>
            <a:pPr lvl="1" eaLnBrk="1" hangingPunct="1"/>
            <a:r>
              <a:rPr lang="en-US" altLang="tr-TR" sz="2000"/>
              <a:t>Root – one cluster</a:t>
            </a:r>
          </a:p>
          <a:p>
            <a:pPr eaLnBrk="1" hangingPunct="1"/>
            <a:r>
              <a:rPr lang="en-US" altLang="tr-TR" sz="2000"/>
              <a:t>A cluster at level i is the union of its children clusters at level i+1.</a:t>
            </a:r>
            <a:endParaRPr lang="tr-TR" altLang="tr-TR" sz="2000"/>
          </a:p>
          <a:p>
            <a:pPr eaLnBrk="1" hangingPunct="1"/>
            <a:r>
              <a:rPr lang="en-US" altLang="tr-TR" sz="2000"/>
              <a:t>each level is typically associated with a distance threshold: sub-clusters of the clusters at that level were combined because they had a distance between them of less than the distance threshold.</a:t>
            </a:r>
          </a:p>
          <a:p>
            <a:pPr eaLnBrk="1" hangingPunct="1"/>
            <a:endParaRPr lang="en-US" altLang="tr-TR" sz="2000"/>
          </a:p>
        </p:txBody>
      </p:sp>
      <p:pic>
        <p:nvPicPr>
          <p:cNvPr id="6151" name="Picture 4" descr="dendro">
            <a:extLst>
              <a:ext uri="{FF2B5EF4-FFF2-40B4-BE49-F238E27FC236}">
                <a16:creationId xmlns:a16="http://schemas.microsoft.com/office/drawing/2014/main" id="{4328C503-E4AF-132B-EFBD-4609CDAEA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4623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5">
            <a:extLst>
              <a:ext uri="{FF2B5EF4-FFF2-40B4-BE49-F238E27FC236}">
                <a16:creationId xmlns:a16="http://schemas.microsoft.com/office/drawing/2014/main" id="{FFD1786D-7009-80D8-D0B5-9634CC3CF372}"/>
              </a:ext>
            </a:extLst>
          </p:cNvPr>
          <p:cNvSpPr>
            <a:spLocks noChangeArrowheads="1"/>
          </p:cNvSpPr>
          <p:nvPr/>
        </p:nvSpPr>
        <p:spPr bwMode="auto">
          <a:xfrm>
            <a:off x="5110163" y="1624013"/>
            <a:ext cx="3816350" cy="4352925"/>
          </a:xfrm>
          <a:prstGeom prst="rect">
            <a:avLst/>
          </a:prstGeom>
          <a:noFill/>
          <a:ln w="57150" cap="sq">
            <a:solidFill>
              <a:schemeClr val="tx2"/>
            </a:solidFill>
            <a:miter lim="800000"/>
            <a:headEnd/>
            <a:tailEnd/>
          </a:ln>
          <a:effectLst/>
          <a:extLst>
            <a:ext uri="{909E8E84-426E-40DD-AFC4-6F175D3DCCD1}">
              <a14:hiddenFill xmlns:a14="http://schemas.microsoft.com/office/drawing/2010/main">
                <a:gradFill rotWithShape="0">
                  <a:gsLst>
                    <a:gs pos="0">
                      <a:schemeClr val="bg2"/>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5474" name="Rectangle 2"/>
              <p:cNvSpPr>
                <a:spLocks noGrp="1" noChangeArrowheads="1"/>
              </p:cNvSpPr>
              <p:nvPr>
                <p:ph type="body" idx="1"/>
              </p:nvPr>
            </p:nvSpPr>
            <p:spPr>
              <a:xfrm>
                <a:off x="457200" y="990600"/>
                <a:ext cx="8458200" cy="5486400"/>
              </a:xfrm>
            </p:spPr>
            <p:txBody>
              <a:bodyPr>
                <a:normAutofit/>
              </a:bodyPr>
              <a:lstStyle/>
              <a:p>
                <a:pPr marL="342900" indent="-342900">
                  <a:spcBef>
                    <a:spcPct val="0"/>
                  </a:spcBef>
                </a:pPr>
                <a:r>
                  <a:rPr lang="en-US" altLang="en-US" dirty="0">
                    <a:solidFill>
                      <a:srgbClr val="FF0000"/>
                    </a:solidFill>
                  </a:rPr>
                  <a:t>Cluster Cohesion</a:t>
                </a:r>
                <a:r>
                  <a:rPr lang="en-US" altLang="en-US" dirty="0">
                    <a:solidFill>
                      <a:srgbClr val="FF9900"/>
                    </a:solidFill>
                  </a:rPr>
                  <a:t>:</a:t>
                </a:r>
                <a:r>
                  <a:rPr lang="en-US" altLang="en-US" dirty="0"/>
                  <a:t> Measures how closely related are objects in a cluster</a:t>
                </a:r>
              </a:p>
              <a:p>
                <a:pPr marL="742950" lvl="1" indent="-285750"/>
                <a:r>
                  <a:rPr lang="en-US" altLang="en-US" sz="2000" dirty="0"/>
                  <a:t>Example: SSE</a:t>
                </a:r>
              </a:p>
              <a:p>
                <a:pPr marL="342900" indent="-342900">
                  <a:spcBef>
                    <a:spcPct val="0"/>
                  </a:spcBef>
                </a:pPr>
                <a:r>
                  <a:rPr lang="en-US" altLang="en-US" dirty="0">
                    <a:solidFill>
                      <a:srgbClr val="FF0000"/>
                    </a:solidFill>
                  </a:rPr>
                  <a:t>Cluster Separation</a:t>
                </a:r>
                <a:r>
                  <a:rPr lang="en-US" altLang="en-US" dirty="0"/>
                  <a:t>: Measure how distinct or well-separated a cluster is from other clusters</a:t>
                </a:r>
              </a:p>
              <a:p>
                <a:pPr marL="342900" indent="-342900"/>
                <a:r>
                  <a:rPr lang="en-US" altLang="en-US" sz="2400" dirty="0"/>
                  <a:t>Example: Squared Error</a:t>
                </a:r>
              </a:p>
              <a:p>
                <a:pPr marL="742950" lvl="1" indent="-285750"/>
                <a:r>
                  <a:rPr lang="en-US" altLang="en-US" sz="2000" dirty="0"/>
                  <a:t>Cohesion is measured by the within cluster sum of squares (SSE)</a:t>
                </a:r>
              </a:p>
              <a:p>
                <a:pPr marL="746125" lvl="1" indent="-288925">
                  <a:buNone/>
                </a:pPr>
                <a:endParaRPr lang="tr-TR" altLang="en-US" dirty="0"/>
              </a:p>
              <a:p>
                <a:pPr marL="746125" lvl="1" indent="-288925">
                  <a:buNone/>
                </a:pPr>
                <a:endParaRPr lang="tr-TR" altLang="en-US" dirty="0"/>
              </a:p>
              <a:p>
                <a:pPr marL="746125" lvl="1" indent="-288925">
                  <a:buNone/>
                </a:pPr>
                <a:endParaRPr lang="en-US" altLang="en-US" dirty="0"/>
              </a:p>
              <a:p>
                <a:pPr marL="742950" lvl="1" indent="-285750"/>
                <a:r>
                  <a:rPr lang="en-US" altLang="en-US" sz="2000" dirty="0"/>
                  <a:t>Separation is measured by the between cluster sum of squares</a:t>
                </a:r>
              </a:p>
              <a:p>
                <a:pPr marL="742950" lvl="1" indent="0">
                  <a:buNone/>
                </a:pPr>
                <a:endParaRPr lang="tr-TR" altLang="en-US" dirty="0"/>
              </a:p>
              <a:p>
                <a:pPr marL="742950" lvl="1" indent="0">
                  <a:buNone/>
                </a:pPr>
                <a:endParaRPr lang="en-US" altLang="en-US" dirty="0"/>
              </a:p>
              <a:p>
                <a:pPr marL="457200" lvl="1" indent="0">
                  <a:buNone/>
                </a:pPr>
                <a:r>
                  <a:rPr lang="en-US" altLang="en-US" sz="1800" dirty="0"/>
                  <a:t>Where </a:t>
                </a:r>
                <a14:m>
                  <m:oMath xmlns:m="http://schemas.openxmlformats.org/officeDocument/2006/math">
                    <m:d>
                      <m:dPr>
                        <m:begChr m:val="|"/>
                        <m:endChr m:val="|"/>
                        <m:ctrlPr>
                          <a:rPr lang="en-US" altLang="en-US" sz="1800" i="1">
                            <a:latin typeface="Cambria Math" panose="02040503050406030204" pitchFamily="18" charset="0"/>
                          </a:rPr>
                        </m:ctrlPr>
                      </m:dPr>
                      <m:e>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𝐶</m:t>
                            </m:r>
                          </m:e>
                          <m:sub>
                            <m:r>
                              <a:rPr lang="en-US" altLang="en-US" sz="1800" i="1">
                                <a:latin typeface="Cambria Math" panose="02040503050406030204" pitchFamily="18" charset="0"/>
                              </a:rPr>
                              <m:t>𝑖</m:t>
                            </m:r>
                          </m:sub>
                        </m:sSub>
                      </m:e>
                    </m:d>
                  </m:oMath>
                </a14:m>
                <a:r>
                  <a:rPr lang="en-US" altLang="en-US" sz="1800" dirty="0"/>
                  <a:t>is the size of cluster </a:t>
                </a:r>
                <a:r>
                  <a:rPr lang="en-US" altLang="en-US" sz="1800" i="1" dirty="0" err="1"/>
                  <a:t>i</a:t>
                </a:r>
                <a:r>
                  <a:rPr lang="en-US" altLang="en-US" sz="1800" dirty="0"/>
                  <a:t> </a:t>
                </a:r>
              </a:p>
              <a:p>
                <a:pPr marL="742950" lvl="1" indent="-285750">
                  <a:buFont typeface="Arial" charset="0"/>
                  <a:buNone/>
                </a:pPr>
                <a:endParaRPr lang="en-US" altLang="en-US" sz="2000" dirty="0"/>
              </a:p>
            </p:txBody>
          </p:sp>
        </mc:Choice>
        <mc:Fallback xmlns="">
          <p:sp>
            <p:nvSpPr>
              <p:cNvPr id="105474" name="Rectangle 2"/>
              <p:cNvSpPr>
                <a:spLocks noGrp="1" noRot="1" noChangeAspect="1" noMove="1" noResize="1" noEditPoints="1" noAdjustHandles="1" noChangeArrowheads="1" noChangeShapeType="1" noTextEdit="1"/>
              </p:cNvSpPr>
              <p:nvPr>
                <p:ph type="body" idx="1"/>
              </p:nvPr>
            </p:nvSpPr>
            <p:spPr>
              <a:xfrm>
                <a:off x="457200" y="990600"/>
                <a:ext cx="8458200" cy="5486400"/>
              </a:xfrm>
              <a:blipFill>
                <a:blip r:embed="rId3"/>
                <a:stretch>
                  <a:fillRect l="-937" t="-778"/>
                </a:stretch>
              </a:blipFill>
            </p:spPr>
            <p:txBody>
              <a:bodyPr/>
              <a:lstStyle/>
              <a:p>
                <a:r>
                  <a:rPr lang="tr-TR">
                    <a:noFill/>
                  </a:rPr>
                  <a:t> </a:t>
                </a:r>
              </a:p>
            </p:txBody>
          </p:sp>
        </mc:Fallback>
      </mc:AlternateContent>
      <p:sp>
        <p:nvSpPr>
          <p:cNvPr id="105475" name="Rectangle 3"/>
          <p:cNvSpPr>
            <a:spLocks noGrp="1" noChangeArrowheads="1"/>
          </p:cNvSpPr>
          <p:nvPr>
            <p:ph type="title"/>
          </p:nvPr>
        </p:nvSpPr>
        <p:spPr>
          <a:xfrm>
            <a:off x="457200" y="274638"/>
            <a:ext cx="8229600" cy="792162"/>
          </a:xfrm>
        </p:spPr>
        <p:txBody>
          <a:bodyPr/>
          <a:lstStyle/>
          <a:p>
            <a:r>
              <a:rPr lang="en-US" altLang="en-US" sz="2400" dirty="0"/>
              <a:t>Unsupervised Measures: Cohesion and Separation</a:t>
            </a:r>
          </a:p>
        </p:txBody>
      </p:sp>
      <mc:AlternateContent xmlns:mc="http://schemas.openxmlformats.org/markup-compatibility/2006" xmlns:a14="http://schemas.microsoft.com/office/drawing/2010/main">
        <mc:Choice Requires="a14">
          <p:sp>
            <p:nvSpPr>
              <p:cNvPr id="2" name="Rectangle 1"/>
              <p:cNvSpPr/>
              <p:nvPr/>
            </p:nvSpPr>
            <p:spPr>
              <a:xfrm>
                <a:off x="1143000" y="3962400"/>
                <a:ext cx="2363724" cy="72199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en-US" sz="1600" i="1">
                          <a:latin typeface="Cambria Math" panose="02040503050406030204" pitchFamily="18" charset="0"/>
                        </a:rPr>
                        <m:t>𝑆𝑆</m:t>
                      </m:r>
                      <m:r>
                        <a:rPr lang="en-US" altLang="en-US" sz="1600" b="0" i="1">
                          <a:latin typeface="Cambria Math" panose="02040503050406030204" pitchFamily="18" charset="0"/>
                        </a:rPr>
                        <m:t>𝐸</m:t>
                      </m:r>
                      <m:r>
                        <a:rPr lang="en-US" altLang="en-US" sz="1600" i="1">
                          <a:latin typeface="Cambria Math" panose="02040503050406030204" pitchFamily="18" charset="0"/>
                        </a:rPr>
                        <m:t>=</m:t>
                      </m:r>
                      <m:nary>
                        <m:naryPr>
                          <m:chr m:val="∑"/>
                          <m:supHide m:val="on"/>
                          <m:ctrlPr>
                            <a:rPr lang="en-US" altLang="en-US" sz="1600" i="1">
                              <a:latin typeface="Cambria Math" panose="02040503050406030204" pitchFamily="18" charset="0"/>
                            </a:rPr>
                          </m:ctrlPr>
                        </m:naryPr>
                        <m:sub>
                          <m:r>
                            <m:rPr>
                              <m:brk m:alnAt="7"/>
                            </m:rPr>
                            <a:rPr lang="en-US" altLang="en-US" sz="1600" i="1">
                              <a:latin typeface="Cambria Math" panose="02040503050406030204" pitchFamily="18" charset="0"/>
                            </a:rPr>
                            <m:t>𝑖</m:t>
                          </m:r>
                        </m:sub>
                        <m:sup/>
                        <m:e>
                          <m:nary>
                            <m:naryPr>
                              <m:chr m:val="∑"/>
                              <m:supHide m:val="on"/>
                              <m:ctrlPr>
                                <a:rPr lang="en-US" altLang="en-US" sz="1600" i="1">
                                  <a:latin typeface="Cambria Math" panose="02040503050406030204" pitchFamily="18" charset="0"/>
                                </a:rPr>
                              </m:ctrlPr>
                            </m:naryPr>
                            <m:sub>
                              <m:r>
                                <m:rPr>
                                  <m:brk m:alnAt="7"/>
                                </m:rPr>
                                <a:rPr lang="en-US" altLang="en-US" sz="1600" b="0" i="1">
                                  <a:latin typeface="Cambria Math" panose="02040503050406030204" pitchFamily="18" charset="0"/>
                                </a:rPr>
                                <m:t>𝑥</m:t>
                              </m:r>
                              <m:r>
                                <a:rPr lang="en-US" altLang="en-US" sz="1600" b="0" i="1">
                                  <a:latin typeface="Cambria Math" panose="02040503050406030204" pitchFamily="18" charset="0"/>
                                  <a:ea typeface="Cambria Math" panose="02040503050406030204" pitchFamily="18" charset="0"/>
                                </a:rPr>
                                <m:t>∈</m:t>
                              </m:r>
                              <m:sSub>
                                <m:sSubPr>
                                  <m:ctrlPr>
                                    <a:rPr lang="en-US" altLang="en-US" sz="1600" b="0" i="1">
                                      <a:latin typeface="Cambria Math" panose="02040503050406030204" pitchFamily="18" charset="0"/>
                                      <a:ea typeface="Cambria Math" panose="02040503050406030204" pitchFamily="18" charset="0"/>
                                    </a:rPr>
                                  </m:ctrlPr>
                                </m:sSubPr>
                                <m:e>
                                  <m:r>
                                    <m:rPr>
                                      <m:brk m:alnAt="7"/>
                                    </m:rPr>
                                    <a:rPr lang="en-US" altLang="en-US" sz="1600" b="0" i="1">
                                      <a:latin typeface="Cambria Math" panose="02040503050406030204" pitchFamily="18" charset="0"/>
                                      <a:ea typeface="Cambria Math" panose="02040503050406030204" pitchFamily="18" charset="0"/>
                                    </a:rPr>
                                    <m:t>𝐶</m:t>
                                  </m:r>
                                </m:e>
                                <m:sub>
                                  <m:r>
                                    <m:rPr>
                                      <m:brk m:alnAt="7"/>
                                    </m:rPr>
                                    <a:rPr lang="en-US" altLang="en-US" sz="1600" b="0" i="1">
                                      <a:latin typeface="Cambria Math" panose="02040503050406030204" pitchFamily="18" charset="0"/>
                                      <a:ea typeface="Cambria Math" panose="02040503050406030204" pitchFamily="18" charset="0"/>
                                    </a:rPr>
                                    <m:t>𝑖</m:t>
                                  </m:r>
                                </m:sub>
                              </m:sSub>
                            </m:sub>
                            <m:sup/>
                            <m:e>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b="0" i="1">
                                          <a:latin typeface="Cambria Math" panose="02040503050406030204" pitchFamily="18" charset="0"/>
                                        </a:rPr>
                                        <m:t>𝑥</m:t>
                                      </m:r>
                                      <m:r>
                                        <a:rPr lang="en-US" altLang="en-US" sz="1600" b="0" i="1">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e>
                                  </m:d>
                                </m:e>
                                <m:sup>
                                  <m:r>
                                    <a:rPr lang="en-US" altLang="en-US" sz="1600" b="0" i="1">
                                      <a:latin typeface="Cambria Math" panose="02040503050406030204" pitchFamily="18" charset="0"/>
                                    </a:rPr>
                                    <m:t>2</m:t>
                                  </m:r>
                                </m:sup>
                              </m:sSup>
                            </m:e>
                          </m:nary>
                        </m:e>
                      </m:nary>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1143000" y="3962400"/>
                <a:ext cx="2363724" cy="7219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3000" y="5177596"/>
                <a:ext cx="2370329" cy="68980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en-US" sz="1600" b="0" i="1">
                          <a:latin typeface="Cambria Math" panose="02040503050406030204" pitchFamily="18" charset="0"/>
                        </a:rPr>
                        <m:t>𝑆𝑆𝐵</m:t>
                      </m:r>
                      <m:r>
                        <a:rPr lang="en-US" altLang="en-US" sz="1600" b="0" i="1">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d>
                            <m:dPr>
                              <m:begChr m:val="|"/>
                              <m:endChr m:val="|"/>
                              <m:ctrlPr>
                                <a:rPr lang="en-US" altLang="en-US" sz="1600" b="0" i="1">
                                  <a:latin typeface="Cambria Math" panose="02040503050406030204" pitchFamily="18" charset="0"/>
                                </a:rPr>
                              </m:ctrlPr>
                            </m:dPr>
                            <m:e>
                              <m:sSub>
                                <m:sSubPr>
                                  <m:ctrlPr>
                                    <a:rPr lang="en-US" altLang="en-US" sz="1600" b="0" i="1">
                                      <a:latin typeface="Cambria Math" panose="02040503050406030204" pitchFamily="18" charset="0"/>
                                    </a:rPr>
                                  </m:ctrlPr>
                                </m:sSubPr>
                                <m:e>
                                  <m:r>
                                    <a:rPr lang="en-US" altLang="en-US" sz="1600" i="1">
                                      <a:latin typeface="Cambria Math" panose="02040503050406030204" pitchFamily="18" charset="0"/>
                                    </a:rPr>
                                    <m:t>𝐶</m:t>
                                  </m:r>
                                </m:e>
                                <m:sub>
                                  <m:r>
                                    <a:rPr lang="en-US" altLang="en-US" sz="1600" i="1">
                                      <a:latin typeface="Cambria Math" panose="02040503050406030204" pitchFamily="18" charset="0"/>
                                    </a:rPr>
                                    <m:t>𝑖</m:t>
                                  </m:r>
                                </m:sub>
                              </m:sSub>
                            </m:e>
                          </m:d>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i="1">
                                      <a:latin typeface="Cambria Math" panose="02040503050406030204" pitchFamily="18" charset="0"/>
                                    </a:rPr>
                                    <m:t>𝑚</m:t>
                                  </m:r>
                                  <m:r>
                                    <a:rPr lang="en-US" altLang="en-US" sz="1600" i="1">
                                      <a:latin typeface="Cambria Math" panose="02040503050406030204" pitchFamily="18" charset="0"/>
                                    </a:rPr>
                                    <m:t>−</m:t>
                                  </m:r>
                                  <m:sSub>
                                    <m:sSubPr>
                                      <m:ctrlPr>
                                        <a:rPr lang="en-US" altLang="en-US" sz="1600" i="1">
                                          <a:latin typeface="Cambria Math" panose="02040503050406030204" pitchFamily="18" charset="0"/>
                                        </a:rPr>
                                      </m:ctrlPr>
                                    </m:sSubPr>
                                    <m:e>
                                      <m:r>
                                        <a:rPr lang="en-US" altLang="en-US" sz="1600" i="1">
                                          <a:latin typeface="Cambria Math" panose="02040503050406030204" pitchFamily="18" charset="0"/>
                                        </a:rPr>
                                        <m:t>𝑚</m:t>
                                      </m:r>
                                    </m:e>
                                    <m:sub>
                                      <m:r>
                                        <a:rPr lang="en-US" altLang="en-US" sz="1600" i="1">
                                          <a:latin typeface="Cambria Math" panose="02040503050406030204" pitchFamily="18" charset="0"/>
                                        </a:rPr>
                                        <m:t>𝑖</m:t>
                                      </m:r>
                                    </m:sub>
                                  </m:sSub>
                                </m:e>
                              </m:d>
                            </m:e>
                            <m:sup>
                              <m:r>
                                <a:rPr lang="en-US" altLang="en-US" sz="1600" b="0" i="1">
                                  <a:latin typeface="Cambria Math" panose="02040503050406030204" pitchFamily="18" charset="0"/>
                                </a:rPr>
                                <m:t>2</m:t>
                              </m:r>
                            </m:sup>
                          </m:sSup>
                        </m:e>
                      </m:nary>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1143000" y="5177596"/>
                <a:ext cx="2370329" cy="689804"/>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47987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0999" y="152400"/>
            <a:ext cx="8464889" cy="533400"/>
          </a:xfrm>
        </p:spPr>
        <p:txBody>
          <a:bodyPr/>
          <a:lstStyle/>
          <a:p>
            <a:r>
              <a:rPr lang="en-US" altLang="en-US" sz="2600" dirty="0"/>
              <a:t>Unsupervised Measures: Cohesion and Separation</a:t>
            </a:r>
          </a:p>
        </p:txBody>
      </p:sp>
      <p:sp>
        <p:nvSpPr>
          <p:cNvPr id="106499" name="Rectangle 3"/>
          <p:cNvSpPr>
            <a:spLocks noGrp="1" noChangeArrowheads="1"/>
          </p:cNvSpPr>
          <p:nvPr>
            <p:ph type="body" sz="half" idx="1"/>
          </p:nvPr>
        </p:nvSpPr>
        <p:spPr/>
        <p:txBody>
          <a:bodyPr/>
          <a:lstStyle/>
          <a:p>
            <a:r>
              <a:rPr lang="en-US" altLang="en-US" sz="2400" dirty="0"/>
              <a:t>Example: SSE</a:t>
            </a:r>
          </a:p>
          <a:p>
            <a:pPr lvl="1"/>
            <a:r>
              <a:rPr lang="en-US" altLang="en-US" sz="2000" dirty="0"/>
              <a:t>SSB + SSE = constant</a:t>
            </a:r>
          </a:p>
        </p:txBody>
      </p:sp>
      <p:sp>
        <p:nvSpPr>
          <p:cNvPr id="106500" name="Line 4"/>
          <p:cNvSpPr>
            <a:spLocks noChangeShapeType="1"/>
          </p:cNvSpPr>
          <p:nvPr/>
        </p:nvSpPr>
        <p:spPr bwMode="auto">
          <a:xfrm>
            <a:off x="914400" y="2681288"/>
            <a:ext cx="609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1" name="Line 5"/>
          <p:cNvSpPr>
            <a:spLocks noChangeShapeType="1"/>
          </p:cNvSpPr>
          <p:nvPr/>
        </p:nvSpPr>
        <p:spPr bwMode="auto">
          <a:xfrm>
            <a:off x="914400" y="245268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2" name="Line 6"/>
          <p:cNvSpPr>
            <a:spLocks noChangeShapeType="1"/>
          </p:cNvSpPr>
          <p:nvPr/>
        </p:nvSpPr>
        <p:spPr bwMode="auto">
          <a:xfrm>
            <a:off x="2438400" y="245268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3" name="Line 7"/>
          <p:cNvSpPr>
            <a:spLocks noChangeShapeType="1"/>
          </p:cNvSpPr>
          <p:nvPr/>
        </p:nvSpPr>
        <p:spPr bwMode="auto">
          <a:xfrm>
            <a:off x="3962400" y="245268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4" name="Line 8"/>
          <p:cNvSpPr>
            <a:spLocks noChangeShapeType="1"/>
          </p:cNvSpPr>
          <p:nvPr/>
        </p:nvSpPr>
        <p:spPr bwMode="auto">
          <a:xfrm>
            <a:off x="5486400" y="245268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Line 9"/>
          <p:cNvSpPr>
            <a:spLocks noChangeShapeType="1"/>
          </p:cNvSpPr>
          <p:nvPr/>
        </p:nvSpPr>
        <p:spPr bwMode="auto">
          <a:xfrm>
            <a:off x="7010400" y="245268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Text Box 10"/>
          <p:cNvSpPr txBox="1">
            <a:spLocks noChangeArrowheads="1"/>
          </p:cNvSpPr>
          <p:nvPr/>
        </p:nvSpPr>
        <p:spPr bwMode="auto">
          <a:xfrm>
            <a:off x="762000" y="2757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1</a:t>
            </a:r>
          </a:p>
        </p:txBody>
      </p:sp>
      <p:sp>
        <p:nvSpPr>
          <p:cNvPr id="106507" name="Text Box 11"/>
          <p:cNvSpPr txBox="1">
            <a:spLocks noChangeArrowheads="1"/>
          </p:cNvSpPr>
          <p:nvPr/>
        </p:nvSpPr>
        <p:spPr bwMode="auto">
          <a:xfrm>
            <a:off x="2286000" y="2757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2</a:t>
            </a:r>
          </a:p>
        </p:txBody>
      </p:sp>
      <p:sp>
        <p:nvSpPr>
          <p:cNvPr id="106508" name="Text Box 12"/>
          <p:cNvSpPr txBox="1">
            <a:spLocks noChangeArrowheads="1"/>
          </p:cNvSpPr>
          <p:nvPr/>
        </p:nvSpPr>
        <p:spPr bwMode="auto">
          <a:xfrm>
            <a:off x="3810000" y="2757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3</a:t>
            </a:r>
          </a:p>
        </p:txBody>
      </p:sp>
      <p:sp>
        <p:nvSpPr>
          <p:cNvPr id="106509" name="Text Box 13"/>
          <p:cNvSpPr txBox="1">
            <a:spLocks noChangeArrowheads="1"/>
          </p:cNvSpPr>
          <p:nvPr/>
        </p:nvSpPr>
        <p:spPr bwMode="auto">
          <a:xfrm>
            <a:off x="5334000" y="2757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4</a:t>
            </a:r>
          </a:p>
        </p:txBody>
      </p:sp>
      <p:sp>
        <p:nvSpPr>
          <p:cNvPr id="106510" name="Text Box 14"/>
          <p:cNvSpPr txBox="1">
            <a:spLocks noChangeArrowheads="1"/>
          </p:cNvSpPr>
          <p:nvPr/>
        </p:nvSpPr>
        <p:spPr bwMode="auto">
          <a:xfrm>
            <a:off x="6858000" y="2757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5</a:t>
            </a:r>
          </a:p>
        </p:txBody>
      </p:sp>
      <p:sp>
        <p:nvSpPr>
          <p:cNvPr id="106511" name="Oval 15"/>
          <p:cNvSpPr>
            <a:spLocks noChangeArrowheads="1"/>
          </p:cNvSpPr>
          <p:nvPr/>
        </p:nvSpPr>
        <p:spPr bwMode="auto">
          <a:xfrm>
            <a:off x="838200" y="2605088"/>
            <a:ext cx="152400" cy="152400"/>
          </a:xfrm>
          <a:prstGeom prst="ellipse">
            <a:avLst/>
          </a:prstGeom>
          <a:solidFill>
            <a:srgbClr val="008000"/>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6512" name="Oval 16"/>
          <p:cNvSpPr>
            <a:spLocks noChangeArrowheads="1"/>
          </p:cNvSpPr>
          <p:nvPr/>
        </p:nvSpPr>
        <p:spPr bwMode="auto">
          <a:xfrm>
            <a:off x="2362200" y="2605088"/>
            <a:ext cx="152400" cy="152400"/>
          </a:xfrm>
          <a:prstGeom prst="ellipse">
            <a:avLst/>
          </a:prstGeom>
          <a:solidFill>
            <a:srgbClr val="008000"/>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6513" name="Oval 17"/>
          <p:cNvSpPr>
            <a:spLocks noChangeArrowheads="1"/>
          </p:cNvSpPr>
          <p:nvPr/>
        </p:nvSpPr>
        <p:spPr bwMode="auto">
          <a:xfrm>
            <a:off x="5410200" y="2605088"/>
            <a:ext cx="152400" cy="152400"/>
          </a:xfrm>
          <a:prstGeom prst="ellipse">
            <a:avLst/>
          </a:prstGeom>
          <a:solidFill>
            <a:srgbClr val="008000"/>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6514" name="Oval 18"/>
          <p:cNvSpPr>
            <a:spLocks noChangeArrowheads="1"/>
          </p:cNvSpPr>
          <p:nvPr/>
        </p:nvSpPr>
        <p:spPr bwMode="auto">
          <a:xfrm>
            <a:off x="6934200" y="2605088"/>
            <a:ext cx="152400" cy="152400"/>
          </a:xfrm>
          <a:prstGeom prst="ellipse">
            <a:avLst/>
          </a:prstGeom>
          <a:solidFill>
            <a:srgbClr val="008000"/>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6515" name="Text Box 19"/>
          <p:cNvSpPr txBox="1">
            <a:spLocks noChangeArrowheads="1"/>
          </p:cNvSpPr>
          <p:nvPr/>
        </p:nvSpPr>
        <p:spPr bwMode="auto">
          <a:xfrm>
            <a:off x="1371600" y="23304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3200" dirty="0">
                <a:solidFill>
                  <a:srgbClr val="FF0000"/>
                </a:solidFill>
                <a:sym typeface="Symbol" pitchFamily="18" charset="2"/>
              </a:rPr>
              <a:t></a:t>
            </a:r>
          </a:p>
        </p:txBody>
      </p:sp>
      <p:sp>
        <p:nvSpPr>
          <p:cNvPr id="106516" name="Text Box 20"/>
          <p:cNvSpPr txBox="1">
            <a:spLocks noChangeArrowheads="1"/>
          </p:cNvSpPr>
          <p:nvPr/>
        </p:nvSpPr>
        <p:spPr bwMode="auto">
          <a:xfrm>
            <a:off x="6096000" y="23304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3200">
                <a:solidFill>
                  <a:srgbClr val="FF0000"/>
                </a:solidFill>
                <a:sym typeface="Symbol" pitchFamily="18" charset="2"/>
              </a:rPr>
              <a:t></a:t>
            </a:r>
          </a:p>
        </p:txBody>
      </p:sp>
      <p:sp>
        <p:nvSpPr>
          <p:cNvPr id="106517" name="Text Box 21"/>
          <p:cNvSpPr txBox="1">
            <a:spLocks noChangeArrowheads="1"/>
          </p:cNvSpPr>
          <p:nvPr/>
        </p:nvSpPr>
        <p:spPr bwMode="auto">
          <a:xfrm>
            <a:off x="3733800" y="23304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3200" dirty="0">
                <a:solidFill>
                  <a:srgbClr val="FF0000"/>
                </a:solidFill>
                <a:sym typeface="Symbol" pitchFamily="18" charset="2"/>
              </a:rPr>
              <a:t></a:t>
            </a:r>
          </a:p>
        </p:txBody>
      </p:sp>
      <p:sp>
        <p:nvSpPr>
          <p:cNvPr id="106518" name="Text Box 22"/>
          <p:cNvSpPr txBox="1">
            <a:spLocks noChangeArrowheads="1"/>
          </p:cNvSpPr>
          <p:nvPr/>
        </p:nvSpPr>
        <p:spPr bwMode="auto">
          <a:xfrm>
            <a:off x="1371600" y="27574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m</a:t>
            </a:r>
            <a:r>
              <a:rPr lang="en-US" altLang="en-US" sz="1800" baseline="-25000"/>
              <a:t>1</a:t>
            </a:r>
          </a:p>
        </p:txBody>
      </p:sp>
      <p:sp>
        <p:nvSpPr>
          <p:cNvPr id="106519" name="Text Box 23"/>
          <p:cNvSpPr txBox="1">
            <a:spLocks noChangeArrowheads="1"/>
          </p:cNvSpPr>
          <p:nvPr/>
        </p:nvSpPr>
        <p:spPr bwMode="auto">
          <a:xfrm>
            <a:off x="6096000" y="27574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m</a:t>
            </a:r>
            <a:r>
              <a:rPr lang="en-US" altLang="en-US" sz="1800" baseline="-25000"/>
              <a:t>2</a:t>
            </a:r>
          </a:p>
        </p:txBody>
      </p:sp>
      <p:sp>
        <p:nvSpPr>
          <p:cNvPr id="106520" name="Text Box 24"/>
          <p:cNvSpPr txBox="1">
            <a:spLocks noChangeArrowheads="1"/>
          </p:cNvSpPr>
          <p:nvPr/>
        </p:nvSpPr>
        <p:spPr bwMode="auto">
          <a:xfrm>
            <a:off x="3810000" y="20716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dirty="0"/>
              <a:t>m</a:t>
            </a:r>
            <a:endParaRPr lang="en-US" altLang="en-US" sz="1800" baseline="-25000" dirty="0"/>
          </a:p>
        </p:txBody>
      </p:sp>
      <p:sp>
        <p:nvSpPr>
          <p:cNvPr id="106522" name="Text Box 26"/>
          <p:cNvSpPr txBox="1">
            <a:spLocks noChangeArrowheads="1"/>
          </p:cNvSpPr>
          <p:nvPr/>
        </p:nvSpPr>
        <p:spPr bwMode="auto">
          <a:xfrm>
            <a:off x="381000" y="4776529"/>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dirty="0"/>
              <a:t>K=2 clusters:</a:t>
            </a:r>
          </a:p>
        </p:txBody>
      </p:sp>
      <p:sp>
        <p:nvSpPr>
          <p:cNvPr id="106524" name="Text Box 28"/>
          <p:cNvSpPr txBox="1">
            <a:spLocks noChangeArrowheads="1"/>
          </p:cNvSpPr>
          <p:nvPr/>
        </p:nvSpPr>
        <p:spPr bwMode="auto">
          <a:xfrm>
            <a:off x="381000" y="349885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K=1 cluster:</a:t>
            </a:r>
          </a:p>
        </p:txBody>
      </p:sp>
      <mc:AlternateContent xmlns:mc="http://schemas.openxmlformats.org/markup-compatibility/2006" xmlns:a14="http://schemas.microsoft.com/office/drawing/2010/main">
        <mc:Choice Requires="a14">
          <p:sp>
            <p:nvSpPr>
              <p:cNvPr id="2" name="TextBox 1"/>
              <p:cNvSpPr txBox="1"/>
              <p:nvPr/>
            </p:nvSpPr>
            <p:spPr>
              <a:xfrm>
                <a:off x="2121958" y="3606005"/>
                <a:ext cx="6307368"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1−3</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2−3</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4−3</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5−3</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=10</m:t>
                      </m:r>
                    </m:oMath>
                  </m:oMathPara>
                </a14:m>
                <a:endParaRPr lang="en-US" sz="2000" b="0" dirty="0"/>
              </a:p>
            </p:txBody>
          </p:sp>
        </mc:Choice>
        <mc:Fallback xmlns="">
          <p:sp>
            <p:nvSpPr>
              <p:cNvPr id="2" name="TextBox 1"/>
              <p:cNvSpPr txBox="1">
                <a:spLocks noRot="1" noChangeAspect="1" noMove="1" noResize="1" noEditPoints="1" noAdjustHandles="1" noChangeArrowheads="1" noChangeShapeType="1" noTextEdit="1"/>
              </p:cNvSpPr>
              <p:nvPr/>
            </p:nvSpPr>
            <p:spPr>
              <a:xfrm>
                <a:off x="2121958" y="3606005"/>
                <a:ext cx="6307368" cy="307777"/>
              </a:xfrm>
              <a:prstGeom prst="rect">
                <a:avLst/>
              </a:prstGeom>
              <a:blipFill>
                <a:blip r:embed="rId2"/>
                <a:stretch>
                  <a:fillRect l="-135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121958" y="3999323"/>
                <a:ext cx="2772297" cy="31476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𝑆𝑆𝐵</m:t>
                      </m:r>
                      <m:r>
                        <a:rPr lang="en-US" sz="2000" b="0" i="1" smtClean="0">
                          <a:latin typeface="Cambria Math" panose="02040503050406030204" pitchFamily="18" charset="0"/>
                        </a:rPr>
                        <m:t>=4×</m:t>
                      </m:r>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3−3</m:t>
                              </m:r>
                            </m:e>
                          </m:d>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=0</m:t>
                      </m:r>
                    </m:oMath>
                  </m:oMathPara>
                </a14:m>
                <a:endParaRPr lang="en-US" sz="2000" b="0" dirty="0"/>
              </a:p>
            </p:txBody>
          </p:sp>
        </mc:Choice>
        <mc:Fallback xmlns="">
          <p:sp>
            <p:nvSpPr>
              <p:cNvPr id="3" name="TextBox 2"/>
              <p:cNvSpPr txBox="1">
                <a:spLocks noRot="1" noChangeAspect="1" noMove="1" noResize="1" noEditPoints="1" noAdjustHandles="1" noChangeArrowheads="1" noChangeShapeType="1" noTextEdit="1"/>
              </p:cNvSpPr>
              <p:nvPr/>
            </p:nvSpPr>
            <p:spPr>
              <a:xfrm>
                <a:off x="2121958" y="3999323"/>
                <a:ext cx="2772297" cy="314766"/>
              </a:xfrm>
              <a:prstGeom prst="rect">
                <a:avLst/>
              </a:prstGeom>
              <a:blipFill>
                <a:blip r:embed="rId3"/>
                <a:stretch>
                  <a:fillRect l="-3077" b="-7692"/>
                </a:stretch>
              </a:blipFill>
            </p:spPr>
            <p:txBody>
              <a:bodyPr/>
              <a:lstStyle/>
              <a:p>
                <a:r>
                  <a:rPr lang="en-US">
                    <a:noFill/>
                  </a:rPr>
                  <a:t> </a:t>
                </a:r>
              </a:p>
            </p:txBody>
          </p:sp>
        </mc:Fallback>
      </mc:AlternateContent>
      <p:sp>
        <p:nvSpPr>
          <p:cNvPr id="4" name="TextBox 3"/>
          <p:cNvSpPr txBox="1"/>
          <p:nvPr/>
        </p:nvSpPr>
        <p:spPr>
          <a:xfrm>
            <a:off x="4560570" y="3002280"/>
            <a:ext cx="65" cy="215444"/>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121958" y="4334830"/>
                <a:ext cx="2381999"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𝑇𝑜𝑡𝑎𝑙</m:t>
                      </m:r>
                      <m:r>
                        <a:rPr lang="en-US" sz="2000" b="0" i="1" smtClean="0">
                          <a:latin typeface="Cambria Math" panose="02040503050406030204" pitchFamily="18" charset="0"/>
                        </a:rPr>
                        <m:t>=10+0=10</m:t>
                      </m:r>
                    </m:oMath>
                  </m:oMathPara>
                </a14:m>
                <a:endParaRPr lang="en-US" sz="20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2121958" y="4334830"/>
                <a:ext cx="2381999" cy="307777"/>
              </a:xfrm>
              <a:prstGeom prst="rect">
                <a:avLst/>
              </a:prstGeom>
              <a:blipFill>
                <a:blip r:embed="rId4"/>
                <a:stretch>
                  <a:fillRect l="-3836"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21958" y="4846209"/>
                <a:ext cx="6723957"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1−1.5</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2−1.5</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4−4.5</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5−4.5</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=1</m:t>
                      </m:r>
                    </m:oMath>
                  </m:oMathPara>
                </a14:m>
                <a:endParaRPr lang="en-US" sz="20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2121958" y="4846209"/>
                <a:ext cx="6723957" cy="307777"/>
              </a:xfrm>
              <a:prstGeom prst="rect">
                <a:avLst/>
              </a:prstGeom>
              <a:blipFill>
                <a:blip r:embed="rId5"/>
                <a:stretch>
                  <a:fillRect l="-126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21958" y="5207768"/>
                <a:ext cx="4945841"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𝑆𝑆𝐵</m:t>
                      </m:r>
                      <m:r>
                        <a:rPr lang="en-US" sz="2000" b="0" i="1" smtClean="0">
                          <a:latin typeface="Cambria Math" panose="02040503050406030204" pitchFamily="18" charset="0"/>
                        </a:rPr>
                        <m:t>=2 ×</m:t>
                      </m:r>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3−1.5</m:t>
                              </m:r>
                            </m:e>
                          </m:d>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+2×</m:t>
                      </m:r>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4.5−3</m:t>
                              </m:r>
                            </m:e>
                          </m:d>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=9</m:t>
                      </m:r>
                    </m:oMath>
                  </m:oMathPara>
                </a14:m>
                <a:endParaRPr lang="en-US" sz="20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2121958" y="5207768"/>
                <a:ext cx="4945841" cy="307777"/>
              </a:xfrm>
              <a:prstGeom prst="rect">
                <a:avLst/>
              </a:prstGeom>
              <a:blipFill>
                <a:blip r:embed="rId6"/>
                <a:stretch>
                  <a:fillRect l="-1726"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121958" y="5569327"/>
                <a:ext cx="2239331"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𝑇𝑜𝑡𝑎𝑙</m:t>
                      </m:r>
                      <m:r>
                        <a:rPr lang="en-US" sz="2000" b="0" i="1" smtClean="0">
                          <a:latin typeface="Cambria Math" panose="02040503050406030204" pitchFamily="18" charset="0"/>
                        </a:rPr>
                        <m:t>=1+9=10</m:t>
                      </m:r>
                    </m:oMath>
                  </m:oMathPara>
                </a14:m>
                <a:endParaRPr lang="en-US" sz="2000" b="0" dirty="0"/>
              </a:p>
            </p:txBody>
          </p:sp>
        </mc:Choice>
        <mc:Fallback xmlns="">
          <p:sp>
            <p:nvSpPr>
              <p:cNvPr id="36" name="TextBox 35"/>
              <p:cNvSpPr txBox="1">
                <a:spLocks noRot="1" noChangeAspect="1" noMove="1" noResize="1" noEditPoints="1" noAdjustHandles="1" noChangeArrowheads="1" noChangeShapeType="1" noTextEdit="1"/>
              </p:cNvSpPr>
              <p:nvPr/>
            </p:nvSpPr>
            <p:spPr>
              <a:xfrm>
                <a:off x="2121958" y="5569327"/>
                <a:ext cx="2239331" cy="307777"/>
              </a:xfrm>
              <a:prstGeom prst="rect">
                <a:avLst/>
              </a:prstGeom>
              <a:blipFill>
                <a:blip r:embed="rId7"/>
                <a:stretch>
                  <a:fillRect l="-4087" b="-120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20"/>
                                        </p:tgtEl>
                                        <p:attrNameLst>
                                          <p:attrName>style.visibility</p:attrName>
                                        </p:attrNameLst>
                                      </p:cBhvr>
                                      <p:to>
                                        <p:strVal val="visible"/>
                                      </p:to>
                                    </p:set>
                                  </p:childTnLst>
                                  <p:subTnLst>
                                    <p:set>
                                      <p:cBhvr override="childStyle">
                                        <p:cTn dur="1" fill="hold" display="0" masterRel="nextClick" afterEffect="1"/>
                                        <p:tgtEl>
                                          <p:spTgt spid="1065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6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5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5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5" grpId="0"/>
      <p:bldP spid="106516" grpId="0"/>
      <p:bldP spid="106517" grpId="0"/>
      <p:bldP spid="106518" grpId="0"/>
      <p:bldP spid="106519" grpId="0"/>
      <p:bldP spid="1065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990600"/>
            <a:ext cx="8458200" cy="5334000"/>
          </a:xfrm>
        </p:spPr>
        <p:txBody>
          <a:bodyPr/>
          <a:lstStyle/>
          <a:p>
            <a:pPr marL="342900" indent="-342900">
              <a:spcBef>
                <a:spcPct val="0"/>
              </a:spcBef>
            </a:pPr>
            <a:r>
              <a:rPr lang="en-US" altLang="en-US" sz="2200" dirty="0"/>
              <a:t>A proximity graph-based approach can also be used for cohesion and separation.</a:t>
            </a:r>
          </a:p>
          <a:p>
            <a:pPr marL="742950" lvl="1" indent="-285750"/>
            <a:r>
              <a:rPr lang="en-US" altLang="en-US" sz="1800" dirty="0"/>
              <a:t>Cluster cohesion is the sum of the weight of all links within a cluster.</a:t>
            </a:r>
          </a:p>
          <a:p>
            <a:pPr marL="742950" lvl="1" indent="-285750"/>
            <a:r>
              <a:rPr lang="en-US" altLang="en-US" sz="1800" dirty="0"/>
              <a:t>Cluster separation is the sum of the weights between nodes in the cluster and nodes outside the cluster.</a:t>
            </a:r>
          </a:p>
        </p:txBody>
      </p:sp>
      <p:sp>
        <p:nvSpPr>
          <p:cNvPr id="107523" name="Rectangle 3"/>
          <p:cNvSpPr>
            <a:spLocks noGrp="1" noChangeArrowheads="1"/>
          </p:cNvSpPr>
          <p:nvPr>
            <p:ph type="title"/>
          </p:nvPr>
        </p:nvSpPr>
        <p:spPr>
          <a:xfrm>
            <a:off x="457200" y="274638"/>
            <a:ext cx="8229600" cy="715962"/>
          </a:xfrm>
        </p:spPr>
        <p:txBody>
          <a:bodyPr/>
          <a:lstStyle/>
          <a:p>
            <a:r>
              <a:rPr lang="en-US" altLang="en-US" sz="2400" dirty="0"/>
              <a:t>Unsupervised Measures: Cohesion and Separation</a:t>
            </a:r>
          </a:p>
        </p:txBody>
      </p:sp>
      <p:sp>
        <p:nvSpPr>
          <p:cNvPr id="107524" name="Freeform 4" descr="5%"/>
          <p:cNvSpPr>
            <a:spLocks/>
          </p:cNvSpPr>
          <p:nvPr/>
        </p:nvSpPr>
        <p:spPr bwMode="auto">
          <a:xfrm rot="-5400000">
            <a:off x="3663157" y="3575843"/>
            <a:ext cx="1828800" cy="1382713"/>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25" name="Oval 5"/>
          <p:cNvSpPr>
            <a:spLocks noChangeArrowheads="1"/>
          </p:cNvSpPr>
          <p:nvPr/>
        </p:nvSpPr>
        <p:spPr bwMode="auto">
          <a:xfrm rot="-5400000">
            <a:off x="4953000" y="4495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26" name="Oval 6"/>
          <p:cNvSpPr>
            <a:spLocks noChangeArrowheads="1"/>
          </p:cNvSpPr>
          <p:nvPr/>
        </p:nvSpPr>
        <p:spPr bwMode="auto">
          <a:xfrm rot="-5400000">
            <a:off x="4876800" y="3733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27" name="Oval 7"/>
          <p:cNvSpPr>
            <a:spLocks noChangeArrowheads="1"/>
          </p:cNvSpPr>
          <p:nvPr/>
        </p:nvSpPr>
        <p:spPr bwMode="auto">
          <a:xfrm rot="-5400000">
            <a:off x="4038600" y="41910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28" name="Oval 8"/>
          <p:cNvSpPr>
            <a:spLocks noChangeArrowheads="1"/>
          </p:cNvSpPr>
          <p:nvPr/>
        </p:nvSpPr>
        <p:spPr bwMode="auto">
          <a:xfrm rot="-5400000">
            <a:off x="5103813" y="403701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29" name="Freeform 9" descr="5%"/>
          <p:cNvSpPr>
            <a:spLocks/>
          </p:cNvSpPr>
          <p:nvPr/>
        </p:nvSpPr>
        <p:spPr bwMode="auto">
          <a:xfrm rot="5400000" flipV="1">
            <a:off x="6553200" y="3429000"/>
            <a:ext cx="1828800" cy="1676400"/>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30" name="Oval 10"/>
          <p:cNvSpPr>
            <a:spLocks noChangeArrowheads="1"/>
          </p:cNvSpPr>
          <p:nvPr/>
        </p:nvSpPr>
        <p:spPr bwMode="auto">
          <a:xfrm rot="5400000" flipV="1">
            <a:off x="8077200" y="3886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31" name="Oval 11"/>
          <p:cNvSpPr>
            <a:spLocks noChangeArrowheads="1"/>
          </p:cNvSpPr>
          <p:nvPr/>
        </p:nvSpPr>
        <p:spPr bwMode="auto">
          <a:xfrm rot="5400000" flipV="1">
            <a:off x="6716713" y="3886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32" name="Oval 12"/>
          <p:cNvSpPr>
            <a:spLocks noChangeArrowheads="1"/>
          </p:cNvSpPr>
          <p:nvPr/>
        </p:nvSpPr>
        <p:spPr bwMode="auto">
          <a:xfrm rot="5400000" flipV="1">
            <a:off x="7239000" y="4495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33" name="Oval 13"/>
          <p:cNvSpPr>
            <a:spLocks noChangeArrowheads="1"/>
          </p:cNvSpPr>
          <p:nvPr/>
        </p:nvSpPr>
        <p:spPr bwMode="auto">
          <a:xfrm rot="5400000" flipV="1">
            <a:off x="7239000" y="3505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34" name="Line 14"/>
          <p:cNvSpPr>
            <a:spLocks noChangeShapeType="1"/>
          </p:cNvSpPr>
          <p:nvPr/>
        </p:nvSpPr>
        <p:spPr bwMode="auto">
          <a:xfrm>
            <a:off x="5029200" y="4495800"/>
            <a:ext cx="2209800" cy="762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5" name="Line 15"/>
          <p:cNvSpPr>
            <a:spLocks noChangeShapeType="1"/>
          </p:cNvSpPr>
          <p:nvPr/>
        </p:nvSpPr>
        <p:spPr bwMode="auto">
          <a:xfrm flipV="1">
            <a:off x="5029200" y="3962400"/>
            <a:ext cx="1676400" cy="533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6" name="Line 16"/>
          <p:cNvSpPr>
            <a:spLocks noChangeShapeType="1"/>
          </p:cNvSpPr>
          <p:nvPr/>
        </p:nvSpPr>
        <p:spPr bwMode="auto">
          <a:xfrm flipV="1">
            <a:off x="5029200" y="3581400"/>
            <a:ext cx="2209800" cy="914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7" name="Line 17"/>
          <p:cNvSpPr>
            <a:spLocks noChangeShapeType="1"/>
          </p:cNvSpPr>
          <p:nvPr/>
        </p:nvSpPr>
        <p:spPr bwMode="auto">
          <a:xfrm flipV="1">
            <a:off x="5029200" y="3962400"/>
            <a:ext cx="3048000" cy="533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8" name="Line 18"/>
          <p:cNvSpPr>
            <a:spLocks noChangeShapeType="1"/>
          </p:cNvSpPr>
          <p:nvPr/>
        </p:nvSpPr>
        <p:spPr bwMode="auto">
          <a:xfrm>
            <a:off x="5181600" y="4114800"/>
            <a:ext cx="2057400" cy="4572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9" name="Line 19"/>
          <p:cNvSpPr>
            <a:spLocks noChangeShapeType="1"/>
          </p:cNvSpPr>
          <p:nvPr/>
        </p:nvSpPr>
        <p:spPr bwMode="auto">
          <a:xfrm flipV="1">
            <a:off x="5181600" y="3962400"/>
            <a:ext cx="1524000" cy="152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0" name="Line 20"/>
          <p:cNvSpPr>
            <a:spLocks noChangeShapeType="1"/>
          </p:cNvSpPr>
          <p:nvPr/>
        </p:nvSpPr>
        <p:spPr bwMode="auto">
          <a:xfrm flipV="1">
            <a:off x="5181600" y="3581400"/>
            <a:ext cx="2057400" cy="533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1" name="Line 21"/>
          <p:cNvSpPr>
            <a:spLocks noChangeShapeType="1"/>
          </p:cNvSpPr>
          <p:nvPr/>
        </p:nvSpPr>
        <p:spPr bwMode="auto">
          <a:xfrm flipV="1">
            <a:off x="5181600" y="3962400"/>
            <a:ext cx="2895600" cy="152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2" name="Line 22"/>
          <p:cNvSpPr>
            <a:spLocks noChangeShapeType="1"/>
          </p:cNvSpPr>
          <p:nvPr/>
        </p:nvSpPr>
        <p:spPr bwMode="auto">
          <a:xfrm>
            <a:off x="4114800" y="4191000"/>
            <a:ext cx="3124200" cy="3810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3" name="Line 23"/>
          <p:cNvSpPr>
            <a:spLocks noChangeShapeType="1"/>
          </p:cNvSpPr>
          <p:nvPr/>
        </p:nvSpPr>
        <p:spPr bwMode="auto">
          <a:xfrm flipV="1">
            <a:off x="4114800" y="3962400"/>
            <a:ext cx="3962400" cy="2286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4" name="Line 24"/>
          <p:cNvSpPr>
            <a:spLocks noChangeShapeType="1"/>
          </p:cNvSpPr>
          <p:nvPr/>
        </p:nvSpPr>
        <p:spPr bwMode="auto">
          <a:xfrm flipV="1">
            <a:off x="4114800" y="3581400"/>
            <a:ext cx="3124200" cy="6096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5" name="Line 25"/>
          <p:cNvSpPr>
            <a:spLocks noChangeShapeType="1"/>
          </p:cNvSpPr>
          <p:nvPr/>
        </p:nvSpPr>
        <p:spPr bwMode="auto">
          <a:xfrm flipV="1">
            <a:off x="4114800" y="3962400"/>
            <a:ext cx="2590800" cy="2286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6" name="Line 26"/>
          <p:cNvSpPr>
            <a:spLocks noChangeShapeType="1"/>
          </p:cNvSpPr>
          <p:nvPr/>
        </p:nvSpPr>
        <p:spPr bwMode="auto">
          <a:xfrm>
            <a:off x="4953000" y="3733800"/>
            <a:ext cx="2286000" cy="8382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7" name="Line 27"/>
          <p:cNvSpPr>
            <a:spLocks noChangeShapeType="1"/>
          </p:cNvSpPr>
          <p:nvPr/>
        </p:nvSpPr>
        <p:spPr bwMode="auto">
          <a:xfrm>
            <a:off x="4953000" y="3733800"/>
            <a:ext cx="1752600" cy="2286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8" name="Line 28"/>
          <p:cNvSpPr>
            <a:spLocks noChangeShapeType="1"/>
          </p:cNvSpPr>
          <p:nvPr/>
        </p:nvSpPr>
        <p:spPr bwMode="auto">
          <a:xfrm flipV="1">
            <a:off x="4953000" y="3581400"/>
            <a:ext cx="2286000" cy="1524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9" name="Line 29"/>
          <p:cNvSpPr>
            <a:spLocks noChangeShapeType="1"/>
          </p:cNvSpPr>
          <p:nvPr/>
        </p:nvSpPr>
        <p:spPr bwMode="auto">
          <a:xfrm>
            <a:off x="4953000" y="3733800"/>
            <a:ext cx="3124200" cy="2286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0" name="Freeform 30" descr="5%"/>
          <p:cNvSpPr>
            <a:spLocks/>
          </p:cNvSpPr>
          <p:nvPr/>
        </p:nvSpPr>
        <p:spPr bwMode="auto">
          <a:xfrm rot="-5400000">
            <a:off x="691357" y="3728243"/>
            <a:ext cx="1828800" cy="1382713"/>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51" name="Oval 31"/>
          <p:cNvSpPr>
            <a:spLocks noChangeArrowheads="1"/>
          </p:cNvSpPr>
          <p:nvPr/>
        </p:nvSpPr>
        <p:spPr bwMode="auto">
          <a:xfrm rot="-5400000">
            <a:off x="1981200" y="4648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52" name="Oval 32"/>
          <p:cNvSpPr>
            <a:spLocks noChangeArrowheads="1"/>
          </p:cNvSpPr>
          <p:nvPr/>
        </p:nvSpPr>
        <p:spPr bwMode="auto">
          <a:xfrm rot="-5400000">
            <a:off x="1905000" y="3886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53" name="Oval 33"/>
          <p:cNvSpPr>
            <a:spLocks noChangeArrowheads="1"/>
          </p:cNvSpPr>
          <p:nvPr/>
        </p:nvSpPr>
        <p:spPr bwMode="auto">
          <a:xfrm rot="-5400000">
            <a:off x="1066800" y="43434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54" name="Oval 34"/>
          <p:cNvSpPr>
            <a:spLocks noChangeArrowheads="1"/>
          </p:cNvSpPr>
          <p:nvPr/>
        </p:nvSpPr>
        <p:spPr bwMode="auto">
          <a:xfrm rot="-5400000">
            <a:off x="2132013" y="418941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7555" name="Line 35"/>
          <p:cNvSpPr>
            <a:spLocks noChangeShapeType="1"/>
          </p:cNvSpPr>
          <p:nvPr/>
        </p:nvSpPr>
        <p:spPr bwMode="auto">
          <a:xfrm flipV="1">
            <a:off x="1143000" y="3962400"/>
            <a:ext cx="762000" cy="3810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6" name="Line 36"/>
          <p:cNvSpPr>
            <a:spLocks noChangeShapeType="1"/>
          </p:cNvSpPr>
          <p:nvPr/>
        </p:nvSpPr>
        <p:spPr bwMode="auto">
          <a:xfrm flipH="1" flipV="1">
            <a:off x="1905000" y="3962400"/>
            <a:ext cx="76200" cy="6858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7" name="Line 37"/>
          <p:cNvSpPr>
            <a:spLocks noChangeShapeType="1"/>
          </p:cNvSpPr>
          <p:nvPr/>
        </p:nvSpPr>
        <p:spPr bwMode="auto">
          <a:xfrm>
            <a:off x="1143000" y="4343400"/>
            <a:ext cx="838200" cy="3048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8" name="Line 38"/>
          <p:cNvSpPr>
            <a:spLocks noChangeShapeType="1"/>
          </p:cNvSpPr>
          <p:nvPr/>
        </p:nvSpPr>
        <p:spPr bwMode="auto">
          <a:xfrm flipH="1" flipV="1">
            <a:off x="1905000" y="3962400"/>
            <a:ext cx="228600" cy="3048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9" name="Line 39"/>
          <p:cNvSpPr>
            <a:spLocks noChangeShapeType="1"/>
          </p:cNvSpPr>
          <p:nvPr/>
        </p:nvSpPr>
        <p:spPr bwMode="auto">
          <a:xfrm flipH="1">
            <a:off x="1143000" y="4267200"/>
            <a:ext cx="990600" cy="762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0" name="Line 40"/>
          <p:cNvSpPr>
            <a:spLocks noChangeShapeType="1"/>
          </p:cNvSpPr>
          <p:nvPr/>
        </p:nvSpPr>
        <p:spPr bwMode="auto">
          <a:xfrm flipH="1">
            <a:off x="1981200" y="4267200"/>
            <a:ext cx="152400" cy="381000"/>
          </a:xfrm>
          <a:prstGeom prst="line">
            <a:avLst/>
          </a:prstGeom>
          <a:noFill/>
          <a:ln w="63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1" name="Rectangle 41"/>
          <p:cNvSpPr>
            <a:spLocks noChangeArrowheads="1"/>
          </p:cNvSpPr>
          <p:nvPr/>
        </p:nvSpPr>
        <p:spPr bwMode="auto">
          <a:xfrm>
            <a:off x="990600" y="5486400"/>
            <a:ext cx="120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000" b="0"/>
              <a:t>cohesion</a:t>
            </a:r>
          </a:p>
        </p:txBody>
      </p:sp>
      <p:sp>
        <p:nvSpPr>
          <p:cNvPr id="107562" name="Rectangle 42"/>
          <p:cNvSpPr>
            <a:spLocks noChangeArrowheads="1"/>
          </p:cNvSpPr>
          <p:nvPr/>
        </p:nvSpPr>
        <p:spPr bwMode="auto">
          <a:xfrm>
            <a:off x="5029200" y="5486400"/>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000" b="0"/>
              <a:t>separation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457200" y="990600"/>
            <a:ext cx="8458200" cy="5334000"/>
          </a:xfrm>
        </p:spPr>
        <p:txBody>
          <a:bodyPr/>
          <a:lstStyle/>
          <a:p>
            <a:pPr marL="342900" indent="-342900">
              <a:spcBef>
                <a:spcPct val="0"/>
              </a:spcBef>
            </a:pPr>
            <a:r>
              <a:rPr lang="en-US" altLang="en-US" sz="2000" dirty="0"/>
              <a:t>Silhouette coefficient combines ideas of both cohesion and separation, but for individual points, as well as clusters and </a:t>
            </a:r>
            <a:r>
              <a:rPr lang="en-US" altLang="en-US" sz="2000" dirty="0" err="1"/>
              <a:t>clusterings</a:t>
            </a:r>
            <a:r>
              <a:rPr lang="tr-TR" altLang="en-US" sz="2000" dirty="0"/>
              <a:t>.</a:t>
            </a:r>
            <a:endParaRPr lang="en-US" altLang="en-US" sz="2000" dirty="0"/>
          </a:p>
          <a:p>
            <a:pPr marL="342900" indent="-342900">
              <a:spcBef>
                <a:spcPct val="0"/>
              </a:spcBef>
            </a:pPr>
            <a:r>
              <a:rPr lang="en-US" altLang="en-US" sz="2000" dirty="0"/>
              <a:t>For an individual point, </a:t>
            </a:r>
            <a:r>
              <a:rPr lang="en-US" altLang="en-US" sz="2000" b="1" i="1" dirty="0" err="1">
                <a:latin typeface="Times New Roman" panose="02020603050405020304" pitchFamily="18" charset="0"/>
                <a:cs typeface="Times New Roman" panose="02020603050405020304" pitchFamily="18" charset="0"/>
              </a:rPr>
              <a:t>i</a:t>
            </a:r>
            <a:endParaRPr lang="en-US" altLang="en-US" sz="2000" b="1" i="1" dirty="0">
              <a:latin typeface="Times New Roman" panose="02020603050405020304" pitchFamily="18" charset="0"/>
              <a:cs typeface="Times New Roman" panose="02020603050405020304" pitchFamily="18" charset="0"/>
            </a:endParaRPr>
          </a:p>
          <a:p>
            <a:pPr marL="742950" lvl="1" indent="-285750"/>
            <a:r>
              <a:rPr lang="en-US" altLang="en-US" sz="1800" dirty="0"/>
              <a:t>Calculate </a:t>
            </a:r>
            <a:r>
              <a:rPr lang="en-US" altLang="en-US" sz="1800" b="1" i="1" dirty="0"/>
              <a:t>a</a:t>
            </a:r>
            <a:r>
              <a:rPr lang="en-US" altLang="en-US" sz="1800" dirty="0"/>
              <a:t> = average distance of </a:t>
            </a:r>
            <a:r>
              <a:rPr lang="en-US" altLang="en-US" sz="1800" b="1" i="1" dirty="0" err="1">
                <a:latin typeface="Times New Roman" panose="02020603050405020304" pitchFamily="18" charset="0"/>
                <a:cs typeface="Times New Roman" panose="02020603050405020304" pitchFamily="18" charset="0"/>
              </a:rPr>
              <a:t>i</a:t>
            </a:r>
            <a:r>
              <a:rPr lang="en-US" altLang="en-US" sz="1800" dirty="0"/>
              <a:t> to the points in its cluster</a:t>
            </a:r>
          </a:p>
          <a:p>
            <a:pPr marL="742950" lvl="1" indent="-285750"/>
            <a:r>
              <a:rPr lang="en-US" altLang="en-US" sz="1800" dirty="0"/>
              <a:t>Calculate </a:t>
            </a:r>
            <a:r>
              <a:rPr lang="en-US" altLang="en-US" sz="1800" b="1" i="1" dirty="0"/>
              <a:t>b</a:t>
            </a:r>
            <a:r>
              <a:rPr lang="en-US" altLang="en-US" sz="1800" dirty="0"/>
              <a:t> = min (average distance of </a:t>
            </a:r>
            <a:r>
              <a:rPr lang="en-US" altLang="en-US" sz="1800" b="1" i="1" dirty="0" err="1">
                <a:latin typeface="Times New Roman" panose="02020603050405020304" pitchFamily="18" charset="0"/>
                <a:cs typeface="Times New Roman" panose="02020603050405020304" pitchFamily="18" charset="0"/>
              </a:rPr>
              <a:t>i</a:t>
            </a:r>
            <a:r>
              <a:rPr lang="en-US" altLang="en-US" sz="1800" i="1" dirty="0"/>
              <a:t> </a:t>
            </a:r>
            <a:r>
              <a:rPr lang="en-US" altLang="en-US" sz="1800" dirty="0"/>
              <a:t> to points in another cluster)</a:t>
            </a:r>
          </a:p>
          <a:p>
            <a:pPr marL="742950" lvl="1" indent="-285750"/>
            <a:r>
              <a:rPr lang="en-US" altLang="en-US" sz="1800" dirty="0"/>
              <a:t>The silhouette coefficient for a point is then given by </a:t>
            </a:r>
            <a:br>
              <a:rPr lang="en-US" altLang="en-US" sz="1800" dirty="0"/>
            </a:br>
            <a:br>
              <a:rPr lang="en-US" altLang="en-US" sz="1800" dirty="0"/>
            </a:br>
            <a:r>
              <a:rPr lang="en-US" altLang="en-US" sz="1800" dirty="0"/>
              <a:t>s = (b – a) / max(</a:t>
            </a:r>
            <a:r>
              <a:rPr lang="en-US" altLang="en-US" sz="1800" dirty="0" err="1"/>
              <a:t>a,b</a:t>
            </a:r>
            <a:r>
              <a:rPr lang="en-US" altLang="en-US" sz="1800" dirty="0"/>
              <a:t>)   </a:t>
            </a:r>
          </a:p>
          <a:p>
            <a:pPr marL="742950" lvl="1" indent="-285750">
              <a:buFont typeface="Arial" charset="0"/>
              <a:buNone/>
            </a:pPr>
            <a:endParaRPr lang="en-US" altLang="en-US" sz="1800" dirty="0"/>
          </a:p>
          <a:p>
            <a:pPr marL="742950" lvl="1" indent="-285750"/>
            <a:r>
              <a:rPr lang="en-US" altLang="en-US" sz="1800" dirty="0"/>
              <a:t>Value can vary between -1 and 1</a:t>
            </a:r>
          </a:p>
          <a:p>
            <a:pPr marL="742950" lvl="1" indent="-285750"/>
            <a:r>
              <a:rPr lang="en-US" altLang="en-US" sz="1800" dirty="0"/>
              <a:t>Typically ranges between 0 and 1. </a:t>
            </a:r>
          </a:p>
          <a:p>
            <a:pPr marL="742950" lvl="1" indent="-285750"/>
            <a:r>
              <a:rPr lang="en-US" altLang="en-US" sz="1800" dirty="0"/>
              <a:t>The closer to 1 the better.</a:t>
            </a:r>
          </a:p>
          <a:p>
            <a:pPr marL="0" indent="0">
              <a:spcBef>
                <a:spcPct val="0"/>
              </a:spcBef>
              <a:buNone/>
            </a:pPr>
            <a:endParaRPr lang="en-US" altLang="en-US" sz="2200" dirty="0"/>
          </a:p>
          <a:p>
            <a:pPr marL="342900" indent="-342900">
              <a:spcBef>
                <a:spcPct val="0"/>
              </a:spcBef>
            </a:pPr>
            <a:r>
              <a:rPr lang="en-US" altLang="en-US" sz="2000" dirty="0"/>
              <a:t>Can calculate the average silhouette coefficient for a cluster or a clustering</a:t>
            </a:r>
          </a:p>
        </p:txBody>
      </p:sp>
      <p:sp>
        <p:nvSpPr>
          <p:cNvPr id="108547" name="Rectangle 3"/>
          <p:cNvSpPr>
            <a:spLocks noGrp="1" noChangeArrowheads="1"/>
          </p:cNvSpPr>
          <p:nvPr>
            <p:ph type="title"/>
          </p:nvPr>
        </p:nvSpPr>
        <p:spPr>
          <a:xfrm>
            <a:off x="457200" y="274638"/>
            <a:ext cx="8229600" cy="715962"/>
          </a:xfrm>
        </p:spPr>
        <p:txBody>
          <a:bodyPr/>
          <a:lstStyle/>
          <a:p>
            <a:r>
              <a:rPr lang="en-US" altLang="en-US" sz="2400" dirty="0"/>
              <a:t>Unsupervised Measures: Silhouette Coefficient</a:t>
            </a:r>
          </a:p>
        </p:txBody>
      </p:sp>
      <p:graphicFrame>
        <p:nvGraphicFramePr>
          <p:cNvPr id="3" name="Object 2"/>
          <p:cNvGraphicFramePr>
            <a:graphicFrameLocks noChangeAspect="1"/>
          </p:cNvGraphicFramePr>
          <p:nvPr/>
        </p:nvGraphicFramePr>
        <p:xfrm>
          <a:off x="4854575" y="3321934"/>
          <a:ext cx="3679825" cy="1394529"/>
        </p:xfrm>
        <a:graphic>
          <a:graphicData uri="http://schemas.openxmlformats.org/presentationml/2006/ole">
            <mc:AlternateContent xmlns:mc="http://schemas.openxmlformats.org/markup-compatibility/2006">
              <mc:Choice xmlns:v="urn:schemas-microsoft-com:vml" Requires="v">
                <p:oleObj name="Visio" r:id="rId2" imgW="3680406" imgH="1440180" progId="Visio.Drawing.15">
                  <p:embed/>
                </p:oleObj>
              </mc:Choice>
              <mc:Fallback>
                <p:oleObj name="Visio" r:id="rId2" imgW="3680406" imgH="1440180" progId="Visio.Drawing.15">
                  <p:embed/>
                  <p:pic>
                    <p:nvPicPr>
                      <p:cNvPr id="3" name="Object 2"/>
                      <p:cNvPicPr/>
                      <p:nvPr/>
                    </p:nvPicPr>
                    <p:blipFill>
                      <a:blip r:embed="rId3"/>
                      <a:stretch>
                        <a:fillRect/>
                      </a:stretch>
                    </p:blipFill>
                    <p:spPr>
                      <a:xfrm>
                        <a:off x="4854575" y="3321934"/>
                        <a:ext cx="3679825" cy="1394529"/>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0930" name="Rectangle 2"/>
          <p:cNvSpPr>
            <a:spLocks noGrp="1" noChangeArrowheads="1"/>
          </p:cNvSpPr>
          <p:nvPr>
            <p:ph type="body" idx="1"/>
          </p:nvPr>
        </p:nvSpPr>
        <p:spPr>
          <a:xfrm>
            <a:off x="457200" y="990600"/>
            <a:ext cx="8458200" cy="5334000"/>
          </a:xfrm>
        </p:spPr>
        <p:txBody>
          <a:bodyPr>
            <a:normAutofit/>
          </a:bodyPr>
          <a:lstStyle/>
          <a:p>
            <a:pPr marL="533400" indent="-533400"/>
            <a:r>
              <a:rPr lang="en-US" altLang="en-US" sz="2400" dirty="0"/>
              <a:t>Two matrices </a:t>
            </a:r>
          </a:p>
          <a:p>
            <a:pPr marL="990600" lvl="1" indent="-533400"/>
            <a:r>
              <a:rPr lang="en-US" altLang="en-US" sz="1800" dirty="0"/>
              <a:t>Proximity Matrix</a:t>
            </a:r>
          </a:p>
          <a:p>
            <a:pPr marL="990600" lvl="1" indent="-533400"/>
            <a:r>
              <a:rPr lang="en-US" altLang="en-US" sz="1800" dirty="0"/>
              <a:t>Ideal Similarity Matrix</a:t>
            </a:r>
          </a:p>
          <a:p>
            <a:pPr marL="1371600" lvl="2" indent="-457200"/>
            <a:r>
              <a:rPr lang="en-US" altLang="en-US" sz="1600" dirty="0"/>
              <a:t>One row and one column for each data point</a:t>
            </a:r>
          </a:p>
          <a:p>
            <a:pPr marL="1371600" lvl="2" indent="-457200"/>
            <a:r>
              <a:rPr lang="en-US" altLang="en-US" sz="1600" dirty="0"/>
              <a:t>An entry is 1 if the associated pair of points belong to the same cluster</a:t>
            </a:r>
          </a:p>
          <a:p>
            <a:pPr marL="1371600" lvl="2" indent="-457200"/>
            <a:r>
              <a:rPr lang="en-US" altLang="en-US" sz="1600" dirty="0"/>
              <a:t>An entry is 0 if the associated pair of points belongs to different clusters</a:t>
            </a:r>
          </a:p>
          <a:p>
            <a:pPr marL="533400" indent="-533400"/>
            <a:r>
              <a:rPr lang="en-US" altLang="en-US" sz="2400" dirty="0"/>
              <a:t>Compute the correlation between the two matrices</a:t>
            </a:r>
          </a:p>
          <a:p>
            <a:pPr marL="990600" lvl="1" indent="-533400"/>
            <a:r>
              <a:rPr lang="en-US" altLang="en-US" sz="1800" dirty="0"/>
              <a:t>Since the matrices are symmetric, only the correlation between </a:t>
            </a:r>
            <a:br>
              <a:rPr lang="en-US" altLang="en-US" sz="1800" dirty="0"/>
            </a:br>
            <a:r>
              <a:rPr lang="en-US" altLang="en-US" sz="1800" dirty="0"/>
              <a:t>n(n-1) / 2 entries needs to be calculated.</a:t>
            </a:r>
          </a:p>
          <a:p>
            <a:pPr marL="533400" indent="-533400"/>
            <a:r>
              <a:rPr lang="en-US" altLang="en-US" sz="2400" dirty="0"/>
              <a:t>High magnitude of correlation indicates that points that belong to the same cluster are close to each other. </a:t>
            </a:r>
          </a:p>
          <a:p>
            <a:pPr marL="1041400" lvl="1" indent="-533400"/>
            <a:r>
              <a:rPr lang="en-US" altLang="en-US" sz="2000" dirty="0"/>
              <a:t>Correlation may be positive or negative depending on whether the similarity matrix is a similarity or dissimilarity matrix</a:t>
            </a:r>
          </a:p>
          <a:p>
            <a:pPr marL="533400" indent="-533400"/>
            <a:r>
              <a:rPr lang="en-US" altLang="en-US" sz="2400" dirty="0"/>
              <a:t>Not a good measure for some density or contiguity based clusters.</a:t>
            </a:r>
            <a:endParaRPr lang="en-US" altLang="en-US" sz="2000" dirty="0"/>
          </a:p>
        </p:txBody>
      </p:sp>
      <p:sp>
        <p:nvSpPr>
          <p:cNvPr id="93187" name="Rectangle 3"/>
          <p:cNvSpPr>
            <a:spLocks noGrp="1" noChangeArrowheads="1"/>
          </p:cNvSpPr>
          <p:nvPr>
            <p:ph type="title"/>
          </p:nvPr>
        </p:nvSpPr>
        <p:spPr>
          <a:xfrm>
            <a:off x="457200" y="274638"/>
            <a:ext cx="8229600" cy="868362"/>
          </a:xfrm>
        </p:spPr>
        <p:txBody>
          <a:bodyPr/>
          <a:lstStyle/>
          <a:p>
            <a:r>
              <a:rPr lang="en-US" altLang="en-US" sz="2800" dirty="0"/>
              <a:t>Measuring Cluster Validity Via Correlation</a:t>
            </a:r>
            <a:endParaRPr lang="en-US" altLang="en-US" dirty="0"/>
          </a:p>
        </p:txBody>
      </p:sp>
    </p:spTree>
    <p:extLst>
      <p:ext uri="{BB962C8B-B14F-4D97-AF65-F5344CB8AC3E}">
        <p14:creationId xmlns:p14="http://schemas.microsoft.com/office/powerpoint/2010/main" val="94292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609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609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609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609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6093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609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6093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6093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60930">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609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3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2800"/>
              <a:t>Measuring Cluster Validity Via Correlation</a:t>
            </a:r>
          </a:p>
        </p:txBody>
      </p:sp>
      <p:sp>
        <p:nvSpPr>
          <p:cNvPr id="94211" name="Rectangle 3"/>
          <p:cNvSpPr>
            <a:spLocks noGrp="1" noChangeArrowheads="1"/>
          </p:cNvSpPr>
          <p:nvPr>
            <p:ph type="body" idx="1"/>
          </p:nvPr>
        </p:nvSpPr>
        <p:spPr/>
        <p:txBody>
          <a:bodyPr/>
          <a:lstStyle/>
          <a:p>
            <a:r>
              <a:rPr lang="en-US" altLang="en-US" dirty="0"/>
              <a:t>Correlation of ideal similarity and proximity matrices for the K-means </a:t>
            </a:r>
            <a:r>
              <a:rPr lang="en-US" altLang="en-US" dirty="0" err="1"/>
              <a:t>clusterings</a:t>
            </a:r>
            <a:r>
              <a:rPr lang="en-US" altLang="en-US" dirty="0"/>
              <a:t> of the following well-clustered data set. </a:t>
            </a:r>
          </a:p>
          <a:p>
            <a:endParaRPr lang="en-US" altLang="en-US" dirty="0"/>
          </a:p>
        </p:txBody>
      </p:sp>
      <p:pic>
        <p:nvPicPr>
          <p:cNvPr id="942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05" r="12505"/>
          <a:stretch/>
        </p:blipFill>
        <p:spPr bwMode="auto">
          <a:xfrm>
            <a:off x="77788" y="2667000"/>
            <a:ext cx="228467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4214" name="Text Box 6"/>
          <p:cNvSpPr txBox="1">
            <a:spLocks noChangeArrowheads="1"/>
          </p:cNvSpPr>
          <p:nvPr/>
        </p:nvSpPr>
        <p:spPr bwMode="auto">
          <a:xfrm>
            <a:off x="5030788" y="49911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dirty="0" err="1"/>
              <a:t>Corr</a:t>
            </a:r>
            <a:r>
              <a:rPr lang="en-US" altLang="en-US" dirty="0"/>
              <a:t> = 0.9235</a:t>
            </a:r>
          </a:p>
        </p:txBody>
      </p:sp>
      <p:pic>
        <p:nvPicPr>
          <p:cNvPr id="8" name="Picture 5">
            <a:extLst>
              <a:ext uri="{FF2B5EF4-FFF2-40B4-BE49-F238E27FC236}">
                <a16:creationId xmlns:a16="http://schemas.microsoft.com/office/drawing/2014/main" id="{C4451A05-D2E9-493D-AFC0-8F82E3CA2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404" y="2667000"/>
            <a:ext cx="304762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8">
            <a:extLst>
              <a:ext uri="{FF2B5EF4-FFF2-40B4-BE49-F238E27FC236}">
                <a16:creationId xmlns:a16="http://schemas.microsoft.com/office/drawing/2014/main" id="{069453AC-658F-4588-98F3-B78FEE930E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8783" y="2667000"/>
            <a:ext cx="3047636" cy="2286000"/>
          </a:xfrm>
          <a:prstGeom prst="rect">
            <a:avLst/>
          </a:prstGeom>
          <a:noFill/>
          <a:ln>
            <a:noFill/>
          </a:ln>
        </p:spPr>
      </p:pic>
    </p:spTree>
    <p:extLst>
      <p:ext uri="{BB962C8B-B14F-4D97-AF65-F5344CB8AC3E}">
        <p14:creationId xmlns:p14="http://schemas.microsoft.com/office/powerpoint/2010/main" val="556417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2800"/>
              <a:t>Measuring Cluster Validity Via Correlation</a:t>
            </a:r>
          </a:p>
        </p:txBody>
      </p:sp>
      <p:sp>
        <p:nvSpPr>
          <p:cNvPr id="94211" name="Rectangle 3"/>
          <p:cNvSpPr>
            <a:spLocks noGrp="1" noChangeArrowheads="1"/>
          </p:cNvSpPr>
          <p:nvPr>
            <p:ph type="body" idx="1"/>
          </p:nvPr>
        </p:nvSpPr>
        <p:spPr/>
        <p:txBody>
          <a:bodyPr/>
          <a:lstStyle/>
          <a:p>
            <a:r>
              <a:rPr lang="en-US" altLang="en-US" dirty="0"/>
              <a:t>Correlation of ideal similarity and proximity matrices for the K-means </a:t>
            </a:r>
            <a:r>
              <a:rPr lang="en-US" altLang="en-US" dirty="0" err="1"/>
              <a:t>clusterings</a:t>
            </a:r>
            <a:r>
              <a:rPr lang="en-US" altLang="en-US" dirty="0"/>
              <a:t> of the following random data set. </a:t>
            </a:r>
          </a:p>
          <a:p>
            <a:endParaRPr lang="en-US" altLang="en-US" dirty="0"/>
          </a:p>
        </p:txBody>
      </p:sp>
      <p:pic>
        <p:nvPicPr>
          <p:cNvPr id="9421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765" r="13287"/>
          <a:stretch/>
        </p:blipFill>
        <p:spPr bwMode="auto">
          <a:xfrm>
            <a:off x="228600" y="2651760"/>
            <a:ext cx="222250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2">
            <a:extLst>
              <a:ext uri="{FF2B5EF4-FFF2-40B4-BE49-F238E27FC236}">
                <a16:creationId xmlns:a16="http://schemas.microsoft.com/office/drawing/2014/main" id="{8DC58209-84B8-44BD-B750-7B1140469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22" y="2651760"/>
            <a:ext cx="304667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9">
            <a:extLst>
              <a:ext uri="{FF2B5EF4-FFF2-40B4-BE49-F238E27FC236}">
                <a16:creationId xmlns:a16="http://schemas.microsoft.com/office/drawing/2014/main" id="{4FA5C1F9-8B73-4541-8733-E0A6AC7B80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51760"/>
            <a:ext cx="3047636" cy="2286000"/>
          </a:xfrm>
          <a:prstGeom prst="rect">
            <a:avLst/>
          </a:prstGeom>
          <a:noFill/>
          <a:ln>
            <a:noFill/>
          </a:ln>
        </p:spPr>
      </p:pic>
      <p:sp>
        <p:nvSpPr>
          <p:cNvPr id="11" name="Text Box 7">
            <a:extLst>
              <a:ext uri="{FF2B5EF4-FFF2-40B4-BE49-F238E27FC236}">
                <a16:creationId xmlns:a16="http://schemas.microsoft.com/office/drawing/2014/main" id="{9DBE6E1D-F3A4-40DC-8A29-8E42CBB7E523}"/>
              </a:ext>
            </a:extLst>
          </p:cNvPr>
          <p:cNvSpPr txBox="1">
            <a:spLocks noChangeArrowheads="1"/>
          </p:cNvSpPr>
          <p:nvPr/>
        </p:nvSpPr>
        <p:spPr bwMode="auto">
          <a:xfrm>
            <a:off x="4521200" y="51816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dirty="0" err="1"/>
              <a:t>Corr</a:t>
            </a:r>
            <a:r>
              <a:rPr lang="en-US" altLang="en-US" dirty="0"/>
              <a:t> = 0.5810</a:t>
            </a:r>
          </a:p>
        </p:txBody>
      </p:sp>
      <p:sp>
        <p:nvSpPr>
          <p:cNvPr id="12" name="Text Box 7">
            <a:extLst>
              <a:ext uri="{FF2B5EF4-FFF2-40B4-BE49-F238E27FC236}">
                <a16:creationId xmlns:a16="http://schemas.microsoft.com/office/drawing/2014/main" id="{064A0187-347A-4095-A489-331B9EF2470F}"/>
              </a:ext>
            </a:extLst>
          </p:cNvPr>
          <p:cNvSpPr txBox="1">
            <a:spLocks noChangeArrowheads="1"/>
          </p:cNvSpPr>
          <p:nvPr/>
        </p:nvSpPr>
        <p:spPr bwMode="auto">
          <a:xfrm>
            <a:off x="762000" y="511302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dirty="0"/>
              <a:t>K-means</a:t>
            </a:r>
          </a:p>
        </p:txBody>
      </p:sp>
    </p:spTree>
    <p:extLst>
      <p:ext uri="{BB962C8B-B14F-4D97-AF65-F5344CB8AC3E}">
        <p14:creationId xmlns:p14="http://schemas.microsoft.com/office/powerpoint/2010/main" val="3520641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58CF-B43D-4B73-5FCE-74798CC7915D}"/>
              </a:ext>
            </a:extLst>
          </p:cNvPr>
          <p:cNvSpPr>
            <a:spLocks noGrp="1"/>
          </p:cNvSpPr>
          <p:nvPr>
            <p:ph type="title"/>
          </p:nvPr>
        </p:nvSpPr>
        <p:spPr/>
        <p:txBody>
          <a:bodyPr>
            <a:normAutofit fontScale="90000"/>
          </a:bodyPr>
          <a:lstStyle/>
          <a:p>
            <a:r>
              <a:rPr lang="en-US" dirty="0"/>
              <a:t>Judging clustering quality visually using a similarity matrix</a:t>
            </a:r>
            <a:br>
              <a:rPr lang="en-US" dirty="0"/>
            </a:br>
            <a:endParaRPr lang="tr-TR" dirty="0"/>
          </a:p>
        </p:txBody>
      </p:sp>
      <p:sp>
        <p:nvSpPr>
          <p:cNvPr id="3" name="Content Placeholder 2">
            <a:extLst>
              <a:ext uri="{FF2B5EF4-FFF2-40B4-BE49-F238E27FC236}">
                <a16:creationId xmlns:a16="http://schemas.microsoft.com/office/drawing/2014/main" id="{EE7D7E73-B5B9-64CC-DA05-70FEBDCD2A0A}"/>
              </a:ext>
            </a:extLst>
          </p:cNvPr>
          <p:cNvSpPr>
            <a:spLocks noGrp="1"/>
          </p:cNvSpPr>
          <p:nvPr>
            <p:ph idx="1"/>
          </p:nvPr>
        </p:nvSpPr>
        <p:spPr>
          <a:xfrm>
            <a:off x="457200" y="1417638"/>
            <a:ext cx="8229600" cy="4525963"/>
          </a:xfrm>
        </p:spPr>
        <p:txBody>
          <a:bodyPr>
            <a:normAutofit fontScale="77500" lnSpcReduction="20000"/>
          </a:bodyPr>
          <a:lstStyle/>
          <a:p>
            <a:r>
              <a:rPr lang="en-US" dirty="0"/>
              <a:t>A similarity matrix represents pairwise similarities between data points.</a:t>
            </a:r>
            <a:br>
              <a:rPr lang="tr-TR" dirty="0"/>
            </a:br>
            <a:endParaRPr lang="tr-TR" dirty="0"/>
          </a:p>
          <a:p>
            <a:pPr>
              <a:buNone/>
            </a:pPr>
            <a:r>
              <a:rPr lang="tr-TR" b="1" dirty="0"/>
              <a:t>- </a:t>
            </a:r>
            <a:r>
              <a:rPr lang="en-US" dirty="0">
                <a:highlight>
                  <a:srgbClr val="FFFF00"/>
                </a:highlight>
              </a:rPr>
              <a:t>Visualizing</a:t>
            </a:r>
            <a:r>
              <a:rPr lang="en-US" dirty="0"/>
              <a:t> the Matrix</a:t>
            </a:r>
          </a:p>
          <a:p>
            <a:pPr lvl="1">
              <a:buFont typeface="Arial" panose="020B0604020202020204" pitchFamily="34" charset="0"/>
              <a:buChar char="•"/>
            </a:pPr>
            <a:r>
              <a:rPr lang="en-US" dirty="0"/>
              <a:t>The matrix is typically </a:t>
            </a:r>
            <a:r>
              <a:rPr lang="en-US" dirty="0">
                <a:solidFill>
                  <a:srgbClr val="FF0000"/>
                </a:solidFill>
                <a:highlight>
                  <a:srgbClr val="FFFF00"/>
                </a:highlight>
              </a:rPr>
              <a:t>displayed as a heatmap</a:t>
            </a:r>
            <a:r>
              <a:rPr lang="en-US" dirty="0"/>
              <a:t>, where colors indicate similarity levels.</a:t>
            </a:r>
          </a:p>
          <a:p>
            <a:pPr lvl="1">
              <a:buFont typeface="Arial" panose="020B0604020202020204" pitchFamily="34" charset="0"/>
              <a:buChar char="•"/>
            </a:pPr>
            <a:r>
              <a:rPr lang="en-US" dirty="0"/>
              <a:t>Well-defined clusters appear as blocks along the diagonal, showing high intra-cluster similarity.</a:t>
            </a:r>
          </a:p>
          <a:p>
            <a:pPr lvl="1">
              <a:buFont typeface="Arial" panose="020B0604020202020204" pitchFamily="34" charset="0"/>
              <a:buChar char="•"/>
            </a:pPr>
            <a:r>
              <a:rPr lang="en-US" dirty="0"/>
              <a:t>If clusters are poorly separated, the heatmap may show blurred boundaries or scattered similarities.</a:t>
            </a:r>
          </a:p>
          <a:p>
            <a:pPr>
              <a:buNone/>
            </a:pPr>
            <a:r>
              <a:rPr lang="tr-TR" dirty="0"/>
              <a:t>- </a:t>
            </a:r>
            <a:r>
              <a:rPr lang="en-US" dirty="0"/>
              <a:t>Interpretation</a:t>
            </a:r>
          </a:p>
          <a:p>
            <a:pPr lvl="1">
              <a:buFont typeface="Arial" panose="020B0604020202020204" pitchFamily="34" charset="0"/>
              <a:buChar char="•"/>
            </a:pPr>
            <a:r>
              <a:rPr lang="en-US" dirty="0"/>
              <a:t>Clear diagonal blocks → Strong clustering structure.</a:t>
            </a:r>
          </a:p>
          <a:p>
            <a:pPr lvl="1">
              <a:buFont typeface="Arial" panose="020B0604020202020204" pitchFamily="34" charset="0"/>
              <a:buChar char="•"/>
            </a:pPr>
            <a:r>
              <a:rPr lang="en-US" dirty="0"/>
              <a:t>Scattered similarities → Overlapping or weak clusters.</a:t>
            </a:r>
          </a:p>
          <a:p>
            <a:pPr lvl="1">
              <a:buFont typeface="Arial" panose="020B0604020202020204" pitchFamily="34" charset="0"/>
              <a:buChar char="•"/>
            </a:pPr>
            <a:r>
              <a:rPr lang="en-US" dirty="0"/>
              <a:t>Uniform color → No meaningful clustering.</a:t>
            </a:r>
          </a:p>
          <a:p>
            <a:pPr>
              <a:buNone/>
            </a:pPr>
            <a:r>
              <a:rPr lang="tr-TR" dirty="0"/>
              <a:t>- </a:t>
            </a:r>
            <a:r>
              <a:rPr lang="en-US" dirty="0"/>
              <a:t>Applications</a:t>
            </a:r>
          </a:p>
          <a:p>
            <a:pPr lvl="1">
              <a:buFont typeface="Arial" panose="020B0604020202020204" pitchFamily="34" charset="0"/>
              <a:buChar char="•"/>
            </a:pPr>
            <a:r>
              <a:rPr lang="en-US" dirty="0"/>
              <a:t>Used in hierarchical clustering to validate dendrogram structures.</a:t>
            </a:r>
          </a:p>
          <a:p>
            <a:pPr lvl="1">
              <a:buFont typeface="Arial" panose="020B0604020202020204" pitchFamily="34" charset="0"/>
              <a:buChar char="•"/>
            </a:pPr>
            <a:r>
              <a:rPr lang="en-US" dirty="0"/>
              <a:t>Helps assess spectral clustering, where similarity matrices drive the clustering process.</a:t>
            </a:r>
          </a:p>
          <a:p>
            <a:pPr lvl="1">
              <a:buFont typeface="Arial" panose="020B0604020202020204" pitchFamily="34" charset="0"/>
              <a:buChar char="•"/>
            </a:pPr>
            <a:r>
              <a:rPr lang="en-US" dirty="0"/>
              <a:t>Useful in medical imaging and bioinformatics for pattern recognition.</a:t>
            </a:r>
          </a:p>
          <a:p>
            <a:endParaRPr lang="tr-TR" dirty="0"/>
          </a:p>
        </p:txBody>
      </p:sp>
      <p:sp>
        <p:nvSpPr>
          <p:cNvPr id="5" name="Slide Number Placeholder 4">
            <a:extLst>
              <a:ext uri="{FF2B5EF4-FFF2-40B4-BE49-F238E27FC236}">
                <a16:creationId xmlns:a16="http://schemas.microsoft.com/office/drawing/2014/main" id="{C03B7645-F3B3-064A-FE71-69F3649D69B6}"/>
              </a:ext>
            </a:extLst>
          </p:cNvPr>
          <p:cNvSpPr>
            <a:spLocks noGrp="1"/>
          </p:cNvSpPr>
          <p:nvPr>
            <p:ph type="sldNum" sz="quarter" idx="11"/>
          </p:nvPr>
        </p:nvSpPr>
        <p:spPr/>
        <p:txBody>
          <a:bodyPr/>
          <a:lstStyle/>
          <a:p>
            <a:pPr>
              <a:defRPr/>
            </a:pPr>
            <a:fld id="{62B181C8-006E-4804-BAD8-B2379D1B1B5D}" type="slidenum">
              <a:rPr lang="en-US" altLang="en-US" smtClean="0"/>
              <a:pPr>
                <a:defRPr/>
              </a:pPr>
              <a:t>37</a:t>
            </a:fld>
            <a:endParaRPr lang="en-US" altLang="en-US"/>
          </a:p>
        </p:txBody>
      </p:sp>
    </p:spTree>
    <p:extLst>
      <p:ext uri="{BB962C8B-B14F-4D97-AF65-F5344CB8AC3E}">
        <p14:creationId xmlns:p14="http://schemas.microsoft.com/office/powerpoint/2010/main" val="590472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457200" y="990600"/>
            <a:ext cx="8458200" cy="5334000"/>
          </a:xfrm>
        </p:spPr>
        <p:txBody>
          <a:bodyPr/>
          <a:lstStyle/>
          <a:p>
            <a:pPr marL="342900" indent="-342900"/>
            <a:r>
              <a:rPr lang="en-US" altLang="en-US" sz="2600" dirty="0"/>
              <a:t>Order the similarity matrix with respect to cluster labels and inspect visually. </a:t>
            </a:r>
          </a:p>
          <a:p>
            <a:pPr marL="342900" indent="-342900"/>
            <a:endParaRPr lang="en-US" altLang="en-US" sz="2600" dirty="0"/>
          </a:p>
        </p:txBody>
      </p:sp>
      <p:sp>
        <p:nvSpPr>
          <p:cNvPr id="95235" name="Rectangle 3"/>
          <p:cNvSpPr>
            <a:spLocks noGrp="1" noChangeArrowheads="1"/>
          </p:cNvSpPr>
          <p:nvPr>
            <p:ph type="title"/>
          </p:nvPr>
        </p:nvSpPr>
        <p:spPr>
          <a:xfrm>
            <a:off x="76200" y="152400"/>
            <a:ext cx="8839200" cy="533400"/>
          </a:xfrm>
        </p:spPr>
        <p:txBody>
          <a:bodyPr/>
          <a:lstStyle/>
          <a:p>
            <a:r>
              <a:rPr lang="en-US" altLang="en-US" sz="2600" dirty="0"/>
              <a:t>Judging a Clustering Visually by its Similarity Matrix</a:t>
            </a: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4413"/>
            <a:ext cx="4268788"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8213"/>
            <a:ext cx="4268788"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17216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2400" y="152400"/>
            <a:ext cx="8839200" cy="533400"/>
          </a:xfrm>
        </p:spPr>
        <p:txBody>
          <a:bodyPr/>
          <a:lstStyle/>
          <a:p>
            <a:r>
              <a:rPr lang="en-US" altLang="en-US" sz="2600" dirty="0"/>
              <a:t>Judging a Clustering Visually by its Similarity Matrix</a:t>
            </a:r>
          </a:p>
        </p:txBody>
      </p:sp>
      <p:sp>
        <p:nvSpPr>
          <p:cNvPr id="96259" name="Rectangle 3"/>
          <p:cNvSpPr>
            <a:spLocks noGrp="1" noChangeArrowheads="1"/>
          </p:cNvSpPr>
          <p:nvPr>
            <p:ph type="body" idx="1"/>
          </p:nvPr>
        </p:nvSpPr>
        <p:spPr/>
        <p:txBody>
          <a:bodyPr/>
          <a:lstStyle/>
          <a:p>
            <a:r>
              <a:rPr lang="en-US" altLang="en-US"/>
              <a:t>Clusters in random data are not so crisp</a:t>
            </a:r>
          </a:p>
          <a:p>
            <a:endParaRPr lang="en-US" altLang="en-US"/>
          </a:p>
        </p:txBody>
      </p:sp>
      <p:sp>
        <p:nvSpPr>
          <p:cNvPr id="96261" name="Text Box 5"/>
          <p:cNvSpPr txBox="1">
            <a:spLocks noChangeArrowheads="1"/>
          </p:cNvSpPr>
          <p:nvPr/>
        </p:nvSpPr>
        <p:spPr bwMode="auto">
          <a:xfrm>
            <a:off x="3429000" y="5287963"/>
            <a:ext cx="2895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200"/>
              <a:t>DBSCAN</a:t>
            </a:r>
          </a:p>
        </p:txBody>
      </p:sp>
      <p:pic>
        <p:nvPicPr>
          <p:cNvPr id="96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63469"/>
            <a:ext cx="3656013" cy="27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20113"/>
            <a:ext cx="3656013" cy="27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618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a:extLst>
              <a:ext uri="{FF2B5EF4-FFF2-40B4-BE49-F238E27FC236}">
                <a16:creationId xmlns:a16="http://schemas.microsoft.com/office/drawing/2014/main" id="{454E7F83-B061-BA82-6C25-49D884EC363C}"/>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E8065EE-2153-45C4-AAEA-96AC67F2F970}" type="datetime4">
              <a:rPr lang="en-US" altLang="tr-TR" sz="1200"/>
              <a:pPr eaLnBrk="1" hangingPunct="1"/>
              <a:t>May 7, 2025</a:t>
            </a:fld>
            <a:endParaRPr lang="en-US" altLang="tr-TR" sz="1200"/>
          </a:p>
        </p:txBody>
      </p:sp>
      <p:sp>
        <p:nvSpPr>
          <p:cNvPr id="7171" name="Footer Placeholder 4">
            <a:extLst>
              <a:ext uri="{FF2B5EF4-FFF2-40B4-BE49-F238E27FC236}">
                <a16:creationId xmlns:a16="http://schemas.microsoft.com/office/drawing/2014/main" id="{D2D22652-7034-A361-07F8-49B534B1D8D3}"/>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200"/>
              <a:t>Data Mining: Concepts and Techniques</a:t>
            </a:r>
          </a:p>
        </p:txBody>
      </p:sp>
      <p:sp>
        <p:nvSpPr>
          <p:cNvPr id="7172" name="Slide Number Placeholder 5">
            <a:extLst>
              <a:ext uri="{FF2B5EF4-FFF2-40B4-BE49-F238E27FC236}">
                <a16:creationId xmlns:a16="http://schemas.microsoft.com/office/drawing/2014/main" id="{161A57D1-4E81-9885-7727-400F899D4F75}"/>
              </a:ext>
            </a:extLst>
          </p:cNvPr>
          <p:cNvSpPr>
            <a:spLocks noGrp="1"/>
          </p:cNvSpPr>
          <p:nvPr>
            <p:ph type="sldNum" sz="quarter" idx="12"/>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E19D5DB1-46B8-4344-B4A5-4D5E63DB08C6}" type="slidenum">
              <a:rPr lang="en-US" altLang="tr-TR" smtClean="0"/>
              <a:pPr/>
              <a:t>4</a:t>
            </a:fld>
            <a:endParaRPr lang="en-US" altLang="tr-TR" sz="1200"/>
          </a:p>
        </p:txBody>
      </p:sp>
      <p:sp>
        <p:nvSpPr>
          <p:cNvPr id="7173" name="Rectangle 2">
            <a:extLst>
              <a:ext uri="{FF2B5EF4-FFF2-40B4-BE49-F238E27FC236}">
                <a16:creationId xmlns:a16="http://schemas.microsoft.com/office/drawing/2014/main" id="{56E3DD05-1780-9F20-908C-D5E4559F1BC9}"/>
              </a:ext>
            </a:extLst>
          </p:cNvPr>
          <p:cNvSpPr>
            <a:spLocks noGrp="1" noChangeArrowheads="1"/>
          </p:cNvSpPr>
          <p:nvPr>
            <p:ph type="title"/>
          </p:nvPr>
        </p:nvSpPr>
        <p:spPr/>
        <p:txBody>
          <a:bodyPr/>
          <a:lstStyle/>
          <a:p>
            <a:pPr eaLnBrk="1" hangingPunct="1"/>
            <a:r>
              <a:rPr lang="en-US" altLang="tr-TR"/>
              <a:t>Dendrogram</a:t>
            </a:r>
            <a:r>
              <a:rPr lang="tr-TR" altLang="tr-TR"/>
              <a:t>s</a:t>
            </a:r>
            <a:endParaRPr lang="en-US" altLang="tr-TR"/>
          </a:p>
        </p:txBody>
      </p:sp>
      <p:grpSp>
        <p:nvGrpSpPr>
          <p:cNvPr id="7174" name="Group 8">
            <a:extLst>
              <a:ext uri="{FF2B5EF4-FFF2-40B4-BE49-F238E27FC236}">
                <a16:creationId xmlns:a16="http://schemas.microsoft.com/office/drawing/2014/main" id="{2FCEBF7A-6611-D3AD-2BEB-CE2992D2FDCA}"/>
              </a:ext>
            </a:extLst>
          </p:cNvPr>
          <p:cNvGrpSpPr>
            <a:grpSpLocks/>
          </p:cNvGrpSpPr>
          <p:nvPr/>
        </p:nvGrpSpPr>
        <p:grpSpPr bwMode="auto">
          <a:xfrm>
            <a:off x="461963" y="1431925"/>
            <a:ext cx="6030912" cy="5068888"/>
            <a:chOff x="703" y="816"/>
            <a:chExt cx="4385" cy="3024"/>
          </a:xfrm>
        </p:grpSpPr>
        <p:pic>
          <p:nvPicPr>
            <p:cNvPr id="7176" name="Picture 3" descr="hierarchical">
              <a:extLst>
                <a:ext uri="{FF2B5EF4-FFF2-40B4-BE49-F238E27FC236}">
                  <a16:creationId xmlns:a16="http://schemas.microsoft.com/office/drawing/2014/main" id="{FB181E6E-AE6A-213A-2001-9ADD5BBEE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825"/>
              <a:ext cx="4368" cy="301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7" name="Line 4">
              <a:extLst>
                <a:ext uri="{FF2B5EF4-FFF2-40B4-BE49-F238E27FC236}">
                  <a16:creationId xmlns:a16="http://schemas.microsoft.com/office/drawing/2014/main" id="{2942AC41-A5E2-66A0-8AB0-D17B67EF3214}"/>
                </a:ext>
              </a:extLst>
            </p:cNvPr>
            <p:cNvSpPr>
              <a:spLocks noChangeShapeType="1"/>
            </p:cNvSpPr>
            <p:nvPr/>
          </p:nvSpPr>
          <p:spPr bwMode="auto">
            <a:xfrm>
              <a:off x="703" y="2450"/>
              <a:ext cx="4368"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78" name="Line 5">
              <a:extLst>
                <a:ext uri="{FF2B5EF4-FFF2-40B4-BE49-F238E27FC236}">
                  <a16:creationId xmlns:a16="http://schemas.microsoft.com/office/drawing/2014/main" id="{FD2F6630-2481-0196-803C-79DC5C262574}"/>
                </a:ext>
              </a:extLst>
            </p:cNvPr>
            <p:cNvSpPr>
              <a:spLocks noChangeShapeType="1"/>
            </p:cNvSpPr>
            <p:nvPr/>
          </p:nvSpPr>
          <p:spPr bwMode="auto">
            <a:xfrm>
              <a:off x="2112" y="816"/>
              <a:ext cx="0" cy="1632"/>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79" name="Line 6">
              <a:extLst>
                <a:ext uri="{FF2B5EF4-FFF2-40B4-BE49-F238E27FC236}">
                  <a16:creationId xmlns:a16="http://schemas.microsoft.com/office/drawing/2014/main" id="{81DA76B9-EEBF-58BA-EF3A-0DD9A17337D0}"/>
                </a:ext>
              </a:extLst>
            </p:cNvPr>
            <p:cNvSpPr>
              <a:spLocks noChangeShapeType="1"/>
            </p:cNvSpPr>
            <p:nvPr/>
          </p:nvSpPr>
          <p:spPr bwMode="auto">
            <a:xfrm>
              <a:off x="3696" y="816"/>
              <a:ext cx="0" cy="1632"/>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80" name="Line 7">
              <a:extLst>
                <a:ext uri="{FF2B5EF4-FFF2-40B4-BE49-F238E27FC236}">
                  <a16:creationId xmlns:a16="http://schemas.microsoft.com/office/drawing/2014/main" id="{81478610-D8A1-4030-E86C-000A415E6E92}"/>
                </a:ext>
              </a:extLst>
            </p:cNvPr>
            <p:cNvSpPr>
              <a:spLocks noChangeShapeType="1"/>
            </p:cNvSpPr>
            <p:nvPr/>
          </p:nvSpPr>
          <p:spPr bwMode="auto">
            <a:xfrm>
              <a:off x="2880" y="2448"/>
              <a:ext cx="0" cy="1392"/>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grpSp>
      <p:pic>
        <p:nvPicPr>
          <p:cNvPr id="7175" name="Picture 9" descr="dendro">
            <a:extLst>
              <a:ext uri="{FF2B5EF4-FFF2-40B4-BE49-F238E27FC236}">
                <a16:creationId xmlns:a16="http://schemas.microsoft.com/office/drawing/2014/main" id="{441B1C25-A4D0-0869-FFC2-7E075A38D0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37363" y="2622550"/>
            <a:ext cx="1862137" cy="2573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399" y="152400"/>
            <a:ext cx="8831263" cy="533400"/>
          </a:xfrm>
        </p:spPr>
        <p:txBody>
          <a:bodyPr/>
          <a:lstStyle/>
          <a:p>
            <a:r>
              <a:rPr lang="en-US" altLang="en-US" sz="2600" dirty="0"/>
              <a:t>Judging a Clustering Visually by its Similarity Matrix</a:t>
            </a:r>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l="14105" t="18518" r="12798" b="20370"/>
          <a:stretch>
            <a:fillRect/>
          </a:stretch>
        </p:blipFill>
        <p:spPr bwMode="auto">
          <a:xfrm>
            <a:off x="228600" y="1905000"/>
            <a:ext cx="48006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32" name="Text Box 4"/>
          <p:cNvSpPr txBox="1">
            <a:spLocks noChangeArrowheads="1"/>
          </p:cNvSpPr>
          <p:nvPr/>
        </p:nvSpPr>
        <p:spPr bwMode="auto">
          <a:xfrm>
            <a:off x="3429000" y="4876800"/>
            <a:ext cx="2895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200"/>
              <a:t>DBSCAN</a:t>
            </a:r>
          </a:p>
        </p:txBody>
      </p:sp>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259263"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31171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6E2B-E4CB-C3A6-6F68-2E5C264B4B34}"/>
              </a:ext>
            </a:extLst>
          </p:cNvPr>
          <p:cNvSpPr>
            <a:spLocks noGrp="1"/>
          </p:cNvSpPr>
          <p:nvPr>
            <p:ph type="title"/>
          </p:nvPr>
        </p:nvSpPr>
        <p:spPr/>
        <p:txBody>
          <a:bodyPr/>
          <a:lstStyle/>
          <a:p>
            <a:r>
              <a:rPr lang="en-US" dirty="0"/>
              <a:t>Determining the Correct Number of Clusters </a:t>
            </a:r>
            <a:r>
              <a:rPr lang="tr-TR" dirty="0"/>
              <a:t>Using </a:t>
            </a:r>
            <a:r>
              <a:rPr lang="en-US" dirty="0"/>
              <a:t>SSE curve</a:t>
            </a:r>
            <a:endParaRPr lang="tr-TR" dirty="0"/>
          </a:p>
        </p:txBody>
      </p:sp>
      <p:sp>
        <p:nvSpPr>
          <p:cNvPr id="4" name="Slide Number Placeholder 3">
            <a:extLst>
              <a:ext uri="{FF2B5EF4-FFF2-40B4-BE49-F238E27FC236}">
                <a16:creationId xmlns:a16="http://schemas.microsoft.com/office/drawing/2014/main" id="{567D9991-3587-FBCE-E084-ACCF6069F07B}"/>
              </a:ext>
            </a:extLst>
          </p:cNvPr>
          <p:cNvSpPr>
            <a:spLocks noGrp="1"/>
          </p:cNvSpPr>
          <p:nvPr>
            <p:ph type="sldNum" sz="quarter" idx="11"/>
          </p:nvPr>
        </p:nvSpPr>
        <p:spPr/>
        <p:txBody>
          <a:bodyPr/>
          <a:lstStyle/>
          <a:p>
            <a:pPr>
              <a:defRPr/>
            </a:pPr>
            <a:fld id="{1CD3BEA8-3A50-4488-B803-5CFC9CD16AD8}" type="slidenum">
              <a:rPr lang="en-US" altLang="en-US" smtClean="0"/>
              <a:pPr>
                <a:defRPr/>
              </a:pPr>
              <a:t>41</a:t>
            </a:fld>
            <a:endParaRPr lang="en-US" altLang="en-US"/>
          </a:p>
        </p:txBody>
      </p:sp>
      <p:sp>
        <p:nvSpPr>
          <p:cNvPr id="6" name="TextBox 5">
            <a:extLst>
              <a:ext uri="{FF2B5EF4-FFF2-40B4-BE49-F238E27FC236}">
                <a16:creationId xmlns:a16="http://schemas.microsoft.com/office/drawing/2014/main" id="{521B3E02-68DD-E6E3-0D80-F67A1186FCC6}"/>
              </a:ext>
            </a:extLst>
          </p:cNvPr>
          <p:cNvSpPr txBox="1"/>
          <p:nvPr/>
        </p:nvSpPr>
        <p:spPr>
          <a:xfrm>
            <a:off x="571500" y="1584577"/>
            <a:ext cx="8001000" cy="4524315"/>
          </a:xfrm>
          <a:prstGeom prst="rect">
            <a:avLst/>
          </a:prstGeom>
          <a:noFill/>
        </p:spPr>
        <p:txBody>
          <a:bodyPr wrap="square">
            <a:spAutoFit/>
          </a:bodyPr>
          <a:lstStyle/>
          <a:p>
            <a:pPr>
              <a:buNone/>
            </a:pPr>
            <a:r>
              <a:rPr lang="en-US" sz="1600" dirty="0"/>
              <a:t>The </a:t>
            </a:r>
            <a:r>
              <a:rPr lang="en-US" sz="1600" b="1" dirty="0"/>
              <a:t>Sum of Squared Errors (SSE) curve</a:t>
            </a:r>
            <a:r>
              <a:rPr lang="en-US" sz="1600" dirty="0"/>
              <a:t>, often called the </a:t>
            </a:r>
            <a:r>
              <a:rPr lang="en-US" sz="1600" b="1" dirty="0">
                <a:highlight>
                  <a:srgbClr val="FFFF00"/>
                </a:highlight>
              </a:rPr>
              <a:t>Elbow Method</a:t>
            </a:r>
            <a:r>
              <a:rPr lang="en-US" sz="1600" dirty="0"/>
              <a:t>, is a popular technique for determining the optimal number of clusters in </a:t>
            </a:r>
            <a:r>
              <a:rPr lang="en-US" sz="1600" b="1" dirty="0"/>
              <a:t>K-Means clustering</a:t>
            </a:r>
            <a:r>
              <a:rPr lang="en-US" sz="1600" dirty="0"/>
              <a:t>. </a:t>
            </a:r>
            <a:endParaRPr lang="tr-TR" sz="1600" dirty="0"/>
          </a:p>
          <a:p>
            <a:pPr>
              <a:buNone/>
            </a:pPr>
            <a:endParaRPr lang="tr-TR" sz="1600" dirty="0"/>
          </a:p>
          <a:p>
            <a:pPr>
              <a:buNone/>
            </a:pPr>
            <a:r>
              <a:rPr lang="en-US" sz="1600" dirty="0"/>
              <a:t>Here's how it works:</a:t>
            </a:r>
          </a:p>
          <a:p>
            <a:pPr>
              <a:buNone/>
            </a:pPr>
            <a:r>
              <a:rPr lang="en-US" sz="1600" b="1" dirty="0"/>
              <a:t>1. Compute SSE for Different Cluster Counts</a:t>
            </a:r>
            <a:endParaRPr lang="en-US" sz="1600" dirty="0"/>
          </a:p>
          <a:p>
            <a:pPr lvl="1">
              <a:buFont typeface="Arial" panose="020B0604020202020204" pitchFamily="34" charset="0"/>
              <a:buChar char="•"/>
            </a:pPr>
            <a:r>
              <a:rPr lang="en-US" sz="1600" dirty="0"/>
              <a:t>SSE measures the total squared distance between each data point and its assigned cluster centroid.</a:t>
            </a:r>
          </a:p>
          <a:p>
            <a:pPr lvl="1">
              <a:buFont typeface="Arial" panose="020B0604020202020204" pitchFamily="34" charset="0"/>
              <a:buChar char="•"/>
            </a:pPr>
            <a:r>
              <a:rPr lang="en-US" sz="1600" dirty="0"/>
              <a:t>As the number of clusters </a:t>
            </a:r>
            <a:r>
              <a:rPr lang="en-US" sz="1600" b="1" dirty="0"/>
              <a:t>(K)</a:t>
            </a:r>
            <a:r>
              <a:rPr lang="en-US" sz="1600" dirty="0"/>
              <a:t> increases, SSE decreases because clusters become more refined.</a:t>
            </a:r>
          </a:p>
          <a:p>
            <a:pPr>
              <a:buNone/>
            </a:pPr>
            <a:r>
              <a:rPr lang="en-US" sz="1600" b="1" dirty="0"/>
              <a:t>2. Plot the SSE Curve</a:t>
            </a:r>
            <a:endParaRPr lang="en-US" sz="1600" dirty="0"/>
          </a:p>
          <a:p>
            <a:pPr lvl="1">
              <a:buFont typeface="Arial" panose="020B0604020202020204" pitchFamily="34" charset="0"/>
              <a:buChar char="•"/>
            </a:pPr>
            <a:r>
              <a:rPr lang="en-US" sz="1600" dirty="0"/>
              <a:t>The SSE values are plotted against different values of </a:t>
            </a:r>
            <a:r>
              <a:rPr lang="en-US" sz="1600" b="1" dirty="0"/>
              <a:t>K</a:t>
            </a:r>
            <a:r>
              <a:rPr lang="en-US" sz="1600" dirty="0"/>
              <a:t>.</a:t>
            </a:r>
          </a:p>
          <a:p>
            <a:pPr lvl="1">
              <a:buFont typeface="Arial" panose="020B0604020202020204" pitchFamily="34" charset="0"/>
              <a:buChar char="•"/>
            </a:pPr>
            <a:r>
              <a:rPr lang="en-US" sz="1600" dirty="0"/>
              <a:t>The curve typically shows a </a:t>
            </a:r>
            <a:r>
              <a:rPr lang="en-US" sz="1600" b="1" dirty="0"/>
              <a:t>sharp drop initially</a:t>
            </a:r>
            <a:r>
              <a:rPr lang="en-US" sz="1600" dirty="0"/>
              <a:t>, then levels off.</a:t>
            </a:r>
          </a:p>
          <a:p>
            <a:pPr>
              <a:buNone/>
            </a:pPr>
            <a:r>
              <a:rPr lang="en-US" sz="1600" b="1" dirty="0"/>
              <a:t>3. Identify the "Elbow" Point</a:t>
            </a:r>
            <a:endParaRPr lang="en-US" sz="1600" dirty="0"/>
          </a:p>
          <a:p>
            <a:pPr lvl="1">
              <a:buFont typeface="Arial" panose="020B0604020202020204" pitchFamily="34" charset="0"/>
              <a:buChar char="•"/>
            </a:pPr>
            <a:r>
              <a:rPr lang="en-US" sz="1600" dirty="0"/>
              <a:t>The </a:t>
            </a:r>
            <a:r>
              <a:rPr lang="en-US" sz="1600" b="1" dirty="0"/>
              <a:t>elbow</a:t>
            </a:r>
            <a:r>
              <a:rPr lang="en-US" sz="1600" dirty="0"/>
              <a:t> is where the SSE curve bends, indicating the optimal number of clusters.</a:t>
            </a:r>
          </a:p>
          <a:p>
            <a:pPr lvl="1">
              <a:buFont typeface="Arial" panose="020B0604020202020204" pitchFamily="34" charset="0"/>
              <a:buChar char="•"/>
            </a:pPr>
            <a:r>
              <a:rPr lang="en-US" sz="1600" dirty="0"/>
              <a:t>Beyond this point, adding more clusters </a:t>
            </a:r>
            <a:r>
              <a:rPr lang="en-US" sz="1600" b="1" dirty="0"/>
              <a:t>does not significantly reduce SSE</a:t>
            </a:r>
            <a:r>
              <a:rPr lang="en-US" sz="1600" dirty="0"/>
              <a:t>, meaning additional clusters may not provide meaningful separation.</a:t>
            </a:r>
          </a:p>
        </p:txBody>
      </p:sp>
    </p:spTree>
    <p:extLst>
      <p:ext uri="{BB962C8B-B14F-4D97-AF65-F5344CB8AC3E}">
        <p14:creationId xmlns:p14="http://schemas.microsoft.com/office/powerpoint/2010/main" val="3957168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990600"/>
            <a:ext cx="8458200" cy="5334000"/>
          </a:xfrm>
        </p:spPr>
        <p:txBody>
          <a:bodyPr/>
          <a:lstStyle/>
          <a:p>
            <a:pPr marL="342900" indent="-342900"/>
            <a:r>
              <a:rPr lang="en-US" altLang="en-US" sz="2400" dirty="0"/>
              <a:t>SSE is good for comparing two </a:t>
            </a:r>
            <a:r>
              <a:rPr lang="en-US" altLang="en-US" sz="2400" dirty="0" err="1"/>
              <a:t>clusterings</a:t>
            </a:r>
            <a:r>
              <a:rPr lang="en-US" altLang="en-US" sz="2400" dirty="0"/>
              <a:t> or two clusters</a:t>
            </a:r>
          </a:p>
          <a:p>
            <a:pPr marL="342900" indent="-342900"/>
            <a:r>
              <a:rPr lang="en-US" altLang="en-US" sz="2400" dirty="0"/>
              <a:t>SSE can also be used to estimate the number of clusters</a:t>
            </a:r>
          </a:p>
          <a:p>
            <a:pPr marL="342900" indent="-342900">
              <a:buFont typeface="Monotype Sorts" pitchFamily="2" charset="2"/>
              <a:buNone/>
            </a:pPr>
            <a:endParaRPr lang="en-US" altLang="en-US" sz="2400" dirty="0"/>
          </a:p>
          <a:p>
            <a:pPr marL="342900" indent="-342900"/>
            <a:endParaRPr lang="en-US" altLang="en-US" sz="2400" dirty="0"/>
          </a:p>
        </p:txBody>
      </p:sp>
      <p:sp>
        <p:nvSpPr>
          <p:cNvPr id="100355" name="Rectangle 3"/>
          <p:cNvSpPr>
            <a:spLocks noGrp="1" noChangeArrowheads="1"/>
          </p:cNvSpPr>
          <p:nvPr>
            <p:ph type="title"/>
          </p:nvPr>
        </p:nvSpPr>
        <p:spPr>
          <a:xfrm>
            <a:off x="457200" y="274638"/>
            <a:ext cx="8229600" cy="563562"/>
          </a:xfrm>
        </p:spPr>
        <p:txBody>
          <a:bodyPr>
            <a:normAutofit/>
          </a:bodyPr>
          <a:lstStyle/>
          <a:p>
            <a:r>
              <a:rPr lang="en-US" altLang="en-US" sz="2600" dirty="0"/>
              <a:t>Determining the Correct Number of Clusters</a:t>
            </a:r>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t="5556"/>
          <a:stretch>
            <a:fillRect/>
          </a:stretch>
        </p:blipFill>
        <p:spPr bwMode="auto">
          <a:xfrm>
            <a:off x="5030788" y="3810000"/>
            <a:ext cx="36560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0357" name="Picture 5"/>
          <p:cNvPicPr>
            <a:picLocks noChangeAspect="1" noChangeArrowheads="1"/>
          </p:cNvPicPr>
          <p:nvPr/>
        </p:nvPicPr>
        <p:blipFill>
          <a:blip r:embed="rId3">
            <a:extLst>
              <a:ext uri="{28A0092B-C50C-407E-A947-70E740481C1C}">
                <a14:useLocalDpi xmlns:a14="http://schemas.microsoft.com/office/drawing/2010/main" val="0"/>
              </a:ext>
            </a:extLst>
          </a:blip>
          <a:srcRect t="5556" b="5556"/>
          <a:stretch>
            <a:fillRect/>
          </a:stretch>
        </p:blipFill>
        <p:spPr bwMode="auto">
          <a:xfrm>
            <a:off x="762000" y="3886200"/>
            <a:ext cx="3656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600" dirty="0"/>
              <a:t>Determining the Correct Number of Clusters</a:t>
            </a:r>
          </a:p>
        </p:txBody>
      </p:sp>
      <p:sp>
        <p:nvSpPr>
          <p:cNvPr id="101379" name="Rectangle 3"/>
          <p:cNvSpPr>
            <a:spLocks noGrp="1" noChangeArrowheads="1"/>
          </p:cNvSpPr>
          <p:nvPr>
            <p:ph type="body" idx="1"/>
          </p:nvPr>
        </p:nvSpPr>
        <p:spPr/>
        <p:txBody>
          <a:bodyPr/>
          <a:lstStyle/>
          <a:p>
            <a:r>
              <a:rPr lang="en-US" altLang="en-US" dirty="0"/>
              <a:t>SSE curve for a more complicated data set</a:t>
            </a:r>
          </a:p>
          <a:p>
            <a:endParaRPr lang="en-US" altLang="en-US" dirty="0"/>
          </a:p>
        </p:txBody>
      </p:sp>
      <p:pic>
        <p:nvPicPr>
          <p:cNvPr id="101380" name="Picture 4"/>
          <p:cNvPicPr>
            <a:picLocks noChangeAspect="1" noChangeArrowheads="1"/>
          </p:cNvPicPr>
          <p:nvPr/>
        </p:nvPicPr>
        <p:blipFill>
          <a:blip r:embed="rId2">
            <a:extLst>
              <a:ext uri="{28A0092B-C50C-407E-A947-70E740481C1C}">
                <a14:useLocalDpi xmlns:a14="http://schemas.microsoft.com/office/drawing/2010/main" val="0"/>
              </a:ext>
            </a:extLst>
          </a:blip>
          <a:srcRect l="14105" t="18518" r="12798" b="20370"/>
          <a:stretch>
            <a:fillRect/>
          </a:stretch>
        </p:blipFill>
        <p:spPr bwMode="auto">
          <a:xfrm>
            <a:off x="533400" y="2528888"/>
            <a:ext cx="434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1381" name="Text Box 5"/>
          <p:cNvSpPr txBox="1">
            <a:spLocks noChangeArrowheads="1"/>
          </p:cNvSpPr>
          <p:nvPr/>
        </p:nvSpPr>
        <p:spPr bwMode="auto">
          <a:xfrm>
            <a:off x="4495800" y="54244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SSE of clusters found using K-means</a:t>
            </a:r>
          </a:p>
        </p:txBody>
      </p:sp>
      <p:pic>
        <p:nvPicPr>
          <p:cNvPr id="101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47888"/>
            <a:ext cx="4259263"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407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0146" name="Rectangle 2"/>
          <p:cNvSpPr>
            <a:spLocks noGrp="1" noChangeArrowheads="1"/>
          </p:cNvSpPr>
          <p:nvPr>
            <p:ph type="body" idx="1"/>
          </p:nvPr>
        </p:nvSpPr>
        <p:spPr>
          <a:xfrm>
            <a:off x="457200" y="990600"/>
            <a:ext cx="8458200" cy="5334000"/>
          </a:xfrm>
        </p:spPr>
        <p:txBody>
          <a:bodyPr/>
          <a:lstStyle/>
          <a:p>
            <a:pPr marL="533400" indent="-533400"/>
            <a:r>
              <a:rPr lang="en-US" altLang="en-US" sz="2400" dirty="0"/>
              <a:t>Need a framework to interpret any measure. </a:t>
            </a:r>
          </a:p>
          <a:p>
            <a:pPr marL="990600" lvl="1" indent="-533400"/>
            <a:r>
              <a:rPr lang="en-US" altLang="en-US" sz="1800" dirty="0"/>
              <a:t>For example, if our measure of evaluation has the value, 10, is that good, fair, or poor?</a:t>
            </a:r>
          </a:p>
          <a:p>
            <a:pPr marL="533400" indent="-533400"/>
            <a:r>
              <a:rPr lang="en-US" altLang="en-US" sz="2400" dirty="0"/>
              <a:t>Statistics provide a framework for cluster validity</a:t>
            </a:r>
          </a:p>
          <a:p>
            <a:pPr marL="990600" lvl="1" indent="-533400"/>
            <a:r>
              <a:rPr lang="en-US" altLang="en-US" sz="1800" dirty="0"/>
              <a:t>The more “atypical” a clustering result is, the more likely it represents valid structure in the data</a:t>
            </a:r>
          </a:p>
          <a:p>
            <a:pPr marL="990600" lvl="1" indent="-533400"/>
            <a:r>
              <a:rPr lang="en-US" altLang="en-US" sz="1800" dirty="0"/>
              <a:t>Compare </a:t>
            </a:r>
            <a:r>
              <a:rPr lang="en-US" altLang="en-US" sz="1800" dirty="0">
                <a:highlight>
                  <a:srgbClr val="FFFF00"/>
                </a:highlight>
              </a:rPr>
              <a:t>the value of an index </a:t>
            </a:r>
            <a:r>
              <a:rPr lang="en-US" altLang="en-US" sz="1800" dirty="0"/>
              <a:t>obtained </a:t>
            </a:r>
            <a:r>
              <a:rPr lang="en-US" altLang="en-US" sz="1800" dirty="0">
                <a:highlight>
                  <a:srgbClr val="FFFF00"/>
                </a:highlight>
              </a:rPr>
              <a:t>from the given data </a:t>
            </a:r>
            <a:r>
              <a:rPr lang="en-US" altLang="en-US" sz="1800" dirty="0"/>
              <a:t>with those resulting </a:t>
            </a:r>
            <a:r>
              <a:rPr lang="en-US" altLang="en-US" sz="1800" dirty="0">
                <a:highlight>
                  <a:srgbClr val="FFFF00"/>
                </a:highlight>
              </a:rPr>
              <a:t>from random data</a:t>
            </a:r>
            <a:r>
              <a:rPr lang="en-US" altLang="en-US" sz="1800" dirty="0"/>
              <a:t>. </a:t>
            </a:r>
          </a:p>
          <a:p>
            <a:pPr marL="1371600" lvl="2" indent="-457200"/>
            <a:r>
              <a:rPr lang="en-US" altLang="en-US" sz="1600" dirty="0"/>
              <a:t>Compute the evaluation index (e.g., Silhouette Score, Davies-Bouldin Index) for both.</a:t>
            </a:r>
          </a:p>
          <a:p>
            <a:pPr marL="1371600" lvl="2" indent="-457200"/>
            <a:endParaRPr lang="tr-TR" altLang="en-US" sz="1600" dirty="0"/>
          </a:p>
          <a:p>
            <a:pPr marL="571500" indent="-457200"/>
            <a:r>
              <a:rPr lang="tr-TR" altLang="en-US" sz="2200" dirty="0" err="1"/>
              <a:t>Try</a:t>
            </a:r>
            <a:r>
              <a:rPr lang="tr-TR" altLang="en-US" sz="2200" dirty="0"/>
              <a:t> </a:t>
            </a:r>
            <a:r>
              <a:rPr lang="tr-TR" altLang="en-US" sz="2200" dirty="0" err="1"/>
              <a:t>to</a:t>
            </a:r>
            <a:r>
              <a:rPr lang="tr-TR" altLang="en-US" sz="2200" dirty="0"/>
              <a:t> </a:t>
            </a:r>
            <a:r>
              <a:rPr lang="en-US" altLang="en-US" sz="2200" dirty="0"/>
              <a:t>judge how likely it is that our observed value was</a:t>
            </a:r>
            <a:r>
              <a:rPr lang="tr-TR" altLang="en-US" sz="2200" dirty="0"/>
              <a:t> </a:t>
            </a:r>
            <a:r>
              <a:rPr lang="en-US" altLang="en-US" sz="2200" dirty="0"/>
              <a:t>achieved by random chance.</a:t>
            </a:r>
            <a:endParaRPr lang="tr-TR" altLang="en-US" sz="2200" dirty="0"/>
          </a:p>
          <a:p>
            <a:pPr marL="571500" indent="-457200"/>
            <a:r>
              <a:rPr lang="en-US" altLang="en-US" sz="2200" dirty="0"/>
              <a:t>If the index value from the real data is significantly different from those obtained from random data, it suggests that the clustering captures real structure.</a:t>
            </a:r>
          </a:p>
          <a:p>
            <a:pPr marL="571500" indent="-457200"/>
            <a:endParaRPr lang="en-US" altLang="en-US" sz="2200" dirty="0"/>
          </a:p>
        </p:txBody>
      </p:sp>
      <p:sp>
        <p:nvSpPr>
          <p:cNvPr id="102403" name="Rectangle 3"/>
          <p:cNvSpPr>
            <a:spLocks noGrp="1" noChangeArrowheads="1"/>
          </p:cNvSpPr>
          <p:nvPr>
            <p:ph type="title"/>
          </p:nvPr>
        </p:nvSpPr>
        <p:spPr>
          <a:xfrm>
            <a:off x="304800" y="381000"/>
            <a:ext cx="8763000" cy="533400"/>
          </a:xfrm>
        </p:spPr>
        <p:txBody>
          <a:bodyPr/>
          <a:lstStyle/>
          <a:p>
            <a:r>
              <a:rPr lang="en-US" altLang="en-US" sz="2400" dirty="0"/>
              <a:t>Assessing the Significance of Cluster Validity Measures</a:t>
            </a:r>
            <a:endParaRPr lang="en-US" altLang="en-US" sz="2800" dirty="0"/>
          </a:p>
        </p:txBody>
      </p:sp>
    </p:spTree>
    <p:extLst>
      <p:ext uri="{BB962C8B-B14F-4D97-AF65-F5344CB8AC3E}">
        <p14:creationId xmlns:p14="http://schemas.microsoft.com/office/powerpoint/2010/main" val="3668853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01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014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701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701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7014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701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7014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70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14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762000"/>
            <a:ext cx="8458200" cy="5334000"/>
          </a:xfrm>
        </p:spPr>
        <p:txBody>
          <a:bodyPr/>
          <a:lstStyle/>
          <a:p>
            <a:pPr marL="342900" indent="-342900"/>
            <a:r>
              <a:rPr lang="en-US" altLang="en-US" sz="3200" dirty="0"/>
              <a:t>Example</a:t>
            </a:r>
          </a:p>
          <a:p>
            <a:pPr marL="742950" lvl="1" indent="-285750"/>
            <a:r>
              <a:rPr lang="en-US" altLang="en-US" sz="2000" dirty="0"/>
              <a:t>Compare SSE of three cohesive clusters against three clusters in random data</a:t>
            </a:r>
          </a:p>
          <a:p>
            <a:pPr marL="742950" lvl="1" indent="-285750">
              <a:buFont typeface="Arial" charset="0"/>
              <a:buNone/>
            </a:pPr>
            <a:endParaRPr lang="en-US" altLang="en-US" sz="2000" dirty="0"/>
          </a:p>
        </p:txBody>
      </p:sp>
      <p:sp>
        <p:nvSpPr>
          <p:cNvPr id="103427" name="Rectangle 3"/>
          <p:cNvSpPr>
            <a:spLocks noGrp="1" noChangeArrowheads="1"/>
          </p:cNvSpPr>
          <p:nvPr>
            <p:ph type="title"/>
          </p:nvPr>
        </p:nvSpPr>
        <p:spPr>
          <a:xfrm>
            <a:off x="381000" y="76200"/>
            <a:ext cx="8280400" cy="533400"/>
          </a:xfrm>
        </p:spPr>
        <p:txBody>
          <a:bodyPr/>
          <a:lstStyle/>
          <a:p>
            <a:r>
              <a:rPr lang="en-US" altLang="en-US" sz="2800"/>
              <a:t>Statistical Framework for SSE</a:t>
            </a:r>
            <a:endParaRPr lang="en-US" altLang="en-US"/>
          </a:p>
        </p:txBody>
      </p:sp>
      <p:grpSp>
        <p:nvGrpSpPr>
          <p:cNvPr id="103428" name="Group 4"/>
          <p:cNvGrpSpPr>
            <a:grpSpLocks/>
          </p:cNvGrpSpPr>
          <p:nvPr/>
        </p:nvGrpSpPr>
        <p:grpSpPr bwMode="auto">
          <a:xfrm>
            <a:off x="76200" y="1981200"/>
            <a:ext cx="7848600" cy="3124200"/>
            <a:chOff x="288" y="1488"/>
            <a:chExt cx="4944" cy="1968"/>
          </a:xfrm>
        </p:grpSpPr>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t="4810"/>
            <a:stretch>
              <a:fillRect/>
            </a:stretch>
          </p:blipFill>
          <p:spPr bwMode="auto">
            <a:xfrm>
              <a:off x="2543" y="1536"/>
              <a:ext cx="26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430" name="Picture 6"/>
            <p:cNvPicPr>
              <a:picLocks noChangeAspect="1" noChangeArrowheads="1"/>
            </p:cNvPicPr>
            <p:nvPr/>
          </p:nvPicPr>
          <p:blipFill>
            <a:blip r:embed="rId3">
              <a:extLst>
                <a:ext uri="{28A0092B-C50C-407E-A947-70E740481C1C}">
                  <a14:useLocalDpi xmlns:a14="http://schemas.microsoft.com/office/drawing/2010/main" val="0"/>
                </a:ext>
              </a:extLst>
            </a:blip>
            <a:srcRect l="10710" t="4759"/>
            <a:stretch>
              <a:fillRect/>
            </a:stretch>
          </p:blipFill>
          <p:spPr bwMode="auto">
            <a:xfrm>
              <a:off x="288" y="1488"/>
              <a:ext cx="2401"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431" name="Rectangle 7"/>
            <p:cNvSpPr>
              <a:spLocks noChangeArrowheads="1"/>
            </p:cNvSpPr>
            <p:nvPr/>
          </p:nvSpPr>
          <p:spPr bwMode="auto">
            <a:xfrm>
              <a:off x="912" y="1872"/>
              <a:ext cx="960" cy="9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2" name="TextBox 1"/>
          <p:cNvSpPr txBox="1"/>
          <p:nvPr/>
        </p:nvSpPr>
        <p:spPr>
          <a:xfrm>
            <a:off x="3810000" y="5181600"/>
            <a:ext cx="5105400" cy="646331"/>
          </a:xfrm>
          <a:prstGeom prst="rect">
            <a:avLst/>
          </a:prstGeom>
          <a:noFill/>
        </p:spPr>
        <p:txBody>
          <a:bodyPr wrap="square" rtlCol="0">
            <a:spAutoFit/>
          </a:bodyPr>
          <a:lstStyle/>
          <a:p>
            <a:pPr marL="0" lvl="1"/>
            <a:r>
              <a:rPr lang="en-US" altLang="en-US" sz="1200" b="0" dirty="0"/>
              <a:t>Histogram shows SSE of three clusters in 500 sets of random data points of size 100 distributed over the range 0.2 – 0.8 for x and y values</a:t>
            </a:r>
            <a:endParaRPr lang="tr-TR" altLang="en-US" sz="1200" b="0" dirty="0"/>
          </a:p>
          <a:p>
            <a:endParaRPr lang="en-US" sz="1200" b="0" dirty="0"/>
          </a:p>
        </p:txBody>
      </p:sp>
      <p:sp>
        <p:nvSpPr>
          <p:cNvPr id="3" name="TextBox 2"/>
          <p:cNvSpPr txBox="1"/>
          <p:nvPr/>
        </p:nvSpPr>
        <p:spPr>
          <a:xfrm>
            <a:off x="990600" y="5335588"/>
            <a:ext cx="1828800" cy="304800"/>
          </a:xfrm>
          <a:prstGeom prst="rect">
            <a:avLst/>
          </a:prstGeom>
          <a:noFill/>
        </p:spPr>
        <p:txBody>
          <a:bodyPr wrap="square" rtlCol="0">
            <a:spAutoFit/>
          </a:bodyPr>
          <a:lstStyle/>
          <a:p>
            <a:r>
              <a:rPr lang="en-US" b="0" dirty="0"/>
              <a:t>SSE = 0.005</a:t>
            </a:r>
          </a:p>
        </p:txBody>
      </p:sp>
      <p:sp>
        <p:nvSpPr>
          <p:cNvPr id="7" name="TextBox 6">
            <a:extLst>
              <a:ext uri="{FF2B5EF4-FFF2-40B4-BE49-F238E27FC236}">
                <a16:creationId xmlns:a16="http://schemas.microsoft.com/office/drawing/2014/main" id="{024A6BEB-616E-235B-B9B0-3FEB0C87DCF0}"/>
              </a:ext>
            </a:extLst>
          </p:cNvPr>
          <p:cNvSpPr txBox="1"/>
          <p:nvPr/>
        </p:nvSpPr>
        <p:spPr>
          <a:xfrm>
            <a:off x="304800" y="5867400"/>
            <a:ext cx="8610600" cy="830997"/>
          </a:xfrm>
          <a:prstGeom prst="rect">
            <a:avLst/>
          </a:prstGeom>
          <a:noFill/>
        </p:spPr>
        <p:txBody>
          <a:bodyPr wrap="square">
            <a:spAutoFit/>
          </a:bodyPr>
          <a:lstStyle/>
          <a:p>
            <a:pPr algn="l"/>
            <a:r>
              <a:rPr lang="tr-TR" altLang="en-US" sz="1600" dirty="0"/>
              <a:t>- </a:t>
            </a:r>
            <a:r>
              <a:rPr lang="tr-TR" sz="1600" b="0" i="0" u="none" strike="noStrike" baseline="0" dirty="0" err="1">
                <a:solidFill>
                  <a:srgbClr val="585858"/>
                </a:solidFill>
                <a:latin typeface="ArialMT"/>
              </a:rPr>
              <a:t>The</a:t>
            </a:r>
            <a:r>
              <a:rPr lang="tr-TR" sz="1600" b="0" i="0" u="none" strike="noStrike" baseline="0" dirty="0">
                <a:solidFill>
                  <a:srgbClr val="585858"/>
                </a:solidFill>
                <a:latin typeface="ArialMT"/>
              </a:rPr>
              <a:t> </a:t>
            </a:r>
            <a:r>
              <a:rPr lang="tr-TR" sz="1600" b="0" i="0" u="none" strike="noStrike" baseline="0" dirty="0" err="1">
                <a:solidFill>
                  <a:srgbClr val="585858"/>
                </a:solidFill>
                <a:latin typeface="ArialMT"/>
              </a:rPr>
              <a:t>lowest</a:t>
            </a:r>
            <a:r>
              <a:rPr lang="tr-TR" sz="1600" b="0" i="0" u="none" strike="noStrike" baseline="0" dirty="0">
                <a:solidFill>
                  <a:srgbClr val="585858"/>
                </a:solidFill>
                <a:latin typeface="ArialMT"/>
              </a:rPr>
              <a:t> </a:t>
            </a:r>
            <a:r>
              <a:rPr lang="en-US" sz="1600" b="0" i="0" u="none" strike="noStrike" baseline="0" dirty="0">
                <a:solidFill>
                  <a:srgbClr val="585858"/>
                </a:solidFill>
                <a:latin typeface="ArialMT"/>
              </a:rPr>
              <a:t>SSE shown in </a:t>
            </a:r>
            <a:r>
              <a:rPr lang="tr-TR" sz="1600" b="0" i="0" u="none" strike="noStrike" baseline="0" dirty="0">
                <a:solidFill>
                  <a:srgbClr val="585858"/>
                </a:solidFill>
                <a:latin typeface="ArialMT"/>
              </a:rPr>
              <a:t>histogram</a:t>
            </a:r>
            <a:r>
              <a:rPr lang="en-US" sz="1600" b="1" i="0" u="none" strike="noStrike" baseline="0" dirty="0">
                <a:solidFill>
                  <a:srgbClr val="1E7ABA"/>
                </a:solidFill>
                <a:latin typeface="Arial-BoldMT"/>
              </a:rPr>
              <a:t> </a:t>
            </a:r>
            <a:r>
              <a:rPr lang="en-US" sz="1600" b="0" i="0" u="none" strike="noStrike" baseline="0" dirty="0">
                <a:solidFill>
                  <a:srgbClr val="585858"/>
                </a:solidFill>
                <a:latin typeface="ArialMT"/>
              </a:rPr>
              <a:t>is 0.0173. For the three clusters</a:t>
            </a:r>
            <a:r>
              <a:rPr lang="tr-TR" sz="1600" b="0" i="0" u="none" strike="noStrike" baseline="0" dirty="0">
                <a:solidFill>
                  <a:srgbClr val="585858"/>
                </a:solidFill>
                <a:latin typeface="ArialMT"/>
              </a:rPr>
              <a:t>, </a:t>
            </a:r>
            <a:r>
              <a:rPr lang="en-US" sz="1600" b="0" i="0" u="none" strike="noStrike" baseline="0" dirty="0">
                <a:solidFill>
                  <a:srgbClr val="585858"/>
                </a:solidFill>
                <a:latin typeface="ArialMT"/>
              </a:rPr>
              <a:t>the SSE is 0.0050. We could therefore conservatively claim that</a:t>
            </a:r>
            <a:r>
              <a:rPr lang="tr-TR" sz="1600" b="0" i="0" u="none" strike="noStrike" baseline="0" dirty="0">
                <a:solidFill>
                  <a:srgbClr val="585858"/>
                </a:solidFill>
                <a:latin typeface="ArialMT"/>
              </a:rPr>
              <a:t> </a:t>
            </a:r>
            <a:r>
              <a:rPr lang="en-US" sz="1600" b="0" i="0" u="none" strike="noStrike" baseline="0" dirty="0">
                <a:solidFill>
                  <a:srgbClr val="585858"/>
                </a:solidFill>
                <a:latin typeface="ArialMT"/>
              </a:rPr>
              <a:t>there is less than a 1% chance that a clustering such as that of </a:t>
            </a:r>
            <a:r>
              <a:rPr lang="tr-TR" sz="1600" b="0" i="0" u="none" strike="noStrike" baseline="0" dirty="0" err="1">
                <a:solidFill>
                  <a:srgbClr val="585858"/>
                </a:solidFill>
                <a:latin typeface="ArialMT"/>
              </a:rPr>
              <a:t>these</a:t>
            </a:r>
            <a:r>
              <a:rPr lang="tr-TR" sz="1600" b="0" i="0" u="none" strike="noStrike" baseline="0" dirty="0">
                <a:solidFill>
                  <a:srgbClr val="585858"/>
                </a:solidFill>
                <a:latin typeface="ArialMT"/>
              </a:rPr>
              <a:t> </a:t>
            </a:r>
            <a:r>
              <a:rPr lang="tr-TR" sz="1600" b="0" i="0" u="none" strike="noStrike" baseline="0" dirty="0" err="1">
                <a:solidFill>
                  <a:srgbClr val="585858"/>
                </a:solidFill>
                <a:latin typeface="ArialMT"/>
              </a:rPr>
              <a:t>three</a:t>
            </a:r>
            <a:r>
              <a:rPr lang="tr-TR" sz="1600" b="0" i="0" u="none" strike="noStrike" baseline="0" dirty="0">
                <a:solidFill>
                  <a:srgbClr val="585858"/>
                </a:solidFill>
                <a:latin typeface="ArialMT"/>
              </a:rPr>
              <a:t> </a:t>
            </a:r>
            <a:r>
              <a:rPr lang="tr-TR" sz="1600" b="0" i="0" u="none" strike="noStrike" baseline="0" dirty="0" err="1">
                <a:solidFill>
                  <a:srgbClr val="585858"/>
                </a:solidFill>
                <a:latin typeface="ArialMT"/>
              </a:rPr>
              <a:t>clusters</a:t>
            </a:r>
            <a:r>
              <a:rPr lang="tr-TR" sz="1600" b="0" i="0" u="none" strike="noStrike" baseline="0" dirty="0">
                <a:solidFill>
                  <a:srgbClr val="585858"/>
                </a:solidFill>
                <a:latin typeface="ArialMT"/>
              </a:rPr>
              <a:t> </a:t>
            </a:r>
            <a:r>
              <a:rPr lang="en-US" sz="1600" b="0" i="0" u="none" strike="noStrike" baseline="0" dirty="0">
                <a:solidFill>
                  <a:srgbClr val="585858"/>
                </a:solidFill>
                <a:latin typeface="ArialMT"/>
              </a:rPr>
              <a:t>could occur by chance.</a:t>
            </a:r>
            <a:endParaRPr lang="en-US" altLang="en-US" sz="1600" b="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990600"/>
            <a:ext cx="8458200" cy="5334000"/>
          </a:xfrm>
        </p:spPr>
        <p:txBody>
          <a:bodyPr/>
          <a:lstStyle/>
          <a:p>
            <a:pPr marL="342900" indent="-342900"/>
            <a:r>
              <a:rPr lang="en-US" altLang="en-US" sz="2600" dirty="0"/>
              <a:t>Correlation of ideal similarity and proximity matrices for the K-means </a:t>
            </a:r>
            <a:r>
              <a:rPr lang="en-US" altLang="en-US" sz="2600" dirty="0" err="1"/>
              <a:t>clusterings</a:t>
            </a:r>
            <a:r>
              <a:rPr lang="en-US" altLang="en-US" sz="2600" dirty="0"/>
              <a:t> of the following two data sets. </a:t>
            </a:r>
          </a:p>
          <a:p>
            <a:pPr marL="342900" indent="-342900"/>
            <a:endParaRPr lang="en-US" altLang="en-US" sz="2600" dirty="0"/>
          </a:p>
        </p:txBody>
      </p:sp>
      <p:sp>
        <p:nvSpPr>
          <p:cNvPr id="104451" name="Rectangle 3"/>
          <p:cNvSpPr>
            <a:spLocks noGrp="1" noChangeArrowheads="1"/>
          </p:cNvSpPr>
          <p:nvPr>
            <p:ph type="title"/>
          </p:nvPr>
        </p:nvSpPr>
        <p:spPr>
          <a:xfrm>
            <a:off x="152400" y="152400"/>
            <a:ext cx="8686800" cy="533400"/>
          </a:xfrm>
        </p:spPr>
        <p:txBody>
          <a:bodyPr/>
          <a:lstStyle/>
          <a:p>
            <a:r>
              <a:rPr lang="en-US" altLang="en-US" sz="2800"/>
              <a:t>Statistical Framework for Correlation</a:t>
            </a:r>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3043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2388"/>
            <a:ext cx="3043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4454" name="Text Box 6"/>
          <p:cNvSpPr txBox="1">
            <a:spLocks noChangeArrowheads="1"/>
          </p:cNvSpPr>
          <p:nvPr/>
        </p:nvSpPr>
        <p:spPr bwMode="auto">
          <a:xfrm>
            <a:off x="685800" y="52578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Corr = -0.9235</a:t>
            </a:r>
          </a:p>
        </p:txBody>
      </p:sp>
      <p:sp>
        <p:nvSpPr>
          <p:cNvPr id="104455" name="Text Box 7"/>
          <p:cNvSpPr txBox="1">
            <a:spLocks noChangeArrowheads="1"/>
          </p:cNvSpPr>
          <p:nvPr/>
        </p:nvSpPr>
        <p:spPr bwMode="auto">
          <a:xfrm>
            <a:off x="3429000" y="52578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Corr = -0.5810</a:t>
            </a:r>
          </a:p>
        </p:txBody>
      </p:sp>
      <p:pic>
        <p:nvPicPr>
          <p:cNvPr id="1044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336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457200" y="5638800"/>
            <a:ext cx="4800600" cy="461665"/>
          </a:xfrm>
          <a:prstGeom prst="rect">
            <a:avLst/>
          </a:prstGeom>
          <a:noFill/>
        </p:spPr>
        <p:txBody>
          <a:bodyPr wrap="square" rtlCol="0">
            <a:spAutoFit/>
          </a:bodyPr>
          <a:lstStyle/>
          <a:p>
            <a:r>
              <a:rPr lang="en-US" sz="1200" b="0" dirty="0"/>
              <a:t>Correlation is negative because it is calculated between a distance matrix and the ideal similarity matrix. Higher magnitude is better. </a:t>
            </a:r>
          </a:p>
        </p:txBody>
      </p:sp>
      <p:sp>
        <p:nvSpPr>
          <p:cNvPr id="3" name="TextBox 2"/>
          <p:cNvSpPr txBox="1"/>
          <p:nvPr/>
        </p:nvSpPr>
        <p:spPr>
          <a:xfrm>
            <a:off x="5786438" y="4918403"/>
            <a:ext cx="2976562" cy="1477328"/>
          </a:xfrm>
          <a:prstGeom prst="rect">
            <a:avLst/>
          </a:prstGeom>
          <a:noFill/>
        </p:spPr>
        <p:txBody>
          <a:bodyPr wrap="square" rtlCol="0">
            <a:spAutoFit/>
          </a:bodyPr>
          <a:lstStyle/>
          <a:p>
            <a:r>
              <a:rPr lang="en-US" b="0" dirty="0"/>
              <a:t>Histogram of  correlation for 500 </a:t>
            </a:r>
            <a:r>
              <a:rPr lang="en-US" b="0" dirty="0">
                <a:highlight>
                  <a:srgbClr val="FFFF00"/>
                </a:highlight>
              </a:rPr>
              <a:t>random</a:t>
            </a:r>
            <a:r>
              <a:rPr lang="en-US" b="0" dirty="0"/>
              <a:t> data sets of size 100 with </a:t>
            </a:r>
            <a:r>
              <a:rPr lang="en-US" b="0" i="1" dirty="0">
                <a:latin typeface="Arial" panose="020B0604020202020204" pitchFamily="34" charset="0"/>
                <a:cs typeface="Arial" panose="020B0604020202020204" pitchFamily="34" charset="0"/>
              </a:rPr>
              <a:t>x</a:t>
            </a:r>
            <a:r>
              <a:rPr lang="en-US" b="0" dirty="0"/>
              <a:t> and </a:t>
            </a:r>
            <a:r>
              <a:rPr lang="en-US" b="0" i="1" dirty="0"/>
              <a:t>y</a:t>
            </a:r>
            <a:r>
              <a:rPr lang="en-US" b="0" dirty="0"/>
              <a:t> values  of points between 0.2 and 0.8.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1219200"/>
            <a:ext cx="8458200" cy="5334000"/>
          </a:xfrm>
        </p:spPr>
        <p:txBody>
          <a:bodyPr>
            <a:normAutofit/>
          </a:bodyPr>
          <a:lstStyle/>
          <a:p>
            <a:pPr marL="342900" indent="-342900">
              <a:lnSpc>
                <a:spcPts val="3200"/>
              </a:lnSpc>
              <a:spcBef>
                <a:spcPts val="800"/>
              </a:spcBef>
              <a:spcAft>
                <a:spcPts val="800"/>
              </a:spcAft>
              <a:buSzPct val="85000"/>
              <a:buFont typeface="Monotype Sorts" pitchFamily="2" charset="2"/>
              <a:buNone/>
            </a:pPr>
            <a:r>
              <a:rPr lang="en-US" altLang="en-US" dirty="0"/>
              <a:t>  </a:t>
            </a:r>
            <a:endParaRPr lang="tr-TR" altLang="en-US" dirty="0"/>
          </a:p>
          <a:p>
            <a:pPr marL="342900" indent="-342900">
              <a:lnSpc>
                <a:spcPts val="3200"/>
              </a:lnSpc>
              <a:spcBef>
                <a:spcPts val="800"/>
              </a:spcBef>
              <a:spcAft>
                <a:spcPts val="800"/>
              </a:spcAft>
              <a:buSzPct val="85000"/>
              <a:buFont typeface="Monotype Sorts" pitchFamily="2" charset="2"/>
              <a:buNone/>
            </a:pPr>
            <a:r>
              <a:rPr lang="en-US" altLang="en-US" dirty="0"/>
              <a:t> </a:t>
            </a:r>
            <a:r>
              <a:rPr lang="en-US" altLang="en-US" dirty="0">
                <a:highlight>
                  <a:srgbClr val="FFFF00"/>
                </a:highlight>
              </a:rPr>
              <a:t>“</a:t>
            </a:r>
            <a:r>
              <a:rPr lang="en-US" altLang="en-US" dirty="0"/>
              <a:t>The validation of clustering structures is the most difficult and frustrating part of cluster analysis. </a:t>
            </a:r>
          </a:p>
          <a:p>
            <a:pPr marL="342900" indent="-342900">
              <a:lnSpc>
                <a:spcPts val="3200"/>
              </a:lnSpc>
              <a:spcBef>
                <a:spcPts val="800"/>
              </a:spcBef>
              <a:spcAft>
                <a:spcPts val="800"/>
              </a:spcAft>
              <a:buSzPct val="85000"/>
              <a:buFont typeface="Monotype Sorts" pitchFamily="2" charset="2"/>
              <a:buNone/>
            </a:pPr>
            <a:r>
              <a:rPr lang="en-US" altLang="en-US" dirty="0"/>
              <a:t>   Without a strong effort in this direction, cluster analysis will remain a black art accessible only to those true believers who have experience and great courage.</a:t>
            </a:r>
            <a:r>
              <a:rPr lang="en-US" altLang="en-US" dirty="0">
                <a:highlight>
                  <a:srgbClr val="FFFF00"/>
                </a:highlight>
              </a:rPr>
              <a:t>”</a:t>
            </a:r>
            <a:endParaRPr lang="tr-TR" altLang="en-US" dirty="0">
              <a:highlight>
                <a:srgbClr val="FFFF00"/>
              </a:highlight>
            </a:endParaRPr>
          </a:p>
          <a:p>
            <a:pPr marL="342900" indent="-342900">
              <a:lnSpc>
                <a:spcPts val="3200"/>
              </a:lnSpc>
              <a:spcBef>
                <a:spcPts val="800"/>
              </a:spcBef>
              <a:spcAft>
                <a:spcPts val="800"/>
              </a:spcAft>
              <a:buSzPct val="85000"/>
              <a:buFont typeface="Monotype Sorts" pitchFamily="2" charset="2"/>
              <a:buNone/>
            </a:pPr>
            <a:endParaRPr lang="en-US" altLang="en-US" dirty="0"/>
          </a:p>
          <a:p>
            <a:pPr marL="850900" lvl="1">
              <a:spcBef>
                <a:spcPct val="0"/>
              </a:spcBef>
              <a:buSzPct val="85000"/>
              <a:buFont typeface="Monotype Sorts" pitchFamily="2" charset="2"/>
              <a:buNone/>
            </a:pPr>
            <a:r>
              <a:rPr lang="en-US" altLang="en-US" sz="2000" b="1" i="1" dirty="0"/>
              <a:t>Algorithms for Clustering Data</a:t>
            </a:r>
            <a:r>
              <a:rPr lang="en-US" altLang="en-US" sz="2000" b="1" dirty="0"/>
              <a:t>, Jain and </a:t>
            </a:r>
            <a:r>
              <a:rPr lang="en-US" altLang="en-US" sz="2000" b="1" dirty="0" err="1"/>
              <a:t>Dubes</a:t>
            </a:r>
            <a:endParaRPr lang="en-US" altLang="en-US" sz="2000" b="1" dirty="0"/>
          </a:p>
          <a:p>
            <a:pPr marL="342900" indent="-342900">
              <a:spcBef>
                <a:spcPct val="0"/>
              </a:spcBef>
              <a:buSzPct val="85000"/>
              <a:buFont typeface="Monotype Sorts" pitchFamily="2" charset="2"/>
              <a:buNone/>
            </a:pPr>
            <a:endParaRPr lang="en-US" altLang="en-US" sz="900" dirty="0"/>
          </a:p>
          <a:p>
            <a:pPr>
              <a:spcBef>
                <a:spcPct val="0"/>
              </a:spcBef>
              <a:buSzPct val="85000"/>
            </a:pPr>
            <a:r>
              <a:rPr lang="en-US" sz="1600" dirty="0"/>
              <a:t>H. </a:t>
            </a:r>
            <a:r>
              <a:rPr lang="en-US" sz="1600" dirty="0" err="1"/>
              <a:t>Xiong</a:t>
            </a:r>
            <a:r>
              <a:rPr lang="en-US" sz="1600" dirty="0"/>
              <a:t> and Z. Li. </a:t>
            </a:r>
            <a:r>
              <a:rPr lang="en-US" sz="1600" i="1" dirty="0"/>
              <a:t>Clustering Validation Measures</a:t>
            </a:r>
            <a:r>
              <a:rPr lang="en-US" sz="1600" dirty="0"/>
              <a:t>. In C. C. Aggarwal and C. K. Reddy, editors, Data Clustering: Algorithms and Applications, pages 571–605. Chapman &amp; Hall/CRC, 2013</a:t>
            </a:r>
            <a:r>
              <a:rPr lang="en-US" sz="2400" dirty="0"/>
              <a:t>.</a:t>
            </a:r>
          </a:p>
          <a:p>
            <a:pPr>
              <a:spcBef>
                <a:spcPct val="0"/>
              </a:spcBef>
              <a:buSzPct val="85000"/>
            </a:pPr>
            <a:endParaRPr lang="en-US" altLang="en-US" dirty="0"/>
          </a:p>
        </p:txBody>
      </p:sp>
      <p:sp>
        <p:nvSpPr>
          <p:cNvPr id="110595" name="Rectangle 3"/>
          <p:cNvSpPr>
            <a:spLocks noGrp="1" noChangeArrowheads="1"/>
          </p:cNvSpPr>
          <p:nvPr>
            <p:ph type="title"/>
          </p:nvPr>
        </p:nvSpPr>
        <p:spPr/>
        <p:txBody>
          <a:bodyPr/>
          <a:lstStyle/>
          <a:p>
            <a:r>
              <a:rPr lang="en-US" altLang="en-US" sz="2800" dirty="0"/>
              <a:t>Final Comment on Cluster Validity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52400"/>
            <a:ext cx="8280400" cy="552450"/>
          </a:xfrm>
        </p:spPr>
        <p:txBody>
          <a:bodyPr/>
          <a:lstStyle/>
          <a:p>
            <a:r>
              <a:rPr lang="en-US" altLang="en-US" sz="2800"/>
              <a:t>How to Define Inter-Cluster Distance</a:t>
            </a:r>
          </a:p>
        </p:txBody>
      </p:sp>
      <p:sp>
        <p:nvSpPr>
          <p:cNvPr id="59395"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dirty="0"/>
              <a:t> </a:t>
            </a:r>
          </a:p>
        </p:txBody>
      </p:sp>
      <p:grpSp>
        <p:nvGrpSpPr>
          <p:cNvPr id="59396" name="Group 4"/>
          <p:cNvGrpSpPr>
            <a:grpSpLocks/>
          </p:cNvGrpSpPr>
          <p:nvPr/>
        </p:nvGrpSpPr>
        <p:grpSpPr bwMode="auto">
          <a:xfrm>
            <a:off x="5486400" y="1066800"/>
            <a:ext cx="3429000" cy="3508375"/>
            <a:chOff x="3456" y="1440"/>
            <a:chExt cx="2160" cy="2210"/>
          </a:xfrm>
        </p:grpSpPr>
        <p:sp>
          <p:nvSpPr>
            <p:cNvPr id="59411" name="Line 5"/>
            <p:cNvSpPr>
              <a:spLocks noChangeShapeType="1"/>
            </p:cNvSpPr>
            <p:nvPr/>
          </p:nvSpPr>
          <p:spPr bwMode="auto">
            <a:xfrm>
              <a:off x="3696"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6"/>
            <p:cNvSpPr>
              <a:spLocks noChangeShapeType="1"/>
            </p:cNvSpPr>
            <p:nvPr/>
          </p:nvSpPr>
          <p:spPr bwMode="auto">
            <a:xfrm>
              <a:off x="3504" y="1632"/>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7"/>
            <p:cNvSpPr>
              <a:spLocks noChangeShapeType="1"/>
            </p:cNvSpPr>
            <p:nvPr/>
          </p:nvSpPr>
          <p:spPr bwMode="auto">
            <a:xfrm>
              <a:off x="4012"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8"/>
            <p:cNvSpPr>
              <a:spLocks noChangeShapeType="1"/>
            </p:cNvSpPr>
            <p:nvPr/>
          </p:nvSpPr>
          <p:spPr bwMode="auto">
            <a:xfrm>
              <a:off x="4329"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9"/>
            <p:cNvSpPr>
              <a:spLocks noChangeShapeType="1"/>
            </p:cNvSpPr>
            <p:nvPr/>
          </p:nvSpPr>
          <p:spPr bwMode="auto">
            <a:xfrm>
              <a:off x="4646"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Line 10"/>
            <p:cNvSpPr>
              <a:spLocks noChangeShapeType="1"/>
            </p:cNvSpPr>
            <p:nvPr/>
          </p:nvSpPr>
          <p:spPr bwMode="auto">
            <a:xfrm>
              <a:off x="4963"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7" name="Line 11"/>
            <p:cNvSpPr>
              <a:spLocks noChangeShapeType="1"/>
            </p:cNvSpPr>
            <p:nvPr/>
          </p:nvSpPr>
          <p:spPr bwMode="auto">
            <a:xfrm>
              <a:off x="5280" y="144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12"/>
            <p:cNvSpPr>
              <a:spLocks noChangeShapeType="1"/>
            </p:cNvSpPr>
            <p:nvPr/>
          </p:nvSpPr>
          <p:spPr bwMode="auto">
            <a:xfrm>
              <a:off x="3504" y="1891"/>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13"/>
            <p:cNvSpPr>
              <a:spLocks noChangeShapeType="1"/>
            </p:cNvSpPr>
            <p:nvPr/>
          </p:nvSpPr>
          <p:spPr bwMode="auto">
            <a:xfrm>
              <a:off x="3504" y="2150"/>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14"/>
            <p:cNvSpPr>
              <a:spLocks noChangeShapeType="1"/>
            </p:cNvSpPr>
            <p:nvPr/>
          </p:nvSpPr>
          <p:spPr bwMode="auto">
            <a:xfrm>
              <a:off x="3504" y="2409"/>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15"/>
            <p:cNvSpPr>
              <a:spLocks noChangeShapeType="1"/>
            </p:cNvSpPr>
            <p:nvPr/>
          </p:nvSpPr>
          <p:spPr bwMode="auto">
            <a:xfrm>
              <a:off x="3504" y="2668"/>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16"/>
            <p:cNvSpPr>
              <a:spLocks noChangeShapeType="1"/>
            </p:cNvSpPr>
            <p:nvPr/>
          </p:nvSpPr>
          <p:spPr bwMode="auto">
            <a:xfrm>
              <a:off x="3504" y="2928"/>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Text Box 17"/>
            <p:cNvSpPr txBox="1">
              <a:spLocks noChangeArrowheads="1"/>
            </p:cNvSpPr>
            <p:nvPr/>
          </p:nvSpPr>
          <p:spPr bwMode="auto">
            <a:xfrm>
              <a:off x="3456" y="168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p1</a:t>
              </a:r>
            </a:p>
          </p:txBody>
        </p:sp>
        <p:sp>
          <p:nvSpPr>
            <p:cNvPr id="59424" name="Text Box 18"/>
            <p:cNvSpPr txBox="1">
              <a:spLocks noChangeArrowheads="1"/>
            </p:cNvSpPr>
            <p:nvPr/>
          </p:nvSpPr>
          <p:spPr bwMode="auto">
            <a:xfrm>
              <a:off x="3456" y="2208"/>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p3</a:t>
              </a:r>
            </a:p>
          </p:txBody>
        </p:sp>
        <p:sp>
          <p:nvSpPr>
            <p:cNvPr id="59425" name="Text Box 19"/>
            <p:cNvSpPr txBox="1">
              <a:spLocks noChangeArrowheads="1"/>
            </p:cNvSpPr>
            <p:nvPr/>
          </p:nvSpPr>
          <p:spPr bwMode="auto">
            <a:xfrm>
              <a:off x="3456" y="2736"/>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p5</a:t>
              </a:r>
            </a:p>
          </p:txBody>
        </p:sp>
        <p:sp>
          <p:nvSpPr>
            <p:cNvPr id="59426" name="Text Box 20"/>
            <p:cNvSpPr txBox="1">
              <a:spLocks noChangeArrowheads="1"/>
            </p:cNvSpPr>
            <p:nvPr/>
          </p:nvSpPr>
          <p:spPr bwMode="auto">
            <a:xfrm>
              <a:off x="3456" y="2496"/>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p4</a:t>
              </a:r>
            </a:p>
          </p:txBody>
        </p:sp>
        <p:sp>
          <p:nvSpPr>
            <p:cNvPr id="59427" name="Text Box 21"/>
            <p:cNvSpPr txBox="1">
              <a:spLocks noChangeArrowheads="1"/>
            </p:cNvSpPr>
            <p:nvPr/>
          </p:nvSpPr>
          <p:spPr bwMode="auto">
            <a:xfrm>
              <a:off x="3456" y="1968"/>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p2</a:t>
              </a:r>
            </a:p>
          </p:txBody>
        </p:sp>
        <p:sp>
          <p:nvSpPr>
            <p:cNvPr id="59428" name="Text Box 22"/>
            <p:cNvSpPr txBox="1">
              <a:spLocks noChangeArrowheads="1"/>
            </p:cNvSpPr>
            <p:nvPr/>
          </p:nvSpPr>
          <p:spPr bwMode="auto">
            <a:xfrm>
              <a:off x="3744" y="144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p1</a:t>
              </a:r>
            </a:p>
          </p:txBody>
        </p:sp>
        <p:sp>
          <p:nvSpPr>
            <p:cNvPr id="59429" name="Text Box 23"/>
            <p:cNvSpPr txBox="1">
              <a:spLocks noChangeArrowheads="1"/>
            </p:cNvSpPr>
            <p:nvPr/>
          </p:nvSpPr>
          <p:spPr bwMode="auto">
            <a:xfrm>
              <a:off x="4032" y="144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p2</a:t>
              </a:r>
            </a:p>
          </p:txBody>
        </p:sp>
        <p:sp>
          <p:nvSpPr>
            <p:cNvPr id="59430" name="Text Box 24"/>
            <p:cNvSpPr txBox="1">
              <a:spLocks noChangeArrowheads="1"/>
            </p:cNvSpPr>
            <p:nvPr/>
          </p:nvSpPr>
          <p:spPr bwMode="auto">
            <a:xfrm>
              <a:off x="4368" y="144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p3</a:t>
              </a:r>
            </a:p>
          </p:txBody>
        </p:sp>
        <p:sp>
          <p:nvSpPr>
            <p:cNvPr id="59431" name="Text Box 25"/>
            <p:cNvSpPr txBox="1">
              <a:spLocks noChangeArrowheads="1"/>
            </p:cNvSpPr>
            <p:nvPr/>
          </p:nvSpPr>
          <p:spPr bwMode="auto">
            <a:xfrm>
              <a:off x="4704" y="144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p4</a:t>
              </a:r>
            </a:p>
          </p:txBody>
        </p:sp>
        <p:sp>
          <p:nvSpPr>
            <p:cNvPr id="59432" name="Text Box 26"/>
            <p:cNvSpPr txBox="1">
              <a:spLocks noChangeArrowheads="1"/>
            </p:cNvSpPr>
            <p:nvPr/>
          </p:nvSpPr>
          <p:spPr bwMode="auto">
            <a:xfrm>
              <a:off x="4944" y="144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p5</a:t>
              </a:r>
            </a:p>
          </p:txBody>
        </p:sp>
        <p:sp>
          <p:nvSpPr>
            <p:cNvPr id="59433" name="Text Box 27"/>
            <p:cNvSpPr txBox="1">
              <a:spLocks noChangeArrowheads="1"/>
            </p:cNvSpPr>
            <p:nvPr/>
          </p:nvSpPr>
          <p:spPr bwMode="auto">
            <a:xfrm>
              <a:off x="5280" y="144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600"/>
                <a:t>. . .</a:t>
              </a:r>
            </a:p>
          </p:txBody>
        </p:sp>
        <p:sp>
          <p:nvSpPr>
            <p:cNvPr id="59434" name="Text Box 28"/>
            <p:cNvSpPr txBox="1">
              <a:spLocks noChangeArrowheads="1"/>
            </p:cNvSpPr>
            <p:nvPr/>
          </p:nvSpPr>
          <p:spPr bwMode="auto">
            <a:xfrm>
              <a:off x="3552" y="2976"/>
              <a:ext cx="336"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59397" name="Line 29"/>
          <p:cNvSpPr>
            <a:spLocks noChangeShapeType="1"/>
          </p:cNvSpPr>
          <p:nvPr/>
        </p:nvSpPr>
        <p:spPr bwMode="auto">
          <a:xfrm>
            <a:off x="2209800" y="2057400"/>
            <a:ext cx="10668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8" name="Text Box 30"/>
          <p:cNvSpPr txBox="1">
            <a:spLocks noChangeArrowheads="1"/>
          </p:cNvSpPr>
          <p:nvPr/>
        </p:nvSpPr>
        <p:spPr bwMode="auto">
          <a:xfrm>
            <a:off x="2209800" y="1600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600"/>
              <a:t>Similarity?</a:t>
            </a:r>
          </a:p>
        </p:txBody>
      </p:sp>
      <p:sp>
        <p:nvSpPr>
          <p:cNvPr id="59399" name="Rectangle 31"/>
          <p:cNvSpPr>
            <a:spLocks noChangeArrowheads="1"/>
          </p:cNvSpPr>
          <p:nvPr/>
        </p:nvSpPr>
        <p:spPr bwMode="auto">
          <a:xfrm>
            <a:off x="381000" y="3200400"/>
            <a:ext cx="5791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ts val="200"/>
              </a:spcBef>
              <a:spcAft>
                <a:spcPts val="200"/>
              </a:spcAft>
              <a:buClr>
                <a:srgbClr val="0C7B9C"/>
              </a:buClr>
              <a:buSzPct val="75000"/>
              <a:buFont typeface="Monotype Sorts" pitchFamily="2" charset="2"/>
              <a:buChar char="l"/>
            </a:pPr>
            <a:r>
              <a:rPr lang="en-US" altLang="en-US" sz="2400" b="0" dirty="0"/>
              <a:t>MIN</a:t>
            </a:r>
          </a:p>
          <a:p>
            <a:pPr>
              <a:spcBef>
                <a:spcPts val="200"/>
              </a:spcBef>
              <a:spcAft>
                <a:spcPts val="200"/>
              </a:spcAft>
              <a:buClr>
                <a:srgbClr val="0C7B9C"/>
              </a:buClr>
              <a:buSzPct val="75000"/>
              <a:buFont typeface="Monotype Sorts" pitchFamily="2" charset="2"/>
              <a:buChar char="l"/>
            </a:pPr>
            <a:r>
              <a:rPr lang="en-US" altLang="en-US" sz="2400" b="0" dirty="0"/>
              <a:t>MAX</a:t>
            </a:r>
          </a:p>
          <a:p>
            <a:pPr>
              <a:spcBef>
                <a:spcPts val="200"/>
              </a:spcBef>
              <a:spcAft>
                <a:spcPts val="200"/>
              </a:spcAft>
              <a:buClr>
                <a:srgbClr val="0C7B9C"/>
              </a:buClr>
              <a:buSzPct val="75000"/>
              <a:buFont typeface="Monotype Sorts" pitchFamily="2" charset="2"/>
              <a:buChar char="l"/>
            </a:pPr>
            <a:r>
              <a:rPr lang="en-US" altLang="en-US" sz="2400" b="0" dirty="0"/>
              <a:t>Distance Between Centroids</a:t>
            </a:r>
          </a:p>
          <a:p>
            <a:pPr>
              <a:spcBef>
                <a:spcPts val="200"/>
              </a:spcBef>
              <a:spcAft>
                <a:spcPts val="200"/>
              </a:spcAft>
              <a:buClr>
                <a:srgbClr val="0C7B9C"/>
              </a:buClr>
              <a:buSzPct val="75000"/>
              <a:buFont typeface="Monotype Sorts" pitchFamily="2" charset="2"/>
              <a:buChar char="l"/>
            </a:pPr>
            <a:r>
              <a:rPr lang="en-US" altLang="en-US" sz="2400" b="0" dirty="0"/>
              <a:t>Other method</a:t>
            </a:r>
            <a:r>
              <a:rPr lang="tr-TR" altLang="en-US" sz="2400" b="0" dirty="0"/>
              <a:t>s</a:t>
            </a:r>
            <a:endParaRPr lang="en-US" altLang="en-US" sz="2400" b="0" dirty="0"/>
          </a:p>
        </p:txBody>
      </p:sp>
      <p:sp>
        <p:nvSpPr>
          <p:cNvPr id="59400" name="Freeform 32" descr="5%"/>
          <p:cNvSpPr>
            <a:spLocks/>
          </p:cNvSpPr>
          <p:nvPr/>
        </p:nvSpPr>
        <p:spPr bwMode="auto">
          <a:xfrm rot="-5400000">
            <a:off x="462757" y="1289843"/>
            <a:ext cx="1828800" cy="1382713"/>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Oval 33"/>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2" name="Oval 34"/>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3" name="Oval 35"/>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4" name="Oval 36"/>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5" name="Freeform 37" descr="5%"/>
          <p:cNvSpPr>
            <a:spLocks/>
          </p:cNvSpPr>
          <p:nvPr/>
        </p:nvSpPr>
        <p:spPr bwMode="auto">
          <a:xfrm rot="5400000" flipV="1">
            <a:off x="3352800" y="1143000"/>
            <a:ext cx="1828800" cy="1676400"/>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6" name="Oval 38"/>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7" name="Oval 39"/>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8" name="Oval 40"/>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09" name="Oval 41"/>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9410" name="Text Box 42"/>
          <p:cNvSpPr txBox="1">
            <a:spLocks noChangeArrowheads="1"/>
          </p:cNvSpPr>
          <p:nvPr/>
        </p:nvSpPr>
        <p:spPr bwMode="auto">
          <a:xfrm>
            <a:off x="5943600" y="43434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000"/>
              <a:t>Proximity Matrix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D9E8FE74-5FB1-941B-3856-CC4F35A8DAF6}"/>
              </a:ext>
            </a:extLst>
          </p:cNvPr>
          <p:cNvSpPr>
            <a:spLocks noGrp="1"/>
          </p:cNvSpPr>
          <p:nvPr>
            <p:ph type="dt" sz="quarter" idx="10"/>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68199E4-83CA-494A-982F-1C45EE648943}" type="datetime4">
              <a:rPr lang="en-US" altLang="tr-TR" sz="1400">
                <a:latin typeface="Arial" panose="020B0604020202020204" pitchFamily="34" charset="0"/>
              </a:rPr>
              <a:pPr eaLnBrk="1" hangingPunct="1"/>
              <a:t>May 7, 2025</a:t>
            </a:fld>
            <a:endParaRPr lang="en-US" altLang="tr-TR" sz="1400">
              <a:latin typeface="Arial" panose="020B0604020202020204" pitchFamily="34" charset="0"/>
            </a:endParaRPr>
          </a:p>
        </p:txBody>
      </p:sp>
      <p:sp>
        <p:nvSpPr>
          <p:cNvPr id="8195" name="Footer Placeholder 4">
            <a:extLst>
              <a:ext uri="{FF2B5EF4-FFF2-40B4-BE49-F238E27FC236}">
                <a16:creationId xmlns:a16="http://schemas.microsoft.com/office/drawing/2014/main" id="{370B0DFB-9D07-75A3-F9DF-FC6C717A1FDD}"/>
              </a:ext>
            </a:extLst>
          </p:cNvPr>
          <p:cNvSpPr>
            <a:spLocks noGrp="1"/>
          </p:cNvSpPr>
          <p:nvPr>
            <p:ph type="ftr" sz="quarter" idx="11"/>
          </p:nvPr>
        </p:nvSpPr>
        <p:spPr>
          <a:noFill/>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a:latin typeface="Arial" panose="020B0604020202020204" pitchFamily="34" charset="0"/>
              </a:rPr>
              <a:t>Data Mining: Concepts and Techniques</a:t>
            </a:r>
          </a:p>
        </p:txBody>
      </p:sp>
      <p:sp>
        <p:nvSpPr>
          <p:cNvPr id="8196" name="Slide Number Placeholder 5">
            <a:extLst>
              <a:ext uri="{FF2B5EF4-FFF2-40B4-BE49-F238E27FC236}">
                <a16:creationId xmlns:a16="http://schemas.microsoft.com/office/drawing/2014/main" id="{AFE2D7C9-5EEE-10AC-89BD-65E2F3BB5BB3}"/>
              </a:ext>
            </a:extLst>
          </p:cNvPr>
          <p:cNvSpPr>
            <a:spLocks noGrp="1"/>
          </p:cNvSpPr>
          <p:nvPr>
            <p:ph type="sldNum" sz="quarter" idx="12"/>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D469B905-03DC-431B-8DA3-5E68A61F3526}" type="slidenum">
              <a:rPr lang="en-US" altLang="tr-TR" smtClean="0"/>
              <a:pPr eaLnBrk="1" hangingPunct="1"/>
              <a:t>6</a:t>
            </a:fld>
            <a:endParaRPr lang="en-US" altLang="tr-TR" sz="1400">
              <a:latin typeface="Arial" panose="020B0604020202020204" pitchFamily="34" charset="0"/>
            </a:endParaRPr>
          </a:p>
        </p:txBody>
      </p:sp>
      <p:sp>
        <p:nvSpPr>
          <p:cNvPr id="8197" name="Rectangle 2">
            <a:extLst>
              <a:ext uri="{FF2B5EF4-FFF2-40B4-BE49-F238E27FC236}">
                <a16:creationId xmlns:a16="http://schemas.microsoft.com/office/drawing/2014/main" id="{B95A21B7-0F52-71EC-766A-ED86CF9FF4A0}"/>
              </a:ext>
            </a:extLst>
          </p:cNvPr>
          <p:cNvSpPr>
            <a:spLocks noGrp="1" noChangeArrowheads="1"/>
          </p:cNvSpPr>
          <p:nvPr>
            <p:ph type="title"/>
          </p:nvPr>
        </p:nvSpPr>
        <p:spPr>
          <a:xfrm>
            <a:off x="461963" y="203200"/>
            <a:ext cx="8229600" cy="850900"/>
          </a:xfrm>
        </p:spPr>
        <p:txBody>
          <a:bodyPr/>
          <a:lstStyle/>
          <a:p>
            <a:pPr eaLnBrk="1" hangingPunct="1"/>
            <a:r>
              <a:rPr lang="tr-TR" altLang="tr-TR" sz="3200"/>
              <a:t>Inter-cluster distance (similarity) metrics</a:t>
            </a:r>
            <a:endParaRPr lang="en-US" altLang="tr-TR" sz="3200"/>
          </a:p>
        </p:txBody>
      </p:sp>
      <p:sp>
        <p:nvSpPr>
          <p:cNvPr id="8198" name="Rectangle 3">
            <a:extLst>
              <a:ext uri="{FF2B5EF4-FFF2-40B4-BE49-F238E27FC236}">
                <a16:creationId xmlns:a16="http://schemas.microsoft.com/office/drawing/2014/main" id="{1DEE01ED-FACB-385B-6F0E-BCDA093559E5}"/>
              </a:ext>
            </a:extLst>
          </p:cNvPr>
          <p:cNvSpPr>
            <a:spLocks noGrp="1" noChangeArrowheads="1"/>
          </p:cNvSpPr>
          <p:nvPr>
            <p:ph type="body" idx="1"/>
          </p:nvPr>
        </p:nvSpPr>
        <p:spPr>
          <a:xfrm>
            <a:off x="231775" y="1085850"/>
            <a:ext cx="8912225" cy="5222875"/>
          </a:xfrm>
        </p:spPr>
        <p:txBody>
          <a:bodyPr/>
          <a:lstStyle/>
          <a:p>
            <a:pPr eaLnBrk="1" hangingPunct="1"/>
            <a:r>
              <a:rPr lang="tr-TR" altLang="tr-TR" sz="2200"/>
              <a:t>Many hierarchical clustering algorithms require that the distance (or inter-cluster similarity) between clusters to be determined. </a:t>
            </a:r>
          </a:p>
          <a:p>
            <a:pPr eaLnBrk="1" hangingPunct="1"/>
            <a:r>
              <a:rPr lang="en-US" altLang="tr-TR" sz="2200"/>
              <a:t>Let </a:t>
            </a:r>
            <a:r>
              <a:rPr lang="en-US" altLang="tr-TR" sz="2200" i="1"/>
              <a:t>K</a:t>
            </a:r>
            <a:r>
              <a:rPr lang="en-US" altLang="tr-TR" sz="2200" i="1" baseline="-25000"/>
              <a:t>i</a:t>
            </a:r>
            <a:r>
              <a:rPr lang="en-US" altLang="tr-TR" sz="2200"/>
              <a:t>, </a:t>
            </a:r>
            <a:r>
              <a:rPr lang="en-US" altLang="tr-TR" sz="2200" i="1"/>
              <a:t>K</a:t>
            </a:r>
            <a:r>
              <a:rPr lang="en-US" altLang="tr-TR" sz="2200" i="1" baseline="-25000"/>
              <a:t>j</a:t>
            </a:r>
            <a:r>
              <a:rPr lang="en-US" altLang="tr-TR" sz="2200"/>
              <a:t> be two clusters, </a:t>
            </a:r>
            <a:r>
              <a:rPr lang="en-US" altLang="tr-TR" sz="2200" i="1"/>
              <a:t>i</a:t>
            </a:r>
            <a:r>
              <a:rPr lang="en-US" altLang="tr-TR" sz="2200"/>
              <a:t> </a:t>
            </a:r>
            <a:r>
              <a:rPr lang="en-US" altLang="tr-TR" sz="2200">
                <a:sym typeface="Symbol" panose="05050102010706020507" pitchFamily="18" charset="2"/>
              </a:rPr>
              <a:t></a:t>
            </a:r>
            <a:r>
              <a:rPr lang="en-US" altLang="tr-TR" sz="2200"/>
              <a:t> </a:t>
            </a:r>
            <a:r>
              <a:rPr lang="en-US" altLang="tr-TR" sz="2200" i="1"/>
              <a:t>K</a:t>
            </a:r>
            <a:r>
              <a:rPr lang="en-US" altLang="tr-TR" sz="2200" i="1" baseline="-25000"/>
              <a:t>i</a:t>
            </a:r>
            <a:r>
              <a:rPr lang="en-US" altLang="tr-TR" sz="2200"/>
              <a:t> and </a:t>
            </a:r>
            <a:r>
              <a:rPr lang="en-US" altLang="tr-TR" sz="2200" i="1"/>
              <a:t>j</a:t>
            </a:r>
            <a:r>
              <a:rPr lang="en-US" altLang="tr-TR" sz="2200"/>
              <a:t> </a:t>
            </a:r>
            <a:r>
              <a:rPr lang="en-US" altLang="tr-TR" sz="2200">
                <a:sym typeface="Symbol" panose="05050102010706020507" pitchFamily="18" charset="2"/>
              </a:rPr>
              <a:t></a:t>
            </a:r>
            <a:r>
              <a:rPr lang="en-US" altLang="tr-TR" sz="2200"/>
              <a:t> </a:t>
            </a:r>
            <a:r>
              <a:rPr lang="en-US" altLang="tr-TR" sz="2200" i="1"/>
              <a:t>K</a:t>
            </a:r>
            <a:r>
              <a:rPr lang="en-US" altLang="tr-TR" sz="2200" i="1" baseline="-25000"/>
              <a:t>j</a:t>
            </a:r>
            <a:r>
              <a:rPr lang="tr-TR" altLang="tr-TR" sz="2200" i="1" baseline="-25000"/>
              <a:t>,,</a:t>
            </a:r>
            <a:r>
              <a:rPr lang="tr-TR" altLang="tr-TR" sz="2200" i="1"/>
              <a:t>, </a:t>
            </a:r>
            <a:r>
              <a:rPr lang="tr-TR" altLang="tr-TR" sz="2200"/>
              <a:t>there is a </a:t>
            </a:r>
            <a:r>
              <a:rPr lang="en-US" altLang="tr-TR" sz="2200"/>
              <a:t> variety of distance metrics </a:t>
            </a:r>
            <a:r>
              <a:rPr lang="tr-TR" altLang="tr-TR" sz="2200"/>
              <a:t>to calculate the distance between clusters</a:t>
            </a:r>
          </a:p>
          <a:p>
            <a:pPr eaLnBrk="1" hangingPunct="1"/>
            <a:endParaRPr lang="en-US" altLang="tr-TR" sz="2200" i="1"/>
          </a:p>
          <a:p>
            <a:pPr lvl="1" eaLnBrk="1" hangingPunct="1"/>
            <a:r>
              <a:rPr lang="en-US" altLang="tr-TR" b="1" u="sng">
                <a:solidFill>
                  <a:srgbClr val="006600"/>
                </a:solidFill>
              </a:rPr>
              <a:t>Single link</a:t>
            </a:r>
            <a:r>
              <a:rPr lang="en-US" altLang="tr-TR"/>
              <a:t>: Smallest distance between two points, one in </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t> and the other in </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i="1">
                <a:latin typeface="Times New Roman" panose="02020603050405020304" pitchFamily="18" charset="0"/>
              </a:rPr>
              <a:t> </a:t>
            </a:r>
            <a:r>
              <a:rPr lang="en-US" altLang="tr-TR"/>
              <a:t>: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a:latin typeface="Times New Roman" panose="02020603050405020304" pitchFamily="18" charset="0"/>
              </a:rPr>
              <a:t>) = </a:t>
            </a:r>
            <a:r>
              <a:rPr lang="en-US" altLang="tr-TR" i="1">
                <a:latin typeface="Times New Roman" panose="02020603050405020304" pitchFamily="18" charset="0"/>
              </a:rPr>
              <a:t>min</a:t>
            </a:r>
            <a:r>
              <a:rPr lang="en-US" altLang="tr-TR">
                <a:latin typeface="Times New Roman" panose="02020603050405020304" pitchFamily="18" charset="0"/>
              </a:rPr>
              <a:t>(</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i</a:t>
            </a:r>
            <a:r>
              <a:rPr lang="en-US" altLang="tr-TR">
                <a:latin typeface="Times New Roman" panose="02020603050405020304" pitchFamily="18" charset="0"/>
              </a:rPr>
              <a:t>, </a:t>
            </a:r>
            <a:r>
              <a:rPr lang="en-US" altLang="tr-TR" i="1">
                <a:latin typeface="Times New Roman" panose="02020603050405020304" pitchFamily="18" charset="0"/>
              </a:rPr>
              <a:t>j</a:t>
            </a:r>
            <a:r>
              <a:rPr lang="en-US" altLang="tr-TR">
                <a:latin typeface="Times New Roman" panose="02020603050405020304" pitchFamily="18" charset="0"/>
              </a:rPr>
              <a:t>))</a:t>
            </a:r>
            <a:r>
              <a:rPr lang="en-US" altLang="tr-TR"/>
              <a:t>.</a:t>
            </a:r>
          </a:p>
          <a:p>
            <a:pPr lvl="1" eaLnBrk="1" hangingPunct="1"/>
            <a:r>
              <a:rPr lang="en-US" altLang="tr-TR" b="1" u="sng">
                <a:solidFill>
                  <a:srgbClr val="006600"/>
                </a:solidFill>
              </a:rPr>
              <a:t>Complete link</a:t>
            </a:r>
            <a:r>
              <a:rPr lang="en-US" altLang="tr-TR"/>
              <a:t>:</a:t>
            </a:r>
            <a:r>
              <a:rPr lang="en-US" altLang="tr-TR" b="1"/>
              <a:t> </a:t>
            </a:r>
            <a:r>
              <a:rPr lang="en-US" altLang="tr-TR"/>
              <a:t>Largest distance between two points, one in </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t> and the other in </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i="1">
                <a:latin typeface="Times New Roman" panose="02020603050405020304" pitchFamily="18" charset="0"/>
              </a:rPr>
              <a:t> </a:t>
            </a:r>
            <a:r>
              <a:rPr lang="en-US" altLang="tr-TR"/>
              <a:t>: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a:latin typeface="Times New Roman" panose="02020603050405020304" pitchFamily="18" charset="0"/>
              </a:rPr>
              <a:t>) = </a:t>
            </a:r>
            <a:r>
              <a:rPr lang="en-US" altLang="tr-TR" i="1">
                <a:latin typeface="Times New Roman" panose="02020603050405020304" pitchFamily="18" charset="0"/>
              </a:rPr>
              <a:t>max</a:t>
            </a:r>
            <a:r>
              <a:rPr lang="en-US" altLang="tr-TR">
                <a:latin typeface="Times New Roman" panose="02020603050405020304" pitchFamily="18" charset="0"/>
              </a:rPr>
              <a:t>(</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i</a:t>
            </a:r>
            <a:r>
              <a:rPr lang="en-US" altLang="tr-TR">
                <a:latin typeface="Times New Roman" panose="02020603050405020304" pitchFamily="18" charset="0"/>
              </a:rPr>
              <a:t>, </a:t>
            </a:r>
            <a:r>
              <a:rPr lang="en-US" altLang="tr-TR" i="1">
                <a:latin typeface="Times New Roman" panose="02020603050405020304" pitchFamily="18" charset="0"/>
              </a:rPr>
              <a:t>j</a:t>
            </a:r>
            <a:r>
              <a:rPr lang="en-US" altLang="tr-TR">
                <a:latin typeface="Times New Roman" panose="02020603050405020304" pitchFamily="18" charset="0"/>
              </a:rPr>
              <a:t>))</a:t>
            </a:r>
            <a:r>
              <a:rPr lang="en-US" altLang="tr-TR"/>
              <a:t>.</a:t>
            </a:r>
          </a:p>
          <a:p>
            <a:pPr lvl="1" eaLnBrk="1" hangingPunct="1"/>
            <a:r>
              <a:rPr lang="en-US" altLang="tr-TR" b="1" u="sng">
                <a:solidFill>
                  <a:srgbClr val="006600"/>
                </a:solidFill>
              </a:rPr>
              <a:t>Average link</a:t>
            </a:r>
            <a:r>
              <a:rPr lang="en-US" altLang="tr-TR"/>
              <a:t>:</a:t>
            </a:r>
            <a:r>
              <a:rPr lang="en-US" altLang="tr-TR" b="1"/>
              <a:t> </a:t>
            </a:r>
            <a:r>
              <a:rPr lang="en-US" altLang="tr-TR"/>
              <a:t>Average distance between two points, one in </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t> and the other in </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i="1">
                <a:latin typeface="Times New Roman" panose="02020603050405020304" pitchFamily="18" charset="0"/>
              </a:rPr>
              <a:t> </a:t>
            </a:r>
            <a:r>
              <a:rPr lang="en-US" altLang="tr-TR"/>
              <a:t>: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a:latin typeface="Times New Roman" panose="02020603050405020304" pitchFamily="18" charset="0"/>
              </a:rPr>
              <a:t>) = </a:t>
            </a:r>
            <a:r>
              <a:rPr lang="en-US" altLang="tr-TR" i="1">
                <a:latin typeface="Times New Roman" panose="02020603050405020304" pitchFamily="18" charset="0"/>
              </a:rPr>
              <a:t>avg</a:t>
            </a:r>
            <a:r>
              <a:rPr lang="en-US" altLang="tr-TR">
                <a:latin typeface="Times New Roman" panose="02020603050405020304" pitchFamily="18" charset="0"/>
              </a:rPr>
              <a:t>(</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i</a:t>
            </a:r>
            <a:r>
              <a:rPr lang="en-US" altLang="tr-TR">
                <a:latin typeface="Times New Roman" panose="02020603050405020304" pitchFamily="18" charset="0"/>
              </a:rPr>
              <a:t>, </a:t>
            </a:r>
            <a:r>
              <a:rPr lang="en-US" altLang="tr-TR" i="1">
                <a:latin typeface="Times New Roman" panose="02020603050405020304" pitchFamily="18" charset="0"/>
              </a:rPr>
              <a:t>j</a:t>
            </a:r>
            <a:r>
              <a:rPr lang="en-US" altLang="tr-TR">
                <a:latin typeface="Times New Roman" panose="02020603050405020304" pitchFamily="18" charset="0"/>
              </a:rPr>
              <a:t>))</a:t>
            </a:r>
            <a:r>
              <a:rPr lang="en-US" altLang="tr-TR"/>
              <a:t>.</a:t>
            </a:r>
          </a:p>
          <a:p>
            <a:pPr lvl="1" eaLnBrk="1" hangingPunct="1"/>
            <a:r>
              <a:rPr lang="en-US" altLang="tr-TR" b="1" u="sng">
                <a:solidFill>
                  <a:srgbClr val="006600"/>
                </a:solidFill>
              </a:rPr>
              <a:t>Centroid</a:t>
            </a:r>
            <a:r>
              <a:rPr lang="en-US" altLang="tr-TR"/>
              <a:t>: Distance between the centroid: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a:latin typeface="Times New Roman" panose="02020603050405020304" pitchFamily="18" charset="0"/>
              </a:rPr>
              <a:t>) =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C</a:t>
            </a:r>
            <a:r>
              <a:rPr lang="en-US" altLang="tr-TR" i="1" baseline="-25000">
                <a:latin typeface="Times New Roman" panose="02020603050405020304" pitchFamily="18" charset="0"/>
              </a:rPr>
              <a:t>Ki</a:t>
            </a:r>
            <a:r>
              <a:rPr lang="en-US" altLang="tr-TR">
                <a:latin typeface="Times New Roman" panose="02020603050405020304" pitchFamily="18" charset="0"/>
              </a:rPr>
              <a:t>,</a:t>
            </a:r>
            <a:r>
              <a:rPr lang="en-US" altLang="tr-TR" i="1">
                <a:latin typeface="Times New Roman" panose="02020603050405020304" pitchFamily="18" charset="0"/>
              </a:rPr>
              <a:t>C</a:t>
            </a:r>
            <a:r>
              <a:rPr lang="en-US" altLang="tr-TR" i="1" baseline="-25000">
                <a:latin typeface="Times New Roman" panose="02020603050405020304" pitchFamily="18" charset="0"/>
              </a:rPr>
              <a:t>Kj</a:t>
            </a:r>
            <a:r>
              <a:rPr lang="en-US" altLang="tr-TR">
                <a:latin typeface="Times New Roman" panose="02020603050405020304" pitchFamily="18" charset="0"/>
              </a:rPr>
              <a:t>)</a:t>
            </a:r>
            <a:r>
              <a:rPr lang="en-US" altLang="tr-TR"/>
              <a:t>.</a:t>
            </a:r>
          </a:p>
          <a:p>
            <a:pPr lvl="1" eaLnBrk="1" hangingPunct="1"/>
            <a:r>
              <a:rPr lang="en-US" altLang="tr-TR" b="1" u="sng">
                <a:solidFill>
                  <a:srgbClr val="006600"/>
                </a:solidFill>
              </a:rPr>
              <a:t>Medoid</a:t>
            </a:r>
            <a:r>
              <a:rPr lang="en-US" altLang="tr-TR"/>
              <a:t>: Distance between the medoids: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i</a:t>
            </a:r>
            <a:r>
              <a:rPr lang="en-US" altLang="tr-TR">
                <a:latin typeface="Times New Roman" panose="02020603050405020304" pitchFamily="18" charset="0"/>
              </a:rPr>
              <a:t>,</a:t>
            </a:r>
            <a:r>
              <a:rPr lang="en-US" altLang="tr-TR" i="1">
                <a:latin typeface="Times New Roman" panose="02020603050405020304" pitchFamily="18" charset="0"/>
              </a:rPr>
              <a:t>K</a:t>
            </a:r>
            <a:r>
              <a:rPr lang="en-US" altLang="tr-TR" i="1" baseline="-25000">
                <a:latin typeface="Times New Roman" panose="02020603050405020304" pitchFamily="18" charset="0"/>
              </a:rPr>
              <a:t>j</a:t>
            </a:r>
            <a:r>
              <a:rPr lang="en-US" altLang="tr-TR">
                <a:latin typeface="Times New Roman" panose="02020603050405020304" pitchFamily="18" charset="0"/>
              </a:rPr>
              <a:t>) = </a:t>
            </a:r>
            <a:r>
              <a:rPr lang="en-US" altLang="tr-TR" i="1">
                <a:latin typeface="Times New Roman" panose="02020603050405020304" pitchFamily="18" charset="0"/>
              </a:rPr>
              <a:t>dist</a:t>
            </a:r>
            <a:r>
              <a:rPr lang="en-US" altLang="tr-TR">
                <a:latin typeface="Times New Roman" panose="02020603050405020304" pitchFamily="18" charset="0"/>
              </a:rPr>
              <a:t>(</a:t>
            </a:r>
            <a:r>
              <a:rPr lang="en-US" altLang="tr-TR" i="1">
                <a:latin typeface="Times New Roman" panose="02020603050405020304" pitchFamily="18" charset="0"/>
              </a:rPr>
              <a:t>M</a:t>
            </a:r>
            <a:r>
              <a:rPr lang="en-US" altLang="tr-TR" i="1" baseline="-25000">
                <a:latin typeface="Times New Roman" panose="02020603050405020304" pitchFamily="18" charset="0"/>
              </a:rPr>
              <a:t>Ki</a:t>
            </a:r>
            <a:r>
              <a:rPr lang="en-US" altLang="tr-TR">
                <a:latin typeface="Times New Roman" panose="02020603050405020304" pitchFamily="18" charset="0"/>
              </a:rPr>
              <a:t>,</a:t>
            </a:r>
            <a:r>
              <a:rPr lang="en-US" altLang="tr-TR" i="1">
                <a:latin typeface="Times New Roman" panose="02020603050405020304" pitchFamily="18" charset="0"/>
              </a:rPr>
              <a:t>M</a:t>
            </a:r>
            <a:r>
              <a:rPr lang="en-US" altLang="tr-TR" i="1" baseline="-25000">
                <a:latin typeface="Times New Roman" panose="02020603050405020304" pitchFamily="18" charset="0"/>
              </a:rPr>
              <a:t>Kj</a:t>
            </a:r>
            <a:r>
              <a:rPr lang="en-US" altLang="tr-TR">
                <a:latin typeface="Times New Roman" panose="02020603050405020304" pitchFamily="18" charset="0"/>
              </a:rPr>
              <a:t>)</a:t>
            </a:r>
            <a:r>
              <a:rPr lang="en-US" altLang="tr-T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a:extLst>
              <a:ext uri="{FF2B5EF4-FFF2-40B4-BE49-F238E27FC236}">
                <a16:creationId xmlns:a16="http://schemas.microsoft.com/office/drawing/2014/main" id="{499BB6C4-2196-73BC-A89E-F93E6013ADB5}"/>
              </a:ext>
            </a:extLst>
          </p:cNvPr>
          <p:cNvSpPr>
            <a:spLocks noGrp="1"/>
          </p:cNvSpPr>
          <p:nvPr>
            <p:ph type="sldNum" sz="quarter" idx="12"/>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fld id="{D469B905-03DC-431B-8DA3-5E68A61F3526}" type="slidenum">
              <a:rPr lang="en-US" altLang="tr-TR" smtClean="0"/>
              <a:pPr eaLnBrk="1" hangingPunct="1"/>
              <a:t>7</a:t>
            </a:fld>
            <a:endParaRPr lang="en-US" altLang="tr-TR" sz="1400">
              <a:latin typeface="Arial" panose="020B0604020202020204" pitchFamily="34" charset="0"/>
            </a:endParaRPr>
          </a:p>
        </p:txBody>
      </p:sp>
      <p:sp>
        <p:nvSpPr>
          <p:cNvPr id="9221" name="Rectangle 2">
            <a:extLst>
              <a:ext uri="{FF2B5EF4-FFF2-40B4-BE49-F238E27FC236}">
                <a16:creationId xmlns:a16="http://schemas.microsoft.com/office/drawing/2014/main" id="{53EE3536-792A-9496-ABA3-6D410B4F3B75}"/>
              </a:ext>
            </a:extLst>
          </p:cNvPr>
          <p:cNvSpPr>
            <a:spLocks noGrp="1" noChangeArrowheads="1"/>
          </p:cNvSpPr>
          <p:nvPr>
            <p:ph type="title"/>
          </p:nvPr>
        </p:nvSpPr>
        <p:spPr/>
        <p:txBody>
          <a:bodyPr/>
          <a:lstStyle/>
          <a:p>
            <a:pPr eaLnBrk="1" hangingPunct="1"/>
            <a:r>
              <a:rPr lang="tr-TR" altLang="tr-TR"/>
              <a:t>Inter-cluster distance metrics </a:t>
            </a:r>
            <a:r>
              <a:rPr lang="en-US" altLang="tr-TR"/>
              <a:t>(cont.)</a:t>
            </a:r>
          </a:p>
        </p:txBody>
      </p:sp>
      <p:grpSp>
        <p:nvGrpSpPr>
          <p:cNvPr id="9222" name="Group 4">
            <a:extLst>
              <a:ext uri="{FF2B5EF4-FFF2-40B4-BE49-F238E27FC236}">
                <a16:creationId xmlns:a16="http://schemas.microsoft.com/office/drawing/2014/main" id="{06E963B8-5E79-B4B1-ACAE-B84D6A8ABB24}"/>
              </a:ext>
            </a:extLst>
          </p:cNvPr>
          <p:cNvGrpSpPr>
            <a:grpSpLocks/>
          </p:cNvGrpSpPr>
          <p:nvPr/>
        </p:nvGrpSpPr>
        <p:grpSpPr bwMode="auto">
          <a:xfrm>
            <a:off x="1828800" y="3851275"/>
            <a:ext cx="5384800" cy="2497138"/>
            <a:chOff x="1478" y="1631"/>
            <a:chExt cx="2449" cy="671"/>
          </a:xfrm>
        </p:grpSpPr>
        <p:sp>
          <p:nvSpPr>
            <p:cNvPr id="9231" name="Oval 5">
              <a:extLst>
                <a:ext uri="{FF2B5EF4-FFF2-40B4-BE49-F238E27FC236}">
                  <a16:creationId xmlns:a16="http://schemas.microsoft.com/office/drawing/2014/main" id="{9E8AF576-8388-7A57-0A6F-53666B68EE48}"/>
                </a:ext>
              </a:extLst>
            </p:cNvPr>
            <p:cNvSpPr>
              <a:spLocks noChangeArrowheads="1"/>
            </p:cNvSpPr>
            <p:nvPr/>
          </p:nvSpPr>
          <p:spPr bwMode="auto">
            <a:xfrm>
              <a:off x="1478" y="18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2" name="Oval 6">
              <a:extLst>
                <a:ext uri="{FF2B5EF4-FFF2-40B4-BE49-F238E27FC236}">
                  <a16:creationId xmlns:a16="http://schemas.microsoft.com/office/drawing/2014/main" id="{BBE62D7A-42B7-1F45-8B6B-E23088DFFE78}"/>
                </a:ext>
              </a:extLst>
            </p:cNvPr>
            <p:cNvSpPr>
              <a:spLocks noChangeArrowheads="1"/>
            </p:cNvSpPr>
            <p:nvPr/>
          </p:nvSpPr>
          <p:spPr bwMode="auto">
            <a:xfrm>
              <a:off x="1888" y="1747"/>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3" name="Oval 7">
              <a:extLst>
                <a:ext uri="{FF2B5EF4-FFF2-40B4-BE49-F238E27FC236}">
                  <a16:creationId xmlns:a16="http://schemas.microsoft.com/office/drawing/2014/main" id="{B3366C61-0BEC-B795-7E35-470D96F4E38B}"/>
                </a:ext>
              </a:extLst>
            </p:cNvPr>
            <p:cNvSpPr>
              <a:spLocks noChangeArrowheads="1"/>
            </p:cNvSpPr>
            <p:nvPr/>
          </p:nvSpPr>
          <p:spPr bwMode="auto">
            <a:xfrm>
              <a:off x="1536" y="2163"/>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4" name="Oval 8">
              <a:extLst>
                <a:ext uri="{FF2B5EF4-FFF2-40B4-BE49-F238E27FC236}">
                  <a16:creationId xmlns:a16="http://schemas.microsoft.com/office/drawing/2014/main" id="{BE6D59C3-D9CD-C382-1E1F-B3A78E9ACFDA}"/>
                </a:ext>
              </a:extLst>
            </p:cNvPr>
            <p:cNvSpPr>
              <a:spLocks noChangeArrowheads="1"/>
            </p:cNvSpPr>
            <p:nvPr/>
          </p:nvSpPr>
          <p:spPr bwMode="auto">
            <a:xfrm>
              <a:off x="2003" y="1939"/>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5" name="Oval 9">
              <a:extLst>
                <a:ext uri="{FF2B5EF4-FFF2-40B4-BE49-F238E27FC236}">
                  <a16:creationId xmlns:a16="http://schemas.microsoft.com/office/drawing/2014/main" id="{66B1B77C-0574-3F6A-A04C-112060929A0A}"/>
                </a:ext>
              </a:extLst>
            </p:cNvPr>
            <p:cNvSpPr>
              <a:spLocks noChangeArrowheads="1"/>
            </p:cNvSpPr>
            <p:nvPr/>
          </p:nvSpPr>
          <p:spPr bwMode="auto">
            <a:xfrm>
              <a:off x="1863" y="2207"/>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6" name="Oval 10">
              <a:extLst>
                <a:ext uri="{FF2B5EF4-FFF2-40B4-BE49-F238E27FC236}">
                  <a16:creationId xmlns:a16="http://schemas.microsoft.com/office/drawing/2014/main" id="{5FF676F6-BF19-11A3-AF6A-6B914C81E2EC}"/>
                </a:ext>
              </a:extLst>
            </p:cNvPr>
            <p:cNvSpPr>
              <a:spLocks noChangeArrowheads="1"/>
            </p:cNvSpPr>
            <p:nvPr/>
          </p:nvSpPr>
          <p:spPr bwMode="auto">
            <a:xfrm>
              <a:off x="1733" y="191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7" name="Oval 11">
              <a:extLst>
                <a:ext uri="{FF2B5EF4-FFF2-40B4-BE49-F238E27FC236}">
                  <a16:creationId xmlns:a16="http://schemas.microsoft.com/office/drawing/2014/main" id="{AD6303EE-538B-D546-88BD-D84DB1421255}"/>
                </a:ext>
              </a:extLst>
            </p:cNvPr>
            <p:cNvSpPr>
              <a:spLocks noChangeArrowheads="1"/>
            </p:cNvSpPr>
            <p:nvPr/>
          </p:nvSpPr>
          <p:spPr bwMode="auto">
            <a:xfrm>
              <a:off x="3103" y="1631"/>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8" name="Oval 12">
              <a:extLst>
                <a:ext uri="{FF2B5EF4-FFF2-40B4-BE49-F238E27FC236}">
                  <a16:creationId xmlns:a16="http://schemas.microsoft.com/office/drawing/2014/main" id="{A14AC40F-7CCE-A14B-61ED-47B13BD46D7E}"/>
                </a:ext>
              </a:extLst>
            </p:cNvPr>
            <p:cNvSpPr>
              <a:spLocks noChangeArrowheads="1"/>
            </p:cNvSpPr>
            <p:nvPr/>
          </p:nvSpPr>
          <p:spPr bwMode="auto">
            <a:xfrm>
              <a:off x="3871" y="1990"/>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9" name="Oval 13">
              <a:extLst>
                <a:ext uri="{FF2B5EF4-FFF2-40B4-BE49-F238E27FC236}">
                  <a16:creationId xmlns:a16="http://schemas.microsoft.com/office/drawing/2014/main" id="{7CDF8123-C87A-7BB1-B83C-E41BF160BEB5}"/>
                </a:ext>
              </a:extLst>
            </p:cNvPr>
            <p:cNvSpPr>
              <a:spLocks noChangeArrowheads="1"/>
            </p:cNvSpPr>
            <p:nvPr/>
          </p:nvSpPr>
          <p:spPr bwMode="auto">
            <a:xfrm>
              <a:off x="3238" y="2125"/>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0" name="Oval 14">
              <a:extLst>
                <a:ext uri="{FF2B5EF4-FFF2-40B4-BE49-F238E27FC236}">
                  <a16:creationId xmlns:a16="http://schemas.microsoft.com/office/drawing/2014/main" id="{BD2EC443-CB7F-78F2-C299-D0A8A687544B}"/>
                </a:ext>
              </a:extLst>
            </p:cNvPr>
            <p:cNvSpPr>
              <a:spLocks noChangeArrowheads="1"/>
            </p:cNvSpPr>
            <p:nvPr/>
          </p:nvSpPr>
          <p:spPr bwMode="auto">
            <a:xfrm>
              <a:off x="3532" y="2246"/>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1" name="Oval 15">
              <a:extLst>
                <a:ext uri="{FF2B5EF4-FFF2-40B4-BE49-F238E27FC236}">
                  <a16:creationId xmlns:a16="http://schemas.microsoft.com/office/drawing/2014/main" id="{4DC6F357-B382-72C0-8C2E-B18EEA33C575}"/>
                </a:ext>
              </a:extLst>
            </p:cNvPr>
            <p:cNvSpPr>
              <a:spLocks noChangeArrowheads="1"/>
            </p:cNvSpPr>
            <p:nvPr/>
          </p:nvSpPr>
          <p:spPr bwMode="auto">
            <a:xfrm>
              <a:off x="3673" y="1728"/>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2" name="Oval 16">
              <a:extLst>
                <a:ext uri="{FF2B5EF4-FFF2-40B4-BE49-F238E27FC236}">
                  <a16:creationId xmlns:a16="http://schemas.microsoft.com/office/drawing/2014/main" id="{F84F4DCB-70D9-2F8E-914C-CC20A19F7A83}"/>
                </a:ext>
              </a:extLst>
            </p:cNvPr>
            <p:cNvSpPr>
              <a:spLocks noChangeArrowheads="1"/>
            </p:cNvSpPr>
            <p:nvPr/>
          </p:nvSpPr>
          <p:spPr bwMode="auto">
            <a:xfrm>
              <a:off x="3513" y="1945"/>
              <a:ext cx="56" cy="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3" name="Rectangle 17">
              <a:extLst>
                <a:ext uri="{FF2B5EF4-FFF2-40B4-BE49-F238E27FC236}">
                  <a16:creationId xmlns:a16="http://schemas.microsoft.com/office/drawing/2014/main" id="{40264B80-D430-E335-DA37-80EBADAEE2FD}"/>
                </a:ext>
              </a:extLst>
            </p:cNvPr>
            <p:cNvSpPr>
              <a:spLocks noChangeArrowheads="1"/>
            </p:cNvSpPr>
            <p:nvPr/>
          </p:nvSpPr>
          <p:spPr bwMode="auto">
            <a:xfrm>
              <a:off x="3411" y="1869"/>
              <a:ext cx="56" cy="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4" name="Rectangle 18">
              <a:extLst>
                <a:ext uri="{FF2B5EF4-FFF2-40B4-BE49-F238E27FC236}">
                  <a16:creationId xmlns:a16="http://schemas.microsoft.com/office/drawing/2014/main" id="{64001D5F-8A3F-D5D5-45C0-AF045A9DC728}"/>
                </a:ext>
              </a:extLst>
            </p:cNvPr>
            <p:cNvSpPr>
              <a:spLocks noChangeArrowheads="1"/>
            </p:cNvSpPr>
            <p:nvPr/>
          </p:nvSpPr>
          <p:spPr bwMode="auto">
            <a:xfrm>
              <a:off x="1754" y="1984"/>
              <a:ext cx="56" cy="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45" name="Line 19">
              <a:extLst>
                <a:ext uri="{FF2B5EF4-FFF2-40B4-BE49-F238E27FC236}">
                  <a16:creationId xmlns:a16="http://schemas.microsoft.com/office/drawing/2014/main" id="{58AE992B-08D8-45F4-1C27-8603401A2B9D}"/>
                </a:ext>
              </a:extLst>
            </p:cNvPr>
            <p:cNvSpPr>
              <a:spLocks noChangeShapeType="1"/>
            </p:cNvSpPr>
            <p:nvPr/>
          </p:nvSpPr>
          <p:spPr bwMode="auto">
            <a:xfrm flipV="1">
              <a:off x="2048" y="1670"/>
              <a:ext cx="106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46" name="Line 20">
              <a:extLst>
                <a:ext uri="{FF2B5EF4-FFF2-40B4-BE49-F238E27FC236}">
                  <a16:creationId xmlns:a16="http://schemas.microsoft.com/office/drawing/2014/main" id="{6DEFE80E-4C1B-7F63-4187-A7D4DBE5A519}"/>
                </a:ext>
              </a:extLst>
            </p:cNvPr>
            <p:cNvSpPr>
              <a:spLocks noChangeShapeType="1"/>
            </p:cNvSpPr>
            <p:nvPr/>
          </p:nvSpPr>
          <p:spPr bwMode="auto">
            <a:xfrm>
              <a:off x="1523" y="1868"/>
              <a:ext cx="2349" cy="14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47" name="Line 21">
              <a:extLst>
                <a:ext uri="{FF2B5EF4-FFF2-40B4-BE49-F238E27FC236}">
                  <a16:creationId xmlns:a16="http://schemas.microsoft.com/office/drawing/2014/main" id="{2BFA214F-433F-E913-A72C-0B384064DA73}"/>
                </a:ext>
              </a:extLst>
            </p:cNvPr>
            <p:cNvSpPr>
              <a:spLocks noChangeShapeType="1"/>
            </p:cNvSpPr>
            <p:nvPr/>
          </p:nvSpPr>
          <p:spPr bwMode="auto">
            <a:xfrm flipV="1">
              <a:off x="1779" y="1901"/>
              <a:ext cx="1619" cy="10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48" name="Line 22">
              <a:extLst>
                <a:ext uri="{FF2B5EF4-FFF2-40B4-BE49-F238E27FC236}">
                  <a16:creationId xmlns:a16="http://schemas.microsoft.com/office/drawing/2014/main" id="{0E54E163-DA43-F18B-C9C0-8F1E933AAB2E}"/>
                </a:ext>
              </a:extLst>
            </p:cNvPr>
            <p:cNvSpPr>
              <a:spLocks noChangeShapeType="1"/>
            </p:cNvSpPr>
            <p:nvPr/>
          </p:nvSpPr>
          <p:spPr bwMode="auto">
            <a:xfrm>
              <a:off x="1766" y="1933"/>
              <a:ext cx="1748" cy="32"/>
            </a:xfrm>
            <a:prstGeom prst="line">
              <a:avLst/>
            </a:prstGeom>
            <a:noFill/>
            <a:ln w="9525">
              <a:solidFill>
                <a:schemeClr val="tx1"/>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9223" name="Text Box 23">
            <a:extLst>
              <a:ext uri="{FF2B5EF4-FFF2-40B4-BE49-F238E27FC236}">
                <a16:creationId xmlns:a16="http://schemas.microsoft.com/office/drawing/2014/main" id="{9A08AD78-61F4-87D2-A97C-4DBD1D9716F5}"/>
              </a:ext>
            </a:extLst>
          </p:cNvPr>
          <p:cNvSpPr txBox="1">
            <a:spLocks noChangeArrowheads="1"/>
          </p:cNvSpPr>
          <p:nvPr/>
        </p:nvSpPr>
        <p:spPr bwMode="auto">
          <a:xfrm>
            <a:off x="7731125" y="2890838"/>
            <a:ext cx="1219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tr-TR" sz="1400">
                <a:latin typeface="Arial" panose="020B0604020202020204" pitchFamily="34" charset="0"/>
              </a:rPr>
              <a:t>single link</a:t>
            </a:r>
          </a:p>
          <a:p>
            <a:pPr eaLnBrk="1" hangingPunct="1"/>
            <a:r>
              <a:rPr lang="en-US" altLang="tr-TR" sz="1400">
                <a:latin typeface="Arial" panose="020B0604020202020204" pitchFamily="34" charset="0"/>
              </a:rPr>
              <a:t>complete link</a:t>
            </a:r>
          </a:p>
          <a:p>
            <a:pPr eaLnBrk="1" hangingPunct="1"/>
            <a:r>
              <a:rPr lang="en-US" altLang="tr-TR" sz="1400">
                <a:latin typeface="Arial" panose="020B0604020202020204" pitchFamily="34" charset="0"/>
              </a:rPr>
              <a:t>centroid</a:t>
            </a:r>
          </a:p>
          <a:p>
            <a:pPr eaLnBrk="1" hangingPunct="1"/>
            <a:r>
              <a:rPr lang="en-US" altLang="tr-TR" sz="1400">
                <a:latin typeface="Arial" panose="020B0604020202020204" pitchFamily="34" charset="0"/>
              </a:rPr>
              <a:t>medoid</a:t>
            </a:r>
          </a:p>
        </p:txBody>
      </p:sp>
      <p:sp>
        <p:nvSpPr>
          <p:cNvPr id="9224" name="Line 24">
            <a:extLst>
              <a:ext uri="{FF2B5EF4-FFF2-40B4-BE49-F238E27FC236}">
                <a16:creationId xmlns:a16="http://schemas.microsoft.com/office/drawing/2014/main" id="{64EAACFC-9345-4ECE-3E6E-97877DA77F2F}"/>
              </a:ext>
            </a:extLst>
          </p:cNvPr>
          <p:cNvSpPr>
            <a:spLocks noChangeShapeType="1"/>
          </p:cNvSpPr>
          <p:nvPr/>
        </p:nvSpPr>
        <p:spPr bwMode="auto">
          <a:xfrm>
            <a:off x="7239000" y="3043238"/>
            <a:ext cx="420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25" name="Line 25">
            <a:extLst>
              <a:ext uri="{FF2B5EF4-FFF2-40B4-BE49-F238E27FC236}">
                <a16:creationId xmlns:a16="http://schemas.microsoft.com/office/drawing/2014/main" id="{AE0CB4BB-3BA8-E6E2-9ED0-B1CCE94B7CDC}"/>
              </a:ext>
            </a:extLst>
          </p:cNvPr>
          <p:cNvSpPr>
            <a:spLocks noChangeShapeType="1"/>
          </p:cNvSpPr>
          <p:nvPr/>
        </p:nvSpPr>
        <p:spPr bwMode="auto">
          <a:xfrm>
            <a:off x="7239000" y="3271838"/>
            <a:ext cx="42068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26" name="Line 26">
            <a:extLst>
              <a:ext uri="{FF2B5EF4-FFF2-40B4-BE49-F238E27FC236}">
                <a16:creationId xmlns:a16="http://schemas.microsoft.com/office/drawing/2014/main" id="{2D87C5E3-2117-B2F6-4506-E5D1D642FD62}"/>
              </a:ext>
            </a:extLst>
          </p:cNvPr>
          <p:cNvSpPr>
            <a:spLocks noChangeShapeType="1"/>
          </p:cNvSpPr>
          <p:nvPr/>
        </p:nvSpPr>
        <p:spPr bwMode="auto">
          <a:xfrm>
            <a:off x="7239000" y="3500438"/>
            <a:ext cx="4206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27" name="Line 27">
            <a:extLst>
              <a:ext uri="{FF2B5EF4-FFF2-40B4-BE49-F238E27FC236}">
                <a16:creationId xmlns:a16="http://schemas.microsoft.com/office/drawing/2014/main" id="{86553235-BDE9-213D-899B-A2DA7B67D5AF}"/>
              </a:ext>
            </a:extLst>
          </p:cNvPr>
          <p:cNvSpPr>
            <a:spLocks noChangeShapeType="1"/>
          </p:cNvSpPr>
          <p:nvPr/>
        </p:nvSpPr>
        <p:spPr bwMode="auto">
          <a:xfrm>
            <a:off x="7239000" y="3729038"/>
            <a:ext cx="420688" cy="0"/>
          </a:xfrm>
          <a:prstGeom prst="line">
            <a:avLst/>
          </a:prstGeom>
          <a:noFill/>
          <a:ln w="9525">
            <a:solidFill>
              <a:schemeClr val="tx1"/>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28" name="Rectangle 29">
            <a:extLst>
              <a:ext uri="{FF2B5EF4-FFF2-40B4-BE49-F238E27FC236}">
                <a16:creationId xmlns:a16="http://schemas.microsoft.com/office/drawing/2014/main" id="{82FEFA7C-8736-C7D0-CFA8-CE23601E2946}"/>
              </a:ext>
            </a:extLst>
          </p:cNvPr>
          <p:cNvSpPr>
            <a:spLocks noChangeArrowheads="1"/>
          </p:cNvSpPr>
          <p:nvPr/>
        </p:nvSpPr>
        <p:spPr bwMode="auto">
          <a:xfrm>
            <a:off x="-420688" y="1085850"/>
            <a:ext cx="8566151" cy="20478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eaLnBrk="1" hangingPunct="1">
              <a:buFontTx/>
              <a:buChar char="•"/>
            </a:pPr>
            <a:r>
              <a:rPr lang="en-US" altLang="tr-TR" sz="1600" b="1">
                <a:solidFill>
                  <a:srgbClr val="000000"/>
                </a:solidFill>
                <a:latin typeface="Arial" panose="020B0604020202020204" pitchFamily="34" charset="0"/>
              </a:rPr>
              <a:t>Single link</a:t>
            </a:r>
            <a:r>
              <a:rPr lang="en-US" altLang="tr-TR" sz="1600">
                <a:solidFill>
                  <a:srgbClr val="000000"/>
                </a:solidFill>
                <a:latin typeface="Arial" panose="020B0604020202020204" pitchFamily="34" charset="0"/>
              </a:rPr>
              <a:t>: Calculate the smallest distance between an element in one cluster and an element in the other cluster.</a:t>
            </a:r>
          </a:p>
          <a:p>
            <a:pPr lvl="1" eaLnBrk="1" hangingPunct="1">
              <a:buFontTx/>
              <a:buChar char="•"/>
            </a:pPr>
            <a:r>
              <a:rPr lang="en-US" altLang="tr-TR" sz="1600" b="1">
                <a:solidFill>
                  <a:srgbClr val="000000"/>
                </a:solidFill>
                <a:latin typeface="Arial" panose="020B0604020202020204" pitchFamily="34" charset="0"/>
              </a:rPr>
              <a:t>Complete link (Farthest neighbor)</a:t>
            </a:r>
            <a:r>
              <a:rPr lang="en-US" altLang="tr-TR" sz="1600">
                <a:solidFill>
                  <a:srgbClr val="000000"/>
                </a:solidFill>
                <a:latin typeface="Arial" panose="020B0604020202020204" pitchFamily="34" charset="0"/>
              </a:rPr>
              <a:t>: Calculate the largest distance between an element in one cluster and an element in the other cluster.</a:t>
            </a:r>
          </a:p>
          <a:p>
            <a:pPr lvl="1" eaLnBrk="1" hangingPunct="1">
              <a:buFontTx/>
              <a:buChar char="•"/>
            </a:pPr>
            <a:r>
              <a:rPr lang="en-US" altLang="tr-TR" sz="1600" b="1">
                <a:solidFill>
                  <a:srgbClr val="000000"/>
                </a:solidFill>
                <a:latin typeface="Arial" panose="020B0604020202020204" pitchFamily="34" charset="0"/>
              </a:rPr>
              <a:t>Average link</a:t>
            </a:r>
            <a:r>
              <a:rPr lang="en-US" altLang="tr-TR" sz="1600">
                <a:solidFill>
                  <a:srgbClr val="000000"/>
                </a:solidFill>
                <a:latin typeface="Arial" panose="020B0604020202020204" pitchFamily="34" charset="0"/>
              </a:rPr>
              <a:t>: Calculate the average distance between each element in one cluster and all elements in the other cluster.</a:t>
            </a:r>
          </a:p>
          <a:p>
            <a:pPr lvl="1" eaLnBrk="1" hangingPunct="1">
              <a:buFontTx/>
              <a:buChar char="•"/>
            </a:pPr>
            <a:r>
              <a:rPr lang="en-US" altLang="tr-TR" sz="1600" b="1">
                <a:solidFill>
                  <a:srgbClr val="000000"/>
                </a:solidFill>
                <a:latin typeface="Arial" panose="020B0604020202020204" pitchFamily="34" charset="0"/>
              </a:rPr>
              <a:t>Centroid</a:t>
            </a:r>
            <a:r>
              <a:rPr lang="en-US" altLang="tr-TR" sz="1600">
                <a:solidFill>
                  <a:srgbClr val="000000"/>
                </a:solidFill>
                <a:latin typeface="Arial" panose="020B0604020202020204" pitchFamily="34" charset="0"/>
              </a:rPr>
              <a:t>: Calculate the distance between cluster centroids.</a:t>
            </a:r>
          </a:p>
          <a:p>
            <a:pPr lvl="1" eaLnBrk="1" hangingPunct="1">
              <a:buFontTx/>
              <a:buChar char="•"/>
            </a:pPr>
            <a:r>
              <a:rPr lang="en-US" altLang="tr-TR" sz="1600" b="1">
                <a:solidFill>
                  <a:srgbClr val="000000"/>
                </a:solidFill>
                <a:latin typeface="Arial" panose="020B0604020202020204" pitchFamily="34" charset="0"/>
              </a:rPr>
              <a:t>Medoid</a:t>
            </a:r>
            <a:r>
              <a:rPr lang="en-US" altLang="tr-TR" sz="1600">
                <a:solidFill>
                  <a:srgbClr val="000000"/>
                </a:solidFill>
                <a:latin typeface="Arial" panose="020B0604020202020204" pitchFamily="34" charset="0"/>
              </a:rPr>
              <a:t>:  Calculate the distance between cluster medoids.</a:t>
            </a:r>
          </a:p>
        </p:txBody>
      </p:sp>
      <p:sp>
        <p:nvSpPr>
          <p:cNvPr id="9229" name="Oval 33">
            <a:extLst>
              <a:ext uri="{FF2B5EF4-FFF2-40B4-BE49-F238E27FC236}">
                <a16:creationId xmlns:a16="http://schemas.microsoft.com/office/drawing/2014/main" id="{D49B9E3F-2A7B-279A-1328-FA329956D401}"/>
              </a:ext>
            </a:extLst>
          </p:cNvPr>
          <p:cNvSpPr>
            <a:spLocks noChangeArrowheads="1"/>
          </p:cNvSpPr>
          <p:nvPr/>
        </p:nvSpPr>
        <p:spPr bwMode="auto">
          <a:xfrm>
            <a:off x="962025" y="3505200"/>
            <a:ext cx="3033713" cy="3073400"/>
          </a:xfrm>
          <a:prstGeom prst="ellipse">
            <a:avLst/>
          </a:prstGeom>
          <a:solidFill>
            <a:srgbClr val="FFFF99">
              <a:alpha val="1607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
        <p:nvSpPr>
          <p:cNvPr id="9230" name="Oval 35">
            <a:extLst>
              <a:ext uri="{FF2B5EF4-FFF2-40B4-BE49-F238E27FC236}">
                <a16:creationId xmlns:a16="http://schemas.microsoft.com/office/drawing/2014/main" id="{EDC803CA-C6EB-80E2-F3C9-B1CE332402AD}"/>
              </a:ext>
            </a:extLst>
          </p:cNvPr>
          <p:cNvSpPr>
            <a:spLocks noChangeArrowheads="1"/>
          </p:cNvSpPr>
          <p:nvPr/>
        </p:nvSpPr>
        <p:spPr bwMode="auto">
          <a:xfrm>
            <a:off x="4687888" y="3544888"/>
            <a:ext cx="3263900" cy="2995612"/>
          </a:xfrm>
          <a:prstGeom prst="ellipse">
            <a:avLst/>
          </a:prstGeom>
          <a:solidFill>
            <a:srgbClr val="FF99CC">
              <a:alpha val="1882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tr-TR" alt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MIN or Single Link </a:t>
            </a:r>
          </a:p>
        </p:txBody>
      </p:sp>
      <p:sp>
        <p:nvSpPr>
          <p:cNvPr id="64515" name="Rectangle 3"/>
          <p:cNvSpPr>
            <a:spLocks noGrp="1" noChangeArrowheads="1"/>
          </p:cNvSpPr>
          <p:nvPr>
            <p:ph type="body" idx="1"/>
          </p:nvPr>
        </p:nvSpPr>
        <p:spPr>
          <a:xfrm>
            <a:off x="411163" y="1143000"/>
            <a:ext cx="8504237" cy="5181600"/>
          </a:xfrm>
        </p:spPr>
        <p:txBody>
          <a:bodyPr/>
          <a:lstStyle/>
          <a:p>
            <a:r>
              <a:rPr lang="en-US" altLang="en-US"/>
              <a:t>Proximity of two clusters is based on the two closest points in the different clusters</a:t>
            </a:r>
          </a:p>
          <a:p>
            <a:pPr lvl="1"/>
            <a:r>
              <a:rPr lang="en-US" altLang="en-US"/>
              <a:t>Determined by one pair of points, i.e., by one link in the proximity graph</a:t>
            </a:r>
          </a:p>
          <a:p>
            <a:r>
              <a:rPr lang="en-US" altLang="en-US"/>
              <a:t>Example:</a:t>
            </a:r>
          </a:p>
        </p:txBody>
      </p:sp>
      <p:pic>
        <p:nvPicPr>
          <p:cNvPr id="6451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5000" b="3334"/>
          <a:stretch>
            <a:fillRect/>
          </a:stretch>
        </p:blipFill>
        <p:spPr>
          <a:xfrm>
            <a:off x="838200" y="3810000"/>
            <a:ext cx="3276600" cy="2500313"/>
          </a:xfrm>
          <a:noFill/>
        </p:spPr>
      </p:pic>
      <p:pic>
        <p:nvPicPr>
          <p:cNvPr id="64517"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648200" y="4114800"/>
            <a:ext cx="4000500" cy="1836738"/>
          </a:xfrm>
          <a:noFill/>
        </p:spPr>
      </p:pic>
      <p:sp>
        <p:nvSpPr>
          <p:cNvPr id="64518" name="Text Box 6"/>
          <p:cNvSpPr txBox="1">
            <a:spLocks noChangeArrowheads="1"/>
          </p:cNvSpPr>
          <p:nvPr/>
        </p:nvSpPr>
        <p:spPr bwMode="auto">
          <a:xfrm>
            <a:off x="5715000" y="36576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a:t>Distance Matrix: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52400"/>
            <a:ext cx="8280400" cy="552450"/>
          </a:xfrm>
        </p:spPr>
        <p:txBody>
          <a:bodyPr/>
          <a:lstStyle/>
          <a:p>
            <a:r>
              <a:rPr lang="en-US" altLang="en-US"/>
              <a:t>Hierarchical Clustering: MIN</a:t>
            </a:r>
          </a:p>
        </p:txBody>
      </p:sp>
      <p:sp>
        <p:nvSpPr>
          <p:cNvPr id="65539" name="Text Box 3"/>
          <p:cNvSpPr txBox="1">
            <a:spLocks noChangeArrowheads="1"/>
          </p:cNvSpPr>
          <p:nvPr/>
        </p:nvSpPr>
        <p:spPr bwMode="auto">
          <a:xfrm>
            <a:off x="914400" y="5715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Nested Clusters</a:t>
            </a:r>
          </a:p>
        </p:txBody>
      </p:sp>
      <p:sp>
        <p:nvSpPr>
          <p:cNvPr id="65540" name="Text Box 4"/>
          <p:cNvSpPr txBox="1">
            <a:spLocks noChangeArrowheads="1"/>
          </p:cNvSpPr>
          <p:nvPr/>
        </p:nvSpPr>
        <p:spPr bwMode="auto">
          <a:xfrm>
            <a:off x="5791200" y="5715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1800"/>
              <a:t>Dendrogram</a:t>
            </a:r>
          </a:p>
        </p:txBody>
      </p:sp>
      <p:grpSp>
        <p:nvGrpSpPr>
          <p:cNvPr id="65541" name="Group 5"/>
          <p:cNvGrpSpPr>
            <a:grpSpLocks/>
          </p:cNvGrpSpPr>
          <p:nvPr/>
        </p:nvGrpSpPr>
        <p:grpSpPr bwMode="auto">
          <a:xfrm>
            <a:off x="747713" y="1773238"/>
            <a:ext cx="3175000" cy="2790825"/>
            <a:chOff x="471" y="1117"/>
            <a:chExt cx="2000" cy="1758"/>
          </a:xfrm>
        </p:grpSpPr>
        <p:sp>
          <p:nvSpPr>
            <p:cNvPr id="65558" name="Freeform 6"/>
            <p:cNvSpPr>
              <a:spLocks/>
            </p:cNvSpPr>
            <p:nvPr/>
          </p:nvSpPr>
          <p:spPr bwMode="auto">
            <a:xfrm>
              <a:off x="1072" y="1810"/>
              <a:ext cx="89" cy="87"/>
            </a:xfrm>
            <a:custGeom>
              <a:avLst/>
              <a:gdLst>
                <a:gd name="T0" fmla="*/ 0 w 89"/>
                <a:gd name="T1" fmla="*/ 43 h 87"/>
                <a:gd name="T2" fmla="*/ 4 w 89"/>
                <a:gd name="T3" fmla="*/ 26 h 87"/>
                <a:gd name="T4" fmla="*/ 13 w 89"/>
                <a:gd name="T5" fmla="*/ 11 h 87"/>
                <a:gd name="T6" fmla="*/ 28 w 89"/>
                <a:gd name="T7" fmla="*/ 2 h 87"/>
                <a:gd name="T8" fmla="*/ 43 w 89"/>
                <a:gd name="T9" fmla="*/ 0 h 87"/>
                <a:gd name="T10" fmla="*/ 61 w 89"/>
                <a:gd name="T11" fmla="*/ 2 h 87"/>
                <a:gd name="T12" fmla="*/ 76 w 89"/>
                <a:gd name="T13" fmla="*/ 11 h 87"/>
                <a:gd name="T14" fmla="*/ 84 w 89"/>
                <a:gd name="T15" fmla="*/ 26 h 87"/>
                <a:gd name="T16" fmla="*/ 89 w 89"/>
                <a:gd name="T17" fmla="*/ 43 h 87"/>
                <a:gd name="T18" fmla="*/ 84 w 89"/>
                <a:gd name="T19" fmla="*/ 61 h 87"/>
                <a:gd name="T20" fmla="*/ 76 w 89"/>
                <a:gd name="T21" fmla="*/ 74 h 87"/>
                <a:gd name="T22" fmla="*/ 61 w 89"/>
                <a:gd name="T23" fmla="*/ 84 h 87"/>
                <a:gd name="T24" fmla="*/ 43 w 89"/>
                <a:gd name="T25" fmla="*/ 87 h 87"/>
                <a:gd name="T26" fmla="*/ 28 w 89"/>
                <a:gd name="T27" fmla="*/ 84 h 87"/>
                <a:gd name="T28" fmla="*/ 13 w 89"/>
                <a:gd name="T29" fmla="*/ 74 h 87"/>
                <a:gd name="T30" fmla="*/ 4 w 89"/>
                <a:gd name="T31" fmla="*/ 61 h 87"/>
                <a:gd name="T32" fmla="*/ 0 w 89"/>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7"/>
                <a:gd name="T53" fmla="*/ 89 w 89"/>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7">
                  <a:moveTo>
                    <a:pt x="0" y="43"/>
                  </a:moveTo>
                  <a:lnTo>
                    <a:pt x="4" y="26"/>
                  </a:lnTo>
                  <a:lnTo>
                    <a:pt x="13" y="11"/>
                  </a:lnTo>
                  <a:lnTo>
                    <a:pt x="28" y="2"/>
                  </a:lnTo>
                  <a:lnTo>
                    <a:pt x="43" y="0"/>
                  </a:lnTo>
                  <a:lnTo>
                    <a:pt x="61" y="2"/>
                  </a:lnTo>
                  <a:lnTo>
                    <a:pt x="76" y="11"/>
                  </a:lnTo>
                  <a:lnTo>
                    <a:pt x="84" y="26"/>
                  </a:lnTo>
                  <a:lnTo>
                    <a:pt x="89" y="43"/>
                  </a:lnTo>
                  <a:lnTo>
                    <a:pt x="84" y="61"/>
                  </a:lnTo>
                  <a:lnTo>
                    <a:pt x="76" y="74"/>
                  </a:lnTo>
                  <a:lnTo>
                    <a:pt x="61" y="84"/>
                  </a:lnTo>
                  <a:lnTo>
                    <a:pt x="43" y="87"/>
                  </a:lnTo>
                  <a:lnTo>
                    <a:pt x="28" y="84"/>
                  </a:lnTo>
                  <a:lnTo>
                    <a:pt x="13" y="74"/>
                  </a:lnTo>
                  <a:lnTo>
                    <a:pt x="4" y="61"/>
                  </a:lnTo>
                  <a:lnTo>
                    <a:pt x="0" y="43"/>
                  </a:lnTo>
                  <a:close/>
                </a:path>
              </a:pathLst>
            </a:custGeom>
            <a:solidFill>
              <a:srgbClr val="1A1A1A"/>
            </a:solidFill>
            <a:ln w="3175">
              <a:solidFill>
                <a:srgbClr val="000000"/>
              </a:solidFill>
              <a:round/>
              <a:headEnd/>
              <a:tailEnd/>
            </a:ln>
          </p:spPr>
          <p:txBody>
            <a:bodyPr/>
            <a:lstStyle/>
            <a:p>
              <a:endParaRPr lang="en-US"/>
            </a:p>
          </p:txBody>
        </p:sp>
        <p:sp>
          <p:nvSpPr>
            <p:cNvPr id="65559" name="Freeform 7"/>
            <p:cNvSpPr>
              <a:spLocks/>
            </p:cNvSpPr>
            <p:nvPr/>
          </p:nvSpPr>
          <p:spPr bwMode="auto">
            <a:xfrm>
              <a:off x="1894" y="1169"/>
              <a:ext cx="89" cy="86"/>
            </a:xfrm>
            <a:custGeom>
              <a:avLst/>
              <a:gdLst>
                <a:gd name="T0" fmla="*/ 0 w 89"/>
                <a:gd name="T1" fmla="*/ 43 h 86"/>
                <a:gd name="T2" fmla="*/ 4 w 89"/>
                <a:gd name="T3" fmla="*/ 26 h 86"/>
                <a:gd name="T4" fmla="*/ 13 w 89"/>
                <a:gd name="T5" fmla="*/ 13 h 86"/>
                <a:gd name="T6" fmla="*/ 28 w 89"/>
                <a:gd name="T7" fmla="*/ 2 h 86"/>
                <a:gd name="T8" fmla="*/ 45 w 89"/>
                <a:gd name="T9" fmla="*/ 0 h 86"/>
                <a:gd name="T10" fmla="*/ 61 w 89"/>
                <a:gd name="T11" fmla="*/ 2 h 86"/>
                <a:gd name="T12" fmla="*/ 76 w 89"/>
                <a:gd name="T13" fmla="*/ 13 h 86"/>
                <a:gd name="T14" fmla="*/ 84 w 89"/>
                <a:gd name="T15" fmla="*/ 26 h 86"/>
                <a:gd name="T16" fmla="*/ 89 w 89"/>
                <a:gd name="T17" fmla="*/ 43 h 86"/>
                <a:gd name="T18" fmla="*/ 84 w 89"/>
                <a:gd name="T19" fmla="*/ 60 h 86"/>
                <a:gd name="T20" fmla="*/ 76 w 89"/>
                <a:gd name="T21" fmla="*/ 73 h 86"/>
                <a:gd name="T22" fmla="*/ 61 w 89"/>
                <a:gd name="T23" fmla="*/ 84 h 86"/>
                <a:gd name="T24" fmla="*/ 45 w 89"/>
                <a:gd name="T25" fmla="*/ 86 h 86"/>
                <a:gd name="T26" fmla="*/ 28 w 89"/>
                <a:gd name="T27" fmla="*/ 84 h 86"/>
                <a:gd name="T28" fmla="*/ 13 w 89"/>
                <a:gd name="T29" fmla="*/ 73 h 86"/>
                <a:gd name="T30" fmla="*/ 4 w 89"/>
                <a:gd name="T31" fmla="*/ 60 h 86"/>
                <a:gd name="T32" fmla="*/ 0 w 89"/>
                <a:gd name="T33" fmla="*/ 43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6"/>
                <a:gd name="T53" fmla="*/ 89 w 89"/>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6">
                  <a:moveTo>
                    <a:pt x="0" y="43"/>
                  </a:moveTo>
                  <a:lnTo>
                    <a:pt x="4" y="26"/>
                  </a:lnTo>
                  <a:lnTo>
                    <a:pt x="13" y="13"/>
                  </a:lnTo>
                  <a:lnTo>
                    <a:pt x="28" y="2"/>
                  </a:lnTo>
                  <a:lnTo>
                    <a:pt x="45" y="0"/>
                  </a:lnTo>
                  <a:lnTo>
                    <a:pt x="61" y="2"/>
                  </a:lnTo>
                  <a:lnTo>
                    <a:pt x="76" y="13"/>
                  </a:lnTo>
                  <a:lnTo>
                    <a:pt x="84" y="26"/>
                  </a:lnTo>
                  <a:lnTo>
                    <a:pt x="89" y="43"/>
                  </a:lnTo>
                  <a:lnTo>
                    <a:pt x="84" y="60"/>
                  </a:lnTo>
                  <a:lnTo>
                    <a:pt x="76" y="73"/>
                  </a:lnTo>
                  <a:lnTo>
                    <a:pt x="61" y="84"/>
                  </a:lnTo>
                  <a:lnTo>
                    <a:pt x="45" y="86"/>
                  </a:lnTo>
                  <a:lnTo>
                    <a:pt x="28" y="84"/>
                  </a:lnTo>
                  <a:lnTo>
                    <a:pt x="13" y="73"/>
                  </a:lnTo>
                  <a:lnTo>
                    <a:pt x="4" y="60"/>
                  </a:lnTo>
                  <a:lnTo>
                    <a:pt x="0" y="43"/>
                  </a:lnTo>
                  <a:close/>
                </a:path>
              </a:pathLst>
            </a:custGeom>
            <a:solidFill>
              <a:srgbClr val="1A1A1A"/>
            </a:solidFill>
            <a:ln w="3175">
              <a:solidFill>
                <a:srgbClr val="000000"/>
              </a:solidFill>
              <a:round/>
              <a:headEnd/>
              <a:tailEnd/>
            </a:ln>
          </p:spPr>
          <p:txBody>
            <a:bodyPr/>
            <a:lstStyle/>
            <a:p>
              <a:endParaRPr lang="en-US"/>
            </a:p>
          </p:txBody>
        </p:sp>
        <p:sp>
          <p:nvSpPr>
            <p:cNvPr id="65560" name="Freeform 8"/>
            <p:cNvSpPr>
              <a:spLocks/>
            </p:cNvSpPr>
            <p:nvPr/>
          </p:nvSpPr>
          <p:spPr bwMode="auto">
            <a:xfrm>
              <a:off x="1295" y="2683"/>
              <a:ext cx="89" cy="88"/>
            </a:xfrm>
            <a:custGeom>
              <a:avLst/>
              <a:gdLst>
                <a:gd name="T0" fmla="*/ 0 w 89"/>
                <a:gd name="T1" fmla="*/ 45 h 88"/>
                <a:gd name="T2" fmla="*/ 4 w 89"/>
                <a:gd name="T3" fmla="*/ 28 h 88"/>
                <a:gd name="T4" fmla="*/ 13 w 89"/>
                <a:gd name="T5" fmla="*/ 12 h 88"/>
                <a:gd name="T6" fmla="*/ 28 w 89"/>
                <a:gd name="T7" fmla="*/ 4 h 88"/>
                <a:gd name="T8" fmla="*/ 45 w 89"/>
                <a:gd name="T9" fmla="*/ 0 h 88"/>
                <a:gd name="T10" fmla="*/ 60 w 89"/>
                <a:gd name="T11" fmla="*/ 4 h 88"/>
                <a:gd name="T12" fmla="*/ 76 w 89"/>
                <a:gd name="T13" fmla="*/ 12 h 88"/>
                <a:gd name="T14" fmla="*/ 86 w 89"/>
                <a:gd name="T15" fmla="*/ 28 h 88"/>
                <a:gd name="T16" fmla="*/ 89 w 89"/>
                <a:gd name="T17" fmla="*/ 45 h 88"/>
                <a:gd name="T18" fmla="*/ 86 w 89"/>
                <a:gd name="T19" fmla="*/ 62 h 88"/>
                <a:gd name="T20" fmla="*/ 76 w 89"/>
                <a:gd name="T21" fmla="*/ 75 h 88"/>
                <a:gd name="T22" fmla="*/ 60 w 89"/>
                <a:gd name="T23" fmla="*/ 86 h 88"/>
                <a:gd name="T24" fmla="*/ 45 w 89"/>
                <a:gd name="T25" fmla="*/ 88 h 88"/>
                <a:gd name="T26" fmla="*/ 28 w 89"/>
                <a:gd name="T27" fmla="*/ 86 h 88"/>
                <a:gd name="T28" fmla="*/ 13 w 89"/>
                <a:gd name="T29" fmla="*/ 75 h 88"/>
                <a:gd name="T30" fmla="*/ 4 w 89"/>
                <a:gd name="T31" fmla="*/ 62 h 88"/>
                <a:gd name="T32" fmla="*/ 0 w 89"/>
                <a:gd name="T33" fmla="*/ 45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8"/>
                <a:gd name="T53" fmla="*/ 89 w 89"/>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8">
                  <a:moveTo>
                    <a:pt x="0" y="45"/>
                  </a:moveTo>
                  <a:lnTo>
                    <a:pt x="4" y="28"/>
                  </a:lnTo>
                  <a:lnTo>
                    <a:pt x="13" y="12"/>
                  </a:lnTo>
                  <a:lnTo>
                    <a:pt x="28" y="4"/>
                  </a:lnTo>
                  <a:lnTo>
                    <a:pt x="45" y="0"/>
                  </a:lnTo>
                  <a:lnTo>
                    <a:pt x="60" y="4"/>
                  </a:lnTo>
                  <a:lnTo>
                    <a:pt x="76" y="12"/>
                  </a:lnTo>
                  <a:lnTo>
                    <a:pt x="86" y="28"/>
                  </a:lnTo>
                  <a:lnTo>
                    <a:pt x="89" y="45"/>
                  </a:lnTo>
                  <a:lnTo>
                    <a:pt x="86" y="62"/>
                  </a:lnTo>
                  <a:lnTo>
                    <a:pt x="76" y="75"/>
                  </a:lnTo>
                  <a:lnTo>
                    <a:pt x="60" y="86"/>
                  </a:lnTo>
                  <a:lnTo>
                    <a:pt x="45" y="88"/>
                  </a:lnTo>
                  <a:lnTo>
                    <a:pt x="28" y="86"/>
                  </a:lnTo>
                  <a:lnTo>
                    <a:pt x="13" y="75"/>
                  </a:lnTo>
                  <a:lnTo>
                    <a:pt x="4" y="62"/>
                  </a:lnTo>
                  <a:lnTo>
                    <a:pt x="0" y="45"/>
                  </a:lnTo>
                  <a:close/>
                </a:path>
              </a:pathLst>
            </a:custGeom>
            <a:solidFill>
              <a:srgbClr val="1A1A1A"/>
            </a:solidFill>
            <a:ln w="3175">
              <a:solidFill>
                <a:srgbClr val="000000"/>
              </a:solidFill>
              <a:round/>
              <a:headEnd/>
              <a:tailEnd/>
            </a:ln>
          </p:spPr>
          <p:txBody>
            <a:bodyPr/>
            <a:lstStyle/>
            <a:p>
              <a:endParaRPr lang="en-US"/>
            </a:p>
          </p:txBody>
        </p:sp>
        <p:sp>
          <p:nvSpPr>
            <p:cNvPr id="65561" name="Freeform 9"/>
            <p:cNvSpPr>
              <a:spLocks/>
            </p:cNvSpPr>
            <p:nvPr/>
          </p:nvSpPr>
          <p:spPr bwMode="auto">
            <a:xfrm>
              <a:off x="471" y="1683"/>
              <a:ext cx="88" cy="88"/>
            </a:xfrm>
            <a:custGeom>
              <a:avLst/>
              <a:gdLst>
                <a:gd name="T0" fmla="*/ 0 w 88"/>
                <a:gd name="T1" fmla="*/ 45 h 88"/>
                <a:gd name="T2" fmla="*/ 4 w 88"/>
                <a:gd name="T3" fmla="*/ 28 h 88"/>
                <a:gd name="T4" fmla="*/ 13 w 88"/>
                <a:gd name="T5" fmla="*/ 13 h 88"/>
                <a:gd name="T6" fmla="*/ 28 w 88"/>
                <a:gd name="T7" fmla="*/ 4 h 88"/>
                <a:gd name="T8" fmla="*/ 45 w 88"/>
                <a:gd name="T9" fmla="*/ 0 h 88"/>
                <a:gd name="T10" fmla="*/ 60 w 88"/>
                <a:gd name="T11" fmla="*/ 4 h 88"/>
                <a:gd name="T12" fmla="*/ 75 w 88"/>
                <a:gd name="T13" fmla="*/ 13 h 88"/>
                <a:gd name="T14" fmla="*/ 84 w 88"/>
                <a:gd name="T15" fmla="*/ 28 h 88"/>
                <a:gd name="T16" fmla="*/ 88 w 88"/>
                <a:gd name="T17" fmla="*/ 45 h 88"/>
                <a:gd name="T18" fmla="*/ 84 w 88"/>
                <a:gd name="T19" fmla="*/ 60 h 88"/>
                <a:gd name="T20" fmla="*/ 75 w 88"/>
                <a:gd name="T21" fmla="*/ 75 h 88"/>
                <a:gd name="T22" fmla="*/ 60 w 88"/>
                <a:gd name="T23" fmla="*/ 86 h 88"/>
                <a:gd name="T24" fmla="*/ 45 w 88"/>
                <a:gd name="T25" fmla="*/ 88 h 88"/>
                <a:gd name="T26" fmla="*/ 28 w 88"/>
                <a:gd name="T27" fmla="*/ 86 h 88"/>
                <a:gd name="T28" fmla="*/ 13 w 88"/>
                <a:gd name="T29" fmla="*/ 75 h 88"/>
                <a:gd name="T30" fmla="*/ 4 w 88"/>
                <a:gd name="T31" fmla="*/ 60 h 88"/>
                <a:gd name="T32" fmla="*/ 0 w 88"/>
                <a:gd name="T33" fmla="*/ 45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88"/>
                <a:gd name="T53" fmla="*/ 88 w 8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88">
                  <a:moveTo>
                    <a:pt x="0" y="45"/>
                  </a:moveTo>
                  <a:lnTo>
                    <a:pt x="4" y="28"/>
                  </a:lnTo>
                  <a:lnTo>
                    <a:pt x="13" y="13"/>
                  </a:lnTo>
                  <a:lnTo>
                    <a:pt x="28" y="4"/>
                  </a:lnTo>
                  <a:lnTo>
                    <a:pt x="45" y="0"/>
                  </a:lnTo>
                  <a:lnTo>
                    <a:pt x="60" y="4"/>
                  </a:lnTo>
                  <a:lnTo>
                    <a:pt x="75" y="13"/>
                  </a:lnTo>
                  <a:lnTo>
                    <a:pt x="84" y="28"/>
                  </a:lnTo>
                  <a:lnTo>
                    <a:pt x="88" y="45"/>
                  </a:lnTo>
                  <a:lnTo>
                    <a:pt x="84" y="60"/>
                  </a:lnTo>
                  <a:lnTo>
                    <a:pt x="75" y="75"/>
                  </a:lnTo>
                  <a:lnTo>
                    <a:pt x="60" y="86"/>
                  </a:lnTo>
                  <a:lnTo>
                    <a:pt x="45" y="88"/>
                  </a:lnTo>
                  <a:lnTo>
                    <a:pt x="28" y="86"/>
                  </a:lnTo>
                  <a:lnTo>
                    <a:pt x="13" y="75"/>
                  </a:lnTo>
                  <a:lnTo>
                    <a:pt x="4" y="60"/>
                  </a:lnTo>
                  <a:lnTo>
                    <a:pt x="0" y="45"/>
                  </a:lnTo>
                  <a:close/>
                </a:path>
              </a:pathLst>
            </a:custGeom>
            <a:solidFill>
              <a:srgbClr val="1A1A1A"/>
            </a:solidFill>
            <a:ln w="3175">
              <a:solidFill>
                <a:srgbClr val="000000"/>
              </a:solidFill>
              <a:round/>
              <a:headEnd/>
              <a:tailEnd/>
            </a:ln>
          </p:spPr>
          <p:txBody>
            <a:bodyPr/>
            <a:lstStyle/>
            <a:p>
              <a:endParaRPr lang="en-US"/>
            </a:p>
          </p:txBody>
        </p:sp>
        <p:sp>
          <p:nvSpPr>
            <p:cNvPr id="65562" name="Freeform 10"/>
            <p:cNvSpPr>
              <a:spLocks/>
            </p:cNvSpPr>
            <p:nvPr/>
          </p:nvSpPr>
          <p:spPr bwMode="auto">
            <a:xfrm>
              <a:off x="1652" y="2117"/>
              <a:ext cx="88" cy="88"/>
            </a:xfrm>
            <a:custGeom>
              <a:avLst/>
              <a:gdLst>
                <a:gd name="T0" fmla="*/ 0 w 88"/>
                <a:gd name="T1" fmla="*/ 45 h 88"/>
                <a:gd name="T2" fmla="*/ 2 w 88"/>
                <a:gd name="T3" fmla="*/ 28 h 88"/>
                <a:gd name="T4" fmla="*/ 13 w 88"/>
                <a:gd name="T5" fmla="*/ 13 h 88"/>
                <a:gd name="T6" fmla="*/ 26 w 88"/>
                <a:gd name="T7" fmla="*/ 4 h 88"/>
                <a:gd name="T8" fmla="*/ 43 w 88"/>
                <a:gd name="T9" fmla="*/ 0 h 88"/>
                <a:gd name="T10" fmla="*/ 60 w 88"/>
                <a:gd name="T11" fmla="*/ 4 h 88"/>
                <a:gd name="T12" fmla="*/ 75 w 88"/>
                <a:gd name="T13" fmla="*/ 13 h 88"/>
                <a:gd name="T14" fmla="*/ 84 w 88"/>
                <a:gd name="T15" fmla="*/ 28 h 88"/>
                <a:gd name="T16" fmla="*/ 88 w 88"/>
                <a:gd name="T17" fmla="*/ 45 h 88"/>
                <a:gd name="T18" fmla="*/ 84 w 88"/>
                <a:gd name="T19" fmla="*/ 62 h 88"/>
                <a:gd name="T20" fmla="*/ 75 w 88"/>
                <a:gd name="T21" fmla="*/ 75 h 88"/>
                <a:gd name="T22" fmla="*/ 60 w 88"/>
                <a:gd name="T23" fmla="*/ 86 h 88"/>
                <a:gd name="T24" fmla="*/ 43 w 88"/>
                <a:gd name="T25" fmla="*/ 88 h 88"/>
                <a:gd name="T26" fmla="*/ 26 w 88"/>
                <a:gd name="T27" fmla="*/ 86 h 88"/>
                <a:gd name="T28" fmla="*/ 13 w 88"/>
                <a:gd name="T29" fmla="*/ 75 h 88"/>
                <a:gd name="T30" fmla="*/ 2 w 88"/>
                <a:gd name="T31" fmla="*/ 62 h 88"/>
                <a:gd name="T32" fmla="*/ 0 w 88"/>
                <a:gd name="T33" fmla="*/ 45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88"/>
                <a:gd name="T53" fmla="*/ 88 w 8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88">
                  <a:moveTo>
                    <a:pt x="0" y="45"/>
                  </a:moveTo>
                  <a:lnTo>
                    <a:pt x="2" y="28"/>
                  </a:lnTo>
                  <a:lnTo>
                    <a:pt x="13" y="13"/>
                  </a:lnTo>
                  <a:lnTo>
                    <a:pt x="26" y="4"/>
                  </a:lnTo>
                  <a:lnTo>
                    <a:pt x="43" y="0"/>
                  </a:lnTo>
                  <a:lnTo>
                    <a:pt x="60" y="4"/>
                  </a:lnTo>
                  <a:lnTo>
                    <a:pt x="75" y="13"/>
                  </a:lnTo>
                  <a:lnTo>
                    <a:pt x="84" y="28"/>
                  </a:lnTo>
                  <a:lnTo>
                    <a:pt x="88" y="45"/>
                  </a:lnTo>
                  <a:lnTo>
                    <a:pt x="84" y="62"/>
                  </a:lnTo>
                  <a:lnTo>
                    <a:pt x="75" y="75"/>
                  </a:lnTo>
                  <a:lnTo>
                    <a:pt x="60" y="86"/>
                  </a:lnTo>
                  <a:lnTo>
                    <a:pt x="43" y="88"/>
                  </a:lnTo>
                  <a:lnTo>
                    <a:pt x="26" y="86"/>
                  </a:lnTo>
                  <a:lnTo>
                    <a:pt x="13" y="75"/>
                  </a:lnTo>
                  <a:lnTo>
                    <a:pt x="2" y="62"/>
                  </a:lnTo>
                  <a:lnTo>
                    <a:pt x="0" y="45"/>
                  </a:lnTo>
                  <a:close/>
                </a:path>
              </a:pathLst>
            </a:custGeom>
            <a:solidFill>
              <a:srgbClr val="1A1A1A"/>
            </a:solidFill>
            <a:ln w="3175">
              <a:solidFill>
                <a:srgbClr val="000000"/>
              </a:solidFill>
              <a:round/>
              <a:headEnd/>
              <a:tailEnd/>
            </a:ln>
          </p:spPr>
          <p:txBody>
            <a:bodyPr/>
            <a:lstStyle/>
            <a:p>
              <a:endParaRPr lang="en-US"/>
            </a:p>
          </p:txBody>
        </p:sp>
        <p:sp>
          <p:nvSpPr>
            <p:cNvPr id="65563" name="Freeform 11"/>
            <p:cNvSpPr>
              <a:spLocks/>
            </p:cNvSpPr>
            <p:nvPr/>
          </p:nvSpPr>
          <p:spPr bwMode="auto">
            <a:xfrm>
              <a:off x="2134" y="2177"/>
              <a:ext cx="89" cy="89"/>
            </a:xfrm>
            <a:custGeom>
              <a:avLst/>
              <a:gdLst>
                <a:gd name="T0" fmla="*/ 0 w 89"/>
                <a:gd name="T1" fmla="*/ 43 h 89"/>
                <a:gd name="T2" fmla="*/ 4 w 89"/>
                <a:gd name="T3" fmla="*/ 26 h 89"/>
                <a:gd name="T4" fmla="*/ 13 w 89"/>
                <a:gd name="T5" fmla="*/ 13 h 89"/>
                <a:gd name="T6" fmla="*/ 28 w 89"/>
                <a:gd name="T7" fmla="*/ 2 h 89"/>
                <a:gd name="T8" fmla="*/ 46 w 89"/>
                <a:gd name="T9" fmla="*/ 0 h 89"/>
                <a:gd name="T10" fmla="*/ 63 w 89"/>
                <a:gd name="T11" fmla="*/ 2 h 89"/>
                <a:gd name="T12" fmla="*/ 76 w 89"/>
                <a:gd name="T13" fmla="*/ 13 h 89"/>
                <a:gd name="T14" fmla="*/ 87 w 89"/>
                <a:gd name="T15" fmla="*/ 26 h 89"/>
                <a:gd name="T16" fmla="*/ 89 w 89"/>
                <a:gd name="T17" fmla="*/ 43 h 89"/>
                <a:gd name="T18" fmla="*/ 87 w 89"/>
                <a:gd name="T19" fmla="*/ 61 h 89"/>
                <a:gd name="T20" fmla="*/ 76 w 89"/>
                <a:gd name="T21" fmla="*/ 76 h 89"/>
                <a:gd name="T22" fmla="*/ 63 w 89"/>
                <a:gd name="T23" fmla="*/ 84 h 89"/>
                <a:gd name="T24" fmla="*/ 46 w 89"/>
                <a:gd name="T25" fmla="*/ 89 h 89"/>
                <a:gd name="T26" fmla="*/ 28 w 89"/>
                <a:gd name="T27" fmla="*/ 84 h 89"/>
                <a:gd name="T28" fmla="*/ 13 w 89"/>
                <a:gd name="T29" fmla="*/ 76 h 89"/>
                <a:gd name="T30" fmla="*/ 4 w 89"/>
                <a:gd name="T31" fmla="*/ 61 h 89"/>
                <a:gd name="T32" fmla="*/ 0 w 89"/>
                <a:gd name="T33" fmla="*/ 43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9"/>
                <a:gd name="T53" fmla="*/ 89 w 89"/>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9">
                  <a:moveTo>
                    <a:pt x="0" y="43"/>
                  </a:moveTo>
                  <a:lnTo>
                    <a:pt x="4" y="26"/>
                  </a:lnTo>
                  <a:lnTo>
                    <a:pt x="13" y="13"/>
                  </a:lnTo>
                  <a:lnTo>
                    <a:pt x="28" y="2"/>
                  </a:lnTo>
                  <a:lnTo>
                    <a:pt x="46" y="0"/>
                  </a:lnTo>
                  <a:lnTo>
                    <a:pt x="63" y="2"/>
                  </a:lnTo>
                  <a:lnTo>
                    <a:pt x="76" y="13"/>
                  </a:lnTo>
                  <a:lnTo>
                    <a:pt x="87" y="26"/>
                  </a:lnTo>
                  <a:lnTo>
                    <a:pt x="89" y="43"/>
                  </a:lnTo>
                  <a:lnTo>
                    <a:pt x="87" y="61"/>
                  </a:lnTo>
                  <a:lnTo>
                    <a:pt x="76" y="76"/>
                  </a:lnTo>
                  <a:lnTo>
                    <a:pt x="63" y="84"/>
                  </a:lnTo>
                  <a:lnTo>
                    <a:pt x="46" y="89"/>
                  </a:lnTo>
                  <a:lnTo>
                    <a:pt x="28" y="84"/>
                  </a:lnTo>
                  <a:lnTo>
                    <a:pt x="13" y="76"/>
                  </a:lnTo>
                  <a:lnTo>
                    <a:pt x="4" y="61"/>
                  </a:lnTo>
                  <a:lnTo>
                    <a:pt x="0" y="43"/>
                  </a:lnTo>
                  <a:close/>
                </a:path>
              </a:pathLst>
            </a:custGeom>
            <a:solidFill>
              <a:srgbClr val="1A1A1A"/>
            </a:solidFill>
            <a:ln w="3175">
              <a:solidFill>
                <a:srgbClr val="000000"/>
              </a:solidFill>
              <a:round/>
              <a:headEnd/>
              <a:tailEnd/>
            </a:ln>
          </p:spPr>
          <p:txBody>
            <a:bodyPr/>
            <a:lstStyle/>
            <a:p>
              <a:endParaRPr lang="en-US"/>
            </a:p>
          </p:txBody>
        </p:sp>
        <p:sp>
          <p:nvSpPr>
            <p:cNvPr id="65564" name="Rectangle 12"/>
            <p:cNvSpPr>
              <a:spLocks noChangeArrowheads="1"/>
            </p:cNvSpPr>
            <p:nvPr/>
          </p:nvSpPr>
          <p:spPr bwMode="auto">
            <a:xfrm>
              <a:off x="2032" y="1117"/>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1</a:t>
              </a:r>
              <a:endParaRPr lang="en-US" altLang="en-US"/>
            </a:p>
          </p:txBody>
        </p:sp>
        <p:sp>
          <p:nvSpPr>
            <p:cNvPr id="65565" name="Rectangle 13"/>
            <p:cNvSpPr>
              <a:spLocks noChangeArrowheads="1"/>
            </p:cNvSpPr>
            <p:nvPr/>
          </p:nvSpPr>
          <p:spPr bwMode="auto">
            <a:xfrm>
              <a:off x="1256" y="1764"/>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2</a:t>
              </a:r>
              <a:endParaRPr lang="en-US" altLang="en-US"/>
            </a:p>
          </p:txBody>
        </p:sp>
        <p:sp>
          <p:nvSpPr>
            <p:cNvPr id="65566" name="Rectangle 14"/>
            <p:cNvSpPr>
              <a:spLocks noChangeArrowheads="1"/>
            </p:cNvSpPr>
            <p:nvPr/>
          </p:nvSpPr>
          <p:spPr bwMode="auto">
            <a:xfrm>
              <a:off x="1810" y="2069"/>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3</a:t>
              </a:r>
              <a:endParaRPr lang="en-US" altLang="en-US"/>
            </a:p>
          </p:txBody>
        </p:sp>
        <p:sp>
          <p:nvSpPr>
            <p:cNvPr id="65567" name="Rectangle 15"/>
            <p:cNvSpPr>
              <a:spLocks noChangeArrowheads="1"/>
            </p:cNvSpPr>
            <p:nvPr/>
          </p:nvSpPr>
          <p:spPr bwMode="auto">
            <a:xfrm>
              <a:off x="1422" y="2635"/>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4</a:t>
              </a:r>
              <a:endParaRPr lang="en-US" altLang="en-US"/>
            </a:p>
          </p:txBody>
        </p:sp>
        <p:sp>
          <p:nvSpPr>
            <p:cNvPr id="65568" name="Rectangle 16"/>
            <p:cNvSpPr>
              <a:spLocks noChangeArrowheads="1"/>
            </p:cNvSpPr>
            <p:nvPr/>
          </p:nvSpPr>
          <p:spPr bwMode="auto">
            <a:xfrm>
              <a:off x="648" y="1626"/>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5</a:t>
              </a:r>
              <a:endParaRPr lang="en-US" altLang="en-US"/>
            </a:p>
          </p:txBody>
        </p:sp>
        <p:sp>
          <p:nvSpPr>
            <p:cNvPr id="65569" name="Rectangle 17"/>
            <p:cNvSpPr>
              <a:spLocks noChangeArrowheads="1"/>
            </p:cNvSpPr>
            <p:nvPr/>
          </p:nvSpPr>
          <p:spPr bwMode="auto">
            <a:xfrm>
              <a:off x="2307" y="2125"/>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000000"/>
                  </a:solidFill>
                  <a:latin typeface="Times New Roman" pitchFamily="18" charset="0"/>
                </a:rPr>
                <a:t>6</a:t>
              </a:r>
              <a:endParaRPr lang="en-US" altLang="en-US"/>
            </a:p>
          </p:txBody>
        </p:sp>
      </p:grpSp>
      <p:grpSp>
        <p:nvGrpSpPr>
          <p:cNvPr id="3" name="Group 18"/>
          <p:cNvGrpSpPr>
            <a:grpSpLocks/>
          </p:cNvGrpSpPr>
          <p:nvPr/>
        </p:nvGrpSpPr>
        <p:grpSpPr bwMode="auto">
          <a:xfrm>
            <a:off x="2495550" y="2863850"/>
            <a:ext cx="1423988" cy="914400"/>
            <a:chOff x="1572" y="1804"/>
            <a:chExt cx="897" cy="576"/>
          </a:xfrm>
        </p:grpSpPr>
        <p:sp>
          <p:nvSpPr>
            <p:cNvPr id="65556" name="Freeform 19"/>
            <p:cNvSpPr>
              <a:spLocks/>
            </p:cNvSpPr>
            <p:nvPr/>
          </p:nvSpPr>
          <p:spPr bwMode="auto">
            <a:xfrm>
              <a:off x="1572" y="2005"/>
              <a:ext cx="897" cy="375"/>
            </a:xfrm>
            <a:custGeom>
              <a:avLst/>
              <a:gdLst>
                <a:gd name="T0" fmla="*/ 450 w 897"/>
                <a:gd name="T1" fmla="*/ 0 h 375"/>
                <a:gd name="T2" fmla="*/ 510 w 897"/>
                <a:gd name="T3" fmla="*/ 2 h 375"/>
                <a:gd name="T4" fmla="*/ 571 w 897"/>
                <a:gd name="T5" fmla="*/ 6 h 375"/>
                <a:gd name="T6" fmla="*/ 629 w 897"/>
                <a:gd name="T7" fmla="*/ 15 h 375"/>
                <a:gd name="T8" fmla="*/ 683 w 897"/>
                <a:gd name="T9" fmla="*/ 28 h 375"/>
                <a:gd name="T10" fmla="*/ 733 w 897"/>
                <a:gd name="T11" fmla="*/ 43 h 375"/>
                <a:gd name="T12" fmla="*/ 778 w 897"/>
                <a:gd name="T13" fmla="*/ 60 h 375"/>
                <a:gd name="T14" fmla="*/ 817 w 897"/>
                <a:gd name="T15" fmla="*/ 79 h 375"/>
                <a:gd name="T16" fmla="*/ 850 w 897"/>
                <a:gd name="T17" fmla="*/ 101 h 375"/>
                <a:gd name="T18" fmla="*/ 874 w 897"/>
                <a:gd name="T19" fmla="*/ 125 h 375"/>
                <a:gd name="T20" fmla="*/ 891 w 897"/>
                <a:gd name="T21" fmla="*/ 149 h 375"/>
                <a:gd name="T22" fmla="*/ 897 w 897"/>
                <a:gd name="T23" fmla="*/ 174 h 375"/>
                <a:gd name="T24" fmla="*/ 897 w 897"/>
                <a:gd name="T25" fmla="*/ 200 h 375"/>
                <a:gd name="T26" fmla="*/ 891 w 897"/>
                <a:gd name="T27" fmla="*/ 226 h 375"/>
                <a:gd name="T28" fmla="*/ 874 w 897"/>
                <a:gd name="T29" fmla="*/ 250 h 375"/>
                <a:gd name="T30" fmla="*/ 850 w 897"/>
                <a:gd name="T31" fmla="*/ 274 h 375"/>
                <a:gd name="T32" fmla="*/ 817 w 897"/>
                <a:gd name="T33" fmla="*/ 295 h 375"/>
                <a:gd name="T34" fmla="*/ 778 w 897"/>
                <a:gd name="T35" fmla="*/ 315 h 375"/>
                <a:gd name="T36" fmla="*/ 733 w 897"/>
                <a:gd name="T37" fmla="*/ 332 h 375"/>
                <a:gd name="T38" fmla="*/ 683 w 897"/>
                <a:gd name="T39" fmla="*/ 347 h 375"/>
                <a:gd name="T40" fmla="*/ 629 w 897"/>
                <a:gd name="T41" fmla="*/ 360 h 375"/>
                <a:gd name="T42" fmla="*/ 571 w 897"/>
                <a:gd name="T43" fmla="*/ 369 h 375"/>
                <a:gd name="T44" fmla="*/ 510 w 897"/>
                <a:gd name="T45" fmla="*/ 373 h 375"/>
                <a:gd name="T46" fmla="*/ 450 w 897"/>
                <a:gd name="T47" fmla="*/ 375 h 375"/>
                <a:gd name="T48" fmla="*/ 387 w 897"/>
                <a:gd name="T49" fmla="*/ 373 h 375"/>
                <a:gd name="T50" fmla="*/ 329 w 897"/>
                <a:gd name="T51" fmla="*/ 369 h 375"/>
                <a:gd name="T52" fmla="*/ 270 w 897"/>
                <a:gd name="T53" fmla="*/ 360 h 375"/>
                <a:gd name="T54" fmla="*/ 216 w 897"/>
                <a:gd name="T55" fmla="*/ 347 h 375"/>
                <a:gd name="T56" fmla="*/ 164 w 897"/>
                <a:gd name="T57" fmla="*/ 332 h 375"/>
                <a:gd name="T58" fmla="*/ 121 w 897"/>
                <a:gd name="T59" fmla="*/ 315 h 375"/>
                <a:gd name="T60" fmla="*/ 82 w 897"/>
                <a:gd name="T61" fmla="*/ 295 h 375"/>
                <a:gd name="T62" fmla="*/ 49 w 897"/>
                <a:gd name="T63" fmla="*/ 274 h 375"/>
                <a:gd name="T64" fmla="*/ 26 w 897"/>
                <a:gd name="T65" fmla="*/ 250 h 375"/>
                <a:gd name="T66" fmla="*/ 8 w 897"/>
                <a:gd name="T67" fmla="*/ 226 h 375"/>
                <a:gd name="T68" fmla="*/ 0 w 897"/>
                <a:gd name="T69" fmla="*/ 200 h 375"/>
                <a:gd name="T70" fmla="*/ 0 w 897"/>
                <a:gd name="T71" fmla="*/ 174 h 375"/>
                <a:gd name="T72" fmla="*/ 8 w 897"/>
                <a:gd name="T73" fmla="*/ 149 h 375"/>
                <a:gd name="T74" fmla="*/ 26 w 897"/>
                <a:gd name="T75" fmla="*/ 125 h 375"/>
                <a:gd name="T76" fmla="*/ 49 w 897"/>
                <a:gd name="T77" fmla="*/ 101 h 375"/>
                <a:gd name="T78" fmla="*/ 82 w 897"/>
                <a:gd name="T79" fmla="*/ 79 h 375"/>
                <a:gd name="T80" fmla="*/ 121 w 897"/>
                <a:gd name="T81" fmla="*/ 60 h 375"/>
                <a:gd name="T82" fmla="*/ 164 w 897"/>
                <a:gd name="T83" fmla="*/ 43 h 375"/>
                <a:gd name="T84" fmla="*/ 216 w 897"/>
                <a:gd name="T85" fmla="*/ 28 h 375"/>
                <a:gd name="T86" fmla="*/ 270 w 897"/>
                <a:gd name="T87" fmla="*/ 15 h 375"/>
                <a:gd name="T88" fmla="*/ 329 w 897"/>
                <a:gd name="T89" fmla="*/ 6 h 375"/>
                <a:gd name="T90" fmla="*/ 387 w 897"/>
                <a:gd name="T91" fmla="*/ 2 h 375"/>
                <a:gd name="T92" fmla="*/ 450 w 897"/>
                <a:gd name="T93" fmla="*/ 0 h 3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7"/>
                <a:gd name="T142" fmla="*/ 0 h 375"/>
                <a:gd name="T143" fmla="*/ 897 w 897"/>
                <a:gd name="T144" fmla="*/ 375 h 3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7" h="375">
                  <a:moveTo>
                    <a:pt x="450" y="0"/>
                  </a:moveTo>
                  <a:lnTo>
                    <a:pt x="510" y="2"/>
                  </a:lnTo>
                  <a:lnTo>
                    <a:pt x="571" y="6"/>
                  </a:lnTo>
                  <a:lnTo>
                    <a:pt x="629" y="15"/>
                  </a:lnTo>
                  <a:lnTo>
                    <a:pt x="683" y="28"/>
                  </a:lnTo>
                  <a:lnTo>
                    <a:pt x="733" y="43"/>
                  </a:lnTo>
                  <a:lnTo>
                    <a:pt x="778" y="60"/>
                  </a:lnTo>
                  <a:lnTo>
                    <a:pt x="817" y="79"/>
                  </a:lnTo>
                  <a:lnTo>
                    <a:pt x="850" y="101"/>
                  </a:lnTo>
                  <a:lnTo>
                    <a:pt x="874" y="125"/>
                  </a:lnTo>
                  <a:lnTo>
                    <a:pt x="891" y="149"/>
                  </a:lnTo>
                  <a:lnTo>
                    <a:pt x="897" y="174"/>
                  </a:lnTo>
                  <a:lnTo>
                    <a:pt x="897" y="200"/>
                  </a:lnTo>
                  <a:lnTo>
                    <a:pt x="891" y="226"/>
                  </a:lnTo>
                  <a:lnTo>
                    <a:pt x="874" y="250"/>
                  </a:lnTo>
                  <a:lnTo>
                    <a:pt x="850" y="274"/>
                  </a:lnTo>
                  <a:lnTo>
                    <a:pt x="817" y="295"/>
                  </a:lnTo>
                  <a:lnTo>
                    <a:pt x="778" y="315"/>
                  </a:lnTo>
                  <a:lnTo>
                    <a:pt x="733" y="332"/>
                  </a:lnTo>
                  <a:lnTo>
                    <a:pt x="683" y="347"/>
                  </a:lnTo>
                  <a:lnTo>
                    <a:pt x="629" y="360"/>
                  </a:lnTo>
                  <a:lnTo>
                    <a:pt x="571" y="369"/>
                  </a:lnTo>
                  <a:lnTo>
                    <a:pt x="510" y="373"/>
                  </a:lnTo>
                  <a:lnTo>
                    <a:pt x="450" y="375"/>
                  </a:lnTo>
                  <a:lnTo>
                    <a:pt x="387" y="373"/>
                  </a:lnTo>
                  <a:lnTo>
                    <a:pt x="329" y="369"/>
                  </a:lnTo>
                  <a:lnTo>
                    <a:pt x="270" y="360"/>
                  </a:lnTo>
                  <a:lnTo>
                    <a:pt x="216" y="347"/>
                  </a:lnTo>
                  <a:lnTo>
                    <a:pt x="164" y="332"/>
                  </a:lnTo>
                  <a:lnTo>
                    <a:pt x="121" y="315"/>
                  </a:lnTo>
                  <a:lnTo>
                    <a:pt x="82" y="295"/>
                  </a:lnTo>
                  <a:lnTo>
                    <a:pt x="49" y="274"/>
                  </a:lnTo>
                  <a:lnTo>
                    <a:pt x="26" y="250"/>
                  </a:lnTo>
                  <a:lnTo>
                    <a:pt x="8" y="226"/>
                  </a:lnTo>
                  <a:lnTo>
                    <a:pt x="0" y="200"/>
                  </a:lnTo>
                  <a:lnTo>
                    <a:pt x="0" y="174"/>
                  </a:lnTo>
                  <a:lnTo>
                    <a:pt x="8" y="149"/>
                  </a:lnTo>
                  <a:lnTo>
                    <a:pt x="26" y="125"/>
                  </a:lnTo>
                  <a:lnTo>
                    <a:pt x="49" y="101"/>
                  </a:lnTo>
                  <a:lnTo>
                    <a:pt x="82" y="79"/>
                  </a:lnTo>
                  <a:lnTo>
                    <a:pt x="121" y="60"/>
                  </a:lnTo>
                  <a:lnTo>
                    <a:pt x="164" y="43"/>
                  </a:lnTo>
                  <a:lnTo>
                    <a:pt x="216" y="28"/>
                  </a:lnTo>
                  <a:lnTo>
                    <a:pt x="270" y="15"/>
                  </a:lnTo>
                  <a:lnTo>
                    <a:pt x="329" y="6"/>
                  </a:lnTo>
                  <a:lnTo>
                    <a:pt x="387" y="2"/>
                  </a:lnTo>
                  <a:lnTo>
                    <a:pt x="45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7" name="Rectangle 20"/>
            <p:cNvSpPr>
              <a:spLocks noChangeArrowheads="1"/>
            </p:cNvSpPr>
            <p:nvPr/>
          </p:nvSpPr>
          <p:spPr bwMode="auto">
            <a:xfrm>
              <a:off x="1944" y="1804"/>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FF0000"/>
                  </a:solidFill>
                </a:rPr>
                <a:t>1</a:t>
              </a:r>
              <a:endParaRPr lang="en-US" altLang="en-US"/>
            </a:p>
          </p:txBody>
        </p:sp>
      </p:grpSp>
      <p:grpSp>
        <p:nvGrpSpPr>
          <p:cNvPr id="4" name="Group 21"/>
          <p:cNvGrpSpPr>
            <a:grpSpLocks/>
          </p:cNvGrpSpPr>
          <p:nvPr/>
        </p:nvGrpSpPr>
        <p:grpSpPr bwMode="auto">
          <a:xfrm>
            <a:off x="527050" y="2489200"/>
            <a:ext cx="1735138" cy="1158875"/>
            <a:chOff x="332" y="1568"/>
            <a:chExt cx="1093" cy="730"/>
          </a:xfrm>
        </p:grpSpPr>
        <p:sp>
          <p:nvSpPr>
            <p:cNvPr id="65554" name="Freeform 22"/>
            <p:cNvSpPr>
              <a:spLocks/>
            </p:cNvSpPr>
            <p:nvPr/>
          </p:nvSpPr>
          <p:spPr bwMode="auto">
            <a:xfrm>
              <a:off x="332" y="1568"/>
              <a:ext cx="1093" cy="497"/>
            </a:xfrm>
            <a:custGeom>
              <a:avLst/>
              <a:gdLst>
                <a:gd name="T0" fmla="*/ 547 w 1093"/>
                <a:gd name="T1" fmla="*/ 0 h 497"/>
                <a:gd name="T2" fmla="*/ 615 w 1093"/>
                <a:gd name="T3" fmla="*/ 3 h 497"/>
                <a:gd name="T4" fmla="*/ 684 w 1093"/>
                <a:gd name="T5" fmla="*/ 7 h 497"/>
                <a:gd name="T6" fmla="*/ 749 w 1093"/>
                <a:gd name="T7" fmla="*/ 18 h 497"/>
                <a:gd name="T8" fmla="*/ 811 w 1093"/>
                <a:gd name="T9" fmla="*/ 31 h 497"/>
                <a:gd name="T10" fmla="*/ 868 w 1093"/>
                <a:gd name="T11" fmla="*/ 48 h 497"/>
                <a:gd name="T12" fmla="*/ 922 w 1093"/>
                <a:gd name="T13" fmla="*/ 67 h 497"/>
                <a:gd name="T14" fmla="*/ 969 w 1093"/>
                <a:gd name="T15" fmla="*/ 91 h 497"/>
                <a:gd name="T16" fmla="*/ 1008 w 1093"/>
                <a:gd name="T17" fmla="*/ 115 h 497"/>
                <a:gd name="T18" fmla="*/ 1043 w 1093"/>
                <a:gd name="T19" fmla="*/ 143 h 497"/>
                <a:gd name="T20" fmla="*/ 1067 w 1093"/>
                <a:gd name="T21" fmla="*/ 171 h 497"/>
                <a:gd name="T22" fmla="*/ 1084 w 1093"/>
                <a:gd name="T23" fmla="*/ 201 h 497"/>
                <a:gd name="T24" fmla="*/ 1093 w 1093"/>
                <a:gd name="T25" fmla="*/ 234 h 497"/>
                <a:gd name="T26" fmla="*/ 1093 w 1093"/>
                <a:gd name="T27" fmla="*/ 264 h 497"/>
                <a:gd name="T28" fmla="*/ 1084 w 1093"/>
                <a:gd name="T29" fmla="*/ 294 h 497"/>
                <a:gd name="T30" fmla="*/ 1067 w 1093"/>
                <a:gd name="T31" fmla="*/ 324 h 497"/>
                <a:gd name="T32" fmla="*/ 1043 w 1093"/>
                <a:gd name="T33" fmla="*/ 354 h 497"/>
                <a:gd name="T34" fmla="*/ 1008 w 1093"/>
                <a:gd name="T35" fmla="*/ 383 h 497"/>
                <a:gd name="T36" fmla="*/ 969 w 1093"/>
                <a:gd name="T37" fmla="*/ 406 h 497"/>
                <a:gd name="T38" fmla="*/ 922 w 1093"/>
                <a:gd name="T39" fmla="*/ 430 h 497"/>
                <a:gd name="T40" fmla="*/ 868 w 1093"/>
                <a:gd name="T41" fmla="*/ 449 h 497"/>
                <a:gd name="T42" fmla="*/ 811 w 1093"/>
                <a:gd name="T43" fmla="*/ 467 h 497"/>
                <a:gd name="T44" fmla="*/ 749 w 1093"/>
                <a:gd name="T45" fmla="*/ 480 h 497"/>
                <a:gd name="T46" fmla="*/ 684 w 1093"/>
                <a:gd name="T47" fmla="*/ 488 h 497"/>
                <a:gd name="T48" fmla="*/ 615 w 1093"/>
                <a:gd name="T49" fmla="*/ 495 h 497"/>
                <a:gd name="T50" fmla="*/ 547 w 1093"/>
                <a:gd name="T51" fmla="*/ 497 h 497"/>
                <a:gd name="T52" fmla="*/ 478 w 1093"/>
                <a:gd name="T53" fmla="*/ 495 h 497"/>
                <a:gd name="T54" fmla="*/ 411 w 1093"/>
                <a:gd name="T55" fmla="*/ 488 h 497"/>
                <a:gd name="T56" fmla="*/ 346 w 1093"/>
                <a:gd name="T57" fmla="*/ 480 h 497"/>
                <a:gd name="T58" fmla="*/ 284 w 1093"/>
                <a:gd name="T59" fmla="*/ 467 h 497"/>
                <a:gd name="T60" fmla="*/ 225 w 1093"/>
                <a:gd name="T61" fmla="*/ 449 h 497"/>
                <a:gd name="T62" fmla="*/ 173 w 1093"/>
                <a:gd name="T63" fmla="*/ 430 h 497"/>
                <a:gd name="T64" fmla="*/ 126 w 1093"/>
                <a:gd name="T65" fmla="*/ 406 h 497"/>
                <a:gd name="T66" fmla="*/ 85 w 1093"/>
                <a:gd name="T67" fmla="*/ 383 h 497"/>
                <a:gd name="T68" fmla="*/ 52 w 1093"/>
                <a:gd name="T69" fmla="*/ 354 h 497"/>
                <a:gd name="T70" fmla="*/ 26 w 1093"/>
                <a:gd name="T71" fmla="*/ 324 h 497"/>
                <a:gd name="T72" fmla="*/ 9 w 1093"/>
                <a:gd name="T73" fmla="*/ 294 h 497"/>
                <a:gd name="T74" fmla="*/ 0 w 1093"/>
                <a:gd name="T75" fmla="*/ 264 h 497"/>
                <a:gd name="T76" fmla="*/ 0 w 1093"/>
                <a:gd name="T77" fmla="*/ 234 h 497"/>
                <a:gd name="T78" fmla="*/ 9 w 1093"/>
                <a:gd name="T79" fmla="*/ 201 h 497"/>
                <a:gd name="T80" fmla="*/ 26 w 1093"/>
                <a:gd name="T81" fmla="*/ 171 h 497"/>
                <a:gd name="T82" fmla="*/ 52 w 1093"/>
                <a:gd name="T83" fmla="*/ 143 h 497"/>
                <a:gd name="T84" fmla="*/ 85 w 1093"/>
                <a:gd name="T85" fmla="*/ 115 h 497"/>
                <a:gd name="T86" fmla="*/ 126 w 1093"/>
                <a:gd name="T87" fmla="*/ 91 h 497"/>
                <a:gd name="T88" fmla="*/ 173 w 1093"/>
                <a:gd name="T89" fmla="*/ 67 h 497"/>
                <a:gd name="T90" fmla="*/ 225 w 1093"/>
                <a:gd name="T91" fmla="*/ 48 h 497"/>
                <a:gd name="T92" fmla="*/ 284 w 1093"/>
                <a:gd name="T93" fmla="*/ 31 h 497"/>
                <a:gd name="T94" fmla="*/ 346 w 1093"/>
                <a:gd name="T95" fmla="*/ 18 h 497"/>
                <a:gd name="T96" fmla="*/ 411 w 1093"/>
                <a:gd name="T97" fmla="*/ 7 h 497"/>
                <a:gd name="T98" fmla="*/ 478 w 1093"/>
                <a:gd name="T99" fmla="*/ 3 h 497"/>
                <a:gd name="T100" fmla="*/ 547 w 1093"/>
                <a:gd name="T101" fmla="*/ 0 h 4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3"/>
                <a:gd name="T154" fmla="*/ 0 h 497"/>
                <a:gd name="T155" fmla="*/ 1093 w 1093"/>
                <a:gd name="T156" fmla="*/ 497 h 4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3" h="497">
                  <a:moveTo>
                    <a:pt x="547" y="0"/>
                  </a:moveTo>
                  <a:lnTo>
                    <a:pt x="615" y="3"/>
                  </a:lnTo>
                  <a:lnTo>
                    <a:pt x="684" y="7"/>
                  </a:lnTo>
                  <a:lnTo>
                    <a:pt x="749" y="18"/>
                  </a:lnTo>
                  <a:lnTo>
                    <a:pt x="811" y="31"/>
                  </a:lnTo>
                  <a:lnTo>
                    <a:pt x="868" y="48"/>
                  </a:lnTo>
                  <a:lnTo>
                    <a:pt x="922" y="67"/>
                  </a:lnTo>
                  <a:lnTo>
                    <a:pt x="969" y="91"/>
                  </a:lnTo>
                  <a:lnTo>
                    <a:pt x="1008" y="115"/>
                  </a:lnTo>
                  <a:lnTo>
                    <a:pt x="1043" y="143"/>
                  </a:lnTo>
                  <a:lnTo>
                    <a:pt x="1067" y="171"/>
                  </a:lnTo>
                  <a:lnTo>
                    <a:pt x="1084" y="201"/>
                  </a:lnTo>
                  <a:lnTo>
                    <a:pt x="1093" y="234"/>
                  </a:lnTo>
                  <a:lnTo>
                    <a:pt x="1093" y="264"/>
                  </a:lnTo>
                  <a:lnTo>
                    <a:pt x="1084" y="294"/>
                  </a:lnTo>
                  <a:lnTo>
                    <a:pt x="1067" y="324"/>
                  </a:lnTo>
                  <a:lnTo>
                    <a:pt x="1043" y="354"/>
                  </a:lnTo>
                  <a:lnTo>
                    <a:pt x="1008" y="383"/>
                  </a:lnTo>
                  <a:lnTo>
                    <a:pt x="969" y="406"/>
                  </a:lnTo>
                  <a:lnTo>
                    <a:pt x="922" y="430"/>
                  </a:lnTo>
                  <a:lnTo>
                    <a:pt x="868" y="449"/>
                  </a:lnTo>
                  <a:lnTo>
                    <a:pt x="811" y="467"/>
                  </a:lnTo>
                  <a:lnTo>
                    <a:pt x="749" y="480"/>
                  </a:lnTo>
                  <a:lnTo>
                    <a:pt x="684" y="488"/>
                  </a:lnTo>
                  <a:lnTo>
                    <a:pt x="615" y="495"/>
                  </a:lnTo>
                  <a:lnTo>
                    <a:pt x="547" y="497"/>
                  </a:lnTo>
                  <a:lnTo>
                    <a:pt x="478" y="495"/>
                  </a:lnTo>
                  <a:lnTo>
                    <a:pt x="411" y="488"/>
                  </a:lnTo>
                  <a:lnTo>
                    <a:pt x="346" y="480"/>
                  </a:lnTo>
                  <a:lnTo>
                    <a:pt x="284" y="467"/>
                  </a:lnTo>
                  <a:lnTo>
                    <a:pt x="225" y="449"/>
                  </a:lnTo>
                  <a:lnTo>
                    <a:pt x="173" y="430"/>
                  </a:lnTo>
                  <a:lnTo>
                    <a:pt x="126" y="406"/>
                  </a:lnTo>
                  <a:lnTo>
                    <a:pt x="85" y="383"/>
                  </a:lnTo>
                  <a:lnTo>
                    <a:pt x="52" y="354"/>
                  </a:lnTo>
                  <a:lnTo>
                    <a:pt x="26" y="324"/>
                  </a:lnTo>
                  <a:lnTo>
                    <a:pt x="9" y="294"/>
                  </a:lnTo>
                  <a:lnTo>
                    <a:pt x="0" y="264"/>
                  </a:lnTo>
                  <a:lnTo>
                    <a:pt x="0" y="234"/>
                  </a:lnTo>
                  <a:lnTo>
                    <a:pt x="9" y="201"/>
                  </a:lnTo>
                  <a:lnTo>
                    <a:pt x="26" y="171"/>
                  </a:lnTo>
                  <a:lnTo>
                    <a:pt x="52" y="143"/>
                  </a:lnTo>
                  <a:lnTo>
                    <a:pt x="85" y="115"/>
                  </a:lnTo>
                  <a:lnTo>
                    <a:pt x="126" y="91"/>
                  </a:lnTo>
                  <a:lnTo>
                    <a:pt x="173" y="67"/>
                  </a:lnTo>
                  <a:lnTo>
                    <a:pt x="225" y="48"/>
                  </a:lnTo>
                  <a:lnTo>
                    <a:pt x="284" y="31"/>
                  </a:lnTo>
                  <a:lnTo>
                    <a:pt x="346" y="18"/>
                  </a:lnTo>
                  <a:lnTo>
                    <a:pt x="411" y="7"/>
                  </a:lnTo>
                  <a:lnTo>
                    <a:pt x="478" y="3"/>
                  </a:lnTo>
                  <a:lnTo>
                    <a:pt x="54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5" name="Rectangle 23"/>
            <p:cNvSpPr>
              <a:spLocks noChangeArrowheads="1"/>
            </p:cNvSpPr>
            <p:nvPr/>
          </p:nvSpPr>
          <p:spPr bwMode="auto">
            <a:xfrm>
              <a:off x="949" y="2052"/>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FF0000"/>
                  </a:solidFill>
                </a:rPr>
                <a:t>2</a:t>
              </a:r>
              <a:endParaRPr lang="en-US" altLang="en-US"/>
            </a:p>
          </p:txBody>
        </p:sp>
      </p:grpSp>
      <p:grpSp>
        <p:nvGrpSpPr>
          <p:cNvPr id="5" name="Group 24"/>
          <p:cNvGrpSpPr>
            <a:grpSpLocks/>
          </p:cNvGrpSpPr>
          <p:nvPr/>
        </p:nvGrpSpPr>
        <p:grpSpPr bwMode="auto">
          <a:xfrm>
            <a:off x="444500" y="2071688"/>
            <a:ext cx="3675063" cy="2097087"/>
            <a:chOff x="280" y="1305"/>
            <a:chExt cx="2315" cy="1321"/>
          </a:xfrm>
        </p:grpSpPr>
        <p:sp>
          <p:nvSpPr>
            <p:cNvPr id="65552" name="Freeform 25"/>
            <p:cNvSpPr>
              <a:spLocks/>
            </p:cNvSpPr>
            <p:nvPr/>
          </p:nvSpPr>
          <p:spPr bwMode="auto">
            <a:xfrm>
              <a:off x="280" y="1314"/>
              <a:ext cx="2315" cy="1312"/>
            </a:xfrm>
            <a:custGeom>
              <a:avLst/>
              <a:gdLst>
                <a:gd name="T0" fmla="*/ 1326 w 2315"/>
                <a:gd name="T1" fmla="*/ 23 h 1312"/>
                <a:gd name="T2" fmla="*/ 1519 w 2315"/>
                <a:gd name="T3" fmla="*/ 64 h 1312"/>
                <a:gd name="T4" fmla="*/ 1698 w 2315"/>
                <a:gd name="T5" fmla="*/ 121 h 1312"/>
                <a:gd name="T6" fmla="*/ 1865 w 2315"/>
                <a:gd name="T7" fmla="*/ 194 h 1312"/>
                <a:gd name="T8" fmla="*/ 2008 w 2315"/>
                <a:gd name="T9" fmla="*/ 278 h 1312"/>
                <a:gd name="T10" fmla="*/ 2129 w 2315"/>
                <a:gd name="T11" fmla="*/ 375 h 1312"/>
                <a:gd name="T12" fmla="*/ 2222 w 2315"/>
                <a:gd name="T13" fmla="*/ 479 h 1312"/>
                <a:gd name="T14" fmla="*/ 2282 w 2315"/>
                <a:gd name="T15" fmla="*/ 589 h 1312"/>
                <a:gd name="T16" fmla="*/ 2313 w 2315"/>
                <a:gd name="T17" fmla="*/ 699 h 1312"/>
                <a:gd name="T18" fmla="*/ 2308 w 2315"/>
                <a:gd name="T19" fmla="*/ 809 h 1312"/>
                <a:gd name="T20" fmla="*/ 2272 w 2315"/>
                <a:gd name="T21" fmla="*/ 915 h 1312"/>
                <a:gd name="T22" fmla="*/ 2202 w 2315"/>
                <a:gd name="T23" fmla="*/ 1014 h 1312"/>
                <a:gd name="T24" fmla="*/ 2105 w 2315"/>
                <a:gd name="T25" fmla="*/ 1101 h 1312"/>
                <a:gd name="T26" fmla="*/ 1977 w 2315"/>
                <a:gd name="T27" fmla="*/ 1176 h 1312"/>
                <a:gd name="T28" fmla="*/ 1828 w 2315"/>
                <a:gd name="T29" fmla="*/ 1237 h 1312"/>
                <a:gd name="T30" fmla="*/ 1659 w 2315"/>
                <a:gd name="T31" fmla="*/ 1280 h 1312"/>
                <a:gd name="T32" fmla="*/ 1476 w 2315"/>
                <a:gd name="T33" fmla="*/ 1306 h 1312"/>
                <a:gd name="T34" fmla="*/ 1283 w 2315"/>
                <a:gd name="T35" fmla="*/ 1312 h 1312"/>
                <a:gd name="T36" fmla="*/ 1086 w 2315"/>
                <a:gd name="T37" fmla="*/ 1299 h 1312"/>
                <a:gd name="T38" fmla="*/ 894 w 2315"/>
                <a:gd name="T39" fmla="*/ 1269 h 1312"/>
                <a:gd name="T40" fmla="*/ 705 w 2315"/>
                <a:gd name="T41" fmla="*/ 1220 h 1312"/>
                <a:gd name="T42" fmla="*/ 532 w 2315"/>
                <a:gd name="T43" fmla="*/ 1155 h 1312"/>
                <a:gd name="T44" fmla="*/ 377 w 2315"/>
                <a:gd name="T45" fmla="*/ 1077 h 1312"/>
                <a:gd name="T46" fmla="*/ 245 w 2315"/>
                <a:gd name="T47" fmla="*/ 984 h 1312"/>
                <a:gd name="T48" fmla="*/ 137 w 2315"/>
                <a:gd name="T49" fmla="*/ 885 h 1312"/>
                <a:gd name="T50" fmla="*/ 61 w 2315"/>
                <a:gd name="T51" fmla="*/ 777 h 1312"/>
                <a:gd name="T52" fmla="*/ 13 w 2315"/>
                <a:gd name="T53" fmla="*/ 667 h 1312"/>
                <a:gd name="T54" fmla="*/ 0 w 2315"/>
                <a:gd name="T55" fmla="*/ 555 h 1312"/>
                <a:gd name="T56" fmla="*/ 22 w 2315"/>
                <a:gd name="T57" fmla="*/ 447 h 1312"/>
                <a:gd name="T58" fmla="*/ 74 w 2315"/>
                <a:gd name="T59" fmla="*/ 345 h 1312"/>
                <a:gd name="T60" fmla="*/ 158 w 2315"/>
                <a:gd name="T61" fmla="*/ 252 h 1312"/>
                <a:gd name="T62" fmla="*/ 273 w 2315"/>
                <a:gd name="T63" fmla="*/ 170 h 1312"/>
                <a:gd name="T64" fmla="*/ 411 w 2315"/>
                <a:gd name="T65" fmla="*/ 103 h 1312"/>
                <a:gd name="T66" fmla="*/ 571 w 2315"/>
                <a:gd name="T67" fmla="*/ 49 h 1312"/>
                <a:gd name="T68" fmla="*/ 747 w 2315"/>
                <a:gd name="T69" fmla="*/ 17 h 1312"/>
                <a:gd name="T70" fmla="*/ 937 w 2315"/>
                <a:gd name="T71" fmla="*/ 0 h 1312"/>
                <a:gd name="T72" fmla="*/ 1132 w 2315"/>
                <a:gd name="T73" fmla="*/ 2 h 1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5"/>
                <a:gd name="T112" fmla="*/ 0 h 1312"/>
                <a:gd name="T113" fmla="*/ 2315 w 2315"/>
                <a:gd name="T114" fmla="*/ 1312 h 1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5" h="1312">
                  <a:moveTo>
                    <a:pt x="1229" y="10"/>
                  </a:moveTo>
                  <a:lnTo>
                    <a:pt x="1326" y="23"/>
                  </a:lnTo>
                  <a:lnTo>
                    <a:pt x="1424" y="43"/>
                  </a:lnTo>
                  <a:lnTo>
                    <a:pt x="1519" y="64"/>
                  </a:lnTo>
                  <a:lnTo>
                    <a:pt x="1610" y="90"/>
                  </a:lnTo>
                  <a:lnTo>
                    <a:pt x="1698" y="121"/>
                  </a:lnTo>
                  <a:lnTo>
                    <a:pt x="1783" y="155"/>
                  </a:lnTo>
                  <a:lnTo>
                    <a:pt x="1865" y="194"/>
                  </a:lnTo>
                  <a:lnTo>
                    <a:pt x="1938" y="235"/>
                  </a:lnTo>
                  <a:lnTo>
                    <a:pt x="2008" y="278"/>
                  </a:lnTo>
                  <a:lnTo>
                    <a:pt x="2073" y="326"/>
                  </a:lnTo>
                  <a:lnTo>
                    <a:pt x="2129" y="375"/>
                  </a:lnTo>
                  <a:lnTo>
                    <a:pt x="2179" y="425"/>
                  </a:lnTo>
                  <a:lnTo>
                    <a:pt x="2222" y="479"/>
                  </a:lnTo>
                  <a:lnTo>
                    <a:pt x="2256" y="533"/>
                  </a:lnTo>
                  <a:lnTo>
                    <a:pt x="2282" y="589"/>
                  </a:lnTo>
                  <a:lnTo>
                    <a:pt x="2302" y="643"/>
                  </a:lnTo>
                  <a:lnTo>
                    <a:pt x="2313" y="699"/>
                  </a:lnTo>
                  <a:lnTo>
                    <a:pt x="2315" y="755"/>
                  </a:lnTo>
                  <a:lnTo>
                    <a:pt x="2308" y="809"/>
                  </a:lnTo>
                  <a:lnTo>
                    <a:pt x="2295" y="863"/>
                  </a:lnTo>
                  <a:lnTo>
                    <a:pt x="2272" y="915"/>
                  </a:lnTo>
                  <a:lnTo>
                    <a:pt x="2241" y="965"/>
                  </a:lnTo>
                  <a:lnTo>
                    <a:pt x="2202" y="1014"/>
                  </a:lnTo>
                  <a:lnTo>
                    <a:pt x="2157" y="1060"/>
                  </a:lnTo>
                  <a:lnTo>
                    <a:pt x="2105" y="1101"/>
                  </a:lnTo>
                  <a:lnTo>
                    <a:pt x="2044" y="1140"/>
                  </a:lnTo>
                  <a:lnTo>
                    <a:pt x="1977" y="1176"/>
                  </a:lnTo>
                  <a:lnTo>
                    <a:pt x="1906" y="1209"/>
                  </a:lnTo>
                  <a:lnTo>
                    <a:pt x="1828" y="1237"/>
                  </a:lnTo>
                  <a:lnTo>
                    <a:pt x="1746" y="1261"/>
                  </a:lnTo>
                  <a:lnTo>
                    <a:pt x="1659" y="1280"/>
                  </a:lnTo>
                  <a:lnTo>
                    <a:pt x="1569" y="1295"/>
                  </a:lnTo>
                  <a:lnTo>
                    <a:pt x="1476" y="1306"/>
                  </a:lnTo>
                  <a:lnTo>
                    <a:pt x="1380" y="1310"/>
                  </a:lnTo>
                  <a:lnTo>
                    <a:pt x="1283" y="1312"/>
                  </a:lnTo>
                  <a:lnTo>
                    <a:pt x="1186" y="1308"/>
                  </a:lnTo>
                  <a:lnTo>
                    <a:pt x="1086" y="1299"/>
                  </a:lnTo>
                  <a:lnTo>
                    <a:pt x="989" y="1286"/>
                  </a:lnTo>
                  <a:lnTo>
                    <a:pt x="894" y="1269"/>
                  </a:lnTo>
                  <a:lnTo>
                    <a:pt x="798" y="1245"/>
                  </a:lnTo>
                  <a:lnTo>
                    <a:pt x="705" y="1220"/>
                  </a:lnTo>
                  <a:lnTo>
                    <a:pt x="617" y="1189"/>
                  </a:lnTo>
                  <a:lnTo>
                    <a:pt x="532" y="1155"/>
                  </a:lnTo>
                  <a:lnTo>
                    <a:pt x="452" y="1118"/>
                  </a:lnTo>
                  <a:lnTo>
                    <a:pt x="377" y="1077"/>
                  </a:lnTo>
                  <a:lnTo>
                    <a:pt x="307" y="1032"/>
                  </a:lnTo>
                  <a:lnTo>
                    <a:pt x="245" y="984"/>
                  </a:lnTo>
                  <a:lnTo>
                    <a:pt x="186" y="937"/>
                  </a:lnTo>
                  <a:lnTo>
                    <a:pt x="137" y="885"/>
                  </a:lnTo>
                  <a:lnTo>
                    <a:pt x="95" y="831"/>
                  </a:lnTo>
                  <a:lnTo>
                    <a:pt x="61" y="777"/>
                  </a:lnTo>
                  <a:lnTo>
                    <a:pt x="33" y="723"/>
                  </a:lnTo>
                  <a:lnTo>
                    <a:pt x="13" y="667"/>
                  </a:lnTo>
                  <a:lnTo>
                    <a:pt x="5" y="611"/>
                  </a:lnTo>
                  <a:lnTo>
                    <a:pt x="0" y="555"/>
                  </a:lnTo>
                  <a:lnTo>
                    <a:pt x="7" y="501"/>
                  </a:lnTo>
                  <a:lnTo>
                    <a:pt x="22" y="447"/>
                  </a:lnTo>
                  <a:lnTo>
                    <a:pt x="44" y="395"/>
                  </a:lnTo>
                  <a:lnTo>
                    <a:pt x="74" y="345"/>
                  </a:lnTo>
                  <a:lnTo>
                    <a:pt x="113" y="298"/>
                  </a:lnTo>
                  <a:lnTo>
                    <a:pt x="158" y="252"/>
                  </a:lnTo>
                  <a:lnTo>
                    <a:pt x="212" y="209"/>
                  </a:lnTo>
                  <a:lnTo>
                    <a:pt x="273" y="170"/>
                  </a:lnTo>
                  <a:lnTo>
                    <a:pt x="338" y="133"/>
                  </a:lnTo>
                  <a:lnTo>
                    <a:pt x="411" y="103"/>
                  </a:lnTo>
                  <a:lnTo>
                    <a:pt x="489" y="75"/>
                  </a:lnTo>
                  <a:lnTo>
                    <a:pt x="571" y="49"/>
                  </a:lnTo>
                  <a:lnTo>
                    <a:pt x="658" y="30"/>
                  </a:lnTo>
                  <a:lnTo>
                    <a:pt x="747" y="17"/>
                  </a:lnTo>
                  <a:lnTo>
                    <a:pt x="840" y="6"/>
                  </a:lnTo>
                  <a:lnTo>
                    <a:pt x="937" y="0"/>
                  </a:lnTo>
                  <a:lnTo>
                    <a:pt x="1034" y="0"/>
                  </a:lnTo>
                  <a:lnTo>
                    <a:pt x="1132" y="2"/>
                  </a:lnTo>
                  <a:lnTo>
                    <a:pt x="1229" y="1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3" name="Rectangle 26"/>
            <p:cNvSpPr>
              <a:spLocks noChangeArrowheads="1"/>
            </p:cNvSpPr>
            <p:nvPr/>
          </p:nvSpPr>
          <p:spPr bwMode="auto">
            <a:xfrm>
              <a:off x="1390" y="130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FF0000"/>
                  </a:solidFill>
                </a:rPr>
                <a:t>3</a:t>
              </a:r>
              <a:endParaRPr lang="en-US" altLang="en-US"/>
            </a:p>
          </p:txBody>
        </p:sp>
      </p:grpSp>
      <p:grpSp>
        <p:nvGrpSpPr>
          <p:cNvPr id="6" name="Group 27"/>
          <p:cNvGrpSpPr>
            <a:grpSpLocks/>
          </p:cNvGrpSpPr>
          <p:nvPr/>
        </p:nvGrpSpPr>
        <p:grpSpPr bwMode="auto">
          <a:xfrm>
            <a:off x="382588" y="1951038"/>
            <a:ext cx="3795712" cy="2924175"/>
            <a:chOff x="241" y="1229"/>
            <a:chExt cx="2391" cy="1842"/>
          </a:xfrm>
        </p:grpSpPr>
        <p:sp>
          <p:nvSpPr>
            <p:cNvPr id="65550" name="Freeform 28"/>
            <p:cNvSpPr>
              <a:spLocks/>
            </p:cNvSpPr>
            <p:nvPr/>
          </p:nvSpPr>
          <p:spPr bwMode="auto">
            <a:xfrm>
              <a:off x="241" y="1229"/>
              <a:ext cx="2391" cy="1611"/>
            </a:xfrm>
            <a:custGeom>
              <a:avLst/>
              <a:gdLst>
                <a:gd name="T0" fmla="*/ 1385 w 2391"/>
                <a:gd name="T1" fmla="*/ 24 h 1611"/>
                <a:gd name="T2" fmla="*/ 1582 w 2391"/>
                <a:gd name="T3" fmla="*/ 69 h 1611"/>
                <a:gd name="T4" fmla="*/ 1768 w 2391"/>
                <a:gd name="T5" fmla="*/ 136 h 1611"/>
                <a:gd name="T6" fmla="*/ 1936 w 2391"/>
                <a:gd name="T7" fmla="*/ 221 h 1611"/>
                <a:gd name="T8" fmla="*/ 2083 w 2391"/>
                <a:gd name="T9" fmla="*/ 322 h 1611"/>
                <a:gd name="T10" fmla="*/ 2207 w 2391"/>
                <a:gd name="T11" fmla="*/ 439 h 1611"/>
                <a:gd name="T12" fmla="*/ 2300 w 2391"/>
                <a:gd name="T13" fmla="*/ 566 h 1611"/>
                <a:gd name="T14" fmla="*/ 2360 w 2391"/>
                <a:gd name="T15" fmla="*/ 698 h 1611"/>
                <a:gd name="T16" fmla="*/ 2388 w 2391"/>
                <a:gd name="T17" fmla="*/ 836 h 1611"/>
                <a:gd name="T18" fmla="*/ 2382 w 2391"/>
                <a:gd name="T19" fmla="*/ 970 h 1611"/>
                <a:gd name="T20" fmla="*/ 2343 w 2391"/>
                <a:gd name="T21" fmla="*/ 1102 h 1611"/>
                <a:gd name="T22" fmla="*/ 2270 w 2391"/>
                <a:gd name="T23" fmla="*/ 1225 h 1611"/>
                <a:gd name="T24" fmla="*/ 2166 w 2391"/>
                <a:gd name="T25" fmla="*/ 1335 h 1611"/>
                <a:gd name="T26" fmla="*/ 2032 w 2391"/>
                <a:gd name="T27" fmla="*/ 1430 h 1611"/>
                <a:gd name="T28" fmla="*/ 1876 w 2391"/>
                <a:gd name="T29" fmla="*/ 1508 h 1611"/>
                <a:gd name="T30" fmla="*/ 1701 w 2391"/>
                <a:gd name="T31" fmla="*/ 1564 h 1611"/>
                <a:gd name="T32" fmla="*/ 1510 w 2391"/>
                <a:gd name="T33" fmla="*/ 1598 h 1611"/>
                <a:gd name="T34" fmla="*/ 1311 w 2391"/>
                <a:gd name="T35" fmla="*/ 1611 h 1611"/>
                <a:gd name="T36" fmla="*/ 1108 w 2391"/>
                <a:gd name="T37" fmla="*/ 1600 h 1611"/>
                <a:gd name="T38" fmla="*/ 907 w 2391"/>
                <a:gd name="T39" fmla="*/ 1568 h 1611"/>
                <a:gd name="T40" fmla="*/ 716 w 2391"/>
                <a:gd name="T41" fmla="*/ 1512 h 1611"/>
                <a:gd name="T42" fmla="*/ 537 w 2391"/>
                <a:gd name="T43" fmla="*/ 1436 h 1611"/>
                <a:gd name="T44" fmla="*/ 379 w 2391"/>
                <a:gd name="T45" fmla="*/ 1341 h 1611"/>
                <a:gd name="T46" fmla="*/ 243 w 2391"/>
                <a:gd name="T47" fmla="*/ 1233 h 1611"/>
                <a:gd name="T48" fmla="*/ 134 w 2391"/>
                <a:gd name="T49" fmla="*/ 1110 h 1611"/>
                <a:gd name="T50" fmla="*/ 57 w 2391"/>
                <a:gd name="T51" fmla="*/ 981 h 1611"/>
                <a:gd name="T52" fmla="*/ 11 w 2391"/>
                <a:gd name="T53" fmla="*/ 845 h 1611"/>
                <a:gd name="T54" fmla="*/ 0 w 2391"/>
                <a:gd name="T55" fmla="*/ 709 h 1611"/>
                <a:gd name="T56" fmla="*/ 24 w 2391"/>
                <a:gd name="T57" fmla="*/ 575 h 1611"/>
                <a:gd name="T58" fmla="*/ 83 w 2391"/>
                <a:gd name="T59" fmla="*/ 447 h 1611"/>
                <a:gd name="T60" fmla="*/ 171 w 2391"/>
                <a:gd name="T61" fmla="*/ 331 h 1611"/>
                <a:gd name="T62" fmla="*/ 290 w 2391"/>
                <a:gd name="T63" fmla="*/ 227 h 1611"/>
                <a:gd name="T64" fmla="*/ 435 w 2391"/>
                <a:gd name="T65" fmla="*/ 141 h 1611"/>
                <a:gd name="T66" fmla="*/ 602 w 2391"/>
                <a:gd name="T67" fmla="*/ 74 h 1611"/>
                <a:gd name="T68" fmla="*/ 786 w 2391"/>
                <a:gd name="T69" fmla="*/ 28 h 1611"/>
                <a:gd name="T70" fmla="*/ 980 w 2391"/>
                <a:gd name="T71" fmla="*/ 3 h 1611"/>
                <a:gd name="T72" fmla="*/ 1181 w 2391"/>
                <a:gd name="T73" fmla="*/ 3 h 16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1"/>
                <a:gd name="T112" fmla="*/ 0 h 1611"/>
                <a:gd name="T113" fmla="*/ 2391 w 2391"/>
                <a:gd name="T114" fmla="*/ 1611 h 16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1" h="1611">
                  <a:moveTo>
                    <a:pt x="1283" y="11"/>
                  </a:moveTo>
                  <a:lnTo>
                    <a:pt x="1385" y="24"/>
                  </a:lnTo>
                  <a:lnTo>
                    <a:pt x="1484" y="46"/>
                  </a:lnTo>
                  <a:lnTo>
                    <a:pt x="1582" y="69"/>
                  </a:lnTo>
                  <a:lnTo>
                    <a:pt x="1675" y="100"/>
                  </a:lnTo>
                  <a:lnTo>
                    <a:pt x="1768" y="136"/>
                  </a:lnTo>
                  <a:lnTo>
                    <a:pt x="1854" y="175"/>
                  </a:lnTo>
                  <a:lnTo>
                    <a:pt x="1936" y="221"/>
                  </a:lnTo>
                  <a:lnTo>
                    <a:pt x="2012" y="270"/>
                  </a:lnTo>
                  <a:lnTo>
                    <a:pt x="2083" y="322"/>
                  </a:lnTo>
                  <a:lnTo>
                    <a:pt x="2148" y="380"/>
                  </a:lnTo>
                  <a:lnTo>
                    <a:pt x="2207" y="439"/>
                  </a:lnTo>
                  <a:lnTo>
                    <a:pt x="2257" y="501"/>
                  </a:lnTo>
                  <a:lnTo>
                    <a:pt x="2300" y="566"/>
                  </a:lnTo>
                  <a:lnTo>
                    <a:pt x="2334" y="631"/>
                  </a:lnTo>
                  <a:lnTo>
                    <a:pt x="2360" y="698"/>
                  </a:lnTo>
                  <a:lnTo>
                    <a:pt x="2380" y="767"/>
                  </a:lnTo>
                  <a:lnTo>
                    <a:pt x="2388" y="836"/>
                  </a:lnTo>
                  <a:lnTo>
                    <a:pt x="2391" y="903"/>
                  </a:lnTo>
                  <a:lnTo>
                    <a:pt x="2382" y="970"/>
                  </a:lnTo>
                  <a:lnTo>
                    <a:pt x="2367" y="1037"/>
                  </a:lnTo>
                  <a:lnTo>
                    <a:pt x="2343" y="1102"/>
                  </a:lnTo>
                  <a:lnTo>
                    <a:pt x="2311" y="1164"/>
                  </a:lnTo>
                  <a:lnTo>
                    <a:pt x="2270" y="1225"/>
                  </a:lnTo>
                  <a:lnTo>
                    <a:pt x="2220" y="1281"/>
                  </a:lnTo>
                  <a:lnTo>
                    <a:pt x="2166" y="1335"/>
                  </a:lnTo>
                  <a:lnTo>
                    <a:pt x="2101" y="1384"/>
                  </a:lnTo>
                  <a:lnTo>
                    <a:pt x="2032" y="1430"/>
                  </a:lnTo>
                  <a:lnTo>
                    <a:pt x="1958" y="1471"/>
                  </a:lnTo>
                  <a:lnTo>
                    <a:pt x="1876" y="1508"/>
                  </a:lnTo>
                  <a:lnTo>
                    <a:pt x="1789" y="1538"/>
                  </a:lnTo>
                  <a:lnTo>
                    <a:pt x="1701" y="1564"/>
                  </a:lnTo>
                  <a:lnTo>
                    <a:pt x="1608" y="1585"/>
                  </a:lnTo>
                  <a:lnTo>
                    <a:pt x="1510" y="1598"/>
                  </a:lnTo>
                  <a:lnTo>
                    <a:pt x="1411" y="1609"/>
                  </a:lnTo>
                  <a:lnTo>
                    <a:pt x="1311" y="1611"/>
                  </a:lnTo>
                  <a:lnTo>
                    <a:pt x="1210" y="1609"/>
                  </a:lnTo>
                  <a:lnTo>
                    <a:pt x="1108" y="1600"/>
                  </a:lnTo>
                  <a:lnTo>
                    <a:pt x="1006" y="1587"/>
                  </a:lnTo>
                  <a:lnTo>
                    <a:pt x="907" y="1568"/>
                  </a:lnTo>
                  <a:lnTo>
                    <a:pt x="809" y="1542"/>
                  </a:lnTo>
                  <a:lnTo>
                    <a:pt x="716" y="1512"/>
                  </a:lnTo>
                  <a:lnTo>
                    <a:pt x="626" y="1475"/>
                  </a:lnTo>
                  <a:lnTo>
                    <a:pt x="537" y="1436"/>
                  </a:lnTo>
                  <a:lnTo>
                    <a:pt x="455" y="1391"/>
                  </a:lnTo>
                  <a:lnTo>
                    <a:pt x="379" y="1341"/>
                  </a:lnTo>
                  <a:lnTo>
                    <a:pt x="308" y="1289"/>
                  </a:lnTo>
                  <a:lnTo>
                    <a:pt x="243" y="1233"/>
                  </a:lnTo>
                  <a:lnTo>
                    <a:pt x="184" y="1173"/>
                  </a:lnTo>
                  <a:lnTo>
                    <a:pt x="134" y="1110"/>
                  </a:lnTo>
                  <a:lnTo>
                    <a:pt x="91" y="1045"/>
                  </a:lnTo>
                  <a:lnTo>
                    <a:pt x="57" y="981"/>
                  </a:lnTo>
                  <a:lnTo>
                    <a:pt x="31" y="914"/>
                  </a:lnTo>
                  <a:lnTo>
                    <a:pt x="11" y="845"/>
                  </a:lnTo>
                  <a:lnTo>
                    <a:pt x="3" y="776"/>
                  </a:lnTo>
                  <a:lnTo>
                    <a:pt x="0" y="709"/>
                  </a:lnTo>
                  <a:lnTo>
                    <a:pt x="9" y="642"/>
                  </a:lnTo>
                  <a:lnTo>
                    <a:pt x="24" y="575"/>
                  </a:lnTo>
                  <a:lnTo>
                    <a:pt x="48" y="510"/>
                  </a:lnTo>
                  <a:lnTo>
                    <a:pt x="83" y="447"/>
                  </a:lnTo>
                  <a:lnTo>
                    <a:pt x="121" y="387"/>
                  </a:lnTo>
                  <a:lnTo>
                    <a:pt x="171" y="331"/>
                  </a:lnTo>
                  <a:lnTo>
                    <a:pt x="227" y="277"/>
                  </a:lnTo>
                  <a:lnTo>
                    <a:pt x="290" y="227"/>
                  </a:lnTo>
                  <a:lnTo>
                    <a:pt x="359" y="182"/>
                  </a:lnTo>
                  <a:lnTo>
                    <a:pt x="435" y="141"/>
                  </a:lnTo>
                  <a:lnTo>
                    <a:pt x="515" y="104"/>
                  </a:lnTo>
                  <a:lnTo>
                    <a:pt x="602" y="74"/>
                  </a:lnTo>
                  <a:lnTo>
                    <a:pt x="690" y="48"/>
                  </a:lnTo>
                  <a:lnTo>
                    <a:pt x="786" y="28"/>
                  </a:lnTo>
                  <a:lnTo>
                    <a:pt x="881" y="13"/>
                  </a:lnTo>
                  <a:lnTo>
                    <a:pt x="980" y="3"/>
                  </a:lnTo>
                  <a:lnTo>
                    <a:pt x="1082" y="0"/>
                  </a:lnTo>
                  <a:lnTo>
                    <a:pt x="1181" y="3"/>
                  </a:lnTo>
                  <a:lnTo>
                    <a:pt x="1283" y="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1" name="Rectangle 29"/>
            <p:cNvSpPr>
              <a:spLocks noChangeArrowheads="1"/>
            </p:cNvSpPr>
            <p:nvPr/>
          </p:nvSpPr>
          <p:spPr bwMode="auto">
            <a:xfrm>
              <a:off x="1239" y="282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FF0000"/>
                  </a:solidFill>
                </a:rPr>
                <a:t>4</a:t>
              </a:r>
              <a:endParaRPr lang="en-US" altLang="en-US"/>
            </a:p>
          </p:txBody>
        </p:sp>
      </p:grpSp>
      <p:grpSp>
        <p:nvGrpSpPr>
          <p:cNvPr id="7" name="Group 30"/>
          <p:cNvGrpSpPr>
            <a:grpSpLocks/>
          </p:cNvGrpSpPr>
          <p:nvPr/>
        </p:nvGrpSpPr>
        <p:grpSpPr bwMode="auto">
          <a:xfrm>
            <a:off x="307975" y="1547813"/>
            <a:ext cx="4003675" cy="3530600"/>
            <a:chOff x="194" y="975"/>
            <a:chExt cx="2522" cy="2224"/>
          </a:xfrm>
        </p:grpSpPr>
        <p:sp>
          <p:nvSpPr>
            <p:cNvPr id="65548" name="Rectangle 31"/>
            <p:cNvSpPr>
              <a:spLocks noChangeArrowheads="1"/>
            </p:cNvSpPr>
            <p:nvPr/>
          </p:nvSpPr>
          <p:spPr bwMode="auto">
            <a:xfrm>
              <a:off x="2138" y="97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ltLang="en-US" sz="2200">
                  <a:solidFill>
                    <a:srgbClr val="FF0000"/>
                  </a:solidFill>
                </a:rPr>
                <a:t>5</a:t>
              </a:r>
              <a:endParaRPr lang="en-US" altLang="en-US"/>
            </a:p>
          </p:txBody>
        </p:sp>
        <p:sp>
          <p:nvSpPr>
            <p:cNvPr id="65549" name="Freeform 32"/>
            <p:cNvSpPr>
              <a:spLocks/>
            </p:cNvSpPr>
            <p:nvPr/>
          </p:nvSpPr>
          <p:spPr bwMode="auto">
            <a:xfrm>
              <a:off x="194" y="988"/>
              <a:ext cx="2522" cy="2211"/>
            </a:xfrm>
            <a:custGeom>
              <a:avLst/>
              <a:gdLst>
                <a:gd name="T0" fmla="*/ 1363 w 2522"/>
                <a:gd name="T1" fmla="*/ 4 h 2211"/>
                <a:gd name="T2" fmla="*/ 1568 w 2522"/>
                <a:gd name="T3" fmla="*/ 34 h 2211"/>
                <a:gd name="T4" fmla="*/ 1765 w 2522"/>
                <a:gd name="T5" fmla="*/ 92 h 2211"/>
                <a:gd name="T6" fmla="*/ 1949 w 2522"/>
                <a:gd name="T7" fmla="*/ 179 h 2211"/>
                <a:gd name="T8" fmla="*/ 2113 w 2522"/>
                <a:gd name="T9" fmla="*/ 291 h 2211"/>
                <a:gd name="T10" fmla="*/ 2254 w 2522"/>
                <a:gd name="T11" fmla="*/ 425 h 2211"/>
                <a:gd name="T12" fmla="*/ 2368 w 2522"/>
                <a:gd name="T13" fmla="*/ 578 h 2211"/>
                <a:gd name="T14" fmla="*/ 2453 w 2522"/>
                <a:gd name="T15" fmla="*/ 744 h 2211"/>
                <a:gd name="T16" fmla="*/ 2505 w 2522"/>
                <a:gd name="T17" fmla="*/ 922 h 2211"/>
                <a:gd name="T18" fmla="*/ 2522 w 2522"/>
                <a:gd name="T19" fmla="*/ 1103 h 2211"/>
                <a:gd name="T20" fmla="*/ 2505 w 2522"/>
                <a:gd name="T21" fmla="*/ 1284 h 2211"/>
                <a:gd name="T22" fmla="*/ 2453 w 2522"/>
                <a:gd name="T23" fmla="*/ 1461 h 2211"/>
                <a:gd name="T24" fmla="*/ 2371 w 2522"/>
                <a:gd name="T25" fmla="*/ 1630 h 2211"/>
                <a:gd name="T26" fmla="*/ 2256 w 2522"/>
                <a:gd name="T27" fmla="*/ 1783 h 2211"/>
                <a:gd name="T28" fmla="*/ 2115 w 2522"/>
                <a:gd name="T29" fmla="*/ 1917 h 2211"/>
                <a:gd name="T30" fmla="*/ 1951 w 2522"/>
                <a:gd name="T31" fmla="*/ 2029 h 2211"/>
                <a:gd name="T32" fmla="*/ 1769 w 2522"/>
                <a:gd name="T33" fmla="*/ 2118 h 2211"/>
                <a:gd name="T34" fmla="*/ 1572 w 2522"/>
                <a:gd name="T35" fmla="*/ 2176 h 2211"/>
                <a:gd name="T36" fmla="*/ 1367 w 2522"/>
                <a:gd name="T37" fmla="*/ 2206 h 2211"/>
                <a:gd name="T38" fmla="*/ 1159 w 2522"/>
                <a:gd name="T39" fmla="*/ 2206 h 2211"/>
                <a:gd name="T40" fmla="*/ 954 w 2522"/>
                <a:gd name="T41" fmla="*/ 2178 h 2211"/>
                <a:gd name="T42" fmla="*/ 755 w 2522"/>
                <a:gd name="T43" fmla="*/ 2118 h 2211"/>
                <a:gd name="T44" fmla="*/ 573 w 2522"/>
                <a:gd name="T45" fmla="*/ 2031 h 2211"/>
                <a:gd name="T46" fmla="*/ 409 w 2522"/>
                <a:gd name="T47" fmla="*/ 1919 h 2211"/>
                <a:gd name="T48" fmla="*/ 266 w 2522"/>
                <a:gd name="T49" fmla="*/ 1785 h 2211"/>
                <a:gd name="T50" fmla="*/ 151 w 2522"/>
                <a:gd name="T51" fmla="*/ 1634 h 2211"/>
                <a:gd name="T52" fmla="*/ 69 w 2522"/>
                <a:gd name="T53" fmla="*/ 1466 h 2211"/>
                <a:gd name="T54" fmla="*/ 17 w 2522"/>
                <a:gd name="T55" fmla="*/ 1289 h 2211"/>
                <a:gd name="T56" fmla="*/ 0 w 2522"/>
                <a:gd name="T57" fmla="*/ 1107 h 2211"/>
                <a:gd name="T58" fmla="*/ 17 w 2522"/>
                <a:gd name="T59" fmla="*/ 926 h 2211"/>
                <a:gd name="T60" fmla="*/ 67 w 2522"/>
                <a:gd name="T61" fmla="*/ 749 h 2211"/>
                <a:gd name="T62" fmla="*/ 151 w 2522"/>
                <a:gd name="T63" fmla="*/ 580 h 2211"/>
                <a:gd name="T64" fmla="*/ 264 w 2522"/>
                <a:gd name="T65" fmla="*/ 429 h 2211"/>
                <a:gd name="T66" fmla="*/ 404 w 2522"/>
                <a:gd name="T67" fmla="*/ 293 h 2211"/>
                <a:gd name="T68" fmla="*/ 569 w 2522"/>
                <a:gd name="T69" fmla="*/ 181 h 2211"/>
                <a:gd name="T70" fmla="*/ 753 w 2522"/>
                <a:gd name="T71" fmla="*/ 95 h 2211"/>
                <a:gd name="T72" fmla="*/ 949 w 2522"/>
                <a:gd name="T73" fmla="*/ 34 h 2211"/>
                <a:gd name="T74" fmla="*/ 1155 w 2522"/>
                <a:gd name="T75" fmla="*/ 4 h 2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22"/>
                <a:gd name="T115" fmla="*/ 0 h 2211"/>
                <a:gd name="T116" fmla="*/ 2522 w 2522"/>
                <a:gd name="T117" fmla="*/ 2211 h 2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22" h="2211">
                  <a:moveTo>
                    <a:pt x="1259" y="0"/>
                  </a:moveTo>
                  <a:lnTo>
                    <a:pt x="1363" y="4"/>
                  </a:lnTo>
                  <a:lnTo>
                    <a:pt x="1466" y="15"/>
                  </a:lnTo>
                  <a:lnTo>
                    <a:pt x="1568" y="34"/>
                  </a:lnTo>
                  <a:lnTo>
                    <a:pt x="1668" y="60"/>
                  </a:lnTo>
                  <a:lnTo>
                    <a:pt x="1765" y="92"/>
                  </a:lnTo>
                  <a:lnTo>
                    <a:pt x="1858" y="131"/>
                  </a:lnTo>
                  <a:lnTo>
                    <a:pt x="1949" y="179"/>
                  </a:lnTo>
                  <a:lnTo>
                    <a:pt x="2033" y="233"/>
                  </a:lnTo>
                  <a:lnTo>
                    <a:pt x="2113" y="291"/>
                  </a:lnTo>
                  <a:lnTo>
                    <a:pt x="2187" y="356"/>
                  </a:lnTo>
                  <a:lnTo>
                    <a:pt x="2254" y="425"/>
                  </a:lnTo>
                  <a:lnTo>
                    <a:pt x="2314" y="498"/>
                  </a:lnTo>
                  <a:lnTo>
                    <a:pt x="2368" y="578"/>
                  </a:lnTo>
                  <a:lnTo>
                    <a:pt x="2414" y="660"/>
                  </a:lnTo>
                  <a:lnTo>
                    <a:pt x="2453" y="744"/>
                  </a:lnTo>
                  <a:lnTo>
                    <a:pt x="2483" y="831"/>
                  </a:lnTo>
                  <a:lnTo>
                    <a:pt x="2505" y="922"/>
                  </a:lnTo>
                  <a:lnTo>
                    <a:pt x="2518" y="1012"/>
                  </a:lnTo>
                  <a:lnTo>
                    <a:pt x="2522" y="1103"/>
                  </a:lnTo>
                  <a:lnTo>
                    <a:pt x="2518" y="1194"/>
                  </a:lnTo>
                  <a:lnTo>
                    <a:pt x="2505" y="1284"/>
                  </a:lnTo>
                  <a:lnTo>
                    <a:pt x="2483" y="1375"/>
                  </a:lnTo>
                  <a:lnTo>
                    <a:pt x="2453" y="1461"/>
                  </a:lnTo>
                  <a:lnTo>
                    <a:pt x="2416" y="1548"/>
                  </a:lnTo>
                  <a:lnTo>
                    <a:pt x="2371" y="1630"/>
                  </a:lnTo>
                  <a:lnTo>
                    <a:pt x="2317" y="1707"/>
                  </a:lnTo>
                  <a:lnTo>
                    <a:pt x="2256" y="1783"/>
                  </a:lnTo>
                  <a:lnTo>
                    <a:pt x="2189" y="1852"/>
                  </a:lnTo>
                  <a:lnTo>
                    <a:pt x="2115" y="1917"/>
                  </a:lnTo>
                  <a:lnTo>
                    <a:pt x="2037" y="1975"/>
                  </a:lnTo>
                  <a:lnTo>
                    <a:pt x="1951" y="2029"/>
                  </a:lnTo>
                  <a:lnTo>
                    <a:pt x="1862" y="2077"/>
                  </a:lnTo>
                  <a:lnTo>
                    <a:pt x="1769" y="2118"/>
                  </a:lnTo>
                  <a:lnTo>
                    <a:pt x="1672" y="2150"/>
                  </a:lnTo>
                  <a:lnTo>
                    <a:pt x="1572" y="2176"/>
                  </a:lnTo>
                  <a:lnTo>
                    <a:pt x="1471" y="2195"/>
                  </a:lnTo>
                  <a:lnTo>
                    <a:pt x="1367" y="2206"/>
                  </a:lnTo>
                  <a:lnTo>
                    <a:pt x="1263" y="2211"/>
                  </a:lnTo>
                  <a:lnTo>
                    <a:pt x="1159" y="2206"/>
                  </a:lnTo>
                  <a:lnTo>
                    <a:pt x="1055" y="2195"/>
                  </a:lnTo>
                  <a:lnTo>
                    <a:pt x="954" y="2178"/>
                  </a:lnTo>
                  <a:lnTo>
                    <a:pt x="852" y="2152"/>
                  </a:lnTo>
                  <a:lnTo>
                    <a:pt x="755" y="2118"/>
                  </a:lnTo>
                  <a:lnTo>
                    <a:pt x="662" y="2079"/>
                  </a:lnTo>
                  <a:lnTo>
                    <a:pt x="573" y="2031"/>
                  </a:lnTo>
                  <a:lnTo>
                    <a:pt x="486" y="1980"/>
                  </a:lnTo>
                  <a:lnTo>
                    <a:pt x="409" y="1919"/>
                  </a:lnTo>
                  <a:lnTo>
                    <a:pt x="333" y="1856"/>
                  </a:lnTo>
                  <a:lnTo>
                    <a:pt x="266" y="1785"/>
                  </a:lnTo>
                  <a:lnTo>
                    <a:pt x="205" y="1712"/>
                  </a:lnTo>
                  <a:lnTo>
                    <a:pt x="151" y="1634"/>
                  </a:lnTo>
                  <a:lnTo>
                    <a:pt x="106" y="1552"/>
                  </a:lnTo>
                  <a:lnTo>
                    <a:pt x="69" y="1466"/>
                  </a:lnTo>
                  <a:lnTo>
                    <a:pt x="39" y="1379"/>
                  </a:lnTo>
                  <a:lnTo>
                    <a:pt x="17" y="1289"/>
                  </a:lnTo>
                  <a:lnTo>
                    <a:pt x="4" y="1198"/>
                  </a:lnTo>
                  <a:lnTo>
                    <a:pt x="0" y="1107"/>
                  </a:lnTo>
                  <a:lnTo>
                    <a:pt x="4" y="1017"/>
                  </a:lnTo>
                  <a:lnTo>
                    <a:pt x="17" y="926"/>
                  </a:lnTo>
                  <a:lnTo>
                    <a:pt x="37" y="835"/>
                  </a:lnTo>
                  <a:lnTo>
                    <a:pt x="67" y="749"/>
                  </a:lnTo>
                  <a:lnTo>
                    <a:pt x="106" y="662"/>
                  </a:lnTo>
                  <a:lnTo>
                    <a:pt x="151" y="580"/>
                  </a:lnTo>
                  <a:lnTo>
                    <a:pt x="203" y="503"/>
                  </a:lnTo>
                  <a:lnTo>
                    <a:pt x="264" y="429"/>
                  </a:lnTo>
                  <a:lnTo>
                    <a:pt x="331" y="358"/>
                  </a:lnTo>
                  <a:lnTo>
                    <a:pt x="404" y="293"/>
                  </a:lnTo>
                  <a:lnTo>
                    <a:pt x="484" y="235"/>
                  </a:lnTo>
                  <a:lnTo>
                    <a:pt x="569" y="181"/>
                  </a:lnTo>
                  <a:lnTo>
                    <a:pt x="660" y="133"/>
                  </a:lnTo>
                  <a:lnTo>
                    <a:pt x="753" y="95"/>
                  </a:lnTo>
                  <a:lnTo>
                    <a:pt x="850" y="60"/>
                  </a:lnTo>
                  <a:lnTo>
                    <a:pt x="949" y="34"/>
                  </a:lnTo>
                  <a:lnTo>
                    <a:pt x="1051" y="15"/>
                  </a:lnTo>
                  <a:lnTo>
                    <a:pt x="1155" y="4"/>
                  </a:lnTo>
                  <a:lnTo>
                    <a:pt x="125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554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387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6881</TotalTime>
  <Words>3228</Words>
  <Application>Microsoft Office PowerPoint</Application>
  <PresentationFormat>On-screen Show (4:3)</PresentationFormat>
  <Paragraphs>447</Paragraphs>
  <Slides>47</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SimSun</vt:lpstr>
      <vt:lpstr>Arial</vt:lpstr>
      <vt:lpstr>Arial-BoldMT</vt:lpstr>
      <vt:lpstr>ArialMT</vt:lpstr>
      <vt:lpstr>Cambria Math</vt:lpstr>
      <vt:lpstr>Monotype Sorts</vt:lpstr>
      <vt:lpstr>Palatino-Roman</vt:lpstr>
      <vt:lpstr>Symbol</vt:lpstr>
      <vt:lpstr>Times New Roman</vt:lpstr>
      <vt:lpstr>Default Design</vt:lpstr>
      <vt:lpstr>Visio</vt:lpstr>
      <vt:lpstr>Artificial Intelligence  for Medicine II </vt:lpstr>
      <vt:lpstr>Hierarchical Clustering</vt:lpstr>
      <vt:lpstr>Dendrograms</vt:lpstr>
      <vt:lpstr>Dendrograms</vt:lpstr>
      <vt:lpstr>How to Define Inter-Cluster Distance</vt:lpstr>
      <vt:lpstr>Inter-cluster distance (similarity) metrics</vt:lpstr>
      <vt:lpstr>Inter-cluster distance metrics (cont.)</vt:lpstr>
      <vt:lpstr>MIN or Single Link </vt:lpstr>
      <vt:lpstr>Hierarchical Clustering: MIN</vt:lpstr>
      <vt:lpstr>MAX or Complete Linkage</vt:lpstr>
      <vt:lpstr>Hierarchical Clustering: MAX</vt:lpstr>
      <vt:lpstr>Hierarchical Clustering</vt:lpstr>
      <vt:lpstr>Agglomerative Clustering (Bottom-Up Merging)</vt:lpstr>
      <vt:lpstr>Agglomerative Clustering (Bottom-Up Merging)</vt:lpstr>
      <vt:lpstr>Divisive Clustering (Top-down Splitting)</vt:lpstr>
      <vt:lpstr>Agglomerative Algorithms</vt:lpstr>
      <vt:lpstr>Agglomerative Algorithms</vt:lpstr>
      <vt:lpstr>Agglomerative Algorithm</vt:lpstr>
      <vt:lpstr>Basic agglomerative algorithms</vt:lpstr>
      <vt:lpstr>Agglomerative Clustering</vt:lpstr>
      <vt:lpstr>Density-Based Clustering Methods</vt:lpstr>
      <vt:lpstr>DBSCAN</vt:lpstr>
      <vt:lpstr>DBSCAN: Density Based Spatial Clustering of Applications with Noise</vt:lpstr>
      <vt:lpstr>DBSCAN: Core, Border and Noise Points</vt:lpstr>
      <vt:lpstr>DBSCAN Algorithm</vt:lpstr>
      <vt:lpstr>When DBSCAN Works Well</vt:lpstr>
      <vt:lpstr>Cluster Validity </vt:lpstr>
      <vt:lpstr>Clusters found in Random Data</vt:lpstr>
      <vt:lpstr>Measures of Cluster Validity</vt:lpstr>
      <vt:lpstr>Unsupervised Measures: Cohesion and Separation</vt:lpstr>
      <vt:lpstr>Unsupervised Measures: Cohesion and Separation</vt:lpstr>
      <vt:lpstr>Unsupervised Measures: Cohesion and Separation</vt:lpstr>
      <vt:lpstr>Unsupervised Measures: Silhouette Coefficient</vt:lpstr>
      <vt:lpstr>Measuring Cluster Validity Via Correlation</vt:lpstr>
      <vt:lpstr>Measuring Cluster Validity Via Correlation</vt:lpstr>
      <vt:lpstr>Measuring Cluster Validity Via Correlation</vt:lpstr>
      <vt:lpstr>Judging clustering quality visually using a similarity matrix </vt:lpstr>
      <vt:lpstr>Judging a Clustering Visually by its Similarity Matrix</vt:lpstr>
      <vt:lpstr>Judging a Clustering Visually by its Similarity Matrix</vt:lpstr>
      <vt:lpstr>Judging a Clustering Visually by its Similarity Matrix</vt:lpstr>
      <vt:lpstr>Determining the Correct Number of Clusters Using SSE curve</vt:lpstr>
      <vt:lpstr>Determining the Correct Number of Clusters</vt:lpstr>
      <vt:lpstr>Determining the Correct Number of Clusters</vt:lpstr>
      <vt:lpstr>Assessing the Significance of Cluster Validity Measures</vt:lpstr>
      <vt:lpstr>Statistical Framework for SSE</vt:lpstr>
      <vt:lpstr>Statistical Framework for Correlation</vt:lpstr>
      <vt:lpstr>Final Comment on Cluster Validity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Noriko</dc:creator>
  <cp:lastModifiedBy>Selim AKYOKUŞ</cp:lastModifiedBy>
  <cp:revision>302</cp:revision>
  <dcterms:created xsi:type="dcterms:W3CDTF">2009-07-22T04:23:27Z</dcterms:created>
  <dcterms:modified xsi:type="dcterms:W3CDTF">2025-05-07T16:48:48Z</dcterms:modified>
</cp:coreProperties>
</file>