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586" r:id="rId3"/>
    <p:sldId id="516" r:id="rId4"/>
    <p:sldId id="547" r:id="rId5"/>
    <p:sldId id="545" r:id="rId6"/>
    <p:sldId id="546" r:id="rId7"/>
    <p:sldId id="551" r:id="rId8"/>
    <p:sldId id="585" r:id="rId9"/>
    <p:sldId id="552" r:id="rId10"/>
    <p:sldId id="522" r:id="rId11"/>
    <p:sldId id="553" r:id="rId12"/>
    <p:sldId id="531" r:id="rId13"/>
    <p:sldId id="532" r:id="rId14"/>
    <p:sldId id="523" r:id="rId15"/>
    <p:sldId id="537" r:id="rId16"/>
    <p:sldId id="587" r:id="rId17"/>
    <p:sldId id="525" r:id="rId18"/>
    <p:sldId id="555" r:id="rId19"/>
    <p:sldId id="554" r:id="rId20"/>
    <p:sldId id="556" r:id="rId21"/>
    <p:sldId id="557" r:id="rId22"/>
    <p:sldId id="565" r:id="rId23"/>
    <p:sldId id="558" r:id="rId24"/>
    <p:sldId id="559" r:id="rId25"/>
    <p:sldId id="560" r:id="rId26"/>
    <p:sldId id="561" r:id="rId27"/>
    <p:sldId id="566" r:id="rId28"/>
    <p:sldId id="562" r:id="rId29"/>
    <p:sldId id="563" r:id="rId30"/>
    <p:sldId id="564" r:id="rId31"/>
    <p:sldId id="567" r:id="rId32"/>
    <p:sldId id="568" r:id="rId33"/>
    <p:sldId id="569" r:id="rId34"/>
    <p:sldId id="570" r:id="rId35"/>
    <p:sldId id="572" r:id="rId36"/>
    <p:sldId id="588" r:id="rId37"/>
    <p:sldId id="571" r:id="rId38"/>
    <p:sldId id="573" r:id="rId39"/>
    <p:sldId id="577" r:id="rId40"/>
    <p:sldId id="578" r:id="rId41"/>
    <p:sldId id="579" r:id="rId42"/>
    <p:sldId id="580" r:id="rId43"/>
    <p:sldId id="589" r:id="rId44"/>
    <p:sldId id="581" r:id="rId45"/>
    <p:sldId id="582" r:id="rId46"/>
    <p:sldId id="583" r:id="rId47"/>
    <p:sldId id="584" r:id="rId4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CC0000"/>
    <a:srgbClr val="FF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78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1E4E275-41A3-4D35-646E-4D96C92353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A715913-970E-6247-39CB-B11FD83DAE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9D96A7B-76F6-68E4-F26E-9C8D12CBC91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BC813A21-4948-DB33-A9F8-C4B83849D62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8681ACE7-92EE-4494-916B-C3CFB279A2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60210B-D8A7-3B4B-CCCB-5DA36A6BD0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E8FE1B4-BD00-D08B-EC37-4AF45262212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3B7DB48-9510-188D-A23C-940EBDF60D1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6491C5C-DA22-8819-B769-27D6992599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F1EA570-5AB7-90E8-F579-BCC1C9C1776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21BA5E41-C1CF-D4EC-AC35-43A18A732C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0747867-4E1E-496C-BAAF-5ECD9DEA91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552EC3D-0B78-DBAB-F8E2-2955BF65CF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379222-2690-4B4E-AFD6-28C834CD6883}" type="slidenum">
              <a:rPr lang="en-US" altLang="en-US" sz="130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C2573C6-0A73-947E-3891-73C6E3D849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A9F8A78-1EE6-59C6-70F1-9A76029E34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0000" y="728663"/>
            <a:ext cx="4778375" cy="358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72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0000" y="728663"/>
            <a:ext cx="4778375" cy="358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15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0000" y="728663"/>
            <a:ext cx="4778375" cy="358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94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0000" y="728663"/>
            <a:ext cx="4778375" cy="358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3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0000" y="728663"/>
            <a:ext cx="4778375" cy="358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229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0E49D3A-5452-A240-34DC-F4C94CBB6A7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552E801-C65A-90FE-CF6E-48097C5FF5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446CB-9CF0-4A65-BAFE-A0376381E8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106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9894D8-B66B-749D-507E-6CA0C857C13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F4D39DC-EC66-472A-E69C-C9F806FC9F5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993D7-EB97-4B0A-9597-F6D1F7A8A8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45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22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22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B78C3D0-EB2D-F20F-C19F-5ACD7AE7E14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3B6FD7E-FF6E-B24C-93D2-3AD0EFA1357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F0C81-54D5-4C0F-BF83-26EEF693B4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036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80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243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3E8BC04-7EAB-BAAF-7599-7A2374C2232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111F9F9-C83C-6134-48A0-B047D08D42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81C8-006E-4804-BAD8-B2379D1B1B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80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C4CA7FD-A5CF-384E-B97C-742CA5D617D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7022901-591C-2287-9CD2-CC72B8D5F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17369-3EE0-4751-9275-6EF19EA38A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27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09FB04-E864-B475-1880-19641CAB078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9A0BEF4-9B41-586A-37D6-A2276F3C1B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EF11E-C67F-4E20-B353-AA1FD07343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18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837F23D-8D5D-D20A-2928-45586E9BF6F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BBB86F-9EC1-1BB5-40DB-FF15A044282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E9D4D-1050-4A3E-BA28-78C3021E37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48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D1FD9F8-A377-99AA-D883-ACC643501E0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AFAE5D0-5123-9727-40C8-AC946BB35B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3BEA8-3A50-4488-B803-5CFC9CD16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09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64F069A-22C5-0E82-BCCA-200850FD850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A912C6B-28A9-034C-8C17-6831426D63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D5532-1BF0-4ADC-883A-07930DE35A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30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89EF68-E0A9-9F79-10D7-C47A8B3EDD1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FA325BC-25F5-6470-8647-561C9ADBAF5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4E493-9EBF-4536-8B4E-7A88ABE460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21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DB69A2-6320-AB09-7F3E-61394DD0F5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1694B9-8238-9E84-D2C0-7C9B2483194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2E4B8-0F1A-406E-9A9B-CE4FA0FD74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43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2B19D83-051E-31AB-A041-015D8FEE95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F4665AC-5C49-4E30-77BB-AE501B51C3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EF8E6CB-C202-F352-C343-6388F584CB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3D0F9C1C-9C5F-7FB5-7AAF-171AA0B594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D322BDB-CD52-4219-B840-0A68861CD8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66FF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323EE8C-9D6B-C6C6-571A-77120DE775B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1066800"/>
            <a:ext cx="7772400" cy="1470025"/>
          </a:xfrm>
        </p:spPr>
        <p:txBody>
          <a:bodyPr/>
          <a:lstStyle/>
          <a:p>
            <a:pPr eaLnBrk="1" hangingPunct="1"/>
            <a:r>
              <a:rPr lang="tr-TR" altLang="en-US" sz="3200" dirty="0" err="1"/>
              <a:t>Artificial</a:t>
            </a:r>
            <a:r>
              <a:rPr lang="tr-TR" altLang="en-US" sz="3200" dirty="0"/>
              <a:t> </a:t>
            </a:r>
            <a:r>
              <a:rPr lang="tr-TR" altLang="en-US" sz="3200" dirty="0" err="1"/>
              <a:t>Intelligence</a:t>
            </a:r>
            <a:r>
              <a:rPr lang="tr-TR" altLang="en-US" sz="3200" dirty="0"/>
              <a:t> </a:t>
            </a:r>
            <a:br>
              <a:rPr lang="tr-TR" altLang="en-US" sz="3200" dirty="0"/>
            </a:br>
            <a:r>
              <a:rPr lang="tr-TR" altLang="en-US" sz="3200" dirty="0" err="1"/>
              <a:t>for</a:t>
            </a:r>
            <a:br>
              <a:rPr lang="en-US" altLang="en-US" sz="3200" dirty="0"/>
            </a:br>
            <a:r>
              <a:rPr lang="tr-TR" altLang="en-US" sz="3200" dirty="0" err="1"/>
              <a:t>Medicine</a:t>
            </a:r>
            <a:r>
              <a:rPr lang="tr-TR" altLang="en-US" sz="3200" dirty="0"/>
              <a:t> I</a:t>
            </a:r>
            <a:r>
              <a:rPr lang="en-US" altLang="en-US" sz="3200" dirty="0"/>
              <a:t>I</a:t>
            </a:r>
            <a:br>
              <a:rPr lang="tr-TR" altLang="en-US" sz="3200" dirty="0"/>
            </a:br>
            <a:endParaRPr lang="en-US" altLang="en-US" sz="3200" dirty="0"/>
          </a:p>
        </p:txBody>
      </p:sp>
      <p:sp>
        <p:nvSpPr>
          <p:cNvPr id="2053" name="Rectangle 3">
            <a:extLst>
              <a:ext uri="{FF2B5EF4-FFF2-40B4-BE49-F238E27FC236}">
                <a16:creationId xmlns:a16="http://schemas.microsoft.com/office/drawing/2014/main" id="{13479CCB-BC0F-5C11-BA2B-FDAFBDDC41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2895600"/>
            <a:ext cx="7391400" cy="2514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dirty="0"/>
              <a:t>Spring 20</a:t>
            </a:r>
            <a:r>
              <a:rPr lang="tr-TR" altLang="en-US" dirty="0"/>
              <a:t>2</a:t>
            </a:r>
            <a:r>
              <a:rPr lang="en-US" altLang="en-US" dirty="0"/>
              <a:t>5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tr-TR" altLang="en-US" b="1" dirty="0" err="1"/>
              <a:t>Lecture</a:t>
            </a:r>
            <a:r>
              <a:rPr lang="tr-TR" altLang="en-US" b="1" dirty="0"/>
              <a:t> </a:t>
            </a:r>
            <a:r>
              <a:rPr lang="en-US" altLang="en-US" b="1"/>
              <a:t>10</a:t>
            </a:r>
            <a:r>
              <a:rPr lang="tr-TR" altLang="en-US" b="1"/>
              <a:t>: </a:t>
            </a:r>
            <a:r>
              <a:rPr lang="tr-TR" altLang="en-US" b="1" dirty="0" err="1"/>
              <a:t>Anomaly</a:t>
            </a:r>
            <a:r>
              <a:rPr lang="tr-TR" altLang="en-US" b="1" dirty="0"/>
              <a:t> </a:t>
            </a:r>
            <a:r>
              <a:rPr lang="tr-TR" altLang="en-US" b="1" dirty="0" err="1"/>
              <a:t>Detection</a:t>
            </a:r>
            <a:br>
              <a:rPr lang="tr-TR" altLang="en-US" b="1" dirty="0"/>
            </a:br>
            <a:endParaRPr lang="en-US" altLang="en-US" b="1" dirty="0"/>
          </a:p>
          <a:p>
            <a:pPr eaLnBrk="1" hangingPunct="1">
              <a:defRPr/>
            </a:pPr>
            <a:r>
              <a:rPr lang="en-US" altLang="en-US" sz="1800" dirty="0"/>
              <a:t>(</a:t>
            </a:r>
            <a:r>
              <a:rPr lang="tr-TR" altLang="en-US" sz="1800" dirty="0" err="1"/>
              <a:t>Many</a:t>
            </a:r>
            <a:r>
              <a:rPr lang="en-US" altLang="en-US" sz="1800" dirty="0"/>
              <a:t> slides adapted from </a:t>
            </a:r>
            <a:r>
              <a:rPr lang="tr-TR" altLang="en-US" sz="1800" dirty="0"/>
              <a:t>Bing </a:t>
            </a:r>
            <a:r>
              <a:rPr lang="tr-TR" altLang="en-US" sz="1800" dirty="0" err="1"/>
              <a:t>Liu</a:t>
            </a:r>
            <a:r>
              <a:rPr lang="tr-TR" altLang="en-US" sz="1800" dirty="0"/>
              <a:t>, </a:t>
            </a:r>
            <a:r>
              <a:rPr lang="en-US" altLang="tr-TR" sz="1800" dirty="0"/>
              <a:t>Han, Kamber &amp; Pei; </a:t>
            </a:r>
            <a:r>
              <a:rPr lang="en-US" sz="1800" b="0" dirty="0"/>
              <a:t>Tan, Steinbach, Kumar</a:t>
            </a:r>
            <a:r>
              <a:rPr lang="tr-TR" sz="1800" b="0" dirty="0"/>
              <a:t>  </a:t>
            </a:r>
            <a:r>
              <a:rPr lang="en-US" altLang="tr-TR" sz="1800" dirty="0"/>
              <a:t> and </a:t>
            </a:r>
            <a:r>
              <a:rPr lang="tr-TR" altLang="en-US" sz="1800" dirty="0" err="1"/>
              <a:t>the</a:t>
            </a:r>
            <a:r>
              <a:rPr lang="tr-TR" altLang="en-US" sz="1800" dirty="0"/>
              <a:t> web</a:t>
            </a:r>
            <a:r>
              <a:rPr lang="en-US" altLang="en-US" sz="1800" dirty="0"/>
              <a:t>)</a:t>
            </a:r>
          </a:p>
          <a:p>
            <a:pPr eaLnBrk="1" hangingPunct="1">
              <a:defRPr/>
            </a:pPr>
            <a:endParaRPr lang="en-US" altLang="en-US" b="1" dirty="0"/>
          </a:p>
        </p:txBody>
      </p:sp>
      <p:sp>
        <p:nvSpPr>
          <p:cNvPr id="4100" name="Footer Placeholder 3">
            <a:extLst>
              <a:ext uri="{FF2B5EF4-FFF2-40B4-BE49-F238E27FC236}">
                <a16:creationId xmlns:a16="http://schemas.microsoft.com/office/drawing/2014/main" id="{369DB49A-9026-51D2-D0A6-0465DA0CA0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AI for Medicine II</a:t>
            </a:r>
          </a:p>
        </p:txBody>
      </p:sp>
      <p:sp>
        <p:nvSpPr>
          <p:cNvPr id="4101" name="Slide Number Placeholder 4">
            <a:extLst>
              <a:ext uri="{FF2B5EF4-FFF2-40B4-BE49-F238E27FC236}">
                <a16:creationId xmlns:a16="http://schemas.microsoft.com/office/drawing/2014/main" id="{686EE23F-0E13-DF5C-36D5-54FCEA44EC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9B347D-13C3-443C-923C-44BCC433788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9437"/>
          </a:xfrm>
        </p:spPr>
        <p:txBody>
          <a:bodyPr/>
          <a:lstStyle/>
          <a:p>
            <a:r>
              <a:rPr lang="en-US" altLang="en-US" dirty="0"/>
              <a:t>Statistical Approaches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990600"/>
            <a:ext cx="8318500" cy="5029200"/>
          </a:xfrm>
        </p:spPr>
        <p:txBody>
          <a:bodyPr/>
          <a:lstStyle/>
          <a:p>
            <a:pPr marL="342900" indent="-342900">
              <a:buFont typeface="Monotype Sorts" pitchFamily="-84" charset="2"/>
              <a:buNone/>
            </a:pPr>
            <a:r>
              <a:rPr lang="en-US" altLang="en-US" sz="2200" b="1"/>
              <a:t>Probabilistic definition of an outlier:</a:t>
            </a:r>
            <a:r>
              <a:rPr lang="en-US" altLang="en-US" sz="2200"/>
              <a:t> An outlier is an object that has a low probability with respect to a probability distribution model of the data. </a:t>
            </a:r>
          </a:p>
          <a:p>
            <a:pPr marL="342900" indent="-342900"/>
            <a:r>
              <a:rPr lang="en-US" altLang="en-US" sz="2200"/>
              <a:t>Usually assume a parametric model describing the distribution of the data (e.g., normal distribution) </a:t>
            </a:r>
          </a:p>
          <a:p>
            <a:pPr marL="342900" indent="-342900"/>
            <a:r>
              <a:rPr lang="en-US" altLang="en-US" sz="2200"/>
              <a:t>Apply a statistical test that depends on</a:t>
            </a:r>
            <a:r>
              <a:rPr lang="en-US" altLang="en-US" sz="2400"/>
              <a:t> </a:t>
            </a:r>
          </a:p>
          <a:p>
            <a:pPr marL="742950" lvl="1" indent="-285750"/>
            <a:r>
              <a:rPr lang="en-US" altLang="en-US" sz="2000"/>
              <a:t>Data distribution</a:t>
            </a:r>
          </a:p>
          <a:p>
            <a:pPr marL="742950" lvl="1" indent="-285750"/>
            <a:r>
              <a:rPr lang="en-US" altLang="en-US" sz="2000"/>
              <a:t>Parameters of distribution (e.g., mean, variance)</a:t>
            </a:r>
          </a:p>
          <a:p>
            <a:pPr marL="742950" lvl="1" indent="-285750"/>
            <a:r>
              <a:rPr lang="en-US" altLang="en-US" sz="2000"/>
              <a:t>Number of expected outliers (confidence limit)</a:t>
            </a:r>
          </a:p>
          <a:p>
            <a:pPr marL="342900" indent="-342900"/>
            <a:r>
              <a:rPr lang="en-US" altLang="en-US" sz="2200"/>
              <a:t>Issues</a:t>
            </a:r>
          </a:p>
          <a:p>
            <a:pPr marL="742950" lvl="1" indent="-285750"/>
            <a:r>
              <a:rPr lang="en-US" altLang="en-US" sz="2000"/>
              <a:t>Identifying the distribution of a data set</a:t>
            </a:r>
          </a:p>
          <a:p>
            <a:pPr marL="1143000" lvl="2" indent="-228600"/>
            <a:r>
              <a:rPr lang="en-US" altLang="en-US"/>
              <a:t>Heavy tailed distribution</a:t>
            </a:r>
          </a:p>
          <a:p>
            <a:pPr marL="742950" lvl="1" indent="-285750"/>
            <a:r>
              <a:rPr lang="en-US" altLang="en-US" sz="2000"/>
              <a:t>Number of attributes</a:t>
            </a:r>
          </a:p>
          <a:p>
            <a:pPr marL="742950" lvl="1" indent="-285750"/>
            <a:r>
              <a:rPr lang="en-US" altLang="en-US" sz="2000"/>
              <a:t>Is the data a mixture of distributions?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 Distributions</a:t>
            </a:r>
          </a:p>
        </p:txBody>
      </p:sp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10"/>
          <a:stretch>
            <a:fillRect/>
          </a:stretch>
        </p:blipFill>
        <p:spPr bwMode="auto">
          <a:xfrm>
            <a:off x="762000" y="990600"/>
            <a:ext cx="37338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6477000" y="1676400"/>
            <a:ext cx="2362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One-dimensional Gaussian</a:t>
            </a:r>
          </a:p>
        </p:txBody>
      </p:sp>
      <p:sp>
        <p:nvSpPr>
          <p:cNvPr id="18437" name="Text Box 8"/>
          <p:cNvSpPr txBox="1">
            <a:spLocks noChangeArrowheads="1"/>
          </p:cNvSpPr>
          <p:nvPr/>
        </p:nvSpPr>
        <p:spPr bwMode="auto">
          <a:xfrm>
            <a:off x="6477000" y="4191000"/>
            <a:ext cx="2438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Two-dimensional Gaussian</a:t>
            </a:r>
          </a:p>
        </p:txBody>
      </p:sp>
      <p:pic>
        <p:nvPicPr>
          <p:cNvPr id="18438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24200"/>
            <a:ext cx="5832475" cy="342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BECEB2-B579-2CAD-D2DC-CEA27DCA4FC6}"/>
              </a:ext>
            </a:extLst>
          </p:cNvPr>
          <p:cNvSpPr txBox="1"/>
          <p:nvPr/>
        </p:nvSpPr>
        <p:spPr>
          <a:xfrm>
            <a:off x="6315075" y="2378075"/>
            <a:ext cx="268605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0" i="0" u="none" strike="noStrike" baseline="0" dirty="0">
                <a:solidFill>
                  <a:srgbClr val="333333"/>
                </a:solidFill>
                <a:latin typeface="ArialMT"/>
              </a:rPr>
              <a:t>The Gaussian distribution has two parameters, </a:t>
            </a:r>
            <a:r>
              <a:rPr lang="en-US" sz="1400" b="0" i="1" u="none" strike="noStrike" baseline="0" dirty="0">
                <a:solidFill>
                  <a:srgbClr val="333333"/>
                </a:solidFill>
                <a:latin typeface="Arial-ItalicMT"/>
              </a:rPr>
              <a:t>μ</a:t>
            </a:r>
            <a:r>
              <a:rPr lang="tr-TR" sz="1400" b="0" i="1" u="none" strike="noStrike" baseline="0" dirty="0">
                <a:solidFill>
                  <a:srgbClr val="333333"/>
                </a:solidFill>
                <a:latin typeface="Arial-ItalicMT"/>
              </a:rPr>
              <a:t> </a:t>
            </a:r>
            <a:r>
              <a:rPr lang="en-US" sz="1400" b="0" i="0" u="none" strike="noStrike" baseline="0" dirty="0">
                <a:solidFill>
                  <a:srgbClr val="333333"/>
                </a:solidFill>
                <a:latin typeface="ArialMT"/>
              </a:rPr>
              <a:t>and </a:t>
            </a:r>
            <a:r>
              <a:rPr lang="en-US" sz="1400" b="0" i="1" u="none" strike="noStrike" baseline="0" dirty="0">
                <a:solidFill>
                  <a:srgbClr val="333333"/>
                </a:solidFill>
                <a:latin typeface="Arial-ItalicMT"/>
              </a:rPr>
              <a:t>σ</a:t>
            </a:r>
            <a:r>
              <a:rPr lang="en-US" sz="1400" b="0" i="0" u="none" strike="noStrike" baseline="0" dirty="0">
                <a:solidFill>
                  <a:srgbClr val="333333"/>
                </a:solidFill>
                <a:latin typeface="ArialMT"/>
              </a:rPr>
              <a:t>, which are the mean and standard deviation, respectively, and is</a:t>
            </a:r>
          </a:p>
          <a:p>
            <a:pPr algn="l"/>
            <a:r>
              <a:rPr lang="tr-TR" sz="1400" b="0" i="0" u="none" strike="noStrike" baseline="0" dirty="0" err="1">
                <a:solidFill>
                  <a:srgbClr val="333333"/>
                </a:solidFill>
                <a:latin typeface="ArialMT"/>
              </a:rPr>
              <a:t>represented</a:t>
            </a:r>
            <a:r>
              <a:rPr lang="tr-TR" sz="1400" b="0" i="0" u="none" strike="noStrike" baseline="0" dirty="0">
                <a:solidFill>
                  <a:srgbClr val="333333"/>
                </a:solidFill>
                <a:latin typeface="ArialMT"/>
              </a:rPr>
              <a:t> </a:t>
            </a:r>
            <a:r>
              <a:rPr lang="tr-TR" sz="1400" b="0" i="0" u="none" strike="noStrike" baseline="0" dirty="0" err="1">
                <a:solidFill>
                  <a:srgbClr val="333333"/>
                </a:solidFill>
                <a:latin typeface="ArialMT"/>
              </a:rPr>
              <a:t>using</a:t>
            </a:r>
            <a:r>
              <a:rPr lang="tr-TR" sz="1400" b="0" i="0" u="none" strike="noStrike" baseline="0" dirty="0">
                <a:solidFill>
                  <a:srgbClr val="333333"/>
                </a:solidFill>
                <a:latin typeface="ArialMT"/>
              </a:rPr>
              <a:t> </a:t>
            </a:r>
            <a:r>
              <a:rPr lang="tr-TR" sz="1400" b="0" i="0" u="none" strike="noStrike" baseline="0" dirty="0" err="1">
                <a:solidFill>
                  <a:srgbClr val="333333"/>
                </a:solidFill>
                <a:latin typeface="ArialMT"/>
              </a:rPr>
              <a:t>the</a:t>
            </a:r>
            <a:r>
              <a:rPr lang="tr-TR" sz="1400" b="0" i="0" u="none" strike="noStrike" baseline="0" dirty="0">
                <a:solidFill>
                  <a:srgbClr val="333333"/>
                </a:solidFill>
                <a:latin typeface="ArialMT"/>
              </a:rPr>
              <a:t> </a:t>
            </a:r>
            <a:r>
              <a:rPr lang="tr-TR" sz="1400" b="0" i="0" u="none" strike="noStrike" baseline="0" dirty="0" err="1">
                <a:solidFill>
                  <a:srgbClr val="333333"/>
                </a:solidFill>
                <a:latin typeface="ArialMT"/>
              </a:rPr>
              <a:t>notation</a:t>
            </a:r>
            <a:endParaRPr lang="tr-TR" sz="1400" b="0" i="0" u="none" strike="noStrike" baseline="0" dirty="0">
              <a:solidFill>
                <a:srgbClr val="333333"/>
              </a:solidFill>
              <a:latin typeface="ArialMT"/>
            </a:endParaRPr>
          </a:p>
          <a:p>
            <a:pPr algn="l"/>
            <a:r>
              <a:rPr lang="tr-TR" sz="1800" b="0" i="0" u="none" strike="noStrike" baseline="0" dirty="0">
                <a:solidFill>
                  <a:srgbClr val="333333"/>
                </a:solidFill>
                <a:latin typeface="ArialMT"/>
              </a:rPr>
              <a:t>N(</a:t>
            </a:r>
            <a:r>
              <a:rPr lang="el-GR" sz="1800" b="0" i="0" u="none" strike="noStrike" baseline="0" dirty="0">
                <a:solidFill>
                  <a:srgbClr val="333333"/>
                </a:solidFill>
                <a:latin typeface="ArialMT"/>
              </a:rPr>
              <a:t>μ,σ)</a:t>
            </a:r>
            <a:r>
              <a:rPr lang="tr-TR" sz="1400" dirty="0">
                <a:solidFill>
                  <a:srgbClr val="333333"/>
                </a:solidFill>
                <a:latin typeface="ArialMT"/>
              </a:rPr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Grubbs’ 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Detect outliers in univariate data</a:t>
                </a:r>
              </a:p>
              <a:p>
                <a:r>
                  <a:rPr lang="en-US" altLang="en-US" dirty="0"/>
                  <a:t>Assume data comes from normal distribution</a:t>
                </a:r>
              </a:p>
              <a:p>
                <a:r>
                  <a:rPr lang="en-US" altLang="en-US" dirty="0"/>
                  <a:t>Detects one outlier at a time, remove the outlier, and repeat</a:t>
                </a:r>
              </a:p>
              <a:p>
                <a:pPr lvl="1"/>
                <a:r>
                  <a:rPr lang="en-US" altLang="en-US" dirty="0"/>
                  <a:t>H</a:t>
                </a:r>
                <a:r>
                  <a:rPr lang="en-US" altLang="en-US" baseline="-25000" dirty="0"/>
                  <a:t>0</a:t>
                </a:r>
                <a:r>
                  <a:rPr lang="en-US" altLang="en-US" dirty="0"/>
                  <a:t>: There is no outlier in data</a:t>
                </a:r>
              </a:p>
              <a:p>
                <a:pPr lvl="1"/>
                <a:r>
                  <a:rPr lang="en-US" altLang="en-US" dirty="0"/>
                  <a:t>H</a:t>
                </a:r>
                <a:r>
                  <a:rPr lang="en-US" altLang="en-US" baseline="-25000" dirty="0"/>
                  <a:t>A</a:t>
                </a:r>
                <a:r>
                  <a:rPr lang="en-US" altLang="en-US" dirty="0"/>
                  <a:t>: There is at least one outlier</a:t>
                </a:r>
              </a:p>
              <a:p>
                <a:r>
                  <a:rPr lang="en-US" altLang="en-US" dirty="0"/>
                  <a:t>Grubbs’ test statistic: </a:t>
                </a:r>
              </a:p>
              <a:p>
                <a:endParaRPr lang="en-US" altLang="en-US" dirty="0"/>
              </a:p>
              <a:p>
                <a:pPr lvl="1"/>
                <a:r>
                  <a:rPr lang="tr-TR" altLang="en-US" dirty="0"/>
                  <a:t>s: </a:t>
                </a:r>
                <a:r>
                  <a:rPr lang="tr-TR" altLang="en-US" dirty="0" err="1"/>
                  <a:t>standard</a:t>
                </a:r>
                <a:r>
                  <a:rPr lang="tr-TR" altLang="en-US" dirty="0"/>
                  <a:t> </a:t>
                </a:r>
                <a:r>
                  <a:rPr lang="tr-TR" altLang="en-US" dirty="0" err="1"/>
                  <a:t>deviation</a:t>
                </a:r>
                <a:r>
                  <a:rPr lang="tr-TR" altLang="en-US" dirty="0"/>
                  <a:t>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tr-TR" altLang="en-US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tr-TR" alt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bar>
                  </m:oMath>
                </a14:m>
                <a:r>
                  <a:rPr lang="tr-TR" altLang="en-US" dirty="0"/>
                  <a:t>: </a:t>
                </a:r>
                <a:r>
                  <a:rPr lang="tr-TR" altLang="en-US" dirty="0" err="1"/>
                  <a:t>mean</a:t>
                </a:r>
                <a:endParaRPr lang="tr-TR" altLang="en-US" dirty="0"/>
              </a:p>
              <a:p>
                <a:endParaRPr lang="tr-TR" altLang="en-US" dirty="0"/>
              </a:p>
              <a:p>
                <a:r>
                  <a:rPr lang="en-US" altLang="en-US" dirty="0"/>
                  <a:t>Reject H</a:t>
                </a:r>
                <a:r>
                  <a:rPr lang="en-US" altLang="en-US" baseline="-25000" dirty="0"/>
                  <a:t>0</a:t>
                </a:r>
                <a:r>
                  <a:rPr lang="en-US" altLang="en-US" dirty="0"/>
                  <a:t> if:</a:t>
                </a:r>
              </a:p>
            </p:txBody>
          </p:sp>
        </mc:Choice>
        <mc:Fallback xmlns="">
          <p:sp>
            <p:nvSpPr>
              <p:cNvPr id="102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963" t="-943" b="-47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572000" y="3962400"/>
          <a:ext cx="2286000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54080" imgH="469800" progId="Equation.3">
                  <p:embed/>
                </p:oleObj>
              </mc:Choice>
              <mc:Fallback>
                <p:oleObj name="Equation" r:id="rId3" imgW="1054080" imgH="469800" progId="Equation.3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962400"/>
                        <a:ext cx="2286000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094320860"/>
              </p:ext>
            </p:extLst>
          </p:nvPr>
        </p:nvGraphicFramePr>
        <p:xfrm>
          <a:off x="3124200" y="5519738"/>
          <a:ext cx="3886200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828800" imgH="571320" progId="Equation.3">
                  <p:embed/>
                </p:oleObj>
              </mc:Choice>
              <mc:Fallback>
                <p:oleObj name="Equation" r:id="rId5" imgW="1828800" imgH="571320" progId="Equation.3">
                  <p:embed/>
                  <p:pic>
                    <p:nvPicPr>
                      <p:cNvPr id="102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519738"/>
                        <a:ext cx="3886200" cy="121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dirty="0"/>
              <a:t>Statistically-based – Likelihood Approach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Assume the data set D contains samples from a mixture of two probability distributions: </a:t>
            </a:r>
          </a:p>
          <a:p>
            <a:pPr lvl="1"/>
            <a:r>
              <a:rPr lang="en-US" altLang="en-US" dirty="0"/>
              <a:t>M (majority distribution) </a:t>
            </a:r>
          </a:p>
          <a:p>
            <a:pPr lvl="1"/>
            <a:r>
              <a:rPr lang="en-US" altLang="en-US" dirty="0"/>
              <a:t>A (anomalous distribution)</a:t>
            </a:r>
          </a:p>
          <a:p>
            <a:r>
              <a:rPr lang="en-US" altLang="en-US" dirty="0"/>
              <a:t>General Approach:</a:t>
            </a:r>
          </a:p>
          <a:p>
            <a:pPr lvl="1"/>
            <a:r>
              <a:rPr lang="en-US" altLang="en-US" dirty="0"/>
              <a:t>Initially, assume all the data points belong to M</a:t>
            </a:r>
          </a:p>
          <a:p>
            <a:pPr lvl="1"/>
            <a:r>
              <a:rPr lang="en-US" altLang="en-US" dirty="0"/>
              <a:t>Let L</a:t>
            </a:r>
            <a:r>
              <a:rPr lang="en-US" altLang="en-US" baseline="-25000" dirty="0"/>
              <a:t>t</a:t>
            </a:r>
            <a:r>
              <a:rPr lang="en-US" altLang="en-US" dirty="0"/>
              <a:t>(D) be the log likelihood of D at time t</a:t>
            </a:r>
          </a:p>
          <a:p>
            <a:pPr lvl="1"/>
            <a:r>
              <a:rPr lang="en-US" altLang="en-US" dirty="0"/>
              <a:t>For each point </a:t>
            </a:r>
            <a:r>
              <a:rPr lang="en-US" altLang="en-US" dirty="0" err="1"/>
              <a:t>x</a:t>
            </a:r>
            <a:r>
              <a:rPr lang="en-US" altLang="en-US" baseline="-25000" dirty="0" err="1"/>
              <a:t>t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that belongs to M, move it to A</a:t>
            </a:r>
            <a:endParaRPr lang="en-US" altLang="en-US" dirty="0"/>
          </a:p>
          <a:p>
            <a:pPr lvl="2"/>
            <a:r>
              <a:rPr lang="en-US" altLang="en-US" dirty="0"/>
              <a:t> Let L</a:t>
            </a:r>
            <a:r>
              <a:rPr lang="en-US" altLang="en-US" baseline="-25000" dirty="0"/>
              <a:t>t+1</a:t>
            </a:r>
            <a:r>
              <a:rPr lang="en-US" altLang="en-US" dirty="0"/>
              <a:t> (D) be the new log likelihood.</a:t>
            </a:r>
          </a:p>
          <a:p>
            <a:pPr lvl="2"/>
            <a:r>
              <a:rPr lang="en-US" altLang="en-US" dirty="0"/>
              <a:t> Compute the difference, </a:t>
            </a:r>
            <a:r>
              <a:rPr lang="en-US" altLang="en-US" dirty="0">
                <a:sym typeface="Symbol" pitchFamily="18" charset="2"/>
              </a:rPr>
              <a:t> = </a:t>
            </a:r>
            <a:r>
              <a:rPr lang="en-US" altLang="en-US" dirty="0"/>
              <a:t>L</a:t>
            </a:r>
            <a:r>
              <a:rPr lang="en-US" altLang="en-US" baseline="-25000" dirty="0"/>
              <a:t>t</a:t>
            </a:r>
            <a:r>
              <a:rPr lang="en-US" altLang="en-US" dirty="0"/>
              <a:t>(D) – L</a:t>
            </a:r>
            <a:r>
              <a:rPr lang="en-US" altLang="en-US" baseline="-25000" dirty="0"/>
              <a:t>t+1</a:t>
            </a:r>
            <a:r>
              <a:rPr lang="en-US" altLang="en-US" dirty="0"/>
              <a:t> (D)</a:t>
            </a:r>
          </a:p>
          <a:p>
            <a:pPr lvl="2"/>
            <a:r>
              <a:rPr lang="en-US" altLang="en-US" dirty="0"/>
              <a:t> If </a:t>
            </a:r>
            <a:r>
              <a:rPr lang="en-US" altLang="en-US" dirty="0">
                <a:sym typeface="Symbol" pitchFamily="18" charset="2"/>
              </a:rPr>
              <a:t></a:t>
            </a:r>
            <a:r>
              <a:rPr lang="en-US" altLang="en-US" dirty="0"/>
              <a:t> &gt; c  (some threshold), then </a:t>
            </a:r>
            <a:r>
              <a:rPr lang="en-US" altLang="en-US" dirty="0" err="1"/>
              <a:t>x</a:t>
            </a:r>
            <a:r>
              <a:rPr lang="en-US" altLang="en-US" baseline="-25000" dirty="0" err="1"/>
              <a:t>t</a:t>
            </a:r>
            <a:r>
              <a:rPr lang="en-US" altLang="en-US" dirty="0"/>
              <a:t> is declared as an anomaly and moved permanently from M to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dirty="0"/>
              <a:t>Statistically-based – Likelihood Approach</a:t>
            </a: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altLang="en-US" dirty="0">
                <a:sym typeface="Symbol" pitchFamily="18" charset="2"/>
              </a:rPr>
              <a:t>Data distribution, D = (1 – ) M +  A</a:t>
            </a:r>
            <a:r>
              <a:rPr lang="tr-TR" altLang="en-US" dirty="0">
                <a:sym typeface="Symbol" pitchFamily="18" charset="2"/>
              </a:rPr>
              <a:t> </a:t>
            </a:r>
          </a:p>
          <a:p>
            <a:pPr marL="0" indent="0" algn="l">
              <a:buNone/>
            </a:pPr>
            <a:r>
              <a:rPr lang="tr-TR" altLang="en-US" sz="1800" dirty="0">
                <a:latin typeface="Arial" panose="020B0604020202020204" pitchFamily="34" charset="0"/>
                <a:sym typeface="Symbol" pitchFamily="18" charset="2"/>
              </a:rPr>
              <a:t>	</a:t>
            </a:r>
            <a:r>
              <a:rPr lang="tr-TR" altLang="en-US" sz="1800" dirty="0" err="1">
                <a:latin typeface="Arial" panose="020B0604020202020204" pitchFamily="34" charset="0"/>
                <a:sym typeface="Symbol" pitchFamily="18" charset="2"/>
              </a:rPr>
              <a:t>where</a:t>
            </a:r>
            <a:r>
              <a:rPr lang="tr-TR" altLang="en-US" dirty="0">
                <a:sym typeface="Symbol" pitchFamily="18" charset="2"/>
              </a:rPr>
              <a:t> </a:t>
            </a:r>
            <a:r>
              <a:rPr lang="en-US" altLang="en-US" sz="1800" dirty="0">
                <a:sym typeface="Symbol" pitchFamily="18" charset="2"/>
              </a:rPr>
              <a:t> 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 is a number between 0 and 1 that gives the expected</a:t>
            </a:r>
            <a:r>
              <a:rPr lang="tr-TR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tr-TR" sz="1800" b="0" i="0" u="none" strike="noStrike" baseline="0" dirty="0" err="1">
                <a:latin typeface="Arial" panose="020B0604020202020204" pitchFamily="34" charset="0"/>
              </a:rPr>
              <a:t>fraction</a:t>
            </a:r>
            <a:r>
              <a:rPr lang="tr-TR" sz="1800" b="0" i="0" u="none" strike="noStrike" baseline="0" dirty="0">
                <a:latin typeface="Arial" panose="020B0604020202020204" pitchFamily="34" charset="0"/>
              </a:rPr>
              <a:t> 	of </a:t>
            </a:r>
            <a:r>
              <a:rPr lang="tr-TR" sz="1800" b="0" i="0" u="none" strike="noStrike" baseline="0" dirty="0" err="1">
                <a:latin typeface="Arial" panose="020B0604020202020204" pitchFamily="34" charset="0"/>
              </a:rPr>
              <a:t>outliers</a:t>
            </a:r>
            <a:r>
              <a:rPr lang="tr-TR" sz="1800" b="0" i="0" u="none" strike="noStrike" baseline="0" dirty="0">
                <a:latin typeface="Arial" panose="020B0604020202020204" pitchFamily="34" charset="0"/>
              </a:rPr>
              <a:t>.</a:t>
            </a:r>
            <a:endParaRPr lang="en-US" altLang="en-US" dirty="0">
              <a:sym typeface="Symbol" pitchFamily="18" charset="2"/>
            </a:endParaRPr>
          </a:p>
          <a:p>
            <a:r>
              <a:rPr lang="en-US" altLang="en-US" dirty="0">
                <a:sym typeface="Symbol" pitchFamily="18" charset="2"/>
              </a:rPr>
              <a:t>M is a probability distribution estimated from data</a:t>
            </a:r>
          </a:p>
          <a:p>
            <a:pPr lvl="1"/>
            <a:r>
              <a:rPr lang="en-US" altLang="en-US" dirty="0">
                <a:sym typeface="Symbol" pitchFamily="18" charset="2"/>
              </a:rPr>
              <a:t>Can be based on any modeling method (naïve Bayes, maximum entropy, etc.)</a:t>
            </a:r>
          </a:p>
          <a:p>
            <a:r>
              <a:rPr lang="en-US" altLang="en-US" dirty="0">
                <a:sym typeface="Symbol" pitchFamily="18" charset="2"/>
              </a:rPr>
              <a:t>A is initially assumed to be uniform distribution</a:t>
            </a:r>
          </a:p>
          <a:p>
            <a:r>
              <a:rPr lang="tr-TR" altLang="en-US" dirty="0" err="1">
                <a:sym typeface="Symbol" pitchFamily="18" charset="2"/>
              </a:rPr>
              <a:t>The</a:t>
            </a:r>
            <a:r>
              <a:rPr lang="en-US" altLang="en-US" dirty="0">
                <a:sym typeface="Symbol" pitchFamily="18" charset="2"/>
              </a:rPr>
              <a:t> likelihood and log</a:t>
            </a:r>
            <a:r>
              <a:rPr lang="tr-TR" altLang="en-US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likelihood of the entire data set D at time t:</a:t>
            </a:r>
          </a:p>
        </p:txBody>
      </p:sp>
      <p:graphicFrame>
        <p:nvGraphicFramePr>
          <p:cNvPr id="2050" name="Object 8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945911617"/>
              </p:ext>
            </p:extLst>
          </p:nvPr>
        </p:nvGraphicFramePr>
        <p:xfrm>
          <a:off x="228600" y="4953000"/>
          <a:ext cx="8229600" cy="179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76640" imgH="888840" progId="Equation.3">
                  <p:embed/>
                </p:oleObj>
              </mc:Choice>
              <mc:Fallback>
                <p:oleObj name="Equation" r:id="rId2" imgW="4076640" imgH="888840" progId="Equation.3">
                  <p:embed/>
                  <p:pic>
                    <p:nvPicPr>
                      <p:cNvPr id="205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953000"/>
                        <a:ext cx="8229600" cy="179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24700" y="658336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600"/>
              <a:t>Strengths/Weaknesses of Statistical Approaches</a:t>
            </a:r>
            <a:r>
              <a:rPr lang="en-US" altLang="en-US"/>
              <a:t> </a:t>
            </a:r>
          </a:p>
        </p:txBody>
      </p:sp>
      <p:sp>
        <p:nvSpPr>
          <p:cNvPr id="20483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Firm mathematical foundation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Can be very efficient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Good results if distribution is known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In many cases, data distribution may not be known</a:t>
            </a:r>
          </a:p>
          <a:p>
            <a:pPr lvl="3"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2400"/>
              <a:t>For high dimensional data, it may be difficult to estimate the true distribution</a:t>
            </a:r>
            <a:br>
              <a:rPr lang="en-US" altLang="en-US" sz="2400"/>
            </a:b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Anomalies can distort the parameters of the distribution</a:t>
            </a:r>
            <a:br>
              <a:rPr lang="en-US" altLang="en-US" sz="2400"/>
            </a:br>
            <a:endParaRPr lang="en-US" altLang="en-US" sz="2400"/>
          </a:p>
          <a:p>
            <a:pPr lvl="3">
              <a:lnSpc>
                <a:spcPct val="90000"/>
              </a:lnSpc>
            </a:pPr>
            <a:endParaRPr lang="en-US" altLang="en-US" sz="1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AF81C-651D-79AE-D1E4-D20791BA7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Likelihood-based</a:t>
            </a:r>
            <a:r>
              <a:rPr lang="tr-TR" dirty="0"/>
              <a:t> </a:t>
            </a:r>
            <a:r>
              <a:rPr lang="tr-TR" dirty="0" err="1"/>
              <a:t>outlier</a:t>
            </a:r>
            <a:r>
              <a:rPr lang="tr-TR" dirty="0"/>
              <a:t> </a:t>
            </a:r>
            <a:r>
              <a:rPr lang="tr-TR" dirty="0" err="1"/>
              <a:t>detection</a:t>
            </a:r>
            <a:endParaRPr lang="tr-TR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ACFC2ED-1859-4F95-11EB-E9A15F1313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00200"/>
            <a:ext cx="8229600" cy="4419600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153DC4-1C7A-CE74-7E8A-35A79C56B2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B181C8-006E-4804-BAD8-B2379D1B1B5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166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533400"/>
          </a:xfrm>
        </p:spPr>
        <p:txBody>
          <a:bodyPr/>
          <a:lstStyle/>
          <a:p>
            <a:r>
              <a:rPr lang="en-US" altLang="en-US"/>
              <a:t>Distance-Based Approaches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altLang="en-US" dirty="0"/>
              <a:t>The outlier score of an object is the distance to its kth  nearest neighbor</a:t>
            </a:r>
            <a:endParaRPr lang="tr-TR" altLang="en-US" dirty="0"/>
          </a:p>
          <a:p>
            <a:pPr marL="342900" indent="-342900"/>
            <a:r>
              <a:rPr lang="tr-TR" altLang="en-US" dirty="0" err="1"/>
              <a:t>The</a:t>
            </a:r>
            <a:r>
              <a:rPr lang="tr-TR" altLang="en-US" dirty="0"/>
              <a:t> </a:t>
            </a:r>
            <a:r>
              <a:rPr lang="tr-TR" altLang="en-US" dirty="0" err="1"/>
              <a:t>next</a:t>
            </a:r>
            <a:r>
              <a:rPr lang="tr-TR" altLang="en-US" dirty="0"/>
              <a:t> f</a:t>
            </a:r>
            <a:r>
              <a:rPr lang="en-US" altLang="en-US" dirty="0" err="1"/>
              <a:t>igure</a:t>
            </a:r>
            <a:r>
              <a:rPr lang="tr-TR" altLang="en-US" dirty="0"/>
              <a:t>s</a:t>
            </a:r>
            <a:r>
              <a:rPr lang="en-US" altLang="en-US" dirty="0"/>
              <a:t>  show a set of two-dimensional points.</a:t>
            </a:r>
            <a:endParaRPr lang="tr-TR" altLang="en-US" dirty="0"/>
          </a:p>
          <a:p>
            <a:pPr marL="342900" indent="-342900"/>
            <a:r>
              <a:rPr lang="en-US" altLang="en-US" dirty="0"/>
              <a:t>The shading of each</a:t>
            </a:r>
            <a:r>
              <a:rPr lang="tr-TR" altLang="en-US" dirty="0"/>
              <a:t> </a:t>
            </a:r>
            <a:r>
              <a:rPr lang="en-US" altLang="en-US" dirty="0"/>
              <a:t>point indicates its outlier score using a value of k. </a:t>
            </a:r>
            <a:endParaRPr lang="tr-TR" altLang="en-US" dirty="0"/>
          </a:p>
          <a:p>
            <a:pPr marL="342900" indent="-342900"/>
            <a:r>
              <a:rPr lang="en-US" altLang="en-US" dirty="0"/>
              <a:t>The outlier score can be highly sensitive to the value of k. If k is too</a:t>
            </a:r>
            <a:r>
              <a:rPr lang="tr-TR" altLang="en-US" dirty="0"/>
              <a:t> </a:t>
            </a:r>
            <a:r>
              <a:rPr lang="en-US" altLang="en-US" dirty="0"/>
              <a:t>small, e.</a:t>
            </a:r>
            <a:r>
              <a:rPr lang="tr-TR" altLang="en-US" dirty="0"/>
              <a:t>g</a:t>
            </a:r>
            <a:r>
              <a:rPr lang="en-US" altLang="en-US" dirty="0"/>
              <a:t>., 1, then a small number of nearby outliers can cause a low outlier</a:t>
            </a:r>
            <a:r>
              <a:rPr lang="tr-TR" altLang="en-US" dirty="0"/>
              <a:t> </a:t>
            </a:r>
            <a:r>
              <a:rPr lang="en-US" altLang="en-US" dirty="0"/>
              <a:t>score.</a:t>
            </a:r>
          </a:p>
          <a:p>
            <a:pPr marL="1143000" lvl="2" indent="-228600">
              <a:buFont typeface="Wingdings" pitchFamily="2" charset="2"/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533400"/>
          </a:xfrm>
        </p:spPr>
        <p:txBody>
          <a:bodyPr/>
          <a:lstStyle/>
          <a:p>
            <a:r>
              <a:rPr lang="en-US" altLang="en-US"/>
              <a:t>One Nearest Neighbor - One Outlier</a:t>
            </a:r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47" t="6934" r="8151" b="9747"/>
          <a:stretch>
            <a:fillRect/>
          </a:stretch>
        </p:blipFill>
        <p:spPr bwMode="auto">
          <a:xfrm>
            <a:off x="1184275" y="1066800"/>
            <a:ext cx="7121525" cy="50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6705600" y="60198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Outlier Score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533400"/>
          </a:xfrm>
        </p:spPr>
        <p:txBody>
          <a:bodyPr/>
          <a:lstStyle/>
          <a:p>
            <a:r>
              <a:rPr lang="en-US" altLang="en-US"/>
              <a:t>One Nearest Neighbor - Two Outliers</a:t>
            </a:r>
          </a:p>
        </p:txBody>
      </p:sp>
      <p:pic>
        <p:nvPicPr>
          <p:cNvPr id="2355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47" t="6934" r="8151" b="9747"/>
          <a:stretch>
            <a:fillRect/>
          </a:stretch>
        </p:blipFill>
        <p:spPr bwMode="auto">
          <a:xfrm>
            <a:off x="914400" y="1066800"/>
            <a:ext cx="7121525" cy="50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9"/>
          <p:cNvSpPr txBox="1">
            <a:spLocks noChangeArrowheads="1"/>
          </p:cNvSpPr>
          <p:nvPr/>
        </p:nvSpPr>
        <p:spPr bwMode="auto">
          <a:xfrm>
            <a:off x="6477000" y="60198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Outlier Score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B9CC1-AE8E-B108-9704-92741614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Anomaly</a:t>
            </a:r>
            <a:r>
              <a:rPr lang="tr-TR" dirty="0"/>
              <a:t> </a:t>
            </a:r>
            <a:r>
              <a:rPr lang="tr-TR" dirty="0" err="1"/>
              <a:t>Detection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8489A-DE9F-1EA3-0D7C-0C848F151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1" u="none" strike="noStrike" baseline="0" dirty="0">
                <a:solidFill>
                  <a:srgbClr val="333333"/>
                </a:solidFill>
                <a:latin typeface="Arial-ItalicMT"/>
              </a:rPr>
              <a:t>In anomaly detection, the goal is to find objects that do</a:t>
            </a:r>
            <a:r>
              <a:rPr lang="tr-TR" sz="1800" b="0" i="1" u="none" strike="noStrike" baseline="0" dirty="0">
                <a:solidFill>
                  <a:srgbClr val="333333"/>
                </a:solidFill>
                <a:latin typeface="Arial-ItalicMT"/>
              </a:rPr>
              <a:t> </a:t>
            </a:r>
            <a:r>
              <a:rPr lang="en-US" sz="1800" b="1" i="1" u="none" strike="noStrike" baseline="0" dirty="0">
                <a:solidFill>
                  <a:srgbClr val="333333"/>
                </a:solidFill>
                <a:highlight>
                  <a:srgbClr val="FFFF00"/>
                </a:highlight>
                <a:latin typeface="Arial-ItalicMT"/>
              </a:rPr>
              <a:t>not</a:t>
            </a:r>
            <a:r>
              <a:rPr lang="en-US" sz="1800" b="0" i="1" u="none" strike="noStrike" baseline="0" dirty="0">
                <a:solidFill>
                  <a:srgbClr val="333333"/>
                </a:solidFill>
                <a:highlight>
                  <a:srgbClr val="FFFF00"/>
                </a:highlight>
                <a:latin typeface="Arial-ItalicMT"/>
              </a:rPr>
              <a:t> conform to </a:t>
            </a:r>
            <a:r>
              <a:rPr lang="en-US" sz="1800" b="1" i="1" u="none" strike="noStrike" baseline="0" dirty="0">
                <a:solidFill>
                  <a:srgbClr val="333333"/>
                </a:solidFill>
                <a:highlight>
                  <a:srgbClr val="FFFF00"/>
                </a:highlight>
                <a:latin typeface="Arial-ItalicMT"/>
              </a:rPr>
              <a:t>normal patterns or behavior</a:t>
            </a:r>
            <a:r>
              <a:rPr lang="en-US" sz="1800" b="0" i="1" u="none" strike="noStrike" baseline="0" dirty="0">
                <a:solidFill>
                  <a:srgbClr val="333333"/>
                </a:solidFill>
                <a:highlight>
                  <a:srgbClr val="FFFF00"/>
                </a:highlight>
                <a:latin typeface="Arial-ItalicMT"/>
              </a:rPr>
              <a:t>. </a:t>
            </a:r>
            <a:endParaRPr lang="tr-TR" sz="1800" b="0" i="1" u="none" strike="noStrike" baseline="0" dirty="0">
              <a:solidFill>
                <a:srgbClr val="333333"/>
              </a:solidFill>
              <a:highlight>
                <a:srgbClr val="FFFF00"/>
              </a:highlight>
              <a:latin typeface="Arial-ItalicMT"/>
            </a:endParaRPr>
          </a:p>
          <a:p>
            <a:pPr algn="l"/>
            <a:r>
              <a:rPr lang="en-US" sz="1800" b="0" i="1" u="none" strike="noStrike" baseline="0" dirty="0">
                <a:solidFill>
                  <a:srgbClr val="333333"/>
                </a:solidFill>
                <a:latin typeface="Arial-ItalicMT"/>
              </a:rPr>
              <a:t>Often,</a:t>
            </a:r>
            <a:r>
              <a:rPr lang="tr-TR" sz="1800" b="0" i="1" u="none" strike="noStrike" baseline="0" dirty="0">
                <a:solidFill>
                  <a:srgbClr val="333333"/>
                </a:solidFill>
                <a:latin typeface="Arial-ItalicMT"/>
              </a:rPr>
              <a:t> </a:t>
            </a:r>
            <a:r>
              <a:rPr lang="en-US" sz="1800" b="0" i="1" u="none" strike="noStrike" baseline="0" dirty="0">
                <a:solidFill>
                  <a:srgbClr val="333333"/>
                </a:solidFill>
                <a:latin typeface="Arial-ItalicMT"/>
              </a:rPr>
              <a:t>anomalous objects are known as </a:t>
            </a:r>
            <a:r>
              <a:rPr lang="en-US" sz="1800" b="1" i="1" u="none" strike="noStrike" baseline="0" dirty="0">
                <a:solidFill>
                  <a:srgbClr val="333333"/>
                </a:solidFill>
                <a:latin typeface="Arial-BoldItalicMT"/>
              </a:rPr>
              <a:t>outliers</a:t>
            </a:r>
            <a:r>
              <a:rPr lang="en-US" sz="1800" b="0" i="1" u="none" strike="noStrike" baseline="0" dirty="0">
                <a:solidFill>
                  <a:srgbClr val="333333"/>
                </a:solidFill>
                <a:latin typeface="Arial-ItalicMT"/>
              </a:rPr>
              <a:t>, since, on a</a:t>
            </a:r>
            <a:r>
              <a:rPr lang="tr-TR" sz="1800" b="0" i="1" u="none" strike="noStrike" baseline="0" dirty="0">
                <a:solidFill>
                  <a:srgbClr val="333333"/>
                </a:solidFill>
                <a:latin typeface="Arial-ItalicMT"/>
              </a:rPr>
              <a:t> </a:t>
            </a:r>
            <a:r>
              <a:rPr lang="en-US" sz="1800" b="0" i="1" u="none" strike="noStrike" baseline="0" dirty="0">
                <a:solidFill>
                  <a:srgbClr val="333333"/>
                </a:solidFill>
                <a:latin typeface="Arial-ItalicMT"/>
              </a:rPr>
              <a:t>scatter plot of the data, they lie far away from other data</a:t>
            </a:r>
            <a:r>
              <a:rPr lang="tr-TR" sz="1800" b="0" i="1" u="none" strike="noStrike" baseline="0" dirty="0">
                <a:solidFill>
                  <a:srgbClr val="333333"/>
                </a:solidFill>
                <a:latin typeface="Arial-ItalicMT"/>
              </a:rPr>
              <a:t> </a:t>
            </a:r>
            <a:r>
              <a:rPr lang="en-US" sz="1800" b="0" i="1" u="none" strike="noStrike" baseline="0" dirty="0">
                <a:solidFill>
                  <a:srgbClr val="333333"/>
                </a:solidFill>
                <a:latin typeface="Arial-ItalicMT"/>
              </a:rPr>
              <a:t>points. </a:t>
            </a:r>
            <a:endParaRPr lang="tr-TR" sz="1800" b="0" i="1" u="none" strike="noStrike" baseline="0" dirty="0">
              <a:solidFill>
                <a:srgbClr val="333333"/>
              </a:solidFill>
              <a:latin typeface="Arial-ItalicMT"/>
            </a:endParaRPr>
          </a:p>
          <a:p>
            <a:pPr algn="l"/>
            <a:r>
              <a:rPr lang="en-US" sz="1800" b="0" i="1" u="none" strike="noStrike" baseline="0" dirty="0">
                <a:solidFill>
                  <a:srgbClr val="333333"/>
                </a:solidFill>
                <a:latin typeface="Arial-ItalicMT"/>
              </a:rPr>
              <a:t>Anomaly detection is also known as </a:t>
            </a:r>
            <a:r>
              <a:rPr lang="en-US" sz="1800" b="1" i="1" u="none" strike="noStrike" baseline="0" dirty="0">
                <a:solidFill>
                  <a:srgbClr val="333333"/>
                </a:solidFill>
                <a:latin typeface="Arial-BoldItalicMT"/>
              </a:rPr>
              <a:t>deviation</a:t>
            </a:r>
            <a:r>
              <a:rPr lang="tr-TR" sz="1800" b="1" i="1" u="none" strike="noStrike" baseline="0" dirty="0">
                <a:solidFill>
                  <a:srgbClr val="333333"/>
                </a:solidFill>
                <a:latin typeface="Arial-BoldItalicMT"/>
              </a:rPr>
              <a:t> </a:t>
            </a:r>
            <a:r>
              <a:rPr lang="en-US" sz="1800" b="1" i="1" u="none" strike="noStrike" baseline="0" dirty="0">
                <a:solidFill>
                  <a:srgbClr val="333333"/>
                </a:solidFill>
                <a:latin typeface="Arial-BoldItalicMT"/>
              </a:rPr>
              <a:t>detection</a:t>
            </a:r>
            <a:r>
              <a:rPr lang="en-US" sz="1800" b="0" i="1" u="none" strike="noStrike" baseline="0" dirty="0">
                <a:solidFill>
                  <a:srgbClr val="333333"/>
                </a:solidFill>
                <a:latin typeface="Arial-ItalicMT"/>
              </a:rPr>
              <a:t>, because anomalous objects have attribute</a:t>
            </a:r>
            <a:r>
              <a:rPr lang="tr-TR" sz="1800" b="0" i="1" u="none" strike="noStrike" baseline="0" dirty="0">
                <a:solidFill>
                  <a:srgbClr val="333333"/>
                </a:solidFill>
                <a:latin typeface="Arial-ItalicMT"/>
              </a:rPr>
              <a:t> </a:t>
            </a:r>
            <a:r>
              <a:rPr lang="en-US" sz="1800" b="0" i="1" u="none" strike="noStrike" baseline="0" dirty="0">
                <a:solidFill>
                  <a:srgbClr val="333333"/>
                </a:solidFill>
                <a:latin typeface="Arial-ItalicMT"/>
              </a:rPr>
              <a:t>values that deviate significantly from the expected or</a:t>
            </a:r>
            <a:r>
              <a:rPr lang="tr-TR" sz="1800" b="0" i="1" u="none" strike="noStrike" baseline="0" dirty="0">
                <a:solidFill>
                  <a:srgbClr val="333333"/>
                </a:solidFill>
                <a:latin typeface="Arial-ItalicMT"/>
              </a:rPr>
              <a:t> </a:t>
            </a:r>
            <a:r>
              <a:rPr lang="tr-TR" sz="1800" b="0" i="1" u="none" strike="noStrike" baseline="0" dirty="0" err="1">
                <a:solidFill>
                  <a:srgbClr val="333333"/>
                </a:solidFill>
                <a:latin typeface="Arial-ItalicMT"/>
              </a:rPr>
              <a:t>typical</a:t>
            </a:r>
            <a:r>
              <a:rPr lang="tr-TR" sz="1800" b="0" i="1" u="none" strike="noStrike" baseline="0" dirty="0">
                <a:solidFill>
                  <a:srgbClr val="333333"/>
                </a:solidFill>
                <a:latin typeface="Arial-ItalicMT"/>
              </a:rPr>
              <a:t> </a:t>
            </a:r>
            <a:r>
              <a:rPr lang="tr-TR" sz="1800" b="0" i="1" u="none" strike="noStrike" baseline="0" dirty="0" err="1">
                <a:solidFill>
                  <a:srgbClr val="333333"/>
                </a:solidFill>
                <a:latin typeface="Arial-ItalicMT"/>
              </a:rPr>
              <a:t>attribute</a:t>
            </a:r>
            <a:r>
              <a:rPr lang="tr-TR" sz="1800" b="0" i="1" u="none" strike="noStrike" baseline="0" dirty="0">
                <a:solidFill>
                  <a:srgbClr val="333333"/>
                </a:solidFill>
                <a:latin typeface="Arial-ItalicMT"/>
              </a:rPr>
              <a:t> </a:t>
            </a:r>
            <a:r>
              <a:rPr lang="tr-TR" sz="1800" b="0" i="1" u="none" strike="noStrike" baseline="0" dirty="0" err="1">
                <a:solidFill>
                  <a:srgbClr val="333333"/>
                </a:solidFill>
                <a:latin typeface="Arial-ItalicMT"/>
              </a:rPr>
              <a:t>values</a:t>
            </a:r>
            <a:r>
              <a:rPr lang="tr-TR" sz="1800" b="0" i="1" u="none" strike="noStrike" baseline="0" dirty="0">
                <a:solidFill>
                  <a:srgbClr val="333333"/>
                </a:solidFill>
                <a:latin typeface="Arial-ItalicMT"/>
              </a:rPr>
              <a:t>, </a:t>
            </a:r>
            <a:r>
              <a:rPr lang="tr-TR" sz="1800" b="0" i="1" u="none" strike="noStrike" baseline="0" dirty="0" err="1">
                <a:solidFill>
                  <a:srgbClr val="333333"/>
                </a:solidFill>
                <a:latin typeface="Arial-ItalicMT"/>
              </a:rPr>
              <a:t>or</a:t>
            </a:r>
            <a:r>
              <a:rPr lang="tr-TR" sz="1800" b="0" i="1" u="none" strike="noStrike" baseline="0" dirty="0">
                <a:solidFill>
                  <a:srgbClr val="333333"/>
                </a:solidFill>
                <a:latin typeface="Arial-ItalicMT"/>
              </a:rPr>
              <a:t> as </a:t>
            </a:r>
            <a:r>
              <a:rPr lang="tr-TR" sz="1800" b="1" i="1" u="none" strike="noStrike" baseline="0" dirty="0" err="1">
                <a:solidFill>
                  <a:srgbClr val="333333"/>
                </a:solidFill>
                <a:latin typeface="Arial-BoldItalicMT"/>
              </a:rPr>
              <a:t>exception</a:t>
            </a:r>
            <a:r>
              <a:rPr lang="tr-TR" sz="1800" b="1" i="1" u="none" strike="noStrike" baseline="0" dirty="0">
                <a:solidFill>
                  <a:srgbClr val="333333"/>
                </a:solidFill>
                <a:latin typeface="Arial-BoldItalicMT"/>
              </a:rPr>
              <a:t> </a:t>
            </a:r>
            <a:r>
              <a:rPr lang="tr-TR" sz="1800" b="1" i="1" u="none" strike="noStrike" baseline="0" dirty="0" err="1">
                <a:solidFill>
                  <a:srgbClr val="333333"/>
                </a:solidFill>
                <a:latin typeface="Arial-BoldItalicMT"/>
              </a:rPr>
              <a:t>mining</a:t>
            </a:r>
            <a:r>
              <a:rPr lang="tr-TR" sz="1800" i="1" dirty="0">
                <a:solidFill>
                  <a:srgbClr val="333333"/>
                </a:solidFill>
                <a:latin typeface="Arial-ItalicMT"/>
              </a:rPr>
              <a:t>.</a:t>
            </a:r>
          </a:p>
          <a:p>
            <a:pPr algn="l"/>
            <a:r>
              <a:rPr lang="tr-TR" dirty="0"/>
              <a:t>Applications:</a:t>
            </a:r>
          </a:p>
          <a:p>
            <a:pPr lvl="1"/>
            <a:r>
              <a:rPr lang="tr-TR" sz="1600" i="1" u="none" strike="noStrike" baseline="0" dirty="0" err="1">
                <a:solidFill>
                  <a:srgbClr val="333333"/>
                </a:solidFill>
                <a:latin typeface="Arial-BoldItalicMT"/>
              </a:rPr>
              <a:t>Fraud</a:t>
            </a:r>
            <a:r>
              <a:rPr lang="tr-TR" sz="1600" i="1" u="none" strike="noStrike" baseline="0" dirty="0">
                <a:solidFill>
                  <a:srgbClr val="333333"/>
                </a:solidFill>
                <a:latin typeface="Arial-BoldItalicMT"/>
              </a:rPr>
              <a:t> </a:t>
            </a:r>
            <a:r>
              <a:rPr lang="tr-TR" sz="1600" i="1" u="none" strike="noStrike" baseline="0" dirty="0" err="1">
                <a:solidFill>
                  <a:srgbClr val="333333"/>
                </a:solidFill>
                <a:latin typeface="Arial-BoldItalicMT"/>
              </a:rPr>
              <a:t>Detection</a:t>
            </a:r>
            <a:endParaRPr lang="tr-TR" sz="1600" i="1" u="none" strike="noStrike" baseline="0" dirty="0">
              <a:solidFill>
                <a:srgbClr val="333333"/>
              </a:solidFill>
              <a:latin typeface="Arial-BoldItalicMT"/>
            </a:endParaRPr>
          </a:p>
          <a:p>
            <a:pPr lvl="1"/>
            <a:r>
              <a:rPr lang="tr-TR" sz="1600" i="1" u="none" strike="noStrike" baseline="0" dirty="0" err="1">
                <a:solidFill>
                  <a:srgbClr val="333333"/>
                </a:solidFill>
                <a:latin typeface="Arial-BoldItalicMT"/>
              </a:rPr>
              <a:t>Intrusion</a:t>
            </a:r>
            <a:r>
              <a:rPr lang="tr-TR" sz="1600" i="1" u="none" strike="noStrike" baseline="0" dirty="0">
                <a:solidFill>
                  <a:srgbClr val="333333"/>
                </a:solidFill>
                <a:latin typeface="Arial-BoldItalicMT"/>
              </a:rPr>
              <a:t> </a:t>
            </a:r>
            <a:r>
              <a:rPr lang="tr-TR" sz="1600" i="1" u="none" strike="noStrike" baseline="0" dirty="0" err="1">
                <a:solidFill>
                  <a:srgbClr val="333333"/>
                </a:solidFill>
                <a:latin typeface="Arial-BoldItalicMT"/>
              </a:rPr>
              <a:t>Detection</a:t>
            </a:r>
            <a:endParaRPr lang="tr-TR" sz="1600" i="1" dirty="0">
              <a:solidFill>
                <a:srgbClr val="333333"/>
              </a:solidFill>
              <a:latin typeface="Arial-BoldItalicMT"/>
            </a:endParaRPr>
          </a:p>
          <a:p>
            <a:pPr lvl="1"/>
            <a:r>
              <a:rPr lang="tr-TR" sz="1600" i="1" u="none" strike="noStrike" baseline="0" dirty="0" err="1">
                <a:solidFill>
                  <a:srgbClr val="333333"/>
                </a:solidFill>
                <a:latin typeface="Arial-BoldItalicMT"/>
              </a:rPr>
              <a:t>Ecosystem</a:t>
            </a:r>
            <a:r>
              <a:rPr lang="tr-TR" sz="1600" i="1" u="none" strike="noStrike" baseline="0" dirty="0">
                <a:solidFill>
                  <a:srgbClr val="333333"/>
                </a:solidFill>
                <a:latin typeface="Arial-BoldItalicMT"/>
              </a:rPr>
              <a:t> </a:t>
            </a:r>
            <a:r>
              <a:rPr lang="tr-TR" sz="1600" i="1" u="none" strike="noStrike" baseline="0" dirty="0" err="1">
                <a:solidFill>
                  <a:srgbClr val="333333"/>
                </a:solidFill>
                <a:latin typeface="Arial-BoldItalicMT"/>
              </a:rPr>
              <a:t>Disturbances</a:t>
            </a:r>
            <a:endParaRPr lang="tr-TR" sz="1600" i="1" u="none" strike="noStrike" baseline="0" dirty="0">
              <a:solidFill>
                <a:srgbClr val="333333"/>
              </a:solidFill>
              <a:latin typeface="Arial-BoldItalicMT"/>
            </a:endParaRPr>
          </a:p>
          <a:p>
            <a:pPr lvl="1"/>
            <a:r>
              <a:rPr lang="tr-TR" sz="1600" i="1" dirty="0" err="1">
                <a:solidFill>
                  <a:srgbClr val="333333"/>
                </a:solidFill>
                <a:latin typeface="Arial-BoldItalicMT"/>
              </a:rPr>
              <a:t>Medicine</a:t>
            </a:r>
            <a:r>
              <a:rPr lang="tr-TR" sz="1600" i="1" dirty="0">
                <a:solidFill>
                  <a:srgbClr val="333333"/>
                </a:solidFill>
                <a:latin typeface="Arial-BoldItalicMT"/>
              </a:rPr>
              <a:t> </a:t>
            </a:r>
            <a:r>
              <a:rPr lang="tr-TR" sz="1600" i="1" dirty="0" err="1">
                <a:solidFill>
                  <a:srgbClr val="333333"/>
                </a:solidFill>
                <a:latin typeface="Arial-BoldItalicMT"/>
              </a:rPr>
              <a:t>and</a:t>
            </a:r>
            <a:r>
              <a:rPr lang="tr-TR" sz="1600" i="1" dirty="0">
                <a:solidFill>
                  <a:srgbClr val="333333"/>
                </a:solidFill>
                <a:latin typeface="Arial-BoldItalicMT"/>
              </a:rPr>
              <a:t> </a:t>
            </a:r>
            <a:r>
              <a:rPr lang="tr-TR" sz="1600" i="1" dirty="0" err="1">
                <a:solidFill>
                  <a:srgbClr val="333333"/>
                </a:solidFill>
                <a:latin typeface="Arial-BoldItalicMT"/>
              </a:rPr>
              <a:t>Public</a:t>
            </a:r>
            <a:r>
              <a:rPr lang="tr-TR" sz="1600" i="1" dirty="0">
                <a:solidFill>
                  <a:srgbClr val="333333"/>
                </a:solidFill>
                <a:latin typeface="Arial-BoldItalicMT"/>
              </a:rPr>
              <a:t> </a:t>
            </a:r>
            <a:r>
              <a:rPr lang="tr-TR" sz="1600" i="1" dirty="0" err="1">
                <a:solidFill>
                  <a:srgbClr val="333333"/>
                </a:solidFill>
                <a:latin typeface="Arial-BoldItalicMT"/>
              </a:rPr>
              <a:t>Health</a:t>
            </a:r>
            <a:endParaRPr lang="tr-TR" sz="1600" i="1" dirty="0">
              <a:solidFill>
                <a:srgbClr val="333333"/>
              </a:solidFill>
              <a:latin typeface="Arial-BoldItalicMT"/>
            </a:endParaRPr>
          </a:p>
          <a:p>
            <a:pPr lvl="2"/>
            <a:r>
              <a:rPr lang="en-US" sz="1600" dirty="0"/>
              <a:t>For a particular</a:t>
            </a:r>
            <a:r>
              <a:rPr lang="tr-TR" sz="1600" dirty="0"/>
              <a:t> </a:t>
            </a:r>
            <a:r>
              <a:rPr lang="en-US" sz="1600" dirty="0"/>
              <a:t>patient, unusual symptoms or test results, such as</a:t>
            </a:r>
            <a:r>
              <a:rPr lang="tr-TR" sz="1600" dirty="0"/>
              <a:t> </a:t>
            </a:r>
            <a:r>
              <a:rPr lang="en-US" sz="1600" dirty="0"/>
              <a:t>an anomalous MRI scan, may indicate potential</a:t>
            </a:r>
            <a:r>
              <a:rPr lang="tr-TR" sz="1600" dirty="0"/>
              <a:t> </a:t>
            </a:r>
            <a:r>
              <a:rPr lang="en-US" sz="1600" dirty="0"/>
              <a:t>health problems.</a:t>
            </a:r>
            <a:endParaRPr lang="tr-TR" sz="1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C23DD-EF01-3050-C53A-6C46C48EBD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B181C8-006E-4804-BAD8-B2379D1B1B5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379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533400"/>
          </a:xfrm>
        </p:spPr>
        <p:txBody>
          <a:bodyPr/>
          <a:lstStyle/>
          <a:p>
            <a:r>
              <a:rPr lang="en-US" altLang="en-US"/>
              <a:t>Five Nearest Neighbors - Small Cluster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34" t="6934" r="8565" b="9747"/>
          <a:stretch>
            <a:fillRect/>
          </a:stretch>
        </p:blipFill>
        <p:spPr bwMode="auto">
          <a:xfrm>
            <a:off x="990600" y="1066800"/>
            <a:ext cx="7121525" cy="50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6705600" y="60198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dirty="0"/>
              <a:t>Outlier Score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399"/>
            <a:ext cx="8839200" cy="777875"/>
          </a:xfrm>
        </p:spPr>
        <p:txBody>
          <a:bodyPr/>
          <a:lstStyle/>
          <a:p>
            <a:r>
              <a:rPr lang="en-US" altLang="en-US" dirty="0"/>
              <a:t>Five Nearest Neighbors - Differing Density</a:t>
            </a:r>
          </a:p>
        </p:txBody>
      </p:sp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3" t="6934" r="8151" b="9747"/>
          <a:stretch>
            <a:fillRect/>
          </a:stretch>
        </p:blipFill>
        <p:spPr bwMode="auto">
          <a:xfrm>
            <a:off x="914400" y="1066800"/>
            <a:ext cx="7294563" cy="50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6705600" y="60198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Outlier Score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lang="en-US" altLang="en-US" sz="2500"/>
              <a:t>Strengths/Weaknesses of Distance-Based Approaches</a:t>
            </a:r>
            <a:r>
              <a:rPr lang="en-US" altLang="en-US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Simple</a:t>
            </a:r>
          </a:p>
          <a:p>
            <a:pPr>
              <a:lnSpc>
                <a:spcPct val="90000"/>
              </a:lnSpc>
              <a:buFont typeface="Monotype Sorts" pitchFamily="-84" charset="2"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Expensive – O(n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 lvl="3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Sensitive to parameters</a:t>
            </a:r>
            <a:br>
              <a:rPr lang="en-US" altLang="en-US"/>
            </a:b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Sensitive to variations in density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Distance becomes less meaningful in high-dimensional space</a:t>
            </a:r>
            <a:br>
              <a:rPr lang="en-US" altLang="en-US"/>
            </a:br>
            <a:endParaRPr lang="en-US" altLang="en-US"/>
          </a:p>
          <a:p>
            <a:pPr lvl="3">
              <a:lnSpc>
                <a:spcPct val="90000"/>
              </a:lnSpc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533400"/>
          </a:xfrm>
        </p:spPr>
        <p:txBody>
          <a:bodyPr/>
          <a:lstStyle/>
          <a:p>
            <a:r>
              <a:rPr lang="en-US" altLang="en-US"/>
              <a:t>Density-Based Approaches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altLang="en-US" b="1" dirty="0"/>
              <a:t>Density-based Outlier:</a:t>
            </a:r>
            <a:r>
              <a:rPr lang="en-US" altLang="en-US" dirty="0"/>
              <a:t> The outlier score of an object is the </a:t>
            </a:r>
            <a:r>
              <a:rPr lang="en-US" altLang="en-US" dirty="0">
                <a:highlight>
                  <a:srgbClr val="FFFF00"/>
                </a:highlight>
              </a:rPr>
              <a:t>inverse of the density around the object</a:t>
            </a:r>
            <a:r>
              <a:rPr lang="en-US" altLang="en-US" dirty="0"/>
              <a:t>. </a:t>
            </a:r>
          </a:p>
          <a:p>
            <a:pPr marL="742950" lvl="1" indent="-285750"/>
            <a:r>
              <a:rPr lang="en-US" altLang="en-US" dirty="0"/>
              <a:t>Can be defined in terms of the k nearest neighbors</a:t>
            </a:r>
          </a:p>
          <a:p>
            <a:pPr marL="742950" lvl="1" indent="-285750"/>
            <a:r>
              <a:rPr lang="en-US" altLang="en-US" dirty="0"/>
              <a:t>One definition: Inverse of distance to kth neighbor</a:t>
            </a:r>
          </a:p>
          <a:p>
            <a:pPr marL="742950" lvl="1" indent="-285750"/>
            <a:r>
              <a:rPr lang="en-US" altLang="en-US" dirty="0"/>
              <a:t>Another definition: Inverse of the average distance to k neighbors</a:t>
            </a:r>
          </a:p>
          <a:p>
            <a:pPr marL="742950" lvl="1" indent="-285750"/>
            <a:r>
              <a:rPr lang="en-US" altLang="en-US" dirty="0"/>
              <a:t>DBSCAN definition</a:t>
            </a:r>
          </a:p>
          <a:p>
            <a:pPr marL="742950" lvl="1" indent="-285750"/>
            <a:endParaRPr lang="en-US" altLang="en-US" dirty="0"/>
          </a:p>
          <a:p>
            <a:pPr marL="342900" indent="-342900"/>
            <a:r>
              <a:rPr lang="en-US" altLang="en-US" dirty="0"/>
              <a:t>If there are regions of different density, this approach can have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533400"/>
          </a:xfrm>
        </p:spPr>
        <p:txBody>
          <a:bodyPr/>
          <a:lstStyle/>
          <a:p>
            <a:r>
              <a:rPr lang="en-US" altLang="en-US"/>
              <a:t>Relative Density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5696" y="1166018"/>
                <a:ext cx="8229600" cy="4525963"/>
              </a:xfrm>
            </p:spPr>
            <p:txBody>
              <a:bodyPr/>
              <a:lstStyle/>
              <a:p>
                <a:pPr marL="342900" indent="-342900"/>
                <a:r>
                  <a:rPr lang="en-US" altLang="en-US" dirty="0"/>
                  <a:t>Consider the density of a point relative to that of its k nearest neighbors</a:t>
                </a:r>
              </a:p>
              <a:p>
                <a:pPr marL="342900" indent="-342900"/>
                <a:r>
                  <a:rPr lang="en-US" alt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en-US" dirty="0"/>
                  <a:t> be the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/>
                  <a:t>nearest neighbors of </a:t>
                </a:r>
                <a14:m>
                  <m:oMath xmlns:m="http://schemas.openxmlformats.org/officeDocument/2006/math">
                    <m:r>
                      <a:rPr lang="en-US" altLang="en-US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alt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𝑑𝑒𝑛𝑠𝑖𝑡𝑦</m:t>
                      </m:r>
                      <m:d>
                        <m:d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𝑑𝑖𝑠𝑡</m:t>
                          </m:r>
                          <m:d>
                            <m:d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den>
                      </m:f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𝑑𝑖𝑠𝑡</m:t>
                          </m:r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altLang="en-US" dirty="0"/>
                            <m:t> </m:t>
                          </m:r>
                        </m:den>
                      </m:f>
                    </m:oMath>
                  </m:oMathPara>
                </a14:m>
                <a:endParaRPr lang="en-US" alt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𝑟𝑒𝑙𝑎𝑡𝑖𝑣𝑒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𝑑𝑒𝑛𝑠𝑖𝑡𝑦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altLang="en-US" b="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𝑑𝑒𝑛𝑠𝑖𝑡𝑦</m:t>
                            </m:r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alt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)/</m:t>
                            </m:r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nary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𝑑𝑒𝑛𝑠𝑖𝑡𝑦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altLang="en-US" dirty="0"/>
                  <a:t> </a:t>
                </a:r>
                <a:endParaRPr lang="en-US" alt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𝑑𝑖𝑠𝑡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alt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𝑑𝑖𝑠𝑡</m:t>
                            </m:r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alt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)/</m:t>
                            </m:r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nary>
                      </m:den>
                    </m:f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𝑑𝑖𝑠𝑡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𝑑𝑖𝑠𝑡</m:t>
                            </m:r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alt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)/</m:t>
                            </m:r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nary>
                      </m:den>
                    </m:f>
                    <m:r>
                      <a:rPr lang="en-US" alt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en-US" dirty="0"/>
              </a:p>
              <a:p>
                <a:pPr marL="0" indent="0">
                  <a:buNone/>
                </a:pPr>
                <a:endParaRPr lang="en-US" altLang="en-US" dirty="0"/>
              </a:p>
              <a:p>
                <a:r>
                  <a:rPr lang="en-US" altLang="en-US" dirty="0"/>
                  <a:t>Can use average distance instead</a:t>
                </a:r>
              </a:p>
              <a:p>
                <a:pPr marL="0" indent="0">
                  <a:buNone/>
                </a:pPr>
                <a:endParaRPr lang="en-US" altLang="en-US" dirty="0"/>
              </a:p>
              <a:p>
                <a:pPr marL="342900" indent="-342900"/>
                <a:endParaRPr lang="en-US" altLang="en-US" dirty="0"/>
              </a:p>
              <a:p>
                <a:pPr marL="342900" indent="-342900"/>
                <a:endParaRPr lang="en-US" altLang="en-US" dirty="0"/>
              </a:p>
              <a:p>
                <a:pPr marL="342900" indent="-342900"/>
                <a:endParaRPr lang="en-US" altLang="en-US" dirty="0"/>
              </a:p>
            </p:txBody>
          </p:sp>
        </mc:Choice>
        <mc:Fallback xmlns="">
          <p:sp>
            <p:nvSpPr>
              <p:cNvPr id="286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5696" y="1166018"/>
                <a:ext cx="8229600" cy="4525963"/>
              </a:xfrm>
              <a:blipFill>
                <a:blip r:embed="rId2"/>
                <a:stretch>
                  <a:fillRect l="-963" t="-942" b="-8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lang="en-US" altLang="en-US"/>
              <a:t>Relative Density Outlier Scores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6705600" y="60198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Outlier Score</a:t>
            </a:r>
          </a:p>
        </p:txBody>
      </p:sp>
      <p:pic>
        <p:nvPicPr>
          <p:cNvPr id="2970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6" t="5556" r="8165" b="9723"/>
          <a:stretch>
            <a:fillRect/>
          </a:stretch>
        </p:blipFill>
        <p:spPr bwMode="auto">
          <a:xfrm>
            <a:off x="1371600" y="1371600"/>
            <a:ext cx="6705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3462" y="152400"/>
            <a:ext cx="8197937" cy="794922"/>
          </a:xfrm>
        </p:spPr>
        <p:txBody>
          <a:bodyPr/>
          <a:lstStyle/>
          <a:p>
            <a:r>
              <a:rPr lang="en-US" altLang="en-US" dirty="0"/>
              <a:t>Relative Density-based: LOF approach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2133600"/>
          </a:xfrm>
        </p:spPr>
        <p:txBody>
          <a:bodyPr>
            <a:normAutofit fontScale="92500"/>
          </a:bodyPr>
          <a:lstStyle/>
          <a:p>
            <a:pPr marL="342900" indent="-342900">
              <a:buFont typeface="Monotype Sorts" pitchFamily="2" charset="2"/>
              <a:buChar char="l"/>
              <a:defRPr/>
            </a:pPr>
            <a:r>
              <a:rPr lang="en-US" sz="2400" dirty="0"/>
              <a:t>For each point, compute the density of its local neighborhood</a:t>
            </a:r>
          </a:p>
          <a:p>
            <a:pPr marL="342900" indent="-342900">
              <a:buFont typeface="Monotype Sorts" pitchFamily="2" charset="2"/>
              <a:buChar char="l"/>
              <a:defRPr/>
            </a:pPr>
            <a:r>
              <a:rPr lang="en-US" sz="2400" dirty="0"/>
              <a:t>Compute local outlier factor (LOF) of a sample </a:t>
            </a:r>
            <a:r>
              <a:rPr lang="en-US" sz="2400" i="1" dirty="0"/>
              <a:t>p</a:t>
            </a:r>
            <a:r>
              <a:rPr lang="en-US" sz="2400" dirty="0"/>
              <a:t> as the average of the ratios of the density of sample </a:t>
            </a:r>
            <a:r>
              <a:rPr lang="en-US" sz="2400" i="1" dirty="0"/>
              <a:t>p</a:t>
            </a:r>
            <a:r>
              <a:rPr lang="en-US" sz="2400" dirty="0"/>
              <a:t> and the density of its nearest neighbors</a:t>
            </a:r>
          </a:p>
          <a:p>
            <a:pPr marL="342900" indent="-342900">
              <a:buFont typeface="Monotype Sorts" pitchFamily="2" charset="2"/>
              <a:buChar char="l"/>
              <a:defRPr/>
            </a:pPr>
            <a:r>
              <a:rPr lang="en-US" sz="2400" dirty="0"/>
              <a:t>Outliers are points with largest LOF value</a:t>
            </a:r>
          </a:p>
        </p:txBody>
      </p:sp>
      <p:grpSp>
        <p:nvGrpSpPr>
          <p:cNvPr id="30724" name="Group 4"/>
          <p:cNvGrpSpPr>
            <a:grpSpLocks noChangeAspect="1"/>
          </p:cNvGrpSpPr>
          <p:nvPr/>
        </p:nvGrpSpPr>
        <p:grpSpPr bwMode="auto">
          <a:xfrm>
            <a:off x="533400" y="3322638"/>
            <a:ext cx="3505200" cy="3001962"/>
            <a:chOff x="1626" y="1932"/>
            <a:chExt cx="3476" cy="2930"/>
          </a:xfrm>
        </p:grpSpPr>
        <p:pic>
          <p:nvPicPr>
            <p:cNvPr id="30726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6" y="1932"/>
              <a:ext cx="3476" cy="2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27" name="Text Box 6"/>
            <p:cNvSpPr txBox="1">
              <a:spLocks noChangeAspect="1" noChangeArrowheads="1"/>
            </p:cNvSpPr>
            <p:nvPr/>
          </p:nvSpPr>
          <p:spPr bwMode="auto">
            <a:xfrm>
              <a:off x="2460" y="3978"/>
              <a:ext cx="300" cy="4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altLang="en-US" i="1">
                  <a:solidFill>
                    <a:schemeClr val="hlink"/>
                  </a:solidFill>
                  <a:latin typeface="Times New Roman" pitchFamily="18" charset="0"/>
                </a:rPr>
                <a:t>  p</a:t>
              </a:r>
              <a:r>
                <a:rPr lang="en-US" altLang="en-US" i="1" baseline="-25000">
                  <a:solidFill>
                    <a:schemeClr val="hlink"/>
                  </a:solidFill>
                  <a:latin typeface="Times New Roman" pitchFamily="18" charset="0"/>
                </a:rPr>
                <a:t>2</a:t>
              </a:r>
              <a:endParaRPr lang="en-US" altLang="en-US" i="1">
                <a:solidFill>
                  <a:schemeClr val="hlink"/>
                </a:solidFill>
                <a:latin typeface="Times New Roman" pitchFamily="18" charset="0"/>
              </a:endParaRPr>
            </a:p>
            <a:p>
              <a:r>
                <a:rPr lang="en-US" altLang="en-US" sz="1000">
                  <a:solidFill>
                    <a:schemeClr val="hlink"/>
                  </a:solidFill>
                  <a:latin typeface="Times New Roman" pitchFamily="18" charset="0"/>
                  <a:sym typeface="Symbol" pitchFamily="18" charset="2"/>
                </a:rPr>
                <a:t></a:t>
              </a:r>
              <a:endParaRPr lang="en-US" altLang="en-US" sz="1600">
                <a:solidFill>
                  <a:schemeClr val="hlink"/>
                </a:solidFill>
                <a:latin typeface="Times New Roman" pitchFamily="18" charset="0"/>
              </a:endParaRPr>
            </a:p>
          </p:txBody>
        </p:sp>
        <p:sp>
          <p:nvSpPr>
            <p:cNvPr id="30728" name="Text Box 7"/>
            <p:cNvSpPr txBox="1">
              <a:spLocks noChangeAspect="1" noChangeArrowheads="1"/>
            </p:cNvSpPr>
            <p:nvPr/>
          </p:nvSpPr>
          <p:spPr bwMode="auto">
            <a:xfrm>
              <a:off x="3582" y="4194"/>
              <a:ext cx="438" cy="5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altLang="en-US" i="1">
                  <a:solidFill>
                    <a:schemeClr val="hlink"/>
                  </a:solidFill>
                  <a:latin typeface="Times New Roman" pitchFamily="18" charset="0"/>
                </a:rPr>
                <a:t>  p</a:t>
              </a:r>
              <a:r>
                <a:rPr lang="en-US" altLang="en-US" i="1" baseline="-25000">
                  <a:solidFill>
                    <a:schemeClr val="hlink"/>
                  </a:solidFill>
                  <a:latin typeface="Times New Roman" pitchFamily="18" charset="0"/>
                </a:rPr>
                <a:t>1</a:t>
              </a:r>
              <a:endParaRPr lang="en-US" altLang="en-US" i="1">
                <a:solidFill>
                  <a:schemeClr val="hlink"/>
                </a:solidFill>
                <a:latin typeface="Times New Roman" pitchFamily="18" charset="0"/>
              </a:endParaRPr>
            </a:p>
            <a:p>
              <a:r>
                <a:rPr lang="en-US" altLang="en-US" sz="1000">
                  <a:solidFill>
                    <a:schemeClr val="hlink"/>
                  </a:solidFill>
                  <a:latin typeface="Times New Roman" pitchFamily="18" charset="0"/>
                  <a:sym typeface="Symbol" pitchFamily="18" charset="2"/>
                </a:rPr>
                <a:t></a:t>
              </a:r>
              <a:endParaRPr lang="en-US" altLang="en-US">
                <a:solidFill>
                  <a:schemeClr val="hlink"/>
                </a:solidFill>
                <a:latin typeface="Times New Roman" pitchFamily="18" charset="0"/>
              </a:endParaRPr>
            </a:p>
          </p:txBody>
        </p:sp>
      </p:grpSp>
      <p:sp>
        <p:nvSpPr>
          <p:cNvPr id="30725" name="Text Box 8"/>
          <p:cNvSpPr txBox="1">
            <a:spLocks noChangeArrowheads="1"/>
          </p:cNvSpPr>
          <p:nvPr/>
        </p:nvSpPr>
        <p:spPr bwMode="auto">
          <a:xfrm>
            <a:off x="5181600" y="4114800"/>
            <a:ext cx="3352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0">
                <a:latin typeface="Tahoma" pitchFamily="34" charset="0"/>
              </a:rPr>
              <a:t>In the NN approach, p</a:t>
            </a:r>
            <a:r>
              <a:rPr lang="en-US" altLang="en-US" sz="2000" b="0" baseline="-25000">
                <a:latin typeface="Tahoma" pitchFamily="34" charset="0"/>
              </a:rPr>
              <a:t>2</a:t>
            </a:r>
            <a:r>
              <a:rPr lang="en-US" altLang="en-US" sz="2000" b="0">
                <a:latin typeface="Tahoma" pitchFamily="34" charset="0"/>
              </a:rPr>
              <a:t> is not considered as outlier, while LOF approach find both p</a:t>
            </a:r>
            <a:r>
              <a:rPr lang="en-US" altLang="en-US" sz="2000" b="0" baseline="-25000">
                <a:latin typeface="Tahoma" pitchFamily="34" charset="0"/>
              </a:rPr>
              <a:t>1</a:t>
            </a:r>
            <a:r>
              <a:rPr lang="en-US" altLang="en-US" sz="2000" b="0">
                <a:latin typeface="Tahoma" pitchFamily="34" charset="0"/>
              </a:rPr>
              <a:t> and p</a:t>
            </a:r>
            <a:r>
              <a:rPr lang="en-US" altLang="en-US" sz="2000" b="0" baseline="-25000">
                <a:latin typeface="Tahoma" pitchFamily="34" charset="0"/>
              </a:rPr>
              <a:t>2 </a:t>
            </a:r>
            <a:r>
              <a:rPr lang="en-US" altLang="en-US" sz="2000" b="0">
                <a:latin typeface="Tahoma" pitchFamily="34" charset="0"/>
              </a:rPr>
              <a:t>as outliers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4/12/2021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lang="en-US" altLang="en-US" sz="2500"/>
              <a:t>Strengths/Weaknesses of Density-Based Approaches</a:t>
            </a:r>
            <a:r>
              <a:rPr lang="en-US" altLang="en-US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Simple</a:t>
            </a:r>
          </a:p>
          <a:p>
            <a:pPr lvl="3"/>
            <a:endParaRPr lang="en-US" altLang="en-US"/>
          </a:p>
          <a:p>
            <a:r>
              <a:rPr lang="en-US" altLang="en-US"/>
              <a:t>Expensive – O(n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 lvl="3"/>
            <a:endParaRPr lang="en-US" altLang="en-US"/>
          </a:p>
          <a:p>
            <a:r>
              <a:rPr lang="en-US" altLang="en-US"/>
              <a:t>Sensitive to parameters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Density becomes less meaningful in high-dimensional space</a:t>
            </a:r>
          </a:p>
          <a:p>
            <a:endParaRPr lang="en-US" altLang="en-US"/>
          </a:p>
          <a:p>
            <a:pPr>
              <a:buFont typeface="Monotype Sorts" pitchFamily="-84" charset="2"/>
              <a:buNone/>
            </a:pPr>
            <a:endParaRPr lang="en-US" altLang="en-US"/>
          </a:p>
          <a:p>
            <a:pPr lvl="3"/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b="0"/>
              <a:t>Introduction to Data Mining, 2nd Edition   Tan, Steinbach, Karpatne, Kumar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533400"/>
          </a:xfrm>
        </p:spPr>
        <p:txBody>
          <a:bodyPr/>
          <a:lstStyle/>
          <a:p>
            <a:r>
              <a:rPr lang="en-US" altLang="en-US"/>
              <a:t>Clustering-Based Approaches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1" y="1143000"/>
            <a:ext cx="5435600" cy="5181600"/>
          </a:xfrm>
        </p:spPr>
        <p:txBody>
          <a:bodyPr>
            <a:normAutofit fontScale="92500"/>
          </a:bodyPr>
          <a:lstStyle/>
          <a:p>
            <a:pPr marL="342900" indent="-342900"/>
            <a:r>
              <a:rPr lang="en-US" altLang="en-US" sz="2400" dirty="0"/>
              <a:t>Cluster analysis finds groups of strongly related objects, while anomaly detection</a:t>
            </a:r>
            <a:r>
              <a:rPr lang="tr-TR" altLang="en-US" sz="2400" dirty="0"/>
              <a:t> </a:t>
            </a:r>
            <a:r>
              <a:rPr lang="en-US" altLang="en-US" sz="2400" dirty="0"/>
              <a:t>finds objects that are not strongly related to other objects</a:t>
            </a:r>
            <a:endParaRPr lang="tr-TR" altLang="en-US" sz="2400" dirty="0"/>
          </a:p>
          <a:p>
            <a:pPr marL="342900" indent="-342900"/>
            <a:r>
              <a:rPr lang="en-US" altLang="en-US" sz="2400" dirty="0"/>
              <a:t>An object is a </a:t>
            </a:r>
            <a:r>
              <a:rPr lang="en-US" altLang="en-US" sz="2400" dirty="0">
                <a:highlight>
                  <a:srgbClr val="FFFF00"/>
                </a:highlight>
              </a:rPr>
              <a:t>cluster-based outlier </a:t>
            </a:r>
            <a:r>
              <a:rPr lang="en-US" altLang="en-US" sz="2400" dirty="0"/>
              <a:t>if it does not strongly belong to any cluster </a:t>
            </a:r>
          </a:p>
          <a:p>
            <a:pPr marL="742950" lvl="1" indent="-285750"/>
            <a:r>
              <a:rPr lang="en-US" altLang="en-US" sz="2000" dirty="0"/>
              <a:t>For prototype-based clusters, an object is an outlier if it is not close enough to a cluster center</a:t>
            </a:r>
          </a:p>
          <a:p>
            <a:pPr marL="857250" lvl="2" indent="-285750"/>
            <a:r>
              <a:rPr lang="en-US" altLang="en-US" sz="1400" dirty="0"/>
              <a:t>Outliers can impact the clustering produced</a:t>
            </a:r>
            <a:endParaRPr lang="en-US" altLang="en-US" sz="1800" dirty="0"/>
          </a:p>
          <a:p>
            <a:pPr marL="742950" lvl="1" indent="-285750"/>
            <a:r>
              <a:rPr lang="en-US" altLang="en-US" sz="2000" dirty="0"/>
              <a:t>For density-based clusters, an object is an outlier if its density is too low </a:t>
            </a:r>
          </a:p>
          <a:p>
            <a:pPr marL="857250" lvl="2" indent="-285750"/>
            <a:r>
              <a:rPr lang="en-US" altLang="en-US" sz="1400" dirty="0"/>
              <a:t>Can’t distinguish between noise and outliers</a:t>
            </a:r>
          </a:p>
          <a:p>
            <a:pPr marL="742950" lvl="1" indent="-285750"/>
            <a:r>
              <a:rPr lang="en-US" altLang="en-US" sz="2000" dirty="0"/>
              <a:t>For graph-based clusters, an object is an outlier if it is not well connected</a:t>
            </a:r>
          </a:p>
          <a:p>
            <a:pPr marL="742950" lvl="1" indent="-285750"/>
            <a:endParaRPr lang="en-US" altLang="en-US" sz="2000" dirty="0"/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5410200" y="1905000"/>
            <a:ext cx="3733800" cy="3074988"/>
            <a:chOff x="3264" y="1231"/>
            <a:chExt cx="2352" cy="1937"/>
          </a:xfrm>
        </p:grpSpPr>
        <p:pic>
          <p:nvPicPr>
            <p:cNvPr id="3277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1231"/>
              <a:ext cx="2352" cy="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74" name="Oval 6"/>
            <p:cNvSpPr>
              <a:spLocks noChangeArrowheads="1"/>
            </p:cNvSpPr>
            <p:nvPr/>
          </p:nvSpPr>
          <p:spPr bwMode="auto">
            <a:xfrm>
              <a:off x="3552" y="2011"/>
              <a:ext cx="112" cy="102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775" name="Oval 7"/>
            <p:cNvSpPr>
              <a:spLocks noChangeArrowheads="1"/>
            </p:cNvSpPr>
            <p:nvPr/>
          </p:nvSpPr>
          <p:spPr bwMode="auto">
            <a:xfrm>
              <a:off x="4752" y="1957"/>
              <a:ext cx="112" cy="102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776" name="Oval 8"/>
            <p:cNvSpPr>
              <a:spLocks noChangeArrowheads="1"/>
            </p:cNvSpPr>
            <p:nvPr/>
          </p:nvSpPr>
          <p:spPr bwMode="auto">
            <a:xfrm>
              <a:off x="5424" y="2683"/>
              <a:ext cx="112" cy="102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777" name="Oval 9"/>
            <p:cNvSpPr>
              <a:spLocks noChangeArrowheads="1"/>
            </p:cNvSpPr>
            <p:nvPr/>
          </p:nvSpPr>
          <p:spPr bwMode="auto">
            <a:xfrm>
              <a:off x="4016" y="2779"/>
              <a:ext cx="112" cy="102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778" name="Oval 10"/>
            <p:cNvSpPr>
              <a:spLocks noChangeArrowheads="1"/>
            </p:cNvSpPr>
            <p:nvPr/>
          </p:nvSpPr>
          <p:spPr bwMode="auto">
            <a:xfrm>
              <a:off x="3392" y="1771"/>
              <a:ext cx="112" cy="102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779" name="Line 11"/>
            <p:cNvSpPr>
              <a:spLocks noChangeShapeType="1"/>
            </p:cNvSpPr>
            <p:nvPr/>
          </p:nvSpPr>
          <p:spPr bwMode="auto">
            <a:xfrm flipH="1">
              <a:off x="4224" y="2011"/>
              <a:ext cx="576" cy="96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0" name="Line 12"/>
            <p:cNvSpPr>
              <a:spLocks noChangeShapeType="1"/>
            </p:cNvSpPr>
            <p:nvPr/>
          </p:nvSpPr>
          <p:spPr bwMode="auto">
            <a:xfrm>
              <a:off x="4800" y="2011"/>
              <a:ext cx="48" cy="768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1" name="Line 13"/>
            <p:cNvSpPr>
              <a:spLocks noChangeShapeType="1"/>
            </p:cNvSpPr>
            <p:nvPr/>
          </p:nvSpPr>
          <p:spPr bwMode="auto">
            <a:xfrm flipV="1">
              <a:off x="4800" y="1627"/>
              <a:ext cx="384" cy="384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2" name="Line 14"/>
            <p:cNvSpPr>
              <a:spLocks noChangeShapeType="1"/>
            </p:cNvSpPr>
            <p:nvPr/>
          </p:nvSpPr>
          <p:spPr bwMode="auto">
            <a:xfrm>
              <a:off x="4800" y="2011"/>
              <a:ext cx="672" cy="72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Line 15"/>
            <p:cNvSpPr>
              <a:spLocks noChangeShapeType="1"/>
            </p:cNvSpPr>
            <p:nvPr/>
          </p:nvSpPr>
          <p:spPr bwMode="auto">
            <a:xfrm flipH="1">
              <a:off x="3744" y="2011"/>
              <a:ext cx="1056" cy="336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b="0"/>
              <a:t>Introduction to Data Mining, 2nd Edition   Tan, Steinbach, Karpatne, Kumar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608012"/>
          </a:xfrm>
        </p:spPr>
        <p:txBody>
          <a:bodyPr/>
          <a:lstStyle/>
          <a:p>
            <a:r>
              <a:rPr lang="en-US" altLang="en-US" dirty="0"/>
              <a:t>Distance of Points from Closest Centroids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705600" y="60198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Outlier Score</a:t>
            </a:r>
          </a:p>
        </p:txBody>
      </p:sp>
      <p:pic>
        <p:nvPicPr>
          <p:cNvPr id="3379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38" t="6934" r="7738" b="9747"/>
          <a:stretch>
            <a:fillRect/>
          </a:stretch>
        </p:blipFill>
        <p:spPr bwMode="auto">
          <a:xfrm>
            <a:off x="609600" y="1066800"/>
            <a:ext cx="7377113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4/12/2021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9600" cy="1143000"/>
          </a:xfrm>
        </p:spPr>
        <p:txBody>
          <a:bodyPr/>
          <a:lstStyle/>
          <a:p>
            <a:r>
              <a:rPr lang="en-US" altLang="en-US" dirty="0"/>
              <a:t>Anomaly/Outlier Detection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066800"/>
            <a:ext cx="8318500" cy="51816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</a:pPr>
            <a:r>
              <a:rPr lang="en-US" altLang="en-US" dirty="0"/>
              <a:t>What are anomalies/outliers?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altLang="en-US" dirty="0"/>
              <a:t>The set of data points that are </a:t>
            </a:r>
            <a:br>
              <a:rPr lang="en-US" altLang="en-US" dirty="0"/>
            </a:br>
            <a:r>
              <a:rPr lang="en-US" altLang="en-US" dirty="0"/>
              <a:t>considerably different than the </a:t>
            </a:r>
            <a:br>
              <a:rPr lang="en-US" altLang="en-US" dirty="0"/>
            </a:br>
            <a:r>
              <a:rPr lang="en-US" altLang="en-US" dirty="0"/>
              <a:t>remainder of the data</a:t>
            </a:r>
          </a:p>
          <a:p>
            <a:pPr marL="742950" lvl="1" indent="-285750">
              <a:lnSpc>
                <a:spcPct val="90000"/>
              </a:lnSpc>
            </a:pPr>
            <a:endParaRPr lang="en-US" altLang="en-US" dirty="0"/>
          </a:p>
          <a:p>
            <a:pPr marL="342900" indent="-342900">
              <a:lnSpc>
                <a:spcPct val="90000"/>
              </a:lnSpc>
            </a:pPr>
            <a:r>
              <a:rPr lang="en-US" altLang="en-US" dirty="0"/>
              <a:t>Natural implication is that </a:t>
            </a:r>
            <a:br>
              <a:rPr lang="en-US" altLang="en-US" dirty="0"/>
            </a:br>
            <a:r>
              <a:rPr lang="en-US" altLang="en-US" dirty="0"/>
              <a:t>anomalies are relatively rare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altLang="en-US" dirty="0"/>
              <a:t>One in a thousand occurs often if you have lots of data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altLang="en-US" dirty="0"/>
              <a:t>Context is important, e.g., freezing temps in July</a:t>
            </a:r>
          </a:p>
          <a:p>
            <a:pPr marL="742950" lvl="1" indent="-285750">
              <a:lnSpc>
                <a:spcPct val="90000"/>
              </a:lnSpc>
            </a:pPr>
            <a:endParaRPr lang="en-US" altLang="en-US" dirty="0"/>
          </a:p>
          <a:p>
            <a:pPr marL="342900" indent="-342900">
              <a:lnSpc>
                <a:spcPct val="90000"/>
              </a:lnSpc>
            </a:pPr>
            <a:r>
              <a:rPr lang="en-US" altLang="en-US" dirty="0"/>
              <a:t>Can be important or a nuisance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altLang="en-US" dirty="0"/>
              <a:t>Unusually high blood pressure 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altLang="en-US" dirty="0"/>
              <a:t>200 pound, 2 year old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93"/>
          <a:stretch>
            <a:fillRect/>
          </a:stretch>
        </p:blipFill>
        <p:spPr bwMode="auto">
          <a:xfrm>
            <a:off x="5791200" y="1293812"/>
            <a:ext cx="2778125" cy="205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b="0"/>
              <a:t>Introduction to Data Mining, 2nd Edition   Tan, Steinbach, Karpatne, Kumar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en-US" altLang="en-US" sz="2800"/>
              <a:t>Relative Distance of Points from Closest Centroid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705600" y="60198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Outlier Score</a:t>
            </a:r>
          </a:p>
        </p:txBody>
      </p:sp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7" t="5527" r="3662" b="9747"/>
          <a:stretch>
            <a:fillRect/>
          </a:stretch>
        </p:blipFill>
        <p:spPr bwMode="auto">
          <a:xfrm>
            <a:off x="533400" y="990600"/>
            <a:ext cx="7586663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4/12/2021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lang="en-US" altLang="en-US" sz="2400" dirty="0"/>
              <a:t>Strengths/Weaknesses of Clustering-Based Approaches</a:t>
            </a:r>
            <a:r>
              <a:rPr lang="en-US" altLang="en-US" sz="2800" dirty="0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Simple</a:t>
            </a:r>
          </a:p>
          <a:p>
            <a:pPr>
              <a:buFont typeface="Monotype Sorts" pitchFamily="-84" charset="2"/>
              <a:buNone/>
            </a:pPr>
            <a:endParaRPr lang="en-US" altLang="en-US" dirty="0"/>
          </a:p>
          <a:p>
            <a:r>
              <a:rPr lang="en-US" altLang="en-US" dirty="0"/>
              <a:t>Many clustering techniques can be used</a:t>
            </a:r>
          </a:p>
          <a:p>
            <a:pPr lvl="3"/>
            <a:endParaRPr lang="en-US" altLang="en-US" dirty="0"/>
          </a:p>
          <a:p>
            <a:r>
              <a:rPr lang="en-US" altLang="en-US" dirty="0"/>
              <a:t>Can be difficult to decide on a clustering technique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Can be difficult to decide on number of clusters</a:t>
            </a:r>
          </a:p>
          <a:p>
            <a:endParaRPr lang="en-US" altLang="en-US" dirty="0"/>
          </a:p>
          <a:p>
            <a:r>
              <a:rPr lang="en-US" altLang="en-US" dirty="0"/>
              <a:t>Outliers can distort the clusters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b="0"/>
              <a:t>Introduction to Data Mining, 2nd Edition   Tan, Steinbach, Karpatne, Kumar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533400"/>
          </a:xfrm>
        </p:spPr>
        <p:txBody>
          <a:bodyPr/>
          <a:lstStyle/>
          <a:p>
            <a:r>
              <a:rPr lang="en-US" altLang="en-US" dirty="0"/>
              <a:t>Reconstruction-Based Approaches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assumptions there are patterns in the distribution of the normal class that can be captured using lower-dimensional representations</a:t>
            </a:r>
          </a:p>
          <a:p>
            <a:r>
              <a:rPr lang="en-US" dirty="0"/>
              <a:t>Reduce data to lower dimensional data</a:t>
            </a:r>
          </a:p>
          <a:p>
            <a:pPr lvl="1"/>
            <a:r>
              <a:rPr lang="en-US" dirty="0"/>
              <a:t>E.g. Use Principal Components Analysis (PCA) or Auto-encoders</a:t>
            </a:r>
          </a:p>
          <a:p>
            <a:r>
              <a:rPr lang="en-US" dirty="0"/>
              <a:t>Measure the reconstruction error for each object</a:t>
            </a:r>
          </a:p>
          <a:p>
            <a:pPr lvl="1"/>
            <a:r>
              <a:rPr lang="en-US" dirty="0"/>
              <a:t>The difference between original and reduced dimensionality version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924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Reconstruction Error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US" dirty="0"/>
                  <a:t> be the original data object</a:t>
                </a:r>
              </a:p>
              <a:p>
                <a:r>
                  <a:rPr lang="en-US" dirty="0"/>
                  <a:t>Find the representation of the object in a lower dimensional space</a:t>
                </a:r>
              </a:p>
              <a:p>
                <a:r>
                  <a:rPr lang="en-US" dirty="0"/>
                  <a:t>Project the object back to the original space</a:t>
                </a:r>
              </a:p>
              <a:p>
                <a:r>
                  <a:rPr lang="en-US" dirty="0"/>
                  <a:t>Call this object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</m:oMath>
                </a14:m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Reconstruction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Error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)= 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b="1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nor/>
                                </m:rPr>
                                <a:rPr lang="en-US" b="1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Objects with large reconstruction errors are anomalies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t="-94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185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Reconstruction of two-dimensional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45074"/>
            <a:ext cx="9144000" cy="4167851"/>
          </a:xfrm>
          <a:prstGeom prst="rect">
            <a:avLst/>
          </a:prstGeom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4FFA7C-7462-E5D8-458E-6D28125C61E0}"/>
              </a:ext>
            </a:extLst>
          </p:cNvPr>
          <p:cNvSpPr txBox="1"/>
          <p:nvPr/>
        </p:nvSpPr>
        <p:spPr>
          <a:xfrm>
            <a:off x="762000" y="5460781"/>
            <a:ext cx="7315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black squares are anomalous instances. The solid black</a:t>
            </a:r>
            <a:r>
              <a:rPr lang="tr-TR" dirty="0"/>
              <a:t> </a:t>
            </a:r>
            <a:r>
              <a:rPr lang="en-US" dirty="0"/>
              <a:t>line shows the first principal component learned from this data, which</a:t>
            </a:r>
          </a:p>
          <a:p>
            <a:r>
              <a:rPr lang="en-US" dirty="0"/>
              <a:t>corresponds to the direction of maximum variance of normal instances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0931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 and Weaknesses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not require assumptions about distribution of normal class</a:t>
            </a:r>
          </a:p>
          <a:p>
            <a:endParaRPr lang="en-US" dirty="0"/>
          </a:p>
          <a:p>
            <a:r>
              <a:rPr lang="en-US" dirty="0"/>
              <a:t>Can use many dimensionality reduction approaches</a:t>
            </a:r>
          </a:p>
          <a:p>
            <a:endParaRPr lang="en-US" dirty="0"/>
          </a:p>
          <a:p>
            <a:r>
              <a:rPr lang="en-US" dirty="0"/>
              <a:t>The reconstruction error is computed in the original space</a:t>
            </a:r>
          </a:p>
          <a:p>
            <a:pPr lvl="1"/>
            <a:r>
              <a:rPr lang="en-US" dirty="0"/>
              <a:t>This can be a problem if dimensionality is high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29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A4947-DDED-AA95-AC87-2B000D236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B4A1B-3A4A-A6C9-3637-2CEA1EA3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3"/>
          </a:xfrm>
        </p:spPr>
        <p:txBody>
          <a:bodyPr/>
          <a:lstStyle/>
          <a:p>
            <a:r>
              <a:rPr lang="en-US" b="0" dirty="0"/>
              <a:t>Basic Architecture of an </a:t>
            </a:r>
            <a:r>
              <a:rPr lang="en-US" b="0" dirty="0" err="1"/>
              <a:t>Autoencoder</a:t>
            </a:r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8F190-6166-C28D-FB0A-DFAC16327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697161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600" dirty="0"/>
              <a:t>An autoencoder is a multi-layer neural network</a:t>
            </a:r>
            <a:r>
              <a:rPr lang="tr-TR" sz="1600" dirty="0"/>
              <a:t>. </a:t>
            </a:r>
          </a:p>
          <a:p>
            <a:pPr algn="l"/>
            <a:r>
              <a:rPr lang="en-US" sz="1600" dirty="0"/>
              <a:t>The number of </a:t>
            </a:r>
            <a:r>
              <a:rPr lang="en-US" sz="1600" dirty="0">
                <a:solidFill>
                  <a:srgbClr val="FF0000"/>
                </a:solidFill>
              </a:rPr>
              <a:t>input and output neurons is equal </a:t>
            </a:r>
            <a:r>
              <a:rPr lang="en-US" sz="1600" dirty="0"/>
              <a:t>to the number of original attributes.</a:t>
            </a:r>
            <a:endParaRPr lang="tr-TR" sz="1600" dirty="0"/>
          </a:p>
          <a:p>
            <a:r>
              <a:rPr lang="tr-TR" sz="1600" dirty="0"/>
              <a:t>A</a:t>
            </a:r>
            <a:r>
              <a:rPr lang="en-US" sz="1600" dirty="0"/>
              <a:t>n Autoencoder</a:t>
            </a:r>
            <a:r>
              <a:rPr lang="tr-TR" sz="1600" dirty="0"/>
              <a:t> </a:t>
            </a:r>
            <a:r>
              <a:rPr lang="en-US" sz="1600" dirty="0"/>
              <a:t>involves two basic steps, </a:t>
            </a:r>
            <a:r>
              <a:rPr lang="en-US" sz="1600" dirty="0">
                <a:solidFill>
                  <a:srgbClr val="FF0000"/>
                </a:solidFill>
              </a:rPr>
              <a:t>encoding</a:t>
            </a:r>
            <a:r>
              <a:rPr lang="en-US" sz="1600" dirty="0"/>
              <a:t> and</a:t>
            </a:r>
            <a:r>
              <a:rPr lang="tr-TR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decoding</a:t>
            </a:r>
            <a:r>
              <a:rPr lang="en-US" sz="1600" dirty="0"/>
              <a:t>.</a:t>
            </a:r>
            <a:endParaRPr lang="tr-TR" sz="1600" dirty="0"/>
          </a:p>
          <a:p>
            <a:r>
              <a:rPr lang="en-US" sz="1600" dirty="0"/>
              <a:t>During encoding, a data instance x is transformed to a low</a:t>
            </a:r>
            <a:r>
              <a:rPr lang="tr-TR" sz="1600" dirty="0"/>
              <a:t> </a:t>
            </a:r>
            <a:r>
              <a:rPr lang="en-US" sz="1600" dirty="0"/>
              <a:t>dimensional</a:t>
            </a:r>
            <a:r>
              <a:rPr lang="tr-TR" sz="1600" dirty="0"/>
              <a:t> </a:t>
            </a:r>
            <a:r>
              <a:rPr lang="en-US" sz="1600" dirty="0"/>
              <a:t>representation y, using a number of nonlinear</a:t>
            </a:r>
            <a:r>
              <a:rPr lang="tr-TR" sz="1600" dirty="0"/>
              <a:t> </a:t>
            </a:r>
            <a:r>
              <a:rPr lang="en-US" sz="1600" dirty="0"/>
              <a:t>transformations in</a:t>
            </a:r>
            <a:r>
              <a:rPr lang="tr-TR" sz="1600" dirty="0"/>
              <a:t> </a:t>
            </a:r>
            <a:r>
              <a:rPr lang="en-US" sz="1600" dirty="0"/>
              <a:t>the encoding layers.</a:t>
            </a:r>
            <a:r>
              <a:rPr lang="tr-TR" sz="1600" dirty="0"/>
              <a:t> </a:t>
            </a:r>
          </a:p>
          <a:p>
            <a:r>
              <a:rPr lang="tr-TR" sz="1600" b="0" i="0" u="none" strike="noStrike" baseline="0" dirty="0" err="1">
                <a:solidFill>
                  <a:srgbClr val="333333"/>
                </a:solidFill>
                <a:latin typeface="ArialMT"/>
              </a:rPr>
              <a:t>The</a:t>
            </a:r>
            <a:r>
              <a:rPr lang="tr-TR" sz="1600" b="0" i="0" u="none" strike="noStrike" baseline="0" dirty="0">
                <a:solidFill>
                  <a:srgbClr val="333333"/>
                </a:solidFill>
                <a:latin typeface="ArialMT"/>
              </a:rPr>
              <a:t> </a:t>
            </a:r>
            <a:r>
              <a:rPr lang="tr-TR" sz="1600" b="0" i="0" u="none" strike="noStrike" baseline="0" dirty="0" err="1">
                <a:solidFill>
                  <a:srgbClr val="333333"/>
                </a:solidFill>
                <a:latin typeface="ArialMT"/>
              </a:rPr>
              <a:t>autoencoder</a:t>
            </a:r>
            <a:r>
              <a:rPr lang="tr-TR" sz="1600" b="0" i="0" u="none" strike="noStrike" baseline="0" dirty="0">
                <a:solidFill>
                  <a:srgbClr val="333333"/>
                </a:solidFill>
                <a:latin typeface="ArialMT"/>
              </a:rPr>
              <a:t> </a:t>
            </a:r>
            <a:r>
              <a:rPr lang="en-US" sz="1600" b="0" i="0" u="none" strike="noStrike" baseline="0" dirty="0">
                <a:solidFill>
                  <a:srgbClr val="333333"/>
                </a:solidFill>
                <a:latin typeface="ArialMT"/>
              </a:rPr>
              <a:t>scheme provides a powerful approach for learning complex and nonlinear</a:t>
            </a:r>
            <a:r>
              <a:rPr lang="tr-TR" sz="1600" b="0" i="0" u="none" strike="noStrike" baseline="0" dirty="0">
                <a:solidFill>
                  <a:srgbClr val="333333"/>
                </a:solidFill>
                <a:latin typeface="ArialMT"/>
              </a:rPr>
              <a:t> </a:t>
            </a:r>
            <a:r>
              <a:rPr lang="en-US" sz="1600" b="0" i="0" u="none" strike="noStrike" baseline="0" dirty="0">
                <a:solidFill>
                  <a:srgbClr val="333333"/>
                </a:solidFill>
                <a:latin typeface="ArialMT"/>
              </a:rPr>
              <a:t>representations of the normal class. </a:t>
            </a:r>
            <a:endParaRPr lang="tr-TR" sz="1600" b="0" i="0" u="none" strike="noStrike" baseline="0" dirty="0">
              <a:solidFill>
                <a:srgbClr val="333333"/>
              </a:solidFill>
              <a:latin typeface="ArialMT"/>
            </a:endParaRPr>
          </a:p>
          <a:p>
            <a:r>
              <a:rPr lang="en-US" sz="1600" b="0" i="0" u="none" strike="noStrike" baseline="0" dirty="0">
                <a:solidFill>
                  <a:srgbClr val="333333"/>
                </a:solidFill>
                <a:latin typeface="ArialMT"/>
              </a:rPr>
              <a:t>In order to learn an autoencoder from an input data set comprising primarily of</a:t>
            </a:r>
            <a:r>
              <a:rPr lang="tr-TR" sz="1600" b="0" i="0" u="none" strike="noStrike" baseline="0" dirty="0">
                <a:solidFill>
                  <a:srgbClr val="333333"/>
                </a:solidFill>
                <a:latin typeface="ArialMT"/>
              </a:rPr>
              <a:t> </a:t>
            </a:r>
            <a:r>
              <a:rPr lang="en-US" sz="1600" b="0" i="0" u="none" strike="noStrike" baseline="0" dirty="0">
                <a:solidFill>
                  <a:srgbClr val="333333"/>
                </a:solidFill>
                <a:latin typeface="ArialMT"/>
              </a:rPr>
              <a:t>normal instances, we can use the backpropagation techniques introduced in</a:t>
            </a:r>
            <a:r>
              <a:rPr lang="tr-TR" sz="1600" b="0" i="0" u="none" strike="noStrike" baseline="0" dirty="0">
                <a:solidFill>
                  <a:srgbClr val="333333"/>
                </a:solidFill>
                <a:latin typeface="ArialMT"/>
              </a:rPr>
              <a:t> </a:t>
            </a:r>
            <a:r>
              <a:rPr lang="en-US" sz="1600" b="0" i="0" u="none" strike="noStrike" baseline="0" dirty="0">
                <a:solidFill>
                  <a:srgbClr val="333333"/>
                </a:solidFill>
                <a:latin typeface="ArialMT"/>
              </a:rPr>
              <a:t>the context of artificial neural networks</a:t>
            </a:r>
            <a:r>
              <a:rPr lang="tr-TR" sz="1600" b="0" i="0" u="none" strike="noStrike" baseline="0" dirty="0">
                <a:solidFill>
                  <a:srgbClr val="333333"/>
                </a:solidFill>
                <a:latin typeface="ArialMT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DB7C97-854D-3FB7-CEEC-25F10F735F6A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333772" y="3840162"/>
            <a:ext cx="4476455" cy="274320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4C2EA-7B78-8EA4-FE28-21539566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400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Basic Architecture of an </a:t>
            </a:r>
            <a:r>
              <a:rPr lang="en-US" b="0" dirty="0" err="1"/>
              <a:t>Autoencoder</a:t>
            </a:r>
            <a:endParaRPr lang="en-US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1"/>
                <a:ext cx="8229600" cy="2133599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2000" dirty="0"/>
                  <a:t>Notice that the number of neurons reduces at every</a:t>
                </a:r>
                <a:r>
                  <a:rPr lang="tr-TR" sz="2000" dirty="0"/>
                  <a:t> </a:t>
                </a:r>
                <a:r>
                  <a:rPr lang="en-US" sz="2000" dirty="0"/>
                  <a:t>encoding layer, so as to learn low-dimensional representations from the</a:t>
                </a:r>
                <a:r>
                  <a:rPr lang="tr-TR" sz="2000" dirty="0"/>
                  <a:t> </a:t>
                </a:r>
                <a:r>
                  <a:rPr lang="en-US" sz="2000" dirty="0"/>
                  <a:t>original data. </a:t>
                </a:r>
                <a:endParaRPr lang="tr-TR" sz="2000" dirty="0"/>
              </a:p>
              <a:p>
                <a:r>
                  <a:rPr lang="en-US" sz="2000" dirty="0"/>
                  <a:t>The learned representation y is then mapped back to the original</a:t>
                </a:r>
                <a:r>
                  <a:rPr lang="tr-TR" sz="2000" dirty="0"/>
                  <a:t> </a:t>
                </a:r>
                <a:r>
                  <a:rPr lang="en-US" sz="2000" dirty="0"/>
                  <a:t>space of attributes using the decoding layers, resulting in a reconstruction of</a:t>
                </a:r>
                <a:r>
                  <a:rPr lang="tr-TR" sz="2000" dirty="0"/>
                  <a:t> </a:t>
                </a:r>
                <a:r>
                  <a:rPr lang="en-US" sz="2000" dirty="0"/>
                  <a:t>x, denoted by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000" dirty="0"/>
                  <a:t>. </a:t>
                </a:r>
                <a:endParaRPr lang="tr-TR" sz="2000" dirty="0"/>
              </a:p>
              <a:p>
                <a:r>
                  <a:rPr lang="en-US" sz="2000" dirty="0"/>
                  <a:t>The distance between x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000" dirty="0"/>
                  <a:t>. (the reconstruction error)</a:t>
                </a:r>
                <a:r>
                  <a:rPr lang="tr-TR" sz="2000" dirty="0"/>
                  <a:t> </a:t>
                </a:r>
                <a:r>
                  <a:rPr lang="en-US" sz="2000" dirty="0"/>
                  <a:t>is then used as </a:t>
                </a:r>
                <a:r>
                  <a:rPr lang="en-US" sz="2000" dirty="0">
                    <a:highlight>
                      <a:srgbClr val="FFFF00"/>
                    </a:highlight>
                  </a:rPr>
                  <a:t>a measure of an anomaly score</a:t>
                </a:r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1"/>
                <a:ext cx="8229600" cy="2133599"/>
              </a:xfrm>
              <a:blipFill>
                <a:blip r:embed="rId2"/>
                <a:stretch>
                  <a:fillRect l="-519" t="-2857" r="-133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3566161"/>
            <a:ext cx="4476455" cy="274320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63E39-D477-4876-8F9C-1DE8FB2D7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506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Class SVM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2819400"/>
          </a:xfrm>
        </p:spPr>
        <p:txBody>
          <a:bodyPr>
            <a:normAutofit/>
          </a:bodyPr>
          <a:lstStyle/>
          <a:p>
            <a:r>
              <a:rPr lang="en-US" sz="2400" dirty="0"/>
              <a:t>One-class classification approaches learn a decision boundary in the attribute</a:t>
            </a:r>
            <a:r>
              <a:rPr lang="tr-TR" sz="2400" dirty="0"/>
              <a:t> </a:t>
            </a:r>
            <a:r>
              <a:rPr lang="en-US" sz="2400" dirty="0"/>
              <a:t>space that encloses </a:t>
            </a:r>
            <a:r>
              <a:rPr lang="en-US" sz="2400" dirty="0">
                <a:highlight>
                  <a:srgbClr val="FFFF00"/>
                </a:highlight>
              </a:rPr>
              <a:t>all normal objects on one side of the boundary</a:t>
            </a:r>
            <a:r>
              <a:rPr lang="tr-TR" sz="2400" dirty="0"/>
              <a:t>.</a:t>
            </a:r>
          </a:p>
          <a:p>
            <a:r>
              <a:rPr lang="tr-TR" sz="2400" dirty="0" err="1"/>
              <a:t>One-class</a:t>
            </a:r>
            <a:r>
              <a:rPr lang="tr-TR" sz="2400" dirty="0"/>
              <a:t> SVM u</a:t>
            </a:r>
            <a:r>
              <a:rPr lang="en-US" sz="2400" dirty="0" err="1"/>
              <a:t>ses</a:t>
            </a:r>
            <a:r>
              <a:rPr lang="en-US" sz="2400" dirty="0"/>
              <a:t> an SVM approach to classify normal objects</a:t>
            </a:r>
          </a:p>
          <a:p>
            <a:r>
              <a:rPr lang="tr-TR" sz="2400" dirty="0" err="1"/>
              <a:t>It</a:t>
            </a:r>
            <a:r>
              <a:rPr lang="tr-TR" sz="2400" dirty="0"/>
              <a:t> </a:t>
            </a:r>
            <a:r>
              <a:rPr lang="en-US" sz="2400" dirty="0"/>
              <a:t>only uses training instances from the normal class to</a:t>
            </a:r>
            <a:r>
              <a:rPr lang="tr-TR" sz="2400" dirty="0"/>
              <a:t> </a:t>
            </a:r>
            <a:r>
              <a:rPr lang="en-US" sz="2400" dirty="0"/>
              <a:t>learn its decision boundary</a:t>
            </a:r>
            <a:r>
              <a:rPr lang="tr-TR" sz="2400" dirty="0"/>
              <a:t>.</a:t>
            </a:r>
            <a:endParaRPr lang="en-US" sz="24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B943C4-501B-1C9F-E297-C55187285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322031"/>
            <a:ext cx="2900247" cy="226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2859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8175"/>
          </a:xfrm>
        </p:spPr>
        <p:txBody>
          <a:bodyPr/>
          <a:lstStyle/>
          <a:p>
            <a:r>
              <a:rPr lang="en-US" b="0" dirty="0"/>
              <a:t>Finding Outliers with a One-Class SVM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139086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The hyper-parameter ν of one-class SVM has a special interpretation. It</a:t>
                </a:r>
                <a:r>
                  <a:rPr lang="tr-TR" dirty="0"/>
                  <a:t> </a:t>
                </a:r>
                <a:r>
                  <a:rPr lang="en-US" dirty="0"/>
                  <a:t>represents an upper bound on the fraction of training instances that can be</a:t>
                </a:r>
                <a:r>
                  <a:rPr lang="tr-TR" dirty="0"/>
                  <a:t> </a:t>
                </a:r>
                <a:r>
                  <a:rPr lang="en-US" dirty="0"/>
                  <a:t>tolerated as anomalies while learning the hyperplane</a:t>
                </a:r>
                <a:endParaRPr lang="tr-TR" dirty="0"/>
              </a:p>
              <a:p>
                <a:r>
                  <a:rPr lang="en-US" dirty="0"/>
                  <a:t>Decision boundary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1390863"/>
              </a:xfrm>
              <a:blipFill>
                <a:blip r:embed="rId2"/>
                <a:stretch>
                  <a:fillRect l="-667" t="-6140" b="-701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209800" y="2762464"/>
            <a:ext cx="5064049" cy="377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7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Importance of Anomaly Detection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14400"/>
            <a:ext cx="4237037" cy="5181600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 typeface="Monotype Sorts" pitchFamily="-84" charset="2"/>
              <a:buNone/>
            </a:pPr>
            <a:r>
              <a:rPr lang="en-US" altLang="en-US" sz="2000" dirty="0">
                <a:solidFill>
                  <a:srgbClr val="FF3300"/>
                </a:solidFill>
              </a:rPr>
              <a:t>Ozone Depletion History</a:t>
            </a:r>
            <a:endParaRPr lang="tr-TR" altLang="en-US" sz="2000" dirty="0">
              <a:solidFill>
                <a:srgbClr val="FF3300"/>
              </a:solidFill>
            </a:endParaRPr>
          </a:p>
          <a:p>
            <a:pPr marL="342900" indent="-342900">
              <a:lnSpc>
                <a:spcPct val="90000"/>
              </a:lnSpc>
              <a:buFont typeface="Monotype Sorts" pitchFamily="-84" charset="2"/>
              <a:buNone/>
            </a:pPr>
            <a:endParaRPr lang="en-US" altLang="en-US" sz="2000" dirty="0">
              <a:solidFill>
                <a:srgbClr val="FF3300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en-US" altLang="en-US" sz="1800" dirty="0"/>
              <a:t>In 1985 three researchers (Farman, </a:t>
            </a:r>
            <a:r>
              <a:rPr lang="en-US" altLang="en-US" sz="1800" dirty="0" err="1"/>
              <a:t>Gardinar</a:t>
            </a:r>
            <a:r>
              <a:rPr lang="en-US" altLang="en-US" sz="1800" dirty="0"/>
              <a:t> and Shanklin) were puzzled by data gathered by the British Antarctic Survey showing that ozone levels for Antarctica had dropped 10% below normal levels</a:t>
            </a:r>
          </a:p>
          <a:p>
            <a:pPr lvl="4">
              <a:lnSpc>
                <a:spcPct val="90000"/>
              </a:lnSpc>
            </a:pPr>
            <a:endParaRPr lang="en-US" altLang="en-US" sz="1400" dirty="0"/>
          </a:p>
          <a:p>
            <a:pPr marL="342900" indent="-342900">
              <a:lnSpc>
                <a:spcPct val="90000"/>
              </a:lnSpc>
            </a:pPr>
            <a:r>
              <a:rPr lang="en-US" altLang="en-US" sz="1800" dirty="0"/>
              <a:t>Why did the Nimbus 7 satellite, which had instruments aboard for recording ozone levels, not record similarly low ozone concentrations? </a:t>
            </a:r>
          </a:p>
          <a:p>
            <a:pPr lvl="4">
              <a:lnSpc>
                <a:spcPct val="90000"/>
              </a:lnSpc>
            </a:pPr>
            <a:endParaRPr lang="en-US" altLang="en-US" sz="1400" dirty="0"/>
          </a:p>
          <a:p>
            <a:pPr lvl="1" indent="-342900">
              <a:lnSpc>
                <a:spcPct val="90000"/>
              </a:lnSpc>
            </a:pPr>
            <a:r>
              <a:rPr lang="en-US" altLang="en-US" sz="1400" dirty="0"/>
              <a:t>The ozone concentrations recorded by the satellite were so low they were being treated as outliers by a computer program and discarded!</a:t>
            </a:r>
            <a:endParaRPr lang="tr-TR" altLang="en-US" sz="1400" dirty="0"/>
          </a:p>
          <a:p>
            <a:pPr lvl="1" indent="-342900">
              <a:lnSpc>
                <a:spcPct val="90000"/>
              </a:lnSpc>
            </a:pPr>
            <a:r>
              <a:rPr lang="en-US" altLang="en-US" sz="1400" dirty="0"/>
              <a:t>Since the Antarctic ozone depletion was far beyond anticipated values, the system ignored the most critical data</a:t>
            </a:r>
            <a:r>
              <a:rPr lang="tr-TR" altLang="en-US" sz="1400" dirty="0"/>
              <a:t>.</a:t>
            </a:r>
            <a:endParaRPr lang="en-US" altLang="en-US" sz="1400" dirty="0"/>
          </a:p>
          <a:p>
            <a:pPr lvl="1" indent="-342900">
              <a:lnSpc>
                <a:spcPct val="90000"/>
              </a:lnSpc>
            </a:pPr>
            <a:endParaRPr lang="en-US" altLang="en-US" sz="1400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724400" y="5257800"/>
            <a:ext cx="434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 dirty="0">
                <a:latin typeface="Tahoma" pitchFamily="34" charset="0"/>
              </a:rPr>
              <a:t>Source: </a:t>
            </a:r>
            <a:br>
              <a:rPr lang="en-US" altLang="en-US" b="0" dirty="0">
                <a:latin typeface="Tahoma" pitchFamily="34" charset="0"/>
              </a:rPr>
            </a:br>
            <a:r>
              <a:rPr lang="en-US" altLang="en-US" b="0" dirty="0">
                <a:latin typeface="Tahoma" pitchFamily="34" charset="0"/>
              </a:rPr>
              <a:t>    http://www.epa.gov/ozone/science/hole/size.html</a:t>
            </a:r>
          </a:p>
        </p:txBody>
      </p:sp>
      <p:pic>
        <p:nvPicPr>
          <p:cNvPr id="6149" name="Picture 5" descr="holesiz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1925" y="1371600"/>
            <a:ext cx="3116263" cy="3689350"/>
          </a:xfr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Finding Outliers with a One-Class SVM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Decision boundary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=0.05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33" t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905000"/>
            <a:ext cx="7888266" cy="3657600"/>
          </a:xfrm>
          <a:prstGeom prst="rect">
            <a:avLst/>
          </a:prstGeom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327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Strengths and Weaknesses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Strong theoretical foundation</a:t>
                </a:r>
              </a:p>
              <a:p>
                <a:endParaRPr lang="en-US" dirty="0"/>
              </a:p>
              <a:p>
                <a:r>
                  <a:rPr lang="en-US" dirty="0"/>
                  <a:t>Choice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ν</m:t>
                    </m:r>
                  </m:oMath>
                </a14:m>
                <a:r>
                  <a:rPr lang="en-US" dirty="0"/>
                  <a:t> is difficult</a:t>
                </a:r>
              </a:p>
              <a:p>
                <a:endParaRPr lang="en-US" dirty="0"/>
              </a:p>
              <a:p>
                <a:r>
                  <a:rPr lang="en-US" dirty="0"/>
                  <a:t>Computationally expensive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33" t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632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Information Theoretic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T</a:t>
            </a:r>
            <a:r>
              <a:rPr lang="en-US" dirty="0"/>
              <a:t>he focus of information theoretic approaches is to</a:t>
            </a:r>
            <a:r>
              <a:rPr lang="tr-TR" dirty="0"/>
              <a:t> </a:t>
            </a:r>
            <a:r>
              <a:rPr lang="en-US" dirty="0"/>
              <a:t>quantify the amount of information required for encoding them. If the normal</a:t>
            </a:r>
            <a:r>
              <a:rPr lang="tr-TR" dirty="0"/>
              <a:t> </a:t>
            </a:r>
            <a:r>
              <a:rPr lang="en-US" dirty="0"/>
              <a:t>class shows some structure or pattern, we can expect to encode it using a</a:t>
            </a:r>
            <a:r>
              <a:rPr lang="tr-TR" dirty="0"/>
              <a:t> </a:t>
            </a:r>
            <a:r>
              <a:rPr lang="en-US" dirty="0"/>
              <a:t>small number of bits.</a:t>
            </a:r>
            <a:endParaRPr lang="tr-TR" dirty="0"/>
          </a:p>
          <a:p>
            <a:r>
              <a:rPr lang="en-US" dirty="0"/>
              <a:t>Anomalies can then be identified as instances that</a:t>
            </a:r>
            <a:r>
              <a:rPr lang="tr-TR" dirty="0"/>
              <a:t> </a:t>
            </a:r>
            <a:r>
              <a:rPr lang="en-US" dirty="0"/>
              <a:t>introduce irregularities in the data, which increase the overall information</a:t>
            </a:r>
            <a:r>
              <a:rPr lang="tr-TR" dirty="0"/>
              <a:t> </a:t>
            </a:r>
            <a:r>
              <a:rPr lang="en-US" dirty="0"/>
              <a:t>content of the data set.</a:t>
            </a:r>
            <a:endParaRPr lang="tr-TR" dirty="0"/>
          </a:p>
          <a:p>
            <a:r>
              <a:rPr lang="en-US" dirty="0"/>
              <a:t>There are a number of approaches for quantifying the information content</a:t>
            </a:r>
            <a:r>
              <a:rPr lang="tr-TR" dirty="0"/>
              <a:t> </a:t>
            </a:r>
            <a:r>
              <a:rPr lang="en-US" dirty="0"/>
              <a:t>(also referred to as complexity) of a data set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:</a:t>
            </a:r>
          </a:p>
          <a:p>
            <a:pPr lvl="1"/>
            <a:r>
              <a:rPr lang="tr-TR" dirty="0" err="1"/>
              <a:t>Entropy</a:t>
            </a:r>
            <a:r>
              <a:rPr lang="tr-TR" dirty="0"/>
              <a:t> </a:t>
            </a:r>
            <a:r>
              <a:rPr lang="tr-TR" dirty="0" err="1"/>
              <a:t>measure</a:t>
            </a:r>
            <a:endParaRPr lang="tr-TR" dirty="0"/>
          </a:p>
          <a:p>
            <a:pPr lvl="1"/>
            <a:r>
              <a:rPr lang="tr-TR" dirty="0"/>
              <a:t>Kolmogorov </a:t>
            </a:r>
            <a:r>
              <a:rPr lang="tr-TR" dirty="0" err="1"/>
              <a:t>complexity</a:t>
            </a:r>
            <a:endParaRPr lang="tr-TR" dirty="0"/>
          </a:p>
          <a:p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857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71AC66-6A13-1824-C2B4-2DD428610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AEEF-9DEF-1CE1-C24B-C3834894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Information Theoretic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1757D-FF02-C2A9-1E6F-901761CA5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Let us denote the information content of a data set D as</a:t>
            </a:r>
            <a:r>
              <a:rPr lang="tr-TR" dirty="0"/>
              <a:t> </a:t>
            </a:r>
            <a:r>
              <a:rPr lang="tr-TR" dirty="0" err="1"/>
              <a:t>Info</a:t>
            </a:r>
            <a:r>
              <a:rPr lang="tr-TR" dirty="0"/>
              <a:t>(D).  </a:t>
            </a:r>
            <a:r>
              <a:rPr lang="en-US" dirty="0"/>
              <a:t>Consider computing the anomaly score of a data instance x in D. </a:t>
            </a:r>
            <a:endParaRPr lang="tr-TR" dirty="0"/>
          </a:p>
          <a:p>
            <a:r>
              <a:rPr lang="en-US" dirty="0"/>
              <a:t>If we</a:t>
            </a:r>
            <a:r>
              <a:rPr lang="tr-TR" dirty="0"/>
              <a:t> </a:t>
            </a:r>
            <a:r>
              <a:rPr lang="en-US" dirty="0"/>
              <a:t>remove x from D, we can measure the information content of the remaining</a:t>
            </a:r>
            <a:r>
              <a:rPr lang="tr-TR" dirty="0"/>
              <a:t> </a:t>
            </a:r>
            <a:r>
              <a:rPr lang="en-US" dirty="0"/>
              <a:t>data as </a:t>
            </a:r>
            <a:r>
              <a:rPr lang="tr-TR" dirty="0" err="1"/>
              <a:t>Info</a:t>
            </a:r>
            <a:r>
              <a:rPr lang="tr-TR" dirty="0"/>
              <a:t>(D \ x).</a:t>
            </a:r>
          </a:p>
          <a:p>
            <a:r>
              <a:rPr lang="en-US" dirty="0"/>
              <a:t>Key idea is to measure how much information decreases when you delete an observation</a:t>
            </a:r>
            <a:endParaRPr lang="tr-T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happens because anomalies are expected to be surprising, and thus,</a:t>
            </a:r>
            <a:r>
              <a:rPr lang="tr-TR" dirty="0"/>
              <a:t> </a:t>
            </a:r>
            <a:r>
              <a:rPr lang="en-US" dirty="0"/>
              <a:t>their elimination should result in a substantial reduction in the information</a:t>
            </a:r>
            <a:r>
              <a:rPr lang="tr-TR" dirty="0"/>
              <a:t> </a:t>
            </a:r>
            <a:r>
              <a:rPr lang="en-US" dirty="0"/>
              <a:t>content. We can thus use as a measure of anomaly score.</a:t>
            </a:r>
            <a:endParaRPr lang="tr-TR" dirty="0"/>
          </a:p>
          <a:p>
            <a:endParaRPr lang="tr-TR" dirty="0"/>
          </a:p>
          <a:p>
            <a:r>
              <a:rPr lang="en-US" dirty="0"/>
              <a:t>Anomalies should show higher gain</a:t>
            </a:r>
          </a:p>
          <a:p>
            <a:endParaRPr lang="en-US" dirty="0"/>
          </a:p>
          <a:p>
            <a:r>
              <a:rPr lang="en-US" dirty="0"/>
              <a:t>Normal points should have less gain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FC72A1-1C35-5A61-DD82-31831FE15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048000"/>
            <a:ext cx="5482168" cy="457200"/>
          </a:xfrm>
          <a:prstGeom prst="rect">
            <a:avLst/>
          </a:prstGeom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2A3D482-0EBB-F414-9F0E-3863FE6D2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286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56" y="148717"/>
            <a:ext cx="8229600" cy="638175"/>
          </a:xfrm>
        </p:spPr>
        <p:txBody>
          <a:bodyPr/>
          <a:lstStyle/>
          <a:p>
            <a:r>
              <a:rPr lang="en-US" b="0" dirty="0"/>
              <a:t>Information Theoretic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Survey of height and weight for 100 participants</a:t>
            </a:r>
            <a:r>
              <a:rPr lang="tr-TR" dirty="0"/>
              <a:t>. T</a:t>
            </a:r>
            <a:r>
              <a:rPr lang="en-US" dirty="0"/>
              <a:t>he weight and height information of 100</a:t>
            </a:r>
            <a:r>
              <a:rPr lang="tr-TR" dirty="0"/>
              <a:t> </a:t>
            </a:r>
            <a:r>
              <a:rPr lang="en-US" dirty="0"/>
              <a:t>participants, which has an entropy of 2.08.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en-US" dirty="0"/>
          </a:p>
          <a:p>
            <a:pPr algn="l"/>
            <a:r>
              <a:rPr lang="en-US" sz="1800" b="0" i="0" u="none" strike="noStrike" baseline="0" dirty="0">
                <a:solidFill>
                  <a:srgbClr val="585858"/>
                </a:solidFill>
                <a:latin typeface="ArialMT"/>
              </a:rPr>
              <a:t>We can see that there is a</a:t>
            </a:r>
            <a:r>
              <a:rPr lang="tr-TR" sz="1800" b="0" i="0" u="none" strike="noStrike" baseline="0" dirty="0">
                <a:solidFill>
                  <a:srgbClr val="585858"/>
                </a:solidFill>
                <a:latin typeface="ArialMT"/>
              </a:rPr>
              <a:t> </a:t>
            </a:r>
            <a:r>
              <a:rPr lang="en-US" sz="1800" b="0" i="0" u="none" strike="noStrike" baseline="0" dirty="0">
                <a:solidFill>
                  <a:srgbClr val="585858"/>
                </a:solidFill>
                <a:latin typeface="ArialMT"/>
              </a:rPr>
              <a:t>pattern in the height and weight distribution of normal participants, since</a:t>
            </a:r>
            <a:r>
              <a:rPr lang="tr-TR" sz="1800" b="0" i="0" u="none" strike="noStrike" baseline="0" dirty="0">
                <a:solidFill>
                  <a:srgbClr val="585858"/>
                </a:solidFill>
                <a:latin typeface="ArialMT"/>
              </a:rPr>
              <a:t> </a:t>
            </a:r>
            <a:r>
              <a:rPr lang="en-US" sz="1800" b="0" i="0" u="none" strike="noStrike" baseline="0" dirty="0">
                <a:solidFill>
                  <a:srgbClr val="585858"/>
                </a:solidFill>
                <a:latin typeface="ArialMT"/>
              </a:rPr>
              <a:t>most participants that have a high value of </a:t>
            </a:r>
            <a:r>
              <a:rPr lang="tr-TR" sz="1800" b="0" i="0" u="none" strike="noStrike" baseline="0" dirty="0" err="1">
                <a:solidFill>
                  <a:srgbClr val="585858"/>
                </a:solidFill>
                <a:latin typeface="ArialMT"/>
              </a:rPr>
              <a:t>weight</a:t>
            </a:r>
            <a:r>
              <a:rPr lang="tr-TR" sz="1800" b="0" i="0" u="none" strike="noStrike" baseline="0" dirty="0">
                <a:solidFill>
                  <a:srgbClr val="585858"/>
                </a:solidFill>
                <a:latin typeface="ArialMT"/>
              </a:rPr>
              <a:t> </a:t>
            </a:r>
            <a:r>
              <a:rPr lang="en-US" sz="1800" b="0" i="0" u="none" strike="noStrike" baseline="0" dirty="0">
                <a:solidFill>
                  <a:srgbClr val="585858"/>
                </a:solidFill>
                <a:latin typeface="ArialMT"/>
              </a:rPr>
              <a:t>also have a high value</a:t>
            </a:r>
            <a:r>
              <a:rPr lang="tr-TR" sz="1800" b="0" i="0" u="none" strike="noStrike" baseline="0" dirty="0">
                <a:solidFill>
                  <a:srgbClr val="585858"/>
                </a:solidFill>
                <a:latin typeface="ArialMT"/>
              </a:rPr>
              <a:t> of </a:t>
            </a:r>
            <a:r>
              <a:rPr lang="tr-TR" sz="1800" b="0" i="0" u="none" strike="noStrike" baseline="0" dirty="0" err="1">
                <a:solidFill>
                  <a:srgbClr val="585858"/>
                </a:solidFill>
                <a:latin typeface="ArialMT"/>
              </a:rPr>
              <a:t>height</a:t>
            </a:r>
            <a:r>
              <a:rPr lang="tr-TR" sz="1800" b="0" i="0" u="none" strike="noStrike" baseline="0" dirty="0">
                <a:solidFill>
                  <a:srgbClr val="585858"/>
                </a:solidFill>
                <a:latin typeface="ArialMT"/>
              </a:rPr>
              <a:t> </a:t>
            </a:r>
            <a:r>
              <a:rPr lang="en-US" sz="1800" b="0" i="0" u="none" strike="noStrike" baseline="0" dirty="0">
                <a:solidFill>
                  <a:srgbClr val="585858"/>
                </a:solidFill>
                <a:latin typeface="ArialMT"/>
              </a:rPr>
              <a:t>and vice-versa. However, there are 5 participants that have a</a:t>
            </a:r>
            <a:r>
              <a:rPr lang="tr-TR" sz="1800" b="0" i="0" u="none" strike="noStrike" baseline="0" dirty="0">
                <a:solidFill>
                  <a:srgbClr val="585858"/>
                </a:solidFill>
                <a:latin typeface="ArialMT"/>
              </a:rPr>
              <a:t> </a:t>
            </a:r>
            <a:r>
              <a:rPr lang="en-US" sz="1800" b="0" i="0" u="none" strike="noStrike" baseline="0" dirty="0">
                <a:solidFill>
                  <a:srgbClr val="585858"/>
                </a:solidFill>
                <a:latin typeface="ArialMT"/>
              </a:rPr>
              <a:t>high</a:t>
            </a:r>
            <a:r>
              <a:rPr lang="tr-TR" sz="1800" b="0" i="0" u="none" strike="noStrike" baseline="0" dirty="0">
                <a:solidFill>
                  <a:srgbClr val="585858"/>
                </a:solidFill>
                <a:latin typeface="ArialMT"/>
              </a:rPr>
              <a:t> </a:t>
            </a:r>
            <a:r>
              <a:rPr lang="tr-TR" sz="1800" b="0" i="0" u="none" strike="noStrike" baseline="0" dirty="0" err="1">
                <a:solidFill>
                  <a:srgbClr val="585858"/>
                </a:solidFill>
                <a:latin typeface="ArialMT"/>
              </a:rPr>
              <a:t>weight</a:t>
            </a:r>
            <a:r>
              <a:rPr lang="en-US" sz="1800" b="0" i="0" u="none" strike="noStrike" baseline="0" dirty="0">
                <a:solidFill>
                  <a:srgbClr val="585858"/>
                </a:solidFill>
                <a:latin typeface="ArialMT"/>
              </a:rPr>
              <a:t> value but low</a:t>
            </a:r>
            <a:r>
              <a:rPr lang="tr-TR" sz="1800" b="0" i="0" u="none" strike="noStrike" baseline="0" dirty="0">
                <a:solidFill>
                  <a:srgbClr val="585858"/>
                </a:solidFill>
                <a:latin typeface="ArialMT"/>
              </a:rPr>
              <a:t> </a:t>
            </a:r>
            <a:r>
              <a:rPr lang="tr-TR" sz="1800" b="0" i="0" u="none" strike="noStrike" baseline="0" dirty="0" err="1">
                <a:solidFill>
                  <a:srgbClr val="585858"/>
                </a:solidFill>
                <a:latin typeface="ArialMT"/>
              </a:rPr>
              <a:t>height</a:t>
            </a:r>
            <a:r>
              <a:rPr lang="en-US" sz="1800" b="0" i="0" u="none" strike="noStrike" baseline="0" dirty="0">
                <a:solidFill>
                  <a:srgbClr val="585858"/>
                </a:solidFill>
                <a:latin typeface="ArialMT"/>
              </a:rPr>
              <a:t> value, which is quite unusual</a:t>
            </a:r>
            <a:r>
              <a:rPr lang="tr-TR" sz="1800" b="0" i="0" u="none" strike="noStrike" baseline="0" dirty="0">
                <a:solidFill>
                  <a:srgbClr val="585858"/>
                </a:solidFill>
                <a:latin typeface="ArialMT"/>
              </a:rPr>
              <a:t>.</a:t>
            </a:r>
            <a:endParaRPr lang="en-US" dirty="0"/>
          </a:p>
          <a:p>
            <a:endParaRPr lang="en-US" dirty="0"/>
          </a:p>
          <a:p>
            <a:pPr algn="l"/>
            <a:r>
              <a:rPr lang="tr-TR" sz="1800" b="0" i="0" u="none" strike="noStrike" baseline="0" dirty="0" err="1">
                <a:solidFill>
                  <a:srgbClr val="585858"/>
                </a:solidFill>
                <a:latin typeface="ArialMT"/>
              </a:rPr>
              <a:t>By</a:t>
            </a:r>
            <a:r>
              <a:rPr lang="tr-TR" sz="1800" b="0" i="0" u="none" strike="noStrike" baseline="0" dirty="0">
                <a:solidFill>
                  <a:srgbClr val="585858"/>
                </a:solidFill>
                <a:latin typeface="ArialMT"/>
              </a:rPr>
              <a:t> </a:t>
            </a:r>
            <a:r>
              <a:rPr lang="en-US" sz="1800" b="0" i="0" u="none" strike="noStrike" baseline="0" dirty="0">
                <a:solidFill>
                  <a:srgbClr val="585858"/>
                </a:solidFill>
                <a:latin typeface="ArialMT"/>
              </a:rPr>
              <a:t>eliminating these 5 instances, the entropy of the resulting data set</a:t>
            </a:r>
            <a:r>
              <a:rPr lang="tr-TR" sz="1800" b="0" i="0" u="none" strike="noStrike" baseline="0" dirty="0">
                <a:solidFill>
                  <a:srgbClr val="585858"/>
                </a:solidFill>
                <a:latin typeface="ArialMT"/>
              </a:rPr>
              <a:t> </a:t>
            </a:r>
            <a:r>
              <a:rPr lang="en-US" sz="1800" b="0" i="0" u="none" strike="noStrike" baseline="0" dirty="0">
                <a:solidFill>
                  <a:srgbClr val="585858"/>
                </a:solidFill>
                <a:latin typeface="ArialMT"/>
              </a:rPr>
              <a:t>becomes 1.89, resulting in a gain</a:t>
            </a:r>
            <a:r>
              <a:rPr lang="tr-TR" sz="1800" b="0" i="0" u="none" strike="noStrike" baseline="0" dirty="0">
                <a:solidFill>
                  <a:srgbClr val="585858"/>
                </a:solidFill>
                <a:latin typeface="ArialMT"/>
              </a:rPr>
              <a:t> of  </a:t>
            </a:r>
          </a:p>
          <a:p>
            <a:pPr marL="0" indent="0" algn="l">
              <a:buNone/>
            </a:pPr>
            <a:r>
              <a:rPr lang="tr-TR" dirty="0"/>
              <a:t>                           </a:t>
            </a:r>
            <a:r>
              <a:rPr lang="en-US" dirty="0"/>
              <a:t>2.08 − 1.89 = 0.19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362200"/>
            <a:ext cx="7324753" cy="1600200"/>
          </a:xfrm>
          <a:prstGeom prst="rect">
            <a:avLst/>
          </a:prstGeom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048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Strengths and Weaknesses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Solid theoretical foundation</a:t>
            </a:r>
          </a:p>
          <a:p>
            <a:endParaRPr lang="en-US" dirty="0"/>
          </a:p>
          <a:p>
            <a:r>
              <a:rPr lang="en-US" dirty="0"/>
              <a:t>Theoretically applicable to all kinds of data</a:t>
            </a:r>
          </a:p>
          <a:p>
            <a:endParaRPr lang="en-US" dirty="0"/>
          </a:p>
          <a:p>
            <a:r>
              <a:rPr lang="en-US" dirty="0"/>
              <a:t>Difficult and computationally expensive to implement in practice</a:t>
            </a:r>
          </a:p>
          <a:p>
            <a:pPr lvl="1"/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054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Anomaly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When class labels are available </a:t>
            </a:r>
            <a:r>
              <a:rPr lang="en-US" dirty="0"/>
              <a:t>to distinguish between anomalies and normal</a:t>
            </a:r>
            <a:r>
              <a:rPr lang="tr-TR" dirty="0"/>
              <a:t> </a:t>
            </a:r>
            <a:r>
              <a:rPr lang="en-US" dirty="0"/>
              <a:t>data, then the effectiveness of an anomaly detection scheme can be</a:t>
            </a:r>
            <a:r>
              <a:rPr lang="tr-TR" dirty="0"/>
              <a:t> </a:t>
            </a:r>
            <a:r>
              <a:rPr lang="en-US" dirty="0"/>
              <a:t>evaluated by using measures of classification performance</a:t>
            </a:r>
            <a:r>
              <a:rPr lang="tr-TR" dirty="0"/>
              <a:t>.</a:t>
            </a:r>
          </a:p>
          <a:p>
            <a:r>
              <a:rPr lang="tr-TR" dirty="0"/>
              <a:t>T</a:t>
            </a:r>
            <a:r>
              <a:rPr lang="en-US" dirty="0"/>
              <a:t>hen use standard evaluation approaches for rare class such as precision, recall, or false positive rate</a:t>
            </a:r>
          </a:p>
          <a:p>
            <a:pPr lvl="1"/>
            <a:r>
              <a:rPr lang="en-US" dirty="0"/>
              <a:t>FPR is also know as false alarm rate</a:t>
            </a:r>
          </a:p>
          <a:p>
            <a:pPr lvl="1"/>
            <a:endParaRPr lang="en-US" dirty="0"/>
          </a:p>
          <a:p>
            <a:r>
              <a:rPr lang="en-US" dirty="0"/>
              <a:t>For </a:t>
            </a:r>
            <a:r>
              <a:rPr lang="en-US" dirty="0">
                <a:highlight>
                  <a:srgbClr val="FFFF00"/>
                </a:highlight>
              </a:rPr>
              <a:t>unsupervised anomaly detection </a:t>
            </a:r>
            <a:r>
              <a:rPr lang="en-US" dirty="0"/>
              <a:t>use measures provided by the anomaly method</a:t>
            </a:r>
          </a:p>
          <a:p>
            <a:pPr lvl="1"/>
            <a:r>
              <a:rPr lang="en-US" dirty="0"/>
              <a:t>E.g. reconstruction error or gain </a:t>
            </a:r>
          </a:p>
          <a:p>
            <a:pPr lvl="1"/>
            <a:endParaRPr lang="en-US" dirty="0"/>
          </a:p>
          <a:p>
            <a:r>
              <a:rPr lang="en-US" dirty="0"/>
              <a:t>Can also look at histograms of anomaly scores.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97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75" y="-166751"/>
            <a:ext cx="8229600" cy="852551"/>
          </a:xfrm>
        </p:spPr>
        <p:txBody>
          <a:bodyPr/>
          <a:lstStyle/>
          <a:p>
            <a:r>
              <a:rPr lang="en-US" b="0" dirty="0"/>
              <a:t>Distribution of Anomaly Scores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33" y="680973"/>
            <a:ext cx="7829550" cy="3762376"/>
          </a:xfrm>
          <a:prstGeom prst="rect">
            <a:avLst/>
          </a:prstGeom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5ED32A-754A-F687-E0FE-0BE98BEA695A}"/>
              </a:ext>
            </a:extLst>
          </p:cNvPr>
          <p:cNvSpPr txBox="1"/>
          <p:nvPr/>
        </p:nvSpPr>
        <p:spPr>
          <a:xfrm>
            <a:off x="333375" y="4443349"/>
            <a:ext cx="858202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/>
              <a:t>B</a:t>
            </a:r>
            <a:r>
              <a:rPr lang="en-US" sz="1600" dirty="0"/>
              <a:t>y looking at the distribution</a:t>
            </a:r>
            <a:r>
              <a:rPr lang="tr-TR" sz="1600" dirty="0"/>
              <a:t> </a:t>
            </a:r>
            <a:r>
              <a:rPr lang="en-US" sz="1600" dirty="0"/>
              <a:t>of the scores </a:t>
            </a:r>
            <a:r>
              <a:rPr lang="en-US" sz="1600" dirty="0">
                <a:highlight>
                  <a:srgbClr val="FFFF00"/>
                </a:highlight>
              </a:rPr>
              <a:t>via a histogram </a:t>
            </a:r>
            <a:r>
              <a:rPr lang="en-US" sz="1600" dirty="0"/>
              <a:t>or density plot, we can assess whether the</a:t>
            </a:r>
            <a:r>
              <a:rPr lang="tr-TR" sz="1600" dirty="0"/>
              <a:t> </a:t>
            </a:r>
            <a:r>
              <a:rPr lang="en-US" sz="1600" dirty="0"/>
              <a:t>approach we are using generates scores that behave in a reasonable manner</a:t>
            </a:r>
            <a:r>
              <a:rPr lang="tr-TR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histogram of the average KNN </a:t>
            </a:r>
            <a:r>
              <a:rPr lang="en-US" sz="1600" dirty="0" err="1"/>
              <a:t>dist</a:t>
            </a:r>
            <a:r>
              <a:rPr lang="en-US" sz="1600" dirty="0"/>
              <a:t> shows a</a:t>
            </a:r>
            <a:r>
              <a:rPr lang="tr-TR" sz="1600" dirty="0"/>
              <a:t> </a:t>
            </a:r>
            <a:r>
              <a:rPr lang="en-US" sz="1600" dirty="0"/>
              <a:t>bimodal distribution.</a:t>
            </a:r>
            <a:endParaRPr lang="tr-T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key point is that the distribution of anomaly scores should look similar</a:t>
            </a:r>
            <a:r>
              <a:rPr lang="tr-TR" sz="1600" dirty="0"/>
              <a:t> </a:t>
            </a:r>
            <a:r>
              <a:rPr lang="en-US" sz="1600" dirty="0"/>
              <a:t>to that of the LOF scores in this example. </a:t>
            </a:r>
            <a:endParaRPr lang="tr-T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There may be one or more</a:t>
            </a:r>
            <a:r>
              <a:rPr lang="tr-TR" sz="1600" dirty="0"/>
              <a:t> </a:t>
            </a:r>
            <a:r>
              <a:rPr lang="en-US" sz="1600" dirty="0"/>
              <a:t>secondary peaks in the distribution as one moves to the right, but these</a:t>
            </a:r>
            <a:r>
              <a:rPr lang="tr-TR" sz="1600" dirty="0"/>
              <a:t> </a:t>
            </a:r>
            <a:r>
              <a:rPr lang="en-US" sz="1600" dirty="0"/>
              <a:t>secondary peaks should only contain a relatively small fraction of the</a:t>
            </a:r>
            <a:r>
              <a:rPr lang="tr-TR" sz="1600" dirty="0"/>
              <a:t> </a:t>
            </a:r>
            <a:r>
              <a:rPr lang="en-US" sz="1600" dirty="0"/>
              <a:t>points, and not a large fraction of the points as with the average KNN </a:t>
            </a:r>
            <a:r>
              <a:rPr lang="en-US" sz="1600" dirty="0" err="1"/>
              <a:t>dist</a:t>
            </a:r>
            <a:r>
              <a:rPr lang="tr-TR" sz="1600" dirty="0"/>
              <a:t> </a:t>
            </a:r>
            <a:r>
              <a:rPr lang="en-US" sz="1600" dirty="0"/>
              <a:t>approach.</a:t>
            </a:r>
            <a:endParaRPr lang="tr-TR" sz="1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7457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Causes of Anomalies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534400" cy="4525963"/>
          </a:xfrm>
        </p:spPr>
        <p:txBody>
          <a:bodyPr/>
          <a:lstStyle/>
          <a:p>
            <a:pPr marL="342900" indent="-342900"/>
            <a:r>
              <a:rPr lang="en-US" altLang="en-US" dirty="0"/>
              <a:t>Data from different classes</a:t>
            </a:r>
          </a:p>
          <a:p>
            <a:pPr marL="742950" lvl="1" indent="-285750"/>
            <a:r>
              <a:rPr lang="en-US" altLang="en-US" dirty="0"/>
              <a:t>Measuring the weights of oranges, but a few grapefruit are mixed in</a:t>
            </a:r>
          </a:p>
          <a:p>
            <a:pPr marL="742950" lvl="1" indent="-285750"/>
            <a:endParaRPr lang="en-US" altLang="en-US" dirty="0"/>
          </a:p>
          <a:p>
            <a:pPr marL="342900" indent="-342900"/>
            <a:r>
              <a:rPr lang="en-US" altLang="en-US" dirty="0"/>
              <a:t>Natural variation</a:t>
            </a:r>
          </a:p>
          <a:p>
            <a:pPr marL="742950" lvl="1" indent="-285750"/>
            <a:r>
              <a:rPr lang="en-US" altLang="en-US" dirty="0"/>
              <a:t>Unusually tall people</a:t>
            </a:r>
          </a:p>
          <a:p>
            <a:pPr marL="742950" lvl="1" indent="-285750"/>
            <a:endParaRPr lang="en-US" altLang="en-US" dirty="0"/>
          </a:p>
          <a:p>
            <a:pPr marL="342900" indent="-342900"/>
            <a:r>
              <a:rPr lang="en-US" altLang="en-US" dirty="0"/>
              <a:t>Data errors</a:t>
            </a:r>
          </a:p>
          <a:p>
            <a:pPr marL="742950" lvl="1" indent="-285750"/>
            <a:r>
              <a:rPr lang="en-US" altLang="en-US" dirty="0"/>
              <a:t>200 pound 2 year old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b="0"/>
              <a:t>Introduction to Data Mining, 2nd Edition   Tan, Steinbach, Karpatne, Kumar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42925"/>
            <a:ext cx="8686800" cy="533400"/>
          </a:xfrm>
        </p:spPr>
        <p:txBody>
          <a:bodyPr/>
          <a:lstStyle/>
          <a:p>
            <a:r>
              <a:rPr lang="en-US" altLang="en-US" dirty="0"/>
              <a:t>Distinction Between Noise and Anomalies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spcAft>
                <a:spcPts val="800"/>
              </a:spcAft>
            </a:pPr>
            <a:endParaRPr lang="en-US" altLang="en-US" sz="1200" dirty="0"/>
          </a:p>
          <a:p>
            <a:pPr marL="342900" indent="-342900">
              <a:spcAft>
                <a:spcPts val="800"/>
              </a:spcAft>
            </a:pPr>
            <a:r>
              <a:rPr lang="en-US" altLang="en-US" sz="2400" dirty="0"/>
              <a:t>Noise doesn’t necessarily produce unusual values or objects</a:t>
            </a:r>
          </a:p>
          <a:p>
            <a:pPr marL="342900" indent="-342900">
              <a:spcAft>
                <a:spcPts val="800"/>
              </a:spcAft>
            </a:pPr>
            <a:endParaRPr lang="en-US" altLang="en-US" sz="2400" dirty="0"/>
          </a:p>
          <a:p>
            <a:pPr marL="342900" indent="-342900">
              <a:spcAft>
                <a:spcPts val="800"/>
              </a:spcAft>
            </a:pPr>
            <a:r>
              <a:rPr lang="en-US" altLang="en-US" sz="2400" dirty="0"/>
              <a:t>Noise is not interesting</a:t>
            </a:r>
          </a:p>
          <a:p>
            <a:pPr marL="0" indent="0">
              <a:spcAft>
                <a:spcPts val="800"/>
              </a:spcAft>
              <a:buNone/>
            </a:pPr>
            <a:endParaRPr lang="en-US" altLang="en-US" sz="2400" dirty="0"/>
          </a:p>
          <a:p>
            <a:pPr marL="342900" indent="-342900">
              <a:spcAft>
                <a:spcPts val="800"/>
              </a:spcAft>
            </a:pPr>
            <a:r>
              <a:rPr lang="en-US" altLang="en-US" sz="2400" dirty="0"/>
              <a:t>Noise and anomalies are related but distinct concepts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Model-based vs  Model-free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63255" y="685800"/>
            <a:ext cx="8628345" cy="5410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234950" indent="-285750"/>
            <a:r>
              <a:rPr lang="en-US" altLang="en-US" sz="3600" dirty="0"/>
              <a:t>Model-based Approaches </a:t>
            </a:r>
          </a:p>
          <a:p>
            <a:pPr marL="1143000" lvl="2" indent="-228600"/>
            <a:r>
              <a:rPr lang="tr-TR" altLang="en-US" sz="2400" dirty="0"/>
              <a:t>B</a:t>
            </a:r>
            <a:r>
              <a:rPr lang="en-US" altLang="en-US" sz="2400" dirty="0" err="1"/>
              <a:t>uild</a:t>
            </a:r>
            <a:r>
              <a:rPr lang="en-US" altLang="en-US" sz="2400" dirty="0"/>
              <a:t> models</a:t>
            </a:r>
            <a:r>
              <a:rPr lang="tr-TR" altLang="en-US" sz="2400" dirty="0"/>
              <a:t> </a:t>
            </a:r>
            <a:r>
              <a:rPr lang="en-US" altLang="en-US" sz="2400" dirty="0"/>
              <a:t>that can be used to identify whether a test instance is anomalous or not. </a:t>
            </a:r>
            <a:endParaRPr lang="tr-TR" altLang="en-US" sz="2400" dirty="0"/>
          </a:p>
          <a:p>
            <a:pPr marL="1143000" lvl="2" indent="-228600"/>
            <a:r>
              <a:rPr lang="tr-TR" altLang="en-US" sz="2400" dirty="0"/>
              <a:t>B</a:t>
            </a:r>
            <a:r>
              <a:rPr lang="en-US" altLang="en-US" sz="2400" dirty="0" err="1"/>
              <a:t>uild</a:t>
            </a:r>
            <a:r>
              <a:rPr lang="en-US" altLang="en-US" sz="2400" dirty="0"/>
              <a:t> a model of the normal</a:t>
            </a:r>
            <a:r>
              <a:rPr lang="tr-TR" altLang="en-US" sz="2400" dirty="0"/>
              <a:t> </a:t>
            </a:r>
            <a:r>
              <a:rPr lang="en-US" altLang="en-US" sz="2400" dirty="0"/>
              <a:t>class and identify anomalies that do not fit this model.</a:t>
            </a:r>
            <a:endParaRPr lang="tr-TR" altLang="en-US" sz="2400" dirty="0"/>
          </a:p>
          <a:p>
            <a:pPr marL="1143000" lvl="2" indent="-228600"/>
            <a:r>
              <a:rPr lang="en-US" altLang="en-US" sz="2400" dirty="0"/>
              <a:t>Model can be parametric or non-parametric</a:t>
            </a:r>
          </a:p>
          <a:p>
            <a:pPr marL="1143000" lvl="2" indent="-228600"/>
            <a:r>
              <a:rPr lang="en-US" altLang="en-US" sz="2400" dirty="0"/>
              <a:t>Anomalies are those points that don’t fit well</a:t>
            </a:r>
          </a:p>
          <a:p>
            <a:pPr marL="1143000" lvl="2" indent="-228600"/>
            <a:r>
              <a:rPr lang="en-US" altLang="en-US" sz="2400" dirty="0"/>
              <a:t>Anomalies are those points that distort the model </a:t>
            </a:r>
          </a:p>
          <a:p>
            <a:pPr marL="234950" indent="-285750"/>
            <a:r>
              <a:rPr lang="en-US" altLang="en-US" sz="3600" dirty="0"/>
              <a:t>Model-free Approaches</a:t>
            </a:r>
          </a:p>
          <a:p>
            <a:pPr marL="1143000" lvl="2" indent="-228600"/>
            <a:r>
              <a:rPr lang="en-US" altLang="en-US" sz="2400" dirty="0"/>
              <a:t>Anomalies are identified directly from the data without building a model</a:t>
            </a:r>
          </a:p>
          <a:p>
            <a:pPr marL="520700" indent="-228600"/>
            <a:r>
              <a:rPr lang="en-US" altLang="en-US" sz="3200" dirty="0"/>
              <a:t>Often the underlying assumption is that the most of the points in the data are normal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24637"/>
            <a:ext cx="8458200" cy="533400"/>
          </a:xfrm>
        </p:spPr>
        <p:txBody>
          <a:bodyPr/>
          <a:lstStyle/>
          <a:p>
            <a:r>
              <a:rPr lang="en-US" altLang="en-US" dirty="0"/>
              <a:t>General Issues: Label vs Score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altLang="en-US" sz="2400" dirty="0"/>
              <a:t>Some anomaly detection techniques provide only a binary categorization</a:t>
            </a:r>
            <a:endParaRPr lang="en-US" altLang="en-US" sz="2000" dirty="0"/>
          </a:p>
          <a:p>
            <a:pPr marL="742950" lvl="1" indent="-285750"/>
            <a:endParaRPr lang="en-US" altLang="en-US" sz="2000" dirty="0"/>
          </a:p>
          <a:p>
            <a:pPr marL="342900" indent="-342900"/>
            <a:r>
              <a:rPr lang="en-US" altLang="en-US" sz="2400" dirty="0"/>
              <a:t>Other approaches  measure the degree to which an object is an anomaly</a:t>
            </a:r>
          </a:p>
          <a:p>
            <a:pPr marL="742950" lvl="1" indent="-285750"/>
            <a:r>
              <a:rPr lang="en-US" altLang="en-US" sz="2000" dirty="0"/>
              <a:t>This allows objects to be ranked</a:t>
            </a:r>
          </a:p>
          <a:p>
            <a:pPr marL="742950" lvl="1" indent="-285750"/>
            <a:r>
              <a:rPr lang="en-US" altLang="en-US" sz="2000" dirty="0"/>
              <a:t>Scores can also have associated meaning (e.g., statistical significance)</a:t>
            </a:r>
          </a:p>
          <a:p>
            <a:pPr marL="742950" lvl="1" indent="-285750">
              <a:buFont typeface="Arial" pitchFamily="34" charset="0"/>
              <a:buNone/>
            </a:pPr>
            <a:endParaRPr lang="en-US" altLang="en-US" sz="2000" dirty="0"/>
          </a:p>
          <a:p>
            <a:pPr marL="0" indent="0">
              <a:buNone/>
            </a:pP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44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533400"/>
          </a:xfrm>
        </p:spPr>
        <p:txBody>
          <a:bodyPr/>
          <a:lstStyle/>
          <a:p>
            <a:r>
              <a:rPr lang="en-US" altLang="en-US" dirty="0"/>
              <a:t> Anomaly Detection Techniques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677" y="1143000"/>
            <a:ext cx="8665923" cy="5181600"/>
          </a:xfrm>
        </p:spPr>
        <p:txBody>
          <a:bodyPr/>
          <a:lstStyle/>
          <a:p>
            <a:pPr marL="342900" indent="-342900"/>
            <a:r>
              <a:rPr lang="en-US" altLang="en-US" dirty="0"/>
              <a:t>Statistical Approaches</a:t>
            </a:r>
          </a:p>
          <a:p>
            <a:pPr marL="0" indent="0">
              <a:buNone/>
            </a:pPr>
            <a:endParaRPr lang="en-US" altLang="en-US" dirty="0"/>
          </a:p>
          <a:p>
            <a:pPr marL="342900" indent="-342900"/>
            <a:r>
              <a:rPr lang="en-US" altLang="en-US" dirty="0"/>
              <a:t>Proximity-based</a:t>
            </a:r>
          </a:p>
          <a:p>
            <a:pPr marL="742950" lvl="1" indent="-285750"/>
            <a:r>
              <a:rPr lang="en-US" altLang="en-US" dirty="0"/>
              <a:t>Anomalies are points far away from other points</a:t>
            </a:r>
          </a:p>
          <a:p>
            <a:pPr marL="742950" lvl="1" indent="-285750"/>
            <a:endParaRPr lang="en-US" altLang="en-US" dirty="0"/>
          </a:p>
          <a:p>
            <a:pPr marL="342900" indent="-342900"/>
            <a:r>
              <a:rPr lang="en-US" altLang="en-US" dirty="0"/>
              <a:t>Clustering-based</a:t>
            </a:r>
          </a:p>
          <a:p>
            <a:pPr marL="742950" lvl="1" indent="-285750"/>
            <a:r>
              <a:rPr lang="en-US" altLang="en-US" dirty="0"/>
              <a:t>Points far away from cluster centers are outliers </a:t>
            </a:r>
          </a:p>
          <a:p>
            <a:pPr marL="742950" lvl="1" indent="-285750"/>
            <a:r>
              <a:rPr lang="en-US" altLang="en-US" dirty="0"/>
              <a:t>Small clusters are outliers</a:t>
            </a:r>
          </a:p>
          <a:p>
            <a:pPr marL="742950" lvl="1" indent="-285750"/>
            <a:endParaRPr lang="en-US" altLang="en-US" dirty="0"/>
          </a:p>
          <a:p>
            <a:pPr marL="342900" indent="-342900"/>
            <a:r>
              <a:rPr lang="en-US" altLang="en-US" dirty="0"/>
              <a:t>Reconstruction Based</a:t>
            </a:r>
          </a:p>
          <a:p>
            <a:pPr marL="342900" indent="-342900">
              <a:buFont typeface="Monotype Sorts" pitchFamily="-84" charset="2"/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C9A5C68D-8B6D-4F42-9DBE-A70E1D155A4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6943</TotalTime>
  <Words>2763</Words>
  <Application>Microsoft Office PowerPoint</Application>
  <PresentationFormat>On-screen Show (4:3)</PresentationFormat>
  <Paragraphs>381</Paragraphs>
  <Slides>47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9" baseType="lpstr">
      <vt:lpstr>Arial</vt:lpstr>
      <vt:lpstr>Arial-BoldItalicMT</vt:lpstr>
      <vt:lpstr>Arial-ItalicMT</vt:lpstr>
      <vt:lpstr>ArialMT</vt:lpstr>
      <vt:lpstr>Cambria Math</vt:lpstr>
      <vt:lpstr>Monotype Sorts</vt:lpstr>
      <vt:lpstr>Symbol</vt:lpstr>
      <vt:lpstr>Tahoma</vt:lpstr>
      <vt:lpstr>Times New Roman</vt:lpstr>
      <vt:lpstr>Wingdings</vt:lpstr>
      <vt:lpstr>Default Design</vt:lpstr>
      <vt:lpstr>Equation</vt:lpstr>
      <vt:lpstr>Artificial Intelligence  for Medicine II </vt:lpstr>
      <vt:lpstr>Anomaly Detection</vt:lpstr>
      <vt:lpstr>Anomaly/Outlier Detection</vt:lpstr>
      <vt:lpstr>Importance of Anomaly Detection</vt:lpstr>
      <vt:lpstr>Causes of Anomalies</vt:lpstr>
      <vt:lpstr>Distinction Between Noise and Anomalies</vt:lpstr>
      <vt:lpstr>Model-based vs  Model-free</vt:lpstr>
      <vt:lpstr>General Issues: Label vs Score</vt:lpstr>
      <vt:lpstr> Anomaly Detection Techniques</vt:lpstr>
      <vt:lpstr>Statistical Approaches</vt:lpstr>
      <vt:lpstr>Normal Distributions</vt:lpstr>
      <vt:lpstr>Grubbs’ Test</vt:lpstr>
      <vt:lpstr>Statistically-based – Likelihood Approach</vt:lpstr>
      <vt:lpstr>Statistically-based – Likelihood Approach</vt:lpstr>
      <vt:lpstr>Strengths/Weaknesses of Statistical Approaches </vt:lpstr>
      <vt:lpstr>Likelihood-based outlier detection</vt:lpstr>
      <vt:lpstr>Distance-Based Approaches</vt:lpstr>
      <vt:lpstr>One Nearest Neighbor - One Outlier</vt:lpstr>
      <vt:lpstr>One Nearest Neighbor - Two Outliers</vt:lpstr>
      <vt:lpstr>Five Nearest Neighbors - Small Cluster</vt:lpstr>
      <vt:lpstr>Five Nearest Neighbors - Differing Density</vt:lpstr>
      <vt:lpstr>Strengths/Weaknesses of Distance-Based Approaches </vt:lpstr>
      <vt:lpstr>Density-Based Approaches</vt:lpstr>
      <vt:lpstr>Relative Density</vt:lpstr>
      <vt:lpstr>Relative Density Outlier Scores</vt:lpstr>
      <vt:lpstr>Relative Density-based: LOF approach</vt:lpstr>
      <vt:lpstr>Strengths/Weaknesses of Density-Based Approaches </vt:lpstr>
      <vt:lpstr>Clustering-Based Approaches</vt:lpstr>
      <vt:lpstr>Distance of Points from Closest Centroids</vt:lpstr>
      <vt:lpstr>Relative Distance of Points from Closest Centroid</vt:lpstr>
      <vt:lpstr>Strengths/Weaknesses of Clustering-Based Approaches </vt:lpstr>
      <vt:lpstr>Reconstruction-Based Approaches</vt:lpstr>
      <vt:lpstr>Reconstruction Error</vt:lpstr>
      <vt:lpstr>Reconstruction of two-dimensional data</vt:lpstr>
      <vt:lpstr>Strengths and Weaknesses</vt:lpstr>
      <vt:lpstr>Basic Architecture of an Autoencoder</vt:lpstr>
      <vt:lpstr>Basic Architecture of an Autoencoder</vt:lpstr>
      <vt:lpstr>One Class SVM</vt:lpstr>
      <vt:lpstr>Finding Outliers with a One-Class SVM</vt:lpstr>
      <vt:lpstr>Finding Outliers with a One-Class SVM</vt:lpstr>
      <vt:lpstr>Strengths and Weaknesses</vt:lpstr>
      <vt:lpstr>Information Theoretic Approaches</vt:lpstr>
      <vt:lpstr>Information Theoretic Approaches</vt:lpstr>
      <vt:lpstr>Information Theoretic Example</vt:lpstr>
      <vt:lpstr>Strengths and Weaknesses</vt:lpstr>
      <vt:lpstr>Evaluation of Anomaly Detection</vt:lpstr>
      <vt:lpstr>Distribution of Anomaly Scores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Noriko</dc:creator>
  <cp:lastModifiedBy>Selim AKYOKUŞ</cp:lastModifiedBy>
  <cp:revision>316</cp:revision>
  <dcterms:created xsi:type="dcterms:W3CDTF">2009-07-22T04:23:27Z</dcterms:created>
  <dcterms:modified xsi:type="dcterms:W3CDTF">2025-05-19T17:19:36Z</dcterms:modified>
</cp:coreProperties>
</file>