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handoutMasterIdLst>
    <p:handoutMasterId r:id="rId22"/>
  </p:handoutMasterIdLst>
  <p:sldIdLst>
    <p:sldId id="256" r:id="rId2"/>
    <p:sldId id="494" r:id="rId3"/>
    <p:sldId id="495" r:id="rId4"/>
    <p:sldId id="592" r:id="rId5"/>
    <p:sldId id="593" r:id="rId6"/>
    <p:sldId id="594" r:id="rId7"/>
    <p:sldId id="596" r:id="rId8"/>
    <p:sldId id="597" r:id="rId9"/>
    <p:sldId id="598" r:id="rId10"/>
    <p:sldId id="602" r:id="rId11"/>
    <p:sldId id="603" r:id="rId12"/>
    <p:sldId id="604" r:id="rId13"/>
    <p:sldId id="576" r:id="rId14"/>
    <p:sldId id="575" r:id="rId15"/>
    <p:sldId id="605" r:id="rId16"/>
    <p:sldId id="606" r:id="rId17"/>
    <p:sldId id="607" r:id="rId18"/>
    <p:sldId id="608" r:id="rId19"/>
    <p:sldId id="601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0000"/>
    <a:srgbClr val="FF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E4E275-41A3-4D35-646E-4D96C92353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A715913-970E-6247-39CB-B11FD83DAE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9D96A7B-76F6-68E4-F26E-9C8D12CBC91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C813A21-4948-DB33-A9F8-C4B83849D6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8681ACE7-92EE-4494-916B-C3CFB279A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B60210B-D8A7-3B4B-CCCB-5DA36A6BD0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8FE1B4-BD00-D08B-EC37-4AF4526221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3B7DB48-9510-188D-A23C-940EBDF60D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6491C5C-DA22-8819-B769-27D6992599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F1EA570-5AB7-90E8-F579-BCC1C9C177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1BA5E41-C1CF-D4EC-AC35-43A18A732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0747867-4E1E-496C-BAAF-5ECD9DEA9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552EC3D-0B78-DBAB-F8E2-2955BF65C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79222-2690-4B4E-AFD6-28C834CD6883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C2573C6-0A73-947E-3891-73C6E3D84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A9F8A78-1EE6-59C6-70F1-9A76029E3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1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5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4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446CB-9CF0-4A65-BAFE-A0376381E8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07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993D7-EB97-4B0A-9597-F6D1F7A8A8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14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F0C81-54D5-4C0F-BF83-26EEF693B4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67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6"/>
            <a:ext cx="9144000" cy="926976"/>
          </a:xfrm>
        </p:spPr>
        <p:txBody>
          <a:bodyPr>
            <a:normAutofit/>
          </a:bodyPr>
          <a:lstStyle>
            <a:lvl1pPr>
              <a:defRPr sz="3882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44827"/>
            <a:ext cx="8712968" cy="4736177"/>
          </a:xfrm>
        </p:spPr>
        <p:txBody>
          <a:bodyPr/>
          <a:lstStyle>
            <a:lvl1pPr marL="254947" indent="-254947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1765">
                <a:latin typeface="Palatino Linotype" panose="02040502050505030304" pitchFamily="18" charset="0"/>
              </a:defRPr>
            </a:lvl1pPr>
            <a:lvl2pPr marL="557522" indent="-200316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588">
                <a:latin typeface="Palatino Linotype" panose="02040502050505030304" pitchFamily="18" charset="0"/>
              </a:defRPr>
            </a:lvl2pPr>
            <a:lvl3pPr marL="858697" indent="-204518">
              <a:buClr>
                <a:schemeClr val="tx2"/>
              </a:buClr>
              <a:buFont typeface="Courier New" panose="02070309020205020404" pitchFamily="49" charset="0"/>
              <a:buChar char="o"/>
              <a:defRPr sz="1412">
                <a:latin typeface="Palatino Linotype" panose="02040502050505030304" pitchFamily="18" charset="0"/>
              </a:defRPr>
            </a:lvl3pPr>
            <a:lvl4pPr marL="1106640" indent="-196113">
              <a:buClr>
                <a:schemeClr val="tx2"/>
              </a:buClr>
              <a:defRPr sz="1235">
                <a:latin typeface="Palatino Linotype" panose="02040502050505030304" pitchFamily="18" charset="0"/>
              </a:defRPr>
            </a:lvl4pPr>
            <a:lvl5pPr marL="1262130" indent="-155490">
              <a:buClr>
                <a:schemeClr val="tx2"/>
              </a:buClr>
              <a:defRPr sz="1059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100393" y="6581003"/>
            <a:ext cx="1008112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059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882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51521" y="1340768"/>
            <a:ext cx="8712968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51522" y="1332297"/>
            <a:ext cx="5629715" cy="309082"/>
          </a:xfrm>
        </p:spPr>
        <p:txBody>
          <a:bodyPr>
            <a:normAutofit/>
          </a:bodyPr>
          <a:lstStyle>
            <a:lvl1pPr marL="0" indent="0">
              <a:buNone/>
              <a:defRPr sz="1235" i="1">
                <a:latin typeface="Palatino Linotype" panose="02040502050505030304" pitchFamily="18" charset="0"/>
              </a:defRPr>
            </a:lvl1pPr>
            <a:lvl2pPr marL="609353" indent="-205920">
              <a:defRPr sz="1588">
                <a:latin typeface="Palatino Linotype" panose="02040502050505030304" pitchFamily="18" charset="0"/>
              </a:defRPr>
            </a:lvl2pPr>
            <a:lvl3pPr marL="910527" indent="-207320">
              <a:buFont typeface="Wingdings" panose="05000000000000000000" pitchFamily="2" charset="2"/>
              <a:buChar char="§"/>
              <a:defRPr sz="1412">
                <a:latin typeface="Palatino Linotype" panose="02040502050505030304" pitchFamily="18" charset="0"/>
              </a:defRPr>
            </a:lvl3pPr>
            <a:lvl4pPr marL="1210300" indent="-197515">
              <a:buFont typeface="Arial" panose="020B0604020202020204" pitchFamily="34" charset="0"/>
              <a:buChar char="»"/>
              <a:defRPr sz="1235">
                <a:latin typeface="Palatino Linotype" panose="02040502050505030304" pitchFamily="18" charset="0"/>
              </a:defRPr>
            </a:lvl4pPr>
            <a:lvl5pPr>
              <a:defRPr sz="1329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65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181C8-006E-4804-BAD8-B2379D1B1B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43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17369-3EE0-4751-9275-6EF19EA38A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39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EF11E-C67F-4E20-B353-AA1FD07343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90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9D4D-1050-4A3E-BA28-78C3021E37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16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3BEA8-3A50-4488-B803-5CFC9CD16A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60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D5532-1BF0-4ADC-883A-07930DE35A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4E493-9EBF-4536-8B4E-7A88ABE460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7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2E4B8-0F1A-406E-9A9B-CE4FA0FD74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4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BA434E-6F8B-4BF4-AFE2-862514621041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4D322BDB-CD52-4219-B840-0A68861CD8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50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s231n.github.io/classifica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4471-0123-9_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231n.github.io/classification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323EE8C-9D6B-C6C6-571A-77120DE775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en-US" sz="3200" dirty="0" err="1"/>
              <a:t>Artificial</a:t>
            </a:r>
            <a:r>
              <a:rPr lang="tr-TR" altLang="en-US" sz="3200" dirty="0"/>
              <a:t> </a:t>
            </a:r>
            <a:r>
              <a:rPr lang="tr-TR" altLang="en-US" sz="3200" dirty="0" err="1"/>
              <a:t>Intelligence</a:t>
            </a:r>
            <a:r>
              <a:rPr lang="tr-TR" altLang="en-US" sz="3200" dirty="0"/>
              <a:t> </a:t>
            </a:r>
            <a:br>
              <a:rPr lang="tr-TR" altLang="en-US" sz="3200" dirty="0"/>
            </a:br>
            <a:r>
              <a:rPr lang="tr-TR" altLang="en-US" sz="3200" dirty="0" err="1"/>
              <a:t>for</a:t>
            </a:r>
            <a:br>
              <a:rPr lang="en-US" altLang="en-US" sz="3200" dirty="0"/>
            </a:br>
            <a:r>
              <a:rPr lang="tr-TR" altLang="en-US" sz="3200" dirty="0" err="1"/>
              <a:t>Medicine</a:t>
            </a:r>
            <a:r>
              <a:rPr lang="tr-TR" altLang="en-US" sz="3200" dirty="0"/>
              <a:t> I</a:t>
            </a:r>
            <a:r>
              <a:rPr lang="en-US" altLang="en-US" sz="3200" dirty="0"/>
              <a:t>I</a:t>
            </a:r>
            <a:br>
              <a:rPr lang="tr-TR" altLang="en-US" sz="3200" dirty="0"/>
            </a:br>
            <a:endParaRPr lang="en-US" altLang="en-US" sz="3200" dirty="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13479CCB-BC0F-5C11-BA2B-FDAFBDDC41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391400" cy="251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Spring 20</a:t>
            </a:r>
            <a:r>
              <a:rPr lang="tr-TR" altLang="en-US" dirty="0"/>
              <a:t>2</a:t>
            </a:r>
            <a:r>
              <a:rPr lang="en-US" altLang="en-US" dirty="0"/>
              <a:t>5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tr-TR" altLang="en-US" b="1" dirty="0" err="1"/>
              <a:t>Lecture</a:t>
            </a:r>
            <a:r>
              <a:rPr lang="tr-TR" altLang="en-US" b="1" dirty="0"/>
              <a:t> </a:t>
            </a:r>
            <a:r>
              <a:rPr lang="en-US" altLang="en-US" b="1" dirty="0"/>
              <a:t>11</a:t>
            </a:r>
            <a:r>
              <a:rPr lang="tr-TR" altLang="en-US" b="1" dirty="0"/>
              <a:t>1: Machine</a:t>
            </a:r>
            <a:r>
              <a:rPr lang="en-US" altLang="en-US" b="1" dirty="0"/>
              <a:t> Learning</a:t>
            </a:r>
            <a:r>
              <a:rPr lang="tr-TR" altLang="en-US" b="1" dirty="0"/>
              <a:t> </a:t>
            </a:r>
            <a:r>
              <a:rPr lang="tr-TR" altLang="en-US" b="1" dirty="0" err="1"/>
              <a:t>Overview</a:t>
            </a:r>
            <a:br>
              <a:rPr lang="tr-TR" altLang="en-US" b="1" dirty="0"/>
            </a:br>
            <a:endParaRPr lang="en-US" altLang="en-US" b="1" dirty="0"/>
          </a:p>
          <a:p>
            <a:pPr eaLnBrk="1" hangingPunct="1">
              <a:defRPr/>
            </a:pPr>
            <a:r>
              <a:rPr lang="en-US" altLang="en-US" sz="1800" dirty="0"/>
              <a:t>(</a:t>
            </a:r>
            <a:r>
              <a:rPr lang="tr-TR" altLang="en-US" sz="1800" dirty="0" err="1"/>
              <a:t>Many</a:t>
            </a:r>
            <a:r>
              <a:rPr lang="en-US" altLang="en-US" sz="1800" dirty="0"/>
              <a:t> slides adapted from mostly Alex </a:t>
            </a:r>
            <a:r>
              <a:rPr lang="en-US" altLang="en-US" sz="1800" dirty="0" err="1"/>
              <a:t>Vakanski</a:t>
            </a:r>
            <a:r>
              <a:rPr lang="en-US" altLang="en-US" sz="1800" dirty="0"/>
              <a:t>, D. </a:t>
            </a:r>
            <a:r>
              <a:rPr lang="en-US" altLang="en-US" sz="1800" dirty="0" err="1"/>
              <a:t>Jurafsky</a:t>
            </a:r>
            <a:r>
              <a:rPr lang="en-US" altLang="en-US" sz="1800" dirty="0"/>
              <a:t>, </a:t>
            </a:r>
            <a:r>
              <a:rPr lang="tr-TR" altLang="en-US" sz="1800" dirty="0"/>
              <a:t>Bing </a:t>
            </a:r>
            <a:r>
              <a:rPr lang="tr-TR" altLang="en-US" sz="1800" dirty="0" err="1"/>
              <a:t>Liu</a:t>
            </a:r>
            <a:r>
              <a:rPr lang="tr-TR" altLang="en-US" sz="1800" dirty="0"/>
              <a:t>, </a:t>
            </a:r>
            <a:r>
              <a:rPr lang="en-US" altLang="tr-TR" sz="1800" dirty="0"/>
              <a:t>Han, Kamber &amp; Pei; </a:t>
            </a:r>
            <a:r>
              <a:rPr lang="en-US" sz="1800" b="0" dirty="0"/>
              <a:t>Tan, Steinbach, Kumar</a:t>
            </a:r>
            <a:r>
              <a:rPr lang="tr-TR" sz="1800" b="0" dirty="0"/>
              <a:t> </a:t>
            </a:r>
            <a:r>
              <a:rPr lang="en-US" altLang="tr-TR" sz="1800" dirty="0"/>
              <a:t>and </a:t>
            </a:r>
            <a:r>
              <a:rPr lang="tr-TR" altLang="en-US" sz="1800" dirty="0" err="1"/>
              <a:t>the</a:t>
            </a:r>
            <a:r>
              <a:rPr lang="tr-TR" altLang="en-US" sz="1800" dirty="0"/>
              <a:t> web</a:t>
            </a:r>
            <a:r>
              <a:rPr lang="en-US" altLang="en-US" sz="1800" dirty="0"/>
              <a:t>)</a:t>
            </a:r>
          </a:p>
          <a:p>
            <a:pPr eaLnBrk="1" hangingPunct="1">
              <a:defRPr/>
            </a:pPr>
            <a:endParaRPr lang="en-US" altLang="en-US" b="1" dirty="0"/>
          </a:p>
        </p:txBody>
      </p:sp>
      <p:sp>
        <p:nvSpPr>
          <p:cNvPr id="4100" name="Footer Placeholder 3">
            <a:extLst>
              <a:ext uri="{FF2B5EF4-FFF2-40B4-BE49-F238E27FC236}">
                <a16:creationId xmlns:a16="http://schemas.microsoft.com/office/drawing/2014/main" id="{369DB49A-9026-51D2-D0A6-0465DA0C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AI for Medicine II</a:t>
            </a:r>
          </a:p>
        </p:txBody>
      </p:sp>
      <p:sp>
        <p:nvSpPr>
          <p:cNvPr id="4101" name="Slide Number Placeholder 4">
            <a:extLst>
              <a:ext uri="{FF2B5EF4-FFF2-40B4-BE49-F238E27FC236}">
                <a16:creationId xmlns:a16="http://schemas.microsoft.com/office/drawing/2014/main" id="{686EE23F-0E13-DF5C-36D5-54FCEA44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9B347D-13C3-443C-923C-44BCC43378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3547-EE32-4B3B-874E-DF1ABCD3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D03B-3717-459C-B100-451EB2AB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95" y="1844827"/>
            <a:ext cx="6697043" cy="473617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decision boundary </a:t>
            </a:r>
            <a:r>
              <a:rPr lang="en-US" dirty="0"/>
              <a:t>is linear</a:t>
            </a:r>
          </a:p>
          <a:p>
            <a:pPr lvl="1"/>
            <a:r>
              <a:rPr lang="en-US" dirty="0"/>
              <a:t>A straight line in 2D, a flat plane in 3D, a </a:t>
            </a:r>
            <a:r>
              <a:rPr lang="en-US" dirty="0">
                <a:solidFill>
                  <a:srgbClr val="FF0000"/>
                </a:solidFill>
              </a:rPr>
              <a:t>hyperplane</a:t>
            </a:r>
            <a:r>
              <a:rPr lang="en-US" dirty="0"/>
              <a:t> in 3D and higher dimensional space</a:t>
            </a:r>
          </a:p>
          <a:p>
            <a:r>
              <a:rPr lang="en-US" dirty="0"/>
              <a:t>Example: classify an input image</a:t>
            </a:r>
          </a:p>
          <a:p>
            <a:pPr lvl="1"/>
            <a:r>
              <a:rPr lang="en-US" dirty="0"/>
              <a:t>The selected parameters in this example are not good, because the predicted cat score is 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45CA4-3D68-467F-BF6A-498472FF169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60451-B0C4-4B70-9412-2A6C7188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5" y="3746682"/>
            <a:ext cx="7057841" cy="26478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3ED6C7-AEFE-42A3-91C6-27876D8D14AF}"/>
              </a:ext>
            </a:extLst>
          </p:cNvPr>
          <p:cNvGrpSpPr/>
          <p:nvPr/>
        </p:nvGrpSpPr>
        <p:grpSpPr>
          <a:xfrm>
            <a:off x="7309363" y="1967414"/>
            <a:ext cx="1456044" cy="1397802"/>
            <a:chOff x="7909520" y="2374032"/>
            <a:chExt cx="1650183" cy="1584176"/>
          </a:xfrm>
        </p:grpSpPr>
        <p:sp>
          <p:nvSpPr>
            <p:cNvPr id="7" name="流程圖: 程序 20">
              <a:extLst>
                <a:ext uri="{FF2B5EF4-FFF2-40B4-BE49-F238E27FC236}">
                  <a16:creationId xmlns:a16="http://schemas.microsoft.com/office/drawing/2014/main" id="{A2B71595-0CB1-4B13-B945-D69EE3D97E44}"/>
                </a:ext>
              </a:extLst>
            </p:cNvPr>
            <p:cNvSpPr/>
            <p:nvPr/>
          </p:nvSpPr>
          <p:spPr>
            <a:xfrm>
              <a:off x="7909520" y="2374032"/>
              <a:ext cx="1650183" cy="1584176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8" name="乘號 5">
              <a:extLst>
                <a:ext uri="{FF2B5EF4-FFF2-40B4-BE49-F238E27FC236}">
                  <a16:creationId xmlns:a16="http://schemas.microsoft.com/office/drawing/2014/main" id="{8D0FF2C0-CCB8-4DBE-8900-591A00D297E4}"/>
                </a:ext>
              </a:extLst>
            </p:cNvPr>
            <p:cNvSpPr/>
            <p:nvPr/>
          </p:nvSpPr>
          <p:spPr>
            <a:xfrm>
              <a:off x="8004672" y="2470042"/>
              <a:ext cx="192879" cy="19202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9" name="乘號 6">
              <a:extLst>
                <a:ext uri="{FF2B5EF4-FFF2-40B4-BE49-F238E27FC236}">
                  <a16:creationId xmlns:a16="http://schemas.microsoft.com/office/drawing/2014/main" id="{28B76313-09B1-480A-BB0F-DD4E616CEBA8}"/>
                </a:ext>
              </a:extLst>
            </p:cNvPr>
            <p:cNvSpPr/>
            <p:nvPr/>
          </p:nvSpPr>
          <p:spPr>
            <a:xfrm>
              <a:off x="8220696" y="2614058"/>
              <a:ext cx="192879" cy="19202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0" name="乘號 7">
              <a:extLst>
                <a:ext uri="{FF2B5EF4-FFF2-40B4-BE49-F238E27FC236}">
                  <a16:creationId xmlns:a16="http://schemas.microsoft.com/office/drawing/2014/main" id="{36F38DFF-C48E-4000-953B-BFFE26FE05DA}"/>
                </a:ext>
              </a:extLst>
            </p:cNvPr>
            <p:cNvSpPr/>
            <p:nvPr/>
          </p:nvSpPr>
          <p:spPr>
            <a:xfrm>
              <a:off x="8292704" y="2398034"/>
              <a:ext cx="192879" cy="19202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1" name="乘號 8">
              <a:extLst>
                <a:ext uri="{FF2B5EF4-FFF2-40B4-BE49-F238E27FC236}">
                  <a16:creationId xmlns:a16="http://schemas.microsoft.com/office/drawing/2014/main" id="{CCAD6F75-8573-4C6E-B841-6D30AD3E31D6}"/>
                </a:ext>
              </a:extLst>
            </p:cNvPr>
            <p:cNvSpPr/>
            <p:nvPr/>
          </p:nvSpPr>
          <p:spPr>
            <a:xfrm>
              <a:off x="8004672" y="2686066"/>
              <a:ext cx="192879" cy="19202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2" name="乘號 9">
              <a:extLst>
                <a:ext uri="{FF2B5EF4-FFF2-40B4-BE49-F238E27FC236}">
                  <a16:creationId xmlns:a16="http://schemas.microsoft.com/office/drawing/2014/main" id="{B3E73837-69F3-4166-A8E7-3977953C72A4}"/>
                </a:ext>
              </a:extLst>
            </p:cNvPr>
            <p:cNvSpPr/>
            <p:nvPr/>
          </p:nvSpPr>
          <p:spPr>
            <a:xfrm>
              <a:off x="8508728" y="2614058"/>
              <a:ext cx="192879" cy="19202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3" name="乘號 10">
              <a:extLst>
                <a:ext uri="{FF2B5EF4-FFF2-40B4-BE49-F238E27FC236}">
                  <a16:creationId xmlns:a16="http://schemas.microsoft.com/office/drawing/2014/main" id="{0E7AEA37-578D-44CD-87AD-59EC3C00393E}"/>
                </a:ext>
              </a:extLst>
            </p:cNvPr>
            <p:cNvSpPr/>
            <p:nvPr/>
          </p:nvSpPr>
          <p:spPr>
            <a:xfrm>
              <a:off x="8436720" y="2830082"/>
              <a:ext cx="192879" cy="19202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4" name="乘號 11">
              <a:extLst>
                <a:ext uri="{FF2B5EF4-FFF2-40B4-BE49-F238E27FC236}">
                  <a16:creationId xmlns:a16="http://schemas.microsoft.com/office/drawing/2014/main" id="{6C74DB3E-B7F9-4FBB-869A-BE1F5EEB7226}"/>
                </a:ext>
              </a:extLst>
            </p:cNvPr>
            <p:cNvSpPr/>
            <p:nvPr/>
          </p:nvSpPr>
          <p:spPr>
            <a:xfrm>
              <a:off x="8148688" y="2902090"/>
              <a:ext cx="192879" cy="19202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5" name="流程圖: 接點 12">
              <a:extLst>
                <a:ext uri="{FF2B5EF4-FFF2-40B4-BE49-F238E27FC236}">
                  <a16:creationId xmlns:a16="http://schemas.microsoft.com/office/drawing/2014/main" id="{63E2C954-2248-413B-8993-4C5595088D54}"/>
                </a:ext>
              </a:extLst>
            </p:cNvPr>
            <p:cNvSpPr/>
            <p:nvPr/>
          </p:nvSpPr>
          <p:spPr>
            <a:xfrm>
              <a:off x="8861054" y="3182122"/>
              <a:ext cx="128586" cy="1280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6" name="流程圖: 接點 13">
              <a:extLst>
                <a:ext uri="{FF2B5EF4-FFF2-40B4-BE49-F238E27FC236}">
                  <a16:creationId xmlns:a16="http://schemas.microsoft.com/office/drawing/2014/main" id="{C59A677F-4632-495D-9C36-0005530548F3}"/>
                </a:ext>
              </a:extLst>
            </p:cNvPr>
            <p:cNvSpPr/>
            <p:nvPr/>
          </p:nvSpPr>
          <p:spPr>
            <a:xfrm>
              <a:off x="8645030" y="3398146"/>
              <a:ext cx="128586" cy="1280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7" name="流程圖: 接點 14">
              <a:extLst>
                <a:ext uri="{FF2B5EF4-FFF2-40B4-BE49-F238E27FC236}">
                  <a16:creationId xmlns:a16="http://schemas.microsoft.com/office/drawing/2014/main" id="{452E3F17-8F08-4711-A67B-61178FFE95DE}"/>
                </a:ext>
              </a:extLst>
            </p:cNvPr>
            <p:cNvSpPr/>
            <p:nvPr/>
          </p:nvSpPr>
          <p:spPr>
            <a:xfrm>
              <a:off x="9149086" y="3182122"/>
              <a:ext cx="128586" cy="1280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8" name="流程圖: 接點 15">
              <a:extLst>
                <a:ext uri="{FF2B5EF4-FFF2-40B4-BE49-F238E27FC236}">
                  <a16:creationId xmlns:a16="http://schemas.microsoft.com/office/drawing/2014/main" id="{276094D5-F451-4C26-BB87-F701A5E37DD1}"/>
                </a:ext>
              </a:extLst>
            </p:cNvPr>
            <p:cNvSpPr/>
            <p:nvPr/>
          </p:nvSpPr>
          <p:spPr>
            <a:xfrm>
              <a:off x="8933062" y="3398146"/>
              <a:ext cx="128586" cy="1280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9" name="流程圖: 接點 16">
              <a:extLst>
                <a:ext uri="{FF2B5EF4-FFF2-40B4-BE49-F238E27FC236}">
                  <a16:creationId xmlns:a16="http://schemas.microsoft.com/office/drawing/2014/main" id="{5F92F205-BE6A-4516-B803-A886005E2F27}"/>
                </a:ext>
              </a:extLst>
            </p:cNvPr>
            <p:cNvSpPr/>
            <p:nvPr/>
          </p:nvSpPr>
          <p:spPr>
            <a:xfrm>
              <a:off x="8789046" y="3614170"/>
              <a:ext cx="128586" cy="1280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20" name="流程圖: 接點 17">
              <a:extLst>
                <a:ext uri="{FF2B5EF4-FFF2-40B4-BE49-F238E27FC236}">
                  <a16:creationId xmlns:a16="http://schemas.microsoft.com/office/drawing/2014/main" id="{EB8A3499-E298-4378-BBAB-09045B87B425}"/>
                </a:ext>
              </a:extLst>
            </p:cNvPr>
            <p:cNvSpPr/>
            <p:nvPr/>
          </p:nvSpPr>
          <p:spPr>
            <a:xfrm>
              <a:off x="9221094" y="3398146"/>
              <a:ext cx="128586" cy="1280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21" name="流程圖: 接點 18">
              <a:extLst>
                <a:ext uri="{FF2B5EF4-FFF2-40B4-BE49-F238E27FC236}">
                  <a16:creationId xmlns:a16="http://schemas.microsoft.com/office/drawing/2014/main" id="{0E55048F-551E-41FF-9987-9E034F24070F}"/>
                </a:ext>
              </a:extLst>
            </p:cNvPr>
            <p:cNvSpPr/>
            <p:nvPr/>
          </p:nvSpPr>
          <p:spPr>
            <a:xfrm>
              <a:off x="9077078" y="3614170"/>
              <a:ext cx="128586" cy="1280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22" name="流程圖: 接點 19">
              <a:extLst>
                <a:ext uri="{FF2B5EF4-FFF2-40B4-BE49-F238E27FC236}">
                  <a16:creationId xmlns:a16="http://schemas.microsoft.com/office/drawing/2014/main" id="{89D81B70-AE17-4848-A324-E56803D84109}"/>
                </a:ext>
              </a:extLst>
            </p:cNvPr>
            <p:cNvSpPr/>
            <p:nvPr/>
          </p:nvSpPr>
          <p:spPr>
            <a:xfrm>
              <a:off x="8933062" y="3758186"/>
              <a:ext cx="128586" cy="1280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接點 23">
              <a:extLst>
                <a:ext uri="{FF2B5EF4-FFF2-40B4-BE49-F238E27FC236}">
                  <a16:creationId xmlns:a16="http://schemas.microsoft.com/office/drawing/2014/main" id="{F0FDEB5A-F141-4924-84FA-4180376B694D}"/>
                </a:ext>
              </a:extLst>
            </p:cNvPr>
            <p:cNvCxnSpPr/>
            <p:nvPr/>
          </p:nvCxnSpPr>
          <p:spPr>
            <a:xfrm flipH="1">
              <a:off x="8101111" y="2494044"/>
              <a:ext cx="1176561" cy="118413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86885" y="6640746"/>
            <a:ext cx="7687913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</a:t>
            </a:r>
            <a:r>
              <a:rPr lang="en-US" sz="882" dirty="0">
                <a:hlinkClick r:id="rId4"/>
              </a:rPr>
              <a:t>https://cs231n.github.io/classification/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159834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94" y="1844827"/>
            <a:ext cx="5845354" cy="4736177"/>
          </a:xfrm>
        </p:spPr>
        <p:txBody>
          <a:bodyPr/>
          <a:lstStyle/>
          <a:p>
            <a:r>
              <a:rPr lang="en-US" sz="1941" b="1" i="1" dirty="0">
                <a:solidFill>
                  <a:srgbClr val="0070C0"/>
                </a:solidFill>
              </a:rPr>
              <a:t>Support vector machines (SVM)</a:t>
            </a:r>
          </a:p>
          <a:p>
            <a:pPr lvl="1"/>
            <a:r>
              <a:rPr lang="en-US" sz="1765" dirty="0"/>
              <a:t>How to find the best decision boundary?</a:t>
            </a:r>
          </a:p>
          <a:p>
            <a:pPr lvl="2"/>
            <a:r>
              <a:rPr lang="en-US" sz="1588" dirty="0"/>
              <a:t>All lines in the figure correctly separate the 2 classes</a:t>
            </a:r>
          </a:p>
          <a:p>
            <a:pPr lvl="2"/>
            <a:r>
              <a:rPr lang="en-US" sz="1588" dirty="0"/>
              <a:t>The line that is farthest from all training examples will have better generalization capabilities</a:t>
            </a:r>
          </a:p>
          <a:p>
            <a:pPr lvl="1"/>
            <a:r>
              <a:rPr lang="en-US" sz="1765" dirty="0"/>
              <a:t>SVM solves an optimization problem:</a:t>
            </a:r>
          </a:p>
          <a:p>
            <a:pPr lvl="2"/>
            <a:r>
              <a:rPr lang="en-US" sz="1588" dirty="0"/>
              <a:t>First, identify a </a:t>
            </a:r>
            <a:r>
              <a:rPr lang="en-US" sz="1588" dirty="0">
                <a:solidFill>
                  <a:srgbClr val="FF0000"/>
                </a:solidFill>
              </a:rPr>
              <a:t>decision boundary </a:t>
            </a:r>
            <a:r>
              <a:rPr lang="en-US" sz="1588" dirty="0"/>
              <a:t>that correctly classifies the examples</a:t>
            </a:r>
          </a:p>
          <a:p>
            <a:pPr lvl="2"/>
            <a:endParaRPr lang="en-US" sz="1588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D5CC-0FD9-45EC-870A-876ECA103C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C3FE1-D442-4D9E-8C0B-3A175CEC6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31" y="1904125"/>
            <a:ext cx="2372111" cy="2134201"/>
          </a:xfrm>
          <a:prstGeom prst="rect">
            <a:avLst/>
          </a:prstGeom>
        </p:spPr>
      </p:pic>
      <p:pic>
        <p:nvPicPr>
          <p:cNvPr id="25602" name="Picture 2" descr="Support Vector Machine">
            <a:extLst>
              <a:ext uri="{FF2B5EF4-FFF2-40B4-BE49-F238E27FC236}">
                <a16:creationId xmlns:a16="http://schemas.microsoft.com/office/drawing/2014/main" id="{53D476A7-A6A4-4921-AF09-F52F2D10A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" t="3145" r="2941"/>
          <a:stretch/>
        </p:blipFill>
        <p:spPr bwMode="auto">
          <a:xfrm>
            <a:off x="5475153" y="3986249"/>
            <a:ext cx="3494506" cy="25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0EA7C-FCB4-45FB-88D7-9DF536C1E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7554" y="5595633"/>
            <a:ext cx="2223776" cy="9024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E5655-0BDA-494A-AC32-BB57718B26BA}"/>
              </a:ext>
            </a:extLst>
          </p:cNvPr>
          <p:cNvSpPr txBox="1">
            <a:spLocks/>
          </p:cNvSpPr>
          <p:nvPr/>
        </p:nvSpPr>
        <p:spPr>
          <a:xfrm>
            <a:off x="404183" y="4191439"/>
            <a:ext cx="5070970" cy="1651947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342871" indent="-34287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3680" indent="-236518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257195" indent="-342871" algn="l" defTabSz="914323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066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227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867" lvl="2" indent="-201717">
              <a:buFont typeface="Courier New" panose="02070309020205020404" pitchFamily="49" charset="0"/>
              <a:buChar char="o"/>
            </a:pPr>
            <a:r>
              <a:rPr lang="en-US" sz="1412" dirty="0"/>
              <a:t>Next, increase the geometric margin between the boundary and all examples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88" dirty="0"/>
              <a:t>The data points that define the maximum margin width are called </a:t>
            </a:r>
            <a:r>
              <a:rPr lang="en-US" sz="1588" dirty="0">
                <a:solidFill>
                  <a:srgbClr val="FF0000"/>
                </a:solidFill>
              </a:rPr>
              <a:t>support vectors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88" dirty="0"/>
              <a:t>Find </a:t>
            </a:r>
            <a:r>
              <a:rPr lang="en-US" sz="1588" i="1" dirty="0"/>
              <a:t>W</a:t>
            </a:r>
            <a:r>
              <a:rPr lang="en-US" sz="1588" dirty="0"/>
              <a:t> and </a:t>
            </a:r>
            <a:r>
              <a:rPr lang="en-US" sz="1588" i="1" dirty="0"/>
              <a:t>b</a:t>
            </a:r>
            <a:r>
              <a:rPr lang="en-US" sz="1588" dirty="0"/>
              <a:t> by solving</a:t>
            </a:r>
            <a:r>
              <a:rPr lang="en-US" sz="1765" dirty="0"/>
              <a:t>:</a:t>
            </a:r>
            <a:endParaRPr lang="en-US" sz="1941" dirty="0"/>
          </a:p>
        </p:txBody>
      </p:sp>
    </p:spTree>
    <p:extLst>
      <p:ext uri="{BB962C8B-B14F-4D97-AF65-F5344CB8AC3E}">
        <p14:creationId xmlns:p14="http://schemas.microsoft.com/office/powerpoint/2010/main" val="317061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3AF6-7258-46AE-AE09-971F5D20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Non-linear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87D0-CC80-4297-8B22-CFD3DBCDC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classification techniques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Perceptron</a:t>
            </a:r>
          </a:p>
          <a:p>
            <a:pPr lvl="1"/>
            <a:r>
              <a:rPr lang="en-US" dirty="0"/>
              <a:t>Logistic regression</a:t>
            </a:r>
          </a:p>
          <a:p>
            <a:pPr lvl="1"/>
            <a:r>
              <a:rPr lang="en-US" dirty="0"/>
              <a:t>Linear SVM</a:t>
            </a:r>
          </a:p>
          <a:p>
            <a:pPr lvl="1"/>
            <a:r>
              <a:rPr lang="en-US" dirty="0"/>
              <a:t>Naïve Bayes</a:t>
            </a:r>
          </a:p>
          <a:p>
            <a:r>
              <a:rPr lang="en-US" dirty="0"/>
              <a:t>Non-linear classification techniques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-nearest neighbors</a:t>
            </a:r>
          </a:p>
          <a:p>
            <a:pPr lvl="1"/>
            <a:r>
              <a:rPr lang="en-US" dirty="0"/>
              <a:t>Non-linear SVM</a:t>
            </a:r>
          </a:p>
          <a:p>
            <a:pPr lvl="1"/>
            <a:r>
              <a:rPr lang="en-US" dirty="0"/>
              <a:t>Neural networks</a:t>
            </a:r>
          </a:p>
          <a:p>
            <a:pPr lvl="1"/>
            <a:r>
              <a:rPr lang="en-US" dirty="0"/>
              <a:t>Decision trees</a:t>
            </a:r>
          </a:p>
          <a:p>
            <a:pPr lvl="1"/>
            <a:r>
              <a:rPr lang="en-US" dirty="0"/>
              <a:t>Random forest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025D7-0610-4D4E-9F75-D07F770FB8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Linear vs Non-linear Techniques</a:t>
            </a:r>
          </a:p>
        </p:txBody>
      </p:sp>
    </p:spTree>
    <p:extLst>
      <p:ext uri="{BB962C8B-B14F-4D97-AF65-F5344CB8AC3E}">
        <p14:creationId xmlns:p14="http://schemas.microsoft.com/office/powerpoint/2010/main" val="188699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Non-linear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95" y="1844827"/>
            <a:ext cx="3327926" cy="4736177"/>
          </a:xfrm>
        </p:spPr>
        <p:txBody>
          <a:bodyPr>
            <a:normAutofit/>
          </a:bodyPr>
          <a:lstStyle/>
          <a:p>
            <a:r>
              <a:rPr lang="en-US" dirty="0"/>
              <a:t>For some tasks, input data can be linearly separable, and linear classifiers can be suitably applied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other tasks, linear classifiers may have difficulties to produce adequate decision boundaries 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5842ED52-B7D2-4614-A2F0-00D3BC24634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Linear vs Non-linear Techniques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49ECD0-01B7-4AE4-BDB5-A4B8B4110AB9}"/>
              </a:ext>
            </a:extLst>
          </p:cNvPr>
          <p:cNvGrpSpPr/>
          <p:nvPr/>
        </p:nvGrpSpPr>
        <p:grpSpPr>
          <a:xfrm>
            <a:off x="4176993" y="4327269"/>
            <a:ext cx="3317685" cy="2287313"/>
            <a:chOff x="6004735" y="2090803"/>
            <a:chExt cx="3760043" cy="2592288"/>
          </a:xfrm>
        </p:grpSpPr>
        <p:sp>
          <p:nvSpPr>
            <p:cNvPr id="4" name="流程圖: 程序 18"/>
            <p:cNvSpPr/>
            <p:nvPr/>
          </p:nvSpPr>
          <p:spPr>
            <a:xfrm>
              <a:off x="6524418" y="2090803"/>
              <a:ext cx="3240360" cy="223224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5" name="乘號 3"/>
            <p:cNvSpPr/>
            <p:nvPr/>
          </p:nvSpPr>
          <p:spPr>
            <a:xfrm>
              <a:off x="7388514" y="3722061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6" name="乘號 4"/>
            <p:cNvSpPr/>
            <p:nvPr/>
          </p:nvSpPr>
          <p:spPr>
            <a:xfrm>
              <a:off x="8324618" y="3794069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7" name="乘號 5"/>
            <p:cNvSpPr/>
            <p:nvPr/>
          </p:nvSpPr>
          <p:spPr>
            <a:xfrm>
              <a:off x="7655972" y="2162811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8" name="乘號 6"/>
            <p:cNvSpPr/>
            <p:nvPr/>
          </p:nvSpPr>
          <p:spPr>
            <a:xfrm>
              <a:off x="7964578" y="3938085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9" name="乘號 7"/>
            <p:cNvSpPr/>
            <p:nvPr/>
          </p:nvSpPr>
          <p:spPr>
            <a:xfrm>
              <a:off x="7964578" y="2234819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0" name="乘號 8"/>
            <p:cNvSpPr/>
            <p:nvPr/>
          </p:nvSpPr>
          <p:spPr>
            <a:xfrm>
              <a:off x="7316506" y="2378835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1" name="乘號 9"/>
            <p:cNvSpPr/>
            <p:nvPr/>
          </p:nvSpPr>
          <p:spPr>
            <a:xfrm>
              <a:off x="6956466" y="2882891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12" name="流程圖: 接點 10"/>
            <p:cNvSpPr/>
            <p:nvPr/>
          </p:nvSpPr>
          <p:spPr>
            <a:xfrm>
              <a:off x="7892570" y="2666867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3" name="流程圖: 接點 11"/>
            <p:cNvSpPr/>
            <p:nvPr/>
          </p:nvSpPr>
          <p:spPr>
            <a:xfrm>
              <a:off x="7604538" y="2810883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4" name="流程圖: 接點 12"/>
            <p:cNvSpPr/>
            <p:nvPr/>
          </p:nvSpPr>
          <p:spPr>
            <a:xfrm>
              <a:off x="8180602" y="2666867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5" name="流程圖: 接點 13"/>
            <p:cNvSpPr/>
            <p:nvPr/>
          </p:nvSpPr>
          <p:spPr>
            <a:xfrm>
              <a:off x="7964578" y="2882891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6" name="流程圖: 接點 14"/>
            <p:cNvSpPr/>
            <p:nvPr/>
          </p:nvSpPr>
          <p:spPr>
            <a:xfrm>
              <a:off x="7820562" y="3098915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7" name="流程圖: 接點 15"/>
            <p:cNvSpPr/>
            <p:nvPr/>
          </p:nvSpPr>
          <p:spPr>
            <a:xfrm>
              <a:off x="8382910" y="2882891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8" name="流程圖: 接點 16"/>
            <p:cNvSpPr/>
            <p:nvPr/>
          </p:nvSpPr>
          <p:spPr>
            <a:xfrm>
              <a:off x="8108594" y="3098915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19" name="流程圖: 接點 17"/>
            <p:cNvSpPr/>
            <p:nvPr/>
          </p:nvSpPr>
          <p:spPr>
            <a:xfrm>
              <a:off x="7964578" y="3242931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20" name="乘號 19"/>
            <p:cNvSpPr/>
            <p:nvPr/>
          </p:nvSpPr>
          <p:spPr>
            <a:xfrm>
              <a:off x="8664084" y="3458955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21" name="乘號 20"/>
            <p:cNvSpPr/>
            <p:nvPr/>
          </p:nvSpPr>
          <p:spPr>
            <a:xfrm>
              <a:off x="8736092" y="2641941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22" name="乘號 21"/>
            <p:cNvSpPr/>
            <p:nvPr/>
          </p:nvSpPr>
          <p:spPr>
            <a:xfrm>
              <a:off x="8880108" y="3026907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23" name="乘號 22"/>
            <p:cNvSpPr/>
            <p:nvPr/>
          </p:nvSpPr>
          <p:spPr>
            <a:xfrm>
              <a:off x="8448060" y="2234819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24" name="乘號 23"/>
            <p:cNvSpPr/>
            <p:nvPr/>
          </p:nvSpPr>
          <p:spPr>
            <a:xfrm>
              <a:off x="7100482" y="3218005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25" name="流程圖: 接點 24"/>
            <p:cNvSpPr/>
            <p:nvPr/>
          </p:nvSpPr>
          <p:spPr>
            <a:xfrm>
              <a:off x="7532530" y="3098915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7604538" y="3314939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8166886" y="3442338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8382910" y="3226314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0562" y="4321141"/>
              <a:ext cx="447675" cy="361950"/>
            </a:xfrm>
            <a:prstGeom prst="rect">
              <a:avLst/>
            </a:prstGeom>
            <a:noFill/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4735" y="2738875"/>
              <a:ext cx="447675" cy="361950"/>
            </a:xfrm>
            <a:prstGeom prst="rect">
              <a:avLst/>
            </a:prstGeom>
            <a:noFill/>
          </p:spPr>
        </p:pic>
        <p:sp>
          <p:nvSpPr>
            <p:cNvPr id="31" name="乘號 30"/>
            <p:cNvSpPr/>
            <p:nvPr/>
          </p:nvSpPr>
          <p:spPr>
            <a:xfrm>
              <a:off x="7100482" y="3434029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32" name="乘號 31"/>
            <p:cNvSpPr/>
            <p:nvPr/>
          </p:nvSpPr>
          <p:spPr>
            <a:xfrm>
              <a:off x="7676546" y="3866077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33" name="乘號 32"/>
            <p:cNvSpPr/>
            <p:nvPr/>
          </p:nvSpPr>
          <p:spPr>
            <a:xfrm>
              <a:off x="7172490" y="2666867"/>
              <a:ext cx="236598" cy="24095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/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7820562" y="3514346"/>
              <a:ext cx="157732" cy="1606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88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直線接點 35"/>
            <p:cNvCxnSpPr/>
            <p:nvPr/>
          </p:nvCxnSpPr>
          <p:spPr>
            <a:xfrm rot="10800000" flipV="1">
              <a:off x="6956466" y="2234819"/>
              <a:ext cx="2160240" cy="187220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649322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Y-Fan Chang – An Overview of Machine Learning</a:t>
            </a:r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CCF2D0DE-B264-467C-9610-97DB318B2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"/>
          <a:stretch/>
        </p:blipFill>
        <p:spPr>
          <a:xfrm>
            <a:off x="3751904" y="1940094"/>
            <a:ext cx="5077040" cy="21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Non-linear classification</a:t>
                </a:r>
              </a:p>
              <a:p>
                <a:pPr lvl="1"/>
                <a:r>
                  <a:rPr lang="en-US" dirty="0"/>
                  <a:t>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obtained as </a:t>
                </a:r>
                <a:r>
                  <a:rPr lang="en-US" dirty="0">
                    <a:solidFill>
                      <a:srgbClr val="FF0000"/>
                    </a:solidFill>
                  </a:rPr>
                  <a:t>non-linear functions </a:t>
                </a:r>
                <a:r>
                  <a:rPr lang="en-US" dirty="0"/>
                  <a:t>of the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It results in non-linear decision boundaries</a:t>
                </a:r>
              </a:p>
              <a:p>
                <a:pPr lvl="1"/>
                <a:r>
                  <a:rPr lang="en-US" dirty="0"/>
                  <a:t>Can deal with non-linearly separable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1439B65-85E5-421E-8B72-DA613E28BC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Linear vs Non-linear Techniques</a:t>
            </a:r>
          </a:p>
        </p:txBody>
      </p:sp>
      <p:sp>
        <p:nvSpPr>
          <p:cNvPr id="4" name="流程圖: 程序 18"/>
          <p:cNvSpPr/>
          <p:nvPr/>
        </p:nvSpPr>
        <p:spPr>
          <a:xfrm>
            <a:off x="759812" y="3683146"/>
            <a:ext cx="2859141" cy="196963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5" name="乘號 3"/>
          <p:cNvSpPr/>
          <p:nvPr/>
        </p:nvSpPr>
        <p:spPr>
          <a:xfrm>
            <a:off x="1522249" y="5122491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6" name="乘號 4"/>
          <p:cNvSpPr/>
          <p:nvPr/>
        </p:nvSpPr>
        <p:spPr>
          <a:xfrm>
            <a:off x="2348224" y="5186028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7" name="乘號 5"/>
          <p:cNvSpPr/>
          <p:nvPr/>
        </p:nvSpPr>
        <p:spPr>
          <a:xfrm>
            <a:off x="1758242" y="3746682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8" name="乘號 6"/>
          <p:cNvSpPr/>
          <p:nvPr/>
        </p:nvSpPr>
        <p:spPr>
          <a:xfrm>
            <a:off x="2030541" y="5313101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9" name="乘號 7"/>
          <p:cNvSpPr/>
          <p:nvPr/>
        </p:nvSpPr>
        <p:spPr>
          <a:xfrm>
            <a:off x="2030541" y="3810219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10" name="乘號 8"/>
          <p:cNvSpPr/>
          <p:nvPr/>
        </p:nvSpPr>
        <p:spPr>
          <a:xfrm>
            <a:off x="1458713" y="3937292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11" name="乘號 9"/>
          <p:cNvSpPr/>
          <p:nvPr/>
        </p:nvSpPr>
        <p:spPr>
          <a:xfrm>
            <a:off x="1141031" y="4382047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12" name="流程圖: 接點 10"/>
          <p:cNvSpPr/>
          <p:nvPr/>
        </p:nvSpPr>
        <p:spPr>
          <a:xfrm>
            <a:off x="1967005" y="4191438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13" name="流程圖: 接點 11"/>
          <p:cNvSpPr/>
          <p:nvPr/>
        </p:nvSpPr>
        <p:spPr>
          <a:xfrm>
            <a:off x="1712859" y="4318511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14" name="流程圖: 接點 12"/>
          <p:cNvSpPr/>
          <p:nvPr/>
        </p:nvSpPr>
        <p:spPr>
          <a:xfrm>
            <a:off x="2221151" y="4191438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15" name="流程圖: 接點 13"/>
          <p:cNvSpPr/>
          <p:nvPr/>
        </p:nvSpPr>
        <p:spPr>
          <a:xfrm>
            <a:off x="2030541" y="4382048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16" name="流程圖: 接點 14"/>
          <p:cNvSpPr/>
          <p:nvPr/>
        </p:nvSpPr>
        <p:spPr>
          <a:xfrm>
            <a:off x="1903468" y="4572657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17" name="流程圖: 接點 15"/>
          <p:cNvSpPr/>
          <p:nvPr/>
        </p:nvSpPr>
        <p:spPr>
          <a:xfrm>
            <a:off x="2399658" y="4382048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18" name="流程圖: 接點 16"/>
          <p:cNvSpPr/>
          <p:nvPr/>
        </p:nvSpPr>
        <p:spPr>
          <a:xfrm>
            <a:off x="2157614" y="4572657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19" name="流程圖: 接點 17"/>
          <p:cNvSpPr/>
          <p:nvPr/>
        </p:nvSpPr>
        <p:spPr>
          <a:xfrm>
            <a:off x="2030541" y="4699730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20" name="乘號 19"/>
          <p:cNvSpPr/>
          <p:nvPr/>
        </p:nvSpPr>
        <p:spPr>
          <a:xfrm>
            <a:off x="2647752" y="4890339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21" name="乘號 20"/>
          <p:cNvSpPr/>
          <p:nvPr/>
        </p:nvSpPr>
        <p:spPr>
          <a:xfrm>
            <a:off x="2711289" y="4169444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22" name="乘號 21"/>
          <p:cNvSpPr/>
          <p:nvPr/>
        </p:nvSpPr>
        <p:spPr>
          <a:xfrm>
            <a:off x="2838362" y="4509120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23" name="乘號 22"/>
          <p:cNvSpPr/>
          <p:nvPr/>
        </p:nvSpPr>
        <p:spPr>
          <a:xfrm>
            <a:off x="2457143" y="3810219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24" name="乘號 23"/>
          <p:cNvSpPr/>
          <p:nvPr/>
        </p:nvSpPr>
        <p:spPr>
          <a:xfrm>
            <a:off x="1268104" y="4677736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25" name="流程圖: 接點 24"/>
          <p:cNvSpPr/>
          <p:nvPr/>
        </p:nvSpPr>
        <p:spPr>
          <a:xfrm>
            <a:off x="1649323" y="4572657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26" name="流程圖: 接點 25"/>
          <p:cNvSpPr/>
          <p:nvPr/>
        </p:nvSpPr>
        <p:spPr>
          <a:xfrm>
            <a:off x="1712859" y="4763266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27" name="流程圖: 接點 26"/>
          <p:cNvSpPr/>
          <p:nvPr/>
        </p:nvSpPr>
        <p:spPr>
          <a:xfrm>
            <a:off x="2209048" y="4875677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28" name="流程圖: 接點 27"/>
          <p:cNvSpPr/>
          <p:nvPr/>
        </p:nvSpPr>
        <p:spPr>
          <a:xfrm>
            <a:off x="2399658" y="4685068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3469" y="5651091"/>
            <a:ext cx="395007" cy="319368"/>
          </a:xfrm>
          <a:prstGeom prst="rect">
            <a:avLst/>
          </a:prstGeom>
          <a:noFill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269" y="4254974"/>
            <a:ext cx="395007" cy="319368"/>
          </a:xfrm>
          <a:prstGeom prst="rect">
            <a:avLst/>
          </a:prstGeom>
          <a:noFill/>
        </p:spPr>
      </p:pic>
      <p:sp>
        <p:nvSpPr>
          <p:cNvPr id="31" name="乘號 30"/>
          <p:cNvSpPr/>
          <p:nvPr/>
        </p:nvSpPr>
        <p:spPr>
          <a:xfrm>
            <a:off x="1268104" y="4868345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32" name="乘號 31"/>
          <p:cNvSpPr/>
          <p:nvPr/>
        </p:nvSpPr>
        <p:spPr>
          <a:xfrm>
            <a:off x="1776395" y="5249564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33" name="乘號 32"/>
          <p:cNvSpPr/>
          <p:nvPr/>
        </p:nvSpPr>
        <p:spPr>
          <a:xfrm>
            <a:off x="1331640" y="4191438"/>
            <a:ext cx="208763" cy="212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34" name="流程圖: 接點 33"/>
          <p:cNvSpPr/>
          <p:nvPr/>
        </p:nvSpPr>
        <p:spPr>
          <a:xfrm>
            <a:off x="1903468" y="4939214"/>
            <a:ext cx="139175" cy="1417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 dirty="0">
              <a:solidFill>
                <a:srgbClr val="FF0000"/>
              </a:solidFill>
            </a:endParaRPr>
          </a:p>
        </p:txBody>
      </p:sp>
      <p:sp>
        <p:nvSpPr>
          <p:cNvPr id="36" name="橢圓 39"/>
          <p:cNvSpPr/>
          <p:nvPr/>
        </p:nvSpPr>
        <p:spPr>
          <a:xfrm>
            <a:off x="1522250" y="4000828"/>
            <a:ext cx="1143656" cy="120719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38" name="向下箭號 36"/>
          <p:cNvSpPr/>
          <p:nvPr/>
        </p:nvSpPr>
        <p:spPr>
          <a:xfrm>
            <a:off x="5910038" y="4053530"/>
            <a:ext cx="571828" cy="444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p:sp>
        <p:nvSpPr>
          <p:cNvPr id="41" name="TextBox 40"/>
          <p:cNvSpPr txBox="1"/>
          <p:nvPr/>
        </p:nvSpPr>
        <p:spPr>
          <a:xfrm>
            <a:off x="1649322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Y-Fan Chang – An Overview of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6F7B82-ED21-43CD-873C-72B948B086A6}"/>
                  </a:ext>
                </a:extLst>
              </p:cNvPr>
              <p:cNvSpPr txBox="1"/>
              <p:nvPr/>
            </p:nvSpPr>
            <p:spPr>
              <a:xfrm>
                <a:off x="5229487" y="3463942"/>
                <a:ext cx="2859141" cy="418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18" dirty="0"/>
                  <a:t>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6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65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76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765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765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6F7B82-ED21-43CD-873C-72B948B0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87" y="3463942"/>
                <a:ext cx="2859141" cy="418256"/>
              </a:xfrm>
              <a:prstGeom prst="rect">
                <a:avLst/>
              </a:prstGeom>
              <a:blipFill>
                <a:blip r:embed="rId6"/>
                <a:stretch>
                  <a:fillRect l="-2559" t="-8696" b="-275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B6EB87-1EB8-4CB0-ADF1-3698188D70B5}"/>
                  </a:ext>
                </a:extLst>
              </p:cNvPr>
              <p:cNvSpPr txBox="1"/>
              <p:nvPr/>
            </p:nvSpPr>
            <p:spPr>
              <a:xfrm>
                <a:off x="4063708" y="4562961"/>
                <a:ext cx="5070815" cy="418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18" dirty="0"/>
                  <a:t>Features: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6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65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76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765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765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765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765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765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B6EB87-1EB8-4CB0-ADF1-3698188D7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08" y="4562961"/>
                <a:ext cx="5070815" cy="418256"/>
              </a:xfrm>
              <a:prstGeom prst="rect">
                <a:avLst/>
              </a:prstGeom>
              <a:blipFill>
                <a:blip r:embed="rId7"/>
                <a:stretch>
                  <a:fillRect l="-1444" t="-10294" b="-27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向下箭號 36">
            <a:extLst>
              <a:ext uri="{FF2B5EF4-FFF2-40B4-BE49-F238E27FC236}">
                <a16:creationId xmlns:a16="http://schemas.microsoft.com/office/drawing/2014/main" id="{146EBA61-298C-4631-BC24-E3AE19DC5FB5}"/>
              </a:ext>
            </a:extLst>
          </p:cNvPr>
          <p:cNvSpPr/>
          <p:nvPr/>
        </p:nvSpPr>
        <p:spPr>
          <a:xfrm>
            <a:off x="5910037" y="5294074"/>
            <a:ext cx="571828" cy="444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8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FE427C-2134-4EEB-B7F1-DE7A36233028}"/>
                  </a:ext>
                </a:extLst>
              </p:cNvPr>
              <p:cNvSpPr txBox="1"/>
              <p:nvPr/>
            </p:nvSpPr>
            <p:spPr>
              <a:xfrm>
                <a:off x="4776280" y="5944326"/>
                <a:ext cx="3411172" cy="418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18" dirty="0"/>
                  <a:t>Outputs: </a:t>
                </a:r>
                <a14:m>
                  <m:oMath xmlns:m="http://schemas.openxmlformats.org/officeDocument/2006/math">
                    <m:r>
                      <a:rPr lang="en-US" sz="1765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76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65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65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765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765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65" i="1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sz="176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765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65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65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765" i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FE427C-2134-4EEB-B7F1-DE7A36233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280" y="5944326"/>
                <a:ext cx="3411172" cy="418256"/>
              </a:xfrm>
              <a:prstGeom prst="rect">
                <a:avLst/>
              </a:prstGeom>
              <a:blipFill>
                <a:blip r:embed="rId8"/>
                <a:stretch>
                  <a:fillRect l="-2147" t="-8696" b="-275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Non-linear SVM</a:t>
            </a:r>
            <a:endParaRPr lang="en-US" dirty="0"/>
          </a:p>
          <a:p>
            <a:pPr lvl="1"/>
            <a:r>
              <a:rPr lang="en-US" dirty="0"/>
              <a:t>The original input space is mapped to a higher-dimensional feature space where the training set is linearly separable</a:t>
            </a:r>
          </a:p>
          <a:p>
            <a:pPr lvl="1"/>
            <a:r>
              <a:rPr lang="en-US" dirty="0"/>
              <a:t>Define a non-linear kernel function to calculate a non-linear decision boundary in the original feature space</a:t>
            </a:r>
          </a:p>
          <a:p>
            <a:endParaRPr lang="en-US" dirty="0"/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8A00727F-034F-47BC-816A-D2683830B1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Linear vs Non-linear Techniques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520032" y="3520442"/>
            <a:ext cx="0" cy="26838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089882" y="4942189"/>
            <a:ext cx="2928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546646" y="4254427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39580" y="4569593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174051" y="5051446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644698" y="5471667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274904" y="4295049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837874" y="4849740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207668" y="5505284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644698" y="4648034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315" y="4636828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317051" y="5706990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333610" y="4748887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2667110" y="6031961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3518757" y="5286770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1809860" y="5763020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1535315" y="5337196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1585742" y="3992490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2905235" y="4994015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2569058" y="5111677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2821190" y="4019104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678190" y="4094743"/>
            <a:ext cx="1664074" cy="1680882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1720212" y="4126961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3417904" y="4110152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6083502" y="3301927"/>
            <a:ext cx="0" cy="18265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6056889" y="5143894"/>
            <a:ext cx="2071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6320227" y="4582199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5813161" y="4897365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6149337" y="5387622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6872117" y="5387622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>
            <a:off x="6048485" y="4622821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6233382" y="4866549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>
            <a:off x="6435087" y="5421240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6418279" y="4975806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7835823" y="4653637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7712558" y="5723799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7292337" y="3740358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7297940" y="4855343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>
            <a:off x="7914264" y="5303578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3" name="AutoShape 43"/>
          <p:cNvSpPr>
            <a:spLocks noChangeArrowheads="1"/>
          </p:cNvSpPr>
          <p:nvPr/>
        </p:nvSpPr>
        <p:spPr bwMode="auto">
          <a:xfrm>
            <a:off x="6877720" y="4367887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4" name="AutoShape 44"/>
          <p:cNvSpPr>
            <a:spLocks noChangeArrowheads="1"/>
          </p:cNvSpPr>
          <p:nvPr/>
        </p:nvSpPr>
        <p:spPr bwMode="auto">
          <a:xfrm>
            <a:off x="7409999" y="5454858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5" name="AutoShape 45"/>
          <p:cNvSpPr>
            <a:spLocks noChangeArrowheads="1"/>
          </p:cNvSpPr>
          <p:nvPr/>
        </p:nvSpPr>
        <p:spPr bwMode="auto">
          <a:xfrm>
            <a:off x="7225102" y="3925255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6" name="AutoShape 46"/>
          <p:cNvSpPr>
            <a:spLocks noChangeArrowheads="1"/>
          </p:cNvSpPr>
          <p:nvPr/>
        </p:nvSpPr>
        <p:spPr bwMode="auto">
          <a:xfrm>
            <a:off x="5998058" y="5254552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7" name="AutoShape 47"/>
          <p:cNvSpPr>
            <a:spLocks noChangeArrowheads="1"/>
          </p:cNvSpPr>
          <p:nvPr/>
        </p:nvSpPr>
        <p:spPr bwMode="auto">
          <a:xfrm>
            <a:off x="5661882" y="5372214"/>
            <a:ext cx="78441" cy="784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8" name="AutoShape 48"/>
          <p:cNvSpPr>
            <a:spLocks noChangeArrowheads="1"/>
          </p:cNvSpPr>
          <p:nvPr/>
        </p:nvSpPr>
        <p:spPr bwMode="auto">
          <a:xfrm>
            <a:off x="7216698" y="4035912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49" name="AutoShape 49"/>
          <p:cNvSpPr>
            <a:spLocks noChangeArrowheads="1"/>
          </p:cNvSpPr>
          <p:nvPr/>
        </p:nvSpPr>
        <p:spPr bwMode="auto">
          <a:xfrm>
            <a:off x="6821690" y="3622696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50" name="AutoShape 50"/>
          <p:cNvSpPr>
            <a:spLocks noChangeArrowheads="1"/>
          </p:cNvSpPr>
          <p:nvPr/>
        </p:nvSpPr>
        <p:spPr bwMode="auto">
          <a:xfrm>
            <a:off x="7813411" y="4126961"/>
            <a:ext cx="78441" cy="78441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4982524" y="5145295"/>
            <a:ext cx="1092574" cy="879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6073697" y="3951868"/>
            <a:ext cx="1277471" cy="1176618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6275403" y="5162103"/>
            <a:ext cx="1075765" cy="1075765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4779418" y="3985486"/>
            <a:ext cx="1294279" cy="739588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4762609" y="4725074"/>
            <a:ext cx="1512794" cy="1495985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>
            <a:off x="3828968" y="3524644"/>
            <a:ext cx="1445559" cy="403412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18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7"/>
              <p:cNvSpPr txBox="1">
                <a:spLocks noChangeArrowheads="1"/>
              </p:cNvSpPr>
              <p:nvPr/>
            </p:nvSpPr>
            <p:spPr bwMode="auto">
              <a:xfrm>
                <a:off x="3665611" y="3937423"/>
                <a:ext cx="1680882" cy="418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en-US" sz="2118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altLang="en-US" sz="2118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en-US" sz="2118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2118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↦</m:t>
                      </m:r>
                      <m:r>
                        <a:rPr lang="en-US" altLang="en-US" sz="2118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en-US" sz="2118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118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2118" dirty="0">
                  <a:solidFill>
                    <a:srgbClr val="000000"/>
                  </a:solidFill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5611" y="3937423"/>
                <a:ext cx="1680882" cy="418256"/>
              </a:xfrm>
              <a:prstGeom prst="rect">
                <a:avLst/>
              </a:prstGeom>
              <a:blipFill>
                <a:blip r:embed="rId3"/>
                <a:stretch>
                  <a:fillRect b="-11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E4A01703-4EC5-4F35-9B49-53630A83E9AF}"/>
              </a:ext>
            </a:extLst>
          </p:cNvPr>
          <p:cNvSpPr txBox="1"/>
          <p:nvPr/>
        </p:nvSpPr>
        <p:spPr>
          <a:xfrm>
            <a:off x="1649322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James Hays – Machine Learning Overview</a:t>
            </a:r>
          </a:p>
        </p:txBody>
      </p:sp>
    </p:spTree>
    <p:extLst>
      <p:ext uri="{BB962C8B-B14F-4D97-AF65-F5344CB8AC3E}">
        <p14:creationId xmlns:p14="http://schemas.microsoft.com/office/powerpoint/2010/main" val="386780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1CD3-477C-42F4-87C6-FC00507E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vs 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0A17-2343-414F-B1C6-5AD29DC89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classification problem with only 2 classes is referred to as </a:t>
            </a:r>
            <a:r>
              <a:rPr lang="en-US" b="1" i="1" dirty="0">
                <a:solidFill>
                  <a:srgbClr val="0070C0"/>
                </a:solidFill>
              </a:rPr>
              <a:t>binary classification</a:t>
            </a:r>
          </a:p>
          <a:p>
            <a:pPr lvl="1"/>
            <a:r>
              <a:rPr lang="en-US" dirty="0"/>
              <a:t>The output labels are 0 or 1</a:t>
            </a:r>
          </a:p>
          <a:p>
            <a:pPr lvl="1"/>
            <a:r>
              <a:rPr lang="en-US" dirty="0"/>
              <a:t>E.g., benign or malignant tumor, spam or no-spam email</a:t>
            </a:r>
          </a:p>
          <a:p>
            <a:r>
              <a:rPr lang="en-US" dirty="0"/>
              <a:t>A problem with 3 or more classes is referred to as </a:t>
            </a:r>
            <a:r>
              <a:rPr lang="en-US" b="1" i="1" dirty="0">
                <a:solidFill>
                  <a:srgbClr val="0070C0"/>
                </a:solidFill>
              </a:rPr>
              <a:t>multi-class classification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A849A-6B2F-4BF9-AE81-1AB08799BA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Binary vs Multi-class Classification</a:t>
            </a:r>
          </a:p>
        </p:txBody>
      </p:sp>
      <p:pic>
        <p:nvPicPr>
          <p:cNvPr id="21506" name="Picture 2" descr="Tips and Tricks for Multi-Class Classification | by Mohammed Terry-Jack |  Medium">
            <a:extLst>
              <a:ext uri="{FF2B5EF4-FFF2-40B4-BE49-F238E27FC236}">
                <a16:creationId xmlns:a16="http://schemas.microsoft.com/office/drawing/2014/main" id="{0559D80D-7BCC-49D8-A3C4-D56C6E7C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13" y="3556073"/>
            <a:ext cx="5918424" cy="29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8223" y="6517466"/>
            <a:ext cx="508292" cy="151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89E21-ECBE-4D37-A30D-BBE604F47406}"/>
              </a:ext>
            </a:extLst>
          </p:cNvPr>
          <p:cNvSpPr/>
          <p:nvPr/>
        </p:nvSpPr>
        <p:spPr>
          <a:xfrm>
            <a:off x="2475296" y="6224605"/>
            <a:ext cx="381219" cy="204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417548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2736-E3F0-43EC-91AD-849D0D0E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vs 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BD4F-74D5-4D76-A6A8-F52171BB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binary and multi-class classification problems can be linearly or non-linearly separated</a:t>
            </a:r>
          </a:p>
          <a:p>
            <a:pPr lvl="1"/>
            <a:r>
              <a:rPr lang="en-US" dirty="0"/>
              <a:t>Figure: linearly and non-linearly separated data for binary classification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0A2035-A553-4BC5-93BA-DD8CFD5FC7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Binary vs Multi-class Classification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F3E8D-515D-4C52-A047-61AF6F5E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95" y="2984245"/>
            <a:ext cx="7085484" cy="32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9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vision has been the primary area of interest for ML</a:t>
            </a:r>
          </a:p>
          <a:p>
            <a:r>
              <a:rPr lang="en-US" dirty="0"/>
              <a:t>The tasks include: classification, localization, object detection, instance segmentation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6" y="2920709"/>
            <a:ext cx="8329632" cy="343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9322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Fie-Fei Li, Andrej </a:t>
            </a:r>
            <a:r>
              <a:rPr lang="en-US" sz="882" dirty="0" err="1"/>
              <a:t>Karpathy</a:t>
            </a:r>
            <a:r>
              <a:rPr lang="en-US" sz="882" dirty="0"/>
              <a:t>, Justin Johnson – Understanding and Visualizing CNNs </a:t>
            </a:r>
          </a:p>
        </p:txBody>
      </p:sp>
    </p:spTree>
    <p:extLst>
      <p:ext uri="{BB962C8B-B14F-4D97-AF65-F5344CB8AC3E}">
        <p14:creationId xmlns:p14="http://schemas.microsoft.com/office/powerpoint/2010/main" val="205745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DC97-B8E5-4546-A6CF-2946C622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No-Free-Lunch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2FAF-A212-4776-9B54-25DBE2FF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Wolpert (2002) - The Supervised Learning No-Free-Lunch Theorems</a:t>
            </a:r>
            <a:endParaRPr lang="en-US" dirty="0"/>
          </a:p>
          <a:p>
            <a:r>
              <a:rPr lang="en-US" dirty="0"/>
              <a:t>The derived classification models for supervised learning are simplifications of the reality </a:t>
            </a:r>
          </a:p>
          <a:p>
            <a:pPr lvl="1"/>
            <a:r>
              <a:rPr lang="en-US" dirty="0"/>
              <a:t>The simplifications are based on certain assumptions</a:t>
            </a:r>
          </a:p>
          <a:p>
            <a:pPr lvl="1"/>
            <a:r>
              <a:rPr lang="en-US" dirty="0"/>
              <a:t>The assumptions fail in some situations</a:t>
            </a:r>
          </a:p>
          <a:p>
            <a:pPr lvl="2"/>
            <a:r>
              <a:rPr lang="en-US" dirty="0"/>
              <a:t>E.g., due to inability to perfectly estimate ML model parameters from limited data</a:t>
            </a:r>
          </a:p>
          <a:p>
            <a:r>
              <a:rPr lang="en-US" dirty="0"/>
              <a:t>In summary, </a:t>
            </a:r>
            <a:r>
              <a:rPr lang="en-US" b="1" i="1" dirty="0">
                <a:solidFill>
                  <a:srgbClr val="0070C0"/>
                </a:solidFill>
              </a:rPr>
              <a:t>No-Free-Lunch Theorem </a:t>
            </a:r>
            <a:r>
              <a:rPr lang="en-US" dirty="0"/>
              <a:t>states:</a:t>
            </a:r>
          </a:p>
          <a:p>
            <a:pPr lvl="1"/>
            <a:r>
              <a:rPr lang="en-US" b="1" dirty="0"/>
              <a:t>No single classifier works the best for all possible problems</a:t>
            </a:r>
          </a:p>
          <a:p>
            <a:pPr lvl="1"/>
            <a:r>
              <a:rPr lang="en-US" dirty="0"/>
              <a:t>Since we need to make assumptions to generalize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8B0C1-A4B2-4513-8827-E77146313A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9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Learning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Artificial Intelligence </a:t>
            </a:r>
            <a:r>
              <a:rPr lang="en-US" dirty="0"/>
              <a:t>is a scientific field concerned with the development of algorithms that allow computers to learn without being explicitly programmed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Machine Learning </a:t>
            </a:r>
            <a:r>
              <a:rPr lang="en-US" dirty="0"/>
              <a:t>is a branch of Artificial Intelligence, which focuses on methods that learn from data and make predictions on unseen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E1763D5-98D9-424A-9782-2629BE5E01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50705" y="3492537"/>
            <a:ext cx="7560556" cy="2477922"/>
            <a:chOff x="457200" y="2682748"/>
            <a:chExt cx="8496300" cy="2737104"/>
          </a:xfrm>
        </p:grpSpPr>
        <p:sp>
          <p:nvSpPr>
            <p:cNvPr id="5" name="Can 4"/>
            <p:cNvSpPr/>
            <p:nvPr/>
          </p:nvSpPr>
          <p:spPr>
            <a:xfrm>
              <a:off x="457200" y="2682748"/>
              <a:ext cx="2108200" cy="949452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88" dirty="0"/>
                <a:t>Labeled Data</a:t>
              </a:r>
            </a:p>
          </p:txBody>
        </p:sp>
        <p:sp>
          <p:nvSpPr>
            <p:cNvPr id="6" name="Can 5"/>
            <p:cNvSpPr/>
            <p:nvPr/>
          </p:nvSpPr>
          <p:spPr>
            <a:xfrm>
              <a:off x="457200" y="4470400"/>
              <a:ext cx="2108200" cy="949452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88" dirty="0"/>
                <a:t>Labeled Data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42697" y="2682748"/>
              <a:ext cx="2654300" cy="94945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88" dirty="0"/>
                <a:t>Machine Learning algorithm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3809397" y="4364454"/>
              <a:ext cx="1943100" cy="90957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88" dirty="0"/>
                <a:t>Learned model</a:t>
              </a:r>
            </a:p>
          </p:txBody>
        </p:sp>
        <p:sp>
          <p:nvSpPr>
            <p:cNvPr id="9" name="Bevel 8"/>
            <p:cNvSpPr/>
            <p:nvPr/>
          </p:nvSpPr>
          <p:spPr>
            <a:xfrm>
              <a:off x="6845599" y="4507484"/>
              <a:ext cx="1536700" cy="870688"/>
            </a:xfrm>
            <a:prstGeom prst="bevel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88" dirty="0"/>
                <a:t>Prediction</a:t>
              </a:r>
            </a:p>
          </p:txBody>
        </p:sp>
        <p:cxnSp>
          <p:nvCxnSpPr>
            <p:cNvPr id="10" name="Straight Arrow Connector 9"/>
            <p:cNvCxnSpPr>
              <a:stCxn id="5" idx="4"/>
              <a:endCxn id="7" idx="1"/>
            </p:cNvCxnSpPr>
            <p:nvPr/>
          </p:nvCxnSpPr>
          <p:spPr>
            <a:xfrm>
              <a:off x="2565400" y="3157474"/>
              <a:ext cx="9772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4"/>
              <a:endCxn id="8" idx="2"/>
            </p:cNvCxnSpPr>
            <p:nvPr/>
          </p:nvCxnSpPr>
          <p:spPr>
            <a:xfrm flipV="1">
              <a:off x="2565400" y="4932938"/>
              <a:ext cx="1243997" cy="12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4"/>
              <a:endCxn id="9" idx="4"/>
            </p:cNvCxnSpPr>
            <p:nvPr/>
          </p:nvCxnSpPr>
          <p:spPr>
            <a:xfrm>
              <a:off x="5521158" y="4932937"/>
              <a:ext cx="1324441" cy="9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2"/>
              <a:endCxn id="8" idx="0"/>
            </p:cNvCxnSpPr>
            <p:nvPr/>
          </p:nvCxnSpPr>
          <p:spPr>
            <a:xfrm>
              <a:off x="4869847" y="3632200"/>
              <a:ext cx="24797" cy="732254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57200" y="4000500"/>
              <a:ext cx="8496300" cy="3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" y="3702446"/>
              <a:ext cx="929091" cy="342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12" b="1" dirty="0">
                  <a:solidFill>
                    <a:schemeClr val="accent2"/>
                  </a:solidFill>
                </a:rPr>
                <a:t>Training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4025900"/>
              <a:ext cx="1159743" cy="342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12" b="1" dirty="0">
                  <a:solidFill>
                    <a:schemeClr val="accent2"/>
                  </a:solidFill>
                </a:rPr>
                <a:t>Prediction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2250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</a:t>
            </a:r>
            <a:r>
              <a:rPr lang="en-US" sz="882" dirty="0" err="1"/>
              <a:t>Ismini</a:t>
            </a:r>
            <a:r>
              <a:rPr lang="en-US" sz="882" dirty="0"/>
              <a:t> </a:t>
            </a:r>
            <a:r>
              <a:rPr lang="en-US" sz="882" dirty="0" err="1"/>
              <a:t>Lourentzou</a:t>
            </a:r>
            <a:r>
              <a:rPr lang="en-US" sz="882" dirty="0"/>
              <a:t> – Introduction to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58028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Learning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Supervised</a:t>
            </a:r>
            <a:r>
              <a:rPr lang="en-US" dirty="0"/>
              <a:t>: learning with </a:t>
            </a:r>
            <a:r>
              <a:rPr lang="en-US" dirty="0">
                <a:solidFill>
                  <a:srgbClr val="FF0000"/>
                </a:solidFill>
              </a:rPr>
              <a:t>labeled data</a:t>
            </a:r>
          </a:p>
          <a:p>
            <a:pPr lvl="1"/>
            <a:r>
              <a:rPr lang="en-US" dirty="0"/>
              <a:t>Example: email classification, image classification</a:t>
            </a:r>
          </a:p>
          <a:p>
            <a:pPr lvl="1"/>
            <a:r>
              <a:rPr lang="en-US" dirty="0"/>
              <a:t>Example: regression for predicting real-valued outputs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Unsupervised</a:t>
            </a:r>
            <a:r>
              <a:rPr lang="en-US" dirty="0"/>
              <a:t>: discover patterns in </a:t>
            </a:r>
            <a:r>
              <a:rPr lang="en-US" dirty="0">
                <a:solidFill>
                  <a:srgbClr val="FF0000"/>
                </a:solidFill>
              </a:rPr>
              <a:t>unlabeled data</a:t>
            </a:r>
          </a:p>
          <a:p>
            <a:pPr lvl="1"/>
            <a:r>
              <a:rPr lang="en-US" dirty="0"/>
              <a:t>Example: cluster similar data points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Reinforcement learning</a:t>
            </a:r>
            <a:r>
              <a:rPr lang="en-US" dirty="0"/>
              <a:t>: learn to act based on </a:t>
            </a:r>
            <a:r>
              <a:rPr lang="en-US" dirty="0">
                <a:solidFill>
                  <a:srgbClr val="FF0000"/>
                </a:solidFill>
              </a:rPr>
              <a:t>feedback/reward</a:t>
            </a:r>
          </a:p>
          <a:p>
            <a:pPr lvl="1"/>
            <a:r>
              <a:rPr lang="en-US" dirty="0"/>
              <a:t>Example: learn to play Go  </a:t>
            </a:r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001624F-EB08-4EEB-832E-B3373B776C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50" y="4454778"/>
            <a:ext cx="2280208" cy="1629382"/>
            <a:chOff x="393134" y="4140200"/>
            <a:chExt cx="2007166" cy="14249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134" y="4140200"/>
              <a:ext cx="800100" cy="1117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87500" y="4229100"/>
              <a:ext cx="812800" cy="342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35" dirty="0"/>
                <a:t>class 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87500" y="4775200"/>
              <a:ext cx="8128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35" dirty="0"/>
                <a:t>class B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193234" y="4660900"/>
              <a:ext cx="322266" cy="0"/>
            </a:xfrm>
            <a:prstGeom prst="straightConnector1">
              <a:avLst/>
            </a:prstGeom>
            <a:ln w="38100" cmpd="sng">
              <a:solidFill>
                <a:srgbClr val="4F81BD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4625" y="5270671"/>
              <a:ext cx="1225245" cy="294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/>
                <a:t>Classification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8697" y="4318511"/>
            <a:ext cx="2756647" cy="1685438"/>
            <a:chOff x="2806700" y="3998831"/>
            <a:chExt cx="2539492" cy="1651316"/>
          </a:xfrm>
        </p:grpSpPr>
        <p:pic>
          <p:nvPicPr>
            <p:cNvPr id="11" name="Picture 10" descr="m2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700" y="3998831"/>
              <a:ext cx="2539492" cy="145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66292" y="5320268"/>
              <a:ext cx="1066906" cy="329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/>
                <a:t>Regression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60709" y="4518312"/>
            <a:ext cx="1650552" cy="1439564"/>
            <a:chOff x="6435174" y="4070350"/>
            <a:chExt cx="1870626" cy="1631506"/>
          </a:xfrm>
        </p:grpSpPr>
        <p:pic>
          <p:nvPicPr>
            <p:cNvPr id="14" name="Picture 13" descr="220px-Cluster-2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74" y="4070350"/>
              <a:ext cx="1870626" cy="124991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10680" y="5320268"/>
              <a:ext cx="1235019" cy="38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/>
                <a:t>Clustering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49322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Slide credit: </a:t>
            </a:r>
            <a:r>
              <a:rPr lang="en-US" sz="882" dirty="0" err="1"/>
              <a:t>Ismini</a:t>
            </a:r>
            <a:r>
              <a:rPr lang="en-US" sz="882" dirty="0"/>
              <a:t> </a:t>
            </a:r>
            <a:r>
              <a:rPr lang="en-US" sz="882" dirty="0" err="1"/>
              <a:t>Lourentzou</a:t>
            </a:r>
            <a:r>
              <a:rPr lang="en-US" sz="882" dirty="0"/>
              <a:t> – Introduction to Deep Learning</a:t>
            </a:r>
          </a:p>
        </p:txBody>
      </p:sp>
    </p:spTree>
    <p:extLst>
      <p:ext uri="{BB962C8B-B14F-4D97-AF65-F5344CB8AC3E}">
        <p14:creationId xmlns:p14="http://schemas.microsoft.com/office/powerpoint/2010/main" val="41227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Supervised learning </a:t>
            </a:r>
            <a:r>
              <a:rPr lang="en-US" dirty="0"/>
              <a:t>categories and techniques</a:t>
            </a:r>
          </a:p>
          <a:p>
            <a:pPr lvl="1"/>
            <a:r>
              <a:rPr lang="en-US" b="1" dirty="0"/>
              <a:t>Numerical classifier functions	</a:t>
            </a:r>
          </a:p>
          <a:p>
            <a:pPr lvl="2"/>
            <a:r>
              <a:rPr lang="en-US" dirty="0"/>
              <a:t>Linear classifier, perceptron, logistic regression, support vector machines (SVM), neural networks </a:t>
            </a:r>
          </a:p>
          <a:p>
            <a:pPr lvl="1"/>
            <a:r>
              <a:rPr lang="en-US" b="1" dirty="0"/>
              <a:t>Parametric (probabilistic) functions </a:t>
            </a:r>
          </a:p>
          <a:p>
            <a:pPr lvl="2"/>
            <a:r>
              <a:rPr lang="en-US" dirty="0"/>
              <a:t>Naïve Bayes, Gaussian discriminant analysis (GDA), hidden Markov models (HMM), probabilistic graphical models 	</a:t>
            </a:r>
          </a:p>
          <a:p>
            <a:pPr lvl="1"/>
            <a:r>
              <a:rPr lang="en-US" b="1" dirty="0"/>
              <a:t>Non-parametric (instance-based) functions</a:t>
            </a:r>
          </a:p>
          <a:p>
            <a:pPr lvl="2"/>
            <a:r>
              <a:rPr lang="en-US" i="1" dirty="0"/>
              <a:t>k</a:t>
            </a:r>
            <a:r>
              <a:rPr lang="en-US" dirty="0"/>
              <a:t>-nearest neighbors, kernel regression, kernel density estimation, local regression</a:t>
            </a:r>
          </a:p>
          <a:p>
            <a:pPr lvl="1"/>
            <a:r>
              <a:rPr lang="en-US" b="1" dirty="0"/>
              <a:t>Symbolic functions</a:t>
            </a:r>
          </a:p>
          <a:p>
            <a:pPr lvl="2"/>
            <a:r>
              <a:rPr lang="en-US" dirty="0"/>
              <a:t>Decision trees, classification and regression trees (CART)	</a:t>
            </a:r>
          </a:p>
          <a:p>
            <a:pPr lvl="1"/>
            <a:r>
              <a:rPr lang="en-US" b="1" dirty="0"/>
              <a:t>Aggregation (ensemble) learning</a:t>
            </a:r>
          </a:p>
          <a:p>
            <a:pPr lvl="2"/>
            <a:r>
              <a:rPr lang="en-US" dirty="0"/>
              <a:t>Bagging, boosting (</a:t>
            </a:r>
            <a:r>
              <a:rPr lang="en-US" dirty="0" err="1"/>
              <a:t>Adaboost</a:t>
            </a:r>
            <a:r>
              <a:rPr lang="en-US" dirty="0"/>
              <a:t>), random forest 	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67BB1-BE7A-4EA6-8EFA-6066BB7B96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9322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Slide credit: Y-Fan Chang – An Overview of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76271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Unsupervised learning </a:t>
            </a:r>
            <a:r>
              <a:rPr lang="en-US" dirty="0"/>
              <a:t>categories and techniques</a:t>
            </a:r>
          </a:p>
          <a:p>
            <a:pPr lvl="1"/>
            <a:r>
              <a:rPr lang="en-US" b="1" dirty="0"/>
              <a:t>Clustering</a:t>
            </a:r>
          </a:p>
          <a:p>
            <a:pPr lvl="2"/>
            <a:r>
              <a:rPr lang="en-US" i="1" dirty="0"/>
              <a:t>k</a:t>
            </a:r>
            <a:r>
              <a:rPr lang="en-US" dirty="0"/>
              <a:t>-means clustering</a:t>
            </a:r>
          </a:p>
          <a:p>
            <a:pPr lvl="2"/>
            <a:r>
              <a:rPr lang="en-US" dirty="0"/>
              <a:t>Mean-shift clustering</a:t>
            </a:r>
          </a:p>
          <a:p>
            <a:pPr lvl="2"/>
            <a:r>
              <a:rPr lang="en-US" dirty="0"/>
              <a:t>Spectral clustering 	</a:t>
            </a:r>
          </a:p>
          <a:p>
            <a:pPr lvl="1"/>
            <a:r>
              <a:rPr lang="en-US" b="1" dirty="0"/>
              <a:t>Density estimation 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Gaussian mixture model (GMM) 	</a:t>
            </a:r>
          </a:p>
          <a:p>
            <a:pPr lvl="2"/>
            <a:r>
              <a:rPr lang="en-US" dirty="0"/>
              <a:t>Graphical models </a:t>
            </a:r>
          </a:p>
          <a:p>
            <a:pPr lvl="1"/>
            <a:r>
              <a:rPr lang="en-US" b="1" dirty="0"/>
              <a:t>Dimensionality reduction 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Principal component analysis (PCA) 	</a:t>
            </a:r>
          </a:p>
          <a:p>
            <a:pPr lvl="2"/>
            <a:r>
              <a:rPr lang="en-US" dirty="0"/>
              <a:t>Factor analysis 	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49C40-CEA7-4A4B-8ED1-E1DEEBFF51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9322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Slide credit: Y-Fan Chang – An Overview of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90916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Nearest Neighbor </a:t>
            </a:r>
            <a:r>
              <a:rPr lang="en-US" dirty="0"/>
              <a:t>– for each test data point, assign the class label of the nearest training data point</a:t>
            </a:r>
          </a:p>
          <a:p>
            <a:pPr lvl="1"/>
            <a:r>
              <a:rPr lang="en-US" dirty="0"/>
              <a:t>Adopt a distance function to find the nearest neighbor</a:t>
            </a:r>
          </a:p>
          <a:p>
            <a:pPr lvl="2"/>
            <a:r>
              <a:rPr lang="en-US" dirty="0"/>
              <a:t>Calculate the distance to each data point in the training set, and assign the class of the nearest data point (minimum distance)</a:t>
            </a:r>
          </a:p>
          <a:p>
            <a:pPr lvl="1"/>
            <a:r>
              <a:rPr lang="en-US" dirty="0"/>
              <a:t>It does not require learning a set of weights</a:t>
            </a:r>
          </a:p>
          <a:p>
            <a:pPr marL="403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E8C3A46-ABD6-4872-90C3-C5E72E69E3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88207" y="4008226"/>
            <a:ext cx="201706" cy="20170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8854" y="4613343"/>
            <a:ext cx="201706" cy="20170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9501" y="3940991"/>
            <a:ext cx="201706" cy="20170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2678" y="5285696"/>
            <a:ext cx="201706" cy="20170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2913" y="5016755"/>
            <a:ext cx="201706" cy="20170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8442" y="5689108"/>
            <a:ext cx="201706" cy="20170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8266" y="4209932"/>
            <a:ext cx="201706" cy="2017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75913" y="4815049"/>
            <a:ext cx="201706" cy="2017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8266" y="5151226"/>
            <a:ext cx="201706" cy="2017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41442" y="3873755"/>
            <a:ext cx="201706" cy="2017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77619" y="4411638"/>
            <a:ext cx="201706" cy="2017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41442" y="5554638"/>
            <a:ext cx="201706" cy="2017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00172" y="4254975"/>
            <a:ext cx="941294" cy="5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12" dirty="0">
                <a:solidFill>
                  <a:srgbClr val="000000"/>
                </a:solidFill>
              </a:rPr>
              <a:t>Test example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1712442" y="4411638"/>
            <a:ext cx="1143000" cy="96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12">
                <a:solidFill>
                  <a:srgbClr val="0000FF"/>
                </a:solidFill>
              </a:rPr>
              <a:t>Training examples from class 1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351678" y="4277168"/>
            <a:ext cx="1143000" cy="96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12">
                <a:solidFill>
                  <a:srgbClr val="FF0000"/>
                </a:solidFill>
              </a:rPr>
              <a:t>Training examples from class 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3796737" y="4209932"/>
            <a:ext cx="336176" cy="201706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mond 19"/>
          <p:cNvSpPr/>
          <p:nvPr/>
        </p:nvSpPr>
        <p:spPr>
          <a:xfrm>
            <a:off x="3931207" y="4344402"/>
            <a:ext cx="268941" cy="26894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9322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James Hays – Machine Learning Overview</a:t>
            </a:r>
          </a:p>
        </p:txBody>
      </p:sp>
    </p:spTree>
    <p:extLst>
      <p:ext uri="{BB962C8B-B14F-4D97-AF65-F5344CB8AC3E}">
        <p14:creationId xmlns:p14="http://schemas.microsoft.com/office/powerpoint/2010/main" val="422697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image classification, the distance between all pixels is calculated (e.g.,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norm)</a:t>
                </a:r>
              </a:p>
              <a:p>
                <a:pPr lvl="1"/>
                <a:r>
                  <a:rPr lang="en-US" dirty="0"/>
                  <a:t>Accuracy on CIFAR-10: 38.6%</a:t>
                </a:r>
              </a:p>
              <a:p>
                <a:r>
                  <a:rPr lang="en-US" dirty="0"/>
                  <a:t>Disadvantages:</a:t>
                </a:r>
              </a:p>
              <a:p>
                <a:pPr lvl="1"/>
                <a:r>
                  <a:rPr lang="en-US" dirty="0"/>
                  <a:t>The classifier must remember all training data and store it for future comparisons with the test data</a:t>
                </a:r>
              </a:p>
              <a:p>
                <a:pPr lvl="1"/>
                <a:r>
                  <a:rPr lang="en-US" dirty="0"/>
                  <a:t>Classifying a test image is expensive since it requires a comparison to all training images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1F560-A46D-44E7-BC0F-26173BB979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88" y="4382047"/>
            <a:ext cx="5768935" cy="1812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175" y="5307869"/>
            <a:ext cx="2287305" cy="339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885" y="6640746"/>
            <a:ext cx="7687913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</a:t>
            </a:r>
            <a:r>
              <a:rPr lang="en-US" sz="882" dirty="0">
                <a:hlinkClick r:id="rId6"/>
              </a:rPr>
              <a:t>https://cs231n.github.io/classification/</a:t>
            </a:r>
            <a:endParaRPr lang="en-US" sz="88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7256" y="4677834"/>
                <a:ext cx="2137149" cy="58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58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8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588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88" dirty="0"/>
                  <a:t> norm</a:t>
                </a:r>
              </a:p>
              <a:p>
                <a:pPr algn="ctr"/>
                <a:r>
                  <a:rPr lang="en-US" sz="1588" dirty="0"/>
                  <a:t>(Manhattan distance)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256" y="4677834"/>
                <a:ext cx="2137149" cy="581057"/>
              </a:xfrm>
              <a:prstGeom prst="rect">
                <a:avLst/>
              </a:prstGeom>
              <a:blipFill>
                <a:blip r:embed="rId7"/>
                <a:stretch>
                  <a:fillRect t="-3125" b="-114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94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-Nearest Neighbors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k-Nearest Neighbors </a:t>
            </a:r>
            <a:r>
              <a:rPr lang="en-US" dirty="0"/>
              <a:t>approach considers multiple neighboring data points to classify a test data point</a:t>
            </a:r>
          </a:p>
          <a:p>
            <a:pPr lvl="1"/>
            <a:r>
              <a:rPr lang="en-US" dirty="0"/>
              <a:t>E.g., 3-nearest neighbors </a:t>
            </a:r>
          </a:p>
          <a:p>
            <a:pPr lvl="2"/>
            <a:r>
              <a:rPr lang="en-US" dirty="0"/>
              <a:t>The test example in the figure is the + mark</a:t>
            </a:r>
          </a:p>
          <a:p>
            <a:pPr lvl="2"/>
            <a:r>
              <a:rPr lang="en-US" dirty="0"/>
              <a:t>The class of the test example is obtained by voting (based on the distance to the 3 closest points)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C74EE-9D05-4CDB-95BE-0142ACA9CB9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75813" y="3746684"/>
            <a:ext cx="3103380" cy="2559056"/>
            <a:chOff x="577556" y="4016987"/>
            <a:chExt cx="4025748" cy="3449207"/>
          </a:xfrm>
        </p:grpSpPr>
        <p:grpSp>
          <p:nvGrpSpPr>
            <p:cNvPr id="28" name="Group 3"/>
            <p:cNvGrpSpPr>
              <a:grpSpLocks/>
            </p:cNvGrpSpPr>
            <p:nvPr/>
          </p:nvGrpSpPr>
          <p:grpSpPr bwMode="auto">
            <a:xfrm>
              <a:off x="577556" y="4016987"/>
              <a:ext cx="4025748" cy="3449207"/>
              <a:chOff x="4280052" y="2643409"/>
              <a:chExt cx="4025748" cy="3448645"/>
            </a:xfrm>
          </p:grpSpPr>
          <p:sp>
            <p:nvSpPr>
              <p:cNvPr id="29" name="TextBox 4"/>
              <p:cNvSpPr txBox="1">
                <a:spLocks noChangeArrowheads="1"/>
              </p:cNvSpPr>
              <p:nvPr/>
            </p:nvSpPr>
            <p:spPr bwMode="auto">
              <a:xfrm>
                <a:off x="6553200" y="3505200"/>
                <a:ext cx="387192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0" name="TextBox 5"/>
              <p:cNvSpPr txBox="1">
                <a:spLocks noChangeArrowheads="1"/>
              </p:cNvSpPr>
              <p:nvPr/>
            </p:nvSpPr>
            <p:spPr bwMode="auto">
              <a:xfrm>
                <a:off x="7086600" y="3505200"/>
                <a:ext cx="387192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1" name="TextBox 6"/>
              <p:cNvSpPr txBox="1">
                <a:spLocks noChangeArrowheads="1"/>
              </p:cNvSpPr>
              <p:nvPr/>
            </p:nvSpPr>
            <p:spPr bwMode="auto">
              <a:xfrm>
                <a:off x="7086600" y="4190999"/>
                <a:ext cx="387192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2" name="TextBox 7"/>
              <p:cNvSpPr txBox="1">
                <a:spLocks noChangeArrowheads="1"/>
              </p:cNvSpPr>
              <p:nvPr/>
            </p:nvSpPr>
            <p:spPr bwMode="auto">
              <a:xfrm>
                <a:off x="7620001" y="4038600"/>
                <a:ext cx="228600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3" name="TextBox 8"/>
              <p:cNvSpPr txBox="1">
                <a:spLocks noChangeArrowheads="1"/>
              </p:cNvSpPr>
              <p:nvPr/>
            </p:nvSpPr>
            <p:spPr bwMode="auto">
              <a:xfrm>
                <a:off x="5257800" y="2895599"/>
                <a:ext cx="387192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4" name="TextBox 9"/>
              <p:cNvSpPr txBox="1">
                <a:spLocks noChangeArrowheads="1"/>
              </p:cNvSpPr>
              <p:nvPr/>
            </p:nvSpPr>
            <p:spPr bwMode="auto">
              <a:xfrm>
                <a:off x="5257800" y="3429000"/>
                <a:ext cx="387192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5" name="TextBox 10"/>
              <p:cNvSpPr txBox="1">
                <a:spLocks noChangeArrowheads="1"/>
              </p:cNvSpPr>
              <p:nvPr/>
            </p:nvSpPr>
            <p:spPr bwMode="auto">
              <a:xfrm>
                <a:off x="6248400" y="3047999"/>
                <a:ext cx="387192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6" name="TextBox 11"/>
              <p:cNvSpPr txBox="1">
                <a:spLocks noChangeArrowheads="1"/>
              </p:cNvSpPr>
              <p:nvPr/>
            </p:nvSpPr>
            <p:spPr bwMode="auto">
              <a:xfrm>
                <a:off x="5715000" y="3657601"/>
                <a:ext cx="387192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7" name="TextBox 12"/>
              <p:cNvSpPr txBox="1">
                <a:spLocks noChangeArrowheads="1"/>
              </p:cNvSpPr>
              <p:nvPr/>
            </p:nvSpPr>
            <p:spPr bwMode="auto">
              <a:xfrm>
                <a:off x="6172199" y="3352800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8" name="TextBox 13"/>
              <p:cNvSpPr txBox="1">
                <a:spLocks noChangeArrowheads="1"/>
              </p:cNvSpPr>
              <p:nvPr/>
            </p:nvSpPr>
            <p:spPr bwMode="auto">
              <a:xfrm>
                <a:off x="6553200" y="4419601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9" name="TextBox 14"/>
              <p:cNvSpPr txBox="1">
                <a:spLocks noChangeArrowheads="1"/>
              </p:cNvSpPr>
              <p:nvPr/>
            </p:nvSpPr>
            <p:spPr bwMode="auto">
              <a:xfrm>
                <a:off x="5181600" y="4648199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0" name="TextBox 15"/>
              <p:cNvSpPr txBox="1">
                <a:spLocks noChangeArrowheads="1"/>
              </p:cNvSpPr>
              <p:nvPr/>
            </p:nvSpPr>
            <p:spPr bwMode="auto">
              <a:xfrm>
                <a:off x="5333999" y="4114800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1" name="TextBox 16"/>
              <p:cNvSpPr txBox="1">
                <a:spLocks noChangeArrowheads="1"/>
              </p:cNvSpPr>
              <p:nvPr/>
            </p:nvSpPr>
            <p:spPr bwMode="auto">
              <a:xfrm>
                <a:off x="5943601" y="5029200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2" name="TextBox 17"/>
              <p:cNvSpPr txBox="1">
                <a:spLocks noChangeArrowheads="1"/>
              </p:cNvSpPr>
              <p:nvPr/>
            </p:nvSpPr>
            <p:spPr bwMode="auto">
              <a:xfrm>
                <a:off x="6249241" y="4267994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3" name="TextBox 18"/>
              <p:cNvSpPr txBox="1">
                <a:spLocks noChangeArrowheads="1"/>
              </p:cNvSpPr>
              <p:nvPr/>
            </p:nvSpPr>
            <p:spPr bwMode="auto">
              <a:xfrm>
                <a:off x="6019800" y="3962400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rot="5400000" flipH="1" flipV="1">
                <a:off x="3389555" y="4152658"/>
                <a:ext cx="2972904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4876800" y="5638317"/>
                <a:ext cx="3429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21"/>
              <p:cNvSpPr txBox="1">
                <a:spLocks noChangeArrowheads="1"/>
              </p:cNvSpPr>
              <p:nvPr/>
            </p:nvSpPr>
            <p:spPr bwMode="auto">
              <a:xfrm>
                <a:off x="4280052" y="2643409"/>
                <a:ext cx="520276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x2</a:t>
                </a:r>
              </a:p>
            </p:txBody>
          </p:sp>
          <p:sp>
            <p:nvSpPr>
              <p:cNvPr id="47" name="TextBox 22"/>
              <p:cNvSpPr txBox="1">
                <a:spLocks noChangeArrowheads="1"/>
              </p:cNvSpPr>
              <p:nvPr/>
            </p:nvSpPr>
            <p:spPr bwMode="auto">
              <a:xfrm>
                <a:off x="7680545" y="5638316"/>
                <a:ext cx="520276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x1</a:t>
                </a:r>
              </a:p>
            </p:txBody>
          </p:sp>
          <p:sp>
            <p:nvSpPr>
              <p:cNvPr id="53" name="TextBox 16">
                <a:extLst>
                  <a:ext uri="{FF2B5EF4-FFF2-40B4-BE49-F238E27FC236}">
                    <a16:creationId xmlns:a16="http://schemas.microsoft.com/office/drawing/2014/main" id="{2E001598-5B59-431D-9BA4-36F1CD413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5514" y="4614704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56" name="TextBox 16">
                <a:extLst>
                  <a:ext uri="{FF2B5EF4-FFF2-40B4-BE49-F238E27FC236}">
                    <a16:creationId xmlns:a16="http://schemas.microsoft.com/office/drawing/2014/main" id="{811F0EEA-2730-4677-8446-8A81BD603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3045" y="4843379"/>
                <a:ext cx="401747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57" name="TextBox 8">
                <a:extLst>
                  <a:ext uri="{FF2B5EF4-FFF2-40B4-BE49-F238E27FC236}">
                    <a16:creationId xmlns:a16="http://schemas.microsoft.com/office/drawing/2014/main" id="{31E43AB7-418F-446C-BE1D-595060C5D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8314" y="3753614"/>
                <a:ext cx="387192" cy="4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88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8" name="TextBox 23"/>
            <p:cNvSpPr txBox="1">
              <a:spLocks noChangeArrowheads="1"/>
            </p:cNvSpPr>
            <p:nvPr/>
          </p:nvSpPr>
          <p:spPr bwMode="auto">
            <a:xfrm>
              <a:off x="1936303" y="5259782"/>
              <a:ext cx="393429" cy="45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88" b="1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49" name="TextBox 28"/>
            <p:cNvSpPr txBox="1">
              <a:spLocks noChangeArrowheads="1"/>
            </p:cNvSpPr>
            <p:nvPr/>
          </p:nvSpPr>
          <p:spPr bwMode="auto">
            <a:xfrm>
              <a:off x="3065017" y="5716983"/>
              <a:ext cx="393429" cy="45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88" b="1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1631504" y="5134527"/>
              <a:ext cx="989045" cy="849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545904" y="5591802"/>
              <a:ext cx="1219200" cy="65858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prstClr val="white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58713" y="6640746"/>
            <a:ext cx="609950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James Hays – Machine Learning Overview</a:t>
            </a:r>
          </a:p>
        </p:txBody>
      </p:sp>
    </p:spTree>
    <p:extLst>
      <p:ext uri="{BB962C8B-B14F-4D97-AF65-F5344CB8AC3E}">
        <p14:creationId xmlns:p14="http://schemas.microsoft.com/office/powerpoint/2010/main" val="236347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Linear classifier</a:t>
                </a:r>
              </a:p>
              <a:p>
                <a:pPr lvl="1">
                  <a:spcAft>
                    <a:spcPts val="1059"/>
                  </a:spcAft>
                </a:pPr>
                <a:r>
                  <a:rPr lang="en-US" dirty="0"/>
                  <a:t>Find a linear function </a:t>
                </a:r>
                <a:r>
                  <a:rPr lang="en-US" i="1" dirty="0"/>
                  <a:t>f</a:t>
                </a:r>
                <a:r>
                  <a:rPr lang="en-US" dirty="0"/>
                  <a:t> of the inputs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 </a:t>
                </a:r>
                <a:r>
                  <a:rPr lang="en-US" dirty="0"/>
                  <a:t>that separates the classes</a:t>
                </a:r>
              </a:p>
              <a:p>
                <a:pPr marL="357206" lvl="1" indent="0">
                  <a:spcAft>
                    <a:spcPts val="1059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Use pairs of inputs and labels to find the </a:t>
                </a:r>
                <a:r>
                  <a:rPr lang="en-US" dirty="0">
                    <a:solidFill>
                      <a:srgbClr val="FF0000"/>
                    </a:solidFill>
                  </a:rPr>
                  <a:t>weights matrix </a:t>
                </a:r>
                <a:r>
                  <a:rPr lang="en-US" i="1" dirty="0"/>
                  <a:t>W</a:t>
                </a:r>
                <a:r>
                  <a:rPr lang="en-US" dirty="0"/>
                  <a:t> and the </a:t>
                </a:r>
                <a:r>
                  <a:rPr lang="en-US" dirty="0">
                    <a:solidFill>
                      <a:srgbClr val="FF0000"/>
                    </a:solidFill>
                  </a:rPr>
                  <a:t>bias vector </a:t>
                </a:r>
                <a:r>
                  <a:rPr lang="en-US" i="1" dirty="0"/>
                  <a:t>b</a:t>
                </a:r>
              </a:p>
              <a:p>
                <a:pPr lvl="2"/>
                <a:r>
                  <a:rPr lang="en-US" dirty="0"/>
                  <a:t>The weights and biases are the </a:t>
                </a:r>
                <a:r>
                  <a:rPr lang="en-US" sz="1588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dirty="0"/>
                  <a:t> of the function </a:t>
                </a:r>
                <a:r>
                  <a:rPr lang="en-US" i="1" dirty="0"/>
                  <a:t>f</a:t>
                </a:r>
              </a:p>
              <a:p>
                <a:pPr lvl="1"/>
                <a:r>
                  <a:rPr lang="en-US" dirty="0"/>
                  <a:t>Several methods have been used to find the optimal set of parameters of a linear classifier </a:t>
                </a:r>
              </a:p>
              <a:p>
                <a:pPr lvl="2"/>
                <a:r>
                  <a:rPr lang="en-US" dirty="0"/>
                  <a:t>A common method of choice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Perceptron </a:t>
                </a:r>
                <a:r>
                  <a:rPr lang="en-US" dirty="0"/>
                  <a:t>algorithm, where the parameters are updated until a minimal error is reached (single layer, does not use backpropagation)</a:t>
                </a:r>
              </a:p>
              <a:p>
                <a:pPr lvl="1"/>
                <a:r>
                  <a:rPr lang="en-US" dirty="0"/>
                  <a:t>Linear classifier is a simple approach, but it is a building block of advanced classification algorithms, such as SVM and neural networks</a:t>
                </a:r>
              </a:p>
              <a:p>
                <a:pPr lvl="2"/>
                <a:r>
                  <a:rPr lang="en-US" dirty="0"/>
                  <a:t>Earlier multi-layer neural networks were referred to as multi-layer </a:t>
                </a:r>
                <a:r>
                  <a:rPr lang="en-US" dirty="0" err="1"/>
                  <a:t>perceptrons</a:t>
                </a:r>
                <a:r>
                  <a:rPr lang="en-US" dirty="0"/>
                  <a:t> (MLPs)</a:t>
                </a:r>
              </a:p>
              <a:p>
                <a:pPr lvl="2"/>
                <a:endParaRPr lang="en-US" dirty="0"/>
              </a:p>
              <a:p>
                <a:pPr marL="806799" lvl="2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A12C-6286-4C64-AB38-1BFC41A859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 Basics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7005</TotalTime>
  <Words>1358</Words>
  <Application>Microsoft Office PowerPoint</Application>
  <PresentationFormat>On-screen Show (4:3)</PresentationFormat>
  <Paragraphs>222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 Math</vt:lpstr>
      <vt:lpstr>Courier New</vt:lpstr>
      <vt:lpstr>Palatino Linotype</vt:lpstr>
      <vt:lpstr>Wingdings</vt:lpstr>
      <vt:lpstr>Office Theme</vt:lpstr>
      <vt:lpstr>Artificial Intelligence  for Medicine II </vt:lpstr>
      <vt:lpstr>Machine Learning Basics</vt:lpstr>
      <vt:lpstr>Machine Learning Types</vt:lpstr>
      <vt:lpstr>Supervised Learning</vt:lpstr>
      <vt:lpstr>Unsupervised Learning </vt:lpstr>
      <vt:lpstr>Nearest Neighbor Classifier</vt:lpstr>
      <vt:lpstr>Nearest Neighbor Classifier</vt:lpstr>
      <vt:lpstr>k-Nearest Neighbors Classifier</vt:lpstr>
      <vt:lpstr>Linear Classifier</vt:lpstr>
      <vt:lpstr>Linear Classifier</vt:lpstr>
      <vt:lpstr>Support Vector Machines</vt:lpstr>
      <vt:lpstr>Linear vs Non-linear Techniques</vt:lpstr>
      <vt:lpstr>Linear vs Non-linear Techniques</vt:lpstr>
      <vt:lpstr>Non-linear Techniques</vt:lpstr>
      <vt:lpstr>Non-linear Support Vector Machines</vt:lpstr>
      <vt:lpstr>Binary vs Multi-class Classification</vt:lpstr>
      <vt:lpstr>Binary vs Multi-class Classification</vt:lpstr>
      <vt:lpstr>Computer Vision Tasks</vt:lpstr>
      <vt:lpstr>No-Free-Lunch Theorem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Noriko</dc:creator>
  <cp:lastModifiedBy>Selim AKYOKUŞ</cp:lastModifiedBy>
  <cp:revision>325</cp:revision>
  <dcterms:created xsi:type="dcterms:W3CDTF">2009-07-22T04:23:27Z</dcterms:created>
  <dcterms:modified xsi:type="dcterms:W3CDTF">2025-05-28T10:21:54Z</dcterms:modified>
</cp:coreProperties>
</file>