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03"/>
  </p:notesMasterIdLst>
  <p:handoutMasterIdLst>
    <p:handoutMasterId r:id="rId104"/>
  </p:handoutMasterIdLst>
  <p:sldIdLst>
    <p:sldId id="256" r:id="rId2"/>
    <p:sldId id="493" r:id="rId3"/>
    <p:sldId id="496" r:id="rId4"/>
    <p:sldId id="497" r:id="rId5"/>
    <p:sldId id="609" r:id="rId6"/>
    <p:sldId id="498" r:id="rId7"/>
    <p:sldId id="610" r:id="rId8"/>
    <p:sldId id="524" r:id="rId9"/>
    <p:sldId id="611" r:id="rId10"/>
    <p:sldId id="526" r:id="rId11"/>
    <p:sldId id="499" r:id="rId12"/>
    <p:sldId id="612" r:id="rId13"/>
    <p:sldId id="527" r:id="rId14"/>
    <p:sldId id="613" r:id="rId15"/>
    <p:sldId id="528" r:id="rId16"/>
    <p:sldId id="529" r:id="rId17"/>
    <p:sldId id="530" r:id="rId18"/>
    <p:sldId id="533" r:id="rId19"/>
    <p:sldId id="614" r:id="rId20"/>
    <p:sldId id="534" r:id="rId21"/>
    <p:sldId id="535" r:id="rId22"/>
    <p:sldId id="505" r:id="rId23"/>
    <p:sldId id="506" r:id="rId24"/>
    <p:sldId id="507" r:id="rId25"/>
    <p:sldId id="503" r:id="rId26"/>
    <p:sldId id="615" r:id="rId27"/>
    <p:sldId id="616" r:id="rId28"/>
    <p:sldId id="536" r:id="rId29"/>
    <p:sldId id="617" r:id="rId30"/>
    <p:sldId id="538" r:id="rId31"/>
    <p:sldId id="539" r:id="rId32"/>
    <p:sldId id="540" r:id="rId33"/>
    <p:sldId id="515" r:id="rId34"/>
    <p:sldId id="618" r:id="rId35"/>
    <p:sldId id="542" r:id="rId36"/>
    <p:sldId id="541" r:id="rId37"/>
    <p:sldId id="543" r:id="rId38"/>
    <p:sldId id="544" r:id="rId39"/>
    <p:sldId id="619" r:id="rId40"/>
    <p:sldId id="620" r:id="rId41"/>
    <p:sldId id="621" r:id="rId42"/>
    <p:sldId id="548" r:id="rId43"/>
    <p:sldId id="622" r:id="rId44"/>
    <p:sldId id="623" r:id="rId45"/>
    <p:sldId id="624" r:id="rId46"/>
    <p:sldId id="625" r:id="rId47"/>
    <p:sldId id="626" r:id="rId48"/>
    <p:sldId id="627" r:id="rId49"/>
    <p:sldId id="628" r:id="rId50"/>
    <p:sldId id="629" r:id="rId51"/>
    <p:sldId id="630" r:id="rId52"/>
    <p:sldId id="631" r:id="rId53"/>
    <p:sldId id="632" r:id="rId54"/>
    <p:sldId id="508" r:id="rId55"/>
    <p:sldId id="512" r:id="rId56"/>
    <p:sldId id="633" r:id="rId57"/>
    <p:sldId id="634" r:id="rId58"/>
    <p:sldId id="510" r:id="rId59"/>
    <p:sldId id="635" r:id="rId60"/>
    <p:sldId id="511" r:id="rId61"/>
    <p:sldId id="636" r:id="rId62"/>
    <p:sldId id="637" r:id="rId63"/>
    <p:sldId id="513" r:id="rId64"/>
    <p:sldId id="595" r:id="rId65"/>
    <p:sldId id="600" r:id="rId66"/>
    <p:sldId id="638" r:id="rId67"/>
    <p:sldId id="550" r:id="rId68"/>
    <p:sldId id="517" r:id="rId69"/>
    <p:sldId id="639" r:id="rId70"/>
    <p:sldId id="640" r:id="rId71"/>
    <p:sldId id="641" r:id="rId72"/>
    <p:sldId id="642" r:id="rId73"/>
    <p:sldId id="643" r:id="rId74"/>
    <p:sldId id="644" r:id="rId75"/>
    <p:sldId id="518" r:id="rId76"/>
    <p:sldId id="645" r:id="rId77"/>
    <p:sldId id="520" r:id="rId78"/>
    <p:sldId id="646" r:id="rId79"/>
    <p:sldId id="647" r:id="rId80"/>
    <p:sldId id="648" r:id="rId81"/>
    <p:sldId id="356" r:id="rId82"/>
    <p:sldId id="369" r:id="rId83"/>
    <p:sldId id="649" r:id="rId84"/>
    <p:sldId id="653" r:id="rId85"/>
    <p:sldId id="654" r:id="rId86"/>
    <p:sldId id="656" r:id="rId87"/>
    <p:sldId id="659" r:id="rId88"/>
    <p:sldId id="660" r:id="rId89"/>
    <p:sldId id="661" r:id="rId90"/>
    <p:sldId id="277" r:id="rId91"/>
    <p:sldId id="278" r:id="rId92"/>
    <p:sldId id="662" r:id="rId93"/>
    <p:sldId id="668" r:id="rId94"/>
    <p:sldId id="667" r:id="rId95"/>
    <p:sldId id="412" r:id="rId96"/>
    <p:sldId id="416" r:id="rId97"/>
    <p:sldId id="398" r:id="rId98"/>
    <p:sldId id="531" r:id="rId99"/>
    <p:sldId id="419" r:id="rId100"/>
    <p:sldId id="1937" r:id="rId101"/>
    <p:sldId id="492" r:id="rId10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0000"/>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1E4E275-41A3-4D35-646E-4D96C92353E2}"/>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10243" name="Rectangle 3">
            <a:extLst>
              <a:ext uri="{FF2B5EF4-FFF2-40B4-BE49-F238E27FC236}">
                <a16:creationId xmlns:a16="http://schemas.microsoft.com/office/drawing/2014/main" id="{8A715913-970E-6247-39CB-B11FD83DAECC}"/>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10244" name="Rectangle 4">
            <a:extLst>
              <a:ext uri="{FF2B5EF4-FFF2-40B4-BE49-F238E27FC236}">
                <a16:creationId xmlns:a16="http://schemas.microsoft.com/office/drawing/2014/main" id="{C9D96A7B-76F6-68E4-F26E-9C8D12CBC910}"/>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10245" name="Rectangle 5">
            <a:extLst>
              <a:ext uri="{FF2B5EF4-FFF2-40B4-BE49-F238E27FC236}">
                <a16:creationId xmlns:a16="http://schemas.microsoft.com/office/drawing/2014/main" id="{BC813A21-4948-DB33-A9F8-C4B83849D62E}"/>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8681ACE7-92EE-4494-916B-C3CFB279A2E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02.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93,'57'-2,"70"-10,-18 3,176 7,-129 5,442-32,-359 14,-227 14,408-20,454 17,-475 6,-373-1,-2 2,2 1,32 9,38 5,84 6,-152-21,1-1,35-3,22 2,-89-2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05.2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32,'51'3,"0"1,0 3,79 21,-45-11,-1-4,89 2,173-9,-236-5,2094-56,-980 37,-793 21,-312-2,131-3,-232 0,0-1,30-9,7-2,-23 7,50-8,-75 14,0 1,0-1,1 1,-2 1,2 0,-1-1,0 2,12 2,-18-3,-1-1,1 0,0 1,0-1,-1 0,1 1,0-1,0 0,-1 1,0-1,1 1,0 0,0-1,-1 0,0 1,1 0,-1 0,1-1,0 1,-1 0,0 0,0-1,0 1,1 0,-1 0,0-1,0 1,0 0,0 0,1-1,-1 1,-1 0,1 0,0-1,0 1,0 1,0-2,-1 1,1 1,-20 26,20-27,-22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10.6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5,'50'3,"85"15,18 1,536-11,-424-11,2003 3,-2193-4,83-13,23-3,24 17,40-2,-221 4,-24 2,0-1,0 0,0 0,0 0,0 0,-1 0,1 0,0 0,0 1,0-1,0 0,0 0,0 0,-1 0,1 0,0 0,0 0,0 0,0 0,0 1,0-1,0 0,0 0,0 0,0 1,0-1,0 0,0 0,0 0,0 0,0 1,0-1,0 0,0 0,0 0,1 0,-1 0,0 0,0 0,0 0,0 0,0 0,0 1,1-1,-1 0,0 0,0 0,0 0,0 0,0 0,0 0,0 1,0-1,0 0,0 0,1 0,-1 0,0 0,0 0,0 0,1 0,-1 0,0 0,-14 8,-24 9,-8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14.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17,'40'0,"-13"-1,-1 1,1 1,-1 2,1 0,33 9,-20-2,0-2,0-2,1-2,-1-2,52-2,-88 0,45 2,1 2,-2 3,74 19,-3 1,-21-15,-1-3,111-5,-140-4,1407 0,-625-2,-128-12,491 3,-738 13,-171 1,235-3,-2-33,-450 24,49-7,144 2,-245 13,46-7,9-2,-14 8,-23 2,94-15,-101 9,0 3,75 2,-78 2,1-1,85-13,-110 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B60210B-D8A7-3B4B-CCCB-5DA36A6BD06D}"/>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6E8FE1B4-BD00-D08B-EC37-4AF452622124}"/>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A3B7DB48-9510-188D-A23C-940EBDF60D1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6491C5C-DA22-8819-B769-27D69925998B}"/>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7F1EA570-5AB7-90E8-F579-BCC1C9C17765}"/>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21BA5E41-C1CF-D4EC-AC35-43A18A732CCA}"/>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0747867-4E1E-496C-BAAF-5ECD9DEA91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552EC3D-0B78-DBAB-F8E2-2955BF65CF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379222-2690-4B4E-AFD6-28C834CD6883}" type="slidenum">
              <a:rPr lang="en-US" altLang="en-US" sz="1300"/>
              <a:pPr>
                <a:spcBef>
                  <a:spcPct val="0"/>
                </a:spcBef>
              </a:pPr>
              <a:t>1</a:t>
            </a:fld>
            <a:endParaRPr lang="en-US" altLang="en-US" sz="1300"/>
          </a:p>
        </p:txBody>
      </p:sp>
      <p:sp>
        <p:nvSpPr>
          <p:cNvPr id="5123" name="Rectangle 2">
            <a:extLst>
              <a:ext uri="{FF2B5EF4-FFF2-40B4-BE49-F238E27FC236}">
                <a16:creationId xmlns:a16="http://schemas.microsoft.com/office/drawing/2014/main" id="{AC2573C6-0A73-947E-3891-73C6E3D8494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A9F8A78-1EE6-59C6-70F1-9A76029E34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a:p>
        </p:txBody>
      </p:sp>
    </p:spTree>
    <p:extLst>
      <p:ext uri="{BB962C8B-B14F-4D97-AF65-F5344CB8AC3E}">
        <p14:creationId xmlns:p14="http://schemas.microsoft.com/office/powerpoint/2010/main" val="70822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a:p>
        </p:txBody>
      </p:sp>
    </p:spTree>
    <p:extLst>
      <p:ext uri="{BB962C8B-B14F-4D97-AF65-F5344CB8AC3E}">
        <p14:creationId xmlns:p14="http://schemas.microsoft.com/office/powerpoint/2010/main" val="331126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a:p>
        </p:txBody>
      </p:sp>
    </p:spTree>
    <p:extLst>
      <p:ext uri="{BB962C8B-B14F-4D97-AF65-F5344CB8AC3E}">
        <p14:creationId xmlns:p14="http://schemas.microsoft.com/office/powerpoint/2010/main" val="349597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a:p>
        </p:txBody>
      </p:sp>
    </p:spTree>
    <p:extLst>
      <p:ext uri="{BB962C8B-B14F-4D97-AF65-F5344CB8AC3E}">
        <p14:creationId xmlns:p14="http://schemas.microsoft.com/office/powerpoint/2010/main" val="59346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186541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217668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33</a:t>
            </a:fld>
            <a:endParaRPr lang="en-US"/>
          </a:p>
        </p:txBody>
      </p:sp>
    </p:spTree>
    <p:extLst>
      <p:ext uri="{BB962C8B-B14F-4D97-AF65-F5344CB8AC3E}">
        <p14:creationId xmlns:p14="http://schemas.microsoft.com/office/powerpoint/2010/main" val="315174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37</a:t>
            </a:fld>
            <a:endParaRPr lang="en-US"/>
          </a:p>
        </p:txBody>
      </p:sp>
    </p:spTree>
    <p:extLst>
      <p:ext uri="{BB962C8B-B14F-4D97-AF65-F5344CB8AC3E}">
        <p14:creationId xmlns:p14="http://schemas.microsoft.com/office/powerpoint/2010/main" val="3608787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40</a:t>
            </a:fld>
            <a:endParaRPr lang="en-US"/>
          </a:p>
        </p:txBody>
      </p:sp>
    </p:spTree>
    <p:extLst>
      <p:ext uri="{BB962C8B-B14F-4D97-AF65-F5344CB8AC3E}">
        <p14:creationId xmlns:p14="http://schemas.microsoft.com/office/powerpoint/2010/main" val="3780309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41</a:t>
            </a:fld>
            <a:endParaRPr lang="en-US"/>
          </a:p>
        </p:txBody>
      </p:sp>
    </p:spTree>
    <p:extLst>
      <p:ext uri="{BB962C8B-B14F-4D97-AF65-F5344CB8AC3E}">
        <p14:creationId xmlns:p14="http://schemas.microsoft.com/office/powerpoint/2010/main" val="356207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a:p>
        </p:txBody>
      </p:sp>
    </p:spTree>
    <p:extLst>
      <p:ext uri="{BB962C8B-B14F-4D97-AF65-F5344CB8AC3E}">
        <p14:creationId xmlns:p14="http://schemas.microsoft.com/office/powerpoint/2010/main" val="122854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42</a:t>
            </a:fld>
            <a:endParaRPr lang="en-US"/>
          </a:p>
        </p:txBody>
      </p:sp>
    </p:spTree>
    <p:extLst>
      <p:ext uri="{BB962C8B-B14F-4D97-AF65-F5344CB8AC3E}">
        <p14:creationId xmlns:p14="http://schemas.microsoft.com/office/powerpoint/2010/main" val="4275976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43</a:t>
            </a:fld>
            <a:endParaRPr lang="en-US"/>
          </a:p>
        </p:txBody>
      </p:sp>
    </p:spTree>
    <p:extLst>
      <p:ext uri="{BB962C8B-B14F-4D97-AF65-F5344CB8AC3E}">
        <p14:creationId xmlns:p14="http://schemas.microsoft.com/office/powerpoint/2010/main" val="22976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44</a:t>
            </a:fld>
            <a:endParaRPr lang="en-US"/>
          </a:p>
        </p:txBody>
      </p:sp>
    </p:spTree>
    <p:extLst>
      <p:ext uri="{BB962C8B-B14F-4D97-AF65-F5344CB8AC3E}">
        <p14:creationId xmlns:p14="http://schemas.microsoft.com/office/powerpoint/2010/main" val="111925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46</a:t>
            </a:fld>
            <a:endParaRPr lang="en-US"/>
          </a:p>
        </p:txBody>
      </p:sp>
    </p:spTree>
    <p:extLst>
      <p:ext uri="{BB962C8B-B14F-4D97-AF65-F5344CB8AC3E}">
        <p14:creationId xmlns:p14="http://schemas.microsoft.com/office/powerpoint/2010/main" val="1740149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47</a:t>
            </a:fld>
            <a:endParaRPr lang="en-US"/>
          </a:p>
        </p:txBody>
      </p:sp>
    </p:spTree>
    <p:extLst>
      <p:ext uri="{BB962C8B-B14F-4D97-AF65-F5344CB8AC3E}">
        <p14:creationId xmlns:p14="http://schemas.microsoft.com/office/powerpoint/2010/main" val="234484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48</a:t>
            </a:fld>
            <a:endParaRPr lang="en-US"/>
          </a:p>
        </p:txBody>
      </p:sp>
    </p:spTree>
    <p:extLst>
      <p:ext uri="{BB962C8B-B14F-4D97-AF65-F5344CB8AC3E}">
        <p14:creationId xmlns:p14="http://schemas.microsoft.com/office/powerpoint/2010/main" val="2025322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49</a:t>
            </a:fld>
            <a:endParaRPr lang="en-US"/>
          </a:p>
        </p:txBody>
      </p:sp>
    </p:spTree>
    <p:extLst>
      <p:ext uri="{BB962C8B-B14F-4D97-AF65-F5344CB8AC3E}">
        <p14:creationId xmlns:p14="http://schemas.microsoft.com/office/powerpoint/2010/main" val="3594602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51</a:t>
            </a:fld>
            <a:endParaRPr lang="en-US"/>
          </a:p>
        </p:txBody>
      </p:sp>
    </p:spTree>
    <p:extLst>
      <p:ext uri="{BB962C8B-B14F-4D97-AF65-F5344CB8AC3E}">
        <p14:creationId xmlns:p14="http://schemas.microsoft.com/office/powerpoint/2010/main" val="3792899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54</a:t>
            </a:fld>
            <a:endParaRPr lang="en-US"/>
          </a:p>
        </p:txBody>
      </p:sp>
    </p:spTree>
    <p:extLst>
      <p:ext uri="{BB962C8B-B14F-4D97-AF65-F5344CB8AC3E}">
        <p14:creationId xmlns:p14="http://schemas.microsoft.com/office/powerpoint/2010/main" val="66051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55</a:t>
            </a:fld>
            <a:endParaRPr lang="en-US"/>
          </a:p>
        </p:txBody>
      </p:sp>
    </p:spTree>
    <p:extLst>
      <p:ext uri="{BB962C8B-B14F-4D97-AF65-F5344CB8AC3E}">
        <p14:creationId xmlns:p14="http://schemas.microsoft.com/office/powerpoint/2010/main" val="323522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a:p>
        </p:txBody>
      </p:sp>
    </p:spTree>
    <p:extLst>
      <p:ext uri="{BB962C8B-B14F-4D97-AF65-F5344CB8AC3E}">
        <p14:creationId xmlns:p14="http://schemas.microsoft.com/office/powerpoint/2010/main" val="368962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57</a:t>
            </a:fld>
            <a:endParaRPr lang="en-US"/>
          </a:p>
        </p:txBody>
      </p:sp>
    </p:spTree>
    <p:extLst>
      <p:ext uri="{BB962C8B-B14F-4D97-AF65-F5344CB8AC3E}">
        <p14:creationId xmlns:p14="http://schemas.microsoft.com/office/powerpoint/2010/main" val="1165768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60</a:t>
            </a:fld>
            <a:endParaRPr lang="en-US"/>
          </a:p>
        </p:txBody>
      </p:sp>
    </p:spTree>
    <p:extLst>
      <p:ext uri="{BB962C8B-B14F-4D97-AF65-F5344CB8AC3E}">
        <p14:creationId xmlns:p14="http://schemas.microsoft.com/office/powerpoint/2010/main" val="65660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61</a:t>
            </a:fld>
            <a:endParaRPr lang="en-US"/>
          </a:p>
        </p:txBody>
      </p:sp>
    </p:spTree>
    <p:extLst>
      <p:ext uri="{BB962C8B-B14F-4D97-AF65-F5344CB8AC3E}">
        <p14:creationId xmlns:p14="http://schemas.microsoft.com/office/powerpoint/2010/main" val="1542000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62</a:t>
            </a:fld>
            <a:endParaRPr lang="en-US"/>
          </a:p>
        </p:txBody>
      </p:sp>
    </p:spTree>
    <p:extLst>
      <p:ext uri="{BB962C8B-B14F-4D97-AF65-F5344CB8AC3E}">
        <p14:creationId xmlns:p14="http://schemas.microsoft.com/office/powerpoint/2010/main" val="1109335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63</a:t>
            </a:fld>
            <a:endParaRPr lang="en-US"/>
          </a:p>
        </p:txBody>
      </p:sp>
    </p:spTree>
    <p:extLst>
      <p:ext uri="{BB962C8B-B14F-4D97-AF65-F5344CB8AC3E}">
        <p14:creationId xmlns:p14="http://schemas.microsoft.com/office/powerpoint/2010/main" val="1297644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64</a:t>
            </a:fld>
            <a:endParaRPr lang="en-US"/>
          </a:p>
        </p:txBody>
      </p:sp>
    </p:spTree>
    <p:extLst>
      <p:ext uri="{BB962C8B-B14F-4D97-AF65-F5344CB8AC3E}">
        <p14:creationId xmlns:p14="http://schemas.microsoft.com/office/powerpoint/2010/main" val="1805376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66</a:t>
            </a:fld>
            <a:endParaRPr lang="en-US"/>
          </a:p>
        </p:txBody>
      </p:sp>
    </p:spTree>
    <p:extLst>
      <p:ext uri="{BB962C8B-B14F-4D97-AF65-F5344CB8AC3E}">
        <p14:creationId xmlns:p14="http://schemas.microsoft.com/office/powerpoint/2010/main" val="4088586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68</a:t>
            </a:fld>
            <a:endParaRPr lang="en-US"/>
          </a:p>
        </p:txBody>
      </p:sp>
    </p:spTree>
    <p:extLst>
      <p:ext uri="{BB962C8B-B14F-4D97-AF65-F5344CB8AC3E}">
        <p14:creationId xmlns:p14="http://schemas.microsoft.com/office/powerpoint/2010/main" val="2330532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69</a:t>
            </a:fld>
            <a:endParaRPr lang="en-US"/>
          </a:p>
        </p:txBody>
      </p:sp>
    </p:spTree>
    <p:extLst>
      <p:ext uri="{BB962C8B-B14F-4D97-AF65-F5344CB8AC3E}">
        <p14:creationId xmlns:p14="http://schemas.microsoft.com/office/powerpoint/2010/main" val="2581168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70</a:t>
            </a:fld>
            <a:endParaRPr lang="en-US"/>
          </a:p>
        </p:txBody>
      </p:sp>
    </p:spTree>
    <p:extLst>
      <p:ext uri="{BB962C8B-B14F-4D97-AF65-F5344CB8AC3E}">
        <p14:creationId xmlns:p14="http://schemas.microsoft.com/office/powerpoint/2010/main" val="41092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7</a:t>
            </a:fld>
            <a:endParaRPr lang="en-US"/>
          </a:p>
        </p:txBody>
      </p:sp>
    </p:spTree>
    <p:extLst>
      <p:ext uri="{BB962C8B-B14F-4D97-AF65-F5344CB8AC3E}">
        <p14:creationId xmlns:p14="http://schemas.microsoft.com/office/powerpoint/2010/main" val="507868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71</a:t>
            </a:fld>
            <a:endParaRPr lang="en-US"/>
          </a:p>
        </p:txBody>
      </p:sp>
    </p:spTree>
    <p:extLst>
      <p:ext uri="{BB962C8B-B14F-4D97-AF65-F5344CB8AC3E}">
        <p14:creationId xmlns:p14="http://schemas.microsoft.com/office/powerpoint/2010/main" val="1979488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72</a:t>
            </a:fld>
            <a:endParaRPr lang="en-US"/>
          </a:p>
        </p:txBody>
      </p:sp>
    </p:spTree>
    <p:extLst>
      <p:ext uri="{BB962C8B-B14F-4D97-AF65-F5344CB8AC3E}">
        <p14:creationId xmlns:p14="http://schemas.microsoft.com/office/powerpoint/2010/main" val="2579892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73</a:t>
            </a:fld>
            <a:endParaRPr lang="en-US"/>
          </a:p>
        </p:txBody>
      </p:sp>
    </p:spTree>
    <p:extLst>
      <p:ext uri="{BB962C8B-B14F-4D97-AF65-F5344CB8AC3E}">
        <p14:creationId xmlns:p14="http://schemas.microsoft.com/office/powerpoint/2010/main" val="1333640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74</a:t>
            </a:fld>
            <a:endParaRPr lang="en-US"/>
          </a:p>
        </p:txBody>
      </p:sp>
    </p:spTree>
    <p:extLst>
      <p:ext uri="{BB962C8B-B14F-4D97-AF65-F5344CB8AC3E}">
        <p14:creationId xmlns:p14="http://schemas.microsoft.com/office/powerpoint/2010/main" val="2654106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75</a:t>
            </a:fld>
            <a:endParaRPr lang="en-US"/>
          </a:p>
        </p:txBody>
      </p:sp>
    </p:spTree>
    <p:extLst>
      <p:ext uri="{BB962C8B-B14F-4D97-AF65-F5344CB8AC3E}">
        <p14:creationId xmlns:p14="http://schemas.microsoft.com/office/powerpoint/2010/main" val="1222219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endParaRPr lang="en-US" dirty="0"/>
              </a:p>
            </p:txBody>
          </p:sp>
        </mc:Choice>
        <mc:Fallback xmlns="">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l-GR" altLang="el-GR" dirty="0" smtClean="0"/>
                  <a:t>two</a:t>
                </a:r>
                <a:r>
                  <a:rPr lang="el-GR" altLang="el-GR" dirty="0"/>
                  <a:t> </a:t>
                </a:r>
                <a:r>
                  <a:rPr lang="el-GR" altLang="el-GR" dirty="0" err="1"/>
                  <a:t>RNNs</a:t>
                </a:r>
                <a:r>
                  <a:rPr lang="el-GR" altLang="el-GR" dirty="0"/>
                  <a:t> </a:t>
                </a:r>
                <a:r>
                  <a:rPr lang="el-GR" altLang="el-GR" dirty="0" err="1"/>
                  <a:t>stacked</a:t>
                </a:r>
                <a:r>
                  <a:rPr lang="el-GR" altLang="el-GR" dirty="0"/>
                  <a:t> on </a:t>
                </a:r>
                <a:r>
                  <a:rPr lang="el-GR" altLang="el-GR" dirty="0" err="1"/>
                  <a:t>top</a:t>
                </a:r>
                <a:r>
                  <a:rPr lang="el-GR" altLang="el-GR" dirty="0"/>
                  <a:t> of </a:t>
                </a:r>
                <a:r>
                  <a:rPr lang="el-GR" altLang="el-GR" dirty="0" err="1"/>
                  <a:t>each</a:t>
                </a:r>
                <a:r>
                  <a:rPr lang="el-GR" altLang="el-GR" dirty="0"/>
                  <a:t> </a:t>
                </a:r>
                <a:r>
                  <a:rPr lang="el-GR" altLang="el-GR" dirty="0" err="1"/>
                  <a:t>other</a:t>
                </a:r>
                <a:endParaRPr lang="en-US" altLang="el-GR" dirty="0"/>
              </a:p>
              <a:p>
                <a:pPr lvl="0" defTabSz="914400" eaLnBrk="0" fontAlgn="base" hangingPunct="0">
                  <a:spcBef>
                    <a:spcPct val="0"/>
                  </a:spcBef>
                  <a:spcAft>
                    <a:spcPct val="0"/>
                  </a:spcAft>
                </a:pPr>
                <a:r>
                  <a:rPr lang="el-GR" altLang="el-GR" dirty="0" err="1"/>
                  <a:t>output</a:t>
                </a:r>
                <a:r>
                  <a:rPr lang="el-GR" altLang="el-GR" dirty="0"/>
                  <a:t> </a:t>
                </a:r>
                <a:r>
                  <a:rPr lang="el-GR" altLang="el-GR" dirty="0" err="1"/>
                  <a:t>is</a:t>
                </a:r>
                <a:r>
                  <a:rPr lang="el-GR" altLang="el-GR" dirty="0"/>
                  <a:t> </a:t>
                </a:r>
                <a:r>
                  <a:rPr lang="el-GR" altLang="el-GR" dirty="0" err="1"/>
                  <a:t>computed</a:t>
                </a:r>
                <a:r>
                  <a:rPr lang="el-GR" altLang="el-GR" dirty="0"/>
                  <a:t> </a:t>
                </a:r>
                <a:r>
                  <a:rPr lang="el-GR" altLang="el-GR" dirty="0" err="1"/>
                  <a:t>based</a:t>
                </a:r>
                <a:r>
                  <a:rPr lang="el-GR" altLang="el-GR" dirty="0"/>
                  <a:t> on the </a:t>
                </a:r>
                <a:r>
                  <a:rPr lang="el-GR" altLang="el-GR" dirty="0" err="1" smtClean="0"/>
                  <a:t>hidden</a:t>
                </a:r>
                <a:r>
                  <a:rPr lang="el-GR" altLang="el-GR" dirty="0" smtClean="0"/>
                  <a:t> </a:t>
                </a:r>
                <a:r>
                  <a:rPr lang="el-GR" altLang="el-GR" dirty="0" err="1"/>
                  <a:t>state</a:t>
                </a:r>
                <a:r>
                  <a:rPr lang="el-GR" altLang="el-GR" dirty="0"/>
                  <a:t> of </a:t>
                </a:r>
                <a:r>
                  <a:rPr lang="el-GR" altLang="el-GR" dirty="0" err="1"/>
                  <a:t>both</a:t>
                </a:r>
                <a:r>
                  <a:rPr lang="el-GR" altLang="el-GR" dirty="0"/>
                  <a:t> </a:t>
                </a:r>
                <a:r>
                  <a:rPr lang="el-GR" altLang="el-GR" dirty="0" err="1" smtClean="0"/>
                  <a:t>RNNs</a:t>
                </a:r>
                <a:r>
                  <a:rPr lang="en-US" altLang="el-GR" dirty="0" smtClean="0"/>
                  <a:t> </a:t>
                </a:r>
                <a:r>
                  <a:rPr lang="mr-IN" i="0">
                    <a:latin typeface="Cambria Math" panose="02040503050406030204" pitchFamily="18" charset="0"/>
                  </a:rPr>
                  <a:t>[</a:t>
                </a:r>
                <a:r>
                  <a:rPr lang="en-US" i="0">
                    <a:latin typeface="Cambria Math" charset="0"/>
                  </a:rPr>
                  <a:t>ℎ</a:t>
                </a:r>
                <a:r>
                  <a:rPr lang="en-US" i="0">
                    <a:latin typeface="Cambria Math" panose="02040503050406030204" pitchFamily="18" charset="0"/>
                  </a:rPr>
                  <a:t> ⃑_</a:t>
                </a:r>
                <a:r>
                  <a:rPr lang="en-US" i="0">
                    <a:latin typeface="Cambria Math" charset="0"/>
                  </a:rPr>
                  <a:t>𝑡</a:t>
                </a:r>
                <a:r>
                  <a:rPr lang="en-US" i="0">
                    <a:latin typeface="Cambria Math" panose="02040503050406030204" pitchFamily="18" charset="0"/>
                  </a:rPr>
                  <a:t> 〖</a:t>
                </a:r>
                <a:r>
                  <a:rPr lang="en-US" i="0">
                    <a:latin typeface="Cambria Math" charset="0"/>
                  </a:rPr>
                  <a:t>;ℎ</a:t>
                </a:r>
                <a:r>
                  <a:rPr lang="en-US" i="0">
                    <a:latin typeface="Cambria Math" panose="02040503050406030204" pitchFamily="18" charset="0"/>
                  </a:rPr>
                  <a:t> ⃖〗_</a:t>
                </a:r>
                <a:r>
                  <a:rPr lang="en-US" i="0">
                    <a:latin typeface="Cambria Math" charset="0"/>
                  </a:rPr>
                  <a:t>𝑡</a:t>
                </a:r>
                <a:r>
                  <a:rPr lang="en-US" i="0">
                    <a:latin typeface="Cambria Math" panose="02040503050406030204" pitchFamily="18" charset="0"/>
                  </a:rPr>
                  <a:t> ]</a:t>
                </a:r>
                <a:endParaRPr lang="en-US" dirty="0"/>
              </a:p>
            </p:txBody>
          </p:sp>
        </mc:Fallback>
      </mc:AlternateContent>
      <p:sp>
        <p:nvSpPr>
          <p:cNvPr id="4" name="Slide Number Placeholder 3"/>
          <p:cNvSpPr>
            <a:spLocks noGrp="1"/>
          </p:cNvSpPr>
          <p:nvPr>
            <p:ph type="sldNum" sz="quarter" idx="10"/>
          </p:nvPr>
        </p:nvSpPr>
        <p:spPr/>
        <p:txBody>
          <a:bodyPr/>
          <a:lstStyle/>
          <a:p>
            <a:fld id="{30B02277-9392-41C3-AA11-A5F619BDEEAB}" type="slidenum">
              <a:rPr lang="en-US" smtClean="0"/>
              <a:t>77</a:t>
            </a:fld>
            <a:endParaRPr lang="en-US"/>
          </a:p>
        </p:txBody>
      </p:sp>
    </p:spTree>
    <p:extLst>
      <p:ext uri="{BB962C8B-B14F-4D97-AF65-F5344CB8AC3E}">
        <p14:creationId xmlns:p14="http://schemas.microsoft.com/office/powerpoint/2010/main" val="1058995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78</a:t>
            </a:fld>
            <a:endParaRPr lang="en-US"/>
          </a:p>
        </p:txBody>
      </p:sp>
    </p:spTree>
    <p:extLst>
      <p:ext uri="{BB962C8B-B14F-4D97-AF65-F5344CB8AC3E}">
        <p14:creationId xmlns:p14="http://schemas.microsoft.com/office/powerpoint/2010/main" val="3965403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79</a:t>
            </a:fld>
            <a:endParaRPr lang="en-US"/>
          </a:p>
        </p:txBody>
      </p:sp>
    </p:spTree>
    <p:extLst>
      <p:ext uri="{BB962C8B-B14F-4D97-AF65-F5344CB8AC3E}">
        <p14:creationId xmlns:p14="http://schemas.microsoft.com/office/powerpoint/2010/main" val="2163892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Will you build a wall?</a:t>
            </a:r>
            <a:endParaRPr lang="zh-TW" altLang="en-US" dirty="0"/>
          </a:p>
        </p:txBody>
      </p:sp>
      <p:sp>
        <p:nvSpPr>
          <p:cNvPr id="4" name="投影片編號版面配置區 3"/>
          <p:cNvSpPr>
            <a:spLocks noGrp="1"/>
          </p:cNvSpPr>
          <p:nvPr>
            <p:ph type="sldNum" sz="quarter" idx="10"/>
          </p:nvPr>
        </p:nvSpPr>
        <p:spPr/>
        <p:txBody>
          <a:bodyPr/>
          <a:lstStyle/>
          <a:p>
            <a:fld id="{8EF9E8A1-852F-4483-B97B-027903F81BE5}" type="slidenum">
              <a:rPr lang="zh-TW" altLang="en-US" smtClean="0"/>
              <a:t>81</a:t>
            </a:fld>
            <a:endParaRPr lang="zh-TW" altLang="en-US"/>
          </a:p>
        </p:txBody>
      </p:sp>
    </p:spTree>
    <p:extLst>
      <p:ext uri="{BB962C8B-B14F-4D97-AF65-F5344CB8AC3E}">
        <p14:creationId xmlns:p14="http://schemas.microsoft.com/office/powerpoint/2010/main" val="1241273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AF6DD4-9545-4A49-91CA-058829C42585}"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34787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a:t>
            </a:fld>
            <a:endParaRPr lang="en-US"/>
          </a:p>
        </p:txBody>
      </p:sp>
    </p:spTree>
    <p:extLst>
      <p:ext uri="{BB962C8B-B14F-4D97-AF65-F5344CB8AC3E}">
        <p14:creationId xmlns:p14="http://schemas.microsoft.com/office/powerpoint/2010/main" val="3447346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93</a:t>
            </a:fld>
            <a:endParaRPr lang="en-US" sz="1200"/>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4125800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97</a:t>
            </a:fld>
            <a:endParaRPr lang="en-US"/>
          </a:p>
        </p:txBody>
      </p:sp>
    </p:spTree>
    <p:extLst>
      <p:ext uri="{BB962C8B-B14F-4D97-AF65-F5344CB8AC3E}">
        <p14:creationId xmlns:p14="http://schemas.microsoft.com/office/powerpoint/2010/main" val="74570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172588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a:p>
        </p:txBody>
      </p:sp>
    </p:spTree>
    <p:extLst>
      <p:ext uri="{BB962C8B-B14F-4D97-AF65-F5344CB8AC3E}">
        <p14:creationId xmlns:p14="http://schemas.microsoft.com/office/powerpoint/2010/main" val="303431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13</a:t>
            </a:fld>
            <a:endParaRPr lang="en-US"/>
          </a:p>
        </p:txBody>
      </p:sp>
    </p:spTree>
    <p:extLst>
      <p:ext uri="{BB962C8B-B14F-4D97-AF65-F5344CB8AC3E}">
        <p14:creationId xmlns:p14="http://schemas.microsoft.com/office/powerpoint/2010/main" val="124605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a:p>
        </p:txBody>
      </p:sp>
    </p:spTree>
    <p:extLst>
      <p:ext uri="{BB962C8B-B14F-4D97-AF65-F5344CB8AC3E}">
        <p14:creationId xmlns:p14="http://schemas.microsoft.com/office/powerpoint/2010/main" val="293942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1446CB-9CF0-4A65-BAFE-A0376381E89F}" type="slidenum">
              <a:rPr lang="en-US" altLang="en-US" smtClean="0"/>
              <a:pPr>
                <a:defRPr/>
              </a:pPr>
              <a:t>‹#›</a:t>
            </a:fld>
            <a:endParaRPr lang="en-US" altLang="en-US"/>
          </a:p>
        </p:txBody>
      </p:sp>
    </p:spTree>
    <p:extLst>
      <p:ext uri="{BB962C8B-B14F-4D97-AF65-F5344CB8AC3E}">
        <p14:creationId xmlns:p14="http://schemas.microsoft.com/office/powerpoint/2010/main" val="15830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D993D7-EB97-4B0A-9597-F6D1F7A8A894}" type="slidenum">
              <a:rPr lang="en-US" altLang="en-US" smtClean="0"/>
              <a:pPr>
                <a:defRPr/>
              </a:pPr>
              <a:t>‹#›</a:t>
            </a:fld>
            <a:endParaRPr lang="en-US" altLang="en-US"/>
          </a:p>
        </p:txBody>
      </p:sp>
    </p:spTree>
    <p:extLst>
      <p:ext uri="{BB962C8B-B14F-4D97-AF65-F5344CB8AC3E}">
        <p14:creationId xmlns:p14="http://schemas.microsoft.com/office/powerpoint/2010/main" val="294414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7AF0C81-54D5-4C0F-BF83-26EEF693B4E1}" type="slidenum">
              <a:rPr lang="en-US" altLang="en-US" smtClean="0"/>
              <a:pPr>
                <a:defRPr/>
              </a:pPr>
              <a:t>‹#›</a:t>
            </a:fld>
            <a:endParaRPr lang="en-US" altLang="en-US"/>
          </a:p>
        </p:txBody>
      </p:sp>
    </p:spTree>
    <p:extLst>
      <p:ext uri="{BB962C8B-B14F-4D97-AF65-F5344CB8AC3E}">
        <p14:creationId xmlns:p14="http://schemas.microsoft.com/office/powerpoint/2010/main" val="74267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6"/>
            <a:ext cx="9144000" cy="926976"/>
          </a:xfrm>
        </p:spPr>
        <p:txBody>
          <a:bodyPr>
            <a:normAutofit/>
          </a:bodyPr>
          <a:lstStyle>
            <a:lvl1pPr>
              <a:defRPr sz="3882">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51521" y="1844827"/>
            <a:ext cx="8712968" cy="4736177"/>
          </a:xfrm>
        </p:spPr>
        <p:txBody>
          <a:bodyPr/>
          <a:lstStyle>
            <a:lvl1pPr marL="254947" indent="-254947">
              <a:buClr>
                <a:schemeClr val="tx2"/>
              </a:buClr>
              <a:buSzPct val="90000"/>
              <a:buFont typeface="Palatino Linotype" panose="02040502050505030304" pitchFamily="18" charset="0"/>
              <a:buChar char="•"/>
              <a:defRPr sz="1765">
                <a:latin typeface="Palatino Linotype" panose="02040502050505030304" pitchFamily="18" charset="0"/>
              </a:defRPr>
            </a:lvl1pPr>
            <a:lvl2pPr marL="557522" indent="-200316">
              <a:buClr>
                <a:schemeClr val="tx2"/>
              </a:buClr>
              <a:buSzPct val="90000"/>
              <a:buFont typeface="Wingdings" panose="05000000000000000000" pitchFamily="2" charset="2"/>
              <a:buChar char="§"/>
              <a:defRPr sz="1588">
                <a:latin typeface="Palatino Linotype" panose="02040502050505030304" pitchFamily="18" charset="0"/>
              </a:defRPr>
            </a:lvl2pPr>
            <a:lvl3pPr marL="858697" indent="-204518">
              <a:buClr>
                <a:schemeClr val="tx2"/>
              </a:buClr>
              <a:buFont typeface="Courier New" panose="02070309020205020404" pitchFamily="49" charset="0"/>
              <a:buChar char="o"/>
              <a:defRPr sz="1412">
                <a:latin typeface="Palatino Linotype" panose="02040502050505030304" pitchFamily="18" charset="0"/>
              </a:defRPr>
            </a:lvl3pPr>
            <a:lvl4pPr marL="1106640" indent="-196113">
              <a:buClr>
                <a:schemeClr val="tx2"/>
              </a:buClr>
              <a:defRPr sz="1235">
                <a:latin typeface="Palatino Linotype" panose="02040502050505030304" pitchFamily="18" charset="0"/>
              </a:defRPr>
            </a:lvl4pPr>
            <a:lvl5pPr marL="1262130" indent="-155490">
              <a:buClr>
                <a:schemeClr val="tx2"/>
              </a:buClr>
              <a:defRPr sz="1059">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100393" y="6581003"/>
            <a:ext cx="1008112" cy="255326"/>
          </a:xfrm>
          <a:prstGeom prst="rect">
            <a:avLst/>
          </a:prstGeom>
          <a:noFill/>
        </p:spPr>
        <p:txBody>
          <a:bodyPr wrap="square" rtlCol="0">
            <a:spAutoFit/>
          </a:bodyPr>
          <a:lstStyle/>
          <a:p>
            <a:pPr algn="r"/>
            <a:fld id="{00102D1B-0293-4647-B4E5-AE469158D403}" type="slidenum">
              <a:rPr lang="en-US" sz="1059" smtClean="0">
                <a:solidFill>
                  <a:schemeClr val="bg1">
                    <a:lumMod val="50000"/>
                  </a:schemeClr>
                </a:solidFill>
              </a:rPr>
              <a:pPr algn="r"/>
              <a:t>‹#›</a:t>
            </a:fld>
            <a:endParaRPr lang="en-US" sz="882" dirty="0">
              <a:solidFill>
                <a:schemeClr val="bg1">
                  <a:lumMod val="50000"/>
                </a:schemeClr>
              </a:solidFill>
            </a:endParaRPr>
          </a:p>
        </p:txBody>
      </p:sp>
      <p:cxnSp>
        <p:nvCxnSpPr>
          <p:cNvPr id="6" name="Straight Connector 5"/>
          <p:cNvCxnSpPr/>
          <p:nvPr userDrawn="1"/>
        </p:nvCxnSpPr>
        <p:spPr>
          <a:xfrm>
            <a:off x="251521" y="1340768"/>
            <a:ext cx="8712968"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51522" y="1332297"/>
            <a:ext cx="5629715" cy="309082"/>
          </a:xfrm>
        </p:spPr>
        <p:txBody>
          <a:bodyPr>
            <a:normAutofit/>
          </a:bodyPr>
          <a:lstStyle>
            <a:lvl1pPr marL="0" indent="0">
              <a:buNone/>
              <a:defRPr sz="1235" i="1">
                <a:latin typeface="Palatino Linotype" panose="02040502050505030304" pitchFamily="18" charset="0"/>
              </a:defRPr>
            </a:lvl1pPr>
            <a:lvl2pPr marL="609353" indent="-205920">
              <a:defRPr sz="1588">
                <a:latin typeface="Palatino Linotype" panose="02040502050505030304" pitchFamily="18" charset="0"/>
              </a:defRPr>
            </a:lvl2pPr>
            <a:lvl3pPr marL="910527" indent="-207320">
              <a:buFont typeface="Wingdings" panose="05000000000000000000" pitchFamily="2" charset="2"/>
              <a:buChar char="§"/>
              <a:defRPr sz="1412">
                <a:latin typeface="Palatino Linotype" panose="02040502050505030304" pitchFamily="18" charset="0"/>
              </a:defRPr>
            </a:lvl3pPr>
            <a:lvl4pPr marL="1210300" indent="-197515">
              <a:buFont typeface="Arial" panose="020B0604020202020204" pitchFamily="34" charset="0"/>
              <a:buChar char="»"/>
              <a:defRPr sz="1235">
                <a:latin typeface="Palatino Linotype" panose="02040502050505030304" pitchFamily="18" charset="0"/>
              </a:defRPr>
            </a:lvl4pPr>
            <a:lvl5pPr>
              <a:defRPr sz="1329">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197965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2B181C8-006E-4804-BAD8-B2379D1B1B5D}" type="slidenum">
              <a:rPr lang="en-US" altLang="en-US" smtClean="0"/>
              <a:pPr>
                <a:defRPr/>
              </a:pPr>
              <a:t>‹#›</a:t>
            </a:fld>
            <a:endParaRPr lang="en-US" altLang="en-US"/>
          </a:p>
        </p:txBody>
      </p:sp>
    </p:spTree>
    <p:extLst>
      <p:ext uri="{BB962C8B-B14F-4D97-AF65-F5344CB8AC3E}">
        <p14:creationId xmlns:p14="http://schemas.microsoft.com/office/powerpoint/2010/main" val="259243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C317369-3EE0-4751-9275-6EF19EA38AF6}" type="slidenum">
              <a:rPr lang="en-US" altLang="en-US" smtClean="0"/>
              <a:pPr>
                <a:defRPr/>
              </a:pPr>
              <a:t>‹#›</a:t>
            </a:fld>
            <a:endParaRPr lang="en-US" altLang="en-US"/>
          </a:p>
        </p:txBody>
      </p:sp>
    </p:spTree>
    <p:extLst>
      <p:ext uri="{BB962C8B-B14F-4D97-AF65-F5344CB8AC3E}">
        <p14:creationId xmlns:p14="http://schemas.microsoft.com/office/powerpoint/2010/main" val="186939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A434E-6F8B-4BF4-AFE2-862514621041}" type="datetimeFigureOut">
              <a:rPr lang="tr-TR" smtClean="0"/>
              <a:t>28.05.2025</a:t>
            </a:fld>
            <a:endParaRPr lang="tr-T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6EF11E-C67F-4E20-B353-AA1FD07343DD}" type="slidenum">
              <a:rPr lang="en-US" altLang="en-US" smtClean="0"/>
              <a:pPr>
                <a:defRPr/>
              </a:pPr>
              <a:t>‹#›</a:t>
            </a:fld>
            <a:endParaRPr lang="en-US" altLang="en-US"/>
          </a:p>
        </p:txBody>
      </p:sp>
    </p:spTree>
    <p:extLst>
      <p:ext uri="{BB962C8B-B14F-4D97-AF65-F5344CB8AC3E}">
        <p14:creationId xmlns:p14="http://schemas.microsoft.com/office/powerpoint/2010/main" val="51490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A434E-6F8B-4BF4-AFE2-862514621041}" type="datetimeFigureOut">
              <a:rPr lang="tr-TR" smtClean="0"/>
              <a:t>28.05.2025</a:t>
            </a:fld>
            <a:endParaRPr lang="tr-TR"/>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ABE9D4D-1050-4A3E-BA28-78C3021E37D7}" type="slidenum">
              <a:rPr lang="en-US" altLang="en-US" smtClean="0"/>
              <a:pPr>
                <a:defRPr/>
              </a:pPr>
              <a:t>‹#›</a:t>
            </a:fld>
            <a:endParaRPr lang="en-US" altLang="en-US"/>
          </a:p>
        </p:txBody>
      </p:sp>
    </p:spTree>
    <p:extLst>
      <p:ext uri="{BB962C8B-B14F-4D97-AF65-F5344CB8AC3E}">
        <p14:creationId xmlns:p14="http://schemas.microsoft.com/office/powerpoint/2010/main" val="263616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A434E-6F8B-4BF4-AFE2-862514621041}" type="datetimeFigureOut">
              <a:rPr lang="tr-TR" smtClean="0"/>
              <a:t>28.05.2025</a:t>
            </a:fld>
            <a:endParaRPr lang="tr-TR"/>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CD3BEA8-3A50-4488-B803-5CFC9CD16AD8}" type="slidenum">
              <a:rPr lang="en-US" altLang="en-US" smtClean="0"/>
              <a:pPr>
                <a:defRPr/>
              </a:pPr>
              <a:t>‹#›</a:t>
            </a:fld>
            <a:endParaRPr lang="en-US" altLang="en-US"/>
          </a:p>
        </p:txBody>
      </p:sp>
    </p:spTree>
    <p:extLst>
      <p:ext uri="{BB962C8B-B14F-4D97-AF65-F5344CB8AC3E}">
        <p14:creationId xmlns:p14="http://schemas.microsoft.com/office/powerpoint/2010/main" val="54360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A434E-6F8B-4BF4-AFE2-862514621041}" type="datetimeFigureOut">
              <a:rPr lang="tr-TR" smtClean="0"/>
              <a:t>28.05.2025</a:t>
            </a:fld>
            <a:endParaRPr lang="tr-T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A9BD5532-1BF0-4ADC-883A-07930DE35A0B}" type="slidenum">
              <a:rPr lang="en-US" altLang="en-US" smtClean="0"/>
              <a:pPr>
                <a:defRPr/>
              </a:pPr>
              <a:t>‹#›</a:t>
            </a:fld>
            <a:endParaRPr lang="en-US" altLang="en-US"/>
          </a:p>
        </p:txBody>
      </p:sp>
    </p:spTree>
    <p:extLst>
      <p:ext uri="{BB962C8B-B14F-4D97-AF65-F5344CB8AC3E}">
        <p14:creationId xmlns:p14="http://schemas.microsoft.com/office/powerpoint/2010/main" val="85621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A434E-6F8B-4BF4-AFE2-862514621041}" type="datetimeFigureOut">
              <a:rPr lang="tr-TR" smtClean="0"/>
              <a:t>28.05.2025</a:t>
            </a:fld>
            <a:endParaRPr lang="tr-T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DE4E493-9EBF-4536-8B4E-7A88ABE46080}" type="slidenum">
              <a:rPr lang="en-US" altLang="en-US" smtClean="0"/>
              <a:pPr>
                <a:defRPr/>
              </a:pPr>
              <a:t>‹#›</a:t>
            </a:fld>
            <a:endParaRPr lang="en-US" altLang="en-US"/>
          </a:p>
        </p:txBody>
      </p:sp>
    </p:spTree>
    <p:extLst>
      <p:ext uri="{BB962C8B-B14F-4D97-AF65-F5344CB8AC3E}">
        <p14:creationId xmlns:p14="http://schemas.microsoft.com/office/powerpoint/2010/main" val="13547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A434E-6F8B-4BF4-AFE2-862514621041}" type="datetimeFigureOut">
              <a:rPr lang="tr-TR" smtClean="0"/>
              <a:t>28.05.2025</a:t>
            </a:fld>
            <a:endParaRPr lang="tr-T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512E4B8-0F1A-406E-9A9B-CE4FA0FD74B1}" type="slidenum">
              <a:rPr lang="en-US" altLang="en-US" smtClean="0"/>
              <a:pPr>
                <a:defRPr/>
              </a:pPr>
              <a:t>‹#›</a:t>
            </a:fld>
            <a:endParaRPr lang="en-US" altLang="en-US"/>
          </a:p>
        </p:txBody>
      </p:sp>
    </p:spTree>
    <p:extLst>
      <p:ext uri="{BB962C8B-B14F-4D97-AF65-F5344CB8AC3E}">
        <p14:creationId xmlns:p14="http://schemas.microsoft.com/office/powerpoint/2010/main" val="396204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BA434E-6F8B-4BF4-AFE2-862514621041}" type="datetimeFigureOut">
              <a:rPr lang="tr-TR" smtClean="0"/>
              <a:t>28.05.2025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4D322BDB-CD52-4219-B840-0A68861CD819}" type="slidenum">
              <a:rPr lang="en-US" altLang="en-US" smtClean="0"/>
              <a:pPr>
                <a:defRPr/>
              </a:pPr>
              <a:t>‹#›</a:t>
            </a:fld>
            <a:endParaRPr lang="en-US" altLang="en-US"/>
          </a:p>
        </p:txBody>
      </p:sp>
    </p:spTree>
    <p:extLst>
      <p:ext uri="{BB962C8B-B14F-4D97-AF65-F5344CB8AC3E}">
        <p14:creationId xmlns:p14="http://schemas.microsoft.com/office/powerpoint/2010/main" val="31475017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8.bin"/><Relationship Id="rId18" Type="http://schemas.openxmlformats.org/officeDocument/2006/relationships/image" Target="../media/image54.wmf"/><Relationship Id="rId26" Type="http://schemas.openxmlformats.org/officeDocument/2006/relationships/image" Target="../media/image58.wmf"/><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51.wmf"/><Relationship Id="rId17" Type="http://schemas.openxmlformats.org/officeDocument/2006/relationships/oleObject" Target="../embeddings/oleObject10.bin"/><Relationship Id="rId25" Type="http://schemas.openxmlformats.org/officeDocument/2006/relationships/oleObject" Target="../embeddings/oleObject14.bin"/><Relationship Id="rId2" Type="http://schemas.openxmlformats.org/officeDocument/2006/relationships/notesSlide" Target="../notesSlides/notesSlide6.xml"/><Relationship Id="rId16" Type="http://schemas.openxmlformats.org/officeDocument/2006/relationships/image" Target="../media/image53.wmf"/><Relationship Id="rId20" Type="http://schemas.openxmlformats.org/officeDocument/2006/relationships/image" Target="../media/image55.wmf"/><Relationship Id="rId29"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48.wmf"/><Relationship Id="rId11" Type="http://schemas.openxmlformats.org/officeDocument/2006/relationships/oleObject" Target="../embeddings/oleObject7.bin"/><Relationship Id="rId24" Type="http://schemas.openxmlformats.org/officeDocument/2006/relationships/image" Target="../media/image57.wmf"/><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3.bin"/><Relationship Id="rId28" Type="http://schemas.openxmlformats.org/officeDocument/2006/relationships/image" Target="../media/image59.wmf"/><Relationship Id="rId10" Type="http://schemas.openxmlformats.org/officeDocument/2006/relationships/image" Target="../media/image50.wmf"/><Relationship Id="rId19" Type="http://schemas.openxmlformats.org/officeDocument/2006/relationships/oleObject" Target="../embeddings/oleObject11.bin"/><Relationship Id="rId4" Type="http://schemas.openxmlformats.org/officeDocument/2006/relationships/image" Target="../media/image75.png"/><Relationship Id="rId9" Type="http://schemas.openxmlformats.org/officeDocument/2006/relationships/oleObject" Target="../embeddings/oleObject6.bin"/><Relationship Id="rId14" Type="http://schemas.openxmlformats.org/officeDocument/2006/relationships/image" Target="../media/image52.wmf"/><Relationship Id="rId22" Type="http://schemas.openxmlformats.org/officeDocument/2006/relationships/image" Target="../media/image56.wmf"/><Relationship Id="rId27" Type="http://schemas.openxmlformats.org/officeDocument/2006/relationships/oleObject" Target="../embeddings/oleObject15.bin"/></Relationships>
</file>

<file path=ppt/slides/_rels/slide100.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ruder.io/optimizing-gradient-descent/" TargetMode="External"/><Relationship Id="rId2" Type="http://schemas.openxmlformats.org/officeDocument/2006/relationships/hyperlink" Target="https://cs231n.github.io/"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0.png"/><Relationship Id="rId7"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playground.tensorflow.org/#activation=tanh&amp;batchSize=10&amp;dataset=circle&amp;regDataset=reg-plane&amp;learningRate=0.03&amp;regularizationRate=0&amp;noise=0&amp;networkShape=4,2&amp;seed=0.45430&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bin"/><Relationship Id="rId7" Type="http://schemas.openxmlformats.org/officeDocument/2006/relationships/oleObject" Target="../embeddings/oleObject16.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2.bin"/><Relationship Id="rId4" Type="http://schemas.openxmlformats.org/officeDocument/2006/relationships/image" Target="../media/image45.wmf"/></Relationships>
</file>

<file path=ppt/slides/_rels/slide14.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5.wmf"/><Relationship Id="rId5" Type="http://schemas.openxmlformats.org/officeDocument/2006/relationships/oleObject" Target="../embeddings/oleObject18.bin"/><Relationship Id="rId10" Type="http://schemas.openxmlformats.org/officeDocument/2006/relationships/image" Target="../media/image100.png"/><Relationship Id="rId4" Type="http://schemas.openxmlformats.org/officeDocument/2006/relationships/image" Target="../media/image64.wmf"/><Relationship Id="rId9" Type="http://schemas.openxmlformats.org/officeDocument/2006/relationships/image" Target="../media/image99.png"/></Relationships>
</file>

<file path=ppt/slides/_rels/slide1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2.xml"/><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12.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45.wmf"/><Relationship Id="rId7" Type="http://schemas.openxmlformats.org/officeDocument/2006/relationships/image" Target="../media/image62.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16.bin"/><Relationship Id="rId5" Type="http://schemas.openxmlformats.org/officeDocument/2006/relationships/image" Target="../media/image46.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45.wmf"/><Relationship Id="rId7" Type="http://schemas.openxmlformats.org/officeDocument/2006/relationships/image" Target="../media/image62.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16.bin"/><Relationship Id="rId5" Type="http://schemas.openxmlformats.org/officeDocument/2006/relationships/image" Target="../media/image46.wmf"/><Relationship Id="rId10" Type="http://schemas.openxmlformats.org/officeDocument/2006/relationships/image" Target="../media/image115.png"/><Relationship Id="rId4" Type="http://schemas.openxmlformats.org/officeDocument/2006/relationships/oleObject" Target="../embeddings/oleObject2.bin"/><Relationship Id="rId9" Type="http://schemas.openxmlformats.org/officeDocument/2006/relationships/image" Target="../media/image114.png"/></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118.png"/><Relationship Id="rId7" Type="http://schemas.openxmlformats.org/officeDocument/2006/relationships/oleObject" Target="../embeddings/oleObject1.bin"/><Relationship Id="rId12" Type="http://schemas.openxmlformats.org/officeDocument/2006/relationships/image" Target="../media/image62.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7.png"/><Relationship Id="rId11" Type="http://schemas.openxmlformats.org/officeDocument/2006/relationships/oleObject" Target="../embeddings/oleObject16.bin"/><Relationship Id="rId5" Type="http://schemas.openxmlformats.org/officeDocument/2006/relationships/image" Target="../media/image116.png"/><Relationship Id="rId10" Type="http://schemas.openxmlformats.org/officeDocument/2006/relationships/image" Target="../media/image46.wmf"/><Relationship Id="rId4" Type="http://schemas.openxmlformats.org/officeDocument/2006/relationships/image" Target="../media/image990.png"/><Relationship Id="rId9" Type="http://schemas.openxmlformats.org/officeDocument/2006/relationships/oleObject" Target="../embeddings/oleObject2.bin"/><Relationship Id="rId14" Type="http://schemas.openxmlformats.org/officeDocument/2006/relationships/image" Target="../media/image1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72.wmf"/><Relationship Id="rId18" Type="http://schemas.openxmlformats.org/officeDocument/2006/relationships/oleObject" Target="../embeddings/oleObject28.bin"/><Relationship Id="rId3" Type="http://schemas.openxmlformats.org/officeDocument/2006/relationships/image" Target="../media/image67.wmf"/><Relationship Id="rId7" Type="http://schemas.openxmlformats.org/officeDocument/2006/relationships/image" Target="../media/image69.wmf"/><Relationship Id="rId12" Type="http://schemas.openxmlformats.org/officeDocument/2006/relationships/oleObject" Target="../embeddings/oleObject25.bin"/><Relationship Id="rId17" Type="http://schemas.openxmlformats.org/officeDocument/2006/relationships/image" Target="../media/image74.wmf"/><Relationship Id="rId2" Type="http://schemas.openxmlformats.org/officeDocument/2006/relationships/oleObject" Target="../embeddings/oleObject20.bin"/><Relationship Id="rId16" Type="http://schemas.openxmlformats.org/officeDocument/2006/relationships/oleObject" Target="../embeddings/oleObject27.bin"/><Relationship Id="rId1" Type="http://schemas.openxmlformats.org/officeDocument/2006/relationships/slideLayout" Target="../slideLayouts/slideLayout12.xml"/><Relationship Id="rId6" Type="http://schemas.openxmlformats.org/officeDocument/2006/relationships/oleObject" Target="../embeddings/oleObject22.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24.bin"/><Relationship Id="rId19" Type="http://schemas.openxmlformats.org/officeDocument/2006/relationships/image" Target="../media/image75.wmf"/><Relationship Id="rId4" Type="http://schemas.openxmlformats.org/officeDocument/2006/relationships/oleObject" Target="../embeddings/oleObject21.bin"/><Relationship Id="rId9" Type="http://schemas.openxmlformats.org/officeDocument/2006/relationships/image" Target="../media/image70.wmf"/><Relationship Id="rId1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13" Type="http://schemas.openxmlformats.org/officeDocument/2006/relationships/oleObject" Target="../embeddings/oleObject34.bin"/><Relationship Id="rId18" Type="http://schemas.openxmlformats.org/officeDocument/2006/relationships/image" Target="../media/image83.wmf"/><Relationship Id="rId26" Type="http://schemas.openxmlformats.org/officeDocument/2006/relationships/image" Target="../media/image86.wmf"/><Relationship Id="rId21" Type="http://schemas.openxmlformats.org/officeDocument/2006/relationships/oleObject" Target="../embeddings/oleObject12.bin"/><Relationship Id="rId34" Type="http://schemas.openxmlformats.org/officeDocument/2006/relationships/image" Target="../media/image90.wmf"/><Relationship Id="rId7" Type="http://schemas.openxmlformats.org/officeDocument/2006/relationships/oleObject" Target="../embeddings/oleObject31.bin"/><Relationship Id="rId12" Type="http://schemas.openxmlformats.org/officeDocument/2006/relationships/image" Target="../media/image80.wmf"/><Relationship Id="rId17" Type="http://schemas.openxmlformats.org/officeDocument/2006/relationships/oleObject" Target="../embeddings/oleObject36.bin"/><Relationship Id="rId25" Type="http://schemas.openxmlformats.org/officeDocument/2006/relationships/oleObject" Target="../embeddings/oleObject39.bin"/><Relationship Id="rId33" Type="http://schemas.openxmlformats.org/officeDocument/2006/relationships/oleObject" Target="../embeddings/oleObject43.bin"/><Relationship Id="rId2" Type="http://schemas.openxmlformats.org/officeDocument/2006/relationships/notesSlide" Target="../notesSlides/notesSlide10.xml"/><Relationship Id="rId16" Type="http://schemas.openxmlformats.org/officeDocument/2006/relationships/image" Target="../media/image82.wmf"/><Relationship Id="rId20" Type="http://schemas.openxmlformats.org/officeDocument/2006/relationships/image" Target="../media/image84.wmf"/><Relationship Id="rId29" Type="http://schemas.openxmlformats.org/officeDocument/2006/relationships/oleObject" Target="../embeddings/oleObject41.bin"/><Relationship Id="rId1" Type="http://schemas.openxmlformats.org/officeDocument/2006/relationships/slideLayout" Target="../slideLayouts/slideLayout12.xml"/><Relationship Id="rId6" Type="http://schemas.openxmlformats.org/officeDocument/2006/relationships/image" Target="../media/image77.wmf"/><Relationship Id="rId11" Type="http://schemas.openxmlformats.org/officeDocument/2006/relationships/oleObject" Target="../embeddings/oleObject33.bin"/><Relationship Id="rId24" Type="http://schemas.openxmlformats.org/officeDocument/2006/relationships/image" Target="../media/image85.wmf"/><Relationship Id="rId32" Type="http://schemas.openxmlformats.org/officeDocument/2006/relationships/image" Target="../media/image89.wmf"/><Relationship Id="rId37" Type="http://schemas.openxmlformats.org/officeDocument/2006/relationships/image" Target="../media/image145.png"/><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38.bin"/><Relationship Id="rId28" Type="http://schemas.openxmlformats.org/officeDocument/2006/relationships/image" Target="../media/image87.wmf"/><Relationship Id="rId36" Type="http://schemas.openxmlformats.org/officeDocument/2006/relationships/image" Target="../media/image91.wmf"/><Relationship Id="rId10" Type="http://schemas.openxmlformats.org/officeDocument/2006/relationships/image" Target="../media/image79.wmf"/><Relationship Id="rId19" Type="http://schemas.openxmlformats.org/officeDocument/2006/relationships/oleObject" Target="../embeddings/oleObject37.bin"/><Relationship Id="rId31" Type="http://schemas.openxmlformats.org/officeDocument/2006/relationships/oleObject" Target="../embeddings/oleObject42.bin"/><Relationship Id="rId4" Type="http://schemas.openxmlformats.org/officeDocument/2006/relationships/image" Target="../media/image76.wmf"/><Relationship Id="rId9" Type="http://schemas.openxmlformats.org/officeDocument/2006/relationships/oleObject" Target="../embeddings/oleObject32.bin"/><Relationship Id="rId14" Type="http://schemas.openxmlformats.org/officeDocument/2006/relationships/image" Target="../media/image81.wmf"/><Relationship Id="rId22" Type="http://schemas.openxmlformats.org/officeDocument/2006/relationships/image" Target="../media/image56.wmf"/><Relationship Id="rId27" Type="http://schemas.openxmlformats.org/officeDocument/2006/relationships/oleObject" Target="../embeddings/oleObject40.bin"/><Relationship Id="rId30" Type="http://schemas.openxmlformats.org/officeDocument/2006/relationships/image" Target="../media/image88.wmf"/><Relationship Id="rId35" Type="http://schemas.openxmlformats.org/officeDocument/2006/relationships/oleObject" Target="../embeddings/oleObject44.bin"/><Relationship Id="rId8" Type="http://schemas.openxmlformats.org/officeDocument/2006/relationships/image" Target="../media/image78.wmf"/><Relationship Id="rId3"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5.png"/><Relationship Id="rId1" Type="http://schemas.openxmlformats.org/officeDocument/2006/relationships/slideLayout" Target="../slideLayouts/slideLayout12.xml"/><Relationship Id="rId4" Type="http://schemas.openxmlformats.org/officeDocument/2006/relationships/hyperlink" Target="https://www.xenonstack.com/blog/static/public/uploads/media/machine-learning-vs-deep-learning.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24.xml.rels><?xml version="1.0" encoding="UTF-8" standalone="yes"?>
<Relationships xmlns="http://schemas.openxmlformats.org/package/2006/relationships"><Relationship Id="rId3" Type="http://schemas.openxmlformats.org/officeDocument/2006/relationships/image" Target="../media/image1290.png"/><Relationship Id="rId7" Type="http://schemas.openxmlformats.org/officeDocument/2006/relationships/image" Target="../media/image15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95.png"/></Relationships>
</file>

<file path=ppt/slides/_rels/slide25.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5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0.png"/><Relationship Id="rId4" Type="http://schemas.openxmlformats.org/officeDocument/2006/relationships/image" Target="../media/image135.png"/></Relationships>
</file>

<file path=ppt/slides/_rels/slide2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20.png"/><Relationship Id="rId1" Type="http://schemas.openxmlformats.org/officeDocument/2006/relationships/slideLayout" Target="../slideLayouts/slideLayout12.xml"/><Relationship Id="rId4" Type="http://schemas.openxmlformats.org/officeDocument/2006/relationships/image" Target="../media/image163.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40.png"/><Relationship Id="rId7" Type="http://schemas.openxmlformats.org/officeDocument/2006/relationships/image" Target="../media/image45.wmf"/><Relationship Id="rId1" Type="http://schemas.openxmlformats.org/officeDocument/2006/relationships/slideLayout" Target="../slideLayouts/slideLayout12.xml"/><Relationship Id="rId6" Type="http://schemas.openxmlformats.org/officeDocument/2006/relationships/oleObject" Target="../embeddings/oleObject1.bin"/><Relationship Id="rId11" Type="http://schemas.openxmlformats.org/officeDocument/2006/relationships/image" Target="../media/image47.wmf"/><Relationship Id="rId5" Type="http://schemas.openxmlformats.org/officeDocument/2006/relationships/image" Target="../media/image44.png"/><Relationship Id="rId10" Type="http://schemas.openxmlformats.org/officeDocument/2006/relationships/oleObject" Target="../embeddings/oleObject3.bin"/><Relationship Id="rId4" Type="http://schemas.openxmlformats.org/officeDocument/2006/relationships/image" Target="../media/image164.png"/><Relationship Id="rId9"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cs231n.github.io/neural-networks-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43.png"/><Relationship Id="rId1" Type="http://schemas.openxmlformats.org/officeDocument/2006/relationships/slideLayout" Target="../slideLayouts/slideLayout12.xml"/><Relationship Id="rId6" Type="http://schemas.openxmlformats.org/officeDocument/2006/relationships/image" Target="../media/image126.png"/><Relationship Id="rId5" Type="http://schemas.openxmlformats.org/officeDocument/2006/relationships/image" Target="../media/image124.png"/><Relationship Id="rId4" Type="http://schemas.openxmlformats.org/officeDocument/2006/relationships/image" Target="../media/image123.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460.png"/><Relationship Id="rId7" Type="http://schemas.openxmlformats.org/officeDocument/2006/relationships/image" Target="../media/image46.wmf"/><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171.png"/><Relationship Id="rId5" Type="http://schemas.openxmlformats.org/officeDocument/2006/relationships/image" Target="../media/image45.wmf"/><Relationship Id="rId10" Type="http://schemas.openxmlformats.org/officeDocument/2006/relationships/image" Target="../media/image127.png"/><Relationship Id="rId4" Type="http://schemas.openxmlformats.org/officeDocument/2006/relationships/oleObject" Target="../embeddings/oleObject1.bin"/><Relationship Id="rId9" Type="http://schemas.openxmlformats.org/officeDocument/2006/relationships/image" Target="../media/image47.wmf"/></Relationships>
</file>

<file path=ppt/slides/_rels/slide3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80.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79.png"/><Relationship Id="rId2" Type="http://schemas.openxmlformats.org/officeDocument/2006/relationships/image" Target="../media/image1480.png"/><Relationship Id="rId1" Type="http://schemas.openxmlformats.org/officeDocument/2006/relationships/slideLayout" Target="../slideLayouts/slideLayout12.xml"/><Relationship Id="rId6" Type="http://schemas.openxmlformats.org/officeDocument/2006/relationships/image" Target="../media/image175.png"/><Relationship Id="rId11" Type="http://schemas.openxmlformats.org/officeDocument/2006/relationships/image" Target="../media/image127.png"/><Relationship Id="rId5" Type="http://schemas.openxmlformats.org/officeDocument/2006/relationships/image" Target="../media/image174.png"/><Relationship Id="rId10" Type="http://schemas.openxmlformats.org/officeDocument/2006/relationships/image" Target="../media/image129.png"/><Relationship Id="rId4" Type="http://schemas.openxmlformats.org/officeDocument/2006/relationships/image" Target="../media/image173.png"/><Relationship Id="rId9" Type="http://schemas.openxmlformats.org/officeDocument/2006/relationships/image" Target="../media/image126.png"/><Relationship Id="rId14" Type="http://schemas.openxmlformats.org/officeDocument/2006/relationships/image" Target="../media/image181.png"/></Relationships>
</file>

<file path=ppt/slides/_rels/slide3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3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12.xml"/><Relationship Id="rId4" Type="http://schemas.openxmlformats.org/officeDocument/2006/relationships/image" Target="../media/image188.png"/></Relationships>
</file>

<file path=ppt/slides/_rels/slide3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1620.png"/><Relationship Id="rId1" Type="http://schemas.openxmlformats.org/officeDocument/2006/relationships/slideLayout" Target="../slideLayouts/slideLayout12.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36.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34.png"/><Relationship Id="rId7" Type="http://schemas.openxmlformats.org/officeDocument/2006/relationships/image" Target="../media/image198.png"/><Relationship Id="rId2" Type="http://schemas.openxmlformats.org/officeDocument/2006/relationships/image" Target="../media/image1670.png"/><Relationship Id="rId1" Type="http://schemas.openxmlformats.org/officeDocument/2006/relationships/slideLayout" Target="../slideLayouts/slideLayout12.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 Id="rId9" Type="http://schemas.openxmlformats.org/officeDocument/2006/relationships/image" Target="../media/image200.png"/></Relationships>
</file>

<file path=ppt/slides/_rels/slide37.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0.png"/><Relationship Id="rId3" Type="http://schemas.openxmlformats.org/officeDocument/2006/relationships/image" Target="../media/image1750.png"/><Relationship Id="rId7" Type="http://schemas.openxmlformats.org/officeDocument/2006/relationships/image" Target="../media/image204.png"/><Relationship Id="rId12" Type="http://schemas.openxmlformats.org/officeDocument/2006/relationships/image" Target="../media/image20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2.png"/><Relationship Id="rId15" Type="http://schemas.openxmlformats.org/officeDocument/2006/relationships/image" Target="../media/image212.png"/><Relationship Id="rId10" Type="http://schemas.openxmlformats.org/officeDocument/2006/relationships/image" Target="../media/image207.png"/><Relationship Id="rId4" Type="http://schemas.openxmlformats.org/officeDocument/2006/relationships/image" Target="../media/image136.png"/><Relationship Id="rId9" Type="http://schemas.openxmlformats.org/officeDocument/2006/relationships/image" Target="../media/image206.png"/><Relationship Id="rId14" Type="http://schemas.openxmlformats.org/officeDocument/2006/relationships/image" Target="../media/image211.png"/></Relationships>
</file>

<file path=ppt/slides/_rels/slide38.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image" Target="../media/image213.png"/><Relationship Id="rId7" Type="http://schemas.openxmlformats.org/officeDocument/2006/relationships/image" Target="../media/image217.png"/><Relationship Id="rId2" Type="http://schemas.openxmlformats.org/officeDocument/2006/relationships/image" Target="../media/image136.png"/><Relationship Id="rId1" Type="http://schemas.openxmlformats.org/officeDocument/2006/relationships/slideLayout" Target="../slideLayouts/slideLayout12.xml"/><Relationship Id="rId6" Type="http://schemas.openxmlformats.org/officeDocument/2006/relationships/image" Target="../media/image216.png"/><Relationship Id="rId11" Type="http://schemas.openxmlformats.org/officeDocument/2006/relationships/image" Target="../media/image221.png"/><Relationship Id="rId5" Type="http://schemas.openxmlformats.org/officeDocument/2006/relationships/image" Target="../media/image215.png"/><Relationship Id="rId10" Type="http://schemas.openxmlformats.org/officeDocument/2006/relationships/image" Target="../media/image220.png"/><Relationship Id="rId4" Type="http://schemas.openxmlformats.org/officeDocument/2006/relationships/image" Target="../media/image214.png"/><Relationship Id="rId9" Type="http://schemas.openxmlformats.org/officeDocument/2006/relationships/image" Target="../media/image219.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blog.paperspace.com/intro-to-optimization-in-deep-learning-gradient-descent/" TargetMode="External"/><Relationship Id="rId2" Type="http://schemas.openxmlformats.org/officeDocument/2006/relationships/image" Target="../media/image137.png"/><Relationship Id="rId1" Type="http://schemas.openxmlformats.org/officeDocument/2006/relationships/slideLayout" Target="../slideLayouts/slideLayout12.xml"/><Relationship Id="rId6" Type="http://schemas.openxmlformats.org/officeDocument/2006/relationships/image" Target="../media/image138.png"/><Relationship Id="rId5" Type="http://schemas.openxmlformats.org/officeDocument/2006/relationships/image" Target="../media/image224.png"/><Relationship Id="rId4" Type="http://schemas.openxmlformats.org/officeDocument/2006/relationships/image" Target="../media/image22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xenonstack.com/blog/static/public/uploads/media/machine-learning-vs-deep-learning.png"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640.png"/><Relationship Id="rId7" Type="http://schemas.openxmlformats.org/officeDocument/2006/relationships/image" Target="../media/image22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76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6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s>
</file>

<file path=ppt/slides/_rels/slide45.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9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94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hyperlink" Target="https://towardsdatascience.com/learning-parameters-part-2-a190bef2d12" TargetMode="External"/><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96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6.png"/></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jpeg"/><Relationship Id="rId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s>
</file>

<file path=ppt/slides/_rels/slide50.xml.rels><?xml version="1.0" encoding="UTF-8" standalone="yes"?>
<Relationships xmlns="http://schemas.openxmlformats.org/package/2006/relationships"><Relationship Id="rId3" Type="http://schemas.openxmlformats.org/officeDocument/2006/relationships/hyperlink" Target="https://cs231n.github.io/neural-networks-3/" TargetMode="External"/><Relationship Id="rId2" Type="http://schemas.openxmlformats.org/officeDocument/2006/relationships/image" Target="../media/image14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59.png"/><Relationship Id="rId4" Type="http://schemas.openxmlformats.org/officeDocument/2006/relationships/image" Target="../media/image155.png"/></Relationships>
</file>

<file path=ppt/slides/_rels/slide52.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62.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16.bin"/><Relationship Id="rId5" Type="http://schemas.openxmlformats.org/officeDocument/2006/relationships/image" Target="../media/image46.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65.png"/><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66.png"/><Relationship Id="rId5" Type="http://schemas.openxmlformats.org/officeDocument/2006/relationships/hyperlink" Target="https://www.xenonstack.com/blog/static/public/uploads/media/machine-learning-vs-deep-learning.png" TargetMode="Externa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205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205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7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09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10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s://scikit-learn.org/stable/modules/cross_validation.html" TargetMode="External"/><Relationship Id="rId2" Type="http://schemas.openxmlformats.org/officeDocument/2006/relationships/image" Target="../media/image17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45.wmf"/><Relationship Id="rId7" Type="http://schemas.openxmlformats.org/officeDocument/2006/relationships/image" Target="../media/image178.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45.bin"/><Relationship Id="rId5" Type="http://schemas.openxmlformats.org/officeDocument/2006/relationships/image" Target="../media/image46.w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image" Target="../media/image183.gif"/><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hyperlink" Target="http://deeplearning.stanford.edu/wiki/index.php/Feature_extraction_using_convolution" TargetMode="External"/><Relationship Id="rId5" Type="http://schemas.openxmlformats.org/officeDocument/2006/relationships/image" Target="../media/image193.png"/><Relationship Id="rId4" Type="http://schemas.openxmlformats.org/officeDocument/2006/relationships/image" Target="../media/image189.png"/></Relationships>
</file>

<file path=ppt/slides/_rels/slide69.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201.png"/><Relationship Id="rId5" Type="http://schemas.openxmlformats.org/officeDocument/2006/relationships/image" Target="../media/image196.jpeg"/><Relationship Id="rId4" Type="http://schemas.openxmlformats.org/officeDocument/2006/relationships/image" Target="../media/image195.jp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2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275.png"/><Relationship Id="rId3" Type="http://schemas.openxmlformats.org/officeDocument/2006/relationships/image" Target="../media/image2250.png"/><Relationship Id="rId7" Type="http://schemas.openxmlformats.org/officeDocument/2006/relationships/image" Target="../media/image269.png"/><Relationship Id="rId12" Type="http://schemas.openxmlformats.org/officeDocument/2006/relationships/image" Target="../media/image274.png"/><Relationship Id="rId2" Type="http://schemas.openxmlformats.org/officeDocument/2006/relationships/notesSlide" Target="../notesSlides/notesSlide44.xml"/><Relationship Id="rId16" Type="http://schemas.openxmlformats.org/officeDocument/2006/relationships/image" Target="../media/image278.png"/><Relationship Id="rId1" Type="http://schemas.openxmlformats.org/officeDocument/2006/relationships/slideLayout" Target="../slideLayouts/slideLayout12.xml"/><Relationship Id="rId6" Type="http://schemas.openxmlformats.org/officeDocument/2006/relationships/image" Target="../media/image268.png"/><Relationship Id="rId11" Type="http://schemas.openxmlformats.org/officeDocument/2006/relationships/image" Target="../media/image273.png"/><Relationship Id="rId5" Type="http://schemas.openxmlformats.org/officeDocument/2006/relationships/image" Target="../media/image267.png"/><Relationship Id="rId15" Type="http://schemas.openxmlformats.org/officeDocument/2006/relationships/image" Target="../media/image277.png"/><Relationship Id="rId10" Type="http://schemas.openxmlformats.org/officeDocument/2006/relationships/image" Target="../media/image272.png"/><Relationship Id="rId4" Type="http://schemas.openxmlformats.org/officeDocument/2006/relationships/image" Target="../media/image266.png"/><Relationship Id="rId9" Type="http://schemas.openxmlformats.org/officeDocument/2006/relationships/image" Target="../media/image271.png"/><Relationship Id="rId14" Type="http://schemas.openxmlformats.org/officeDocument/2006/relationships/image" Target="../media/image276.png"/></Relationships>
</file>

<file path=ppt/slides/_rels/slide76.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2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1.png"/><Relationship Id="rId7" Type="http://schemas.openxmlformats.org/officeDocument/2006/relationships/image" Target="../media/image239.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284.png"/><Relationship Id="rId5" Type="http://schemas.openxmlformats.org/officeDocument/2006/relationships/image" Target="../media/image283.png"/><Relationship Id="rId4" Type="http://schemas.openxmlformats.org/officeDocument/2006/relationships/image" Target="../media/image28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4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4.png"/><Relationship Id="rId7" Type="http://schemas.openxmlformats.org/officeDocument/2006/relationships/image" Target="../media/image46.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oleObject" Target="../embeddings/oleObject2.bin"/><Relationship Id="rId5" Type="http://schemas.openxmlformats.org/officeDocument/2006/relationships/image" Target="../media/image45.wmf"/><Relationship Id="rId4" Type="http://schemas.openxmlformats.org/officeDocument/2006/relationships/oleObject" Target="../embeddings/oleObject1.bin"/><Relationship Id="rId9" Type="http://schemas.openxmlformats.org/officeDocument/2006/relationships/image" Target="../media/image47.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4.png"/></Relationships>
</file>

<file path=ppt/slides/_rels/slide83.xml.rels><?xml version="1.0" encoding="UTF-8" standalone="yes"?>
<Relationships xmlns="http://schemas.openxmlformats.org/package/2006/relationships"><Relationship Id="rId2" Type="http://schemas.openxmlformats.org/officeDocument/2006/relationships/image" Target="../media/image245.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7.emf"/><Relationship Id="rId2" Type="http://schemas.openxmlformats.org/officeDocument/2006/relationships/image" Target="../media/image29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2.bin"/><Relationship Id="rId10" Type="http://schemas.openxmlformats.org/officeDocument/2006/relationships/image" Target="../media/image73.png"/><Relationship Id="rId4" Type="http://schemas.openxmlformats.org/officeDocument/2006/relationships/image" Target="../media/image45.wmf"/><Relationship Id="rId9" Type="http://schemas.openxmlformats.org/officeDocument/2006/relationships/image" Target="../media/image7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1.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00.png"/><Relationship Id="rId7" Type="http://schemas.openxmlformats.org/officeDocument/2006/relationships/image" Target="../media/image302.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01.png"/><Relationship Id="rId4" Type="http://schemas.openxmlformats.org/officeDocument/2006/relationships/customXml" Target="../ink/ink2.xml"/><Relationship Id="rId9" Type="http://schemas.openxmlformats.org/officeDocument/2006/relationships/image" Target="../media/image303.png"/></Relationships>
</file>

<file path=ppt/slides/_rels/slide96.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4.e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55.emf"/></Relationships>
</file>

<file path=ppt/slides/_rels/slide98.xml.rels><?xml version="1.0" encoding="UTF-8" standalone="yes"?>
<Relationships xmlns="http://schemas.openxmlformats.org/package/2006/relationships"><Relationship Id="rId3" Type="http://schemas.openxmlformats.org/officeDocument/2006/relationships/image" Target="../media/image257.emf"/><Relationship Id="rId2" Type="http://schemas.openxmlformats.org/officeDocument/2006/relationships/image" Target="../media/image256.emf"/><Relationship Id="rId1" Type="http://schemas.openxmlformats.org/officeDocument/2006/relationships/slideLayout" Target="../slideLayouts/slideLayout2.xml"/><Relationship Id="rId4" Type="http://schemas.openxmlformats.org/officeDocument/2006/relationships/image" Target="../media/image258.emf"/></Relationships>
</file>

<file path=ppt/slides/_rels/slide99.xml.rels><?xml version="1.0" encoding="UTF-8" standalone="yes"?>
<Relationships xmlns="http://schemas.openxmlformats.org/package/2006/relationships"><Relationship Id="rId3" Type="http://schemas.openxmlformats.org/officeDocument/2006/relationships/image" Target="../media/image260.emf"/><Relationship Id="rId2" Type="http://schemas.openxmlformats.org/officeDocument/2006/relationships/image" Target="../media/image25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323EE8C-9D6B-C6C6-571A-77120DE775BC}"/>
              </a:ext>
            </a:extLst>
          </p:cNvPr>
          <p:cNvSpPr>
            <a:spLocks noGrp="1" noChangeArrowheads="1"/>
          </p:cNvSpPr>
          <p:nvPr>
            <p:ph type="ctrTitle"/>
          </p:nvPr>
        </p:nvSpPr>
        <p:spPr>
          <a:xfrm>
            <a:off x="533400" y="1066800"/>
            <a:ext cx="7772400" cy="1470025"/>
          </a:xfrm>
        </p:spPr>
        <p:txBody>
          <a:bodyPr>
            <a:normAutofit fontScale="90000"/>
          </a:bodyPr>
          <a:lstStyle/>
          <a:p>
            <a:pPr eaLnBrk="1" hangingPunct="1"/>
            <a:r>
              <a:rPr lang="tr-TR" altLang="en-US" sz="3200" dirty="0" err="1"/>
              <a:t>Artificial</a:t>
            </a:r>
            <a:r>
              <a:rPr lang="tr-TR" altLang="en-US" sz="3200" dirty="0"/>
              <a:t> </a:t>
            </a:r>
            <a:r>
              <a:rPr lang="tr-TR" altLang="en-US" sz="3200" dirty="0" err="1"/>
              <a:t>Intelligence</a:t>
            </a:r>
            <a:r>
              <a:rPr lang="tr-TR" altLang="en-US" sz="3200" dirty="0"/>
              <a:t> </a:t>
            </a:r>
            <a:br>
              <a:rPr lang="tr-TR" altLang="en-US" sz="3200" dirty="0"/>
            </a:br>
            <a:r>
              <a:rPr lang="tr-TR" altLang="en-US" sz="3200" dirty="0" err="1"/>
              <a:t>for</a:t>
            </a:r>
            <a:br>
              <a:rPr lang="en-US" altLang="en-US" sz="3200" dirty="0"/>
            </a:br>
            <a:r>
              <a:rPr lang="tr-TR" altLang="en-US" sz="3200" dirty="0" err="1"/>
              <a:t>Medicine</a:t>
            </a:r>
            <a:r>
              <a:rPr lang="tr-TR" altLang="en-US" sz="3200" dirty="0"/>
              <a:t> I</a:t>
            </a:r>
            <a:r>
              <a:rPr lang="en-US" altLang="en-US" sz="3200" dirty="0"/>
              <a:t>I</a:t>
            </a:r>
            <a:br>
              <a:rPr lang="tr-TR" altLang="en-US" sz="3200" dirty="0"/>
            </a:br>
            <a:endParaRPr lang="en-US" altLang="en-US" sz="3200" dirty="0"/>
          </a:p>
        </p:txBody>
      </p:sp>
      <p:sp>
        <p:nvSpPr>
          <p:cNvPr id="2053" name="Rectangle 3">
            <a:extLst>
              <a:ext uri="{FF2B5EF4-FFF2-40B4-BE49-F238E27FC236}">
                <a16:creationId xmlns:a16="http://schemas.microsoft.com/office/drawing/2014/main" id="{13479CCB-BC0F-5C11-BA2B-FDAFBDDC41B5}"/>
              </a:ext>
            </a:extLst>
          </p:cNvPr>
          <p:cNvSpPr>
            <a:spLocks noGrp="1" noChangeArrowheads="1"/>
          </p:cNvSpPr>
          <p:nvPr>
            <p:ph type="subTitle" idx="1"/>
          </p:nvPr>
        </p:nvSpPr>
        <p:spPr>
          <a:xfrm>
            <a:off x="914400" y="2895600"/>
            <a:ext cx="7391400" cy="2514600"/>
          </a:xfrm>
        </p:spPr>
        <p:txBody>
          <a:bodyPr>
            <a:normAutofit/>
          </a:bodyPr>
          <a:lstStyle/>
          <a:p>
            <a:pPr eaLnBrk="1" hangingPunct="1">
              <a:defRPr/>
            </a:pPr>
            <a:r>
              <a:rPr lang="en-US" altLang="en-US" dirty="0"/>
              <a:t>Spring 20</a:t>
            </a:r>
            <a:r>
              <a:rPr lang="tr-TR" altLang="en-US" dirty="0"/>
              <a:t>2</a:t>
            </a:r>
            <a:r>
              <a:rPr lang="en-US" altLang="en-US" dirty="0"/>
              <a:t>5</a:t>
            </a:r>
          </a:p>
          <a:p>
            <a:pPr eaLnBrk="1" hangingPunct="1">
              <a:defRPr/>
            </a:pPr>
            <a:endParaRPr lang="en-US" altLang="en-US" dirty="0"/>
          </a:p>
          <a:p>
            <a:pPr eaLnBrk="1" hangingPunct="1">
              <a:defRPr/>
            </a:pPr>
            <a:r>
              <a:rPr lang="tr-TR" altLang="en-US" b="1" dirty="0" err="1"/>
              <a:t>Lecture</a:t>
            </a:r>
            <a:r>
              <a:rPr lang="tr-TR" altLang="en-US" b="1" dirty="0"/>
              <a:t> </a:t>
            </a:r>
            <a:r>
              <a:rPr lang="en-US" altLang="en-US" b="1" dirty="0"/>
              <a:t>11</a:t>
            </a:r>
            <a:r>
              <a:rPr lang="tr-TR" altLang="en-US" b="1" dirty="0"/>
              <a:t>2: </a:t>
            </a:r>
            <a:r>
              <a:rPr lang="tr-TR" altLang="en-US" b="1" dirty="0" err="1"/>
              <a:t>NNs</a:t>
            </a:r>
            <a:r>
              <a:rPr lang="tr-TR" altLang="en-US" b="1" dirty="0"/>
              <a:t> </a:t>
            </a:r>
            <a:r>
              <a:rPr lang="tr-TR" altLang="en-US" b="1" dirty="0" err="1"/>
              <a:t>and</a:t>
            </a:r>
            <a:r>
              <a:rPr lang="tr-TR" altLang="en-US" b="1" dirty="0"/>
              <a:t> </a:t>
            </a:r>
            <a:r>
              <a:rPr lang="en-US" altLang="en-US" b="1" dirty="0"/>
              <a:t>Deep Learning</a:t>
            </a:r>
            <a:br>
              <a:rPr lang="tr-TR" altLang="en-US" b="1" dirty="0"/>
            </a:br>
            <a:endParaRPr lang="en-US" altLang="en-US" b="1" dirty="0"/>
          </a:p>
          <a:p>
            <a:pPr eaLnBrk="1" hangingPunct="1">
              <a:defRPr/>
            </a:pPr>
            <a:r>
              <a:rPr lang="en-US" altLang="en-US" sz="1800" dirty="0"/>
              <a:t>(</a:t>
            </a:r>
            <a:r>
              <a:rPr lang="tr-TR" altLang="en-US" sz="1800" dirty="0" err="1"/>
              <a:t>Many</a:t>
            </a:r>
            <a:r>
              <a:rPr lang="en-US" altLang="en-US" sz="1800" dirty="0"/>
              <a:t> slides adapted from mostly Alex </a:t>
            </a:r>
            <a:r>
              <a:rPr lang="en-US" altLang="en-US" sz="1800" dirty="0" err="1"/>
              <a:t>Vakanski</a:t>
            </a:r>
            <a:r>
              <a:rPr lang="en-US" altLang="en-US" sz="1800" dirty="0"/>
              <a:t>, D. </a:t>
            </a:r>
            <a:r>
              <a:rPr lang="en-US" altLang="en-US" sz="1800" dirty="0" err="1"/>
              <a:t>Jurafsky</a:t>
            </a:r>
            <a:r>
              <a:rPr lang="en-US" altLang="en-US" sz="1800" dirty="0"/>
              <a:t>, </a:t>
            </a:r>
            <a:r>
              <a:rPr lang="tr-TR" altLang="en-US" sz="1800" dirty="0"/>
              <a:t>Bing </a:t>
            </a:r>
            <a:r>
              <a:rPr lang="tr-TR" altLang="en-US" sz="1800" dirty="0" err="1"/>
              <a:t>Liu</a:t>
            </a:r>
            <a:r>
              <a:rPr lang="tr-TR" altLang="en-US" sz="1800" dirty="0"/>
              <a:t>, </a:t>
            </a:r>
            <a:r>
              <a:rPr lang="en-US" altLang="tr-TR" sz="1800" dirty="0"/>
              <a:t>Han, Kamber &amp; Pei; </a:t>
            </a:r>
            <a:r>
              <a:rPr lang="en-US" sz="1800" b="0" dirty="0"/>
              <a:t>Tan, Steinbach, Kumar</a:t>
            </a:r>
            <a:r>
              <a:rPr lang="tr-TR" sz="1800" b="0" dirty="0"/>
              <a:t> </a:t>
            </a:r>
            <a:r>
              <a:rPr lang="en-US" altLang="tr-TR" sz="1800" dirty="0"/>
              <a:t>and </a:t>
            </a:r>
            <a:r>
              <a:rPr lang="tr-TR" altLang="en-US" sz="1800" dirty="0" err="1"/>
              <a:t>the</a:t>
            </a:r>
            <a:r>
              <a:rPr lang="tr-TR" altLang="en-US" sz="1800" dirty="0"/>
              <a:t> web</a:t>
            </a:r>
            <a:r>
              <a:rPr lang="en-US" altLang="en-US" sz="1800" dirty="0"/>
              <a:t>)</a:t>
            </a:r>
          </a:p>
          <a:p>
            <a:pPr eaLnBrk="1" hangingPunct="1">
              <a:defRPr/>
            </a:pPr>
            <a:endParaRPr lang="en-US" altLang="en-US" b="1" dirty="0"/>
          </a:p>
        </p:txBody>
      </p:sp>
      <p:sp>
        <p:nvSpPr>
          <p:cNvPr id="4100" name="Footer Placeholder 3">
            <a:extLst>
              <a:ext uri="{FF2B5EF4-FFF2-40B4-BE49-F238E27FC236}">
                <a16:creationId xmlns:a16="http://schemas.microsoft.com/office/drawing/2014/main" id="{369DB49A-9026-51D2-D0A6-0465DA0CA0D1}"/>
              </a:ext>
            </a:extLst>
          </p:cNvPr>
          <p:cNvSpPr>
            <a:spLocks noGrp="1"/>
          </p:cNvSpPr>
          <p:nvPr>
            <p:ph type="ftr" sz="quarter" idx="11"/>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a:t>AI for Medicine II</a:t>
            </a:r>
          </a:p>
        </p:txBody>
      </p:sp>
      <p:sp>
        <p:nvSpPr>
          <p:cNvPr id="4101" name="Slide Number Placeholder 4">
            <a:extLst>
              <a:ext uri="{FF2B5EF4-FFF2-40B4-BE49-F238E27FC236}">
                <a16:creationId xmlns:a16="http://schemas.microsoft.com/office/drawing/2014/main" id="{686EE23F-0E13-DF5C-36D5-54FCEA44EC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C39B347D-13C3-443C-923C-44BCC433788A}" type="slidenum">
              <a:rPr lang="en-US" altLang="en-US" sz="1400"/>
              <a:pPr>
                <a:spcBef>
                  <a:spcPct val="0"/>
                </a:spcBef>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NNs consist of hidden layers with neurons (i.e., computational units)</a:t>
                </a:r>
              </a:p>
              <a:p>
                <a:r>
                  <a:rPr lang="en-US" dirty="0"/>
                  <a:t>A single </a:t>
                </a:r>
                <a:r>
                  <a:rPr lang="en-US" dirty="0">
                    <a:solidFill>
                      <a:srgbClr val="FF0000"/>
                    </a:solidFill>
                  </a:rPr>
                  <a:t>neuron </a:t>
                </a:r>
                <a:r>
                  <a:rPr lang="en-US" dirty="0"/>
                  <a:t>maps a set of inputs into an output number, or </a:t>
                </a:r>
                <a14:m>
                  <m:oMath xmlns:m="http://schemas.openxmlformats.org/officeDocument/2006/math">
                    <m:r>
                      <a:rPr lang="en-US" altLang="zh-TW" i="1">
                        <a:latin typeface="Cambria Math" panose="02040503050406030204" pitchFamily="18" charset="0"/>
                      </a:rPr>
                      <m:t>𝑓</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𝑅</m:t>
                        </m:r>
                      </m:e>
                      <m:sup>
                        <m:r>
                          <a:rPr lang="en-US" altLang="zh-TW" i="1">
                            <a:latin typeface="Cambria Math" panose="02040503050406030204" pitchFamily="18" charset="0"/>
                          </a:rPr>
                          <m:t>𝐾</m:t>
                        </m:r>
                      </m:sup>
                    </m:s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𝑅</m:t>
                    </m:r>
                  </m:oMath>
                </a14:m>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004D84AC-3878-49AE-845F-14E377C4CB1D}"/>
              </a:ext>
            </a:extLst>
          </p:cNvPr>
          <p:cNvSpPr>
            <a:spLocks noGrp="1"/>
          </p:cNvSpPr>
          <p:nvPr>
            <p:ph idx="10"/>
          </p:nvPr>
        </p:nvSpPr>
        <p:spPr/>
        <p:txBody>
          <a:bodyPr/>
          <a:lstStyle/>
          <a:p>
            <a:r>
              <a:rPr lang="en-US" dirty="0"/>
              <a:t>Introduction to Neural Networks</a:t>
            </a:r>
          </a:p>
          <a:p>
            <a:endParaRPr lang="en-US" dirty="0"/>
          </a:p>
        </p:txBody>
      </p:sp>
      <p:graphicFrame>
        <p:nvGraphicFramePr>
          <p:cNvPr id="64" name="Object 12"/>
          <p:cNvGraphicFramePr>
            <a:graphicFrameLocks noChangeAspect="1"/>
          </p:cNvGraphicFramePr>
          <p:nvPr/>
        </p:nvGraphicFramePr>
        <p:xfrm>
          <a:off x="3813196" y="2856081"/>
          <a:ext cx="4698066" cy="526676"/>
        </p:xfrm>
        <a:graphic>
          <a:graphicData uri="http://schemas.openxmlformats.org/presentationml/2006/ole">
            <mc:AlternateContent xmlns:mc="http://schemas.openxmlformats.org/markup-compatibility/2006">
              <mc:Choice xmlns:v="urn:schemas-microsoft-com:vml" Requires="v">
                <p:oleObj name="方程式" r:id="rId5" imgW="1917360" imgH="215640" progId="Equation.3">
                  <p:embed/>
                </p:oleObj>
              </mc:Choice>
              <mc:Fallback>
                <p:oleObj name="方程式" r:id="rId5" imgW="1917360" imgH="215640" progId="Equation.3">
                  <p:embed/>
                  <p:pic>
                    <p:nvPicPr>
                      <p:cNvPr id="64" name="Object 12"/>
                      <p:cNvPicPr>
                        <a:picLocks noChangeAspect="1" noChangeArrowheads="1"/>
                      </p:cNvPicPr>
                      <p:nvPr/>
                    </p:nvPicPr>
                    <p:blipFill>
                      <a:blip r:embed="rId6"/>
                      <a:srcRect/>
                      <a:stretch>
                        <a:fillRect/>
                      </a:stretch>
                    </p:blipFill>
                    <p:spPr bwMode="auto">
                      <a:xfrm>
                        <a:off x="3813196" y="2856081"/>
                        <a:ext cx="4698066" cy="526676"/>
                      </a:xfrm>
                      <a:prstGeom prst="rect">
                        <a:avLst/>
                      </a:prstGeom>
                      <a:noFill/>
                    </p:spPr>
                  </p:pic>
                </p:oleObj>
              </mc:Fallback>
            </mc:AlternateContent>
          </a:graphicData>
        </a:graphic>
      </p:graphicFrame>
      <p:sp>
        <p:nvSpPr>
          <p:cNvPr id="66" name="矩形 25"/>
          <p:cNvSpPr/>
          <p:nvPr/>
        </p:nvSpPr>
        <p:spPr>
          <a:xfrm>
            <a:off x="1966909" y="3129416"/>
            <a:ext cx="549609" cy="19582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67" name="直線單箭頭接點 35"/>
          <p:cNvCxnSpPr/>
          <p:nvPr/>
        </p:nvCxnSpPr>
        <p:spPr>
          <a:xfrm flipV="1">
            <a:off x="5156576" y="4455580"/>
            <a:ext cx="71001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3"/>
          <p:cNvSpPr/>
          <p:nvPr/>
        </p:nvSpPr>
        <p:spPr>
          <a:xfrm>
            <a:off x="3457742" y="5357007"/>
            <a:ext cx="526497" cy="515538"/>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69" name="矩形 4"/>
          <p:cNvSpPr/>
          <p:nvPr/>
        </p:nvSpPr>
        <p:spPr>
          <a:xfrm>
            <a:off x="1098070" y="3051885"/>
            <a:ext cx="526497" cy="24767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70" name="直線單箭頭接點 5"/>
          <p:cNvCxnSpPr>
            <a:stCxn id="82" idx="3"/>
            <a:endCxn id="84" idx="1"/>
          </p:cNvCxnSpPr>
          <p:nvPr/>
        </p:nvCxnSpPr>
        <p:spPr>
          <a:xfrm flipV="1">
            <a:off x="1617844" y="4464796"/>
            <a:ext cx="1893140" cy="6960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橢圓 6"/>
          <p:cNvSpPr/>
          <p:nvPr/>
        </p:nvSpPr>
        <p:spPr>
          <a:xfrm>
            <a:off x="4529724" y="4015761"/>
            <a:ext cx="830834" cy="83083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118" dirty="0"/>
          </a:p>
        </p:txBody>
      </p:sp>
      <p:graphicFrame>
        <p:nvGraphicFramePr>
          <p:cNvPr id="72" name="Object 12"/>
          <p:cNvGraphicFramePr>
            <a:graphicFrameLocks noChangeAspect="1"/>
          </p:cNvGraphicFramePr>
          <p:nvPr/>
        </p:nvGraphicFramePr>
        <p:xfrm>
          <a:off x="4114194" y="4114080"/>
          <a:ext cx="310963" cy="309562"/>
        </p:xfrm>
        <a:graphic>
          <a:graphicData uri="http://schemas.openxmlformats.org/presentationml/2006/ole">
            <mc:AlternateContent xmlns:mc="http://schemas.openxmlformats.org/markup-compatibility/2006">
              <mc:Choice xmlns:v="urn:schemas-microsoft-com:vml" Requires="v">
                <p:oleObj name="方程式" r:id="rId7" imgW="126720" imgH="126720" progId="Equation.3">
                  <p:embed/>
                </p:oleObj>
              </mc:Choice>
              <mc:Fallback>
                <p:oleObj name="方程式" r:id="rId7" imgW="126720" imgH="126720" progId="Equation.3">
                  <p:embed/>
                  <p:pic>
                    <p:nvPicPr>
                      <p:cNvPr id="72" name="Object 12"/>
                      <p:cNvPicPr>
                        <a:picLocks noChangeAspect="1" noChangeArrowheads="1"/>
                      </p:cNvPicPr>
                      <p:nvPr/>
                    </p:nvPicPr>
                    <p:blipFill>
                      <a:blip r:embed="rId8"/>
                      <a:srcRect/>
                      <a:stretch>
                        <a:fillRect/>
                      </a:stretch>
                    </p:blipFill>
                    <p:spPr bwMode="auto">
                      <a:xfrm>
                        <a:off x="4114194" y="4114080"/>
                        <a:ext cx="310963" cy="309562"/>
                      </a:xfrm>
                      <a:prstGeom prst="rect">
                        <a:avLst/>
                      </a:prstGeom>
                      <a:noFill/>
                    </p:spPr>
                  </p:pic>
                </p:oleObj>
              </mc:Fallback>
            </mc:AlternateContent>
          </a:graphicData>
        </a:graphic>
      </p:graphicFrame>
      <p:graphicFrame>
        <p:nvGraphicFramePr>
          <p:cNvPr id="73" name="Object 12"/>
          <p:cNvGraphicFramePr>
            <a:graphicFrameLocks noChangeAspect="1"/>
          </p:cNvGraphicFramePr>
          <p:nvPr/>
        </p:nvGraphicFramePr>
        <p:xfrm>
          <a:off x="2018167" y="3147706"/>
          <a:ext cx="435629" cy="525276"/>
        </p:xfrm>
        <a:graphic>
          <a:graphicData uri="http://schemas.openxmlformats.org/presentationml/2006/ole">
            <mc:AlternateContent xmlns:mc="http://schemas.openxmlformats.org/markup-compatibility/2006">
              <mc:Choice xmlns:v="urn:schemas-microsoft-com:vml" Requires="v">
                <p:oleObj name="方程式" r:id="rId9" imgW="177480" imgH="215640" progId="Equation.3">
                  <p:embed/>
                </p:oleObj>
              </mc:Choice>
              <mc:Fallback>
                <p:oleObj name="方程式" r:id="rId9" imgW="177480" imgH="215640" progId="Equation.3">
                  <p:embed/>
                  <p:pic>
                    <p:nvPicPr>
                      <p:cNvPr id="73" name="Object 12"/>
                      <p:cNvPicPr>
                        <a:picLocks noChangeAspect="1" noChangeArrowheads="1"/>
                      </p:cNvPicPr>
                      <p:nvPr/>
                    </p:nvPicPr>
                    <p:blipFill>
                      <a:blip r:embed="rId10"/>
                      <a:srcRect/>
                      <a:stretch>
                        <a:fillRect/>
                      </a:stretch>
                    </p:blipFill>
                    <p:spPr bwMode="auto">
                      <a:xfrm>
                        <a:off x="2018167" y="3147706"/>
                        <a:ext cx="435629" cy="525276"/>
                      </a:xfrm>
                      <a:prstGeom prst="rect">
                        <a:avLst/>
                      </a:prstGeom>
                      <a:noFill/>
                    </p:spPr>
                  </p:pic>
                </p:oleObj>
              </mc:Fallback>
            </mc:AlternateContent>
          </a:graphicData>
        </a:graphic>
      </p:graphicFrame>
      <p:graphicFrame>
        <p:nvGraphicFramePr>
          <p:cNvPr id="74" name="Object 12"/>
          <p:cNvGraphicFramePr>
            <a:graphicFrameLocks noChangeAspect="1"/>
          </p:cNvGraphicFramePr>
          <p:nvPr/>
        </p:nvGraphicFramePr>
        <p:xfrm>
          <a:off x="2021563" y="3709107"/>
          <a:ext cx="466445" cy="525276"/>
        </p:xfrm>
        <a:graphic>
          <a:graphicData uri="http://schemas.openxmlformats.org/presentationml/2006/ole">
            <mc:AlternateContent xmlns:mc="http://schemas.openxmlformats.org/markup-compatibility/2006">
              <mc:Choice xmlns:v="urn:schemas-microsoft-com:vml" Requires="v">
                <p:oleObj name="方程式" r:id="rId11" imgW="190440" imgH="215640" progId="Equation.3">
                  <p:embed/>
                </p:oleObj>
              </mc:Choice>
              <mc:Fallback>
                <p:oleObj name="方程式" r:id="rId11" imgW="190440" imgH="215640" progId="Equation.3">
                  <p:embed/>
                  <p:pic>
                    <p:nvPicPr>
                      <p:cNvPr id="74" name="Object 12"/>
                      <p:cNvPicPr>
                        <a:picLocks noChangeAspect="1" noChangeArrowheads="1"/>
                      </p:cNvPicPr>
                      <p:nvPr/>
                    </p:nvPicPr>
                    <p:blipFill>
                      <a:blip r:embed="rId12"/>
                      <a:srcRect/>
                      <a:stretch>
                        <a:fillRect/>
                      </a:stretch>
                    </p:blipFill>
                    <p:spPr bwMode="auto">
                      <a:xfrm>
                        <a:off x="2021563" y="3709107"/>
                        <a:ext cx="466445" cy="525276"/>
                      </a:xfrm>
                      <a:prstGeom prst="rect">
                        <a:avLst/>
                      </a:prstGeom>
                      <a:noFill/>
                    </p:spPr>
                  </p:pic>
                </p:oleObj>
              </mc:Fallback>
            </mc:AlternateContent>
          </a:graphicData>
        </a:graphic>
      </p:graphicFrame>
      <p:graphicFrame>
        <p:nvGraphicFramePr>
          <p:cNvPr id="75" name="Object 12"/>
          <p:cNvGraphicFramePr>
            <a:graphicFrameLocks noChangeAspect="1"/>
          </p:cNvGraphicFramePr>
          <p:nvPr/>
        </p:nvGraphicFramePr>
        <p:xfrm>
          <a:off x="2018167" y="4396327"/>
          <a:ext cx="528077" cy="525275"/>
        </p:xfrm>
        <a:graphic>
          <a:graphicData uri="http://schemas.openxmlformats.org/presentationml/2006/ole">
            <mc:AlternateContent xmlns:mc="http://schemas.openxmlformats.org/markup-compatibility/2006">
              <mc:Choice xmlns:v="urn:schemas-microsoft-com:vml" Requires="v">
                <p:oleObj name="方程式" r:id="rId13" imgW="215640" imgH="215640" progId="Equation.3">
                  <p:embed/>
                </p:oleObj>
              </mc:Choice>
              <mc:Fallback>
                <p:oleObj name="方程式" r:id="rId13" imgW="215640" imgH="215640" progId="Equation.3">
                  <p:embed/>
                  <p:pic>
                    <p:nvPicPr>
                      <p:cNvPr id="75" name="Object 12"/>
                      <p:cNvPicPr>
                        <a:picLocks noChangeAspect="1" noChangeArrowheads="1"/>
                      </p:cNvPicPr>
                      <p:nvPr/>
                    </p:nvPicPr>
                    <p:blipFill>
                      <a:blip r:embed="rId14"/>
                      <a:srcRect/>
                      <a:stretch>
                        <a:fillRect/>
                      </a:stretch>
                    </p:blipFill>
                    <p:spPr bwMode="auto">
                      <a:xfrm>
                        <a:off x="2018167" y="4396327"/>
                        <a:ext cx="528077" cy="525275"/>
                      </a:xfrm>
                      <a:prstGeom prst="rect">
                        <a:avLst/>
                      </a:prstGeom>
                      <a:noFill/>
                    </p:spPr>
                  </p:pic>
                </p:oleObj>
              </mc:Fallback>
            </mc:AlternateContent>
          </a:graphicData>
        </a:graphic>
      </p:graphicFrame>
      <p:cxnSp>
        <p:nvCxnSpPr>
          <p:cNvPr id="76" name="直線單箭頭接點 11"/>
          <p:cNvCxnSpPr/>
          <p:nvPr/>
        </p:nvCxnSpPr>
        <p:spPr>
          <a:xfrm flipV="1">
            <a:off x="3812320" y="4437795"/>
            <a:ext cx="71001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12"/>
          <p:cNvCxnSpPr>
            <a:stCxn id="81" idx="3"/>
            <a:endCxn id="84" idx="1"/>
          </p:cNvCxnSpPr>
          <p:nvPr/>
        </p:nvCxnSpPr>
        <p:spPr>
          <a:xfrm>
            <a:off x="1607228" y="4087805"/>
            <a:ext cx="1903756" cy="3769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13"/>
          <p:cNvCxnSpPr>
            <a:endCxn id="84" idx="1"/>
          </p:cNvCxnSpPr>
          <p:nvPr/>
        </p:nvCxnSpPr>
        <p:spPr>
          <a:xfrm>
            <a:off x="1624567" y="3330503"/>
            <a:ext cx="1886417" cy="1134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
          <p:cNvSpPr txBox="1"/>
          <p:nvPr/>
        </p:nvSpPr>
        <p:spPr>
          <a:xfrm rot="5400000">
            <a:off x="1104114" y="4512007"/>
            <a:ext cx="678756" cy="472565"/>
          </a:xfrm>
          <a:prstGeom prst="rect">
            <a:avLst/>
          </a:prstGeom>
          <a:noFill/>
        </p:spPr>
        <p:txBody>
          <a:bodyPr wrap="square" rtlCol="0">
            <a:spAutoFit/>
          </a:bodyPr>
          <a:lstStyle/>
          <a:p>
            <a:pPr algn="ctr"/>
            <a:r>
              <a:rPr lang="en-US" altLang="zh-TW" sz="2471" dirty="0"/>
              <a:t>…</a:t>
            </a:r>
            <a:endParaRPr lang="zh-TW" altLang="en-US" sz="2471" dirty="0"/>
          </a:p>
        </p:txBody>
      </p:sp>
      <p:graphicFrame>
        <p:nvGraphicFramePr>
          <p:cNvPr id="80" name="Object 12"/>
          <p:cNvGraphicFramePr>
            <a:graphicFrameLocks noChangeAspect="1"/>
          </p:cNvGraphicFramePr>
          <p:nvPr/>
        </p:nvGraphicFramePr>
        <p:xfrm>
          <a:off x="1170199" y="3014142"/>
          <a:ext cx="437029" cy="556092"/>
        </p:xfrm>
        <a:graphic>
          <a:graphicData uri="http://schemas.openxmlformats.org/presentationml/2006/ole">
            <mc:AlternateContent xmlns:mc="http://schemas.openxmlformats.org/markup-compatibility/2006">
              <mc:Choice xmlns:v="urn:schemas-microsoft-com:vml" Requires="v">
                <p:oleObj name="方程式" r:id="rId15" imgW="177480" imgH="228600" progId="Equation.3">
                  <p:embed/>
                </p:oleObj>
              </mc:Choice>
              <mc:Fallback>
                <p:oleObj name="方程式" r:id="rId15" imgW="177480" imgH="228600" progId="Equation.3">
                  <p:embed/>
                  <p:pic>
                    <p:nvPicPr>
                      <p:cNvPr id="80" name="Object 12"/>
                      <p:cNvPicPr>
                        <a:picLocks noChangeAspect="1" noChangeArrowheads="1"/>
                      </p:cNvPicPr>
                      <p:nvPr/>
                    </p:nvPicPr>
                    <p:blipFill>
                      <a:blip r:embed="rId16"/>
                      <a:srcRect/>
                      <a:stretch>
                        <a:fillRect/>
                      </a:stretch>
                    </p:blipFill>
                    <p:spPr bwMode="auto">
                      <a:xfrm>
                        <a:off x="1170199" y="3014142"/>
                        <a:ext cx="437029" cy="556092"/>
                      </a:xfrm>
                      <a:prstGeom prst="rect">
                        <a:avLst/>
                      </a:prstGeom>
                      <a:noFill/>
                    </p:spPr>
                  </p:pic>
                </p:oleObj>
              </mc:Fallback>
            </mc:AlternateContent>
          </a:graphicData>
        </a:graphic>
      </p:graphicFrame>
      <p:graphicFrame>
        <p:nvGraphicFramePr>
          <p:cNvPr id="81" name="Object 12"/>
          <p:cNvGraphicFramePr>
            <a:graphicFrameLocks noChangeAspect="1"/>
          </p:cNvGraphicFramePr>
          <p:nvPr/>
        </p:nvGraphicFramePr>
        <p:xfrm>
          <a:off x="1170199" y="3809759"/>
          <a:ext cx="437029" cy="556092"/>
        </p:xfrm>
        <a:graphic>
          <a:graphicData uri="http://schemas.openxmlformats.org/presentationml/2006/ole">
            <mc:AlternateContent xmlns:mc="http://schemas.openxmlformats.org/markup-compatibility/2006">
              <mc:Choice xmlns:v="urn:schemas-microsoft-com:vml" Requires="v">
                <p:oleObj name="方程式" r:id="rId17" imgW="177480" imgH="228600" progId="Equation.3">
                  <p:embed/>
                </p:oleObj>
              </mc:Choice>
              <mc:Fallback>
                <p:oleObj name="方程式" r:id="rId17" imgW="177480" imgH="228600" progId="Equation.3">
                  <p:embed/>
                  <p:pic>
                    <p:nvPicPr>
                      <p:cNvPr id="81" name="Object 12"/>
                      <p:cNvPicPr>
                        <a:picLocks noChangeAspect="1" noChangeArrowheads="1"/>
                      </p:cNvPicPr>
                      <p:nvPr/>
                    </p:nvPicPr>
                    <p:blipFill>
                      <a:blip r:embed="rId18"/>
                      <a:srcRect/>
                      <a:stretch>
                        <a:fillRect/>
                      </a:stretch>
                    </p:blipFill>
                    <p:spPr bwMode="auto">
                      <a:xfrm>
                        <a:off x="1170199" y="3809759"/>
                        <a:ext cx="437029" cy="556092"/>
                      </a:xfrm>
                      <a:prstGeom prst="rect">
                        <a:avLst/>
                      </a:prstGeom>
                      <a:noFill/>
                    </p:spPr>
                  </p:pic>
                </p:oleObj>
              </mc:Fallback>
            </mc:AlternateContent>
          </a:graphicData>
        </a:graphic>
      </p:graphicFrame>
      <p:graphicFrame>
        <p:nvGraphicFramePr>
          <p:cNvPr id="82" name="Object 12"/>
          <p:cNvGraphicFramePr>
            <a:graphicFrameLocks noChangeAspect="1"/>
          </p:cNvGraphicFramePr>
          <p:nvPr/>
        </p:nvGraphicFramePr>
        <p:xfrm>
          <a:off x="1147197" y="4882805"/>
          <a:ext cx="470647" cy="556092"/>
        </p:xfrm>
        <a:graphic>
          <a:graphicData uri="http://schemas.openxmlformats.org/presentationml/2006/ole">
            <mc:AlternateContent xmlns:mc="http://schemas.openxmlformats.org/markup-compatibility/2006">
              <mc:Choice xmlns:v="urn:schemas-microsoft-com:vml" Requires="v">
                <p:oleObj name="方程式" r:id="rId19" imgW="190440" imgH="228600" progId="Equation.3">
                  <p:embed/>
                </p:oleObj>
              </mc:Choice>
              <mc:Fallback>
                <p:oleObj name="方程式" r:id="rId19" imgW="190440" imgH="228600" progId="Equation.3">
                  <p:embed/>
                  <p:pic>
                    <p:nvPicPr>
                      <p:cNvPr id="82" name="Object 12"/>
                      <p:cNvPicPr>
                        <a:picLocks noChangeAspect="1" noChangeArrowheads="1"/>
                      </p:cNvPicPr>
                      <p:nvPr/>
                    </p:nvPicPr>
                    <p:blipFill>
                      <a:blip r:embed="rId20"/>
                      <a:srcRect/>
                      <a:stretch>
                        <a:fillRect/>
                      </a:stretch>
                    </p:blipFill>
                    <p:spPr bwMode="auto">
                      <a:xfrm>
                        <a:off x="1147197" y="4882805"/>
                        <a:ext cx="470647" cy="556092"/>
                      </a:xfrm>
                      <a:prstGeom prst="rect">
                        <a:avLst/>
                      </a:prstGeom>
                      <a:noFill/>
                    </p:spPr>
                  </p:pic>
                </p:oleObj>
              </mc:Fallback>
            </mc:AlternateContent>
          </a:graphicData>
        </a:graphic>
      </p:graphicFrame>
      <p:grpSp>
        <p:nvGrpSpPr>
          <p:cNvPr id="83" name="群組 20"/>
          <p:cNvGrpSpPr/>
          <p:nvPr/>
        </p:nvGrpSpPr>
        <p:grpSpPr>
          <a:xfrm>
            <a:off x="3510984" y="4235243"/>
            <a:ext cx="459105" cy="459105"/>
            <a:chOff x="3342651" y="3507082"/>
            <a:chExt cx="520319" cy="520319"/>
          </a:xfrm>
        </p:grpSpPr>
        <p:sp>
          <p:nvSpPr>
            <p:cNvPr id="84" name="矩形 2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graphicFrame>
          <p:nvGraphicFramePr>
            <p:cNvPr id="85"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name="方程式" r:id="rId21" imgW="139680" imgH="139680" progId="Equation.3">
                    <p:embed/>
                  </p:oleObj>
                </mc:Choice>
                <mc:Fallback>
                  <p:oleObj name="方程式" r:id="rId21" imgW="139680" imgH="139680" progId="Equation.3">
                    <p:embed/>
                    <p:pic>
                      <p:nvPicPr>
                        <p:cNvPr id="85" name="Object 12"/>
                        <p:cNvPicPr>
                          <a:picLocks noChangeAspect="1" noChangeArrowheads="1"/>
                        </p:cNvPicPr>
                        <p:nvPr/>
                      </p:nvPicPr>
                      <p:blipFill>
                        <a:blip r:embed="rId22"/>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86" name="Object 12"/>
          <p:cNvGraphicFramePr>
            <a:graphicFrameLocks noChangeAspect="1"/>
          </p:cNvGraphicFramePr>
          <p:nvPr/>
        </p:nvGraphicFramePr>
        <p:xfrm>
          <a:off x="3561892" y="5429818"/>
          <a:ext cx="312364" cy="431426"/>
        </p:xfrm>
        <a:graphic>
          <a:graphicData uri="http://schemas.openxmlformats.org/presentationml/2006/ole">
            <mc:AlternateContent xmlns:mc="http://schemas.openxmlformats.org/markup-compatibility/2006">
              <mc:Choice xmlns:v="urn:schemas-microsoft-com:vml" Requires="v">
                <p:oleObj name="方程式" r:id="rId23" imgW="126720" imgH="177480" progId="Equation.3">
                  <p:embed/>
                </p:oleObj>
              </mc:Choice>
              <mc:Fallback>
                <p:oleObj name="方程式" r:id="rId23" imgW="126720" imgH="177480" progId="Equation.3">
                  <p:embed/>
                  <p:pic>
                    <p:nvPicPr>
                      <p:cNvPr id="86" name="Object 12"/>
                      <p:cNvPicPr>
                        <a:picLocks noChangeAspect="1" noChangeArrowheads="1"/>
                      </p:cNvPicPr>
                      <p:nvPr/>
                    </p:nvPicPr>
                    <p:blipFill>
                      <a:blip r:embed="rId24"/>
                      <a:srcRect/>
                      <a:stretch>
                        <a:fillRect/>
                      </a:stretch>
                    </p:blipFill>
                    <p:spPr bwMode="auto">
                      <a:xfrm>
                        <a:off x="3561892" y="5429818"/>
                        <a:ext cx="312364" cy="431426"/>
                      </a:xfrm>
                      <a:prstGeom prst="rect">
                        <a:avLst/>
                      </a:prstGeom>
                      <a:noFill/>
                    </p:spPr>
                  </p:pic>
                </p:oleObj>
              </mc:Fallback>
            </mc:AlternateContent>
          </a:graphicData>
        </a:graphic>
      </p:graphicFrame>
      <p:cxnSp>
        <p:nvCxnSpPr>
          <p:cNvPr id="87" name="直線單箭頭接點 24"/>
          <p:cNvCxnSpPr/>
          <p:nvPr/>
        </p:nvCxnSpPr>
        <p:spPr>
          <a:xfrm flipV="1">
            <a:off x="3732637" y="4703563"/>
            <a:ext cx="0" cy="665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8" name="Object 12"/>
          <p:cNvGraphicFramePr>
            <a:graphicFrameLocks noChangeAspect="1"/>
          </p:cNvGraphicFramePr>
          <p:nvPr/>
        </p:nvGraphicFramePr>
        <p:xfrm>
          <a:off x="4589186" y="4188318"/>
          <a:ext cx="694765" cy="470647"/>
        </p:xfrm>
        <a:graphic>
          <a:graphicData uri="http://schemas.openxmlformats.org/presentationml/2006/ole">
            <mc:AlternateContent xmlns:mc="http://schemas.openxmlformats.org/markup-compatibility/2006">
              <mc:Choice xmlns:v="urn:schemas-microsoft-com:vml" Requires="v">
                <p:oleObj name="方程式" r:id="rId25" imgW="317160" imgH="215640" progId="Equation.3">
                  <p:embed/>
                </p:oleObj>
              </mc:Choice>
              <mc:Fallback>
                <p:oleObj name="方程式" r:id="rId25" imgW="317160" imgH="215640" progId="Equation.3">
                  <p:embed/>
                  <p:pic>
                    <p:nvPicPr>
                      <p:cNvPr id="88" name="Object 12"/>
                      <p:cNvPicPr>
                        <a:picLocks noChangeAspect="1" noChangeArrowheads="1"/>
                      </p:cNvPicPr>
                      <p:nvPr/>
                    </p:nvPicPr>
                    <p:blipFill>
                      <a:blip r:embed="rId26"/>
                      <a:srcRect/>
                      <a:stretch>
                        <a:fillRect/>
                      </a:stretch>
                    </p:blipFill>
                    <p:spPr bwMode="auto">
                      <a:xfrm>
                        <a:off x="4589186" y="4188318"/>
                        <a:ext cx="694765" cy="470647"/>
                      </a:xfrm>
                      <a:prstGeom prst="rect">
                        <a:avLst/>
                      </a:prstGeom>
                      <a:noFill/>
                    </p:spPr>
                  </p:pic>
                </p:oleObj>
              </mc:Fallback>
            </mc:AlternateContent>
          </a:graphicData>
        </a:graphic>
      </p:graphicFrame>
      <p:sp>
        <p:nvSpPr>
          <p:cNvPr id="89" name="文字方塊 33"/>
          <p:cNvSpPr txBox="1"/>
          <p:nvPr/>
        </p:nvSpPr>
        <p:spPr>
          <a:xfrm>
            <a:off x="3366005" y="5880790"/>
            <a:ext cx="704137" cy="418256"/>
          </a:xfrm>
          <a:prstGeom prst="rect">
            <a:avLst/>
          </a:prstGeom>
          <a:noFill/>
        </p:spPr>
        <p:txBody>
          <a:bodyPr wrap="square" rtlCol="0">
            <a:spAutoFit/>
          </a:bodyPr>
          <a:lstStyle/>
          <a:p>
            <a:pPr algn="ctr"/>
            <a:r>
              <a:rPr lang="en-US" altLang="zh-TW" sz="2118" dirty="0">
                <a:solidFill>
                  <a:srgbClr val="0000FF"/>
                </a:solidFill>
              </a:rPr>
              <a:t>bias</a:t>
            </a:r>
            <a:endParaRPr lang="zh-TW" altLang="en-US" sz="2118" dirty="0">
              <a:solidFill>
                <a:srgbClr val="0000FF"/>
              </a:solidFill>
            </a:endParaRPr>
          </a:p>
        </p:txBody>
      </p:sp>
      <p:graphicFrame>
        <p:nvGraphicFramePr>
          <p:cNvPr id="90" name="Object 12"/>
          <p:cNvGraphicFramePr>
            <a:graphicFrameLocks noChangeAspect="1"/>
          </p:cNvGraphicFramePr>
          <p:nvPr/>
        </p:nvGraphicFramePr>
        <p:xfrm>
          <a:off x="5921150" y="4270919"/>
          <a:ext cx="310963" cy="340379"/>
        </p:xfrm>
        <a:graphic>
          <a:graphicData uri="http://schemas.openxmlformats.org/presentationml/2006/ole">
            <mc:AlternateContent xmlns:mc="http://schemas.openxmlformats.org/markup-compatibility/2006">
              <mc:Choice xmlns:v="urn:schemas-microsoft-com:vml" Requires="v">
                <p:oleObj name="方程式" r:id="rId27" imgW="126720" imgH="139680" progId="Equation.3">
                  <p:embed/>
                </p:oleObj>
              </mc:Choice>
              <mc:Fallback>
                <p:oleObj name="方程式" r:id="rId27" imgW="126720" imgH="139680" progId="Equation.3">
                  <p:embed/>
                  <p:pic>
                    <p:nvPicPr>
                      <p:cNvPr id="90" name="Object 12"/>
                      <p:cNvPicPr>
                        <a:picLocks noChangeAspect="1" noChangeArrowheads="1"/>
                      </p:cNvPicPr>
                      <p:nvPr/>
                    </p:nvPicPr>
                    <p:blipFill>
                      <a:blip r:embed="rId28"/>
                      <a:srcRect/>
                      <a:stretch>
                        <a:fillRect/>
                      </a:stretch>
                    </p:blipFill>
                    <p:spPr bwMode="auto">
                      <a:xfrm>
                        <a:off x="5921150" y="4270919"/>
                        <a:ext cx="310963" cy="340379"/>
                      </a:xfrm>
                      <a:prstGeom prst="rect">
                        <a:avLst/>
                      </a:prstGeom>
                      <a:noFill/>
                    </p:spPr>
                  </p:pic>
                </p:oleObj>
              </mc:Fallback>
            </mc:AlternateContent>
          </a:graphicData>
        </a:graphic>
      </p:graphicFrame>
      <p:sp>
        <p:nvSpPr>
          <p:cNvPr id="91" name="文字方塊 39"/>
          <p:cNvSpPr txBox="1"/>
          <p:nvPr/>
        </p:nvSpPr>
        <p:spPr>
          <a:xfrm>
            <a:off x="4167328" y="4900099"/>
            <a:ext cx="1671865" cy="744178"/>
          </a:xfrm>
          <a:prstGeom prst="rect">
            <a:avLst/>
          </a:prstGeom>
          <a:noFill/>
        </p:spPr>
        <p:txBody>
          <a:bodyPr wrap="square" rtlCol="0">
            <a:spAutoFit/>
          </a:bodyPr>
          <a:lstStyle/>
          <a:p>
            <a:pPr algn="ctr"/>
            <a:r>
              <a:rPr lang="en-US" altLang="zh-TW" sz="2118" dirty="0">
                <a:solidFill>
                  <a:srgbClr val="0000FF"/>
                </a:solidFill>
              </a:rPr>
              <a:t>Activation function</a:t>
            </a:r>
            <a:endParaRPr lang="zh-TW" altLang="en-US" sz="2118" dirty="0">
              <a:solidFill>
                <a:srgbClr val="0000FF"/>
              </a:solidFill>
            </a:endParaRPr>
          </a:p>
        </p:txBody>
      </p:sp>
      <p:sp>
        <p:nvSpPr>
          <p:cNvPr id="92" name="文字方塊 38"/>
          <p:cNvSpPr txBox="1"/>
          <p:nvPr/>
        </p:nvSpPr>
        <p:spPr>
          <a:xfrm>
            <a:off x="1747531" y="5160851"/>
            <a:ext cx="1046975" cy="744178"/>
          </a:xfrm>
          <a:prstGeom prst="rect">
            <a:avLst/>
          </a:prstGeom>
          <a:noFill/>
        </p:spPr>
        <p:txBody>
          <a:bodyPr wrap="square" rtlCol="0">
            <a:spAutoFit/>
          </a:bodyPr>
          <a:lstStyle/>
          <a:p>
            <a:pPr algn="ctr"/>
            <a:r>
              <a:rPr lang="en-US" altLang="zh-TW" sz="2118" dirty="0">
                <a:solidFill>
                  <a:srgbClr val="0000FF"/>
                </a:solidFill>
              </a:rPr>
              <a:t>weights</a:t>
            </a:r>
            <a:endParaRPr lang="zh-TW" altLang="en-US" sz="2118" dirty="0">
              <a:solidFill>
                <a:srgbClr val="0000FF"/>
              </a:solidFill>
            </a:endParaRPr>
          </a:p>
        </p:txBody>
      </p:sp>
      <mc:AlternateContent xmlns:mc="http://schemas.openxmlformats.org/markup-compatibility/2006" xmlns:a14="http://schemas.microsoft.com/office/drawing/2010/main">
        <mc:Choice Requires="a14">
          <p:sp>
            <p:nvSpPr>
              <p:cNvPr id="95" name="文字方塊 34"/>
              <p:cNvSpPr txBox="1"/>
              <p:nvPr/>
            </p:nvSpPr>
            <p:spPr>
              <a:xfrm>
                <a:off x="5634156" y="3459921"/>
                <a:ext cx="1277401" cy="380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rPr>
                        <m:t>𝑎</m:t>
                      </m:r>
                      <m:r>
                        <a:rPr lang="en-US" altLang="zh-TW" sz="2471" i="1">
                          <a:latin typeface="Cambria Math" panose="02040503050406030204" pitchFamily="18" charset="0"/>
                        </a:rPr>
                        <m:t>=</m:t>
                      </m:r>
                      <m:r>
                        <a:rPr lang="zh-TW" altLang="en-US" sz="2471" i="1">
                          <a:latin typeface="Cambria Math" panose="02040503050406030204" pitchFamily="18" charset="0"/>
                        </a:rPr>
                        <m:t>𝜎</m:t>
                      </m:r>
                      <m:d>
                        <m:dPr>
                          <m:ctrlPr>
                            <a:rPr lang="en-US" altLang="zh-TW" sz="2471" i="1">
                              <a:latin typeface="Cambria Math" panose="02040503050406030204" pitchFamily="18" charset="0"/>
                            </a:rPr>
                          </m:ctrlPr>
                        </m:dPr>
                        <m:e>
                          <m:r>
                            <a:rPr lang="en-US" altLang="zh-TW" sz="2471" i="1">
                              <a:latin typeface="Cambria Math" panose="02040503050406030204" pitchFamily="18" charset="0"/>
                            </a:rPr>
                            <m:t>𝑧</m:t>
                          </m:r>
                        </m:e>
                      </m:d>
                    </m:oMath>
                  </m:oMathPara>
                </a14:m>
                <a:endParaRPr lang="zh-TW" altLang="en-US" sz="2471" dirty="0"/>
              </a:p>
            </p:txBody>
          </p:sp>
        </mc:Choice>
        <mc:Fallback xmlns="">
          <p:sp>
            <p:nvSpPr>
              <p:cNvPr id="95" name="文字方塊 34"/>
              <p:cNvSpPr txBox="1">
                <a:spLocks noRot="1" noChangeAspect="1" noMove="1" noResize="1" noEditPoints="1" noAdjustHandles="1" noChangeArrowheads="1" noChangeShapeType="1" noTextEdit="1"/>
              </p:cNvSpPr>
              <p:nvPr/>
            </p:nvSpPr>
            <p:spPr>
              <a:xfrm>
                <a:off x="5634156" y="3459921"/>
                <a:ext cx="1277401" cy="380232"/>
              </a:xfrm>
              <a:prstGeom prst="rect">
                <a:avLst/>
              </a:prstGeom>
              <a:blipFill>
                <a:blip r:embed="rId29"/>
                <a:stretch>
                  <a:fillRect l="-2857"/>
                </a:stretch>
              </a:blipFill>
            </p:spPr>
            <p:txBody>
              <a:bodyPr/>
              <a:lstStyle/>
              <a:p>
                <a:r>
                  <a:rPr lang="tr-TR">
                    <a:noFill/>
                  </a:rPr>
                  <a:t> </a:t>
                </a:r>
              </a:p>
            </p:txBody>
          </p:sp>
        </mc:Fallback>
      </mc:AlternateContent>
      <p:sp>
        <p:nvSpPr>
          <p:cNvPr id="97" name="文字方塊 38"/>
          <p:cNvSpPr txBox="1"/>
          <p:nvPr/>
        </p:nvSpPr>
        <p:spPr>
          <a:xfrm>
            <a:off x="837830" y="5653229"/>
            <a:ext cx="1046975" cy="418256"/>
          </a:xfrm>
          <a:prstGeom prst="rect">
            <a:avLst/>
          </a:prstGeom>
          <a:noFill/>
        </p:spPr>
        <p:txBody>
          <a:bodyPr wrap="square" rtlCol="0">
            <a:spAutoFit/>
          </a:bodyPr>
          <a:lstStyle/>
          <a:p>
            <a:pPr algn="ctr"/>
            <a:r>
              <a:rPr lang="en-US" altLang="zh-TW" sz="2118" dirty="0">
                <a:solidFill>
                  <a:srgbClr val="00B050"/>
                </a:solidFill>
              </a:rPr>
              <a:t>input</a:t>
            </a:r>
            <a:endParaRPr lang="zh-TW" altLang="en-US" sz="2118" dirty="0">
              <a:solidFill>
                <a:srgbClr val="00B050"/>
              </a:solidFill>
            </a:endParaRPr>
          </a:p>
        </p:txBody>
      </p:sp>
      <p:sp>
        <p:nvSpPr>
          <p:cNvPr id="98" name="文字方塊 38"/>
          <p:cNvSpPr txBox="1"/>
          <p:nvPr/>
        </p:nvSpPr>
        <p:spPr>
          <a:xfrm>
            <a:off x="5634156" y="4544614"/>
            <a:ext cx="1046975" cy="418256"/>
          </a:xfrm>
          <a:prstGeom prst="rect">
            <a:avLst/>
          </a:prstGeom>
          <a:noFill/>
        </p:spPr>
        <p:txBody>
          <a:bodyPr wrap="square" rtlCol="0">
            <a:spAutoFit/>
          </a:bodyPr>
          <a:lstStyle/>
          <a:p>
            <a:pPr algn="ctr"/>
            <a:r>
              <a:rPr lang="en-US" altLang="zh-TW" sz="2118" dirty="0">
                <a:solidFill>
                  <a:srgbClr val="00B050"/>
                </a:solidFill>
              </a:rPr>
              <a:t>output</a:t>
            </a:r>
            <a:endParaRPr lang="zh-TW" altLang="en-US" sz="2118" dirty="0">
              <a:solidFill>
                <a:srgbClr val="00B050"/>
              </a:solidFill>
            </a:endParaRPr>
          </a:p>
        </p:txBody>
      </p:sp>
      <p:sp>
        <p:nvSpPr>
          <p:cNvPr id="99" name="文字方塊 14"/>
          <p:cNvSpPr txBox="1"/>
          <p:nvPr/>
        </p:nvSpPr>
        <p:spPr>
          <a:xfrm rot="5400000">
            <a:off x="1964873" y="4152474"/>
            <a:ext cx="678756" cy="472565"/>
          </a:xfrm>
          <a:prstGeom prst="rect">
            <a:avLst/>
          </a:prstGeom>
          <a:noFill/>
        </p:spPr>
        <p:txBody>
          <a:bodyPr wrap="square" rtlCol="0">
            <a:spAutoFit/>
          </a:bodyPr>
          <a:lstStyle/>
          <a:p>
            <a:pPr algn="ctr"/>
            <a:r>
              <a:rPr lang="en-US" altLang="zh-TW" sz="2471" dirty="0"/>
              <a:t>…</a:t>
            </a:r>
            <a:endParaRPr lang="zh-TW" altLang="en-US" sz="2471" dirty="0"/>
          </a:p>
        </p:txBody>
      </p:sp>
      <p:sp>
        <p:nvSpPr>
          <p:cNvPr id="36" name="TextBox 35">
            <a:extLst>
              <a:ext uri="{FF2B5EF4-FFF2-40B4-BE49-F238E27FC236}">
                <a16:creationId xmlns:a16="http://schemas.microsoft.com/office/drawing/2014/main" id="{9D9524E6-5959-4D51-8D5D-CA54A676CA5D}"/>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3592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1" grpId="0" animBg="1"/>
      <p:bldP spid="79" grpId="0"/>
      <p:bldP spid="89" grpId="0"/>
      <p:bldP spid="91" grpId="0"/>
      <p:bldP spid="92" grpId="0"/>
      <p:bldP spid="97" grpId="0"/>
      <p:bldP spid="98" grpId="0"/>
      <p:bldP spid="9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748E-976A-FC06-EB41-0FA54643079D}"/>
              </a:ext>
            </a:extLst>
          </p:cNvPr>
          <p:cNvSpPr>
            <a:spLocks noGrp="1"/>
          </p:cNvSpPr>
          <p:nvPr>
            <p:ph type="title"/>
          </p:nvPr>
        </p:nvSpPr>
        <p:spPr/>
        <p:txBody>
          <a:bodyPr/>
          <a:lstStyle/>
          <a:p>
            <a:r>
              <a:rPr lang="tr-TR" dirty="0" err="1"/>
              <a:t>Explosion</a:t>
            </a:r>
            <a:r>
              <a:rPr lang="tr-TR" dirty="0"/>
              <a:t> of </a:t>
            </a:r>
            <a:r>
              <a:rPr lang="tr-TR" dirty="0" err="1"/>
              <a:t>Pre-trained</a:t>
            </a:r>
            <a:r>
              <a:rPr lang="tr-TR" dirty="0"/>
              <a:t> </a:t>
            </a:r>
            <a:r>
              <a:rPr lang="tr-TR" dirty="0" err="1"/>
              <a:t>LMs</a:t>
            </a:r>
            <a:endParaRPr lang="tr-TR" dirty="0"/>
          </a:p>
        </p:txBody>
      </p:sp>
      <p:sp>
        <p:nvSpPr>
          <p:cNvPr id="4" name="Footer Placeholder 3">
            <a:extLst>
              <a:ext uri="{FF2B5EF4-FFF2-40B4-BE49-F238E27FC236}">
                <a16:creationId xmlns:a16="http://schemas.microsoft.com/office/drawing/2014/main" id="{EF2028FC-AE8D-9589-C0C9-4B9A323FC59E}"/>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A3DBD394-371C-8DEE-EF90-16F7C36C7549}"/>
              </a:ext>
            </a:extLst>
          </p:cNvPr>
          <p:cNvSpPr>
            <a:spLocks noGrp="1"/>
          </p:cNvSpPr>
          <p:nvPr>
            <p:ph type="sldNum" sz="quarter" idx="11"/>
          </p:nvPr>
        </p:nvSpPr>
        <p:spPr/>
        <p:txBody>
          <a:bodyPr/>
          <a:lstStyle/>
          <a:p>
            <a:pPr>
              <a:defRPr/>
            </a:pPr>
            <a:fld id="{62B181C8-006E-4804-BAD8-B2379D1B1B5D}" type="slidenum">
              <a:rPr lang="en-US" altLang="en-US" smtClean="0"/>
              <a:pPr>
                <a:defRPr/>
              </a:pPr>
              <a:t>100</a:t>
            </a:fld>
            <a:endParaRPr lang="en-US" altLang="en-US"/>
          </a:p>
        </p:txBody>
      </p:sp>
      <p:pic>
        <p:nvPicPr>
          <p:cNvPr id="10" name="Content Placeholder 9">
            <a:extLst>
              <a:ext uri="{FF2B5EF4-FFF2-40B4-BE49-F238E27FC236}">
                <a16:creationId xmlns:a16="http://schemas.microsoft.com/office/drawing/2014/main" id="{5E3E6ACA-F929-C93B-7346-5696BF05721F}"/>
              </a:ext>
            </a:extLst>
          </p:cNvPr>
          <p:cNvPicPr>
            <a:picLocks noGrp="1" noChangeAspect="1"/>
          </p:cNvPicPr>
          <p:nvPr>
            <p:ph idx="1"/>
          </p:nvPr>
        </p:nvPicPr>
        <p:blipFill>
          <a:blip r:embed="rId2"/>
          <a:stretch>
            <a:fillRect/>
          </a:stretch>
        </p:blipFill>
        <p:spPr>
          <a:xfrm>
            <a:off x="114300" y="1885950"/>
            <a:ext cx="8629650" cy="3657600"/>
          </a:xfrm>
        </p:spPr>
      </p:pic>
    </p:spTree>
    <p:extLst>
      <p:ext uri="{BB962C8B-B14F-4D97-AF65-F5344CB8AC3E}">
        <p14:creationId xmlns:p14="http://schemas.microsoft.com/office/powerpoint/2010/main" val="14544269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p:txBody>
          <a:bodyPr/>
          <a:lstStyle/>
          <a:p>
            <a:pPr marL="403400" indent="-403400">
              <a:buFont typeface="+mj-lt"/>
              <a:buAutoNum type="arabicPeriod"/>
            </a:pPr>
            <a:r>
              <a:rPr lang="en-US" dirty="0"/>
              <a:t>Hung-</a:t>
            </a:r>
            <a:r>
              <a:rPr lang="en-US" dirty="0" err="1"/>
              <a:t>yi</a:t>
            </a:r>
            <a:r>
              <a:rPr lang="en-US" dirty="0"/>
              <a:t> Lee – Deep Learning Tutorial </a:t>
            </a:r>
          </a:p>
          <a:p>
            <a:pPr marL="403400" indent="-403400">
              <a:buFont typeface="+mj-lt"/>
              <a:buAutoNum type="arabicPeriod"/>
            </a:pPr>
            <a:r>
              <a:rPr lang="en-US" dirty="0" err="1"/>
              <a:t>Ismini</a:t>
            </a:r>
            <a:r>
              <a:rPr lang="en-US" dirty="0"/>
              <a:t> </a:t>
            </a:r>
            <a:r>
              <a:rPr lang="en-US" dirty="0" err="1"/>
              <a:t>Lourentzou</a:t>
            </a:r>
            <a:r>
              <a:rPr lang="en-US" dirty="0"/>
              <a:t> – Introduction to Deep Learning</a:t>
            </a:r>
          </a:p>
          <a:p>
            <a:pPr marL="403400" indent="-403400">
              <a:buFont typeface="+mj-lt"/>
              <a:buAutoNum type="arabicPeriod"/>
            </a:pPr>
            <a:r>
              <a:rPr lang="en-US" dirty="0"/>
              <a:t>CS231n Convolutional Neural Networks for Visual Recognition (Stanford CS course) (</a:t>
            </a:r>
            <a:r>
              <a:rPr lang="en-US" dirty="0">
                <a:hlinkClick r:id="rId2"/>
              </a:rPr>
              <a:t>link</a:t>
            </a:r>
            <a:r>
              <a:rPr lang="en-US" dirty="0"/>
              <a:t>)</a:t>
            </a:r>
          </a:p>
          <a:p>
            <a:pPr marL="403400" indent="-403400">
              <a:buFont typeface="+mj-lt"/>
              <a:buAutoNum type="arabicPeriod"/>
            </a:pPr>
            <a:r>
              <a:rPr lang="en-US" dirty="0"/>
              <a:t>James Hays, Brown – Machine Learning Overview</a:t>
            </a:r>
          </a:p>
          <a:p>
            <a:pPr marL="403400" indent="-403400">
              <a:buFont typeface="+mj-lt"/>
              <a:buAutoNum type="arabicPeriod"/>
            </a:pPr>
            <a:r>
              <a:rPr lang="en-US" dirty="0" err="1"/>
              <a:t>Param</a:t>
            </a:r>
            <a:r>
              <a:rPr lang="en-US" dirty="0"/>
              <a:t> </a:t>
            </a:r>
            <a:r>
              <a:rPr lang="en-US" dirty="0" err="1"/>
              <a:t>Vir</a:t>
            </a:r>
            <a:r>
              <a:rPr lang="en-US" dirty="0"/>
              <a:t> Singh, </a:t>
            </a:r>
            <a:r>
              <a:rPr lang="en-US" dirty="0" err="1"/>
              <a:t>Shunyuan</a:t>
            </a:r>
            <a:r>
              <a:rPr lang="en-US" dirty="0"/>
              <a:t> Zhang, Nikhil Malik – Deep Learning</a:t>
            </a:r>
          </a:p>
          <a:p>
            <a:pPr marL="403400" indent="-403400">
              <a:buFont typeface="+mj-lt"/>
              <a:buAutoNum type="arabicPeriod"/>
            </a:pPr>
            <a:r>
              <a:rPr lang="en-US" dirty="0"/>
              <a:t>Sebastian Ruder – An Overview of Gradient Descent Optimization Algorithms (</a:t>
            </a:r>
            <a:r>
              <a:rPr lang="en-US" dirty="0">
                <a:hlinkClick r:id="rId3"/>
              </a:rPr>
              <a:t>link</a:t>
            </a:r>
            <a:r>
              <a:rPr lang="en-US" dirty="0"/>
              <a:t>)</a:t>
            </a:r>
          </a:p>
        </p:txBody>
      </p:sp>
    </p:spTree>
    <p:extLst>
      <p:ext uri="{BB962C8B-B14F-4D97-AF65-F5344CB8AC3E}">
        <p14:creationId xmlns:p14="http://schemas.microsoft.com/office/powerpoint/2010/main" val="364882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Elements of Neural Networks </a:t>
            </a:r>
          </a:p>
        </p:txBody>
      </p:sp>
      <p:sp>
        <p:nvSpPr>
          <p:cNvPr id="3" name="Content Placeholder 2"/>
          <p:cNvSpPr>
            <a:spLocks noGrp="1"/>
          </p:cNvSpPr>
          <p:nvPr>
            <p:ph idx="1"/>
          </p:nvPr>
        </p:nvSpPr>
        <p:spPr/>
        <p:txBody>
          <a:bodyPr/>
          <a:lstStyle/>
          <a:p>
            <a:r>
              <a:rPr lang="en-US" dirty="0"/>
              <a:t>A NN with one hidden layer and one output layer</a:t>
            </a:r>
          </a:p>
        </p:txBody>
      </p:sp>
      <p:sp>
        <p:nvSpPr>
          <p:cNvPr id="4" name="Content Placeholder 3">
            <a:extLst>
              <a:ext uri="{FF2B5EF4-FFF2-40B4-BE49-F238E27FC236}">
                <a16:creationId xmlns:a16="http://schemas.microsoft.com/office/drawing/2014/main" id="{1857A983-B137-46ED-BDEA-339E7D48B7C1}"/>
              </a:ext>
            </a:extLst>
          </p:cNvPr>
          <p:cNvSpPr>
            <a:spLocks noGrp="1"/>
          </p:cNvSpPr>
          <p:nvPr>
            <p:ph idx="10"/>
          </p:nvPr>
        </p:nvSpPr>
        <p:spPr/>
        <p:txBody>
          <a:bodyPr/>
          <a:lstStyle/>
          <a:p>
            <a:r>
              <a:rPr lang="en-US" dirty="0"/>
              <a:t>Introduction to Neural Networks</a:t>
            </a:r>
          </a:p>
          <a:p>
            <a:endParaRPr lang="en-US" dirty="0"/>
          </a:p>
        </p:txBody>
      </p:sp>
      <p:sp>
        <p:nvSpPr>
          <p:cNvPr id="5" name="Στρογγυλεμένο ορθογώνιο 11"/>
          <p:cNvSpPr/>
          <p:nvPr/>
        </p:nvSpPr>
        <p:spPr>
          <a:xfrm>
            <a:off x="1740255" y="2506778"/>
            <a:ext cx="998444" cy="37416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sz="1588"/>
          </a:p>
        </p:txBody>
      </p:sp>
      <p:sp>
        <p:nvSpPr>
          <p:cNvPr id="6" name="Στρογγυλεμένο ορθογώνιο 12"/>
          <p:cNvSpPr/>
          <p:nvPr/>
        </p:nvSpPr>
        <p:spPr>
          <a:xfrm>
            <a:off x="3182452" y="3505221"/>
            <a:ext cx="765894" cy="17152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sz="1588"/>
          </a:p>
        </p:txBody>
      </p:sp>
      <p:sp>
        <p:nvSpPr>
          <p:cNvPr id="7" name="Στρογγυλεμένο ορθογώνιο 16"/>
          <p:cNvSpPr/>
          <p:nvPr/>
        </p:nvSpPr>
        <p:spPr>
          <a:xfrm>
            <a:off x="530020" y="3001488"/>
            <a:ext cx="765894" cy="2722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sz="1588"/>
          </a:p>
        </p:txBody>
      </p:sp>
      <p:pic>
        <p:nvPicPr>
          <p:cNvPr id="8" name="Picture 7" descr="300px-Colored_neural_networ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2" y="2338689"/>
            <a:ext cx="3361765" cy="404532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065362" y="6245034"/>
                <a:ext cx="373820" cy="363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65" b="1" i="1">
                          <a:solidFill>
                            <a:schemeClr val="accent4"/>
                          </a:solidFill>
                          <a:latin typeface="Cambria Math" charset="0"/>
                        </a:rPr>
                        <m:t>𝒉</m:t>
                      </m:r>
                    </m:oMath>
                  </m:oMathPara>
                </a14:m>
                <a:endParaRPr lang="el-GR" sz="1765" b="1" dirty="0"/>
              </a:p>
            </p:txBody>
          </p:sp>
        </mc:Choice>
        <mc:Fallback xmlns="">
          <p:sp>
            <p:nvSpPr>
              <p:cNvPr id="9" name="TextBox 8"/>
              <p:cNvSpPr txBox="1">
                <a:spLocks noRot="1" noChangeAspect="1" noMove="1" noResize="1" noEditPoints="1" noAdjustHandles="1" noChangeArrowheads="1" noChangeShapeType="1" noTextEdit="1"/>
              </p:cNvSpPr>
              <p:nvPr/>
            </p:nvSpPr>
            <p:spPr>
              <a:xfrm>
                <a:off x="2065362" y="6245034"/>
                <a:ext cx="373820" cy="363946"/>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Ορθογώνιο 14"/>
              <p:cNvSpPr/>
              <p:nvPr/>
            </p:nvSpPr>
            <p:spPr>
              <a:xfrm>
                <a:off x="3384212" y="5180967"/>
                <a:ext cx="365806" cy="363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65" b="1" i="1">
                          <a:solidFill>
                            <a:schemeClr val="accent3"/>
                          </a:solidFill>
                          <a:latin typeface="Cambria Math" charset="0"/>
                        </a:rPr>
                        <m:t>𝒚</m:t>
                      </m:r>
                    </m:oMath>
                  </m:oMathPara>
                </a14:m>
                <a:endParaRPr lang="el-GR" sz="1765" b="1" dirty="0">
                  <a:solidFill>
                    <a:schemeClr val="accent3"/>
                  </a:solidFill>
                </a:endParaRPr>
              </a:p>
            </p:txBody>
          </p:sp>
        </mc:Choice>
        <mc:Fallback xmlns="">
          <p:sp>
            <p:nvSpPr>
              <p:cNvPr id="10" name="Ορθογώνιο 14"/>
              <p:cNvSpPr>
                <a:spLocks noRot="1" noChangeAspect="1" noMove="1" noResize="1" noEditPoints="1" noAdjustHandles="1" noChangeArrowheads="1" noChangeShapeType="1" noTextEdit="1"/>
              </p:cNvSpPr>
              <p:nvPr/>
            </p:nvSpPr>
            <p:spPr>
              <a:xfrm>
                <a:off x="3384212" y="5180967"/>
                <a:ext cx="365806" cy="363946"/>
              </a:xfrm>
              <a:prstGeom prst="rect">
                <a:avLst/>
              </a:prstGeom>
              <a:blipFill>
                <a:blip r:embed="rId5"/>
                <a:stretch>
                  <a:fillRect b="-50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Ορθογώνιο 15"/>
              <p:cNvSpPr/>
              <p:nvPr/>
            </p:nvSpPr>
            <p:spPr>
              <a:xfrm>
                <a:off x="734608" y="5713727"/>
                <a:ext cx="360996" cy="363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65" b="1" i="1">
                          <a:solidFill>
                            <a:srgbClr val="FF0000"/>
                          </a:solidFill>
                          <a:latin typeface="Cambria Math" charset="0"/>
                        </a:rPr>
                        <m:t>𝒙</m:t>
                      </m:r>
                    </m:oMath>
                  </m:oMathPara>
                </a14:m>
                <a:endParaRPr lang="el-GR" sz="1588" b="1" dirty="0"/>
              </a:p>
            </p:txBody>
          </p:sp>
        </mc:Choice>
        <mc:Fallback xmlns="">
          <p:sp>
            <p:nvSpPr>
              <p:cNvPr id="11" name="Ορθογώνιο 15"/>
              <p:cNvSpPr>
                <a:spLocks noRot="1" noChangeAspect="1" noMove="1" noResize="1" noEditPoints="1" noAdjustHandles="1" noChangeArrowheads="1" noChangeShapeType="1" noTextEdit="1"/>
              </p:cNvSpPr>
              <p:nvPr/>
            </p:nvSpPr>
            <p:spPr>
              <a:xfrm>
                <a:off x="734608" y="5713727"/>
                <a:ext cx="360996" cy="363946"/>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74720" y="3106752"/>
                <a:ext cx="4499761" cy="2716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765" b="1" i="1">
                          <a:solidFill>
                            <a:schemeClr val="accent4"/>
                          </a:solidFill>
                          <a:latin typeface="Cambria Math" panose="02040503050406030204" pitchFamily="18" charset="0"/>
                        </a:rPr>
                        <m:t>𝒉𝒊𝒅𝒅𝒆𝒏</m:t>
                      </m:r>
                      <m:r>
                        <a:rPr lang="en-US" sz="1765" b="1" i="1">
                          <a:solidFill>
                            <a:schemeClr val="accent4"/>
                          </a:solidFill>
                          <a:latin typeface="Cambria Math" panose="02040503050406030204" pitchFamily="18" charset="0"/>
                        </a:rPr>
                        <m:t> </m:t>
                      </m:r>
                      <m:r>
                        <a:rPr lang="en-US" sz="1765" b="1" i="1">
                          <a:solidFill>
                            <a:schemeClr val="accent4"/>
                          </a:solidFill>
                          <a:latin typeface="Cambria Math" panose="02040503050406030204" pitchFamily="18" charset="0"/>
                        </a:rPr>
                        <m:t>𝒍𝒂𝒚𝒆𝒓</m:t>
                      </m:r>
                      <m:r>
                        <a:rPr lang="en-US" sz="1765" b="1" i="1">
                          <a:solidFill>
                            <a:schemeClr val="accent4"/>
                          </a:solidFill>
                          <a:latin typeface="Cambria Math" panose="02040503050406030204" pitchFamily="18" charset="0"/>
                        </a:rPr>
                        <m:t> </m:t>
                      </m:r>
                      <m:r>
                        <a:rPr lang="en-US" sz="1765" b="1" i="1">
                          <a:solidFill>
                            <a:schemeClr val="accent4"/>
                          </a:solidFill>
                          <a:latin typeface="Cambria Math" charset="0"/>
                        </a:rPr>
                        <m:t>𝒉</m:t>
                      </m:r>
                      <m:r>
                        <a:rPr lang="en-US" sz="1765" b="1" i="1">
                          <a:solidFill>
                            <a:schemeClr val="accent4"/>
                          </a:solidFill>
                          <a:latin typeface="Cambria Math" charset="0"/>
                        </a:rPr>
                        <m:t>=</m:t>
                      </m:r>
                      <m:r>
                        <a:rPr lang="el-GR" sz="1765" b="1" i="1">
                          <a:solidFill>
                            <a:schemeClr val="accent4"/>
                          </a:solidFill>
                          <a:latin typeface="Cambria Math" charset="0"/>
                        </a:rPr>
                        <m:t>𝝈</m:t>
                      </m:r>
                      <m:r>
                        <a:rPr lang="el-GR" sz="1765" b="1" i="1">
                          <a:solidFill>
                            <a:schemeClr val="accent4"/>
                          </a:solidFill>
                          <a:latin typeface="Cambria Math" charset="0"/>
                        </a:rPr>
                        <m:t>(</m:t>
                      </m:r>
                      <m:sSub>
                        <m:sSubPr>
                          <m:ctrlPr>
                            <a:rPr lang="en-US" sz="1765" b="1" i="1">
                              <a:solidFill>
                                <a:schemeClr val="accent4"/>
                              </a:solidFill>
                              <a:latin typeface="Cambria Math" panose="02040503050406030204" pitchFamily="18" charset="0"/>
                            </a:rPr>
                          </m:ctrlPr>
                        </m:sSubPr>
                        <m:e>
                          <m:r>
                            <a:rPr lang="en-US" sz="1765" b="1">
                              <a:solidFill>
                                <a:schemeClr val="accent4"/>
                              </a:solidFill>
                              <a:latin typeface="Cambria Math" charset="0"/>
                            </a:rPr>
                            <m:t>𝐖</m:t>
                          </m:r>
                        </m:e>
                        <m:sub>
                          <m:r>
                            <a:rPr lang="en-US" sz="1765" b="1" i="1">
                              <a:solidFill>
                                <a:schemeClr val="accent4"/>
                              </a:solidFill>
                              <a:latin typeface="Cambria Math" charset="0"/>
                            </a:rPr>
                            <m:t>𝟏</m:t>
                          </m:r>
                        </m:sub>
                      </m:sSub>
                      <m:r>
                        <a:rPr lang="en-US" sz="1765" b="1" i="1">
                          <a:solidFill>
                            <a:schemeClr val="accent4"/>
                          </a:solidFill>
                          <a:latin typeface="Cambria Math" charset="0"/>
                        </a:rPr>
                        <m:t>𝒙</m:t>
                      </m:r>
                      <m:r>
                        <a:rPr lang="en-US" sz="1765" b="1" i="1">
                          <a:solidFill>
                            <a:schemeClr val="accent4"/>
                          </a:solidFill>
                          <a:latin typeface="Cambria Math" charset="0"/>
                        </a:rPr>
                        <m:t>+</m:t>
                      </m:r>
                      <m:sSub>
                        <m:sSubPr>
                          <m:ctrlPr>
                            <a:rPr lang="en-US" sz="1765" b="1" i="1">
                              <a:solidFill>
                                <a:schemeClr val="accent4"/>
                              </a:solidFill>
                              <a:latin typeface="Cambria Math" panose="02040503050406030204" pitchFamily="18" charset="0"/>
                            </a:rPr>
                          </m:ctrlPr>
                        </m:sSubPr>
                        <m:e>
                          <m:r>
                            <a:rPr lang="en-US" sz="1765" b="1" i="1">
                              <a:solidFill>
                                <a:schemeClr val="accent4"/>
                              </a:solidFill>
                              <a:latin typeface="Cambria Math" charset="0"/>
                            </a:rPr>
                            <m:t>𝒃</m:t>
                          </m:r>
                        </m:e>
                        <m:sub>
                          <m:r>
                            <a:rPr lang="en-US" sz="1765" b="1" i="1">
                              <a:solidFill>
                                <a:schemeClr val="accent4"/>
                              </a:solidFill>
                              <a:latin typeface="Cambria Math" charset="0"/>
                            </a:rPr>
                            <m:t>𝟏</m:t>
                          </m:r>
                        </m:sub>
                      </m:sSub>
                      <m:r>
                        <a:rPr lang="en-US" sz="1765" b="1" i="1">
                          <a:solidFill>
                            <a:schemeClr val="accent4"/>
                          </a:solidFill>
                          <a:latin typeface="Cambria Math" charset="0"/>
                        </a:rPr>
                        <m:t>)</m:t>
                      </m:r>
                    </m:oMath>
                  </m:oMathPara>
                </a14:m>
                <a:endParaRPr lang="el-GR" sz="1765" b="1" dirty="0">
                  <a:solidFill>
                    <a:schemeClr val="accent4"/>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374720" y="3106752"/>
                <a:ext cx="4499761" cy="271613"/>
              </a:xfrm>
              <a:prstGeom prst="rect">
                <a:avLst/>
              </a:prstGeom>
              <a:blipFill>
                <a:blip r:embed="rId7"/>
                <a:stretch>
                  <a:fillRect t="-6818" b="-3636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64712" y="3619936"/>
                <a:ext cx="3254032" cy="271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765" b="1" i="1">
                          <a:solidFill>
                            <a:schemeClr val="accent3"/>
                          </a:solidFill>
                          <a:latin typeface="Cambria Math" panose="02040503050406030204" pitchFamily="18" charset="0"/>
                        </a:rPr>
                        <m:t>𝒐𝒖𝒕𝒑𝒖𝒕</m:t>
                      </m:r>
                      <m:r>
                        <a:rPr lang="en-US" sz="1765" b="1" i="1">
                          <a:solidFill>
                            <a:schemeClr val="accent3"/>
                          </a:solidFill>
                          <a:latin typeface="Cambria Math" panose="02040503050406030204" pitchFamily="18" charset="0"/>
                        </a:rPr>
                        <m:t> </m:t>
                      </m:r>
                      <m:r>
                        <a:rPr lang="en-US" sz="1765" b="1" i="1">
                          <a:solidFill>
                            <a:schemeClr val="accent3"/>
                          </a:solidFill>
                          <a:latin typeface="Cambria Math" panose="02040503050406030204" pitchFamily="18" charset="0"/>
                        </a:rPr>
                        <m:t>𝒍𝒂𝒚𝒆𝒓</m:t>
                      </m:r>
                      <m:r>
                        <a:rPr lang="en-US" sz="1765" b="1" i="1">
                          <a:solidFill>
                            <a:schemeClr val="accent3"/>
                          </a:solidFill>
                          <a:latin typeface="Cambria Math" panose="02040503050406030204" pitchFamily="18" charset="0"/>
                        </a:rPr>
                        <m:t> </m:t>
                      </m:r>
                      <m:r>
                        <a:rPr lang="en-US" sz="1765" b="1" i="1">
                          <a:solidFill>
                            <a:schemeClr val="accent3"/>
                          </a:solidFill>
                          <a:latin typeface="Cambria Math" charset="0"/>
                        </a:rPr>
                        <m:t>𝒚</m:t>
                      </m:r>
                      <m:r>
                        <a:rPr lang="en-US" sz="1765" b="1" i="1">
                          <a:solidFill>
                            <a:schemeClr val="accent3"/>
                          </a:solidFill>
                          <a:latin typeface="Cambria Math" charset="0"/>
                        </a:rPr>
                        <m:t>=</m:t>
                      </m:r>
                      <m:r>
                        <a:rPr lang="el-GR" sz="1765" b="1" i="1">
                          <a:solidFill>
                            <a:schemeClr val="accent3"/>
                          </a:solidFill>
                          <a:latin typeface="Cambria Math" charset="0"/>
                        </a:rPr>
                        <m:t>𝝈</m:t>
                      </m:r>
                      <m:r>
                        <a:rPr lang="el-GR" sz="1765" b="1" i="1">
                          <a:solidFill>
                            <a:schemeClr val="accent3"/>
                          </a:solidFill>
                          <a:latin typeface="Cambria Math" charset="0"/>
                        </a:rPr>
                        <m:t>(</m:t>
                      </m:r>
                      <m:sSub>
                        <m:sSubPr>
                          <m:ctrlPr>
                            <a:rPr lang="en-US" sz="1765" b="1" i="1">
                              <a:solidFill>
                                <a:schemeClr val="accent3"/>
                              </a:solidFill>
                              <a:latin typeface="Cambria Math" panose="02040503050406030204" pitchFamily="18" charset="0"/>
                            </a:rPr>
                          </m:ctrlPr>
                        </m:sSubPr>
                        <m:e>
                          <m:r>
                            <a:rPr lang="en-US" sz="1765" b="1" i="1">
                              <a:solidFill>
                                <a:schemeClr val="accent3"/>
                              </a:solidFill>
                              <a:latin typeface="Cambria Math" charset="0"/>
                            </a:rPr>
                            <m:t>𝑾</m:t>
                          </m:r>
                        </m:e>
                        <m:sub>
                          <m:r>
                            <a:rPr lang="en-US" sz="1765" b="1" i="1">
                              <a:solidFill>
                                <a:schemeClr val="accent3"/>
                              </a:solidFill>
                              <a:latin typeface="Cambria Math" charset="0"/>
                            </a:rPr>
                            <m:t>𝟐</m:t>
                          </m:r>
                        </m:sub>
                      </m:sSub>
                      <m:r>
                        <a:rPr lang="en-US" sz="1765" b="1" i="1">
                          <a:solidFill>
                            <a:schemeClr val="accent3"/>
                          </a:solidFill>
                          <a:latin typeface="Cambria Math" charset="0"/>
                        </a:rPr>
                        <m:t>𝒉</m:t>
                      </m:r>
                      <m:r>
                        <a:rPr lang="en-US" sz="1765" b="1" i="1">
                          <a:solidFill>
                            <a:schemeClr val="accent3"/>
                          </a:solidFill>
                          <a:latin typeface="Cambria Math" charset="0"/>
                        </a:rPr>
                        <m:t>+</m:t>
                      </m:r>
                      <m:sSub>
                        <m:sSubPr>
                          <m:ctrlPr>
                            <a:rPr lang="en-US" sz="1765" b="1" i="1">
                              <a:solidFill>
                                <a:schemeClr val="accent3"/>
                              </a:solidFill>
                              <a:latin typeface="Cambria Math" panose="02040503050406030204" pitchFamily="18" charset="0"/>
                            </a:rPr>
                          </m:ctrlPr>
                        </m:sSubPr>
                        <m:e>
                          <m:r>
                            <a:rPr lang="en-US" sz="1765" b="1" i="1">
                              <a:solidFill>
                                <a:schemeClr val="accent3"/>
                              </a:solidFill>
                              <a:latin typeface="Cambria Math" charset="0"/>
                            </a:rPr>
                            <m:t>𝒃</m:t>
                          </m:r>
                        </m:e>
                        <m:sub>
                          <m:r>
                            <a:rPr lang="en-US" sz="1765" b="1" i="1">
                              <a:solidFill>
                                <a:schemeClr val="accent3"/>
                              </a:solidFill>
                              <a:latin typeface="Cambria Math" charset="0"/>
                            </a:rPr>
                            <m:t>𝟐</m:t>
                          </m:r>
                        </m:sub>
                      </m:sSub>
                      <m:r>
                        <a:rPr lang="en-US" sz="1765" b="1" i="1">
                          <a:solidFill>
                            <a:schemeClr val="accent3"/>
                          </a:solidFill>
                          <a:latin typeface="Cambria Math" charset="0"/>
                        </a:rPr>
                        <m:t>)</m:t>
                      </m:r>
                    </m:oMath>
                  </m:oMathPara>
                </a14:m>
                <a:endParaRPr lang="el-GR" sz="1765" b="1" dirty="0">
                  <a:solidFill>
                    <a:schemeClr val="accent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964712" y="3619936"/>
                <a:ext cx="3254032" cy="271613"/>
              </a:xfrm>
              <a:prstGeom prst="rect">
                <a:avLst/>
              </a:prstGeom>
              <a:blipFill>
                <a:blip r:embed="rId8"/>
                <a:stretch>
                  <a:fillRect l="-1873" t="-4545" r="-2060" b="-36364"/>
                </a:stretch>
              </a:blipFill>
            </p:spPr>
            <p:txBody>
              <a:bodyPr/>
              <a:lstStyle/>
              <a:p>
                <a:r>
                  <a:rPr lang="tr-TR">
                    <a:noFill/>
                  </a:rPr>
                  <a:t> </a:t>
                </a:r>
              </a:p>
            </p:txBody>
          </p:sp>
        </mc:Fallback>
      </mc:AlternateContent>
      <p:grpSp>
        <p:nvGrpSpPr>
          <p:cNvPr id="28" name="Group 27"/>
          <p:cNvGrpSpPr/>
          <p:nvPr/>
        </p:nvGrpSpPr>
        <p:grpSpPr>
          <a:xfrm>
            <a:off x="5921791" y="2316199"/>
            <a:ext cx="2398179" cy="1359094"/>
            <a:chOff x="5726611" y="2799072"/>
            <a:chExt cx="2723238" cy="1540306"/>
          </a:xfrm>
        </p:grpSpPr>
        <p:sp>
          <p:nvSpPr>
            <p:cNvPr id="16" name="Ορθογώνιο 17"/>
            <p:cNvSpPr/>
            <p:nvPr/>
          </p:nvSpPr>
          <p:spPr>
            <a:xfrm>
              <a:off x="5726611" y="2824561"/>
              <a:ext cx="1193595" cy="444229"/>
            </a:xfrm>
            <a:prstGeom prst="rect">
              <a:avLst/>
            </a:prstGeom>
          </p:spPr>
          <p:txBody>
            <a:bodyPr wrap="none">
              <a:spAutoFit/>
            </a:bodyPr>
            <a:lstStyle/>
            <a:p>
              <a:r>
                <a:rPr lang="en-US" sz="1947" dirty="0"/>
                <a:t>Weights</a:t>
              </a:r>
            </a:p>
          </p:txBody>
        </p:sp>
        <p:cxnSp>
          <p:nvCxnSpPr>
            <p:cNvPr id="18" name="Ευθύγραμμο βέλος σύνδεσης 20"/>
            <p:cNvCxnSpPr>
              <a:stCxn id="16" idx="2"/>
            </p:cNvCxnSpPr>
            <p:nvPr/>
          </p:nvCxnSpPr>
          <p:spPr>
            <a:xfrm>
              <a:off x="6323409" y="3268790"/>
              <a:ext cx="846129" cy="426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Ευθύγραμμο βέλος σύνδεσης 22"/>
            <p:cNvCxnSpPr>
              <a:stCxn id="16" idx="2"/>
            </p:cNvCxnSpPr>
            <p:nvPr/>
          </p:nvCxnSpPr>
          <p:spPr>
            <a:xfrm>
              <a:off x="6323409" y="3268790"/>
              <a:ext cx="846129" cy="1070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Ορθογώνιο 17"/>
            <p:cNvSpPr/>
            <p:nvPr/>
          </p:nvSpPr>
          <p:spPr>
            <a:xfrm>
              <a:off x="7424667" y="2799072"/>
              <a:ext cx="1025182" cy="444229"/>
            </a:xfrm>
            <a:prstGeom prst="rect">
              <a:avLst/>
            </a:prstGeom>
          </p:spPr>
          <p:txBody>
            <a:bodyPr wrap="none">
              <a:spAutoFit/>
            </a:bodyPr>
            <a:lstStyle/>
            <a:p>
              <a:r>
                <a:rPr lang="en-US" sz="1947" dirty="0"/>
                <a:t>Biases</a:t>
              </a:r>
            </a:p>
          </p:txBody>
        </p:sp>
        <p:cxnSp>
          <p:nvCxnSpPr>
            <p:cNvPr id="37" name="Ευθύγραμμο βέλος σύνδεσης 20"/>
            <p:cNvCxnSpPr>
              <a:stCxn id="31" idx="2"/>
            </p:cNvCxnSpPr>
            <p:nvPr/>
          </p:nvCxnSpPr>
          <p:spPr>
            <a:xfrm>
              <a:off x="7937259" y="3243301"/>
              <a:ext cx="152621" cy="4323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Ευθύγραμμο βέλος σύνδεσης 20"/>
            <p:cNvCxnSpPr>
              <a:stCxn id="31" idx="2"/>
            </p:cNvCxnSpPr>
            <p:nvPr/>
          </p:nvCxnSpPr>
          <p:spPr>
            <a:xfrm flipH="1">
              <a:off x="7920119" y="3243301"/>
              <a:ext cx="17140" cy="931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5621997" y="3441951"/>
            <a:ext cx="2332883" cy="1019508"/>
            <a:chOff x="5637119" y="3866249"/>
            <a:chExt cx="2643934" cy="1155442"/>
          </a:xfrm>
        </p:grpSpPr>
        <p:sp>
          <p:nvSpPr>
            <p:cNvPr id="17" name="Ορθογώνιο 18"/>
            <p:cNvSpPr/>
            <p:nvPr/>
          </p:nvSpPr>
          <p:spPr>
            <a:xfrm>
              <a:off x="5637119" y="4577462"/>
              <a:ext cx="2643934" cy="444229"/>
            </a:xfrm>
            <a:prstGeom prst="rect">
              <a:avLst/>
            </a:prstGeom>
          </p:spPr>
          <p:txBody>
            <a:bodyPr wrap="none">
              <a:spAutoFit/>
            </a:bodyPr>
            <a:lstStyle/>
            <a:p>
              <a:r>
                <a:rPr lang="en-US" sz="1947" dirty="0"/>
                <a:t>Activation functions</a:t>
              </a:r>
            </a:p>
          </p:txBody>
        </p:sp>
        <p:cxnSp>
          <p:nvCxnSpPr>
            <p:cNvPr id="20" name="Ευθύγραμμο βέλος σύνδεσης 24"/>
            <p:cNvCxnSpPr/>
            <p:nvPr/>
          </p:nvCxnSpPr>
          <p:spPr>
            <a:xfrm flipV="1">
              <a:off x="6857276" y="4375163"/>
              <a:ext cx="234863" cy="309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Ευθύγραμμο βέλος σύνδεσης 26"/>
            <p:cNvCxnSpPr/>
            <p:nvPr/>
          </p:nvCxnSpPr>
          <p:spPr>
            <a:xfrm flipV="1">
              <a:off x="6857276" y="3866249"/>
              <a:ext cx="302368" cy="826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4619853" y="4990336"/>
            <a:ext cx="4034118" cy="1069780"/>
            <a:chOff x="5083434" y="5655716"/>
            <a:chExt cx="4572000" cy="1212417"/>
          </a:xfrm>
        </p:grpSpPr>
        <p:sp>
          <p:nvSpPr>
            <p:cNvPr id="26" name="Rectangle 25"/>
            <p:cNvSpPr/>
            <p:nvPr/>
          </p:nvSpPr>
          <p:spPr>
            <a:xfrm>
              <a:off x="5083434" y="5655716"/>
              <a:ext cx="4572000" cy="1212417"/>
            </a:xfrm>
            <a:prstGeom prst="rect">
              <a:avLst/>
            </a:prstGeom>
          </p:spPr>
          <p:txBody>
            <a:bodyPr>
              <a:spAutoFit/>
            </a:bodyPr>
            <a:lstStyle/>
            <a:p>
              <a:pPr algn="ctr"/>
              <a:r>
                <a:rPr lang="en-US" sz="1588" dirty="0"/>
                <a:t>4 + 2 = 6 neurons (not counting inputs)</a:t>
              </a:r>
            </a:p>
            <a:p>
              <a:pPr algn="ctr"/>
              <a:r>
                <a:rPr lang="en-US" sz="1588" dirty="0"/>
                <a:t>[3 × 4] + [4 × 2] = 20 weights </a:t>
              </a:r>
            </a:p>
            <a:p>
              <a:pPr algn="ctr"/>
              <a:r>
                <a:rPr lang="en-US" sz="1588" dirty="0"/>
                <a:t>4 + 2 = 6 biases</a:t>
              </a:r>
            </a:p>
            <a:p>
              <a:pPr algn="ctr"/>
              <a:r>
                <a:rPr lang="en-US" sz="1588" dirty="0">
                  <a:solidFill>
                    <a:schemeClr val="accent2"/>
                  </a:solidFill>
                </a:rPr>
                <a:t>26</a:t>
              </a:r>
              <a:r>
                <a:rPr lang="en-US" sz="1588" dirty="0"/>
                <a:t> </a:t>
              </a:r>
              <a:r>
                <a:rPr lang="en-US" sz="1588" dirty="0">
                  <a:solidFill>
                    <a:schemeClr val="accent2"/>
                  </a:solidFill>
                </a:rPr>
                <a:t>learnable parameters</a:t>
              </a:r>
            </a:p>
          </p:txBody>
        </p:sp>
        <p:cxnSp>
          <p:nvCxnSpPr>
            <p:cNvPr id="27" name="Ευθεία γραμμή σύνδεσης 9"/>
            <p:cNvCxnSpPr/>
            <p:nvPr/>
          </p:nvCxnSpPr>
          <p:spPr>
            <a:xfrm>
              <a:off x="5272904" y="6622504"/>
              <a:ext cx="41578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649322" y="6640746"/>
            <a:ext cx="6099501" cy="228076"/>
          </a:xfrm>
          <a:prstGeom prst="rect">
            <a:avLst/>
          </a:prstGeom>
          <a:noFill/>
        </p:spPr>
        <p:txBody>
          <a:bodyPr wrap="square" rtlCol="0">
            <a:spAutoFit/>
          </a:bodyPr>
          <a:lstStyle/>
          <a:p>
            <a:pPr algn="ctr"/>
            <a:r>
              <a:rPr lang="en-US" sz="882" dirty="0"/>
              <a:t>Slide credit: </a:t>
            </a:r>
            <a:r>
              <a:rPr lang="en-US" sz="882" dirty="0" err="1"/>
              <a:t>Ismini</a:t>
            </a:r>
            <a:r>
              <a:rPr lang="en-US" sz="882" dirty="0"/>
              <a:t> </a:t>
            </a:r>
            <a:r>
              <a:rPr lang="en-US" sz="882" dirty="0" err="1"/>
              <a:t>Lourentzou</a:t>
            </a:r>
            <a:r>
              <a:rPr lang="en-US" sz="882" dirty="0"/>
              <a:t> – Introduction to Deep Learning</a:t>
            </a:r>
          </a:p>
        </p:txBody>
      </p:sp>
    </p:spTree>
    <p:extLst>
      <p:ext uri="{BB962C8B-B14F-4D97-AF65-F5344CB8AC3E}">
        <p14:creationId xmlns:p14="http://schemas.microsoft.com/office/powerpoint/2010/main" val="4011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A neural network playground </a:t>
            </a:r>
            <a:r>
              <a:rPr lang="en-US" dirty="0">
                <a:solidFill>
                  <a:srgbClr val="6B9BC7"/>
                </a:solidFill>
                <a:hlinkClick r:id="rId2"/>
              </a:rPr>
              <a:t>link</a:t>
            </a:r>
            <a:endParaRPr lang="en-US" dirty="0">
              <a:solidFill>
                <a:srgbClr val="6B9BC7"/>
              </a:solidFill>
            </a:endParaRPr>
          </a:p>
          <a:p>
            <a:endParaRPr lang="en-US" dirty="0"/>
          </a:p>
        </p:txBody>
      </p:sp>
      <p:sp>
        <p:nvSpPr>
          <p:cNvPr id="5" name="Content Placeholder 4">
            <a:extLst>
              <a:ext uri="{FF2B5EF4-FFF2-40B4-BE49-F238E27FC236}">
                <a16:creationId xmlns:a16="http://schemas.microsoft.com/office/drawing/2014/main" id="{9FED9272-0631-4279-BC83-3467D8F91374}"/>
              </a:ext>
            </a:extLst>
          </p:cNvPr>
          <p:cNvSpPr>
            <a:spLocks noGrp="1"/>
          </p:cNvSpPr>
          <p:nvPr>
            <p:ph idx="10"/>
          </p:nvPr>
        </p:nvSpPr>
        <p:spPr/>
        <p:txBody>
          <a:bodyPr/>
          <a:lstStyle/>
          <a:p>
            <a:r>
              <a:rPr lang="en-US" dirty="0"/>
              <a:t>Introduction to Neural Networks</a:t>
            </a:r>
          </a:p>
          <a:p>
            <a:endParaRPr lang="en-US" dirty="0"/>
          </a:p>
        </p:txBody>
      </p:sp>
      <p:pic>
        <p:nvPicPr>
          <p:cNvPr id="4" name="Picture 3"/>
          <p:cNvPicPr>
            <a:picLocks noChangeAspect="1"/>
          </p:cNvPicPr>
          <p:nvPr/>
        </p:nvPicPr>
        <p:blipFill>
          <a:blip r:embed="rId3"/>
          <a:stretch>
            <a:fillRect/>
          </a:stretch>
        </p:blipFill>
        <p:spPr>
          <a:xfrm>
            <a:off x="1330739" y="2285344"/>
            <a:ext cx="6862840" cy="4281683"/>
          </a:xfrm>
          <a:prstGeom prst="rect">
            <a:avLst/>
          </a:prstGeom>
        </p:spPr>
      </p:pic>
    </p:spTree>
    <p:extLst>
      <p:ext uri="{BB962C8B-B14F-4D97-AF65-F5344CB8AC3E}">
        <p14:creationId xmlns:p14="http://schemas.microsoft.com/office/powerpoint/2010/main" val="391263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Deep NNs have many hidden layers</a:t>
            </a:r>
          </a:p>
          <a:p>
            <a:pPr lvl="1"/>
            <a:r>
              <a:rPr lang="en-US" dirty="0">
                <a:solidFill>
                  <a:srgbClr val="FF0000"/>
                </a:solidFill>
              </a:rPr>
              <a:t>Fully-connected</a:t>
            </a:r>
            <a:r>
              <a:rPr lang="en-US" dirty="0"/>
              <a:t> (</a:t>
            </a:r>
            <a:r>
              <a:rPr lang="en-US" dirty="0">
                <a:solidFill>
                  <a:srgbClr val="FF0000"/>
                </a:solidFill>
              </a:rPr>
              <a:t>dense</a:t>
            </a:r>
            <a:r>
              <a:rPr lang="en-US" dirty="0"/>
              <a:t>) layers (a.k.a. </a:t>
            </a:r>
            <a:r>
              <a:rPr lang="en-US" dirty="0">
                <a:solidFill>
                  <a:srgbClr val="FF0000"/>
                </a:solidFill>
              </a:rPr>
              <a:t>Multi-Layer Perceptron </a:t>
            </a:r>
            <a:r>
              <a:rPr lang="en-US" dirty="0"/>
              <a:t>or MLP)</a:t>
            </a:r>
          </a:p>
          <a:p>
            <a:pPr lvl="1"/>
            <a:r>
              <a:rPr lang="en-US" dirty="0"/>
              <a:t>Each neuron is connected to all neurons in the succeeding layer</a:t>
            </a:r>
          </a:p>
        </p:txBody>
      </p:sp>
      <p:sp>
        <p:nvSpPr>
          <p:cNvPr id="78" name="Content Placeholder 77">
            <a:extLst>
              <a:ext uri="{FF2B5EF4-FFF2-40B4-BE49-F238E27FC236}">
                <a16:creationId xmlns:a16="http://schemas.microsoft.com/office/drawing/2014/main" id="{BC378AB8-374D-47C8-8533-BE30FE828614}"/>
              </a:ext>
            </a:extLst>
          </p:cNvPr>
          <p:cNvSpPr>
            <a:spLocks noGrp="1"/>
          </p:cNvSpPr>
          <p:nvPr>
            <p:ph idx="10"/>
          </p:nvPr>
        </p:nvSpPr>
        <p:spPr/>
        <p:txBody>
          <a:bodyPr/>
          <a:lstStyle/>
          <a:p>
            <a:r>
              <a:rPr lang="en-US" dirty="0"/>
              <a:t>Introduction to Neural Networks</a:t>
            </a:r>
          </a:p>
          <a:p>
            <a:endParaRPr lang="en-US" dirty="0"/>
          </a:p>
        </p:txBody>
      </p:sp>
      <p:sp>
        <p:nvSpPr>
          <p:cNvPr id="4" name="文字方塊 63"/>
          <p:cNvSpPr txBox="1"/>
          <p:nvPr/>
        </p:nvSpPr>
        <p:spPr>
          <a:xfrm>
            <a:off x="6562032" y="5804112"/>
            <a:ext cx="1704212" cy="744178"/>
          </a:xfrm>
          <a:prstGeom prst="rect">
            <a:avLst/>
          </a:prstGeom>
          <a:noFill/>
        </p:spPr>
        <p:txBody>
          <a:bodyPr wrap="square" rtlCol="0">
            <a:spAutoFit/>
          </a:bodyPr>
          <a:lstStyle/>
          <a:p>
            <a:pPr algn="ctr"/>
            <a:r>
              <a:rPr lang="en-US" altLang="zh-TW" sz="2118" b="1" dirty="0"/>
              <a:t>Output Layer</a:t>
            </a:r>
            <a:endParaRPr lang="zh-TW" altLang="en-US" sz="2118" b="1" dirty="0"/>
          </a:p>
        </p:txBody>
      </p:sp>
      <p:sp>
        <p:nvSpPr>
          <p:cNvPr id="5" name="文字方塊 64"/>
          <p:cNvSpPr txBox="1"/>
          <p:nvPr/>
        </p:nvSpPr>
        <p:spPr>
          <a:xfrm>
            <a:off x="3765076" y="6007863"/>
            <a:ext cx="1823508" cy="744178"/>
          </a:xfrm>
          <a:prstGeom prst="rect">
            <a:avLst/>
          </a:prstGeom>
          <a:noFill/>
        </p:spPr>
        <p:txBody>
          <a:bodyPr wrap="square" rtlCol="0">
            <a:spAutoFit/>
          </a:bodyPr>
          <a:lstStyle/>
          <a:p>
            <a:pPr algn="ctr"/>
            <a:r>
              <a:rPr lang="en-US" altLang="zh-TW" sz="2118" b="1" dirty="0"/>
              <a:t>Hidden Layers</a:t>
            </a:r>
            <a:endParaRPr lang="zh-TW" altLang="en-US" sz="2118" b="1" dirty="0"/>
          </a:p>
        </p:txBody>
      </p:sp>
      <p:sp>
        <p:nvSpPr>
          <p:cNvPr id="6" name="右大括弧 65"/>
          <p:cNvSpPr/>
          <p:nvPr/>
        </p:nvSpPr>
        <p:spPr>
          <a:xfrm rot="5400000">
            <a:off x="4473097" y="4010063"/>
            <a:ext cx="330823" cy="3818132"/>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588"/>
          </a:p>
        </p:txBody>
      </p:sp>
      <p:sp>
        <p:nvSpPr>
          <p:cNvPr id="7" name="矩形 58"/>
          <p:cNvSpPr/>
          <p:nvPr/>
        </p:nvSpPr>
        <p:spPr>
          <a:xfrm>
            <a:off x="1678945" y="3382056"/>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8" name="文字方塊 59"/>
          <p:cNvSpPr txBox="1"/>
          <p:nvPr/>
        </p:nvSpPr>
        <p:spPr>
          <a:xfrm>
            <a:off x="1095411" y="5804112"/>
            <a:ext cx="1533437" cy="744178"/>
          </a:xfrm>
          <a:prstGeom prst="rect">
            <a:avLst/>
          </a:prstGeom>
          <a:noFill/>
        </p:spPr>
        <p:txBody>
          <a:bodyPr wrap="square" rtlCol="0">
            <a:spAutoFit/>
          </a:bodyPr>
          <a:lstStyle/>
          <a:p>
            <a:pPr algn="ctr"/>
            <a:r>
              <a:rPr lang="en-US" altLang="zh-TW" sz="2118" b="1" dirty="0"/>
              <a:t>Input Layer</a:t>
            </a:r>
            <a:endParaRPr lang="zh-TW" altLang="en-US" sz="2118" b="1" dirty="0"/>
          </a:p>
        </p:txBody>
      </p:sp>
      <p:sp>
        <p:nvSpPr>
          <p:cNvPr id="9" name="文字方塊 6"/>
          <p:cNvSpPr txBox="1"/>
          <p:nvPr/>
        </p:nvSpPr>
        <p:spPr>
          <a:xfrm>
            <a:off x="1389986" y="2956953"/>
            <a:ext cx="1001160" cy="418256"/>
          </a:xfrm>
          <a:prstGeom prst="rect">
            <a:avLst/>
          </a:prstGeom>
          <a:noFill/>
        </p:spPr>
        <p:txBody>
          <a:bodyPr wrap="square" rtlCol="0">
            <a:spAutoFit/>
          </a:bodyPr>
          <a:lstStyle/>
          <a:p>
            <a:pPr algn="ctr"/>
            <a:r>
              <a:rPr lang="en-US" altLang="zh-TW" sz="2118" dirty="0"/>
              <a:t>Input</a:t>
            </a:r>
          </a:p>
        </p:txBody>
      </p:sp>
      <p:sp>
        <p:nvSpPr>
          <p:cNvPr id="10" name="文字方塊 7"/>
          <p:cNvSpPr txBox="1"/>
          <p:nvPr/>
        </p:nvSpPr>
        <p:spPr>
          <a:xfrm>
            <a:off x="6811200" y="2956953"/>
            <a:ext cx="1001160" cy="744178"/>
          </a:xfrm>
          <a:prstGeom prst="rect">
            <a:avLst/>
          </a:prstGeom>
          <a:noFill/>
        </p:spPr>
        <p:txBody>
          <a:bodyPr wrap="square" rtlCol="0">
            <a:spAutoFit/>
          </a:bodyPr>
          <a:lstStyle/>
          <a:p>
            <a:pPr algn="ctr"/>
            <a:r>
              <a:rPr lang="en-US" altLang="zh-TW" sz="2118" dirty="0"/>
              <a:t>Output</a:t>
            </a:r>
          </a:p>
        </p:txBody>
      </p:sp>
      <p:cxnSp>
        <p:nvCxnSpPr>
          <p:cNvPr id="11" name="直線單箭頭接點 10"/>
          <p:cNvCxnSpPr/>
          <p:nvPr/>
        </p:nvCxnSpPr>
        <p:spPr>
          <a:xfrm>
            <a:off x="6189775" y="4282744"/>
            <a:ext cx="89876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286230" y="5382058"/>
            <a:ext cx="7991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168701" y="3595564"/>
            <a:ext cx="9267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739287" y="4015315"/>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5" name="矩形 14"/>
          <p:cNvSpPr/>
          <p:nvPr/>
        </p:nvSpPr>
        <p:spPr>
          <a:xfrm>
            <a:off x="1744421" y="3512083"/>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6" name="Object 12"/>
          <p:cNvGraphicFramePr>
            <a:graphicFrameLocks noChangeAspect="1"/>
          </p:cNvGraphicFramePr>
          <p:nvPr/>
        </p:nvGraphicFramePr>
        <p:xfrm>
          <a:off x="1755626" y="3428039"/>
          <a:ext cx="287151" cy="407614"/>
        </p:xfrm>
        <a:graphic>
          <a:graphicData uri="http://schemas.openxmlformats.org/presentationml/2006/ole">
            <mc:AlternateContent xmlns:mc="http://schemas.openxmlformats.org/markup-compatibility/2006">
              <mc:Choice xmlns:v="urn:schemas-microsoft-com:vml" Requires="v">
                <p:oleObj name="方程式" r:id="rId3" imgW="152280" imgH="215640" progId="Equation.3">
                  <p:embed/>
                </p:oleObj>
              </mc:Choice>
              <mc:Fallback>
                <p:oleObj name="方程式" r:id="rId3" imgW="152280" imgH="215640" progId="Equation.3">
                  <p:embed/>
                  <p:pic>
                    <p:nvPicPr>
                      <p:cNvPr id="16" name="Object 12"/>
                      <p:cNvPicPr>
                        <a:picLocks noChangeAspect="1" noChangeArrowheads="1"/>
                      </p:cNvPicPr>
                      <p:nvPr/>
                    </p:nvPicPr>
                    <p:blipFill>
                      <a:blip r:embed="rId4"/>
                      <a:srcRect/>
                      <a:stretch>
                        <a:fillRect/>
                      </a:stretch>
                    </p:blipFill>
                    <p:spPr bwMode="auto">
                      <a:xfrm>
                        <a:off x="1755626" y="3428039"/>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1760299" y="3942212"/>
          <a:ext cx="310963" cy="407614"/>
        </p:xfrm>
        <a:graphic>
          <a:graphicData uri="http://schemas.openxmlformats.org/presentationml/2006/ole">
            <mc:AlternateContent xmlns:mc="http://schemas.openxmlformats.org/markup-compatibility/2006">
              <mc:Choice xmlns:v="urn:schemas-microsoft-com:vml" Requires="v">
                <p:oleObj name="方程式" r:id="rId5" imgW="164880" imgH="215640" progId="Equation.3">
                  <p:embed/>
                </p:oleObj>
              </mc:Choice>
              <mc:Fallback>
                <p:oleObj name="方程式" r:id="rId5" imgW="164880" imgH="215640" progId="Equation.3">
                  <p:embed/>
                  <p:pic>
                    <p:nvPicPr>
                      <p:cNvPr id="17" name="Object 12"/>
                      <p:cNvPicPr>
                        <a:picLocks noChangeAspect="1" noChangeArrowheads="1"/>
                      </p:cNvPicPr>
                      <p:nvPr/>
                    </p:nvPicPr>
                    <p:blipFill>
                      <a:blip r:embed="rId6"/>
                      <a:srcRect/>
                      <a:stretch>
                        <a:fillRect/>
                      </a:stretch>
                    </p:blipFill>
                    <p:spPr bwMode="auto">
                      <a:xfrm>
                        <a:off x="1760299" y="3942212"/>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群組 77"/>
          <p:cNvGrpSpPr/>
          <p:nvPr/>
        </p:nvGrpSpPr>
        <p:grpSpPr>
          <a:xfrm>
            <a:off x="2570717" y="2956953"/>
            <a:ext cx="1001160" cy="2761774"/>
            <a:chOff x="2332137" y="1770729"/>
            <a:chExt cx="1134648" cy="3130011"/>
          </a:xfrm>
        </p:grpSpPr>
        <p:sp>
          <p:nvSpPr>
            <p:cNvPr id="19" name="矩形 60"/>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20" name="文字方塊 3"/>
            <p:cNvSpPr txBox="1"/>
            <p:nvPr/>
          </p:nvSpPr>
          <p:spPr>
            <a:xfrm>
              <a:off x="2332137" y="1770729"/>
              <a:ext cx="1134648" cy="843402"/>
            </a:xfrm>
            <a:prstGeom prst="rect">
              <a:avLst/>
            </a:prstGeom>
            <a:noFill/>
          </p:spPr>
          <p:txBody>
            <a:bodyPr wrap="square" rtlCol="0">
              <a:spAutoFit/>
            </a:bodyPr>
            <a:lstStyle/>
            <a:p>
              <a:pPr algn="ctr"/>
              <a:r>
                <a:rPr lang="en-US" altLang="zh-TW" sz="2118" dirty="0"/>
                <a:t>Layer 1</a:t>
              </a:r>
              <a:endParaRPr lang="zh-TW" altLang="en-US" sz="2118" dirty="0"/>
            </a:p>
          </p:txBody>
        </p:sp>
        <p:sp>
          <p:nvSpPr>
            <p:cNvPr id="21" name="橢圓 17"/>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2" name="橢圓 18"/>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3" name="橢圓 19"/>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4" name="文字方塊 20"/>
            <p:cNvSpPr txBox="1"/>
            <p:nvPr/>
          </p:nvSpPr>
          <p:spPr>
            <a:xfrm rot="5400000">
              <a:off x="2589637" y="3443107"/>
              <a:ext cx="769257" cy="966504"/>
            </a:xfrm>
            <a:prstGeom prst="rect">
              <a:avLst/>
            </a:prstGeom>
            <a:noFill/>
          </p:spPr>
          <p:txBody>
            <a:bodyPr wrap="square" rtlCol="0">
              <a:spAutoFit/>
            </a:bodyPr>
            <a:lstStyle/>
            <a:p>
              <a:pPr algn="ctr"/>
              <a:r>
                <a:rPr lang="en-US" altLang="zh-TW" sz="2471" dirty="0"/>
                <a:t>……</a:t>
              </a:r>
              <a:endParaRPr lang="zh-TW" altLang="en-US" sz="2471" dirty="0"/>
            </a:p>
          </p:txBody>
        </p:sp>
      </p:grpSp>
      <p:sp>
        <p:nvSpPr>
          <p:cNvPr id="25" name="矩形 21"/>
          <p:cNvSpPr/>
          <p:nvPr/>
        </p:nvSpPr>
        <p:spPr>
          <a:xfrm>
            <a:off x="1747691" y="524863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26" name="Object 12"/>
          <p:cNvGraphicFramePr>
            <a:graphicFrameLocks noChangeAspect="1"/>
          </p:cNvGraphicFramePr>
          <p:nvPr/>
        </p:nvGraphicFramePr>
        <p:xfrm>
          <a:off x="1744942" y="5163700"/>
          <a:ext cx="359989" cy="431426"/>
        </p:xfrm>
        <a:graphic>
          <a:graphicData uri="http://schemas.openxmlformats.org/presentationml/2006/ole">
            <mc:AlternateContent xmlns:mc="http://schemas.openxmlformats.org/markup-compatibility/2006">
              <mc:Choice xmlns:v="urn:schemas-microsoft-com:vml" Requires="v">
                <p:oleObj name="方程式" r:id="rId7" imgW="190440" imgH="228600" progId="Equation.3">
                  <p:embed/>
                </p:oleObj>
              </mc:Choice>
              <mc:Fallback>
                <p:oleObj name="方程式" r:id="rId7" imgW="190440" imgH="228600" progId="Equation.3">
                  <p:embed/>
                  <p:pic>
                    <p:nvPicPr>
                      <p:cNvPr id="26" name="Object 12"/>
                      <p:cNvPicPr>
                        <a:picLocks noChangeAspect="1" noChangeArrowheads="1"/>
                      </p:cNvPicPr>
                      <p:nvPr/>
                    </p:nvPicPr>
                    <p:blipFill>
                      <a:blip r:embed="rId8"/>
                      <a:srcRect/>
                      <a:stretch>
                        <a:fillRect/>
                      </a:stretch>
                    </p:blipFill>
                    <p:spPr bwMode="auto">
                      <a:xfrm>
                        <a:off x="1744942" y="5163700"/>
                        <a:ext cx="359989"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23"/>
          <p:cNvSpPr txBox="1"/>
          <p:nvPr/>
        </p:nvSpPr>
        <p:spPr>
          <a:xfrm rot="5400000">
            <a:off x="1638220" y="4422130"/>
            <a:ext cx="678756" cy="852798"/>
          </a:xfrm>
          <a:prstGeom prst="rect">
            <a:avLst/>
          </a:prstGeom>
          <a:noFill/>
        </p:spPr>
        <p:txBody>
          <a:bodyPr wrap="square" rtlCol="0">
            <a:spAutoFit/>
          </a:bodyPr>
          <a:lstStyle/>
          <a:p>
            <a:pPr algn="ctr"/>
            <a:r>
              <a:rPr lang="en-US" altLang="zh-TW" sz="2471" dirty="0"/>
              <a:t>……</a:t>
            </a:r>
            <a:endParaRPr lang="zh-TW" altLang="en-US" sz="2471" dirty="0"/>
          </a:p>
        </p:txBody>
      </p:sp>
      <p:grpSp>
        <p:nvGrpSpPr>
          <p:cNvPr id="28" name="群組 78"/>
          <p:cNvGrpSpPr/>
          <p:nvPr/>
        </p:nvGrpSpPr>
        <p:grpSpPr>
          <a:xfrm>
            <a:off x="3739744" y="2956952"/>
            <a:ext cx="1001160" cy="2747351"/>
            <a:chOff x="3657035" y="1770729"/>
            <a:chExt cx="1134648" cy="3113664"/>
          </a:xfrm>
        </p:grpSpPr>
        <p:sp>
          <p:nvSpPr>
            <p:cNvPr id="29" name="矩形 61"/>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30" name="文字方塊 4"/>
            <p:cNvSpPr txBox="1"/>
            <p:nvPr/>
          </p:nvSpPr>
          <p:spPr>
            <a:xfrm>
              <a:off x="3657035" y="1770729"/>
              <a:ext cx="1134648" cy="843402"/>
            </a:xfrm>
            <a:prstGeom prst="rect">
              <a:avLst/>
            </a:prstGeom>
            <a:noFill/>
          </p:spPr>
          <p:txBody>
            <a:bodyPr wrap="square" rtlCol="0">
              <a:spAutoFit/>
            </a:bodyPr>
            <a:lstStyle/>
            <a:p>
              <a:pPr algn="ctr"/>
              <a:r>
                <a:rPr lang="en-US" altLang="zh-TW" sz="2118" dirty="0"/>
                <a:t>Layer 2</a:t>
              </a:r>
              <a:endParaRPr lang="zh-TW" altLang="en-US" sz="2118" dirty="0"/>
            </a:p>
          </p:txBody>
        </p:sp>
        <p:sp>
          <p:nvSpPr>
            <p:cNvPr id="31" name="橢圓 24"/>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32" name="橢圓 25"/>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33" name="橢圓 26"/>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34" name="文字方塊 27"/>
            <p:cNvSpPr txBox="1"/>
            <p:nvPr/>
          </p:nvSpPr>
          <p:spPr>
            <a:xfrm rot="5400000">
              <a:off x="3905199" y="3443107"/>
              <a:ext cx="769257" cy="966504"/>
            </a:xfrm>
            <a:prstGeom prst="rect">
              <a:avLst/>
            </a:prstGeom>
            <a:noFill/>
          </p:spPr>
          <p:txBody>
            <a:bodyPr wrap="square" rtlCol="0">
              <a:spAutoFit/>
            </a:bodyPr>
            <a:lstStyle/>
            <a:p>
              <a:pPr algn="ctr"/>
              <a:r>
                <a:rPr lang="en-US" altLang="zh-TW" sz="2471" dirty="0"/>
                <a:t>……</a:t>
              </a:r>
              <a:endParaRPr lang="zh-TW" altLang="en-US" sz="2471" dirty="0"/>
            </a:p>
          </p:txBody>
        </p:sp>
      </p:grpSp>
      <p:grpSp>
        <p:nvGrpSpPr>
          <p:cNvPr id="35" name="群組 79"/>
          <p:cNvGrpSpPr/>
          <p:nvPr/>
        </p:nvGrpSpPr>
        <p:grpSpPr>
          <a:xfrm>
            <a:off x="5690932" y="2956953"/>
            <a:ext cx="1001160" cy="2761774"/>
            <a:chOff x="5868381" y="1770729"/>
            <a:chExt cx="1134648" cy="3130011"/>
          </a:xfrm>
        </p:grpSpPr>
        <p:sp>
          <p:nvSpPr>
            <p:cNvPr id="36" name="矩形 62"/>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37" name="文字方塊 5"/>
            <p:cNvSpPr txBox="1"/>
            <p:nvPr/>
          </p:nvSpPr>
          <p:spPr>
            <a:xfrm>
              <a:off x="5868381" y="1770729"/>
              <a:ext cx="1134648" cy="843402"/>
            </a:xfrm>
            <a:prstGeom prst="rect">
              <a:avLst/>
            </a:prstGeom>
            <a:noFill/>
          </p:spPr>
          <p:txBody>
            <a:bodyPr wrap="square" rtlCol="0">
              <a:spAutoFit/>
            </a:bodyPr>
            <a:lstStyle/>
            <a:p>
              <a:pPr algn="ctr"/>
              <a:r>
                <a:rPr lang="en-US" altLang="zh-TW" sz="2118" dirty="0"/>
                <a:t>Layer L</a:t>
              </a:r>
              <a:endParaRPr lang="zh-TW" altLang="en-US" sz="2118" dirty="0"/>
            </a:p>
          </p:txBody>
        </p:sp>
        <p:sp>
          <p:nvSpPr>
            <p:cNvPr id="38" name="橢圓 28"/>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9" name="橢圓 29"/>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40" name="橢圓 30"/>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41" name="文字方塊 31"/>
            <p:cNvSpPr txBox="1"/>
            <p:nvPr/>
          </p:nvSpPr>
          <p:spPr>
            <a:xfrm rot="5400000">
              <a:off x="6129396" y="3420835"/>
              <a:ext cx="769257" cy="966504"/>
            </a:xfrm>
            <a:prstGeom prst="rect">
              <a:avLst/>
            </a:prstGeom>
            <a:noFill/>
          </p:spPr>
          <p:txBody>
            <a:bodyPr wrap="square" rtlCol="0">
              <a:spAutoFit/>
            </a:bodyPr>
            <a:lstStyle/>
            <a:p>
              <a:pPr algn="ctr"/>
              <a:r>
                <a:rPr lang="en-US" altLang="zh-TW" sz="2471" dirty="0"/>
                <a:t>……</a:t>
              </a:r>
              <a:endParaRPr lang="zh-TW" altLang="en-US" sz="2471" dirty="0"/>
            </a:p>
          </p:txBody>
        </p:sp>
      </p:grpSp>
      <p:sp>
        <p:nvSpPr>
          <p:cNvPr id="42" name="文字方塊 32"/>
          <p:cNvSpPr txBox="1"/>
          <p:nvPr/>
        </p:nvSpPr>
        <p:spPr>
          <a:xfrm>
            <a:off x="4571881" y="332854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43" name="文字方塊 33"/>
          <p:cNvSpPr txBox="1"/>
          <p:nvPr/>
        </p:nvSpPr>
        <p:spPr>
          <a:xfrm>
            <a:off x="4578013" y="4000000"/>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44" name="文字方塊 34"/>
          <p:cNvSpPr txBox="1"/>
          <p:nvPr/>
        </p:nvSpPr>
        <p:spPr>
          <a:xfrm>
            <a:off x="4603615" y="5072355"/>
            <a:ext cx="678756" cy="852798"/>
          </a:xfrm>
          <a:prstGeom prst="rect">
            <a:avLst/>
          </a:prstGeom>
          <a:noFill/>
        </p:spPr>
        <p:txBody>
          <a:bodyPr wrap="square" rtlCol="0">
            <a:spAutoFit/>
          </a:bodyPr>
          <a:lstStyle/>
          <a:p>
            <a:pPr algn="ctr"/>
            <a:r>
              <a:rPr lang="en-US" altLang="zh-TW" sz="2471" dirty="0"/>
              <a:t>……</a:t>
            </a:r>
            <a:endParaRPr lang="zh-TW" altLang="en-US" sz="2471" dirty="0"/>
          </a:p>
        </p:txBody>
      </p:sp>
      <p:grpSp>
        <p:nvGrpSpPr>
          <p:cNvPr id="45" name="群組 80"/>
          <p:cNvGrpSpPr/>
          <p:nvPr/>
        </p:nvGrpSpPr>
        <p:grpSpPr>
          <a:xfrm>
            <a:off x="3306957" y="3620680"/>
            <a:ext cx="664444" cy="1993555"/>
            <a:chOff x="3166542" y="2277312"/>
            <a:chExt cx="753037" cy="2259362"/>
          </a:xfrm>
        </p:grpSpPr>
        <p:cxnSp>
          <p:nvCxnSpPr>
            <p:cNvPr id="46" name="直線單箭頭接點 35"/>
            <p:cNvCxnSpPr>
              <a:stCxn id="21" idx="6"/>
              <a:endCxn id="31" idx="2"/>
            </p:cNvCxnSpPr>
            <p:nvPr/>
          </p:nvCxnSpPr>
          <p:spPr>
            <a:xfrm>
              <a:off x="3175833" y="227731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36"/>
            <p:cNvCxnSpPr/>
            <p:nvPr/>
          </p:nvCxnSpPr>
          <p:spPr>
            <a:xfrm>
              <a:off x="3175833" y="33147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37"/>
            <p:cNvCxnSpPr/>
            <p:nvPr/>
          </p:nvCxnSpPr>
          <p:spPr>
            <a:xfrm>
              <a:off x="3166542" y="4536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38"/>
            <p:cNvCxnSpPr>
              <a:stCxn id="22" idx="6"/>
              <a:endCxn id="31" idx="2"/>
            </p:cNvCxnSpPr>
            <p:nvPr/>
          </p:nvCxnSpPr>
          <p:spPr>
            <a:xfrm flipV="1">
              <a:off x="3178175" y="2277312"/>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39"/>
            <p:cNvCxnSpPr>
              <a:stCxn id="21" idx="6"/>
              <a:endCxn id="32" idx="2"/>
            </p:cNvCxnSpPr>
            <p:nvPr/>
          </p:nvCxnSpPr>
          <p:spPr>
            <a:xfrm>
              <a:off x="3175833" y="2277312"/>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40"/>
            <p:cNvCxnSpPr>
              <a:stCxn id="21" idx="6"/>
              <a:endCxn id="33" idx="2"/>
            </p:cNvCxnSpPr>
            <p:nvPr/>
          </p:nvCxnSpPr>
          <p:spPr>
            <a:xfrm>
              <a:off x="3175833" y="2277312"/>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41"/>
            <p:cNvCxnSpPr>
              <a:stCxn id="22" idx="6"/>
              <a:endCxn id="33" idx="2"/>
            </p:cNvCxnSpPr>
            <p:nvPr/>
          </p:nvCxnSpPr>
          <p:spPr>
            <a:xfrm>
              <a:off x="3178175" y="3055882"/>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42"/>
            <p:cNvCxnSpPr>
              <a:stCxn id="23" idx="6"/>
              <a:endCxn id="31" idx="2"/>
            </p:cNvCxnSpPr>
            <p:nvPr/>
          </p:nvCxnSpPr>
          <p:spPr>
            <a:xfrm flipV="1">
              <a:off x="3166542" y="2277312"/>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43"/>
            <p:cNvCxnSpPr>
              <a:stCxn id="23" idx="6"/>
              <a:endCxn id="32" idx="2"/>
            </p:cNvCxnSpPr>
            <p:nvPr/>
          </p:nvCxnSpPr>
          <p:spPr>
            <a:xfrm flipV="1">
              <a:off x="3166542" y="3055882"/>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線單箭頭接點 44"/>
          <p:cNvCxnSpPr>
            <a:endCxn id="21" idx="2"/>
          </p:cNvCxnSpPr>
          <p:nvPr/>
        </p:nvCxnSpPr>
        <p:spPr>
          <a:xfrm flipV="1">
            <a:off x="2050250" y="3620680"/>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45"/>
          <p:cNvCxnSpPr>
            <a:stCxn id="15" idx="3"/>
            <a:endCxn id="22" idx="2"/>
          </p:cNvCxnSpPr>
          <p:nvPr/>
        </p:nvCxnSpPr>
        <p:spPr>
          <a:xfrm>
            <a:off x="2046980" y="3663362"/>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46"/>
          <p:cNvCxnSpPr>
            <a:stCxn id="15" idx="3"/>
            <a:endCxn id="23" idx="2"/>
          </p:cNvCxnSpPr>
          <p:nvPr/>
        </p:nvCxnSpPr>
        <p:spPr>
          <a:xfrm>
            <a:off x="2046979" y="3663362"/>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47"/>
          <p:cNvCxnSpPr>
            <a:stCxn id="17" idx="3"/>
            <a:endCxn id="21" idx="2"/>
          </p:cNvCxnSpPr>
          <p:nvPr/>
        </p:nvCxnSpPr>
        <p:spPr>
          <a:xfrm flipV="1">
            <a:off x="2071262" y="3620680"/>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48"/>
          <p:cNvCxnSpPr>
            <a:stCxn id="14" idx="3"/>
            <a:endCxn id="22" idx="2"/>
          </p:cNvCxnSpPr>
          <p:nvPr/>
        </p:nvCxnSpPr>
        <p:spPr>
          <a:xfrm>
            <a:off x="2041846" y="4166595"/>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49"/>
          <p:cNvCxnSpPr>
            <a:stCxn id="14" idx="3"/>
            <a:endCxn id="23" idx="2"/>
          </p:cNvCxnSpPr>
          <p:nvPr/>
        </p:nvCxnSpPr>
        <p:spPr>
          <a:xfrm>
            <a:off x="2041846" y="4166595"/>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50"/>
          <p:cNvCxnSpPr>
            <a:stCxn id="26" idx="3"/>
            <a:endCxn id="21" idx="2"/>
          </p:cNvCxnSpPr>
          <p:nvPr/>
        </p:nvCxnSpPr>
        <p:spPr>
          <a:xfrm flipV="1">
            <a:off x="2104931" y="3620680"/>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51"/>
          <p:cNvCxnSpPr>
            <a:stCxn id="26" idx="3"/>
            <a:endCxn id="22" idx="2"/>
          </p:cNvCxnSpPr>
          <p:nvPr/>
        </p:nvCxnSpPr>
        <p:spPr>
          <a:xfrm flipV="1">
            <a:off x="2081665" y="4307653"/>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52"/>
          <p:cNvCxnSpPr>
            <a:stCxn id="26" idx="3"/>
            <a:endCxn id="23" idx="2"/>
          </p:cNvCxnSpPr>
          <p:nvPr/>
        </p:nvCxnSpPr>
        <p:spPr>
          <a:xfrm>
            <a:off x="2081665" y="5379364"/>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文字方塊 53"/>
          <p:cNvSpPr txBox="1"/>
          <p:nvPr/>
        </p:nvSpPr>
        <p:spPr>
          <a:xfrm rot="5400000">
            <a:off x="7044491" y="4440258"/>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65" name="文字方塊 54"/>
          <p:cNvSpPr txBox="1"/>
          <p:nvPr/>
        </p:nvSpPr>
        <p:spPr>
          <a:xfrm>
            <a:off x="7105455" y="3295688"/>
            <a:ext cx="556826" cy="472565"/>
          </a:xfrm>
          <a:prstGeom prst="rect">
            <a:avLst/>
          </a:prstGeom>
          <a:noFill/>
        </p:spPr>
        <p:txBody>
          <a:bodyPr wrap="square" rtlCol="0">
            <a:spAutoFit/>
          </a:bodyPr>
          <a:lstStyle/>
          <a:p>
            <a:r>
              <a:rPr lang="en-US" altLang="zh-TW" sz="2471" i="1" dirty="0"/>
              <a:t>y</a:t>
            </a:r>
            <a:r>
              <a:rPr lang="en-US" altLang="zh-TW" sz="2471" baseline="-25000" dirty="0"/>
              <a:t>1</a:t>
            </a:r>
            <a:endParaRPr lang="zh-TW" altLang="en-US" sz="2471" baseline="-25000" dirty="0"/>
          </a:p>
        </p:txBody>
      </p:sp>
      <p:sp>
        <p:nvSpPr>
          <p:cNvPr id="66" name="文字方塊 55"/>
          <p:cNvSpPr txBox="1"/>
          <p:nvPr/>
        </p:nvSpPr>
        <p:spPr>
          <a:xfrm>
            <a:off x="7095500" y="4000000"/>
            <a:ext cx="556826" cy="472565"/>
          </a:xfrm>
          <a:prstGeom prst="rect">
            <a:avLst/>
          </a:prstGeom>
          <a:noFill/>
        </p:spPr>
        <p:txBody>
          <a:bodyPr wrap="square" rtlCol="0">
            <a:spAutoFit/>
          </a:bodyPr>
          <a:lstStyle/>
          <a:p>
            <a:r>
              <a:rPr lang="en-US" altLang="zh-TW" sz="2471" i="1" dirty="0"/>
              <a:t>y</a:t>
            </a:r>
            <a:r>
              <a:rPr lang="en-US" altLang="zh-TW" sz="2471" baseline="-25000" dirty="0"/>
              <a:t>2</a:t>
            </a:r>
            <a:endParaRPr lang="zh-TW" altLang="en-US" sz="2471" baseline="-25000" dirty="0"/>
          </a:p>
        </p:txBody>
      </p:sp>
      <p:sp>
        <p:nvSpPr>
          <p:cNvPr id="67" name="文字方塊 56"/>
          <p:cNvSpPr txBox="1"/>
          <p:nvPr/>
        </p:nvSpPr>
        <p:spPr>
          <a:xfrm>
            <a:off x="7095500" y="5117264"/>
            <a:ext cx="556826" cy="472565"/>
          </a:xfrm>
          <a:prstGeom prst="rect">
            <a:avLst/>
          </a:prstGeom>
          <a:noFill/>
        </p:spPr>
        <p:txBody>
          <a:bodyPr wrap="square" rtlCol="0">
            <a:spAutoFit/>
          </a:bodyPr>
          <a:lstStyle/>
          <a:p>
            <a:r>
              <a:rPr lang="en-US" altLang="zh-TW" sz="2471" i="1" dirty="0" err="1"/>
              <a:t>y</a:t>
            </a:r>
            <a:r>
              <a:rPr lang="en-US" altLang="zh-TW" sz="2471" baseline="-25000" dirty="0" err="1"/>
              <a:t>M</a:t>
            </a:r>
            <a:endParaRPr lang="zh-TW" altLang="en-US" sz="2471" baseline="-25000" dirty="0"/>
          </a:p>
        </p:txBody>
      </p:sp>
      <p:grpSp>
        <p:nvGrpSpPr>
          <p:cNvPr id="68" name="群組 81"/>
          <p:cNvGrpSpPr/>
          <p:nvPr/>
        </p:nvGrpSpPr>
        <p:grpSpPr>
          <a:xfrm>
            <a:off x="5239797" y="3614381"/>
            <a:ext cx="664444" cy="1776813"/>
            <a:chOff x="5357094" y="2515814"/>
            <a:chExt cx="753037" cy="2013721"/>
          </a:xfrm>
        </p:grpSpPr>
        <p:cxnSp>
          <p:nvCxnSpPr>
            <p:cNvPr id="69" name="直線單箭頭接點 6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ED716A18-38AF-4AAD-AE87-6D64BE0DF0EF}"/>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403759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A simple network, toy example</a:t>
            </a:r>
          </a:p>
          <a:p>
            <a:endParaRPr lang="en-US" dirty="0"/>
          </a:p>
        </p:txBody>
      </p:sp>
      <p:sp>
        <p:nvSpPr>
          <p:cNvPr id="4" name="Content Placeholder 3">
            <a:extLst>
              <a:ext uri="{FF2B5EF4-FFF2-40B4-BE49-F238E27FC236}">
                <a16:creationId xmlns:a16="http://schemas.microsoft.com/office/drawing/2014/main" id="{B5A892CE-210D-4070-B254-A1BFF18425B8}"/>
              </a:ext>
            </a:extLst>
          </p:cNvPr>
          <p:cNvSpPr>
            <a:spLocks noGrp="1"/>
          </p:cNvSpPr>
          <p:nvPr>
            <p:ph idx="10"/>
          </p:nvPr>
        </p:nvSpPr>
        <p:spPr/>
        <p:txBody>
          <a:bodyPr/>
          <a:lstStyle/>
          <a:p>
            <a:r>
              <a:rPr lang="en-US" dirty="0"/>
              <a:t>Introduction to Neural Networks</a:t>
            </a:r>
          </a:p>
          <a:p>
            <a:endParaRPr lang="en-US" dirty="0"/>
          </a:p>
        </p:txBody>
      </p:sp>
      <p:sp>
        <p:nvSpPr>
          <p:cNvPr id="12" name="矩形 16"/>
          <p:cNvSpPr/>
          <p:nvPr/>
        </p:nvSpPr>
        <p:spPr>
          <a:xfrm>
            <a:off x="1944182" y="340114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3" name="矩形 15"/>
          <p:cNvSpPr/>
          <p:nvPr/>
        </p:nvSpPr>
        <p:spPr>
          <a:xfrm>
            <a:off x="1916614" y="4849763"/>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4" name="橢圓 19"/>
          <p:cNvSpPr/>
          <p:nvPr/>
        </p:nvSpPr>
        <p:spPr>
          <a:xfrm>
            <a:off x="3687986" y="3317096"/>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5" name="橢圓 20"/>
          <p:cNvSpPr/>
          <p:nvPr/>
        </p:nvSpPr>
        <p:spPr>
          <a:xfrm>
            <a:off x="3678030" y="468270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grpSp>
        <p:nvGrpSpPr>
          <p:cNvPr id="20" name="群組 83"/>
          <p:cNvGrpSpPr/>
          <p:nvPr/>
        </p:nvGrpSpPr>
        <p:grpSpPr>
          <a:xfrm>
            <a:off x="2261923" y="3560826"/>
            <a:ext cx="1401949" cy="1445559"/>
            <a:chOff x="1013669" y="3459098"/>
            <a:chExt cx="1588876" cy="1638300"/>
          </a:xfrm>
        </p:grpSpPr>
        <p:cxnSp>
          <p:nvCxnSpPr>
            <p:cNvPr id="21"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群組 82"/>
            <p:cNvGrpSpPr/>
            <p:nvPr/>
          </p:nvGrpSpPr>
          <p:grpSpPr>
            <a:xfrm>
              <a:off x="1025705" y="3459098"/>
              <a:ext cx="1576840" cy="1638300"/>
              <a:chOff x="1025705" y="3459098"/>
              <a:chExt cx="1576840" cy="1638300"/>
            </a:xfrm>
          </p:grpSpPr>
          <p:cxnSp>
            <p:nvCxnSpPr>
              <p:cNvPr id="23"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 name="群組 2"/>
          <p:cNvGrpSpPr/>
          <p:nvPr/>
        </p:nvGrpSpPr>
        <p:grpSpPr>
          <a:xfrm>
            <a:off x="5487356" y="2954350"/>
            <a:ext cx="3278051" cy="2580678"/>
            <a:chOff x="3243633" y="2586455"/>
            <a:chExt cx="5010018" cy="3980059"/>
          </a:xfrm>
        </p:grpSpPr>
        <p:sp>
          <p:nvSpPr>
            <p:cNvPr id="39" name="圓角矩形圖說文字 136"/>
            <p:cNvSpPr/>
            <p:nvPr/>
          </p:nvSpPr>
          <p:spPr>
            <a:xfrm>
              <a:off x="3243633" y="3787090"/>
              <a:ext cx="4802430" cy="2779424"/>
            </a:xfrm>
            <a:prstGeom prst="wedgeRoundRectCallout">
              <a:avLst>
                <a:gd name="adj1" fmla="val -91877"/>
                <a:gd name="adj2" fmla="val -52167"/>
                <a:gd name="adj3" fmla="val 16667"/>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grpSp>
          <p:nvGrpSpPr>
            <p:cNvPr id="40" name="群組 3"/>
            <p:cNvGrpSpPr/>
            <p:nvPr/>
          </p:nvGrpSpPr>
          <p:grpSpPr>
            <a:xfrm>
              <a:off x="4469208" y="4868160"/>
              <a:ext cx="2403948" cy="1542918"/>
              <a:chOff x="2621906" y="4793796"/>
              <a:chExt cx="2403948" cy="1542918"/>
            </a:xfrm>
          </p:grpSpPr>
          <p:pic>
            <p:nvPicPr>
              <p:cNvPr id="43" name="圖片 4"/>
              <p:cNvPicPr>
                <a:picLocks noChangeAspect="1"/>
              </p:cNvPicPr>
              <p:nvPr/>
            </p:nvPicPr>
            <p:blipFill>
              <a:blip r:embed="rId2"/>
              <a:stretch>
                <a:fillRect/>
              </a:stretch>
            </p:blipFill>
            <p:spPr>
              <a:xfrm>
                <a:off x="2621906" y="4826698"/>
                <a:ext cx="2112458" cy="1510016"/>
              </a:xfrm>
              <a:prstGeom prst="rect">
                <a:avLst/>
              </a:prstGeom>
            </p:spPr>
          </p:pic>
          <p:graphicFrame>
            <p:nvGraphicFramePr>
              <p:cNvPr id="44" name="Object 12"/>
              <p:cNvGraphicFramePr>
                <a:graphicFrameLocks noChangeAspect="1"/>
              </p:cNvGraphicFramePr>
              <p:nvPr/>
            </p:nvGraphicFramePr>
            <p:xfrm>
              <a:off x="2820635" y="4793796"/>
              <a:ext cx="624114" cy="426253"/>
            </p:xfrm>
            <a:graphic>
              <a:graphicData uri="http://schemas.openxmlformats.org/presentationml/2006/ole">
                <mc:AlternateContent xmlns:mc="http://schemas.openxmlformats.org/markup-compatibility/2006">
                  <mc:Choice xmlns:v="urn:schemas-microsoft-com:vml" Requires="v">
                    <p:oleObj name="方程式" r:id="rId3" imgW="317160" imgH="215640" progId="Equation.3">
                      <p:embed/>
                    </p:oleObj>
                  </mc:Choice>
                  <mc:Fallback>
                    <p:oleObj name="方程式" r:id="rId3" imgW="317160" imgH="215640" progId="Equation.3">
                      <p:embed/>
                      <p:pic>
                        <p:nvPicPr>
                          <p:cNvPr id="44" name="Object 12"/>
                          <p:cNvPicPr>
                            <a:picLocks noChangeAspect="1" noChangeArrowheads="1"/>
                          </p:cNvPicPr>
                          <p:nvPr/>
                        </p:nvPicPr>
                        <p:blipFill>
                          <a:blip r:embed="rId4"/>
                          <a:srcRect/>
                          <a:stretch>
                            <a:fillRect/>
                          </a:stretch>
                        </p:blipFill>
                        <p:spPr bwMode="auto">
                          <a:xfrm>
                            <a:off x="2820635" y="4793796"/>
                            <a:ext cx="624114" cy="426253"/>
                          </a:xfrm>
                          <a:prstGeom prst="rect">
                            <a:avLst/>
                          </a:prstGeom>
                          <a:noFill/>
                        </p:spPr>
                      </p:pic>
                    </p:oleObj>
                  </mc:Fallback>
                </mc:AlternateContent>
              </a:graphicData>
            </a:graphic>
          </p:graphicFrame>
          <p:graphicFrame>
            <p:nvGraphicFramePr>
              <p:cNvPr id="45" name="Object 12"/>
              <p:cNvGraphicFramePr>
                <a:graphicFrameLocks noChangeAspect="1"/>
              </p:cNvGraphicFramePr>
              <p:nvPr/>
            </p:nvGraphicFramePr>
            <p:xfrm>
              <a:off x="4698720" y="6005691"/>
              <a:ext cx="327134" cy="325661"/>
            </p:xfrm>
            <a:graphic>
              <a:graphicData uri="http://schemas.openxmlformats.org/presentationml/2006/ole">
                <mc:AlternateContent xmlns:mc="http://schemas.openxmlformats.org/markup-compatibility/2006">
                  <mc:Choice xmlns:v="urn:schemas-microsoft-com:vml" Requires="v">
                    <p:oleObj name="方程式" r:id="rId5" imgW="126720" imgH="126720" progId="Equation.3">
                      <p:embed/>
                    </p:oleObj>
                  </mc:Choice>
                  <mc:Fallback>
                    <p:oleObj name="方程式" r:id="rId5" imgW="126720" imgH="126720" progId="Equation.3">
                      <p:embed/>
                      <p:pic>
                        <p:nvPicPr>
                          <p:cNvPr id="45" name="Object 12"/>
                          <p:cNvPicPr>
                            <a:picLocks noChangeAspect="1" noChangeArrowheads="1"/>
                          </p:cNvPicPr>
                          <p:nvPr/>
                        </p:nvPicPr>
                        <p:blipFill>
                          <a:blip r:embed="rId6"/>
                          <a:srcRect/>
                          <a:stretch>
                            <a:fillRect/>
                          </a:stretch>
                        </p:blipFill>
                        <p:spPr bwMode="auto">
                          <a:xfrm>
                            <a:off x="4698720" y="6005691"/>
                            <a:ext cx="327134" cy="325661"/>
                          </a:xfrm>
                          <a:prstGeom prst="rect">
                            <a:avLst/>
                          </a:prstGeom>
                          <a:noFill/>
                        </p:spPr>
                      </p:pic>
                    </p:oleObj>
                  </mc:Fallback>
                </mc:AlternateContent>
              </a:graphicData>
            </a:graphic>
          </p:graphicFrame>
        </p:grpSp>
        <p:graphicFrame>
          <p:nvGraphicFramePr>
            <p:cNvPr id="41" name="Object 12"/>
            <p:cNvGraphicFramePr>
              <a:graphicFrameLocks noChangeAspect="1"/>
            </p:cNvGraphicFramePr>
            <p:nvPr/>
          </p:nvGraphicFramePr>
          <p:xfrm>
            <a:off x="4832852" y="3927924"/>
            <a:ext cx="1748816" cy="794094"/>
          </p:xfrm>
          <a:graphic>
            <a:graphicData uri="http://schemas.openxmlformats.org/presentationml/2006/ole">
              <mc:AlternateContent xmlns:mc="http://schemas.openxmlformats.org/markup-compatibility/2006">
                <mc:Choice xmlns:v="urn:schemas-microsoft-com:vml" Requires="v">
                  <p:oleObj name="方程式" r:id="rId7" imgW="863280" imgH="393480" progId="Equation.3">
                    <p:embed/>
                  </p:oleObj>
                </mc:Choice>
                <mc:Fallback>
                  <p:oleObj name="方程式" r:id="rId7" imgW="863280" imgH="393480" progId="Equation.3">
                    <p:embed/>
                    <p:pic>
                      <p:nvPicPr>
                        <p:cNvPr id="41" name="Object 12"/>
                        <p:cNvPicPr>
                          <a:picLocks noChangeAspect="1" noChangeArrowheads="1"/>
                        </p:cNvPicPr>
                        <p:nvPr/>
                      </p:nvPicPr>
                      <p:blipFill>
                        <a:blip r:embed="rId8"/>
                        <a:srcRect/>
                        <a:stretch>
                          <a:fillRect/>
                        </a:stretch>
                      </p:blipFill>
                      <p:spPr bwMode="auto">
                        <a:xfrm>
                          <a:off x="4832852" y="3927924"/>
                          <a:ext cx="1748816" cy="794094"/>
                        </a:xfrm>
                        <a:prstGeom prst="rect">
                          <a:avLst/>
                        </a:prstGeom>
                        <a:noFill/>
                      </p:spPr>
                    </p:pic>
                  </p:oleObj>
                </mc:Fallback>
              </mc:AlternateContent>
            </a:graphicData>
          </a:graphic>
        </p:graphicFrame>
        <p:sp>
          <p:nvSpPr>
            <p:cNvPr id="42" name="文字方塊 102"/>
            <p:cNvSpPr txBox="1"/>
            <p:nvPr/>
          </p:nvSpPr>
          <p:spPr>
            <a:xfrm>
              <a:off x="3804043" y="2586455"/>
              <a:ext cx="4449608" cy="645057"/>
            </a:xfrm>
            <a:prstGeom prst="rect">
              <a:avLst/>
            </a:prstGeom>
            <a:noFill/>
          </p:spPr>
          <p:txBody>
            <a:bodyPr wrap="square" rtlCol="0">
              <a:spAutoFit/>
            </a:bodyPr>
            <a:lstStyle/>
            <a:p>
              <a:r>
                <a:rPr lang="en-US" altLang="zh-TW" sz="2118" dirty="0"/>
                <a:t>Sigmoid Function</a:t>
              </a:r>
              <a:endParaRPr lang="zh-TW" altLang="en-US" sz="2118" dirty="0"/>
            </a:p>
          </p:txBody>
        </p:sp>
      </p:grpSp>
      <p:sp>
        <p:nvSpPr>
          <p:cNvPr id="46" name="手繪多邊形 103"/>
          <p:cNvSpPr/>
          <p:nvPr/>
        </p:nvSpPr>
        <p:spPr>
          <a:xfrm>
            <a:off x="3736544" y="4793721"/>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47" name="手繪多邊形 105"/>
          <p:cNvSpPr/>
          <p:nvPr/>
        </p:nvSpPr>
        <p:spPr>
          <a:xfrm>
            <a:off x="3720123" y="3391273"/>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52" name="文字方塊 110"/>
          <p:cNvSpPr txBox="1"/>
          <p:nvPr/>
        </p:nvSpPr>
        <p:spPr>
          <a:xfrm>
            <a:off x="1954918" y="3389268"/>
            <a:ext cx="302559" cy="418256"/>
          </a:xfrm>
          <a:prstGeom prst="rect">
            <a:avLst/>
          </a:prstGeom>
          <a:noFill/>
        </p:spPr>
        <p:txBody>
          <a:bodyPr wrap="square" rtlCol="0">
            <a:spAutoFit/>
          </a:bodyPr>
          <a:lstStyle/>
          <a:p>
            <a:pPr algn="ctr"/>
            <a:r>
              <a:rPr lang="en-US" altLang="zh-TW" sz="2118" dirty="0">
                <a:solidFill>
                  <a:srgbClr val="0000FF"/>
                </a:solidFill>
              </a:rPr>
              <a:t>1</a:t>
            </a:r>
            <a:endParaRPr lang="zh-TW" altLang="en-US" sz="2118" dirty="0">
              <a:solidFill>
                <a:srgbClr val="0000FF"/>
              </a:solidFill>
            </a:endParaRPr>
          </a:p>
        </p:txBody>
      </p:sp>
      <p:sp>
        <p:nvSpPr>
          <p:cNvPr id="53" name="文字方塊 111"/>
          <p:cNvSpPr txBox="1"/>
          <p:nvPr/>
        </p:nvSpPr>
        <p:spPr>
          <a:xfrm>
            <a:off x="1861580" y="4800531"/>
            <a:ext cx="431242" cy="418256"/>
          </a:xfrm>
          <a:prstGeom prst="rect">
            <a:avLst/>
          </a:prstGeom>
          <a:noFill/>
        </p:spPr>
        <p:txBody>
          <a:bodyPr wrap="square" rtlCol="0">
            <a:spAutoFit/>
          </a:bodyPr>
          <a:lstStyle/>
          <a:p>
            <a:pPr algn="ctr"/>
            <a:r>
              <a:rPr lang="en-US" altLang="zh-TW" sz="2118" dirty="0">
                <a:solidFill>
                  <a:srgbClr val="0000FF"/>
                </a:solidFill>
              </a:rPr>
              <a:t>-1</a:t>
            </a:r>
            <a:endParaRPr lang="zh-TW" altLang="en-US" sz="2118" dirty="0">
              <a:solidFill>
                <a:srgbClr val="0000FF"/>
              </a:solidFill>
            </a:endParaRPr>
          </a:p>
        </p:txBody>
      </p:sp>
      <p:sp>
        <p:nvSpPr>
          <p:cNvPr id="54" name="文字方塊 112"/>
          <p:cNvSpPr txBox="1"/>
          <p:nvPr/>
        </p:nvSpPr>
        <p:spPr>
          <a:xfrm>
            <a:off x="2790390" y="3137860"/>
            <a:ext cx="302559"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55" name="文字方塊 113"/>
          <p:cNvSpPr txBox="1"/>
          <p:nvPr/>
        </p:nvSpPr>
        <p:spPr>
          <a:xfrm>
            <a:off x="2937824" y="3656963"/>
            <a:ext cx="389717" cy="744178"/>
          </a:xfrm>
          <a:prstGeom prst="rect">
            <a:avLst/>
          </a:prstGeom>
          <a:noFill/>
        </p:spPr>
        <p:txBody>
          <a:bodyPr wrap="square" rtlCol="0">
            <a:spAutoFit/>
          </a:bodyPr>
          <a:lstStyle/>
          <a:p>
            <a:pPr algn="ctr"/>
            <a:r>
              <a:rPr lang="en-US" altLang="zh-TW" sz="2118" dirty="0"/>
              <a:t>-2</a:t>
            </a:r>
            <a:endParaRPr lang="zh-TW" altLang="en-US" sz="2118" dirty="0"/>
          </a:p>
        </p:txBody>
      </p:sp>
      <p:sp>
        <p:nvSpPr>
          <p:cNvPr id="56" name="文字方塊 114"/>
          <p:cNvSpPr txBox="1"/>
          <p:nvPr/>
        </p:nvSpPr>
        <p:spPr>
          <a:xfrm>
            <a:off x="2671092" y="4995607"/>
            <a:ext cx="631268"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57" name="文字方塊 115"/>
          <p:cNvSpPr txBox="1"/>
          <p:nvPr/>
        </p:nvSpPr>
        <p:spPr>
          <a:xfrm>
            <a:off x="2805456" y="4492391"/>
            <a:ext cx="631268"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58" name="矩形 116"/>
          <p:cNvSpPr/>
          <p:nvPr/>
        </p:nvSpPr>
        <p:spPr>
          <a:xfrm>
            <a:off x="3463910" y="3988775"/>
            <a:ext cx="404371" cy="395953"/>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59" name="直線單箭頭接點 118"/>
          <p:cNvCxnSpPr/>
          <p:nvPr/>
        </p:nvCxnSpPr>
        <p:spPr>
          <a:xfrm flipV="1">
            <a:off x="3664117" y="3650657"/>
            <a:ext cx="0" cy="338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119"/>
          <p:cNvSpPr txBox="1"/>
          <p:nvPr/>
        </p:nvSpPr>
        <p:spPr>
          <a:xfrm>
            <a:off x="3484069" y="3977376"/>
            <a:ext cx="389717"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61" name="矩形 131"/>
          <p:cNvSpPr/>
          <p:nvPr/>
        </p:nvSpPr>
        <p:spPr>
          <a:xfrm>
            <a:off x="3472314" y="5355839"/>
            <a:ext cx="404371" cy="395953"/>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62" name="直線單箭頭接點 132"/>
          <p:cNvCxnSpPr/>
          <p:nvPr/>
        </p:nvCxnSpPr>
        <p:spPr>
          <a:xfrm flipV="1">
            <a:off x="3672521" y="5017721"/>
            <a:ext cx="0" cy="338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字方塊 133"/>
          <p:cNvSpPr txBox="1"/>
          <p:nvPr/>
        </p:nvSpPr>
        <p:spPr>
          <a:xfrm>
            <a:off x="3486968" y="5350138"/>
            <a:ext cx="389717" cy="418256"/>
          </a:xfrm>
          <a:prstGeom prst="rect">
            <a:avLst/>
          </a:prstGeom>
          <a:noFill/>
        </p:spPr>
        <p:txBody>
          <a:bodyPr wrap="square" rtlCol="0">
            <a:spAutoFit/>
          </a:bodyPr>
          <a:lstStyle/>
          <a:p>
            <a:pPr algn="ctr"/>
            <a:r>
              <a:rPr lang="en-US" altLang="zh-TW" sz="2118" dirty="0"/>
              <a:t>0</a:t>
            </a:r>
            <a:endParaRPr lang="zh-TW" altLang="en-US" sz="2118" dirty="0"/>
          </a:p>
        </p:txBody>
      </p:sp>
      <p:sp>
        <p:nvSpPr>
          <p:cNvPr id="64" name="文字方塊 134"/>
          <p:cNvSpPr txBox="1"/>
          <p:nvPr/>
        </p:nvSpPr>
        <p:spPr>
          <a:xfrm>
            <a:off x="3410336" y="3091695"/>
            <a:ext cx="379466" cy="418256"/>
          </a:xfrm>
          <a:prstGeom prst="rect">
            <a:avLst/>
          </a:prstGeom>
          <a:noFill/>
        </p:spPr>
        <p:txBody>
          <a:bodyPr wrap="square" rtlCol="0">
            <a:spAutoFit/>
          </a:bodyPr>
          <a:lstStyle/>
          <a:p>
            <a:pPr algn="ctr"/>
            <a:r>
              <a:rPr lang="en-US" altLang="zh-TW" sz="2118" dirty="0">
                <a:solidFill>
                  <a:srgbClr val="FF0000"/>
                </a:solidFill>
              </a:rPr>
              <a:t>4</a:t>
            </a:r>
            <a:endParaRPr lang="zh-TW" altLang="en-US" sz="2118" dirty="0">
              <a:solidFill>
                <a:srgbClr val="FF0000"/>
              </a:solidFill>
            </a:endParaRPr>
          </a:p>
        </p:txBody>
      </p:sp>
      <p:sp>
        <p:nvSpPr>
          <p:cNvPr id="65" name="文字方塊 135"/>
          <p:cNvSpPr txBox="1"/>
          <p:nvPr/>
        </p:nvSpPr>
        <p:spPr>
          <a:xfrm>
            <a:off x="3309714" y="4506872"/>
            <a:ext cx="602395" cy="418256"/>
          </a:xfrm>
          <a:prstGeom prst="rect">
            <a:avLst/>
          </a:prstGeom>
          <a:noFill/>
        </p:spPr>
        <p:txBody>
          <a:bodyPr wrap="square" rtlCol="0">
            <a:spAutoFit/>
          </a:bodyPr>
          <a:lstStyle/>
          <a:p>
            <a:pPr algn="ctr"/>
            <a:r>
              <a:rPr lang="en-US" altLang="zh-TW" sz="2118" dirty="0">
                <a:solidFill>
                  <a:srgbClr val="FF0000"/>
                </a:solidFill>
              </a:rPr>
              <a:t>-2</a:t>
            </a:r>
            <a:endParaRPr lang="zh-TW" altLang="en-US" sz="2118" dirty="0">
              <a:solidFill>
                <a:srgbClr val="FF0000"/>
              </a:solidFill>
            </a:endParaRPr>
          </a:p>
        </p:txBody>
      </p:sp>
      <p:sp>
        <p:nvSpPr>
          <p:cNvPr id="66" name="文字方塊 137"/>
          <p:cNvSpPr txBox="1"/>
          <p:nvPr/>
        </p:nvSpPr>
        <p:spPr>
          <a:xfrm>
            <a:off x="4026761" y="3057343"/>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0.98</a:t>
            </a:r>
            <a:endParaRPr lang="zh-TW" altLang="en-US" sz="2118" dirty="0">
              <a:solidFill>
                <a:srgbClr val="0000FF"/>
              </a:solidFill>
            </a:endParaRPr>
          </a:p>
        </p:txBody>
      </p:sp>
      <p:sp>
        <p:nvSpPr>
          <p:cNvPr id="67" name="文字方塊 138"/>
          <p:cNvSpPr txBox="1"/>
          <p:nvPr/>
        </p:nvSpPr>
        <p:spPr>
          <a:xfrm>
            <a:off x="4046455" y="4473988"/>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0.12</a:t>
            </a:r>
            <a:endParaRPr lang="zh-TW" altLang="en-US" sz="2118" dirty="0">
              <a:solidFill>
                <a:srgbClr val="0000FF"/>
              </a:solidFill>
            </a:endParaRPr>
          </a:p>
        </p:txBody>
      </p:sp>
      <mc:AlternateContent xmlns:mc="http://schemas.openxmlformats.org/markup-compatibility/2006" xmlns:a14="http://schemas.microsoft.com/office/drawing/2010/main">
        <mc:Choice Requires="a14">
          <p:sp>
            <p:nvSpPr>
              <p:cNvPr id="74" name="TextBox 73"/>
              <p:cNvSpPr txBox="1"/>
              <p:nvPr/>
            </p:nvSpPr>
            <p:spPr>
              <a:xfrm>
                <a:off x="759836" y="2412416"/>
                <a:ext cx="2574744" cy="24436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588" i="1">
                              <a:latin typeface="Cambria Math" panose="02040503050406030204" pitchFamily="18" charset="0"/>
                            </a:rPr>
                          </m:ctrlPr>
                        </m:dPr>
                        <m:e>
                          <m:r>
                            <a:rPr lang="en-US" sz="1588" i="1">
                              <a:latin typeface="Cambria Math" panose="02040503050406030204" pitchFamily="18" charset="0"/>
                            </a:rPr>
                            <m:t>1</m:t>
                          </m:r>
                          <m:r>
                            <a:rPr lang="en-US" sz="1588" i="1">
                              <a:latin typeface="Cambria Math" panose="02040503050406030204" pitchFamily="18" charset="0"/>
                              <a:ea typeface="Cambria Math" panose="02040503050406030204" pitchFamily="18" charset="0"/>
                            </a:rPr>
                            <m:t>∙1</m:t>
                          </m:r>
                        </m:e>
                      </m:d>
                      <m:r>
                        <a:rPr lang="en-US" sz="1588" i="1">
                          <a:latin typeface="Cambria Math" panose="02040503050406030204" pitchFamily="18" charset="0"/>
                        </a:rPr>
                        <m:t>+</m:t>
                      </m:r>
                      <m:d>
                        <m:dPr>
                          <m:ctrlPr>
                            <a:rPr lang="en-US" sz="1588" i="1">
                              <a:latin typeface="Cambria Math" panose="02040503050406030204" pitchFamily="18" charset="0"/>
                            </a:rPr>
                          </m:ctrlPr>
                        </m:dPr>
                        <m:e>
                          <m:r>
                            <a:rPr lang="en-US" sz="1588" i="1">
                              <a:latin typeface="Cambria Math" panose="02040503050406030204" pitchFamily="18" charset="0"/>
                            </a:rPr>
                            <m:t>−1</m:t>
                          </m:r>
                        </m:e>
                      </m:d>
                      <m:r>
                        <a:rPr lang="en-US" sz="1588" i="1">
                          <a:latin typeface="Cambria Math" panose="02040503050406030204" pitchFamily="18" charset="0"/>
                          <a:ea typeface="Cambria Math" panose="02040503050406030204" pitchFamily="18" charset="0"/>
                        </a:rPr>
                        <m:t>∙</m:t>
                      </m:r>
                      <m:d>
                        <m:dPr>
                          <m:ctrlPr>
                            <a:rPr lang="en-US" sz="1588" i="1">
                              <a:latin typeface="Cambria Math" panose="02040503050406030204" pitchFamily="18" charset="0"/>
                            </a:rPr>
                          </m:ctrlPr>
                        </m:dPr>
                        <m:e>
                          <m:r>
                            <a:rPr lang="en-US" sz="1588" i="1">
                              <a:latin typeface="Cambria Math" panose="02040503050406030204" pitchFamily="18" charset="0"/>
                            </a:rPr>
                            <m:t>−2</m:t>
                          </m:r>
                        </m:e>
                      </m:d>
                      <m:r>
                        <a:rPr lang="en-US" sz="1588" i="1">
                          <a:latin typeface="Cambria Math" panose="02040503050406030204" pitchFamily="18" charset="0"/>
                        </a:rPr>
                        <m:t>+1=4</m:t>
                      </m:r>
                    </m:oMath>
                  </m:oMathPara>
                </a14:m>
                <a:endParaRPr lang="en-US" sz="1588" dirty="0"/>
              </a:p>
            </p:txBody>
          </p:sp>
        </mc:Choice>
        <mc:Fallback xmlns="">
          <p:sp>
            <p:nvSpPr>
              <p:cNvPr id="74" name="TextBox 73"/>
              <p:cNvSpPr txBox="1">
                <a:spLocks noRot="1" noChangeAspect="1" noMove="1" noResize="1" noEditPoints="1" noAdjustHandles="1" noChangeArrowheads="1" noChangeShapeType="1" noTextEdit="1"/>
              </p:cNvSpPr>
              <p:nvPr/>
            </p:nvSpPr>
            <p:spPr>
              <a:xfrm>
                <a:off x="759836" y="2412416"/>
                <a:ext cx="2574744" cy="244362"/>
              </a:xfrm>
              <a:prstGeom prst="rect">
                <a:avLst/>
              </a:prstGeom>
              <a:blipFill>
                <a:blip r:embed="rId9"/>
                <a:stretch>
                  <a:fillRect r="-1179" b="-2381"/>
                </a:stretch>
              </a:blipFill>
              <a:ln>
                <a:solidFill>
                  <a:schemeClr val="tx1"/>
                </a:solidFill>
              </a:ln>
            </p:spPr>
            <p:txBody>
              <a:bodyPr/>
              <a:lstStyle/>
              <a:p>
                <a:r>
                  <a:rPr lang="tr-TR">
                    <a:noFill/>
                  </a:rPr>
                  <a:t> </a:t>
                </a:r>
              </a:p>
            </p:txBody>
          </p:sp>
        </mc:Fallback>
      </mc:AlternateContent>
      <p:cxnSp>
        <p:nvCxnSpPr>
          <p:cNvPr id="75" name="Straight Arrow Connector 74"/>
          <p:cNvCxnSpPr/>
          <p:nvPr/>
        </p:nvCxnSpPr>
        <p:spPr>
          <a:xfrm flipH="1">
            <a:off x="3631261" y="2644116"/>
            <a:ext cx="5268" cy="349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3678681" y="5910528"/>
            <a:ext cx="0" cy="314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016949" y="6206391"/>
                <a:ext cx="2411173" cy="244362"/>
              </a:xfrm>
              <a:prstGeom prst="rect">
                <a:avLst/>
              </a:prstGeom>
              <a:noFill/>
              <a:ln>
                <a:solidFill>
                  <a:schemeClr val="tx1"/>
                </a:solidFill>
              </a:ln>
            </p:spPr>
            <p:txBody>
              <a:bodyPr wrap="none" lIns="0" tIns="0" rIns="0" bIns="0" rtlCol="0">
                <a:spAutoFit/>
              </a:bodyPr>
              <a:lstStyle/>
              <a:p>
                <a:r>
                  <a:rPr lang="en-US" sz="1588" dirty="0"/>
                  <a:t>1</a:t>
                </a:r>
                <a:r>
                  <a:rPr lang="en-US" sz="1588" dirty="0">
                    <a:ea typeface="Cambria Math" panose="02040503050406030204" pitchFamily="18" charset="0"/>
                  </a:rPr>
                  <a:t> </a:t>
                </a:r>
                <a14:m>
                  <m:oMath xmlns:m="http://schemas.openxmlformats.org/officeDocument/2006/math">
                    <m:r>
                      <a:rPr lang="en-US" sz="1588" i="1">
                        <a:latin typeface="Cambria Math" panose="02040503050406030204" pitchFamily="18" charset="0"/>
                        <a:ea typeface="Cambria Math" panose="02040503050406030204" pitchFamily="18" charset="0"/>
                      </a:rPr>
                      <m:t>∙ </m:t>
                    </m:r>
                    <m:d>
                      <m:dPr>
                        <m:ctrlPr>
                          <a:rPr lang="en-US" sz="1588" i="1">
                            <a:latin typeface="Cambria Math" panose="02040503050406030204" pitchFamily="18" charset="0"/>
                          </a:rPr>
                        </m:ctrlPr>
                      </m:dPr>
                      <m:e>
                        <m:r>
                          <a:rPr lang="en-US" sz="1588" i="1">
                            <a:latin typeface="Cambria Math" panose="02040503050406030204" pitchFamily="18" charset="0"/>
                          </a:rPr>
                          <m:t>−</m:t>
                        </m:r>
                        <m:r>
                          <a:rPr lang="en-US" sz="1588" i="1">
                            <a:latin typeface="Cambria Math" panose="02040503050406030204" pitchFamily="18" charset="0"/>
                            <a:ea typeface="Cambria Math" panose="02040503050406030204" pitchFamily="18" charset="0"/>
                          </a:rPr>
                          <m:t>1</m:t>
                        </m:r>
                      </m:e>
                    </m:d>
                    <m:r>
                      <a:rPr lang="en-US" sz="1588" i="1">
                        <a:latin typeface="Cambria Math" panose="02040503050406030204" pitchFamily="18" charset="0"/>
                      </a:rPr>
                      <m:t>+</m:t>
                    </m:r>
                    <m:d>
                      <m:dPr>
                        <m:ctrlPr>
                          <a:rPr lang="en-US" sz="1588" i="1">
                            <a:latin typeface="Cambria Math" panose="02040503050406030204" pitchFamily="18" charset="0"/>
                          </a:rPr>
                        </m:ctrlPr>
                      </m:dPr>
                      <m:e>
                        <m:r>
                          <a:rPr lang="en-US" sz="1588" i="1">
                            <a:latin typeface="Cambria Math" panose="02040503050406030204" pitchFamily="18" charset="0"/>
                          </a:rPr>
                          <m:t>−1</m:t>
                        </m:r>
                      </m:e>
                    </m:d>
                    <m:r>
                      <a:rPr lang="en-US" sz="1588" i="1">
                        <a:latin typeface="Cambria Math" panose="02040503050406030204" pitchFamily="18" charset="0"/>
                        <a:ea typeface="Cambria Math" panose="02040503050406030204" pitchFamily="18" charset="0"/>
                      </a:rPr>
                      <m:t>∙1+0</m:t>
                    </m:r>
                    <m:r>
                      <a:rPr lang="en-US" sz="1588" i="1">
                        <a:latin typeface="Cambria Math" panose="02040503050406030204" pitchFamily="18" charset="0"/>
                      </a:rPr>
                      <m:t>=</m:t>
                    </m:r>
                  </m:oMath>
                </a14:m>
                <a:r>
                  <a:rPr lang="en-US" sz="1588" dirty="0"/>
                  <a:t>-2</a:t>
                </a:r>
              </a:p>
            </p:txBody>
          </p:sp>
        </mc:Choice>
        <mc:Fallback xmlns="">
          <p:sp>
            <p:nvSpPr>
              <p:cNvPr id="77" name="TextBox 76"/>
              <p:cNvSpPr txBox="1">
                <a:spLocks noRot="1" noChangeAspect="1" noMove="1" noResize="1" noEditPoints="1" noAdjustHandles="1" noChangeArrowheads="1" noChangeShapeType="1" noTextEdit="1"/>
              </p:cNvSpPr>
              <p:nvPr/>
            </p:nvSpPr>
            <p:spPr>
              <a:xfrm>
                <a:off x="1016949" y="6206391"/>
                <a:ext cx="2411173" cy="244362"/>
              </a:xfrm>
              <a:prstGeom prst="rect">
                <a:avLst/>
              </a:prstGeom>
              <a:blipFill>
                <a:blip r:embed="rId10"/>
                <a:stretch>
                  <a:fillRect l="-5038" t="-21429" r="-3778" b="-47619"/>
                </a:stretch>
              </a:blipFill>
              <a:ln>
                <a:solidFill>
                  <a:schemeClr val="tx1"/>
                </a:solidFill>
              </a:ln>
            </p:spPr>
            <p:txBody>
              <a:bodyPr/>
              <a:lstStyle/>
              <a:p>
                <a:r>
                  <a:rPr lang="tr-TR">
                    <a:noFill/>
                  </a:rPr>
                  <a:t> </a:t>
                </a:r>
              </a:p>
            </p:txBody>
          </p:sp>
        </mc:Fallback>
      </mc:AlternateContent>
      <p:sp>
        <p:nvSpPr>
          <p:cNvPr id="48" name="TextBox 47">
            <a:extLst>
              <a:ext uri="{FF2B5EF4-FFF2-40B4-BE49-F238E27FC236}">
                <a16:creationId xmlns:a16="http://schemas.microsoft.com/office/drawing/2014/main" id="{5006544C-6425-4F97-AF3F-5245E8D370B6}"/>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41534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60" grpId="0"/>
      <p:bldP spid="63" grpId="0"/>
      <p:bldP spid="64" grpId="0"/>
      <p:bldP spid="65" grpId="0"/>
      <p:bldP spid="66" grpId="0" animBg="1"/>
      <p:bldP spid="67" grpId="0" animBg="1"/>
      <p:bldP spid="74"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simple network, toy example (cont’d)</a:t>
                </a:r>
              </a:p>
              <a:p>
                <a:pPr lvl="1"/>
                <a:r>
                  <a:rPr lang="en-US" dirty="0"/>
                  <a:t>For an input vector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r>
                          <a:rPr lang="en-US" i="1">
                            <a:latin typeface="Cambria Math" panose="02040503050406030204" pitchFamily="18" charset="0"/>
                          </a:rPr>
                          <m:t>]</m:t>
                        </m:r>
                      </m:e>
                      <m:sup>
                        <m:r>
                          <a:rPr lang="en-US" b="0" i="1" smtClean="0">
                            <a:latin typeface="Cambria Math" panose="02040503050406030204" pitchFamily="18" charset="0"/>
                          </a:rPr>
                          <m:t>𝑇</m:t>
                        </m:r>
                      </m:sup>
                    </m:sSup>
                  </m:oMath>
                </a14:m>
                <a:r>
                  <a:rPr lang="en-US" dirty="0"/>
                  <a:t>, the output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.62</m:t>
                              </m:r>
                            </m:e>
                            <m:e>
                              <m:r>
                                <a:rPr lang="en-US" b="0" i="1" smtClean="0">
                                  <a:latin typeface="Cambria Math" panose="02040503050406030204" pitchFamily="18" charset="0"/>
                                </a:rPr>
                                <m:t>0.83</m:t>
                              </m:r>
                            </m:e>
                          </m:mr>
                        </m:m>
                        <m:r>
                          <a:rPr lang="en-US" i="1">
                            <a:latin typeface="Cambria Math" panose="02040503050406030204" pitchFamily="18" charset="0"/>
                          </a:rPr>
                          <m:t>]</m:t>
                        </m:r>
                      </m:e>
                      <m:sup>
                        <m:r>
                          <a:rPr lang="en-US" i="1">
                            <a:latin typeface="Cambria Math" panose="02040503050406030204" pitchFamily="18" charset="0"/>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84" name="Content Placeholder 83">
            <a:extLst>
              <a:ext uri="{FF2B5EF4-FFF2-40B4-BE49-F238E27FC236}">
                <a16:creationId xmlns:a16="http://schemas.microsoft.com/office/drawing/2014/main" id="{6E1B9A82-8D76-4714-A030-A1BDD0BEF8CE}"/>
              </a:ext>
            </a:extLst>
          </p:cNvPr>
          <p:cNvSpPr>
            <a:spLocks noGrp="1"/>
          </p:cNvSpPr>
          <p:nvPr>
            <p:ph idx="10"/>
          </p:nvPr>
        </p:nvSpPr>
        <p:spPr/>
        <p:txBody>
          <a:bodyPr/>
          <a:lstStyle/>
          <a:p>
            <a:r>
              <a:rPr lang="en-US" dirty="0"/>
              <a:t>Introduction to Neural Networks</a:t>
            </a:r>
          </a:p>
          <a:p>
            <a:endParaRPr lang="en-US" dirty="0"/>
          </a:p>
        </p:txBody>
      </p:sp>
      <p:cxnSp>
        <p:nvCxnSpPr>
          <p:cNvPr id="4" name="直線單箭頭接點 12"/>
          <p:cNvCxnSpPr/>
          <p:nvPr/>
        </p:nvCxnSpPr>
        <p:spPr>
          <a:xfrm>
            <a:off x="7242128" y="4640264"/>
            <a:ext cx="5785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14"/>
          <p:cNvCxnSpPr/>
          <p:nvPr/>
        </p:nvCxnSpPr>
        <p:spPr>
          <a:xfrm>
            <a:off x="7242127" y="3175915"/>
            <a:ext cx="57265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橢圓 19"/>
          <p:cNvSpPr/>
          <p:nvPr/>
        </p:nvSpPr>
        <p:spPr>
          <a:xfrm>
            <a:off x="2921812" y="2989851"/>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7" name="橢圓 20"/>
          <p:cNvSpPr/>
          <p:nvPr/>
        </p:nvSpPr>
        <p:spPr>
          <a:xfrm>
            <a:off x="2911856" y="4355464"/>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8" name="橢圓 26"/>
          <p:cNvSpPr/>
          <p:nvPr/>
        </p:nvSpPr>
        <p:spPr>
          <a:xfrm>
            <a:off x="4866008" y="2962765"/>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9" name="橢圓 27"/>
          <p:cNvSpPr/>
          <p:nvPr/>
        </p:nvSpPr>
        <p:spPr>
          <a:xfrm>
            <a:off x="4882704" y="4350420"/>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10" name="橢圓 30"/>
          <p:cNvSpPr/>
          <p:nvPr/>
        </p:nvSpPr>
        <p:spPr>
          <a:xfrm>
            <a:off x="6766325" y="2938737"/>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11" name="橢圓 31"/>
          <p:cNvSpPr/>
          <p:nvPr/>
        </p:nvSpPr>
        <p:spPr>
          <a:xfrm>
            <a:off x="6803111" y="4350420"/>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grpSp>
        <p:nvGrpSpPr>
          <p:cNvPr id="12" name="群組 83"/>
          <p:cNvGrpSpPr/>
          <p:nvPr/>
        </p:nvGrpSpPr>
        <p:grpSpPr>
          <a:xfrm>
            <a:off x="1495749" y="3233582"/>
            <a:ext cx="1401949" cy="1445559"/>
            <a:chOff x="1013669" y="3459098"/>
            <a:chExt cx="1588876" cy="1638300"/>
          </a:xfrm>
        </p:grpSpPr>
        <p:cxnSp>
          <p:nvCxnSpPr>
            <p:cNvPr id="13"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群組 82"/>
            <p:cNvGrpSpPr/>
            <p:nvPr/>
          </p:nvGrpSpPr>
          <p:grpSpPr>
            <a:xfrm>
              <a:off x="1025705" y="3459098"/>
              <a:ext cx="1576840" cy="1638300"/>
              <a:chOff x="1025705" y="3459098"/>
              <a:chExt cx="1576840" cy="1638300"/>
            </a:xfrm>
          </p:grpSpPr>
          <p:cxnSp>
            <p:nvCxnSpPr>
              <p:cNvPr id="15"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 name="群組 84"/>
          <p:cNvGrpSpPr/>
          <p:nvPr/>
        </p:nvGrpSpPr>
        <p:grpSpPr>
          <a:xfrm>
            <a:off x="3453079" y="3220623"/>
            <a:ext cx="1401949" cy="1445559"/>
            <a:chOff x="1013669" y="3459098"/>
            <a:chExt cx="1588876" cy="1638300"/>
          </a:xfrm>
        </p:grpSpPr>
        <p:cxnSp>
          <p:nvCxnSpPr>
            <p:cNvPr id="19"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群組 86"/>
            <p:cNvGrpSpPr/>
            <p:nvPr/>
          </p:nvGrpSpPr>
          <p:grpSpPr>
            <a:xfrm>
              <a:off x="1025705" y="3459098"/>
              <a:ext cx="1576840" cy="1638300"/>
              <a:chOff x="1025705" y="3459098"/>
              <a:chExt cx="1576840" cy="1638300"/>
            </a:xfrm>
          </p:grpSpPr>
          <p:cxnSp>
            <p:nvCxnSpPr>
              <p:cNvPr id="21"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群組 90"/>
          <p:cNvGrpSpPr/>
          <p:nvPr/>
        </p:nvGrpSpPr>
        <p:grpSpPr>
          <a:xfrm>
            <a:off x="5394201" y="3203048"/>
            <a:ext cx="1401949" cy="1445559"/>
            <a:chOff x="1013669" y="3459098"/>
            <a:chExt cx="1588876" cy="1638300"/>
          </a:xfrm>
        </p:grpSpPr>
        <p:cxnSp>
          <p:nvCxnSpPr>
            <p:cNvPr id="25"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群組 92"/>
            <p:cNvGrpSpPr/>
            <p:nvPr/>
          </p:nvGrpSpPr>
          <p:grpSpPr>
            <a:xfrm>
              <a:off x="1025705" y="3459098"/>
              <a:ext cx="1576840" cy="1638300"/>
              <a:chOff x="1025705" y="3459098"/>
              <a:chExt cx="1576840" cy="1638300"/>
            </a:xfrm>
          </p:grpSpPr>
          <p:cxnSp>
            <p:nvCxnSpPr>
              <p:cNvPr id="27"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0" name="手繪多邊形 103"/>
          <p:cNvSpPr/>
          <p:nvPr/>
        </p:nvSpPr>
        <p:spPr>
          <a:xfrm>
            <a:off x="2970370" y="4466476"/>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1" name="手繪多邊形 105"/>
          <p:cNvSpPr/>
          <p:nvPr/>
        </p:nvSpPr>
        <p:spPr>
          <a:xfrm>
            <a:off x="2953950" y="3064028"/>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2" name="手繪多邊形 106"/>
          <p:cNvSpPr/>
          <p:nvPr/>
        </p:nvSpPr>
        <p:spPr>
          <a:xfrm>
            <a:off x="4920646" y="3073896"/>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3" name="手繪多邊形 107"/>
          <p:cNvSpPr/>
          <p:nvPr/>
        </p:nvSpPr>
        <p:spPr>
          <a:xfrm>
            <a:off x="4935067" y="4418010"/>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4" name="手繪多邊形 108"/>
          <p:cNvSpPr/>
          <p:nvPr/>
        </p:nvSpPr>
        <p:spPr>
          <a:xfrm>
            <a:off x="6816770" y="3019702"/>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5" name="手繪多邊形 109"/>
          <p:cNvSpPr/>
          <p:nvPr/>
        </p:nvSpPr>
        <p:spPr>
          <a:xfrm>
            <a:off x="6858317" y="4447511"/>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6" name="文字方塊 112"/>
          <p:cNvSpPr txBox="1"/>
          <p:nvPr/>
        </p:nvSpPr>
        <p:spPr>
          <a:xfrm>
            <a:off x="2024216" y="2810616"/>
            <a:ext cx="302559"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37" name="文字方塊 113"/>
          <p:cNvSpPr txBox="1"/>
          <p:nvPr/>
        </p:nvSpPr>
        <p:spPr>
          <a:xfrm>
            <a:off x="2171650" y="3329719"/>
            <a:ext cx="389717" cy="744178"/>
          </a:xfrm>
          <a:prstGeom prst="rect">
            <a:avLst/>
          </a:prstGeom>
          <a:noFill/>
        </p:spPr>
        <p:txBody>
          <a:bodyPr wrap="square" rtlCol="0">
            <a:spAutoFit/>
          </a:bodyPr>
          <a:lstStyle/>
          <a:p>
            <a:pPr algn="ctr"/>
            <a:r>
              <a:rPr lang="en-US" altLang="zh-TW" sz="2118" dirty="0"/>
              <a:t>-2</a:t>
            </a:r>
            <a:endParaRPr lang="zh-TW" altLang="en-US" sz="2118" dirty="0"/>
          </a:p>
        </p:txBody>
      </p:sp>
      <p:sp>
        <p:nvSpPr>
          <p:cNvPr id="38" name="文字方塊 114"/>
          <p:cNvSpPr txBox="1"/>
          <p:nvPr/>
        </p:nvSpPr>
        <p:spPr>
          <a:xfrm>
            <a:off x="1904918" y="4668363"/>
            <a:ext cx="631268"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39" name="文字方塊 115"/>
          <p:cNvSpPr txBox="1"/>
          <p:nvPr/>
        </p:nvSpPr>
        <p:spPr>
          <a:xfrm>
            <a:off x="2039282" y="4165146"/>
            <a:ext cx="631268" cy="418256"/>
          </a:xfrm>
          <a:prstGeom prst="rect">
            <a:avLst/>
          </a:prstGeom>
          <a:noFill/>
        </p:spPr>
        <p:txBody>
          <a:bodyPr wrap="square" rtlCol="0">
            <a:spAutoFit/>
          </a:bodyPr>
          <a:lstStyle/>
          <a:p>
            <a:pPr algn="ctr"/>
            <a:r>
              <a:rPr lang="en-US" altLang="zh-TW" sz="2118" dirty="0"/>
              <a:t>-1</a:t>
            </a:r>
            <a:endParaRPr lang="zh-TW" altLang="en-US" sz="2118" dirty="0"/>
          </a:p>
        </p:txBody>
      </p:sp>
      <p:grpSp>
        <p:nvGrpSpPr>
          <p:cNvPr id="40" name="群組 122"/>
          <p:cNvGrpSpPr/>
          <p:nvPr/>
        </p:nvGrpSpPr>
        <p:grpSpPr>
          <a:xfrm>
            <a:off x="2697736" y="3323412"/>
            <a:ext cx="404371" cy="750673"/>
            <a:chOff x="10102194" y="1939763"/>
            <a:chExt cx="458287" cy="850763"/>
          </a:xfrm>
        </p:grpSpPr>
        <p:sp>
          <p:nvSpPr>
            <p:cNvPr id="41" name="矩形 116"/>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42" name="直線單箭頭接點 11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119"/>
            <p:cNvSpPr txBox="1"/>
            <p:nvPr/>
          </p:nvSpPr>
          <p:spPr>
            <a:xfrm>
              <a:off x="10118802" y="2316503"/>
              <a:ext cx="441679" cy="474023"/>
            </a:xfrm>
            <a:prstGeom prst="rect">
              <a:avLst/>
            </a:prstGeom>
            <a:noFill/>
          </p:spPr>
          <p:txBody>
            <a:bodyPr wrap="square" rtlCol="0">
              <a:spAutoFit/>
            </a:bodyPr>
            <a:lstStyle/>
            <a:p>
              <a:pPr algn="ctr"/>
              <a:r>
                <a:rPr lang="en-US" altLang="zh-TW" sz="2118" dirty="0"/>
                <a:t>1</a:t>
              </a:r>
              <a:endParaRPr lang="zh-TW" altLang="en-US" sz="2118" dirty="0"/>
            </a:p>
          </p:txBody>
        </p:sp>
      </p:grpSp>
      <p:grpSp>
        <p:nvGrpSpPr>
          <p:cNvPr id="44" name="群組 130"/>
          <p:cNvGrpSpPr/>
          <p:nvPr/>
        </p:nvGrpSpPr>
        <p:grpSpPr>
          <a:xfrm>
            <a:off x="2706141" y="4690476"/>
            <a:ext cx="404371" cy="750673"/>
            <a:chOff x="10102194" y="1939763"/>
            <a:chExt cx="458287" cy="850763"/>
          </a:xfrm>
        </p:grpSpPr>
        <p:sp>
          <p:nvSpPr>
            <p:cNvPr id="45" name="矩形 131"/>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46" name="直線單箭頭接點 132"/>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133"/>
            <p:cNvSpPr txBox="1"/>
            <p:nvPr/>
          </p:nvSpPr>
          <p:spPr>
            <a:xfrm>
              <a:off x="10118802" y="2316503"/>
              <a:ext cx="441679" cy="474023"/>
            </a:xfrm>
            <a:prstGeom prst="rect">
              <a:avLst/>
            </a:prstGeom>
            <a:noFill/>
          </p:spPr>
          <p:txBody>
            <a:bodyPr wrap="square" rtlCol="0">
              <a:spAutoFit/>
            </a:bodyPr>
            <a:lstStyle/>
            <a:p>
              <a:pPr algn="ctr"/>
              <a:r>
                <a:rPr lang="en-US" altLang="zh-TW" sz="2118" dirty="0"/>
                <a:t>0</a:t>
              </a:r>
              <a:endParaRPr lang="zh-TW" altLang="en-US" sz="2118" dirty="0"/>
            </a:p>
          </p:txBody>
        </p:sp>
      </p:grpSp>
      <p:sp>
        <p:nvSpPr>
          <p:cNvPr id="48" name="文字方塊 134"/>
          <p:cNvSpPr txBox="1"/>
          <p:nvPr/>
        </p:nvSpPr>
        <p:spPr>
          <a:xfrm>
            <a:off x="2644162" y="2764451"/>
            <a:ext cx="379466" cy="418256"/>
          </a:xfrm>
          <a:prstGeom prst="rect">
            <a:avLst/>
          </a:prstGeom>
          <a:noFill/>
        </p:spPr>
        <p:txBody>
          <a:bodyPr wrap="square" rtlCol="0">
            <a:spAutoFit/>
          </a:bodyPr>
          <a:lstStyle/>
          <a:p>
            <a:pPr algn="ctr"/>
            <a:r>
              <a:rPr lang="en-US" altLang="zh-TW" sz="2118" dirty="0">
                <a:solidFill>
                  <a:srgbClr val="FF0000"/>
                </a:solidFill>
              </a:rPr>
              <a:t>4</a:t>
            </a:r>
            <a:endParaRPr lang="zh-TW" altLang="en-US" sz="2118" dirty="0">
              <a:solidFill>
                <a:srgbClr val="FF0000"/>
              </a:solidFill>
            </a:endParaRPr>
          </a:p>
        </p:txBody>
      </p:sp>
      <p:sp>
        <p:nvSpPr>
          <p:cNvPr id="49" name="文字方塊 135"/>
          <p:cNvSpPr txBox="1"/>
          <p:nvPr/>
        </p:nvSpPr>
        <p:spPr>
          <a:xfrm>
            <a:off x="2543540" y="4179628"/>
            <a:ext cx="602395" cy="418256"/>
          </a:xfrm>
          <a:prstGeom prst="rect">
            <a:avLst/>
          </a:prstGeom>
          <a:noFill/>
        </p:spPr>
        <p:txBody>
          <a:bodyPr wrap="square" rtlCol="0">
            <a:spAutoFit/>
          </a:bodyPr>
          <a:lstStyle/>
          <a:p>
            <a:pPr algn="ctr"/>
            <a:r>
              <a:rPr lang="en-US" altLang="zh-TW" sz="2118" dirty="0">
                <a:solidFill>
                  <a:srgbClr val="FF0000"/>
                </a:solidFill>
              </a:rPr>
              <a:t>-2</a:t>
            </a:r>
            <a:endParaRPr lang="zh-TW" altLang="en-US" sz="2118" dirty="0">
              <a:solidFill>
                <a:srgbClr val="FF0000"/>
              </a:solidFill>
            </a:endParaRPr>
          </a:p>
        </p:txBody>
      </p:sp>
      <p:sp>
        <p:nvSpPr>
          <p:cNvPr id="50" name="文字方塊 137"/>
          <p:cNvSpPr txBox="1"/>
          <p:nvPr/>
        </p:nvSpPr>
        <p:spPr>
          <a:xfrm>
            <a:off x="3260588" y="2730099"/>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0.98</a:t>
            </a:r>
            <a:endParaRPr lang="zh-TW" altLang="en-US" sz="2118" dirty="0">
              <a:solidFill>
                <a:srgbClr val="0000FF"/>
              </a:solidFill>
            </a:endParaRPr>
          </a:p>
        </p:txBody>
      </p:sp>
      <p:sp>
        <p:nvSpPr>
          <p:cNvPr id="51" name="文字方塊 138"/>
          <p:cNvSpPr txBox="1"/>
          <p:nvPr/>
        </p:nvSpPr>
        <p:spPr>
          <a:xfrm>
            <a:off x="3280281" y="4146744"/>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0.12</a:t>
            </a:r>
            <a:endParaRPr lang="zh-TW" altLang="en-US" sz="2118" dirty="0">
              <a:solidFill>
                <a:srgbClr val="0000FF"/>
              </a:solidFill>
            </a:endParaRPr>
          </a:p>
        </p:txBody>
      </p:sp>
      <p:sp>
        <p:nvSpPr>
          <p:cNvPr id="52" name="文字方塊 139"/>
          <p:cNvSpPr txBox="1"/>
          <p:nvPr/>
        </p:nvSpPr>
        <p:spPr>
          <a:xfrm>
            <a:off x="4005459" y="2792213"/>
            <a:ext cx="302559" cy="418256"/>
          </a:xfrm>
          <a:prstGeom prst="rect">
            <a:avLst/>
          </a:prstGeom>
          <a:noFill/>
        </p:spPr>
        <p:txBody>
          <a:bodyPr wrap="square" rtlCol="0">
            <a:spAutoFit/>
          </a:bodyPr>
          <a:lstStyle/>
          <a:p>
            <a:pPr algn="ctr"/>
            <a:r>
              <a:rPr lang="en-US" altLang="zh-TW" sz="2118" dirty="0"/>
              <a:t>2</a:t>
            </a:r>
            <a:endParaRPr lang="zh-TW" altLang="en-US" sz="2118" dirty="0"/>
          </a:p>
        </p:txBody>
      </p:sp>
      <p:sp>
        <p:nvSpPr>
          <p:cNvPr id="53" name="文字方塊 140"/>
          <p:cNvSpPr txBox="1"/>
          <p:nvPr/>
        </p:nvSpPr>
        <p:spPr>
          <a:xfrm>
            <a:off x="4152892" y="3311316"/>
            <a:ext cx="389717" cy="744178"/>
          </a:xfrm>
          <a:prstGeom prst="rect">
            <a:avLst/>
          </a:prstGeom>
          <a:noFill/>
        </p:spPr>
        <p:txBody>
          <a:bodyPr wrap="square" rtlCol="0">
            <a:spAutoFit/>
          </a:bodyPr>
          <a:lstStyle/>
          <a:p>
            <a:pPr algn="ctr"/>
            <a:r>
              <a:rPr lang="en-US" altLang="zh-TW" sz="2118" dirty="0"/>
              <a:t>-1</a:t>
            </a:r>
            <a:endParaRPr lang="zh-TW" altLang="en-US" sz="2118" dirty="0"/>
          </a:p>
        </p:txBody>
      </p:sp>
      <p:sp>
        <p:nvSpPr>
          <p:cNvPr id="54" name="文字方塊 141"/>
          <p:cNvSpPr txBox="1"/>
          <p:nvPr/>
        </p:nvSpPr>
        <p:spPr>
          <a:xfrm>
            <a:off x="3886161" y="4649961"/>
            <a:ext cx="631268"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55" name="文字方塊 142"/>
          <p:cNvSpPr txBox="1"/>
          <p:nvPr/>
        </p:nvSpPr>
        <p:spPr>
          <a:xfrm>
            <a:off x="4020525" y="4146744"/>
            <a:ext cx="631268" cy="418256"/>
          </a:xfrm>
          <a:prstGeom prst="rect">
            <a:avLst/>
          </a:prstGeom>
          <a:noFill/>
        </p:spPr>
        <p:txBody>
          <a:bodyPr wrap="square" rtlCol="0">
            <a:spAutoFit/>
          </a:bodyPr>
          <a:lstStyle/>
          <a:p>
            <a:pPr algn="ctr"/>
            <a:r>
              <a:rPr lang="en-US" altLang="zh-TW" sz="2118" dirty="0"/>
              <a:t>-2</a:t>
            </a:r>
            <a:endParaRPr lang="zh-TW" altLang="en-US" sz="2118" dirty="0"/>
          </a:p>
        </p:txBody>
      </p:sp>
      <p:sp>
        <p:nvSpPr>
          <p:cNvPr id="56" name="文字方塊 143"/>
          <p:cNvSpPr txBox="1"/>
          <p:nvPr/>
        </p:nvSpPr>
        <p:spPr>
          <a:xfrm>
            <a:off x="5922617" y="2793022"/>
            <a:ext cx="302559" cy="418256"/>
          </a:xfrm>
          <a:prstGeom prst="rect">
            <a:avLst/>
          </a:prstGeom>
          <a:noFill/>
        </p:spPr>
        <p:txBody>
          <a:bodyPr wrap="square" rtlCol="0">
            <a:spAutoFit/>
          </a:bodyPr>
          <a:lstStyle/>
          <a:p>
            <a:pPr algn="ctr"/>
            <a:r>
              <a:rPr lang="en-US" altLang="zh-TW" sz="2118" dirty="0"/>
              <a:t>3</a:t>
            </a:r>
            <a:endParaRPr lang="zh-TW" altLang="en-US" sz="2118" dirty="0"/>
          </a:p>
        </p:txBody>
      </p:sp>
      <p:sp>
        <p:nvSpPr>
          <p:cNvPr id="57" name="文字方塊 144"/>
          <p:cNvSpPr txBox="1"/>
          <p:nvPr/>
        </p:nvSpPr>
        <p:spPr>
          <a:xfrm>
            <a:off x="6070050" y="3312126"/>
            <a:ext cx="389717" cy="744178"/>
          </a:xfrm>
          <a:prstGeom prst="rect">
            <a:avLst/>
          </a:prstGeom>
          <a:noFill/>
        </p:spPr>
        <p:txBody>
          <a:bodyPr wrap="square" rtlCol="0">
            <a:spAutoFit/>
          </a:bodyPr>
          <a:lstStyle/>
          <a:p>
            <a:pPr algn="ctr"/>
            <a:r>
              <a:rPr lang="en-US" altLang="zh-TW" sz="2118" dirty="0"/>
              <a:t>-1</a:t>
            </a:r>
            <a:endParaRPr lang="zh-TW" altLang="en-US" sz="2118" dirty="0"/>
          </a:p>
        </p:txBody>
      </p:sp>
      <p:sp>
        <p:nvSpPr>
          <p:cNvPr id="58" name="文字方塊 145"/>
          <p:cNvSpPr txBox="1"/>
          <p:nvPr/>
        </p:nvSpPr>
        <p:spPr>
          <a:xfrm>
            <a:off x="5803319" y="4650770"/>
            <a:ext cx="631268" cy="418256"/>
          </a:xfrm>
          <a:prstGeom prst="rect">
            <a:avLst/>
          </a:prstGeom>
          <a:noFill/>
        </p:spPr>
        <p:txBody>
          <a:bodyPr wrap="square" rtlCol="0">
            <a:spAutoFit/>
          </a:bodyPr>
          <a:lstStyle/>
          <a:p>
            <a:pPr algn="ctr"/>
            <a:r>
              <a:rPr lang="en-US" altLang="zh-TW" sz="2118" dirty="0"/>
              <a:t>4</a:t>
            </a:r>
            <a:endParaRPr lang="zh-TW" altLang="en-US" sz="2118" dirty="0"/>
          </a:p>
        </p:txBody>
      </p:sp>
      <p:sp>
        <p:nvSpPr>
          <p:cNvPr id="59" name="文字方塊 146"/>
          <p:cNvSpPr txBox="1"/>
          <p:nvPr/>
        </p:nvSpPr>
        <p:spPr>
          <a:xfrm>
            <a:off x="5937682" y="4147553"/>
            <a:ext cx="631268" cy="418256"/>
          </a:xfrm>
          <a:prstGeom prst="rect">
            <a:avLst/>
          </a:prstGeom>
          <a:noFill/>
        </p:spPr>
        <p:txBody>
          <a:bodyPr wrap="square" rtlCol="0">
            <a:spAutoFit/>
          </a:bodyPr>
          <a:lstStyle/>
          <a:p>
            <a:pPr algn="ctr"/>
            <a:r>
              <a:rPr lang="en-US" altLang="zh-TW" sz="2118" dirty="0"/>
              <a:t>-1</a:t>
            </a:r>
            <a:endParaRPr lang="zh-TW" altLang="en-US" sz="2118" dirty="0"/>
          </a:p>
        </p:txBody>
      </p:sp>
      <p:sp>
        <p:nvSpPr>
          <p:cNvPr id="60" name="文字方塊 149"/>
          <p:cNvSpPr txBox="1"/>
          <p:nvPr/>
        </p:nvSpPr>
        <p:spPr>
          <a:xfrm>
            <a:off x="5152165" y="2786050"/>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0.86</a:t>
            </a:r>
            <a:endParaRPr lang="zh-TW" altLang="en-US" sz="2118" dirty="0">
              <a:solidFill>
                <a:srgbClr val="0000FF"/>
              </a:solidFill>
            </a:endParaRPr>
          </a:p>
        </p:txBody>
      </p:sp>
      <p:sp>
        <p:nvSpPr>
          <p:cNvPr id="61" name="文字方塊 150"/>
          <p:cNvSpPr txBox="1"/>
          <p:nvPr/>
        </p:nvSpPr>
        <p:spPr>
          <a:xfrm>
            <a:off x="5171858" y="4202695"/>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0.11</a:t>
            </a:r>
            <a:endParaRPr lang="zh-TW" altLang="en-US" sz="2118" dirty="0">
              <a:solidFill>
                <a:srgbClr val="0000FF"/>
              </a:solidFill>
            </a:endParaRPr>
          </a:p>
        </p:txBody>
      </p:sp>
      <p:sp>
        <p:nvSpPr>
          <p:cNvPr id="62" name="文字方塊 153"/>
          <p:cNvSpPr txBox="1"/>
          <p:nvPr/>
        </p:nvSpPr>
        <p:spPr>
          <a:xfrm>
            <a:off x="7140048" y="2751427"/>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0.62</a:t>
            </a:r>
            <a:endParaRPr lang="zh-TW" altLang="en-US" sz="2118" dirty="0">
              <a:solidFill>
                <a:srgbClr val="0000FF"/>
              </a:solidFill>
            </a:endParaRPr>
          </a:p>
        </p:txBody>
      </p:sp>
      <p:sp>
        <p:nvSpPr>
          <p:cNvPr id="63" name="文字方塊 154"/>
          <p:cNvSpPr txBox="1"/>
          <p:nvPr/>
        </p:nvSpPr>
        <p:spPr>
          <a:xfrm>
            <a:off x="7159742" y="4168072"/>
            <a:ext cx="716155" cy="4182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118" dirty="0">
                <a:solidFill>
                  <a:srgbClr val="0000FF"/>
                </a:solidFill>
              </a:rPr>
              <a:t>0.83</a:t>
            </a:r>
            <a:endParaRPr lang="zh-TW" altLang="en-US" sz="2118" dirty="0">
              <a:solidFill>
                <a:srgbClr val="0000FF"/>
              </a:solidFill>
            </a:endParaRPr>
          </a:p>
        </p:txBody>
      </p:sp>
      <p:grpSp>
        <p:nvGrpSpPr>
          <p:cNvPr id="64" name="群組 96"/>
          <p:cNvGrpSpPr/>
          <p:nvPr/>
        </p:nvGrpSpPr>
        <p:grpSpPr>
          <a:xfrm>
            <a:off x="4641246" y="3312722"/>
            <a:ext cx="404371" cy="750673"/>
            <a:chOff x="10102194" y="1939763"/>
            <a:chExt cx="458287" cy="850763"/>
          </a:xfrm>
        </p:grpSpPr>
        <p:sp>
          <p:nvSpPr>
            <p:cNvPr id="65" name="矩形 9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66" name="直線單箭頭接點 9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101"/>
            <p:cNvSpPr txBox="1"/>
            <p:nvPr/>
          </p:nvSpPr>
          <p:spPr>
            <a:xfrm>
              <a:off x="10118802" y="2316503"/>
              <a:ext cx="441679" cy="474023"/>
            </a:xfrm>
            <a:prstGeom prst="rect">
              <a:avLst/>
            </a:prstGeom>
            <a:noFill/>
          </p:spPr>
          <p:txBody>
            <a:bodyPr wrap="square" rtlCol="0">
              <a:spAutoFit/>
            </a:bodyPr>
            <a:lstStyle/>
            <a:p>
              <a:pPr algn="ctr"/>
              <a:r>
                <a:rPr lang="en-US" altLang="zh-TW" sz="2118" dirty="0"/>
                <a:t>0</a:t>
              </a:r>
              <a:endParaRPr lang="zh-TW" altLang="en-US" sz="2118" dirty="0"/>
            </a:p>
          </p:txBody>
        </p:sp>
      </p:grpSp>
      <p:grpSp>
        <p:nvGrpSpPr>
          <p:cNvPr id="68" name="群組 104"/>
          <p:cNvGrpSpPr/>
          <p:nvPr/>
        </p:nvGrpSpPr>
        <p:grpSpPr>
          <a:xfrm>
            <a:off x="4643344" y="4657713"/>
            <a:ext cx="404371" cy="750673"/>
            <a:chOff x="10102194" y="1939763"/>
            <a:chExt cx="458287" cy="850763"/>
          </a:xfrm>
        </p:grpSpPr>
        <p:sp>
          <p:nvSpPr>
            <p:cNvPr id="69" name="矩形 11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70" name="直線單箭頭接點 121"/>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文字方塊 123"/>
            <p:cNvSpPr txBox="1"/>
            <p:nvPr/>
          </p:nvSpPr>
          <p:spPr>
            <a:xfrm>
              <a:off x="10118802" y="2316503"/>
              <a:ext cx="441679" cy="474023"/>
            </a:xfrm>
            <a:prstGeom prst="rect">
              <a:avLst/>
            </a:prstGeom>
            <a:noFill/>
          </p:spPr>
          <p:txBody>
            <a:bodyPr wrap="square" rtlCol="0">
              <a:spAutoFit/>
            </a:bodyPr>
            <a:lstStyle/>
            <a:p>
              <a:pPr algn="ctr"/>
              <a:r>
                <a:rPr lang="en-US" altLang="zh-TW" sz="2118" dirty="0"/>
                <a:t>0</a:t>
              </a:r>
              <a:endParaRPr lang="zh-TW" altLang="en-US" sz="2118" dirty="0"/>
            </a:p>
          </p:txBody>
        </p:sp>
      </p:grpSp>
      <p:grpSp>
        <p:nvGrpSpPr>
          <p:cNvPr id="72" name="群組 124"/>
          <p:cNvGrpSpPr/>
          <p:nvPr/>
        </p:nvGrpSpPr>
        <p:grpSpPr>
          <a:xfrm>
            <a:off x="6563222" y="3308142"/>
            <a:ext cx="404371" cy="1076596"/>
            <a:chOff x="10102194" y="1939763"/>
            <a:chExt cx="458287" cy="1220142"/>
          </a:xfrm>
        </p:grpSpPr>
        <p:sp>
          <p:nvSpPr>
            <p:cNvPr id="73" name="矩形 125"/>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74" name="直線單箭頭接點 126"/>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文字方塊 127"/>
            <p:cNvSpPr txBox="1"/>
            <p:nvPr/>
          </p:nvSpPr>
          <p:spPr>
            <a:xfrm>
              <a:off x="10118802" y="2316503"/>
              <a:ext cx="441679" cy="843402"/>
            </a:xfrm>
            <a:prstGeom prst="rect">
              <a:avLst/>
            </a:prstGeom>
            <a:noFill/>
          </p:spPr>
          <p:txBody>
            <a:bodyPr wrap="square" rtlCol="0">
              <a:spAutoFit/>
            </a:bodyPr>
            <a:lstStyle/>
            <a:p>
              <a:pPr algn="ctr"/>
              <a:r>
                <a:rPr lang="en-US" altLang="zh-TW" sz="2118" dirty="0"/>
                <a:t>-2</a:t>
              </a:r>
              <a:endParaRPr lang="zh-TW" altLang="en-US" sz="2118" dirty="0"/>
            </a:p>
          </p:txBody>
        </p:sp>
      </p:grpSp>
      <p:grpSp>
        <p:nvGrpSpPr>
          <p:cNvPr id="76" name="群組 128"/>
          <p:cNvGrpSpPr/>
          <p:nvPr/>
        </p:nvGrpSpPr>
        <p:grpSpPr>
          <a:xfrm>
            <a:off x="6610940" y="4681820"/>
            <a:ext cx="404371" cy="750673"/>
            <a:chOff x="10102194" y="1939763"/>
            <a:chExt cx="458287" cy="850763"/>
          </a:xfrm>
        </p:grpSpPr>
        <p:sp>
          <p:nvSpPr>
            <p:cNvPr id="77" name="矩形 129"/>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78" name="直線單箭頭接點 147"/>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8"/>
            <p:cNvSpPr txBox="1"/>
            <p:nvPr/>
          </p:nvSpPr>
          <p:spPr>
            <a:xfrm>
              <a:off x="10118802" y="2316503"/>
              <a:ext cx="441679" cy="474023"/>
            </a:xfrm>
            <a:prstGeom prst="rect">
              <a:avLst/>
            </a:prstGeom>
            <a:noFill/>
          </p:spPr>
          <p:txBody>
            <a:bodyPr wrap="square" rtlCol="0">
              <a:spAutoFit/>
            </a:bodyPr>
            <a:lstStyle/>
            <a:p>
              <a:pPr algn="ctr"/>
              <a:r>
                <a:rPr lang="en-US" altLang="zh-TW" sz="2118" dirty="0"/>
                <a:t>2</a:t>
              </a:r>
              <a:endParaRPr lang="zh-TW" altLang="en-US" sz="2118" dirty="0"/>
            </a:p>
          </p:txBody>
        </p:sp>
      </p:grpSp>
      <p:sp>
        <p:nvSpPr>
          <p:cNvPr id="80" name="矩形 120"/>
          <p:cNvSpPr/>
          <p:nvPr/>
        </p:nvSpPr>
        <p:spPr>
          <a:xfrm>
            <a:off x="1178008" y="3073895"/>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81" name="矩形 136"/>
          <p:cNvSpPr/>
          <p:nvPr/>
        </p:nvSpPr>
        <p:spPr>
          <a:xfrm>
            <a:off x="1150441" y="4522518"/>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82" name="文字方塊 151"/>
          <p:cNvSpPr txBox="1"/>
          <p:nvPr/>
        </p:nvSpPr>
        <p:spPr>
          <a:xfrm>
            <a:off x="1188745" y="3062023"/>
            <a:ext cx="302559" cy="418256"/>
          </a:xfrm>
          <a:prstGeom prst="rect">
            <a:avLst/>
          </a:prstGeom>
          <a:noFill/>
        </p:spPr>
        <p:txBody>
          <a:bodyPr wrap="square" rtlCol="0">
            <a:spAutoFit/>
          </a:bodyPr>
          <a:lstStyle/>
          <a:p>
            <a:pPr algn="ctr"/>
            <a:r>
              <a:rPr lang="en-US" altLang="zh-TW" sz="2118" dirty="0">
                <a:solidFill>
                  <a:srgbClr val="0000FF"/>
                </a:solidFill>
              </a:rPr>
              <a:t>1</a:t>
            </a:r>
            <a:endParaRPr lang="zh-TW" altLang="en-US" sz="2118" dirty="0">
              <a:solidFill>
                <a:srgbClr val="0000FF"/>
              </a:solidFill>
            </a:endParaRPr>
          </a:p>
        </p:txBody>
      </p:sp>
      <p:sp>
        <p:nvSpPr>
          <p:cNvPr id="83" name="文字方塊 152"/>
          <p:cNvSpPr txBox="1"/>
          <p:nvPr/>
        </p:nvSpPr>
        <p:spPr>
          <a:xfrm>
            <a:off x="1095406" y="4473286"/>
            <a:ext cx="431242" cy="418256"/>
          </a:xfrm>
          <a:prstGeom prst="rect">
            <a:avLst/>
          </a:prstGeom>
          <a:noFill/>
        </p:spPr>
        <p:txBody>
          <a:bodyPr wrap="square" rtlCol="0">
            <a:spAutoFit/>
          </a:bodyPr>
          <a:lstStyle/>
          <a:p>
            <a:pPr algn="ctr"/>
            <a:r>
              <a:rPr lang="en-US" altLang="zh-TW" sz="2118" dirty="0">
                <a:solidFill>
                  <a:srgbClr val="0000FF"/>
                </a:solidFill>
              </a:rPr>
              <a:t>-1</a:t>
            </a:r>
            <a:endParaRPr lang="zh-TW" altLang="en-US" sz="2118" dirty="0">
              <a:solidFill>
                <a:srgbClr val="0000FF"/>
              </a:solidFill>
            </a:endParaRPr>
          </a:p>
        </p:txBody>
      </p:sp>
      <mc:AlternateContent xmlns:mc="http://schemas.openxmlformats.org/markup-compatibility/2006" xmlns:a14="http://schemas.microsoft.com/office/drawing/2010/main">
        <mc:Choice Requires="a14">
          <p:sp>
            <p:nvSpPr>
              <p:cNvPr id="88" name="文字方塊 136"/>
              <p:cNvSpPr txBox="1"/>
              <p:nvPr/>
            </p:nvSpPr>
            <p:spPr>
              <a:xfrm>
                <a:off x="2162889" y="5897590"/>
                <a:ext cx="1544462" cy="380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rPr>
                        <m:t>𝑓</m:t>
                      </m:r>
                      <m:r>
                        <a:rPr lang="en-US" altLang="zh-TW" sz="2471" i="1">
                          <a:latin typeface="Cambria Math" panose="02040503050406030204" pitchFamily="18" charset="0"/>
                        </a:rPr>
                        <m:t>:</m:t>
                      </m:r>
                      <m:sSup>
                        <m:sSupPr>
                          <m:ctrlPr>
                            <a:rPr lang="en-US" altLang="zh-TW" sz="2471" i="1">
                              <a:latin typeface="Cambria Math" panose="02040503050406030204" pitchFamily="18" charset="0"/>
                            </a:rPr>
                          </m:ctrlPr>
                        </m:sSupPr>
                        <m:e>
                          <m:r>
                            <a:rPr lang="en-US" altLang="zh-TW" sz="2471" i="1">
                              <a:latin typeface="Cambria Math" panose="02040503050406030204" pitchFamily="18" charset="0"/>
                            </a:rPr>
                            <m:t>𝑅</m:t>
                          </m:r>
                        </m:e>
                        <m:sup>
                          <m:r>
                            <a:rPr lang="en-US" altLang="zh-TW" sz="2471" i="1">
                              <a:latin typeface="Cambria Math" panose="02040503050406030204" pitchFamily="18" charset="0"/>
                            </a:rPr>
                            <m:t>2</m:t>
                          </m:r>
                        </m:sup>
                      </m:sSup>
                      <m:r>
                        <a:rPr lang="en-US" altLang="zh-TW" sz="2471" i="1">
                          <a:latin typeface="Cambria Math" panose="02040503050406030204" pitchFamily="18" charset="0"/>
                          <a:ea typeface="Cambria Math" panose="02040503050406030204" pitchFamily="18" charset="0"/>
                        </a:rPr>
                        <m:t>→</m:t>
                      </m:r>
                      <m:sSup>
                        <m:sSupPr>
                          <m:ctrlPr>
                            <a:rPr lang="en-US" altLang="zh-TW" sz="2471" i="1">
                              <a:latin typeface="Cambria Math" panose="02040503050406030204" pitchFamily="18" charset="0"/>
                              <a:ea typeface="Cambria Math" panose="02040503050406030204" pitchFamily="18" charset="0"/>
                            </a:rPr>
                          </m:ctrlPr>
                        </m:sSupPr>
                        <m:e>
                          <m:r>
                            <a:rPr lang="en-US" altLang="zh-TW" sz="2471" i="1">
                              <a:latin typeface="Cambria Math" panose="02040503050406030204" pitchFamily="18" charset="0"/>
                              <a:ea typeface="Cambria Math" panose="02040503050406030204" pitchFamily="18" charset="0"/>
                            </a:rPr>
                            <m:t>𝑅</m:t>
                          </m:r>
                        </m:e>
                        <m:sup>
                          <m:r>
                            <a:rPr lang="en-US" altLang="zh-TW" sz="2471" i="1">
                              <a:latin typeface="Cambria Math" panose="02040503050406030204" pitchFamily="18" charset="0"/>
                              <a:ea typeface="Cambria Math" panose="02040503050406030204" pitchFamily="18" charset="0"/>
                            </a:rPr>
                            <m:t>2</m:t>
                          </m:r>
                        </m:sup>
                      </m:sSup>
                    </m:oMath>
                  </m:oMathPara>
                </a14:m>
                <a:endParaRPr lang="zh-TW" altLang="en-US" sz="2471" dirty="0"/>
              </a:p>
            </p:txBody>
          </p:sp>
        </mc:Choice>
        <mc:Fallback xmlns="">
          <p:sp>
            <p:nvSpPr>
              <p:cNvPr id="88" name="文字方塊 136"/>
              <p:cNvSpPr txBox="1">
                <a:spLocks noRot="1" noChangeAspect="1" noMove="1" noResize="1" noEditPoints="1" noAdjustHandles="1" noChangeArrowheads="1" noChangeShapeType="1" noTextEdit="1"/>
              </p:cNvSpPr>
              <p:nvPr/>
            </p:nvSpPr>
            <p:spPr>
              <a:xfrm>
                <a:off x="2162889" y="5897590"/>
                <a:ext cx="1544462" cy="380232"/>
              </a:xfrm>
              <a:prstGeom prst="rect">
                <a:avLst/>
              </a:prstGeom>
              <a:blipFill>
                <a:blip r:embed="rId3"/>
                <a:stretch>
                  <a:fillRect l="-7115" r="-1186" b="-3174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9" name="文字方塊 120"/>
              <p:cNvSpPr txBox="1"/>
              <p:nvPr/>
            </p:nvSpPr>
            <p:spPr>
              <a:xfrm>
                <a:off x="4362645" y="5747928"/>
                <a:ext cx="2489656" cy="633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rPr>
                        <m:t>𝑓</m:t>
                      </m:r>
                      <m:d>
                        <m:dPr>
                          <m:ctrlPr>
                            <a:rPr lang="en-US" altLang="zh-TW" sz="2471" i="1">
                              <a:latin typeface="Cambria Math" panose="02040503050406030204" pitchFamily="18" charset="0"/>
                            </a:rPr>
                          </m:ctrlPr>
                        </m:dPr>
                        <m:e>
                          <m:d>
                            <m:dPr>
                              <m:begChr m:val="["/>
                              <m:endChr m:val="]"/>
                              <m:ctrlPr>
                                <a:rPr lang="en-US" altLang="zh-TW" sz="2471" i="1">
                                  <a:latin typeface="Cambria Math" panose="02040503050406030204" pitchFamily="18" charset="0"/>
                                </a:rPr>
                              </m:ctrlPr>
                            </m:dPr>
                            <m:e>
                              <m:m>
                                <m:mPr>
                                  <m:mcs>
                                    <m:mc>
                                      <m:mcPr>
                                        <m:count m:val="1"/>
                                        <m:mcJc m:val="center"/>
                                      </m:mcPr>
                                    </m:mc>
                                  </m:mcs>
                                  <m:ctrlPr>
                                    <a:rPr lang="en-US" altLang="zh-TW" sz="2471" i="1">
                                      <a:latin typeface="Cambria Math" panose="02040503050406030204" pitchFamily="18" charset="0"/>
                                    </a:rPr>
                                  </m:ctrlPr>
                                </m:mPr>
                                <m:mr>
                                  <m:e>
                                    <m:r>
                                      <m:rPr>
                                        <m:brk m:alnAt="7"/>
                                      </m:rPr>
                                      <a:rPr lang="en-US" altLang="zh-TW" sz="2471" i="1">
                                        <a:latin typeface="Cambria Math" panose="02040503050406030204" pitchFamily="18" charset="0"/>
                                      </a:rPr>
                                      <m:t>1</m:t>
                                    </m:r>
                                  </m:e>
                                </m:mr>
                                <m:mr>
                                  <m:e>
                                    <m:r>
                                      <a:rPr lang="en-US" altLang="zh-TW" sz="2471" i="1">
                                        <a:latin typeface="Cambria Math" panose="02040503050406030204" pitchFamily="18" charset="0"/>
                                      </a:rPr>
                                      <m:t>−1</m:t>
                                    </m:r>
                                  </m:e>
                                </m:mr>
                              </m:m>
                            </m:e>
                          </m:d>
                        </m:e>
                      </m:d>
                      <m:r>
                        <a:rPr lang="en-US" altLang="zh-TW" sz="2471" i="1">
                          <a:latin typeface="Cambria Math" panose="02040503050406030204" pitchFamily="18" charset="0"/>
                        </a:rPr>
                        <m:t>=</m:t>
                      </m:r>
                      <m:d>
                        <m:dPr>
                          <m:begChr m:val="["/>
                          <m:endChr m:val="]"/>
                          <m:ctrlPr>
                            <a:rPr lang="en-US" altLang="zh-TW" sz="2471" i="1">
                              <a:latin typeface="Cambria Math" panose="02040503050406030204" pitchFamily="18" charset="0"/>
                            </a:rPr>
                          </m:ctrlPr>
                        </m:dPr>
                        <m:e>
                          <m:m>
                            <m:mPr>
                              <m:mcs>
                                <m:mc>
                                  <m:mcPr>
                                    <m:count m:val="1"/>
                                    <m:mcJc m:val="center"/>
                                  </m:mcPr>
                                </m:mc>
                              </m:mcs>
                              <m:ctrlPr>
                                <a:rPr lang="en-US" altLang="zh-TW" sz="2471" i="1">
                                  <a:latin typeface="Cambria Math" panose="02040503050406030204" pitchFamily="18" charset="0"/>
                                </a:rPr>
                              </m:ctrlPr>
                            </m:mPr>
                            <m:mr>
                              <m:e>
                                <m:r>
                                  <m:rPr>
                                    <m:brk m:alnAt="7"/>
                                  </m:rPr>
                                  <a:rPr lang="en-US" altLang="zh-TW" sz="2471" i="1">
                                    <a:latin typeface="Cambria Math" panose="02040503050406030204" pitchFamily="18" charset="0"/>
                                  </a:rPr>
                                  <m:t>0</m:t>
                                </m:r>
                                <m:r>
                                  <a:rPr lang="en-US" altLang="zh-TW" sz="2471" i="1">
                                    <a:latin typeface="Cambria Math" panose="02040503050406030204" pitchFamily="18" charset="0"/>
                                  </a:rPr>
                                  <m:t>.62</m:t>
                                </m:r>
                              </m:e>
                            </m:mr>
                            <m:mr>
                              <m:e>
                                <m:r>
                                  <a:rPr lang="en-US" altLang="zh-TW" sz="2471" i="1">
                                    <a:latin typeface="Cambria Math" panose="02040503050406030204" pitchFamily="18" charset="0"/>
                                  </a:rPr>
                                  <m:t>0.83</m:t>
                                </m:r>
                              </m:e>
                            </m:mr>
                          </m:m>
                        </m:e>
                      </m:d>
                    </m:oMath>
                  </m:oMathPara>
                </a14:m>
                <a:endParaRPr lang="zh-TW" altLang="en-US" sz="2471" dirty="0"/>
              </a:p>
            </p:txBody>
          </p:sp>
        </mc:Choice>
        <mc:Fallback xmlns="">
          <p:sp>
            <p:nvSpPr>
              <p:cNvPr id="89" name="文字方塊 120"/>
              <p:cNvSpPr txBox="1">
                <a:spLocks noRot="1" noChangeAspect="1" noMove="1" noResize="1" noEditPoints="1" noAdjustHandles="1" noChangeArrowheads="1" noChangeShapeType="1" noTextEdit="1"/>
              </p:cNvSpPr>
              <p:nvPr/>
            </p:nvSpPr>
            <p:spPr>
              <a:xfrm>
                <a:off x="4362645" y="5747928"/>
                <a:ext cx="2489656" cy="633891"/>
              </a:xfrm>
              <a:prstGeom prst="rect">
                <a:avLst/>
              </a:prstGeom>
              <a:blipFill>
                <a:blip r:embed="rId4"/>
                <a:stretch>
                  <a:fillRect/>
                </a:stretch>
              </a:blipFill>
            </p:spPr>
            <p:txBody>
              <a:bodyPr/>
              <a:lstStyle/>
              <a:p>
                <a:r>
                  <a:rPr lang="tr-TR">
                    <a:noFill/>
                  </a:rPr>
                  <a:t> </a:t>
                </a:r>
              </a:p>
            </p:txBody>
          </p:sp>
        </mc:Fallback>
      </mc:AlternateContent>
      <p:sp>
        <p:nvSpPr>
          <p:cNvPr id="86" name="TextBox 85">
            <a:extLst>
              <a:ext uri="{FF2B5EF4-FFF2-40B4-BE49-F238E27FC236}">
                <a16:creationId xmlns:a16="http://schemas.microsoft.com/office/drawing/2014/main" id="{4246EA6B-55B7-45F4-A2C3-EED49AF5499F}"/>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47384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88"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Matrix operations are helpful when working with multidimensional inputs and outputs</a:t>
            </a:r>
          </a:p>
        </p:txBody>
      </p:sp>
      <p:sp>
        <p:nvSpPr>
          <p:cNvPr id="5" name="Content Placeholder 4">
            <a:extLst>
              <a:ext uri="{FF2B5EF4-FFF2-40B4-BE49-F238E27FC236}">
                <a16:creationId xmlns:a16="http://schemas.microsoft.com/office/drawing/2014/main" id="{986A2BFC-16F0-43C9-9A54-0D5C5F0E6ABA}"/>
              </a:ext>
            </a:extLst>
          </p:cNvPr>
          <p:cNvSpPr>
            <a:spLocks noGrp="1"/>
          </p:cNvSpPr>
          <p:nvPr>
            <p:ph idx="10"/>
          </p:nvPr>
        </p:nvSpPr>
        <p:spPr/>
        <p:txBody>
          <a:bodyPr/>
          <a:lstStyle/>
          <a:p>
            <a:r>
              <a:rPr lang="en-US" dirty="0"/>
              <a:t>Introduction to Neural Networks</a:t>
            </a:r>
          </a:p>
          <a:p>
            <a:endParaRPr lang="en-US" dirty="0"/>
          </a:p>
        </p:txBody>
      </p:sp>
      <p:sp>
        <p:nvSpPr>
          <p:cNvPr id="7" name="橢圓 19"/>
          <p:cNvSpPr/>
          <p:nvPr/>
        </p:nvSpPr>
        <p:spPr>
          <a:xfrm>
            <a:off x="2290183" y="3148846"/>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8" name="橢圓 20"/>
          <p:cNvSpPr/>
          <p:nvPr/>
        </p:nvSpPr>
        <p:spPr>
          <a:xfrm>
            <a:off x="2280228" y="451445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grpSp>
        <p:nvGrpSpPr>
          <p:cNvPr id="13" name="群組 83"/>
          <p:cNvGrpSpPr/>
          <p:nvPr/>
        </p:nvGrpSpPr>
        <p:grpSpPr>
          <a:xfrm>
            <a:off x="864120" y="3392576"/>
            <a:ext cx="1401949" cy="1445559"/>
            <a:chOff x="1013669" y="3459098"/>
            <a:chExt cx="1588876" cy="1638300"/>
          </a:xfrm>
        </p:grpSpPr>
        <p:cxnSp>
          <p:nvCxnSpPr>
            <p:cNvPr id="14"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群組 82"/>
            <p:cNvGrpSpPr/>
            <p:nvPr/>
          </p:nvGrpSpPr>
          <p:grpSpPr>
            <a:xfrm>
              <a:off x="1025705" y="3459098"/>
              <a:ext cx="1576840" cy="1638300"/>
              <a:chOff x="1025705" y="3459098"/>
              <a:chExt cx="1576840" cy="1638300"/>
            </a:xfrm>
          </p:grpSpPr>
          <p:cxnSp>
            <p:nvCxnSpPr>
              <p:cNvPr id="16"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手繪多邊形 103"/>
          <p:cNvSpPr/>
          <p:nvPr/>
        </p:nvSpPr>
        <p:spPr>
          <a:xfrm>
            <a:off x="2338742" y="4625471"/>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4" name="手繪多邊形 105"/>
          <p:cNvSpPr/>
          <p:nvPr/>
        </p:nvSpPr>
        <p:spPr>
          <a:xfrm>
            <a:off x="2322321" y="3223023"/>
            <a:ext cx="414618" cy="312426"/>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9" name="文字方塊 112"/>
          <p:cNvSpPr txBox="1"/>
          <p:nvPr/>
        </p:nvSpPr>
        <p:spPr>
          <a:xfrm>
            <a:off x="1392588" y="2969610"/>
            <a:ext cx="302559" cy="418256"/>
          </a:xfrm>
          <a:prstGeom prst="rect">
            <a:avLst/>
          </a:prstGeom>
          <a:noFill/>
        </p:spPr>
        <p:txBody>
          <a:bodyPr wrap="square" rtlCol="0">
            <a:spAutoFit/>
          </a:bodyPr>
          <a:lstStyle/>
          <a:p>
            <a:pPr algn="ctr"/>
            <a:r>
              <a:rPr lang="en-US" altLang="zh-TW" sz="2118" dirty="0">
                <a:solidFill>
                  <a:srgbClr val="FFC000"/>
                </a:solidFill>
              </a:rPr>
              <a:t>1</a:t>
            </a:r>
            <a:endParaRPr lang="zh-TW" altLang="en-US" sz="2118" dirty="0">
              <a:solidFill>
                <a:srgbClr val="FFC000"/>
              </a:solidFill>
            </a:endParaRPr>
          </a:p>
        </p:txBody>
      </p:sp>
      <p:sp>
        <p:nvSpPr>
          <p:cNvPr id="40" name="文字方塊 113"/>
          <p:cNvSpPr txBox="1"/>
          <p:nvPr/>
        </p:nvSpPr>
        <p:spPr>
          <a:xfrm>
            <a:off x="1540021" y="3488713"/>
            <a:ext cx="389717" cy="744178"/>
          </a:xfrm>
          <a:prstGeom prst="rect">
            <a:avLst/>
          </a:prstGeom>
          <a:noFill/>
        </p:spPr>
        <p:txBody>
          <a:bodyPr wrap="square" rtlCol="0">
            <a:spAutoFit/>
          </a:bodyPr>
          <a:lstStyle/>
          <a:p>
            <a:pPr algn="ctr"/>
            <a:r>
              <a:rPr lang="en-US" altLang="zh-TW" sz="2118" dirty="0">
                <a:solidFill>
                  <a:srgbClr val="FFC000"/>
                </a:solidFill>
              </a:rPr>
              <a:t>-2</a:t>
            </a:r>
            <a:endParaRPr lang="zh-TW" altLang="en-US" sz="2118" dirty="0">
              <a:solidFill>
                <a:srgbClr val="FFC000"/>
              </a:solidFill>
            </a:endParaRPr>
          </a:p>
        </p:txBody>
      </p:sp>
      <p:sp>
        <p:nvSpPr>
          <p:cNvPr id="41" name="文字方塊 114"/>
          <p:cNvSpPr txBox="1"/>
          <p:nvPr/>
        </p:nvSpPr>
        <p:spPr>
          <a:xfrm>
            <a:off x="1273290" y="4827358"/>
            <a:ext cx="631268" cy="418256"/>
          </a:xfrm>
          <a:prstGeom prst="rect">
            <a:avLst/>
          </a:prstGeom>
          <a:noFill/>
        </p:spPr>
        <p:txBody>
          <a:bodyPr wrap="square" rtlCol="0">
            <a:spAutoFit/>
          </a:bodyPr>
          <a:lstStyle/>
          <a:p>
            <a:pPr algn="ctr"/>
            <a:r>
              <a:rPr lang="en-US" altLang="zh-TW" sz="2118" dirty="0">
                <a:solidFill>
                  <a:srgbClr val="FFC000"/>
                </a:solidFill>
              </a:rPr>
              <a:t>1</a:t>
            </a:r>
            <a:endParaRPr lang="zh-TW" altLang="en-US" sz="2118" dirty="0">
              <a:solidFill>
                <a:srgbClr val="FFC000"/>
              </a:solidFill>
            </a:endParaRPr>
          </a:p>
        </p:txBody>
      </p:sp>
      <p:sp>
        <p:nvSpPr>
          <p:cNvPr id="42" name="文字方塊 115"/>
          <p:cNvSpPr txBox="1"/>
          <p:nvPr/>
        </p:nvSpPr>
        <p:spPr>
          <a:xfrm>
            <a:off x="1407653" y="4324141"/>
            <a:ext cx="631268" cy="418256"/>
          </a:xfrm>
          <a:prstGeom prst="rect">
            <a:avLst/>
          </a:prstGeom>
          <a:noFill/>
        </p:spPr>
        <p:txBody>
          <a:bodyPr wrap="square" rtlCol="0">
            <a:spAutoFit/>
          </a:bodyPr>
          <a:lstStyle/>
          <a:p>
            <a:pPr algn="ctr"/>
            <a:r>
              <a:rPr lang="en-US" altLang="zh-TW" sz="2118" dirty="0">
                <a:solidFill>
                  <a:srgbClr val="FFC000"/>
                </a:solidFill>
              </a:rPr>
              <a:t>-1</a:t>
            </a:r>
            <a:endParaRPr lang="zh-TW" altLang="en-US" sz="2118" dirty="0">
              <a:solidFill>
                <a:srgbClr val="FFC000"/>
              </a:solidFill>
            </a:endParaRPr>
          </a:p>
        </p:txBody>
      </p:sp>
      <p:sp>
        <p:nvSpPr>
          <p:cNvPr id="43" name="矩形 116"/>
          <p:cNvSpPr/>
          <p:nvPr/>
        </p:nvSpPr>
        <p:spPr>
          <a:xfrm>
            <a:off x="2066107" y="3820525"/>
            <a:ext cx="404371" cy="395953"/>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44" name="直線單箭頭接點 118"/>
          <p:cNvCxnSpPr/>
          <p:nvPr/>
        </p:nvCxnSpPr>
        <p:spPr>
          <a:xfrm flipV="1">
            <a:off x="2266315" y="3482407"/>
            <a:ext cx="0" cy="338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119"/>
          <p:cNvSpPr txBox="1"/>
          <p:nvPr/>
        </p:nvSpPr>
        <p:spPr>
          <a:xfrm>
            <a:off x="2080762" y="3814825"/>
            <a:ext cx="389717" cy="418256"/>
          </a:xfrm>
          <a:prstGeom prst="rect">
            <a:avLst/>
          </a:prstGeom>
          <a:noFill/>
        </p:spPr>
        <p:txBody>
          <a:bodyPr wrap="square" rtlCol="0">
            <a:spAutoFit/>
          </a:bodyPr>
          <a:lstStyle/>
          <a:p>
            <a:pPr algn="ctr"/>
            <a:r>
              <a:rPr lang="en-US" altLang="zh-TW" sz="2118" dirty="0">
                <a:solidFill>
                  <a:srgbClr val="00B050"/>
                </a:solidFill>
              </a:rPr>
              <a:t>1</a:t>
            </a:r>
            <a:endParaRPr lang="zh-TW" altLang="en-US" sz="2118" dirty="0">
              <a:solidFill>
                <a:srgbClr val="00B050"/>
              </a:solidFill>
            </a:endParaRPr>
          </a:p>
        </p:txBody>
      </p:sp>
      <p:sp>
        <p:nvSpPr>
          <p:cNvPr id="46" name="矩形 131"/>
          <p:cNvSpPr/>
          <p:nvPr/>
        </p:nvSpPr>
        <p:spPr>
          <a:xfrm>
            <a:off x="2074512" y="5187589"/>
            <a:ext cx="404371" cy="395953"/>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cxnSp>
        <p:nvCxnSpPr>
          <p:cNvPr id="47" name="直線單箭頭接點 132"/>
          <p:cNvCxnSpPr/>
          <p:nvPr/>
        </p:nvCxnSpPr>
        <p:spPr>
          <a:xfrm flipV="1">
            <a:off x="2274719" y="4849471"/>
            <a:ext cx="0" cy="338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133"/>
          <p:cNvSpPr txBox="1"/>
          <p:nvPr/>
        </p:nvSpPr>
        <p:spPr>
          <a:xfrm>
            <a:off x="2089166" y="5181889"/>
            <a:ext cx="389717" cy="418256"/>
          </a:xfrm>
          <a:prstGeom prst="rect">
            <a:avLst/>
          </a:prstGeom>
          <a:noFill/>
        </p:spPr>
        <p:txBody>
          <a:bodyPr wrap="square" rtlCol="0">
            <a:spAutoFit/>
          </a:bodyPr>
          <a:lstStyle/>
          <a:p>
            <a:pPr algn="ctr"/>
            <a:r>
              <a:rPr lang="en-US" altLang="zh-TW" sz="2118" dirty="0">
                <a:solidFill>
                  <a:srgbClr val="00B050"/>
                </a:solidFill>
              </a:rPr>
              <a:t>0</a:t>
            </a:r>
            <a:endParaRPr lang="zh-TW" altLang="en-US" sz="2118" dirty="0">
              <a:solidFill>
                <a:srgbClr val="00B050"/>
              </a:solidFill>
            </a:endParaRPr>
          </a:p>
        </p:txBody>
      </p:sp>
      <p:sp>
        <p:nvSpPr>
          <p:cNvPr id="49" name="文字方塊 134"/>
          <p:cNvSpPr txBox="1"/>
          <p:nvPr/>
        </p:nvSpPr>
        <p:spPr>
          <a:xfrm>
            <a:off x="2012533" y="2923446"/>
            <a:ext cx="379466" cy="418256"/>
          </a:xfrm>
          <a:prstGeom prst="rect">
            <a:avLst/>
          </a:prstGeom>
          <a:noFill/>
        </p:spPr>
        <p:txBody>
          <a:bodyPr wrap="square" rtlCol="0">
            <a:spAutoFit/>
          </a:bodyPr>
          <a:lstStyle/>
          <a:p>
            <a:pPr algn="ctr"/>
            <a:r>
              <a:rPr lang="en-US" altLang="zh-TW" sz="2118" dirty="0">
                <a:solidFill>
                  <a:srgbClr val="FF0000"/>
                </a:solidFill>
              </a:rPr>
              <a:t>4</a:t>
            </a:r>
            <a:endParaRPr lang="zh-TW" altLang="en-US" sz="2118" dirty="0">
              <a:solidFill>
                <a:srgbClr val="FF0000"/>
              </a:solidFill>
            </a:endParaRPr>
          </a:p>
        </p:txBody>
      </p:sp>
      <p:sp>
        <p:nvSpPr>
          <p:cNvPr id="50" name="文字方塊 135"/>
          <p:cNvSpPr txBox="1"/>
          <p:nvPr/>
        </p:nvSpPr>
        <p:spPr>
          <a:xfrm>
            <a:off x="1911911" y="4338622"/>
            <a:ext cx="602395" cy="418256"/>
          </a:xfrm>
          <a:prstGeom prst="rect">
            <a:avLst/>
          </a:prstGeom>
          <a:noFill/>
        </p:spPr>
        <p:txBody>
          <a:bodyPr wrap="square" rtlCol="0">
            <a:spAutoFit/>
          </a:bodyPr>
          <a:lstStyle/>
          <a:p>
            <a:pPr algn="ctr"/>
            <a:r>
              <a:rPr lang="en-US" altLang="zh-TW" sz="2118" dirty="0">
                <a:solidFill>
                  <a:srgbClr val="FF0000"/>
                </a:solidFill>
              </a:rPr>
              <a:t>-2</a:t>
            </a:r>
            <a:endParaRPr lang="zh-TW" altLang="en-US" sz="2118" dirty="0">
              <a:solidFill>
                <a:srgbClr val="FF0000"/>
              </a:solidFill>
            </a:endParaRPr>
          </a:p>
        </p:txBody>
      </p:sp>
      <p:sp>
        <p:nvSpPr>
          <p:cNvPr id="51" name="文字方塊 137"/>
          <p:cNvSpPr txBox="1"/>
          <p:nvPr/>
        </p:nvSpPr>
        <p:spPr>
          <a:xfrm>
            <a:off x="2628959" y="2889094"/>
            <a:ext cx="716155" cy="418256"/>
          </a:xfrm>
          <a:prstGeom prst="rect">
            <a:avLst/>
          </a:prstGeom>
          <a:noFill/>
        </p:spPr>
        <p:txBody>
          <a:bodyPr wrap="square" rtlCol="0">
            <a:spAutoFit/>
          </a:bodyPr>
          <a:lstStyle/>
          <a:p>
            <a:pPr algn="ctr"/>
            <a:r>
              <a:rPr lang="en-US" altLang="zh-TW" sz="2118" dirty="0">
                <a:solidFill>
                  <a:srgbClr val="0000FF"/>
                </a:solidFill>
              </a:rPr>
              <a:t>0.98</a:t>
            </a:r>
            <a:endParaRPr lang="zh-TW" altLang="en-US" sz="2118" dirty="0">
              <a:solidFill>
                <a:srgbClr val="0000FF"/>
              </a:solidFill>
            </a:endParaRPr>
          </a:p>
        </p:txBody>
      </p:sp>
      <p:sp>
        <p:nvSpPr>
          <p:cNvPr id="52" name="文字方塊 138"/>
          <p:cNvSpPr txBox="1"/>
          <p:nvPr/>
        </p:nvSpPr>
        <p:spPr>
          <a:xfrm>
            <a:off x="2648652" y="4305739"/>
            <a:ext cx="716155" cy="418256"/>
          </a:xfrm>
          <a:prstGeom prst="rect">
            <a:avLst/>
          </a:prstGeom>
          <a:noFill/>
        </p:spPr>
        <p:txBody>
          <a:bodyPr wrap="square" rtlCol="0">
            <a:spAutoFit/>
          </a:bodyPr>
          <a:lstStyle/>
          <a:p>
            <a:pPr algn="ctr"/>
            <a:r>
              <a:rPr lang="en-US" altLang="zh-TW" sz="2118" dirty="0">
                <a:solidFill>
                  <a:srgbClr val="0000FF"/>
                </a:solidFill>
              </a:rPr>
              <a:t>0.12</a:t>
            </a:r>
            <a:endParaRPr lang="zh-TW" altLang="en-US" sz="2118" dirty="0">
              <a:solidFill>
                <a:srgbClr val="0000FF"/>
              </a:solidFill>
            </a:endParaRPr>
          </a:p>
        </p:txBody>
      </p:sp>
      <p:sp>
        <p:nvSpPr>
          <p:cNvPr id="59" name="矩形 77"/>
          <p:cNvSpPr/>
          <p:nvPr/>
        </p:nvSpPr>
        <p:spPr>
          <a:xfrm>
            <a:off x="546379" y="323289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60" name="矩形 78"/>
          <p:cNvSpPr/>
          <p:nvPr/>
        </p:nvSpPr>
        <p:spPr>
          <a:xfrm>
            <a:off x="518812" y="4681513"/>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61" name="文字方塊 80"/>
          <p:cNvSpPr txBox="1"/>
          <p:nvPr/>
        </p:nvSpPr>
        <p:spPr>
          <a:xfrm>
            <a:off x="557116" y="3221018"/>
            <a:ext cx="302559" cy="418256"/>
          </a:xfrm>
          <a:prstGeom prst="rect">
            <a:avLst/>
          </a:prstGeom>
          <a:noFill/>
        </p:spPr>
        <p:txBody>
          <a:bodyPr wrap="square" rtlCol="0">
            <a:spAutoFit/>
          </a:bodyPr>
          <a:lstStyle/>
          <a:p>
            <a:pPr algn="ctr"/>
            <a:r>
              <a:rPr lang="en-US" altLang="zh-TW" sz="2118" dirty="0">
                <a:solidFill>
                  <a:srgbClr val="0000FF"/>
                </a:solidFill>
              </a:rPr>
              <a:t>1</a:t>
            </a:r>
            <a:endParaRPr lang="zh-TW" altLang="en-US" sz="2118" dirty="0">
              <a:solidFill>
                <a:srgbClr val="0000FF"/>
              </a:solidFill>
            </a:endParaRPr>
          </a:p>
        </p:txBody>
      </p:sp>
      <p:sp>
        <p:nvSpPr>
          <p:cNvPr id="62" name="文字方塊 81"/>
          <p:cNvSpPr txBox="1"/>
          <p:nvPr/>
        </p:nvSpPr>
        <p:spPr>
          <a:xfrm>
            <a:off x="471885" y="4623681"/>
            <a:ext cx="431242" cy="418256"/>
          </a:xfrm>
          <a:prstGeom prst="rect">
            <a:avLst/>
          </a:prstGeom>
          <a:noFill/>
        </p:spPr>
        <p:txBody>
          <a:bodyPr wrap="square" rtlCol="0">
            <a:spAutoFit/>
          </a:bodyPr>
          <a:lstStyle/>
          <a:p>
            <a:pPr algn="ctr"/>
            <a:r>
              <a:rPr lang="en-US" altLang="zh-TW" sz="2118" dirty="0">
                <a:solidFill>
                  <a:srgbClr val="0000FF"/>
                </a:solidFill>
              </a:rPr>
              <a:t>-1</a:t>
            </a:r>
            <a:endParaRPr lang="zh-TW" altLang="en-US" sz="2118" dirty="0">
              <a:solidFill>
                <a:srgbClr val="0000FF"/>
              </a:solidFill>
            </a:endParaRPr>
          </a:p>
        </p:txBody>
      </p:sp>
      <p:sp>
        <p:nvSpPr>
          <p:cNvPr id="65" name="TextBox 64">
            <a:extLst>
              <a:ext uri="{FF2B5EF4-FFF2-40B4-BE49-F238E27FC236}">
                <a16:creationId xmlns:a16="http://schemas.microsoft.com/office/drawing/2014/main" id="{CD9C47BE-607A-43F6-A312-A27801BF5C1D}"/>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mc:AlternateContent xmlns:mc="http://schemas.openxmlformats.org/markup-compatibility/2006" xmlns:a14="http://schemas.microsoft.com/office/drawing/2010/main">
        <mc:Choice Requires="a14">
          <p:sp>
            <p:nvSpPr>
              <p:cNvPr id="82" name="文字方塊 7"/>
              <p:cNvSpPr txBox="1"/>
              <p:nvPr/>
            </p:nvSpPr>
            <p:spPr>
              <a:xfrm>
                <a:off x="3592832" y="4370398"/>
                <a:ext cx="3906390" cy="380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71" i="1">
                          <a:latin typeface="Cambria Math" panose="02040503050406030204" pitchFamily="18" charset="0"/>
                        </a:rPr>
                        <m:t>𝜎</m:t>
                      </m:r>
                      <m:d>
                        <m:dPr>
                          <m:ctrlPr>
                            <a:rPr lang="en-US" altLang="zh-TW" sz="2471" i="1">
                              <a:latin typeface="Cambria Math" panose="02040503050406030204" pitchFamily="18" charset="0"/>
                            </a:rPr>
                          </m:ctrlPr>
                        </m:dPr>
                        <m:e>
                          <m:r>
                            <a:rPr lang="en-US" altLang="zh-TW" sz="2471" i="1">
                              <a:latin typeface="Cambria Math" panose="02040503050406030204" pitchFamily="18" charset="0"/>
                            </a:rPr>
                            <m:t>                                                </m:t>
                          </m:r>
                        </m:e>
                      </m:d>
                    </m:oMath>
                  </m:oMathPara>
                </a14:m>
                <a:endParaRPr lang="zh-TW" altLang="en-US" sz="2471" dirty="0"/>
              </a:p>
            </p:txBody>
          </p:sp>
        </mc:Choice>
        <mc:Fallback xmlns="">
          <p:sp>
            <p:nvSpPr>
              <p:cNvPr id="82" name="文字方塊 7"/>
              <p:cNvSpPr txBox="1">
                <a:spLocks noRot="1" noChangeAspect="1" noMove="1" noResize="1" noEditPoints="1" noAdjustHandles="1" noChangeArrowheads="1" noChangeShapeType="1" noTextEdit="1"/>
              </p:cNvSpPr>
              <p:nvPr/>
            </p:nvSpPr>
            <p:spPr>
              <a:xfrm>
                <a:off x="3592832" y="4370398"/>
                <a:ext cx="3906390" cy="380232"/>
              </a:xfrm>
              <a:prstGeom prst="rect">
                <a:avLst/>
              </a:prstGeom>
              <a:blipFill>
                <a:blip r:embed="rId2"/>
                <a:stretch>
                  <a:fillRect l="-62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3" name="文字方塊 2"/>
              <p:cNvSpPr txBox="1"/>
              <p:nvPr/>
            </p:nvSpPr>
            <p:spPr>
              <a:xfrm>
                <a:off x="5562022" y="4246089"/>
                <a:ext cx="607154" cy="541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118" i="1">
                              <a:solidFill>
                                <a:srgbClr val="0000FF"/>
                              </a:solidFill>
                              <a:latin typeface="Cambria Math" panose="02040503050406030204" pitchFamily="18" charset="0"/>
                            </a:rPr>
                          </m:ctrlPr>
                        </m:dPr>
                        <m:e>
                          <m:m>
                            <m:mPr>
                              <m:mcs>
                                <m:mc>
                                  <m:mcPr>
                                    <m:count m:val="1"/>
                                    <m:mcJc m:val="center"/>
                                  </m:mcPr>
                                </m:mc>
                              </m:mcs>
                              <m:ctrlPr>
                                <a:rPr lang="en-US" altLang="zh-TW" sz="2118" i="1">
                                  <a:solidFill>
                                    <a:srgbClr val="0000FF"/>
                                  </a:solidFill>
                                  <a:latin typeface="Cambria Math" panose="02040503050406030204" pitchFamily="18" charset="0"/>
                                </a:rPr>
                              </m:ctrlPr>
                            </m:mPr>
                            <m:mr>
                              <m:e>
                                <m:r>
                                  <m:rPr>
                                    <m:brk m:alnAt="7"/>
                                  </m:rPr>
                                  <a:rPr lang="en-US" altLang="zh-TW" sz="2118" i="1">
                                    <a:solidFill>
                                      <a:srgbClr val="0000FF"/>
                                    </a:solidFill>
                                    <a:latin typeface="Cambria Math" panose="02040503050406030204" pitchFamily="18" charset="0"/>
                                  </a:rPr>
                                  <m:t>1</m:t>
                                </m:r>
                              </m:e>
                            </m:mr>
                            <m:mr>
                              <m:e>
                                <m:r>
                                  <a:rPr lang="en-US" altLang="zh-TW" sz="2118" i="1">
                                    <a:solidFill>
                                      <a:srgbClr val="0000FF"/>
                                    </a:solidFill>
                                    <a:latin typeface="Cambria Math" panose="02040503050406030204" pitchFamily="18" charset="0"/>
                                  </a:rPr>
                                  <m:t>−1</m:t>
                                </m:r>
                              </m:e>
                            </m:mr>
                          </m:m>
                        </m:e>
                      </m:d>
                    </m:oMath>
                  </m:oMathPara>
                </a14:m>
                <a:endParaRPr lang="zh-TW" altLang="en-US" sz="2118" dirty="0">
                  <a:solidFill>
                    <a:srgbClr val="0000FF"/>
                  </a:solidFill>
                </a:endParaRPr>
              </a:p>
            </p:txBody>
          </p:sp>
        </mc:Choice>
        <mc:Fallback xmlns="">
          <p:sp>
            <p:nvSpPr>
              <p:cNvPr id="83" name="文字方塊 2"/>
              <p:cNvSpPr txBox="1">
                <a:spLocks noRot="1" noChangeAspect="1" noMove="1" noResize="1" noEditPoints="1" noAdjustHandles="1" noChangeArrowheads="1" noChangeShapeType="1" noTextEdit="1"/>
              </p:cNvSpPr>
              <p:nvPr/>
            </p:nvSpPr>
            <p:spPr>
              <a:xfrm>
                <a:off x="5562022" y="4246089"/>
                <a:ext cx="607154" cy="541687"/>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4" name="文字方塊 69"/>
              <p:cNvSpPr txBox="1"/>
              <p:nvPr/>
            </p:nvSpPr>
            <p:spPr>
              <a:xfrm>
                <a:off x="4005364" y="4244771"/>
                <a:ext cx="1233286" cy="541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118" i="1">
                              <a:solidFill>
                                <a:srgbClr val="FFC000"/>
                              </a:solidFill>
                              <a:latin typeface="Cambria Math" panose="02040503050406030204" pitchFamily="18" charset="0"/>
                            </a:rPr>
                          </m:ctrlPr>
                        </m:dPr>
                        <m:e>
                          <m:m>
                            <m:mPr>
                              <m:mcs>
                                <m:mc>
                                  <m:mcPr>
                                    <m:count m:val="2"/>
                                    <m:mcJc m:val="center"/>
                                  </m:mcPr>
                                </m:mc>
                              </m:mcs>
                              <m:ctrlPr>
                                <a:rPr lang="en-US" altLang="zh-TW" sz="2118" i="1">
                                  <a:solidFill>
                                    <a:srgbClr val="FFC000"/>
                                  </a:solidFill>
                                  <a:latin typeface="Cambria Math" panose="02040503050406030204" pitchFamily="18" charset="0"/>
                                </a:rPr>
                              </m:ctrlPr>
                            </m:mPr>
                            <m:mr>
                              <m:e>
                                <m:r>
                                  <m:rPr>
                                    <m:brk m:alnAt="7"/>
                                  </m:rPr>
                                  <a:rPr lang="en-US" altLang="zh-TW" sz="2118" i="1">
                                    <a:solidFill>
                                      <a:srgbClr val="FFC000"/>
                                    </a:solidFill>
                                    <a:latin typeface="Cambria Math" panose="02040503050406030204" pitchFamily="18" charset="0"/>
                                  </a:rPr>
                                  <m:t>1</m:t>
                                </m:r>
                              </m:e>
                              <m:e>
                                <m:r>
                                  <a:rPr lang="en-US" altLang="zh-TW" sz="2118" i="1">
                                    <a:solidFill>
                                      <a:srgbClr val="FFC000"/>
                                    </a:solidFill>
                                    <a:latin typeface="Cambria Math" panose="02040503050406030204" pitchFamily="18" charset="0"/>
                                  </a:rPr>
                                  <m:t>−2</m:t>
                                </m:r>
                              </m:e>
                            </m:mr>
                            <m:mr>
                              <m:e>
                                <m:r>
                                  <a:rPr lang="en-US" altLang="zh-TW" sz="2118" i="1">
                                    <a:solidFill>
                                      <a:srgbClr val="FFC000"/>
                                    </a:solidFill>
                                    <a:latin typeface="Cambria Math" panose="02040503050406030204" pitchFamily="18" charset="0"/>
                                  </a:rPr>
                                  <m:t>−1</m:t>
                                </m:r>
                              </m:e>
                              <m:e>
                                <m:r>
                                  <a:rPr lang="en-US" altLang="zh-TW" sz="2118" i="1">
                                    <a:solidFill>
                                      <a:srgbClr val="FFC000"/>
                                    </a:solidFill>
                                    <a:latin typeface="Cambria Math" panose="02040503050406030204" pitchFamily="18" charset="0"/>
                                  </a:rPr>
                                  <m:t>1</m:t>
                                </m:r>
                              </m:e>
                            </m:mr>
                          </m:m>
                        </m:e>
                      </m:d>
                    </m:oMath>
                  </m:oMathPara>
                </a14:m>
                <a:endParaRPr lang="zh-TW" altLang="en-US" sz="2118" dirty="0">
                  <a:solidFill>
                    <a:srgbClr val="FFC000"/>
                  </a:solidFill>
                </a:endParaRPr>
              </a:p>
            </p:txBody>
          </p:sp>
        </mc:Choice>
        <mc:Fallback xmlns="">
          <p:sp>
            <p:nvSpPr>
              <p:cNvPr id="84" name="文字方塊 69"/>
              <p:cNvSpPr txBox="1">
                <a:spLocks noRot="1" noChangeAspect="1" noMove="1" noResize="1" noEditPoints="1" noAdjustHandles="1" noChangeArrowheads="1" noChangeShapeType="1" noTextEdit="1"/>
              </p:cNvSpPr>
              <p:nvPr/>
            </p:nvSpPr>
            <p:spPr>
              <a:xfrm>
                <a:off x="4005364" y="4244771"/>
                <a:ext cx="1233286" cy="541687"/>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5" name="文字方塊 70"/>
              <p:cNvSpPr txBox="1"/>
              <p:nvPr/>
            </p:nvSpPr>
            <p:spPr>
              <a:xfrm>
                <a:off x="6449371" y="4380836"/>
                <a:ext cx="301365" cy="380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rPr>
                        <m:t>+</m:t>
                      </m:r>
                    </m:oMath>
                  </m:oMathPara>
                </a14:m>
                <a:endParaRPr lang="zh-TW" altLang="en-US" sz="2471" dirty="0"/>
              </a:p>
            </p:txBody>
          </p:sp>
        </mc:Choice>
        <mc:Fallback xmlns="">
          <p:sp>
            <p:nvSpPr>
              <p:cNvPr id="85" name="文字方塊 70"/>
              <p:cNvSpPr txBox="1">
                <a:spLocks noRot="1" noChangeAspect="1" noMove="1" noResize="1" noEditPoints="1" noAdjustHandles="1" noChangeArrowheads="1" noChangeShapeType="1" noTextEdit="1"/>
              </p:cNvSpPr>
              <p:nvPr/>
            </p:nvSpPr>
            <p:spPr>
              <a:xfrm>
                <a:off x="6449371" y="4380836"/>
                <a:ext cx="301365" cy="380232"/>
              </a:xfrm>
              <a:prstGeom prst="rect">
                <a:avLst/>
              </a:prstGeom>
              <a:blipFill>
                <a:blip r:embed="rId5"/>
                <a:stretch>
                  <a:fillRect l="-22449" r="-20408" b="-483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6" name="文字方塊 66"/>
              <p:cNvSpPr txBox="1"/>
              <p:nvPr/>
            </p:nvSpPr>
            <p:spPr>
              <a:xfrm>
                <a:off x="6891323" y="4236773"/>
                <a:ext cx="403572" cy="543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118" i="1">
                              <a:solidFill>
                                <a:srgbClr val="00B050"/>
                              </a:solidFill>
                              <a:latin typeface="Cambria Math" panose="02040503050406030204" pitchFamily="18" charset="0"/>
                            </a:rPr>
                          </m:ctrlPr>
                        </m:dPr>
                        <m:e>
                          <m:m>
                            <m:mPr>
                              <m:mcs>
                                <m:mc>
                                  <m:mcPr>
                                    <m:count m:val="1"/>
                                    <m:mcJc m:val="center"/>
                                  </m:mcPr>
                                </m:mc>
                              </m:mcs>
                              <m:ctrlPr>
                                <a:rPr lang="en-US" altLang="zh-TW" sz="2118" i="1">
                                  <a:solidFill>
                                    <a:srgbClr val="00B050"/>
                                  </a:solidFill>
                                  <a:latin typeface="Cambria Math" panose="02040503050406030204" pitchFamily="18" charset="0"/>
                                </a:rPr>
                              </m:ctrlPr>
                            </m:mPr>
                            <m:mr>
                              <m:e>
                                <m:r>
                                  <m:rPr>
                                    <m:brk m:alnAt="7"/>
                                  </m:rPr>
                                  <a:rPr lang="en-US" altLang="zh-TW" sz="2118" i="1">
                                    <a:solidFill>
                                      <a:srgbClr val="00B050"/>
                                    </a:solidFill>
                                    <a:latin typeface="Cambria Math" panose="02040503050406030204" pitchFamily="18" charset="0"/>
                                  </a:rPr>
                                  <m:t>1</m:t>
                                </m:r>
                              </m:e>
                            </m:mr>
                            <m:mr>
                              <m:e>
                                <m:r>
                                  <a:rPr lang="en-US" altLang="zh-TW" sz="2118" i="1">
                                    <a:solidFill>
                                      <a:srgbClr val="00B050"/>
                                    </a:solidFill>
                                    <a:latin typeface="Cambria Math" panose="02040503050406030204" pitchFamily="18" charset="0"/>
                                  </a:rPr>
                                  <m:t>0</m:t>
                                </m:r>
                              </m:e>
                            </m:mr>
                          </m:m>
                        </m:e>
                      </m:d>
                    </m:oMath>
                  </m:oMathPara>
                </a14:m>
                <a:endParaRPr lang="zh-TW" altLang="en-US" sz="2118" dirty="0">
                  <a:solidFill>
                    <a:srgbClr val="00B050"/>
                  </a:solidFill>
                </a:endParaRPr>
              </a:p>
            </p:txBody>
          </p:sp>
        </mc:Choice>
        <mc:Fallback xmlns="">
          <p:sp>
            <p:nvSpPr>
              <p:cNvPr id="86" name="文字方塊 66"/>
              <p:cNvSpPr txBox="1">
                <a:spLocks noRot="1" noChangeAspect="1" noMove="1" noResize="1" noEditPoints="1" noAdjustHandles="1" noChangeArrowheads="1" noChangeShapeType="1" noTextEdit="1"/>
              </p:cNvSpPr>
              <p:nvPr/>
            </p:nvSpPr>
            <p:spPr>
              <a:xfrm>
                <a:off x="6891323" y="4236773"/>
                <a:ext cx="403572" cy="543803"/>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7" name="文字方塊 67"/>
              <p:cNvSpPr txBox="1"/>
              <p:nvPr/>
            </p:nvSpPr>
            <p:spPr>
              <a:xfrm>
                <a:off x="8064821" y="4234643"/>
                <a:ext cx="761042" cy="543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118" i="1">
                              <a:solidFill>
                                <a:srgbClr val="0000FF"/>
                              </a:solidFill>
                              <a:latin typeface="Cambria Math" panose="02040503050406030204" pitchFamily="18" charset="0"/>
                            </a:rPr>
                          </m:ctrlPr>
                        </m:dPr>
                        <m:e>
                          <m:m>
                            <m:mPr>
                              <m:mcs>
                                <m:mc>
                                  <m:mcPr>
                                    <m:count m:val="1"/>
                                    <m:mcJc m:val="center"/>
                                  </m:mcPr>
                                </m:mc>
                              </m:mcs>
                              <m:ctrlPr>
                                <a:rPr lang="en-US" altLang="zh-TW" sz="2118" i="1">
                                  <a:solidFill>
                                    <a:srgbClr val="0000FF"/>
                                  </a:solidFill>
                                  <a:latin typeface="Cambria Math" panose="02040503050406030204" pitchFamily="18" charset="0"/>
                                </a:rPr>
                              </m:ctrlPr>
                            </m:mPr>
                            <m:mr>
                              <m:e>
                                <m:r>
                                  <m:rPr>
                                    <m:brk m:alnAt="7"/>
                                  </m:rPr>
                                  <a:rPr lang="en-US" altLang="zh-TW" sz="2118" i="1">
                                    <a:solidFill>
                                      <a:srgbClr val="0000FF"/>
                                    </a:solidFill>
                                    <a:latin typeface="Cambria Math" panose="02040503050406030204" pitchFamily="18" charset="0"/>
                                  </a:rPr>
                                  <m:t>0</m:t>
                                </m:r>
                                <m:r>
                                  <a:rPr lang="en-US" altLang="zh-TW" sz="2118" i="1">
                                    <a:solidFill>
                                      <a:srgbClr val="0000FF"/>
                                    </a:solidFill>
                                    <a:latin typeface="Cambria Math" panose="02040503050406030204" pitchFamily="18" charset="0"/>
                                  </a:rPr>
                                  <m:t>.98</m:t>
                                </m:r>
                              </m:e>
                            </m:mr>
                            <m:mr>
                              <m:e>
                                <m:r>
                                  <a:rPr lang="en-US" altLang="zh-TW" sz="2118" i="1">
                                    <a:solidFill>
                                      <a:srgbClr val="0000FF"/>
                                    </a:solidFill>
                                    <a:latin typeface="Cambria Math" panose="02040503050406030204" pitchFamily="18" charset="0"/>
                                  </a:rPr>
                                  <m:t>0.12</m:t>
                                </m:r>
                              </m:e>
                            </m:mr>
                          </m:m>
                        </m:e>
                      </m:d>
                    </m:oMath>
                  </m:oMathPara>
                </a14:m>
                <a:endParaRPr lang="zh-TW" altLang="en-US" sz="2118" dirty="0">
                  <a:solidFill>
                    <a:srgbClr val="0000FF"/>
                  </a:solidFill>
                </a:endParaRPr>
              </a:p>
            </p:txBody>
          </p:sp>
        </mc:Choice>
        <mc:Fallback xmlns="">
          <p:sp>
            <p:nvSpPr>
              <p:cNvPr id="87" name="文字方塊 67"/>
              <p:cNvSpPr txBox="1">
                <a:spLocks noRot="1" noChangeAspect="1" noMove="1" noResize="1" noEditPoints="1" noAdjustHandles="1" noChangeArrowheads="1" noChangeShapeType="1" noTextEdit="1"/>
              </p:cNvSpPr>
              <p:nvPr/>
            </p:nvSpPr>
            <p:spPr>
              <a:xfrm>
                <a:off x="8064821" y="4234643"/>
                <a:ext cx="761042" cy="543803"/>
              </a:xfrm>
              <a:prstGeom prst="rect">
                <a:avLst/>
              </a:prstGeom>
              <a:blipFill>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8" name="矩形 4"/>
              <p:cNvSpPr/>
              <p:nvPr/>
            </p:nvSpPr>
            <p:spPr>
              <a:xfrm>
                <a:off x="7563407" y="4320781"/>
                <a:ext cx="486030" cy="472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rPr>
                        <m:t>=</m:t>
                      </m:r>
                    </m:oMath>
                  </m:oMathPara>
                </a14:m>
                <a:endParaRPr lang="zh-TW" altLang="en-US" sz="2471" dirty="0">
                  <a:solidFill>
                    <a:srgbClr val="0000FF"/>
                  </a:solidFill>
                </a:endParaRPr>
              </a:p>
            </p:txBody>
          </p:sp>
        </mc:Choice>
        <mc:Fallback xmlns="">
          <p:sp>
            <p:nvSpPr>
              <p:cNvPr id="88" name="矩形 4"/>
              <p:cNvSpPr>
                <a:spLocks noRot="1" noChangeAspect="1" noMove="1" noResize="1" noEditPoints="1" noAdjustHandles="1" noChangeArrowheads="1" noChangeShapeType="1" noTextEdit="1"/>
              </p:cNvSpPr>
              <p:nvPr/>
            </p:nvSpPr>
            <p:spPr>
              <a:xfrm>
                <a:off x="7563407" y="4320781"/>
                <a:ext cx="486030" cy="472565"/>
              </a:xfrm>
              <a:prstGeom prst="rect">
                <a:avLst/>
              </a:prstGeom>
              <a:blipFill>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9" name="文字方塊 96"/>
              <p:cNvSpPr txBox="1"/>
              <p:nvPr/>
            </p:nvSpPr>
            <p:spPr>
              <a:xfrm>
                <a:off x="5423303" y="5112697"/>
                <a:ext cx="607154" cy="540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118" i="1">
                              <a:solidFill>
                                <a:srgbClr val="FF0000"/>
                              </a:solidFill>
                              <a:latin typeface="Cambria Math" panose="02040503050406030204" pitchFamily="18" charset="0"/>
                            </a:rPr>
                          </m:ctrlPr>
                        </m:dPr>
                        <m:e>
                          <m:m>
                            <m:mPr>
                              <m:mcs>
                                <m:mc>
                                  <m:mcPr>
                                    <m:count m:val="1"/>
                                    <m:mcJc m:val="center"/>
                                  </m:mcPr>
                                </m:mc>
                              </m:mcs>
                              <m:ctrlPr>
                                <a:rPr lang="en-US" altLang="zh-TW" sz="2118" i="1">
                                  <a:solidFill>
                                    <a:srgbClr val="FF0000"/>
                                  </a:solidFill>
                                  <a:latin typeface="Cambria Math" panose="02040503050406030204" pitchFamily="18" charset="0"/>
                                </a:rPr>
                              </m:ctrlPr>
                            </m:mPr>
                            <m:mr>
                              <m:e>
                                <m:r>
                                  <m:rPr>
                                    <m:brk m:alnAt="7"/>
                                  </m:rPr>
                                  <a:rPr lang="en-US" altLang="zh-TW" sz="2118" i="1">
                                    <a:solidFill>
                                      <a:srgbClr val="FF0000"/>
                                    </a:solidFill>
                                    <a:latin typeface="Cambria Math" panose="02040503050406030204" pitchFamily="18" charset="0"/>
                                  </a:rPr>
                                  <m:t>4</m:t>
                                </m:r>
                              </m:e>
                            </m:mr>
                            <m:mr>
                              <m:e>
                                <m:r>
                                  <a:rPr lang="en-US" altLang="zh-TW" sz="2118" i="1">
                                    <a:solidFill>
                                      <a:srgbClr val="FF0000"/>
                                    </a:solidFill>
                                    <a:latin typeface="Cambria Math" panose="02040503050406030204" pitchFamily="18" charset="0"/>
                                  </a:rPr>
                                  <m:t>−2</m:t>
                                </m:r>
                              </m:e>
                            </m:mr>
                          </m:m>
                        </m:e>
                      </m:d>
                    </m:oMath>
                  </m:oMathPara>
                </a14:m>
                <a:endParaRPr lang="zh-TW" altLang="en-US" sz="2118" dirty="0">
                  <a:solidFill>
                    <a:srgbClr val="FF0000"/>
                  </a:solidFill>
                </a:endParaRPr>
              </a:p>
            </p:txBody>
          </p:sp>
        </mc:Choice>
        <mc:Fallback xmlns="">
          <p:sp>
            <p:nvSpPr>
              <p:cNvPr id="89" name="文字方塊 96"/>
              <p:cNvSpPr txBox="1">
                <a:spLocks noRot="1" noChangeAspect="1" noMove="1" noResize="1" noEditPoints="1" noAdjustHandles="1" noChangeArrowheads="1" noChangeShapeType="1" noTextEdit="1"/>
              </p:cNvSpPr>
              <p:nvPr/>
            </p:nvSpPr>
            <p:spPr>
              <a:xfrm>
                <a:off x="5423303" y="5112697"/>
                <a:ext cx="607154" cy="540533"/>
              </a:xfrm>
              <a:prstGeom prst="rect">
                <a:avLst/>
              </a:prstGeom>
              <a:blipFill>
                <a:blip r:embed="rId9"/>
                <a:stretch>
                  <a:fillRect/>
                </a:stretch>
              </a:blipFill>
            </p:spPr>
            <p:txBody>
              <a:bodyPr/>
              <a:lstStyle/>
              <a:p>
                <a:r>
                  <a:rPr lang="tr-TR">
                    <a:noFill/>
                  </a:rPr>
                  <a:t> </a:t>
                </a:r>
              </a:p>
            </p:txBody>
          </p:sp>
        </mc:Fallback>
      </mc:AlternateContent>
      <p:sp>
        <p:nvSpPr>
          <p:cNvPr id="90" name="右大括弧 8"/>
          <p:cNvSpPr/>
          <p:nvPr/>
        </p:nvSpPr>
        <p:spPr>
          <a:xfrm rot="5400000">
            <a:off x="5700765" y="3302417"/>
            <a:ext cx="76459" cy="3267604"/>
          </a:xfrm>
          <a:prstGeom prst="rightBrace">
            <a:avLst>
              <a:gd name="adj1" fmla="val 11539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588"/>
          </a:p>
        </p:txBody>
      </p:sp>
      <p:grpSp>
        <p:nvGrpSpPr>
          <p:cNvPr id="91" name="群組 3"/>
          <p:cNvGrpSpPr/>
          <p:nvPr/>
        </p:nvGrpSpPr>
        <p:grpSpPr>
          <a:xfrm>
            <a:off x="4039928" y="3163401"/>
            <a:ext cx="3369384" cy="773891"/>
            <a:chOff x="-90748" y="4911258"/>
            <a:chExt cx="3818635" cy="877076"/>
          </a:xfrm>
        </p:grpSpPr>
        <p:sp>
          <p:nvSpPr>
            <p:cNvPr id="92" name="矩形 70"/>
            <p:cNvSpPr/>
            <p:nvPr/>
          </p:nvSpPr>
          <p:spPr>
            <a:xfrm>
              <a:off x="2614785" y="4922520"/>
              <a:ext cx="450868" cy="854551"/>
            </a:xfrm>
            <a:prstGeom prst="rect">
              <a:avLst/>
            </a:prstGeom>
            <a:solidFill>
              <a:schemeClr val="accent3">
                <a:lumMod val="60000"/>
                <a:lumOff val="4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endParaRPr lang="zh-TW" altLang="en-US" sz="2118" baseline="30000" dirty="0"/>
            </a:p>
          </p:txBody>
        </p:sp>
        <p:sp>
          <p:nvSpPr>
            <p:cNvPr id="93" name="矩形 142"/>
            <p:cNvSpPr/>
            <p:nvPr/>
          </p:nvSpPr>
          <p:spPr>
            <a:xfrm>
              <a:off x="719464" y="4920295"/>
              <a:ext cx="807843" cy="832399"/>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endParaRPr lang="zh-TW" altLang="en-US" sz="2118" baseline="30000" dirty="0"/>
            </a:p>
          </p:txBody>
        </p:sp>
        <p:sp>
          <p:nvSpPr>
            <p:cNvPr id="94" name="矩形 143"/>
            <p:cNvSpPr/>
            <p:nvPr/>
          </p:nvSpPr>
          <p:spPr>
            <a:xfrm>
              <a:off x="1616336" y="4911258"/>
              <a:ext cx="441359" cy="8770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95" name="文字方塊 2"/>
            <p:cNvSpPr txBox="1"/>
            <p:nvPr/>
          </p:nvSpPr>
          <p:spPr>
            <a:xfrm>
              <a:off x="2226981" y="5106861"/>
              <a:ext cx="360621" cy="474023"/>
            </a:xfrm>
            <a:prstGeom prst="rect">
              <a:avLst/>
            </a:prstGeom>
            <a:noFill/>
          </p:spPr>
          <p:txBody>
            <a:bodyPr wrap="square" rtlCol="0">
              <a:spAutoFit/>
            </a:bodyPr>
            <a:lstStyle/>
            <a:p>
              <a:pPr algn="ctr"/>
              <a:r>
                <a:rPr lang="en-US" altLang="zh-TW" sz="2118" dirty="0"/>
                <a:t>+</a:t>
              </a:r>
              <a:endParaRPr lang="zh-TW" altLang="en-US" sz="2118" dirty="0"/>
            </a:p>
          </p:txBody>
        </p:sp>
        <mc:AlternateContent xmlns:mc="http://schemas.openxmlformats.org/markup-compatibility/2006" xmlns:a14="http://schemas.microsoft.com/office/drawing/2010/main">
          <mc:Choice Requires="a14">
            <p:sp>
              <p:nvSpPr>
                <p:cNvPr id="96" name="文字方塊 144"/>
                <p:cNvSpPr txBox="1"/>
                <p:nvPr/>
              </p:nvSpPr>
              <p:spPr>
                <a:xfrm>
                  <a:off x="-90748" y="5165130"/>
                  <a:ext cx="3818635" cy="369379"/>
                </a:xfrm>
                <a:prstGeom prst="rect">
                  <a:avLst/>
                </a:prstGeom>
                <a:noFill/>
              </p:spPr>
              <p:txBody>
                <a:bodyPr wrap="none" lIns="0" tIns="0" rIns="0" bIns="0" rtlCol="0">
                  <a:spAutoFit/>
                </a:bodyPr>
                <a:lstStyle/>
                <a:p>
                  <a:r>
                    <a:rPr lang="en-US" altLang="zh-TW" sz="2118" dirty="0"/>
                    <a:t>      </a:t>
                  </a:r>
                  <a14:m>
                    <m:oMath xmlns:m="http://schemas.openxmlformats.org/officeDocument/2006/math">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r>
                        <a:rPr lang="en-US" altLang="zh-TW" sz="2118" i="1">
                          <a:latin typeface="Cambria Math" panose="02040503050406030204" pitchFamily="18" charset="0"/>
                        </a:rPr>
                        <m:t> = </m:t>
                      </m:r>
                    </m:oMath>
                  </a14:m>
                  <a:endParaRPr lang="zh-TW" altLang="en-US" sz="2118" dirty="0"/>
                </a:p>
              </p:txBody>
            </p:sp>
          </mc:Choice>
          <mc:Fallback xmlns="">
            <p:sp>
              <p:nvSpPr>
                <p:cNvPr id="96" name="文字方塊 144"/>
                <p:cNvSpPr txBox="1">
                  <a:spLocks noRot="1" noChangeAspect="1" noMove="1" noResize="1" noEditPoints="1" noAdjustHandles="1" noChangeArrowheads="1" noChangeShapeType="1" noTextEdit="1"/>
                </p:cNvSpPr>
                <p:nvPr/>
              </p:nvSpPr>
              <p:spPr>
                <a:xfrm>
                  <a:off x="-90748" y="5165130"/>
                  <a:ext cx="3818635" cy="369379"/>
                </a:xfrm>
                <a:prstGeom prst="rect">
                  <a:avLst/>
                </a:prstGeom>
                <a:blipFill>
                  <a:blip r:embed="rId10"/>
                  <a:stretch>
                    <a:fillRect/>
                  </a:stretch>
                </a:blipFill>
              </p:spPr>
              <p:txBody>
                <a:bodyPr/>
                <a:lstStyle/>
                <a:p>
                  <a:r>
                    <a:rPr lang="tr-TR">
                      <a:noFill/>
                    </a:rPr>
                    <a:t> </a:t>
                  </a:r>
                </a:p>
              </p:txBody>
            </p:sp>
          </mc:Fallback>
        </mc:AlternateContent>
      </p:grpSp>
      <p:sp>
        <p:nvSpPr>
          <p:cNvPr id="97" name="矩形 88"/>
          <p:cNvSpPr/>
          <p:nvPr/>
        </p:nvSpPr>
        <p:spPr>
          <a:xfrm>
            <a:off x="7549999" y="3160969"/>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endParaRPr lang="zh-TW" altLang="en-US" sz="2118" baseline="30000" dirty="0"/>
          </a:p>
        </p:txBody>
      </p:sp>
    </p:spTree>
    <p:extLst>
      <p:ext uri="{BB962C8B-B14F-4D97-AF65-F5344CB8AC3E}">
        <p14:creationId xmlns:p14="http://schemas.microsoft.com/office/powerpoint/2010/main" val="32111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5" grpId="0"/>
      <p:bldP spid="48" grpId="0"/>
      <p:bldP spid="49" grpId="0"/>
      <p:bldP spid="50" grpId="0"/>
      <p:bldP spid="51" grpId="0"/>
      <p:bldP spid="52" grpId="0"/>
      <p:bldP spid="61" grpId="0"/>
      <p:bldP spid="62" grpId="0"/>
      <p:bldP spid="82" grpId="0"/>
      <p:bldP spid="83" grpId="0"/>
      <p:bldP spid="84" grpId="0"/>
      <p:bldP spid="85" grpId="0"/>
      <p:bldP spid="86" grpId="0"/>
      <p:bldP spid="87" grpId="0"/>
      <p:bldP spid="88" grpId="0"/>
      <p:bldP spid="89" grpId="0"/>
      <p:bldP spid="90"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the first layer</a:t>
            </a:r>
          </a:p>
          <a:p>
            <a:pPr lvl="1"/>
            <a:r>
              <a:rPr lang="en-US" dirty="0"/>
              <a:t>Input vector </a:t>
            </a:r>
            <a:r>
              <a:rPr lang="en-US" i="1" dirty="0"/>
              <a:t>x</a:t>
            </a:r>
            <a:r>
              <a:rPr lang="en-US" dirty="0"/>
              <a:t>, weights matrix </a:t>
            </a:r>
            <a:r>
              <a:rPr lang="en-US" i="1" dirty="0"/>
              <a:t>W</a:t>
            </a:r>
            <a:r>
              <a:rPr lang="en-US" baseline="30000" dirty="0"/>
              <a:t>1</a:t>
            </a:r>
            <a:r>
              <a:rPr lang="en-US" dirty="0"/>
              <a:t>, bias vector </a:t>
            </a:r>
            <a:r>
              <a:rPr lang="en-US" i="1" dirty="0"/>
              <a:t>b</a:t>
            </a:r>
            <a:r>
              <a:rPr lang="en-US" baseline="30000" dirty="0"/>
              <a:t>1</a:t>
            </a:r>
            <a:r>
              <a:rPr lang="en-US" dirty="0"/>
              <a:t>, output vector </a:t>
            </a:r>
            <a:r>
              <a:rPr lang="en-US" i="1" dirty="0"/>
              <a:t>a</a:t>
            </a:r>
            <a:r>
              <a:rPr lang="en-US" baseline="30000" dirty="0"/>
              <a:t>1</a:t>
            </a:r>
          </a:p>
        </p:txBody>
      </p:sp>
      <p:sp>
        <p:nvSpPr>
          <p:cNvPr id="57" name="Content Placeholder 56">
            <a:extLst>
              <a:ext uri="{FF2B5EF4-FFF2-40B4-BE49-F238E27FC236}">
                <a16:creationId xmlns:a16="http://schemas.microsoft.com/office/drawing/2014/main" id="{0561486F-D1A1-4F36-BDDE-1CB38A28B83B}"/>
              </a:ext>
            </a:extLst>
          </p:cNvPr>
          <p:cNvSpPr>
            <a:spLocks noGrp="1"/>
          </p:cNvSpPr>
          <p:nvPr>
            <p:ph idx="10"/>
          </p:nvPr>
        </p:nvSpPr>
        <p:spPr/>
        <p:txBody>
          <a:bodyPr/>
          <a:lstStyle/>
          <a:p>
            <a:r>
              <a:rPr lang="en-US" dirty="0"/>
              <a:t>Introduction to Neural Networks</a:t>
            </a:r>
          </a:p>
          <a:p>
            <a:endParaRPr lang="en-US" dirty="0"/>
          </a:p>
        </p:txBody>
      </p:sp>
      <p:sp>
        <p:nvSpPr>
          <p:cNvPr id="4" name="矩形 77"/>
          <p:cNvSpPr/>
          <p:nvPr/>
        </p:nvSpPr>
        <p:spPr>
          <a:xfrm>
            <a:off x="6469912" y="2709197"/>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5" name="矩形 73"/>
          <p:cNvSpPr/>
          <p:nvPr/>
        </p:nvSpPr>
        <p:spPr>
          <a:xfrm>
            <a:off x="2807758" y="2755448"/>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6" name="矩形 74"/>
          <p:cNvSpPr/>
          <p:nvPr/>
        </p:nvSpPr>
        <p:spPr>
          <a:xfrm>
            <a:off x="3977393" y="2741024"/>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7" name="矩形 75"/>
          <p:cNvSpPr/>
          <p:nvPr/>
        </p:nvSpPr>
        <p:spPr>
          <a:xfrm>
            <a:off x="5222886" y="2755448"/>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8" name="矩形 76"/>
          <p:cNvSpPr/>
          <p:nvPr/>
        </p:nvSpPr>
        <p:spPr>
          <a:xfrm>
            <a:off x="1763844" y="2779837"/>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9" name="直線單箭頭接點 92"/>
          <p:cNvCxnSpPr/>
          <p:nvPr/>
        </p:nvCxnSpPr>
        <p:spPr>
          <a:xfrm>
            <a:off x="5564187" y="3680524"/>
            <a:ext cx="89876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5660642" y="4779839"/>
            <a:ext cx="7991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5543112" y="2993345"/>
            <a:ext cx="9267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824186" y="3413096"/>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3" name="矩形 96"/>
          <p:cNvSpPr/>
          <p:nvPr/>
        </p:nvSpPr>
        <p:spPr>
          <a:xfrm>
            <a:off x="1829320" y="2909864"/>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4" name="Object 12"/>
          <p:cNvGraphicFramePr>
            <a:graphicFrameLocks noChangeAspect="1"/>
          </p:cNvGraphicFramePr>
          <p:nvPr/>
        </p:nvGraphicFramePr>
        <p:xfrm>
          <a:off x="1840525" y="2825820"/>
          <a:ext cx="287151" cy="407614"/>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14" name="Object 12"/>
                      <p:cNvPicPr>
                        <a:picLocks noChangeAspect="1" noChangeArrowheads="1"/>
                      </p:cNvPicPr>
                      <p:nvPr/>
                    </p:nvPicPr>
                    <p:blipFill>
                      <a:blip r:embed="rId3"/>
                      <a:srcRect/>
                      <a:stretch>
                        <a:fillRect/>
                      </a:stretch>
                    </p:blipFill>
                    <p:spPr bwMode="auto">
                      <a:xfrm>
                        <a:off x="1840525" y="2825820"/>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1845198" y="3339993"/>
          <a:ext cx="310963" cy="407614"/>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15" name="Object 12"/>
                      <p:cNvPicPr>
                        <a:picLocks noChangeAspect="1" noChangeArrowheads="1"/>
                      </p:cNvPicPr>
                      <p:nvPr/>
                    </p:nvPicPr>
                    <p:blipFill>
                      <a:blip r:embed="rId5"/>
                      <a:srcRect/>
                      <a:stretch>
                        <a:fillRect/>
                      </a:stretch>
                    </p:blipFill>
                    <p:spPr bwMode="auto">
                      <a:xfrm>
                        <a:off x="1845198" y="3339993"/>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2893444" y="2765156"/>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7" name="橢圓 100"/>
          <p:cNvSpPr/>
          <p:nvPr/>
        </p:nvSpPr>
        <p:spPr>
          <a:xfrm>
            <a:off x="2895510" y="345212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8" name="橢圓 101"/>
          <p:cNvSpPr/>
          <p:nvPr/>
        </p:nvSpPr>
        <p:spPr>
          <a:xfrm>
            <a:off x="2885246" y="453566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9" name="文字方塊 102"/>
          <p:cNvSpPr txBox="1"/>
          <p:nvPr/>
        </p:nvSpPr>
        <p:spPr>
          <a:xfrm rot="5400000">
            <a:off x="2882822" y="3830362"/>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0" name="矩形 103"/>
          <p:cNvSpPr/>
          <p:nvPr/>
        </p:nvSpPr>
        <p:spPr>
          <a:xfrm>
            <a:off x="1832591" y="4646411"/>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21" name="Object 12"/>
          <p:cNvGraphicFramePr>
            <a:graphicFrameLocks noChangeAspect="1"/>
          </p:cNvGraphicFramePr>
          <p:nvPr/>
        </p:nvGraphicFramePr>
        <p:xfrm>
          <a:off x="1829841" y="4561481"/>
          <a:ext cx="359989" cy="431426"/>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21" name="Object 12"/>
                      <p:cNvPicPr>
                        <a:picLocks noChangeAspect="1" noChangeArrowheads="1"/>
                      </p:cNvPicPr>
                      <p:nvPr/>
                    </p:nvPicPr>
                    <p:blipFill>
                      <a:blip r:embed="rId7"/>
                      <a:srcRect/>
                      <a:stretch>
                        <a:fillRect/>
                      </a:stretch>
                    </p:blipFill>
                    <p:spPr bwMode="auto">
                      <a:xfrm>
                        <a:off x="1829841" y="4561481"/>
                        <a:ext cx="359989"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723119" y="381991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3" name="橢圓 106"/>
          <p:cNvSpPr/>
          <p:nvPr/>
        </p:nvSpPr>
        <p:spPr>
          <a:xfrm>
            <a:off x="4054234" y="2765156"/>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4" name="橢圓 107"/>
          <p:cNvSpPr/>
          <p:nvPr/>
        </p:nvSpPr>
        <p:spPr>
          <a:xfrm>
            <a:off x="4056300" y="3452129"/>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5" name="橢圓 108"/>
          <p:cNvSpPr/>
          <p:nvPr/>
        </p:nvSpPr>
        <p:spPr>
          <a:xfrm>
            <a:off x="4046036" y="4535669"/>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6" name="文字方塊 109"/>
          <p:cNvSpPr txBox="1"/>
          <p:nvPr/>
        </p:nvSpPr>
        <p:spPr>
          <a:xfrm rot="5400000">
            <a:off x="4043612" y="3830362"/>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7" name="橢圓 110"/>
          <p:cNvSpPr/>
          <p:nvPr/>
        </p:nvSpPr>
        <p:spPr>
          <a:xfrm>
            <a:off x="5289807" y="2748296"/>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28" name="橢圓 111"/>
          <p:cNvSpPr/>
          <p:nvPr/>
        </p:nvSpPr>
        <p:spPr>
          <a:xfrm>
            <a:off x="5291874" y="3418804"/>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29" name="橢圓 112"/>
          <p:cNvSpPr/>
          <p:nvPr/>
        </p:nvSpPr>
        <p:spPr>
          <a:xfrm>
            <a:off x="5298075" y="4518809"/>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0" name="文字方塊 113"/>
          <p:cNvSpPr txBox="1"/>
          <p:nvPr/>
        </p:nvSpPr>
        <p:spPr>
          <a:xfrm rot="5400000">
            <a:off x="5295652" y="381071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1" name="文字方塊 114"/>
          <p:cNvSpPr txBox="1"/>
          <p:nvPr/>
        </p:nvSpPr>
        <p:spPr>
          <a:xfrm>
            <a:off x="4558980" y="2713464"/>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2" name="文字方塊 115"/>
          <p:cNvSpPr txBox="1"/>
          <p:nvPr/>
        </p:nvSpPr>
        <p:spPr>
          <a:xfrm>
            <a:off x="4574529" y="3406552"/>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3" name="文字方塊 116"/>
          <p:cNvSpPr txBox="1"/>
          <p:nvPr/>
        </p:nvSpPr>
        <p:spPr>
          <a:xfrm>
            <a:off x="4585276" y="4515045"/>
            <a:ext cx="678756" cy="852798"/>
          </a:xfrm>
          <a:prstGeom prst="rect">
            <a:avLst/>
          </a:prstGeom>
          <a:noFill/>
        </p:spPr>
        <p:txBody>
          <a:bodyPr wrap="square" rtlCol="0">
            <a:spAutoFit/>
          </a:bodyPr>
          <a:lstStyle/>
          <a:p>
            <a:pPr algn="ctr"/>
            <a:r>
              <a:rPr lang="en-US" altLang="zh-TW" sz="2471" dirty="0"/>
              <a:t>……</a:t>
            </a:r>
            <a:endParaRPr lang="zh-TW" altLang="en-US" sz="2471" dirty="0"/>
          </a:p>
        </p:txBody>
      </p:sp>
      <p:cxnSp>
        <p:nvCxnSpPr>
          <p:cNvPr id="34" name="直線單箭頭接點 117"/>
          <p:cNvCxnSpPr>
            <a:stCxn id="16" idx="6"/>
            <a:endCxn id="23" idx="2"/>
          </p:cNvCxnSpPr>
          <p:nvPr/>
        </p:nvCxnSpPr>
        <p:spPr>
          <a:xfrm>
            <a:off x="3400054" y="3018461"/>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400054" y="3717065"/>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391856" y="4795273"/>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402120" y="3018460"/>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400054" y="3018460"/>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400054" y="3018460"/>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402120" y="3705434"/>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391856" y="3018460"/>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391856" y="3705434"/>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135149" y="3018461"/>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131879" y="3061143"/>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131879" y="3061143"/>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156161" y="3018461"/>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126745" y="3564376"/>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126745" y="3564376"/>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189831" y="3018461"/>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166564" y="3705434"/>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166564" y="4777145"/>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6418903" y="3838039"/>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53" name="文字方塊 136"/>
          <p:cNvSpPr txBox="1"/>
          <p:nvPr/>
        </p:nvSpPr>
        <p:spPr>
          <a:xfrm>
            <a:off x="6479867" y="2693469"/>
            <a:ext cx="556826" cy="472565"/>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54" name="文字方塊 137"/>
          <p:cNvSpPr txBox="1"/>
          <p:nvPr/>
        </p:nvSpPr>
        <p:spPr>
          <a:xfrm>
            <a:off x="6469911" y="3397781"/>
            <a:ext cx="556826" cy="472565"/>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55" name="文字方塊 138"/>
          <p:cNvSpPr txBox="1"/>
          <p:nvPr/>
        </p:nvSpPr>
        <p:spPr>
          <a:xfrm>
            <a:off x="6469911" y="4515045"/>
            <a:ext cx="556826" cy="472565"/>
          </a:xfrm>
          <a:prstGeom prst="rect">
            <a:avLst/>
          </a:prstGeom>
          <a:noFill/>
        </p:spPr>
        <p:txBody>
          <a:bodyPr wrap="square" rtlCol="0">
            <a:spAutoFit/>
          </a:bodyPr>
          <a:lstStyle/>
          <a:p>
            <a:r>
              <a:rPr lang="en-US" altLang="zh-TW" sz="2471" dirty="0" err="1"/>
              <a:t>y</a:t>
            </a:r>
            <a:r>
              <a:rPr lang="en-US" altLang="zh-TW" sz="2471" baseline="-25000" dirty="0" err="1"/>
              <a:t>M</a:t>
            </a:r>
            <a:endParaRPr lang="zh-TW" altLang="en-US" sz="2471" baseline="-25000" dirty="0"/>
          </a:p>
        </p:txBody>
      </p:sp>
      <p:sp>
        <p:nvSpPr>
          <p:cNvPr id="56" name="矩形 69"/>
          <p:cNvSpPr/>
          <p:nvPr/>
        </p:nvSpPr>
        <p:spPr>
          <a:xfrm>
            <a:off x="2180245" y="3266568"/>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1</a:t>
            </a:r>
            <a:endParaRPr lang="zh-TW" altLang="en-US" sz="2118" baseline="30000" dirty="0"/>
          </a:p>
        </p:txBody>
      </p:sp>
      <p:sp>
        <p:nvSpPr>
          <p:cNvPr id="61" name="矩形 87"/>
          <p:cNvSpPr/>
          <p:nvPr/>
        </p:nvSpPr>
        <p:spPr>
          <a:xfrm>
            <a:off x="2157615" y="4497667"/>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62" name="矩形 88"/>
          <p:cNvSpPr/>
          <p:nvPr/>
        </p:nvSpPr>
        <p:spPr>
          <a:xfrm>
            <a:off x="3258077" y="4497667"/>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1</a:t>
            </a:r>
            <a:endParaRPr lang="zh-TW" altLang="en-US" sz="2118" baseline="30000" dirty="0"/>
          </a:p>
        </p:txBody>
      </p:sp>
      <p:grpSp>
        <p:nvGrpSpPr>
          <p:cNvPr id="65" name="群組 3"/>
          <p:cNvGrpSpPr/>
          <p:nvPr/>
        </p:nvGrpSpPr>
        <p:grpSpPr>
          <a:xfrm>
            <a:off x="2779330" y="5694242"/>
            <a:ext cx="3013517" cy="773891"/>
            <a:chOff x="-76694" y="4911258"/>
            <a:chExt cx="3415319"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1</a:t>
              </a:r>
              <a:endParaRPr lang="zh-TW" altLang="en-US" sz="2118"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1</a:t>
              </a:r>
              <a:endParaRPr lang="zh-TW" altLang="en-US" sz="2118"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69" name="文字方塊 2"/>
            <p:cNvSpPr txBox="1"/>
            <p:nvPr/>
          </p:nvSpPr>
          <p:spPr>
            <a:xfrm>
              <a:off x="2384389" y="5106861"/>
              <a:ext cx="360621" cy="474023"/>
            </a:xfrm>
            <a:prstGeom prst="rect">
              <a:avLst/>
            </a:prstGeom>
            <a:noFill/>
          </p:spPr>
          <p:txBody>
            <a:bodyPr wrap="square" rtlCol="0">
              <a:spAutoFit/>
            </a:bodyPr>
            <a:lstStyle/>
            <a:p>
              <a:pPr algn="ctr"/>
              <a:r>
                <a:rPr lang="en-US" altLang="zh-TW" sz="2118" dirty="0"/>
                <a:t>+</a:t>
              </a:r>
              <a:endParaRPr lang="zh-TW" altLang="en-US" sz="2118" dirty="0"/>
            </a:p>
          </p:txBody>
        </p:sp>
        <mc:AlternateContent xmlns:mc="http://schemas.openxmlformats.org/markup-compatibility/2006" xmlns:a14="http://schemas.microsoft.com/office/drawing/2010/main">
          <mc:Choice Requires="a14">
            <p:sp>
              <p:nvSpPr>
                <p:cNvPr id="70" name="文字方塊 144"/>
                <p:cNvSpPr txBox="1"/>
                <p:nvPr/>
              </p:nvSpPr>
              <p:spPr>
                <a:xfrm>
                  <a:off x="-76694" y="5114234"/>
                  <a:ext cx="3415319" cy="369379"/>
                </a:xfrm>
                <a:prstGeom prst="rect">
                  <a:avLst/>
                </a:prstGeom>
                <a:noFill/>
              </p:spPr>
              <p:txBody>
                <a:bodyPr wrap="none" lIns="0" tIns="0" rIns="0" bIns="0" rtlCol="0">
                  <a:spAutoFit/>
                </a:bodyPr>
                <a:lstStyle/>
                <a:p>
                  <a:r>
                    <a:rPr lang="en-US" altLang="zh-TW" sz="2118" dirty="0"/>
                    <a:t>      </a:t>
                  </a:r>
                  <a14:m>
                    <m:oMath xmlns:m="http://schemas.openxmlformats.org/officeDocument/2006/math">
                      <m:r>
                        <a:rPr lang="en-US" altLang="zh-TW" sz="2118" i="1">
                          <a:latin typeface="Cambria Math" panose="02040503050406030204" pitchFamily="18" charset="0"/>
                        </a:rPr>
                        <m:t>=</m:t>
                      </m:r>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a14:m>
                  <a:endParaRPr lang="zh-TW" altLang="en-US" sz="2118" dirty="0"/>
                </a:p>
              </p:txBody>
            </p:sp>
          </mc:Choice>
          <mc:Fallback xmlns="">
            <p:sp>
              <p:nvSpPr>
                <p:cNvPr id="70" name="文字方塊 144"/>
                <p:cNvSpPr txBox="1">
                  <a:spLocks noRot="1" noChangeAspect="1" noMove="1" noResize="1" noEditPoints="1" noAdjustHandles="1" noChangeArrowheads="1" noChangeShapeType="1" noTextEdit="1"/>
                </p:cNvSpPr>
                <p:nvPr/>
              </p:nvSpPr>
              <p:spPr>
                <a:xfrm>
                  <a:off x="-76694" y="5114234"/>
                  <a:ext cx="3415319" cy="369379"/>
                </a:xfrm>
                <a:prstGeom prst="rect">
                  <a:avLst/>
                </a:prstGeom>
                <a:blipFill>
                  <a:blip r:embed="rId8"/>
                  <a:stretch>
                    <a:fillRect/>
                  </a:stretch>
                </a:blipFill>
              </p:spPr>
              <p:txBody>
                <a:bodyPr/>
                <a:lstStyle/>
                <a:p>
                  <a:r>
                    <a:rPr lang="tr-TR">
                      <a:noFill/>
                    </a:rPr>
                    <a:t> </a:t>
                  </a:r>
                </a:p>
              </p:txBody>
            </p:sp>
          </mc:Fallback>
        </mc:AlternateContent>
      </p:grpSp>
      <p:sp>
        <p:nvSpPr>
          <p:cNvPr id="85" name="矩形 172"/>
          <p:cNvSpPr/>
          <p:nvPr/>
        </p:nvSpPr>
        <p:spPr>
          <a:xfrm>
            <a:off x="2676533" y="3755105"/>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1</a:t>
            </a:r>
            <a:endParaRPr lang="zh-TW" altLang="en-US" sz="2118" baseline="30000" dirty="0"/>
          </a:p>
        </p:txBody>
      </p:sp>
      <p:cxnSp>
        <p:nvCxnSpPr>
          <p:cNvPr id="89" name="直線單箭頭接點 6"/>
          <p:cNvCxnSpPr>
            <a:endCxn id="62" idx="2"/>
          </p:cNvCxnSpPr>
          <p:nvPr/>
        </p:nvCxnSpPr>
        <p:spPr>
          <a:xfrm flipV="1">
            <a:off x="2899676" y="5271558"/>
            <a:ext cx="553119" cy="715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矩形 88"/>
          <p:cNvSpPr/>
          <p:nvPr/>
        </p:nvSpPr>
        <p:spPr>
          <a:xfrm>
            <a:off x="2683907" y="5660857"/>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1</a:t>
            </a:r>
            <a:endParaRPr lang="zh-TW" altLang="en-US" sz="2118" baseline="30000" dirty="0"/>
          </a:p>
        </p:txBody>
      </p:sp>
      <p:sp>
        <p:nvSpPr>
          <p:cNvPr id="71" name="TextBox 70">
            <a:extLst>
              <a:ext uri="{FF2B5EF4-FFF2-40B4-BE49-F238E27FC236}">
                <a16:creationId xmlns:a16="http://schemas.microsoft.com/office/drawing/2014/main" id="{F3E347F8-3EFD-406D-9BC5-61608D794AA4}"/>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31628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2" grpId="0" animBg="1"/>
      <p:bldP spid="85" grpId="0" animBg="1"/>
      <p:bldP spid="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all layers</a:t>
            </a:r>
          </a:p>
        </p:txBody>
      </p:sp>
      <p:sp>
        <p:nvSpPr>
          <p:cNvPr id="89" name="Content Placeholder 88">
            <a:extLst>
              <a:ext uri="{FF2B5EF4-FFF2-40B4-BE49-F238E27FC236}">
                <a16:creationId xmlns:a16="http://schemas.microsoft.com/office/drawing/2014/main" id="{999FB571-51E0-499B-AA6E-175ECC65947E}"/>
              </a:ext>
            </a:extLst>
          </p:cNvPr>
          <p:cNvSpPr>
            <a:spLocks noGrp="1"/>
          </p:cNvSpPr>
          <p:nvPr>
            <p:ph idx="10"/>
          </p:nvPr>
        </p:nvSpPr>
        <p:spPr/>
        <p:txBody>
          <a:bodyPr/>
          <a:lstStyle/>
          <a:p>
            <a:r>
              <a:rPr lang="en-US" dirty="0"/>
              <a:t>Introduction to Neural Networks</a:t>
            </a:r>
          </a:p>
          <a:p>
            <a:endParaRPr lang="en-US" dirty="0"/>
          </a:p>
        </p:txBody>
      </p:sp>
      <p:sp>
        <p:nvSpPr>
          <p:cNvPr id="4" name="矩形 77"/>
          <p:cNvSpPr/>
          <p:nvPr/>
        </p:nvSpPr>
        <p:spPr>
          <a:xfrm>
            <a:off x="6469912" y="2301072"/>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5" name="矩形 73"/>
          <p:cNvSpPr/>
          <p:nvPr/>
        </p:nvSpPr>
        <p:spPr>
          <a:xfrm>
            <a:off x="2807758" y="2347323"/>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6" name="矩形 74"/>
          <p:cNvSpPr/>
          <p:nvPr/>
        </p:nvSpPr>
        <p:spPr>
          <a:xfrm>
            <a:off x="3977393" y="2332899"/>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7" name="矩形 75"/>
          <p:cNvSpPr/>
          <p:nvPr/>
        </p:nvSpPr>
        <p:spPr>
          <a:xfrm>
            <a:off x="5222886" y="2347323"/>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8" name="矩形 76"/>
          <p:cNvSpPr/>
          <p:nvPr/>
        </p:nvSpPr>
        <p:spPr>
          <a:xfrm>
            <a:off x="1763844" y="2371712"/>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9" name="直線單箭頭接點 92"/>
          <p:cNvCxnSpPr/>
          <p:nvPr/>
        </p:nvCxnSpPr>
        <p:spPr>
          <a:xfrm>
            <a:off x="5564187" y="3272399"/>
            <a:ext cx="89876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5660642" y="4371714"/>
            <a:ext cx="7991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5543112" y="2585220"/>
            <a:ext cx="9267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824186" y="300497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3" name="矩形 96"/>
          <p:cNvSpPr/>
          <p:nvPr/>
        </p:nvSpPr>
        <p:spPr>
          <a:xfrm>
            <a:off x="1829320" y="2501739"/>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4" name="Object 12"/>
          <p:cNvGraphicFramePr>
            <a:graphicFrameLocks noChangeAspect="1"/>
          </p:cNvGraphicFramePr>
          <p:nvPr/>
        </p:nvGraphicFramePr>
        <p:xfrm>
          <a:off x="1840525" y="2417694"/>
          <a:ext cx="287151" cy="407614"/>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14" name="Object 12"/>
                      <p:cNvPicPr>
                        <a:picLocks noChangeAspect="1" noChangeArrowheads="1"/>
                      </p:cNvPicPr>
                      <p:nvPr/>
                    </p:nvPicPr>
                    <p:blipFill>
                      <a:blip r:embed="rId3"/>
                      <a:srcRect/>
                      <a:stretch>
                        <a:fillRect/>
                      </a:stretch>
                    </p:blipFill>
                    <p:spPr bwMode="auto">
                      <a:xfrm>
                        <a:off x="1840525" y="2417694"/>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1845198" y="2931868"/>
          <a:ext cx="310963" cy="407614"/>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15" name="Object 12"/>
                      <p:cNvPicPr>
                        <a:picLocks noChangeAspect="1" noChangeArrowheads="1"/>
                      </p:cNvPicPr>
                      <p:nvPr/>
                    </p:nvPicPr>
                    <p:blipFill>
                      <a:blip r:embed="rId5"/>
                      <a:srcRect/>
                      <a:stretch>
                        <a:fillRect/>
                      </a:stretch>
                    </p:blipFill>
                    <p:spPr bwMode="auto">
                      <a:xfrm>
                        <a:off x="1845198" y="2931868"/>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2893444" y="2357030"/>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7" name="橢圓 100"/>
          <p:cNvSpPr/>
          <p:nvPr/>
        </p:nvSpPr>
        <p:spPr>
          <a:xfrm>
            <a:off x="2895510" y="3044004"/>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8" name="橢圓 101"/>
          <p:cNvSpPr/>
          <p:nvPr/>
        </p:nvSpPr>
        <p:spPr>
          <a:xfrm>
            <a:off x="2885246" y="4127544"/>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9" name="文字方塊 102"/>
          <p:cNvSpPr txBox="1"/>
          <p:nvPr/>
        </p:nvSpPr>
        <p:spPr>
          <a:xfrm rot="5400000">
            <a:off x="2882822" y="342223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0" name="矩形 103"/>
          <p:cNvSpPr/>
          <p:nvPr/>
        </p:nvSpPr>
        <p:spPr>
          <a:xfrm>
            <a:off x="1832591" y="4238285"/>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21" name="Object 12"/>
          <p:cNvGraphicFramePr>
            <a:graphicFrameLocks noChangeAspect="1"/>
          </p:cNvGraphicFramePr>
          <p:nvPr/>
        </p:nvGraphicFramePr>
        <p:xfrm>
          <a:off x="1829841" y="4153356"/>
          <a:ext cx="359989" cy="431426"/>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21" name="Object 12"/>
                      <p:cNvPicPr>
                        <a:picLocks noChangeAspect="1" noChangeArrowheads="1"/>
                      </p:cNvPicPr>
                      <p:nvPr/>
                    </p:nvPicPr>
                    <p:blipFill>
                      <a:blip r:embed="rId7"/>
                      <a:srcRect/>
                      <a:stretch>
                        <a:fillRect/>
                      </a:stretch>
                    </p:blipFill>
                    <p:spPr bwMode="auto">
                      <a:xfrm>
                        <a:off x="1829841" y="4153356"/>
                        <a:ext cx="359989"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723119" y="341178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3" name="橢圓 106"/>
          <p:cNvSpPr/>
          <p:nvPr/>
        </p:nvSpPr>
        <p:spPr>
          <a:xfrm>
            <a:off x="4054234" y="2357030"/>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4" name="橢圓 107"/>
          <p:cNvSpPr/>
          <p:nvPr/>
        </p:nvSpPr>
        <p:spPr>
          <a:xfrm>
            <a:off x="4056300" y="3044004"/>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5" name="橢圓 108"/>
          <p:cNvSpPr/>
          <p:nvPr/>
        </p:nvSpPr>
        <p:spPr>
          <a:xfrm>
            <a:off x="4046036" y="4127544"/>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6" name="文字方塊 109"/>
          <p:cNvSpPr txBox="1"/>
          <p:nvPr/>
        </p:nvSpPr>
        <p:spPr>
          <a:xfrm rot="5400000">
            <a:off x="4043612" y="342223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7" name="橢圓 110"/>
          <p:cNvSpPr/>
          <p:nvPr/>
        </p:nvSpPr>
        <p:spPr>
          <a:xfrm>
            <a:off x="5289807" y="2340170"/>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28" name="橢圓 111"/>
          <p:cNvSpPr/>
          <p:nvPr/>
        </p:nvSpPr>
        <p:spPr>
          <a:xfrm>
            <a:off x="5291874" y="3010678"/>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29" name="橢圓 112"/>
          <p:cNvSpPr/>
          <p:nvPr/>
        </p:nvSpPr>
        <p:spPr>
          <a:xfrm>
            <a:off x="5298075" y="4110684"/>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0" name="文字方塊 113"/>
          <p:cNvSpPr txBox="1"/>
          <p:nvPr/>
        </p:nvSpPr>
        <p:spPr>
          <a:xfrm rot="5400000">
            <a:off x="5295652" y="340258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1" name="文字方塊 114"/>
          <p:cNvSpPr txBox="1"/>
          <p:nvPr/>
        </p:nvSpPr>
        <p:spPr>
          <a:xfrm>
            <a:off x="4558980" y="2305339"/>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2" name="文字方塊 115"/>
          <p:cNvSpPr txBox="1"/>
          <p:nvPr/>
        </p:nvSpPr>
        <p:spPr>
          <a:xfrm>
            <a:off x="4574529" y="299842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3" name="文字方塊 116"/>
          <p:cNvSpPr txBox="1"/>
          <p:nvPr/>
        </p:nvSpPr>
        <p:spPr>
          <a:xfrm>
            <a:off x="4585276" y="4106919"/>
            <a:ext cx="678756" cy="852798"/>
          </a:xfrm>
          <a:prstGeom prst="rect">
            <a:avLst/>
          </a:prstGeom>
          <a:noFill/>
        </p:spPr>
        <p:txBody>
          <a:bodyPr wrap="square" rtlCol="0">
            <a:spAutoFit/>
          </a:bodyPr>
          <a:lstStyle/>
          <a:p>
            <a:pPr algn="ctr"/>
            <a:r>
              <a:rPr lang="en-US" altLang="zh-TW" sz="2471" dirty="0"/>
              <a:t>……</a:t>
            </a:r>
            <a:endParaRPr lang="zh-TW" altLang="en-US" sz="2471" dirty="0"/>
          </a:p>
        </p:txBody>
      </p:sp>
      <p:cxnSp>
        <p:nvCxnSpPr>
          <p:cNvPr id="34" name="直線單箭頭接點 117"/>
          <p:cNvCxnSpPr>
            <a:stCxn id="16" idx="6"/>
            <a:endCxn id="23" idx="2"/>
          </p:cNvCxnSpPr>
          <p:nvPr/>
        </p:nvCxnSpPr>
        <p:spPr>
          <a:xfrm>
            <a:off x="3400054" y="2610335"/>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400054" y="3308940"/>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391856" y="4387148"/>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402120" y="2610335"/>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400054" y="2610335"/>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400054" y="2610335"/>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402120" y="3297309"/>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391856" y="2610335"/>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391856" y="3297309"/>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135149" y="2610336"/>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131879" y="2653018"/>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131879" y="2653018"/>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156161" y="2610335"/>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126745" y="3156250"/>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126745" y="3156250"/>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189831" y="2610336"/>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166564" y="3297309"/>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166564" y="4369020"/>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6418903" y="3429914"/>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53" name="文字方塊 136"/>
          <p:cNvSpPr txBox="1"/>
          <p:nvPr/>
        </p:nvSpPr>
        <p:spPr>
          <a:xfrm>
            <a:off x="6479867" y="2285344"/>
            <a:ext cx="556826" cy="472565"/>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54" name="文字方塊 137"/>
          <p:cNvSpPr txBox="1"/>
          <p:nvPr/>
        </p:nvSpPr>
        <p:spPr>
          <a:xfrm>
            <a:off x="6469911" y="2989656"/>
            <a:ext cx="556826" cy="472565"/>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55" name="文字方塊 138"/>
          <p:cNvSpPr txBox="1"/>
          <p:nvPr/>
        </p:nvSpPr>
        <p:spPr>
          <a:xfrm>
            <a:off x="6469911" y="4106919"/>
            <a:ext cx="556826" cy="472565"/>
          </a:xfrm>
          <a:prstGeom prst="rect">
            <a:avLst/>
          </a:prstGeom>
          <a:noFill/>
        </p:spPr>
        <p:txBody>
          <a:bodyPr wrap="square" rtlCol="0">
            <a:spAutoFit/>
          </a:bodyPr>
          <a:lstStyle/>
          <a:p>
            <a:r>
              <a:rPr lang="en-US" altLang="zh-TW" sz="2471" dirty="0" err="1"/>
              <a:t>y</a:t>
            </a:r>
            <a:r>
              <a:rPr lang="en-US" altLang="zh-TW" sz="2471" baseline="-25000" dirty="0" err="1"/>
              <a:t>M</a:t>
            </a:r>
            <a:endParaRPr lang="zh-TW" altLang="en-US" sz="2471" baseline="-25000" dirty="0"/>
          </a:p>
        </p:txBody>
      </p:sp>
      <p:sp>
        <p:nvSpPr>
          <p:cNvPr id="56" name="矩形 69"/>
          <p:cNvSpPr/>
          <p:nvPr/>
        </p:nvSpPr>
        <p:spPr>
          <a:xfrm>
            <a:off x="2180245" y="2858443"/>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1</a:t>
            </a:r>
            <a:endParaRPr lang="zh-TW" altLang="en-US" sz="2118" baseline="30000" dirty="0"/>
          </a:p>
        </p:txBody>
      </p:sp>
      <p:sp>
        <p:nvSpPr>
          <p:cNvPr id="57" name="矩形 78"/>
          <p:cNvSpPr/>
          <p:nvPr/>
        </p:nvSpPr>
        <p:spPr>
          <a:xfrm>
            <a:off x="3405130" y="2865681"/>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2</a:t>
            </a:r>
            <a:endParaRPr lang="zh-TW" altLang="en-US" sz="2118" baseline="30000" dirty="0"/>
          </a:p>
        </p:txBody>
      </p:sp>
      <p:sp>
        <p:nvSpPr>
          <p:cNvPr id="58" name="矩形 79"/>
          <p:cNvSpPr/>
          <p:nvPr/>
        </p:nvSpPr>
        <p:spPr>
          <a:xfrm>
            <a:off x="4698664" y="2859594"/>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L</a:t>
            </a:r>
            <a:endParaRPr lang="zh-TW" altLang="en-US" sz="2118" baseline="30000" dirty="0"/>
          </a:p>
        </p:txBody>
      </p:sp>
      <p:sp>
        <p:nvSpPr>
          <p:cNvPr id="59" name="矩形 81"/>
          <p:cNvSpPr/>
          <p:nvPr/>
        </p:nvSpPr>
        <p:spPr>
          <a:xfrm>
            <a:off x="3948200" y="3159853"/>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2</a:t>
            </a:r>
            <a:endParaRPr lang="zh-TW" altLang="en-US" sz="2118" baseline="30000" dirty="0"/>
          </a:p>
        </p:txBody>
      </p:sp>
      <p:sp>
        <p:nvSpPr>
          <p:cNvPr id="60" name="矩形 82"/>
          <p:cNvSpPr/>
          <p:nvPr/>
        </p:nvSpPr>
        <p:spPr>
          <a:xfrm>
            <a:off x="5262817" y="3139112"/>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err="1"/>
              <a:t>b</a:t>
            </a:r>
            <a:r>
              <a:rPr lang="en-US" altLang="zh-TW" sz="2118" baseline="30000" dirty="0" err="1"/>
              <a:t>L</a:t>
            </a:r>
            <a:endParaRPr lang="zh-TW" altLang="en-US" sz="2118" baseline="30000" dirty="0"/>
          </a:p>
        </p:txBody>
      </p:sp>
      <p:sp>
        <p:nvSpPr>
          <p:cNvPr id="61" name="矩形 87"/>
          <p:cNvSpPr/>
          <p:nvPr/>
        </p:nvSpPr>
        <p:spPr>
          <a:xfrm>
            <a:off x="2102712" y="4089542"/>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62" name="矩形 88"/>
          <p:cNvSpPr/>
          <p:nvPr/>
        </p:nvSpPr>
        <p:spPr>
          <a:xfrm>
            <a:off x="3258077" y="4089542"/>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1</a:t>
            </a:r>
            <a:endParaRPr lang="zh-TW" altLang="en-US" sz="2118" baseline="30000" dirty="0"/>
          </a:p>
        </p:txBody>
      </p:sp>
      <p:sp>
        <p:nvSpPr>
          <p:cNvPr id="63" name="矩形 89"/>
          <p:cNvSpPr/>
          <p:nvPr/>
        </p:nvSpPr>
        <p:spPr>
          <a:xfrm>
            <a:off x="4436128" y="4101665"/>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2</a:t>
            </a:r>
            <a:endParaRPr lang="zh-TW" altLang="en-US" sz="2118" baseline="30000" dirty="0"/>
          </a:p>
        </p:txBody>
      </p:sp>
      <p:sp>
        <p:nvSpPr>
          <p:cNvPr id="64" name="矩形 91"/>
          <p:cNvSpPr/>
          <p:nvPr/>
        </p:nvSpPr>
        <p:spPr>
          <a:xfrm>
            <a:off x="5838729" y="4097203"/>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y</a:t>
            </a:r>
            <a:endParaRPr lang="zh-TW" altLang="en-US" sz="2118" baseline="30000" dirty="0"/>
          </a:p>
        </p:txBody>
      </p:sp>
      <p:grpSp>
        <p:nvGrpSpPr>
          <p:cNvPr id="65" name="群組 3"/>
          <p:cNvGrpSpPr/>
          <p:nvPr/>
        </p:nvGrpSpPr>
        <p:grpSpPr>
          <a:xfrm>
            <a:off x="277742" y="5041646"/>
            <a:ext cx="2580515" cy="773891"/>
            <a:chOff x="522337" y="4911258"/>
            <a:chExt cx="2924584"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1</a:t>
              </a:r>
              <a:endParaRPr lang="zh-TW" altLang="en-US" sz="2118"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1</a:t>
              </a:r>
              <a:endParaRPr lang="zh-TW" altLang="en-US" sz="2118"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69" name="文字方塊 2"/>
            <p:cNvSpPr txBox="1"/>
            <p:nvPr/>
          </p:nvSpPr>
          <p:spPr>
            <a:xfrm>
              <a:off x="2384389" y="5106861"/>
              <a:ext cx="360621" cy="474023"/>
            </a:xfrm>
            <a:prstGeom prst="rect">
              <a:avLst/>
            </a:prstGeom>
            <a:noFill/>
          </p:spPr>
          <p:txBody>
            <a:bodyPr wrap="square" rtlCol="0">
              <a:spAutoFit/>
            </a:bodyPr>
            <a:lstStyle/>
            <a:p>
              <a:pPr algn="ctr"/>
              <a:r>
                <a:rPr lang="en-US" altLang="zh-TW" sz="2118" dirty="0"/>
                <a:t>+</a:t>
              </a:r>
              <a:endParaRPr lang="zh-TW" altLang="en-US" sz="2118" dirty="0"/>
            </a:p>
          </p:txBody>
        </p:sp>
        <mc:AlternateContent xmlns:mc="http://schemas.openxmlformats.org/markup-compatibility/2006" xmlns:a14="http://schemas.microsoft.com/office/drawing/2010/main">
          <mc:Choice Requires="a14">
            <p:sp>
              <p:nvSpPr>
                <p:cNvPr id="70" name="文字方塊 144"/>
                <p:cNvSpPr txBox="1"/>
                <p:nvPr/>
              </p:nvSpPr>
              <p:spPr>
                <a:xfrm>
                  <a:off x="522337" y="5165130"/>
                  <a:ext cx="2924584" cy="369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70" name="文字方塊 144"/>
                <p:cNvSpPr txBox="1">
                  <a:spLocks noRot="1" noChangeAspect="1" noMove="1" noResize="1" noEditPoints="1" noAdjustHandles="1" noChangeArrowheads="1" noChangeShapeType="1" noTextEdit="1"/>
                </p:cNvSpPr>
                <p:nvPr/>
              </p:nvSpPr>
              <p:spPr>
                <a:xfrm>
                  <a:off x="522337" y="5165130"/>
                  <a:ext cx="2924584" cy="369379"/>
                </a:xfrm>
                <a:prstGeom prst="rect">
                  <a:avLst/>
                </a:prstGeom>
                <a:blipFill>
                  <a:blip r:embed="rId8"/>
                  <a:stretch>
                    <a:fillRect l="-1182"/>
                  </a:stretch>
                </a:blipFill>
              </p:spPr>
              <p:txBody>
                <a:bodyPr/>
                <a:lstStyle/>
                <a:p>
                  <a:r>
                    <a:rPr lang="tr-TR">
                      <a:noFill/>
                    </a:rPr>
                    <a:t> </a:t>
                  </a:r>
                </a:p>
              </p:txBody>
            </p:sp>
          </mc:Fallback>
        </mc:AlternateContent>
      </p:grpSp>
      <p:grpSp>
        <p:nvGrpSpPr>
          <p:cNvPr id="71" name="群組 158"/>
          <p:cNvGrpSpPr/>
          <p:nvPr/>
        </p:nvGrpSpPr>
        <p:grpSpPr>
          <a:xfrm>
            <a:off x="2926997" y="5369301"/>
            <a:ext cx="2580515" cy="773891"/>
            <a:chOff x="522337" y="4911258"/>
            <a:chExt cx="2924584" cy="877076"/>
          </a:xfrm>
        </p:grpSpPr>
        <p:sp>
          <p:nvSpPr>
            <p:cNvPr id="72" name="矩形 159"/>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2</a:t>
              </a:r>
              <a:endParaRPr lang="zh-TW" altLang="en-US" sz="2118" baseline="30000" dirty="0"/>
            </a:p>
          </p:txBody>
        </p:sp>
        <p:sp>
          <p:nvSpPr>
            <p:cNvPr id="73" name="矩形 160"/>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2</a:t>
              </a:r>
              <a:endParaRPr lang="zh-TW" altLang="en-US" sz="2118" baseline="30000" dirty="0"/>
            </a:p>
          </p:txBody>
        </p:sp>
        <p:sp>
          <p:nvSpPr>
            <p:cNvPr id="74" name="矩形 161"/>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1</a:t>
              </a:r>
              <a:endParaRPr lang="zh-TW" altLang="en-US" sz="2118" baseline="30000" dirty="0"/>
            </a:p>
          </p:txBody>
        </p:sp>
        <p:sp>
          <p:nvSpPr>
            <p:cNvPr id="75" name="文字方塊 162"/>
            <p:cNvSpPr txBox="1"/>
            <p:nvPr/>
          </p:nvSpPr>
          <p:spPr>
            <a:xfrm>
              <a:off x="2384389" y="5106861"/>
              <a:ext cx="360621" cy="474023"/>
            </a:xfrm>
            <a:prstGeom prst="rect">
              <a:avLst/>
            </a:prstGeom>
            <a:noFill/>
          </p:spPr>
          <p:txBody>
            <a:bodyPr wrap="square" rtlCol="0">
              <a:spAutoFit/>
            </a:bodyPr>
            <a:lstStyle/>
            <a:p>
              <a:pPr algn="ctr"/>
              <a:r>
                <a:rPr lang="en-US" altLang="zh-TW" sz="2118" dirty="0"/>
                <a:t>+</a:t>
              </a:r>
              <a:endParaRPr lang="zh-TW" altLang="en-US" sz="2118" dirty="0"/>
            </a:p>
          </p:txBody>
        </p:sp>
        <mc:AlternateContent xmlns:mc="http://schemas.openxmlformats.org/markup-compatibility/2006" xmlns:a14="http://schemas.microsoft.com/office/drawing/2010/main">
          <mc:Choice Requires="a14">
            <p:sp>
              <p:nvSpPr>
                <p:cNvPr id="76" name="文字方塊 163"/>
                <p:cNvSpPr txBox="1"/>
                <p:nvPr/>
              </p:nvSpPr>
              <p:spPr>
                <a:xfrm>
                  <a:off x="522337" y="5165130"/>
                  <a:ext cx="2924584" cy="369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76" name="文字方塊 163"/>
                <p:cNvSpPr txBox="1">
                  <a:spLocks noRot="1" noChangeAspect="1" noMove="1" noResize="1" noEditPoints="1" noAdjustHandles="1" noChangeArrowheads="1" noChangeShapeType="1" noTextEdit="1"/>
                </p:cNvSpPr>
                <p:nvPr/>
              </p:nvSpPr>
              <p:spPr>
                <a:xfrm>
                  <a:off x="522337" y="5165130"/>
                  <a:ext cx="2924584" cy="369379"/>
                </a:xfrm>
                <a:prstGeom prst="rect">
                  <a:avLst/>
                </a:prstGeom>
                <a:blipFill>
                  <a:blip r:embed="rId9"/>
                  <a:stretch>
                    <a:fillRect l="-1182"/>
                  </a:stretch>
                </a:blipFill>
              </p:spPr>
              <p:txBody>
                <a:bodyPr/>
                <a:lstStyle/>
                <a:p>
                  <a:r>
                    <a:rPr lang="tr-TR">
                      <a:noFill/>
                    </a:rPr>
                    <a:t> </a:t>
                  </a:r>
                </a:p>
              </p:txBody>
            </p:sp>
          </mc:Fallback>
        </mc:AlternateContent>
      </p:grpSp>
      <p:grpSp>
        <p:nvGrpSpPr>
          <p:cNvPr id="77" name="群組 164"/>
          <p:cNvGrpSpPr/>
          <p:nvPr/>
        </p:nvGrpSpPr>
        <p:grpSpPr>
          <a:xfrm>
            <a:off x="5431570" y="5765066"/>
            <a:ext cx="2521203" cy="773891"/>
            <a:chOff x="522337" y="4911258"/>
            <a:chExt cx="2857363" cy="877076"/>
          </a:xfrm>
        </p:grpSpPr>
        <p:sp>
          <p:nvSpPr>
            <p:cNvPr id="78" name="矩形 165"/>
            <p:cNvSpPr/>
            <p:nvPr/>
          </p:nvSpPr>
          <p:spPr>
            <a:xfrm>
              <a:off x="274351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err="1"/>
                <a:t>b</a:t>
              </a:r>
              <a:r>
                <a:rPr lang="en-US" altLang="zh-TW" sz="2118" baseline="30000" dirty="0" err="1"/>
                <a:t>L</a:t>
              </a:r>
              <a:endParaRPr lang="zh-TW" altLang="en-US" sz="2118" baseline="30000" dirty="0"/>
            </a:p>
          </p:txBody>
        </p:sp>
        <p:sp>
          <p:nvSpPr>
            <p:cNvPr id="79" name="矩形 166"/>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L</a:t>
              </a:r>
              <a:endParaRPr lang="zh-TW" altLang="en-US" sz="2118" baseline="30000" dirty="0"/>
            </a:p>
          </p:txBody>
        </p:sp>
        <p:sp>
          <p:nvSpPr>
            <p:cNvPr id="80" name="矩形 167"/>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118" baseline="30000" dirty="0"/>
            </a:p>
          </p:txBody>
        </p:sp>
        <p:sp>
          <p:nvSpPr>
            <p:cNvPr id="81" name="文字方塊 168"/>
            <p:cNvSpPr txBox="1"/>
            <p:nvPr/>
          </p:nvSpPr>
          <p:spPr>
            <a:xfrm>
              <a:off x="2384389" y="5106861"/>
              <a:ext cx="360621" cy="474023"/>
            </a:xfrm>
            <a:prstGeom prst="rect">
              <a:avLst/>
            </a:prstGeom>
            <a:noFill/>
          </p:spPr>
          <p:txBody>
            <a:bodyPr wrap="square" rtlCol="0">
              <a:spAutoFit/>
            </a:bodyPr>
            <a:lstStyle/>
            <a:p>
              <a:pPr algn="ctr"/>
              <a:r>
                <a:rPr lang="en-US" altLang="zh-TW" sz="2118" dirty="0"/>
                <a:t>+</a:t>
              </a:r>
              <a:endParaRPr lang="zh-TW" altLang="en-US" sz="2118" dirty="0"/>
            </a:p>
          </p:txBody>
        </p:sp>
        <mc:AlternateContent xmlns:mc="http://schemas.openxmlformats.org/markup-compatibility/2006" xmlns:a14="http://schemas.microsoft.com/office/drawing/2010/main">
          <mc:Choice Requires="a14">
            <p:sp>
              <p:nvSpPr>
                <p:cNvPr id="82" name="文字方塊 169"/>
                <p:cNvSpPr txBox="1"/>
                <p:nvPr/>
              </p:nvSpPr>
              <p:spPr>
                <a:xfrm>
                  <a:off x="522337" y="5165130"/>
                  <a:ext cx="2857363" cy="369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82" name="文字方塊 169"/>
                <p:cNvSpPr txBox="1">
                  <a:spLocks noRot="1" noChangeAspect="1" noMove="1" noResize="1" noEditPoints="1" noAdjustHandles="1" noChangeArrowheads="1" noChangeShapeType="1" noTextEdit="1"/>
                </p:cNvSpPr>
                <p:nvPr/>
              </p:nvSpPr>
              <p:spPr>
                <a:xfrm>
                  <a:off x="522337" y="5165130"/>
                  <a:ext cx="2857363" cy="369379"/>
                </a:xfrm>
                <a:prstGeom prst="rect">
                  <a:avLst/>
                </a:prstGeom>
                <a:blipFill>
                  <a:blip r:embed="rId10"/>
                  <a:stretch>
                    <a:fillRect l="-1208"/>
                  </a:stretch>
                </a:blipFill>
              </p:spPr>
              <p:txBody>
                <a:bodyPr/>
                <a:lstStyle/>
                <a:p>
                  <a:r>
                    <a:rPr lang="tr-TR">
                      <a:noFill/>
                    </a:rPr>
                    <a:t> </a:t>
                  </a:r>
                </a:p>
              </p:txBody>
            </p:sp>
          </mc:Fallback>
        </mc:AlternateContent>
      </p:grpSp>
      <p:cxnSp>
        <p:nvCxnSpPr>
          <p:cNvPr id="83" name="直線單箭頭接點 6"/>
          <p:cNvCxnSpPr/>
          <p:nvPr/>
        </p:nvCxnSpPr>
        <p:spPr>
          <a:xfrm flipV="1">
            <a:off x="2807758" y="4871095"/>
            <a:ext cx="450319" cy="3945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13"/>
          <p:cNvSpPr/>
          <p:nvPr/>
        </p:nvSpPr>
        <p:spPr>
          <a:xfrm>
            <a:off x="6557880" y="5942121"/>
            <a:ext cx="563103" cy="418256"/>
          </a:xfrm>
          <a:prstGeom prst="rect">
            <a:avLst/>
          </a:prstGeom>
        </p:spPr>
        <p:txBody>
          <a:bodyPr wrap="none">
            <a:spAutoFit/>
          </a:bodyPr>
          <a:lstStyle/>
          <a:p>
            <a:pPr algn="ctr"/>
            <a:r>
              <a:rPr lang="en-US" altLang="zh-TW" sz="2118" dirty="0"/>
              <a:t>a</a:t>
            </a:r>
            <a:r>
              <a:rPr lang="en-US" altLang="zh-TW" sz="2118" baseline="30000" dirty="0"/>
              <a:t>L-1</a:t>
            </a:r>
            <a:endParaRPr lang="zh-TW" altLang="en-US" sz="2118" baseline="30000" dirty="0"/>
          </a:p>
        </p:txBody>
      </p:sp>
      <p:sp>
        <p:nvSpPr>
          <p:cNvPr id="85" name="矩形 172"/>
          <p:cNvSpPr/>
          <p:nvPr/>
        </p:nvSpPr>
        <p:spPr>
          <a:xfrm>
            <a:off x="2712836" y="3160071"/>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1</a:t>
            </a:r>
            <a:endParaRPr lang="zh-TW" altLang="en-US" sz="2118" baseline="30000" dirty="0"/>
          </a:p>
        </p:txBody>
      </p:sp>
      <p:sp>
        <p:nvSpPr>
          <p:cNvPr id="86" name="手繪多邊形 23"/>
          <p:cNvSpPr/>
          <p:nvPr/>
        </p:nvSpPr>
        <p:spPr>
          <a:xfrm>
            <a:off x="4856373" y="4703033"/>
            <a:ext cx="778900" cy="1031675"/>
          </a:xfrm>
          <a:custGeom>
            <a:avLst/>
            <a:gdLst>
              <a:gd name="connsiteX0" fmla="*/ 749508 w 882753"/>
              <a:gd name="connsiteY0" fmla="*/ 1169232 h 1169232"/>
              <a:gd name="connsiteX1" fmla="*/ 824459 w 882753"/>
              <a:gd name="connsiteY1" fmla="*/ 779488 h 1169232"/>
              <a:gd name="connsiteX2" fmla="*/ 0 w 882753"/>
              <a:gd name="connsiteY2" fmla="*/ 0 h 1169232"/>
            </a:gdLst>
            <a:ahLst/>
            <a:cxnLst>
              <a:cxn ang="0">
                <a:pos x="connsiteX0" y="connsiteY0"/>
              </a:cxn>
              <a:cxn ang="0">
                <a:pos x="connsiteX1" y="connsiteY1"/>
              </a:cxn>
              <a:cxn ang="0">
                <a:pos x="connsiteX2" y="connsiteY2"/>
              </a:cxn>
            </a:cxnLst>
            <a:rect l="l" t="t" r="r" b="b"/>
            <a:pathLst>
              <a:path w="882753" h="1169232">
                <a:moveTo>
                  <a:pt x="749508" y="1169232"/>
                </a:moveTo>
                <a:cubicBezTo>
                  <a:pt x="849442" y="1071796"/>
                  <a:pt x="949377" y="974360"/>
                  <a:pt x="824459" y="779488"/>
                </a:cubicBezTo>
                <a:cubicBezTo>
                  <a:pt x="699541" y="584616"/>
                  <a:pt x="349770" y="292308"/>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87" name="手繪多邊形 24"/>
          <p:cNvSpPr/>
          <p:nvPr/>
        </p:nvSpPr>
        <p:spPr>
          <a:xfrm>
            <a:off x="6245168" y="4676579"/>
            <a:ext cx="1817699" cy="1448329"/>
          </a:xfrm>
          <a:custGeom>
            <a:avLst/>
            <a:gdLst>
              <a:gd name="connsiteX0" fmla="*/ 1933731 w 2027943"/>
              <a:gd name="connsiteY0" fmla="*/ 1783830 h 1783830"/>
              <a:gd name="connsiteX1" fmla="*/ 1993692 w 2027943"/>
              <a:gd name="connsiteY1" fmla="*/ 1319135 h 1783830"/>
              <a:gd name="connsiteX2" fmla="*/ 1469036 w 2027943"/>
              <a:gd name="connsiteY2" fmla="*/ 449705 h 1783830"/>
              <a:gd name="connsiteX3" fmla="*/ 0 w 2027943"/>
              <a:gd name="connsiteY3" fmla="*/ 0 h 1783830"/>
            </a:gdLst>
            <a:ahLst/>
            <a:cxnLst>
              <a:cxn ang="0">
                <a:pos x="connsiteX0" y="connsiteY0"/>
              </a:cxn>
              <a:cxn ang="0">
                <a:pos x="connsiteX1" y="connsiteY1"/>
              </a:cxn>
              <a:cxn ang="0">
                <a:pos x="connsiteX2" y="connsiteY2"/>
              </a:cxn>
              <a:cxn ang="0">
                <a:pos x="connsiteX3" y="connsiteY3"/>
              </a:cxn>
            </a:cxnLst>
            <a:rect l="l" t="t" r="r" b="b"/>
            <a:pathLst>
              <a:path w="2027943" h="1783830">
                <a:moveTo>
                  <a:pt x="1933731" y="1783830"/>
                </a:moveTo>
                <a:cubicBezTo>
                  <a:pt x="2002436" y="1662659"/>
                  <a:pt x="2071141" y="1541489"/>
                  <a:pt x="1993692" y="1319135"/>
                </a:cubicBezTo>
                <a:cubicBezTo>
                  <a:pt x="1916243" y="1096781"/>
                  <a:pt x="1801318" y="669561"/>
                  <a:pt x="1469036" y="449705"/>
                </a:cubicBezTo>
                <a:cubicBezTo>
                  <a:pt x="1136754" y="229849"/>
                  <a:pt x="568377" y="114924"/>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88" name="TextBox 87">
            <a:extLst>
              <a:ext uri="{FF2B5EF4-FFF2-40B4-BE49-F238E27FC236}">
                <a16:creationId xmlns:a16="http://schemas.microsoft.com/office/drawing/2014/main" id="{069E80EC-D69C-423E-9842-51F940979AD3}"/>
              </a:ext>
            </a:extLst>
          </p:cNvPr>
          <p:cNvSpPr txBox="1"/>
          <p:nvPr/>
        </p:nvSpPr>
        <p:spPr>
          <a:xfrm>
            <a:off x="1522250" y="6642715"/>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638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84" grpId="0"/>
      <p:bldP spid="85" grpId="0" animBg="1"/>
      <p:bldP spid="86" grpId="0" animBg="1"/>
      <p:bldP spid="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Multilayer NN, function </a:t>
                </a:r>
                <a:r>
                  <a:rPr lang="en-US" i="1" dirty="0"/>
                  <a:t>f</a:t>
                </a:r>
                <a:r>
                  <a:rPr lang="en-US" dirty="0"/>
                  <a:t> maps inputs </a:t>
                </a:r>
                <a:r>
                  <a:rPr lang="en-US" i="1" dirty="0"/>
                  <a:t>x</a:t>
                </a:r>
                <a:r>
                  <a:rPr lang="en-US" dirty="0"/>
                  <a:t> to outputs </a:t>
                </a:r>
                <a:r>
                  <a:rPr lang="en-US" i="1" dirty="0"/>
                  <a:t>y</a:t>
                </a:r>
                <a:r>
                  <a:rPr lang="en-US" dirty="0"/>
                  <a:t>, 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86" name="Content Placeholder 85">
            <a:extLst>
              <a:ext uri="{FF2B5EF4-FFF2-40B4-BE49-F238E27FC236}">
                <a16:creationId xmlns:a16="http://schemas.microsoft.com/office/drawing/2014/main" id="{5B677C2D-672D-428A-AE3F-673E6ED2E153}"/>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文字方塊 172"/>
              <p:cNvSpPr txBox="1"/>
              <p:nvPr/>
            </p:nvSpPr>
            <p:spPr>
              <a:xfrm>
                <a:off x="1649323" y="5744252"/>
                <a:ext cx="7411390" cy="3259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118" i="1">
                          <a:latin typeface="Cambria Math" panose="02040503050406030204" pitchFamily="18" charset="0"/>
                        </a:rPr>
                        <m:t>=</m:t>
                      </m:r>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4" name="文字方塊 172"/>
              <p:cNvSpPr txBox="1">
                <a:spLocks noRot="1" noChangeAspect="1" noMove="1" noResize="1" noEditPoints="1" noAdjustHandles="1" noChangeArrowheads="1" noChangeShapeType="1" noTextEdit="1"/>
              </p:cNvSpPr>
              <p:nvPr/>
            </p:nvSpPr>
            <p:spPr>
              <a:xfrm>
                <a:off x="1649323" y="5744252"/>
                <a:ext cx="7411390" cy="325923"/>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文字方塊 152"/>
              <p:cNvSpPr txBox="1"/>
              <p:nvPr/>
            </p:nvSpPr>
            <p:spPr>
              <a:xfrm>
                <a:off x="3466295" y="5791586"/>
                <a:ext cx="4419158"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5" name="文字方塊 152"/>
              <p:cNvSpPr txBox="1">
                <a:spLocks noRot="1" noChangeAspect="1" noMove="1" noResize="1" noEditPoints="1" noAdjustHandles="1" noChangeArrowheads="1" noChangeShapeType="1" noTextEdit="1"/>
              </p:cNvSpPr>
              <p:nvPr/>
            </p:nvSpPr>
            <p:spPr>
              <a:xfrm>
                <a:off x="3466295" y="5791586"/>
                <a:ext cx="4419158" cy="325923"/>
              </a:xfrm>
              <a:prstGeom prst="rect">
                <a:avLst/>
              </a:prstGeom>
              <a:blipFill>
                <a:blip r:embed="rId6"/>
                <a:stretch>
                  <a:fillRect l="-414"/>
                </a:stretch>
              </a:blipFill>
            </p:spPr>
            <p:txBody>
              <a:bodyPr/>
              <a:lstStyle/>
              <a:p>
                <a:r>
                  <a:rPr lang="tr-TR">
                    <a:noFill/>
                  </a:rPr>
                  <a:t> </a:t>
                </a:r>
              </a:p>
            </p:txBody>
          </p:sp>
        </mc:Fallback>
      </mc:AlternateContent>
      <p:sp>
        <p:nvSpPr>
          <p:cNvPr id="6" name="矩形 77"/>
          <p:cNvSpPr/>
          <p:nvPr/>
        </p:nvSpPr>
        <p:spPr>
          <a:xfrm>
            <a:off x="6469912" y="2491681"/>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7" name="矩形 73"/>
          <p:cNvSpPr/>
          <p:nvPr/>
        </p:nvSpPr>
        <p:spPr>
          <a:xfrm>
            <a:off x="2807758" y="2537932"/>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8" name="矩形 74"/>
          <p:cNvSpPr/>
          <p:nvPr/>
        </p:nvSpPr>
        <p:spPr>
          <a:xfrm>
            <a:off x="3977393" y="2523508"/>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9" name="矩形 75"/>
          <p:cNvSpPr/>
          <p:nvPr/>
        </p:nvSpPr>
        <p:spPr>
          <a:xfrm>
            <a:off x="5222886" y="2537932"/>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10" name="矩形 76"/>
          <p:cNvSpPr/>
          <p:nvPr/>
        </p:nvSpPr>
        <p:spPr>
          <a:xfrm>
            <a:off x="1763844" y="2562321"/>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11" name="直線單箭頭接點 92"/>
          <p:cNvCxnSpPr/>
          <p:nvPr/>
        </p:nvCxnSpPr>
        <p:spPr>
          <a:xfrm>
            <a:off x="5564187" y="3463009"/>
            <a:ext cx="89876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93"/>
          <p:cNvCxnSpPr/>
          <p:nvPr/>
        </p:nvCxnSpPr>
        <p:spPr>
          <a:xfrm>
            <a:off x="5660642" y="4562323"/>
            <a:ext cx="7991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94"/>
          <p:cNvCxnSpPr/>
          <p:nvPr/>
        </p:nvCxnSpPr>
        <p:spPr>
          <a:xfrm>
            <a:off x="5543112" y="2775829"/>
            <a:ext cx="9267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95"/>
          <p:cNvSpPr/>
          <p:nvPr/>
        </p:nvSpPr>
        <p:spPr>
          <a:xfrm>
            <a:off x="1824186" y="319558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5" name="矩形 96"/>
          <p:cNvSpPr/>
          <p:nvPr/>
        </p:nvSpPr>
        <p:spPr>
          <a:xfrm>
            <a:off x="1829320" y="2692348"/>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6" name="Object 12"/>
          <p:cNvGraphicFramePr>
            <a:graphicFrameLocks noChangeAspect="1"/>
          </p:cNvGraphicFramePr>
          <p:nvPr/>
        </p:nvGraphicFramePr>
        <p:xfrm>
          <a:off x="1840525" y="2608304"/>
          <a:ext cx="287151" cy="407614"/>
        </p:xfrm>
        <a:graphic>
          <a:graphicData uri="http://schemas.openxmlformats.org/presentationml/2006/ole">
            <mc:AlternateContent xmlns:mc="http://schemas.openxmlformats.org/markup-compatibility/2006">
              <mc:Choice xmlns:v="urn:schemas-microsoft-com:vml" Requires="v">
                <p:oleObj name="方程式" r:id="rId7" imgW="152280" imgH="215640" progId="Equation.3">
                  <p:embed/>
                </p:oleObj>
              </mc:Choice>
              <mc:Fallback>
                <p:oleObj name="方程式" r:id="rId7" imgW="152280" imgH="215640" progId="Equation.3">
                  <p:embed/>
                  <p:pic>
                    <p:nvPicPr>
                      <p:cNvPr id="16" name="Object 12"/>
                      <p:cNvPicPr>
                        <a:picLocks noChangeAspect="1" noChangeArrowheads="1"/>
                      </p:cNvPicPr>
                      <p:nvPr/>
                    </p:nvPicPr>
                    <p:blipFill>
                      <a:blip r:embed="rId8"/>
                      <a:srcRect/>
                      <a:stretch>
                        <a:fillRect/>
                      </a:stretch>
                    </p:blipFill>
                    <p:spPr bwMode="auto">
                      <a:xfrm>
                        <a:off x="1840525" y="2608304"/>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1845198" y="3122477"/>
          <a:ext cx="310963" cy="407614"/>
        </p:xfrm>
        <a:graphic>
          <a:graphicData uri="http://schemas.openxmlformats.org/presentationml/2006/ole">
            <mc:AlternateContent xmlns:mc="http://schemas.openxmlformats.org/markup-compatibility/2006">
              <mc:Choice xmlns:v="urn:schemas-microsoft-com:vml" Requires="v">
                <p:oleObj name="方程式" r:id="rId9" imgW="164880" imgH="215640" progId="Equation.3">
                  <p:embed/>
                </p:oleObj>
              </mc:Choice>
              <mc:Fallback>
                <p:oleObj name="方程式" r:id="rId9" imgW="164880" imgH="215640" progId="Equation.3">
                  <p:embed/>
                  <p:pic>
                    <p:nvPicPr>
                      <p:cNvPr id="17" name="Object 12"/>
                      <p:cNvPicPr>
                        <a:picLocks noChangeAspect="1" noChangeArrowheads="1"/>
                      </p:cNvPicPr>
                      <p:nvPr/>
                    </p:nvPicPr>
                    <p:blipFill>
                      <a:blip r:embed="rId10"/>
                      <a:srcRect/>
                      <a:stretch>
                        <a:fillRect/>
                      </a:stretch>
                    </p:blipFill>
                    <p:spPr bwMode="auto">
                      <a:xfrm>
                        <a:off x="1845198" y="3122477"/>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橢圓 99"/>
          <p:cNvSpPr/>
          <p:nvPr/>
        </p:nvSpPr>
        <p:spPr>
          <a:xfrm>
            <a:off x="2893444" y="2547640"/>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9" name="橢圓 100"/>
          <p:cNvSpPr/>
          <p:nvPr/>
        </p:nvSpPr>
        <p:spPr>
          <a:xfrm>
            <a:off x="2895510" y="3234613"/>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0" name="橢圓 101"/>
          <p:cNvSpPr/>
          <p:nvPr/>
        </p:nvSpPr>
        <p:spPr>
          <a:xfrm>
            <a:off x="2885246" y="4318153"/>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1" name="文字方塊 102"/>
          <p:cNvSpPr txBox="1"/>
          <p:nvPr/>
        </p:nvSpPr>
        <p:spPr>
          <a:xfrm rot="5400000">
            <a:off x="2882822" y="361284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2" name="矩形 103"/>
          <p:cNvSpPr/>
          <p:nvPr/>
        </p:nvSpPr>
        <p:spPr>
          <a:xfrm>
            <a:off x="1832591" y="4428895"/>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23" name="Object 12"/>
          <p:cNvGraphicFramePr>
            <a:graphicFrameLocks noChangeAspect="1"/>
          </p:cNvGraphicFramePr>
          <p:nvPr/>
        </p:nvGraphicFramePr>
        <p:xfrm>
          <a:off x="1829841" y="4343965"/>
          <a:ext cx="359989" cy="431426"/>
        </p:xfrm>
        <a:graphic>
          <a:graphicData uri="http://schemas.openxmlformats.org/presentationml/2006/ole">
            <mc:AlternateContent xmlns:mc="http://schemas.openxmlformats.org/markup-compatibility/2006">
              <mc:Choice xmlns:v="urn:schemas-microsoft-com:vml" Requires="v">
                <p:oleObj name="方程式" r:id="rId11" imgW="190440" imgH="228600" progId="Equation.3">
                  <p:embed/>
                </p:oleObj>
              </mc:Choice>
              <mc:Fallback>
                <p:oleObj name="方程式" r:id="rId11" imgW="190440" imgH="228600" progId="Equation.3">
                  <p:embed/>
                  <p:pic>
                    <p:nvPicPr>
                      <p:cNvPr id="23" name="Object 12"/>
                      <p:cNvPicPr>
                        <a:picLocks noChangeAspect="1" noChangeArrowheads="1"/>
                      </p:cNvPicPr>
                      <p:nvPr/>
                    </p:nvPicPr>
                    <p:blipFill>
                      <a:blip r:embed="rId12"/>
                      <a:srcRect/>
                      <a:stretch>
                        <a:fillRect/>
                      </a:stretch>
                    </p:blipFill>
                    <p:spPr bwMode="auto">
                      <a:xfrm>
                        <a:off x="1829841" y="4343965"/>
                        <a:ext cx="359989"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字方塊 105"/>
          <p:cNvSpPr txBox="1"/>
          <p:nvPr/>
        </p:nvSpPr>
        <p:spPr>
          <a:xfrm rot="5400000">
            <a:off x="1723119" y="360239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5" name="橢圓 106"/>
          <p:cNvSpPr/>
          <p:nvPr/>
        </p:nvSpPr>
        <p:spPr>
          <a:xfrm>
            <a:off x="4054234" y="2547640"/>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6" name="橢圓 107"/>
          <p:cNvSpPr/>
          <p:nvPr/>
        </p:nvSpPr>
        <p:spPr>
          <a:xfrm>
            <a:off x="4056300" y="3234613"/>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7" name="橢圓 108"/>
          <p:cNvSpPr/>
          <p:nvPr/>
        </p:nvSpPr>
        <p:spPr>
          <a:xfrm>
            <a:off x="4046036" y="4318153"/>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8" name="文字方塊 109"/>
          <p:cNvSpPr txBox="1"/>
          <p:nvPr/>
        </p:nvSpPr>
        <p:spPr>
          <a:xfrm rot="5400000">
            <a:off x="4043612" y="361284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9" name="橢圓 110"/>
          <p:cNvSpPr/>
          <p:nvPr/>
        </p:nvSpPr>
        <p:spPr>
          <a:xfrm>
            <a:off x="5289807" y="2530780"/>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0" name="橢圓 111"/>
          <p:cNvSpPr/>
          <p:nvPr/>
        </p:nvSpPr>
        <p:spPr>
          <a:xfrm>
            <a:off x="5291874" y="3201288"/>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1" name="橢圓 112"/>
          <p:cNvSpPr/>
          <p:nvPr/>
        </p:nvSpPr>
        <p:spPr>
          <a:xfrm>
            <a:off x="5298075" y="4301293"/>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2" name="文字方塊 113"/>
          <p:cNvSpPr txBox="1"/>
          <p:nvPr/>
        </p:nvSpPr>
        <p:spPr>
          <a:xfrm rot="5400000">
            <a:off x="5295652" y="359319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3" name="文字方塊 114"/>
          <p:cNvSpPr txBox="1"/>
          <p:nvPr/>
        </p:nvSpPr>
        <p:spPr>
          <a:xfrm>
            <a:off x="4558980" y="2495948"/>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4" name="文字方塊 115"/>
          <p:cNvSpPr txBox="1"/>
          <p:nvPr/>
        </p:nvSpPr>
        <p:spPr>
          <a:xfrm>
            <a:off x="4574529" y="318903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5" name="文字方塊 116"/>
          <p:cNvSpPr txBox="1"/>
          <p:nvPr/>
        </p:nvSpPr>
        <p:spPr>
          <a:xfrm>
            <a:off x="4585276" y="4297529"/>
            <a:ext cx="678756" cy="852798"/>
          </a:xfrm>
          <a:prstGeom prst="rect">
            <a:avLst/>
          </a:prstGeom>
          <a:noFill/>
        </p:spPr>
        <p:txBody>
          <a:bodyPr wrap="square" rtlCol="0">
            <a:spAutoFit/>
          </a:bodyPr>
          <a:lstStyle/>
          <a:p>
            <a:pPr algn="ctr"/>
            <a:r>
              <a:rPr lang="en-US" altLang="zh-TW" sz="2471" dirty="0"/>
              <a:t>……</a:t>
            </a:r>
            <a:endParaRPr lang="zh-TW" altLang="en-US" sz="2471" dirty="0"/>
          </a:p>
        </p:txBody>
      </p:sp>
      <p:cxnSp>
        <p:nvCxnSpPr>
          <p:cNvPr id="36" name="直線單箭頭接點 117"/>
          <p:cNvCxnSpPr>
            <a:stCxn id="18" idx="6"/>
            <a:endCxn id="25" idx="2"/>
          </p:cNvCxnSpPr>
          <p:nvPr/>
        </p:nvCxnSpPr>
        <p:spPr>
          <a:xfrm>
            <a:off x="3400054" y="2800945"/>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18"/>
          <p:cNvCxnSpPr/>
          <p:nvPr/>
        </p:nvCxnSpPr>
        <p:spPr>
          <a:xfrm>
            <a:off x="3400054" y="3499549"/>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19"/>
          <p:cNvCxnSpPr/>
          <p:nvPr/>
        </p:nvCxnSpPr>
        <p:spPr>
          <a:xfrm>
            <a:off x="3391856" y="4577757"/>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0"/>
          <p:cNvCxnSpPr>
            <a:stCxn id="19" idx="6"/>
            <a:endCxn id="25" idx="2"/>
          </p:cNvCxnSpPr>
          <p:nvPr/>
        </p:nvCxnSpPr>
        <p:spPr>
          <a:xfrm flipV="1">
            <a:off x="3402120" y="2800944"/>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1"/>
          <p:cNvCxnSpPr>
            <a:stCxn id="18" idx="6"/>
            <a:endCxn id="26" idx="2"/>
          </p:cNvCxnSpPr>
          <p:nvPr/>
        </p:nvCxnSpPr>
        <p:spPr>
          <a:xfrm>
            <a:off x="3400054" y="2800944"/>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2"/>
          <p:cNvCxnSpPr>
            <a:stCxn id="18" idx="6"/>
            <a:endCxn id="27" idx="2"/>
          </p:cNvCxnSpPr>
          <p:nvPr/>
        </p:nvCxnSpPr>
        <p:spPr>
          <a:xfrm>
            <a:off x="3400054" y="2800944"/>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3"/>
          <p:cNvCxnSpPr>
            <a:stCxn id="19" idx="6"/>
            <a:endCxn id="27" idx="2"/>
          </p:cNvCxnSpPr>
          <p:nvPr/>
        </p:nvCxnSpPr>
        <p:spPr>
          <a:xfrm>
            <a:off x="3402120" y="3487918"/>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4"/>
          <p:cNvCxnSpPr>
            <a:stCxn id="20" idx="6"/>
            <a:endCxn id="25" idx="2"/>
          </p:cNvCxnSpPr>
          <p:nvPr/>
        </p:nvCxnSpPr>
        <p:spPr>
          <a:xfrm flipV="1">
            <a:off x="3391856" y="2800944"/>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5"/>
          <p:cNvCxnSpPr>
            <a:stCxn id="20" idx="6"/>
            <a:endCxn id="26" idx="2"/>
          </p:cNvCxnSpPr>
          <p:nvPr/>
        </p:nvCxnSpPr>
        <p:spPr>
          <a:xfrm flipV="1">
            <a:off x="3391856" y="3487918"/>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6"/>
          <p:cNvCxnSpPr>
            <a:endCxn id="18" idx="2"/>
          </p:cNvCxnSpPr>
          <p:nvPr/>
        </p:nvCxnSpPr>
        <p:spPr>
          <a:xfrm flipV="1">
            <a:off x="2135149" y="2800945"/>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7"/>
          <p:cNvCxnSpPr>
            <a:stCxn id="15" idx="3"/>
            <a:endCxn id="19" idx="2"/>
          </p:cNvCxnSpPr>
          <p:nvPr/>
        </p:nvCxnSpPr>
        <p:spPr>
          <a:xfrm>
            <a:off x="2131879" y="2843627"/>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8"/>
          <p:cNvCxnSpPr>
            <a:stCxn id="15" idx="3"/>
            <a:endCxn id="20" idx="2"/>
          </p:cNvCxnSpPr>
          <p:nvPr/>
        </p:nvCxnSpPr>
        <p:spPr>
          <a:xfrm>
            <a:off x="2131879" y="2843627"/>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9"/>
          <p:cNvCxnSpPr>
            <a:stCxn id="17" idx="3"/>
            <a:endCxn id="18" idx="2"/>
          </p:cNvCxnSpPr>
          <p:nvPr/>
        </p:nvCxnSpPr>
        <p:spPr>
          <a:xfrm flipV="1">
            <a:off x="2156161" y="2800945"/>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0"/>
          <p:cNvCxnSpPr>
            <a:stCxn id="14" idx="3"/>
            <a:endCxn id="19" idx="2"/>
          </p:cNvCxnSpPr>
          <p:nvPr/>
        </p:nvCxnSpPr>
        <p:spPr>
          <a:xfrm>
            <a:off x="2126745" y="3346860"/>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1"/>
          <p:cNvCxnSpPr>
            <a:stCxn id="14" idx="3"/>
            <a:endCxn id="20" idx="2"/>
          </p:cNvCxnSpPr>
          <p:nvPr/>
        </p:nvCxnSpPr>
        <p:spPr>
          <a:xfrm>
            <a:off x="2126745" y="3346860"/>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2"/>
          <p:cNvCxnSpPr>
            <a:stCxn id="23" idx="3"/>
            <a:endCxn id="18" idx="2"/>
          </p:cNvCxnSpPr>
          <p:nvPr/>
        </p:nvCxnSpPr>
        <p:spPr>
          <a:xfrm flipV="1">
            <a:off x="2189831" y="2800945"/>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33"/>
          <p:cNvCxnSpPr>
            <a:stCxn id="23" idx="3"/>
            <a:endCxn id="19" idx="2"/>
          </p:cNvCxnSpPr>
          <p:nvPr/>
        </p:nvCxnSpPr>
        <p:spPr>
          <a:xfrm flipV="1">
            <a:off x="2166564" y="3487918"/>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34"/>
          <p:cNvCxnSpPr>
            <a:stCxn id="23" idx="3"/>
            <a:endCxn id="20" idx="2"/>
          </p:cNvCxnSpPr>
          <p:nvPr/>
        </p:nvCxnSpPr>
        <p:spPr>
          <a:xfrm>
            <a:off x="2166564" y="4559629"/>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135"/>
          <p:cNvSpPr txBox="1"/>
          <p:nvPr/>
        </p:nvSpPr>
        <p:spPr>
          <a:xfrm rot="5400000">
            <a:off x="6418903" y="3620523"/>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55" name="文字方塊 136"/>
          <p:cNvSpPr txBox="1"/>
          <p:nvPr/>
        </p:nvSpPr>
        <p:spPr>
          <a:xfrm>
            <a:off x="6479867" y="2475953"/>
            <a:ext cx="556826" cy="472565"/>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56" name="文字方塊 137"/>
          <p:cNvSpPr txBox="1"/>
          <p:nvPr/>
        </p:nvSpPr>
        <p:spPr>
          <a:xfrm>
            <a:off x="6469911" y="3180265"/>
            <a:ext cx="556826" cy="472565"/>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57" name="文字方塊 138"/>
          <p:cNvSpPr txBox="1"/>
          <p:nvPr/>
        </p:nvSpPr>
        <p:spPr>
          <a:xfrm>
            <a:off x="6469911" y="4297529"/>
            <a:ext cx="556826" cy="472565"/>
          </a:xfrm>
          <a:prstGeom prst="rect">
            <a:avLst/>
          </a:prstGeom>
          <a:noFill/>
        </p:spPr>
        <p:txBody>
          <a:bodyPr wrap="square" rtlCol="0">
            <a:spAutoFit/>
          </a:bodyPr>
          <a:lstStyle/>
          <a:p>
            <a:r>
              <a:rPr lang="en-US" altLang="zh-TW" sz="2471" dirty="0" err="1"/>
              <a:t>y</a:t>
            </a:r>
            <a:r>
              <a:rPr lang="en-US" altLang="zh-TW" sz="2471" baseline="-25000" dirty="0" err="1"/>
              <a:t>M</a:t>
            </a:r>
            <a:endParaRPr lang="zh-TW" altLang="en-US" sz="2471" baseline="-25000" dirty="0"/>
          </a:p>
        </p:txBody>
      </p:sp>
      <p:sp>
        <p:nvSpPr>
          <p:cNvPr id="58" name="矩形 69"/>
          <p:cNvSpPr/>
          <p:nvPr/>
        </p:nvSpPr>
        <p:spPr>
          <a:xfrm>
            <a:off x="2180245" y="3049052"/>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1</a:t>
            </a:r>
            <a:endParaRPr lang="zh-TW" altLang="en-US" sz="2118" baseline="30000" dirty="0"/>
          </a:p>
        </p:txBody>
      </p:sp>
      <p:sp>
        <p:nvSpPr>
          <p:cNvPr id="59" name="矩形 78"/>
          <p:cNvSpPr/>
          <p:nvPr/>
        </p:nvSpPr>
        <p:spPr>
          <a:xfrm>
            <a:off x="3405130" y="3056291"/>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2</a:t>
            </a:r>
            <a:endParaRPr lang="zh-TW" altLang="en-US" sz="2118" baseline="30000" dirty="0"/>
          </a:p>
        </p:txBody>
      </p:sp>
      <p:sp>
        <p:nvSpPr>
          <p:cNvPr id="60" name="矩形 79"/>
          <p:cNvSpPr/>
          <p:nvPr/>
        </p:nvSpPr>
        <p:spPr>
          <a:xfrm>
            <a:off x="4698664" y="3050204"/>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L</a:t>
            </a:r>
            <a:endParaRPr lang="zh-TW" altLang="en-US" sz="2118" baseline="30000" dirty="0"/>
          </a:p>
        </p:txBody>
      </p:sp>
      <p:sp>
        <p:nvSpPr>
          <p:cNvPr id="61" name="矩形 81"/>
          <p:cNvSpPr/>
          <p:nvPr/>
        </p:nvSpPr>
        <p:spPr>
          <a:xfrm>
            <a:off x="3948200" y="3350463"/>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2</a:t>
            </a:r>
            <a:endParaRPr lang="zh-TW" altLang="en-US" sz="2118" baseline="30000" dirty="0"/>
          </a:p>
        </p:txBody>
      </p:sp>
      <p:sp>
        <p:nvSpPr>
          <p:cNvPr id="62" name="矩形 82"/>
          <p:cNvSpPr/>
          <p:nvPr/>
        </p:nvSpPr>
        <p:spPr>
          <a:xfrm>
            <a:off x="5262817" y="3329721"/>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err="1"/>
              <a:t>b</a:t>
            </a:r>
            <a:r>
              <a:rPr lang="en-US" altLang="zh-TW" sz="2118" baseline="30000" dirty="0" err="1"/>
              <a:t>L</a:t>
            </a:r>
            <a:endParaRPr lang="zh-TW" altLang="en-US" sz="2118" baseline="30000" dirty="0"/>
          </a:p>
        </p:txBody>
      </p:sp>
      <p:sp>
        <p:nvSpPr>
          <p:cNvPr id="63" name="矩形 87"/>
          <p:cNvSpPr/>
          <p:nvPr/>
        </p:nvSpPr>
        <p:spPr>
          <a:xfrm>
            <a:off x="2102712" y="4280151"/>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64" name="矩形 88"/>
          <p:cNvSpPr/>
          <p:nvPr/>
        </p:nvSpPr>
        <p:spPr>
          <a:xfrm>
            <a:off x="3258077" y="4280151"/>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1</a:t>
            </a:r>
            <a:endParaRPr lang="zh-TW" altLang="en-US" sz="2118" baseline="30000" dirty="0"/>
          </a:p>
        </p:txBody>
      </p:sp>
      <p:sp>
        <p:nvSpPr>
          <p:cNvPr id="65" name="矩形 89"/>
          <p:cNvSpPr/>
          <p:nvPr/>
        </p:nvSpPr>
        <p:spPr>
          <a:xfrm>
            <a:off x="4436128" y="4292275"/>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a</a:t>
            </a:r>
            <a:r>
              <a:rPr lang="en-US" altLang="zh-TW" sz="2118" baseline="30000" dirty="0"/>
              <a:t>2</a:t>
            </a:r>
            <a:endParaRPr lang="zh-TW" altLang="en-US" sz="2118" baseline="30000" dirty="0"/>
          </a:p>
        </p:txBody>
      </p:sp>
      <p:sp>
        <p:nvSpPr>
          <p:cNvPr id="66" name="矩形 91"/>
          <p:cNvSpPr/>
          <p:nvPr/>
        </p:nvSpPr>
        <p:spPr>
          <a:xfrm>
            <a:off x="5838729" y="4287812"/>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y</a:t>
            </a:r>
            <a:endParaRPr lang="zh-TW" altLang="en-US" sz="2118" baseline="30000" dirty="0"/>
          </a:p>
        </p:txBody>
      </p:sp>
      <p:sp>
        <p:nvSpPr>
          <p:cNvPr id="67" name="矩形 84"/>
          <p:cNvSpPr/>
          <p:nvPr/>
        </p:nvSpPr>
        <p:spPr>
          <a:xfrm>
            <a:off x="153181" y="5522527"/>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y</a:t>
            </a:r>
            <a:endParaRPr lang="zh-TW" altLang="en-US" sz="2118" baseline="30000" dirty="0"/>
          </a:p>
        </p:txBody>
      </p:sp>
      <p:grpSp>
        <p:nvGrpSpPr>
          <p:cNvPr id="68" name="群組 5"/>
          <p:cNvGrpSpPr/>
          <p:nvPr/>
        </p:nvGrpSpPr>
        <p:grpSpPr>
          <a:xfrm>
            <a:off x="595681" y="5513176"/>
            <a:ext cx="1190582" cy="773891"/>
            <a:chOff x="3047770" y="5664328"/>
            <a:chExt cx="1349326" cy="877076"/>
          </a:xfrm>
        </p:grpSpPr>
        <mc:AlternateContent xmlns:mc="http://schemas.openxmlformats.org/markup-compatibility/2006" xmlns:a14="http://schemas.microsoft.com/office/drawing/2010/main">
          <mc:Choice Requires="a14">
            <p:sp>
              <p:nvSpPr>
                <p:cNvPr id="69" name="文字方塊 4"/>
                <p:cNvSpPr txBox="1"/>
                <p:nvPr/>
              </p:nvSpPr>
              <p:spPr>
                <a:xfrm>
                  <a:off x="3047770" y="5918200"/>
                  <a:ext cx="1349326" cy="369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118" i="1">
                            <a:latin typeface="Cambria Math" panose="02040503050406030204" pitchFamily="18" charset="0"/>
                          </a:rPr>
                          <m:t>=</m:t>
                        </m:r>
                        <m:r>
                          <a:rPr lang="en-US" altLang="zh-TW" sz="2118" i="1">
                            <a:latin typeface="Cambria Math" panose="02040503050406030204" pitchFamily="18" charset="0"/>
                          </a:rPr>
                          <m:t>𝑓</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69" name="文字方塊 4"/>
                <p:cNvSpPr txBox="1">
                  <a:spLocks noRot="1" noChangeAspect="1" noMove="1" noResize="1" noEditPoints="1" noAdjustHandles="1" noChangeArrowheads="1" noChangeShapeType="1" noTextEdit="1"/>
                </p:cNvSpPr>
                <p:nvPr/>
              </p:nvSpPr>
              <p:spPr>
                <a:xfrm>
                  <a:off x="3047770" y="5918200"/>
                  <a:ext cx="1349326" cy="369379"/>
                </a:xfrm>
                <a:prstGeom prst="rect">
                  <a:avLst/>
                </a:prstGeom>
                <a:blipFill>
                  <a:blip r:embed="rId13"/>
                  <a:stretch>
                    <a:fillRect l="-2564" b="-31481"/>
                  </a:stretch>
                </a:blipFill>
              </p:spPr>
              <p:txBody>
                <a:bodyPr/>
                <a:lstStyle/>
                <a:p>
                  <a:r>
                    <a:rPr lang="tr-TR">
                      <a:noFill/>
                    </a:rPr>
                    <a:t> </a:t>
                  </a:r>
                </a:p>
              </p:txBody>
            </p:sp>
          </mc:Fallback>
        </mc:AlternateContent>
        <p:sp>
          <p:nvSpPr>
            <p:cNvPr id="70" name="矩形 86"/>
            <p:cNvSpPr/>
            <p:nvPr/>
          </p:nvSpPr>
          <p:spPr>
            <a:xfrm>
              <a:off x="3728529" y="566432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grpSp>
      <p:sp>
        <p:nvSpPr>
          <p:cNvPr id="71" name="矩形 139"/>
          <p:cNvSpPr/>
          <p:nvPr/>
        </p:nvSpPr>
        <p:spPr>
          <a:xfrm>
            <a:off x="6472323" y="5517351"/>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1</a:t>
            </a:r>
            <a:endParaRPr lang="zh-TW" altLang="en-US" sz="2118" baseline="30000" dirty="0"/>
          </a:p>
        </p:txBody>
      </p:sp>
      <p:sp>
        <p:nvSpPr>
          <p:cNvPr id="72" name="矩形 140"/>
          <p:cNvSpPr/>
          <p:nvPr/>
        </p:nvSpPr>
        <p:spPr>
          <a:xfrm>
            <a:off x="4963101" y="5556409"/>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1</a:t>
            </a:r>
            <a:endParaRPr lang="zh-TW" altLang="en-US" sz="2118" baseline="30000" dirty="0"/>
          </a:p>
        </p:txBody>
      </p:sp>
      <p:sp>
        <p:nvSpPr>
          <p:cNvPr id="73" name="矩形 141"/>
          <p:cNvSpPr/>
          <p:nvPr/>
        </p:nvSpPr>
        <p:spPr>
          <a:xfrm>
            <a:off x="5739054" y="5535182"/>
            <a:ext cx="389434" cy="773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118" dirty="0"/>
              <a:t>x</a:t>
            </a:r>
            <a:endParaRPr lang="zh-TW" altLang="en-US" sz="2118" dirty="0"/>
          </a:p>
        </p:txBody>
      </p:sp>
      <p:sp>
        <p:nvSpPr>
          <p:cNvPr id="74" name="文字方塊 145"/>
          <p:cNvSpPr txBox="1"/>
          <p:nvPr/>
        </p:nvSpPr>
        <p:spPr>
          <a:xfrm>
            <a:off x="6137862" y="5737181"/>
            <a:ext cx="318195" cy="418256"/>
          </a:xfrm>
          <a:prstGeom prst="rect">
            <a:avLst/>
          </a:prstGeom>
          <a:noFill/>
        </p:spPr>
        <p:txBody>
          <a:bodyPr wrap="square" rtlCol="0">
            <a:spAutoFit/>
          </a:bodyPr>
          <a:lstStyle/>
          <a:p>
            <a:pPr algn="ctr"/>
            <a:r>
              <a:rPr lang="en-US" altLang="zh-TW" sz="2118" dirty="0"/>
              <a:t>+</a:t>
            </a:r>
            <a:endParaRPr lang="zh-TW" altLang="en-US" sz="2118" dirty="0"/>
          </a:p>
        </p:txBody>
      </p:sp>
      <mc:AlternateContent xmlns:mc="http://schemas.openxmlformats.org/markup-compatibility/2006" xmlns:a14="http://schemas.microsoft.com/office/drawing/2010/main">
        <mc:Choice Requires="a14">
          <p:sp>
            <p:nvSpPr>
              <p:cNvPr id="75" name="文字方塊 146"/>
              <p:cNvSpPr txBox="1"/>
              <p:nvPr/>
            </p:nvSpPr>
            <p:spPr>
              <a:xfrm>
                <a:off x="4608509" y="5779546"/>
                <a:ext cx="2461892"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𝜎</m:t>
                      </m:r>
                      <m:d>
                        <m:dPr>
                          <m:ctrlPr>
                            <a:rPr lang="en-US" altLang="zh-TW" sz="2118" i="1">
                              <a:latin typeface="Cambria Math" panose="02040503050406030204" pitchFamily="18" charset="0"/>
                            </a:rPr>
                          </m:ctrlPr>
                        </m:dPr>
                        <m:e>
                          <m:r>
                            <a:rPr lang="en-US" altLang="zh-TW" sz="2118" i="1">
                              <a:latin typeface="Cambria Math" panose="02040503050406030204" pitchFamily="18" charset="0"/>
                            </a:rPr>
                            <m:t>                                  </m:t>
                          </m:r>
                        </m:e>
                      </m:d>
                    </m:oMath>
                  </m:oMathPara>
                </a14:m>
                <a:endParaRPr lang="zh-TW" altLang="en-US" sz="2118" dirty="0"/>
              </a:p>
            </p:txBody>
          </p:sp>
        </mc:Choice>
        <mc:Fallback xmlns="">
          <p:sp>
            <p:nvSpPr>
              <p:cNvPr id="75" name="文字方塊 146"/>
              <p:cNvSpPr txBox="1">
                <a:spLocks noRot="1" noChangeAspect="1" noMove="1" noResize="1" noEditPoints="1" noAdjustHandles="1" noChangeArrowheads="1" noChangeShapeType="1" noTextEdit="1"/>
              </p:cNvSpPr>
              <p:nvPr/>
            </p:nvSpPr>
            <p:spPr>
              <a:xfrm>
                <a:off x="4608509" y="5779546"/>
                <a:ext cx="2461892" cy="325923"/>
              </a:xfrm>
              <a:prstGeom prst="rect">
                <a:avLst/>
              </a:prstGeom>
              <a:blipFill>
                <a:blip r:embed="rId14"/>
                <a:stretch>
                  <a:fillRect l="-1238"/>
                </a:stretch>
              </a:blipFill>
            </p:spPr>
            <p:txBody>
              <a:bodyPr/>
              <a:lstStyle/>
              <a:p>
                <a:r>
                  <a:rPr lang="tr-TR">
                    <a:noFill/>
                  </a:rPr>
                  <a:t> </a:t>
                </a:r>
              </a:p>
            </p:txBody>
          </p:sp>
        </mc:Fallback>
      </mc:AlternateContent>
      <p:sp>
        <p:nvSpPr>
          <p:cNvPr id="76" name="矩形 148"/>
          <p:cNvSpPr/>
          <p:nvPr/>
        </p:nvSpPr>
        <p:spPr>
          <a:xfrm>
            <a:off x="7327531" y="5537760"/>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2</a:t>
            </a:r>
            <a:endParaRPr lang="zh-TW" altLang="en-US" sz="2118" baseline="30000" dirty="0"/>
          </a:p>
        </p:txBody>
      </p:sp>
      <p:sp>
        <p:nvSpPr>
          <p:cNvPr id="77" name="矩形 149"/>
          <p:cNvSpPr/>
          <p:nvPr/>
        </p:nvSpPr>
        <p:spPr>
          <a:xfrm>
            <a:off x="3873099" y="5536897"/>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2</a:t>
            </a:r>
            <a:endParaRPr lang="zh-TW" altLang="en-US" sz="2118" baseline="30000" dirty="0"/>
          </a:p>
        </p:txBody>
      </p:sp>
      <p:sp>
        <p:nvSpPr>
          <p:cNvPr id="78" name="文字方塊 151"/>
          <p:cNvSpPr txBox="1"/>
          <p:nvPr/>
        </p:nvSpPr>
        <p:spPr>
          <a:xfrm>
            <a:off x="7051769" y="5750850"/>
            <a:ext cx="333356" cy="418256"/>
          </a:xfrm>
          <a:prstGeom prst="rect">
            <a:avLst/>
          </a:prstGeom>
          <a:noFill/>
        </p:spPr>
        <p:txBody>
          <a:bodyPr wrap="square" rtlCol="0">
            <a:spAutoFit/>
          </a:bodyPr>
          <a:lstStyle/>
          <a:p>
            <a:pPr algn="ctr"/>
            <a:r>
              <a:rPr lang="en-US" altLang="zh-TW" sz="2118" dirty="0"/>
              <a:t>+</a:t>
            </a:r>
            <a:endParaRPr lang="zh-TW" altLang="en-US" sz="2118" dirty="0"/>
          </a:p>
        </p:txBody>
      </p:sp>
      <p:sp>
        <p:nvSpPr>
          <p:cNvPr id="79" name="矩形 154"/>
          <p:cNvSpPr/>
          <p:nvPr/>
        </p:nvSpPr>
        <p:spPr>
          <a:xfrm>
            <a:off x="8429710" y="5525704"/>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err="1"/>
              <a:t>b</a:t>
            </a:r>
            <a:r>
              <a:rPr lang="en-US" altLang="zh-TW" sz="2118" baseline="30000" dirty="0" err="1"/>
              <a:t>L</a:t>
            </a:r>
            <a:endParaRPr lang="zh-TW" altLang="en-US" sz="2118" baseline="30000" dirty="0"/>
          </a:p>
        </p:txBody>
      </p:sp>
      <p:sp>
        <p:nvSpPr>
          <p:cNvPr id="80" name="矩形 155"/>
          <p:cNvSpPr/>
          <p:nvPr/>
        </p:nvSpPr>
        <p:spPr>
          <a:xfrm>
            <a:off x="2334322" y="5530514"/>
            <a:ext cx="712803" cy="734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118" dirty="0"/>
              <a:t>W</a:t>
            </a:r>
            <a:r>
              <a:rPr lang="en-US" altLang="zh-TW" sz="2118" baseline="30000" dirty="0"/>
              <a:t>L</a:t>
            </a:r>
            <a:endParaRPr lang="zh-TW" altLang="en-US" sz="2118" baseline="30000" dirty="0"/>
          </a:p>
        </p:txBody>
      </p:sp>
      <p:sp>
        <p:nvSpPr>
          <p:cNvPr id="81" name="文字方塊 157"/>
          <p:cNvSpPr txBox="1"/>
          <p:nvPr/>
        </p:nvSpPr>
        <p:spPr>
          <a:xfrm>
            <a:off x="8155691" y="5732401"/>
            <a:ext cx="318195" cy="418256"/>
          </a:xfrm>
          <a:prstGeom prst="rect">
            <a:avLst/>
          </a:prstGeom>
          <a:noFill/>
        </p:spPr>
        <p:txBody>
          <a:bodyPr wrap="square" rtlCol="0">
            <a:spAutoFit/>
          </a:bodyPr>
          <a:lstStyle/>
          <a:p>
            <a:pPr algn="ctr"/>
            <a:r>
              <a:rPr lang="en-US" altLang="zh-TW" sz="2118" dirty="0"/>
              <a:t>+</a:t>
            </a:r>
            <a:endParaRPr lang="zh-TW" altLang="en-US" sz="2118" dirty="0"/>
          </a:p>
        </p:txBody>
      </p:sp>
      <p:sp>
        <p:nvSpPr>
          <p:cNvPr id="82" name="文字方塊 7"/>
          <p:cNvSpPr txBox="1"/>
          <p:nvPr/>
        </p:nvSpPr>
        <p:spPr>
          <a:xfrm>
            <a:off x="2991367" y="5646509"/>
            <a:ext cx="634514" cy="472565"/>
          </a:xfrm>
          <a:prstGeom prst="rect">
            <a:avLst/>
          </a:prstGeom>
          <a:noFill/>
        </p:spPr>
        <p:txBody>
          <a:bodyPr wrap="square" rtlCol="0">
            <a:spAutoFit/>
          </a:bodyPr>
          <a:lstStyle/>
          <a:p>
            <a:pPr algn="ctr"/>
            <a:r>
              <a:rPr lang="en-US" altLang="zh-TW" sz="2471" dirty="0"/>
              <a:t>…</a:t>
            </a:r>
            <a:endParaRPr lang="zh-TW" altLang="en-US" sz="2471" dirty="0"/>
          </a:p>
        </p:txBody>
      </p:sp>
      <p:sp>
        <p:nvSpPr>
          <p:cNvPr id="83" name="矩形 173"/>
          <p:cNvSpPr/>
          <p:nvPr/>
        </p:nvSpPr>
        <p:spPr>
          <a:xfrm>
            <a:off x="2712836" y="3354261"/>
            <a:ext cx="397825" cy="7540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b</a:t>
            </a:r>
            <a:r>
              <a:rPr lang="en-US" altLang="zh-TW" sz="2118" baseline="30000" dirty="0"/>
              <a:t>1</a:t>
            </a:r>
            <a:endParaRPr lang="zh-TW" altLang="en-US" sz="2118" baseline="30000" dirty="0"/>
          </a:p>
        </p:txBody>
      </p:sp>
      <p:sp>
        <p:nvSpPr>
          <p:cNvPr id="84" name="文字方塊 174"/>
          <p:cNvSpPr txBox="1"/>
          <p:nvPr/>
        </p:nvSpPr>
        <p:spPr>
          <a:xfrm>
            <a:off x="7730841" y="5637686"/>
            <a:ext cx="634514" cy="472565"/>
          </a:xfrm>
          <a:prstGeom prst="rect">
            <a:avLst/>
          </a:prstGeom>
          <a:noFill/>
        </p:spPr>
        <p:txBody>
          <a:bodyPr wrap="square" rtlCol="0">
            <a:spAutoFit/>
          </a:bodyPr>
          <a:lstStyle/>
          <a:p>
            <a:pPr algn="ctr"/>
            <a:r>
              <a:rPr lang="en-US" altLang="zh-TW" sz="2471" dirty="0"/>
              <a:t>…</a:t>
            </a:r>
            <a:endParaRPr lang="zh-TW" altLang="en-US" sz="2471" dirty="0"/>
          </a:p>
        </p:txBody>
      </p:sp>
      <p:sp>
        <p:nvSpPr>
          <p:cNvPr id="85" name="TextBox 84">
            <a:extLst>
              <a:ext uri="{FF2B5EF4-FFF2-40B4-BE49-F238E27FC236}">
                <a16:creationId xmlns:a16="http://schemas.microsoft.com/office/drawing/2014/main" id="{9F0549DE-DC3F-4126-A07F-C1FF2168A88C}"/>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0400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7" grpId="0" animBg="1"/>
      <p:bldP spid="71" grpId="0" animBg="1"/>
      <p:bldP spid="72" grpId="0" animBg="1"/>
      <p:bldP spid="73" grpId="0" animBg="1"/>
      <p:bldP spid="74" grpId="0"/>
      <p:bldP spid="75" grpId="0"/>
      <p:bldP spid="76" grpId="0" animBg="1"/>
      <p:bldP spid="77" grpId="0" animBg="1"/>
      <p:bldP spid="78" grpId="0"/>
      <p:bldP spid="79" grpId="0" animBg="1"/>
      <p:bldP spid="80" grpId="0" animBg="1"/>
      <p:bldP spid="81" grpId="0"/>
      <p:bldP spid="82"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endParaRPr lang="tr-TR" dirty="0"/>
          </a:p>
          <a:p>
            <a:r>
              <a:rPr lang="tr-TR" dirty="0"/>
              <a:t>ML vs. </a:t>
            </a:r>
            <a:r>
              <a:rPr lang="tr-TR" dirty="0" err="1"/>
              <a:t>Deep</a:t>
            </a:r>
            <a:r>
              <a:rPr lang="tr-TR" dirty="0"/>
              <a:t> Learning</a:t>
            </a:r>
          </a:p>
          <a:p>
            <a:r>
              <a:rPr lang="tr-TR" dirty="0" err="1"/>
              <a:t>Introduction</a:t>
            </a:r>
            <a:r>
              <a:rPr lang="tr-TR" dirty="0"/>
              <a:t> </a:t>
            </a:r>
            <a:r>
              <a:rPr lang="tr-TR" dirty="0" err="1"/>
              <a:t>to</a:t>
            </a:r>
            <a:r>
              <a:rPr lang="tr-TR" dirty="0"/>
              <a:t> </a:t>
            </a:r>
            <a:r>
              <a:rPr lang="tr-TR" dirty="0" err="1"/>
              <a:t>NNs</a:t>
            </a:r>
            <a:r>
              <a:rPr lang="tr-TR" dirty="0"/>
              <a:t> (</a:t>
            </a:r>
            <a:r>
              <a:rPr lang="tr-TR" dirty="0" err="1"/>
              <a:t>Neural</a:t>
            </a:r>
            <a:r>
              <a:rPr lang="tr-TR"/>
              <a:t> Networks)</a:t>
            </a:r>
            <a:endParaRPr lang="tr-TR" dirty="0"/>
          </a:p>
          <a:p>
            <a:r>
              <a:rPr lang="en-US" dirty="0"/>
              <a:t>NN architectures</a:t>
            </a:r>
          </a:p>
          <a:p>
            <a:pPr lvl="1"/>
            <a:r>
              <a:rPr lang="en-US" dirty="0"/>
              <a:t>Convolutional NNs</a:t>
            </a:r>
          </a:p>
          <a:p>
            <a:pPr lvl="1"/>
            <a:r>
              <a:rPr lang="en-US" dirty="0"/>
              <a:t>Recurrent NNs</a:t>
            </a:r>
            <a:endParaRPr lang="tr-TR" dirty="0"/>
          </a:p>
          <a:p>
            <a:pPr lvl="1"/>
            <a:r>
              <a:rPr lang="tr-TR" dirty="0"/>
              <a:t>Encoder-</a:t>
            </a:r>
            <a:r>
              <a:rPr lang="tr-TR" dirty="0" err="1"/>
              <a:t>Decoder</a:t>
            </a:r>
            <a:r>
              <a:rPr lang="tr-TR" dirty="0"/>
              <a:t> </a:t>
            </a:r>
            <a:r>
              <a:rPr lang="tr-TR" dirty="0" err="1"/>
              <a:t>NNs</a:t>
            </a:r>
            <a:endParaRPr lang="tr-TR" dirty="0"/>
          </a:p>
          <a:p>
            <a:pPr lvl="1"/>
            <a:r>
              <a:rPr lang="tr-TR" dirty="0" err="1"/>
              <a:t>Transformers</a:t>
            </a:r>
            <a:endParaRPr lang="tr-TR" dirty="0"/>
          </a:p>
          <a:p>
            <a:pPr lvl="1"/>
            <a:endParaRPr lang="en-US" dirty="0"/>
          </a:p>
        </p:txBody>
      </p:sp>
    </p:spTree>
    <p:extLst>
      <p:ext uri="{BB962C8B-B14F-4D97-AF65-F5344CB8AC3E}">
        <p14:creationId xmlns:p14="http://schemas.microsoft.com/office/powerpoint/2010/main" val="2098265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p:txBody>
          <a:bodyPr/>
          <a:lstStyle/>
          <a:p>
            <a:r>
              <a:rPr lang="en-US" altLang="zh-TW" dirty="0"/>
              <a:t>In </a:t>
            </a:r>
            <a:r>
              <a:rPr lang="en-US" altLang="zh-TW" dirty="0">
                <a:solidFill>
                  <a:srgbClr val="FF0000"/>
                </a:solidFill>
              </a:rPr>
              <a:t>multi-class classification </a:t>
            </a:r>
            <a:r>
              <a:rPr lang="en-US" altLang="zh-TW" dirty="0"/>
              <a:t>tasks, the output layer is typically a </a:t>
            </a:r>
            <a:r>
              <a:rPr lang="en-US" altLang="zh-TW" b="1" i="1" dirty="0" err="1">
                <a:solidFill>
                  <a:srgbClr val="0070C0"/>
                </a:solidFill>
              </a:rPr>
              <a:t>softmax</a:t>
            </a:r>
            <a:r>
              <a:rPr lang="en-US" altLang="zh-TW" b="1" i="1" dirty="0">
                <a:solidFill>
                  <a:srgbClr val="0070C0"/>
                </a:solidFill>
              </a:rPr>
              <a:t> layer</a:t>
            </a:r>
          </a:p>
          <a:p>
            <a:pPr lvl="1"/>
            <a:r>
              <a:rPr lang="en-US" altLang="zh-TW" dirty="0"/>
              <a:t>I.e., it employs a </a:t>
            </a:r>
            <a:r>
              <a:rPr lang="en-US" altLang="zh-TW" b="1" i="1" dirty="0" err="1">
                <a:solidFill>
                  <a:srgbClr val="0070C0"/>
                </a:solidFill>
              </a:rPr>
              <a:t>softmax</a:t>
            </a:r>
            <a:r>
              <a:rPr lang="en-US" altLang="zh-TW" b="1" i="1" dirty="0">
                <a:solidFill>
                  <a:srgbClr val="0070C0"/>
                </a:solidFill>
              </a:rPr>
              <a:t> activation function</a:t>
            </a:r>
          </a:p>
          <a:p>
            <a:pPr lvl="1"/>
            <a:r>
              <a:rPr lang="en-US" altLang="zh-TW" dirty="0"/>
              <a:t>If a layer with a sigmoid activation function is used as the output layer instead, the predictions by the NN may not be easy to interpret</a:t>
            </a:r>
          </a:p>
          <a:p>
            <a:pPr lvl="2"/>
            <a:r>
              <a:rPr lang="en-US" altLang="zh-TW" dirty="0"/>
              <a:t>Note that an output layer with sigmoid activations can still be used for binary classification </a:t>
            </a:r>
          </a:p>
          <a:p>
            <a:endParaRPr lang="en-US" dirty="0"/>
          </a:p>
        </p:txBody>
      </p:sp>
      <p:sp>
        <p:nvSpPr>
          <p:cNvPr id="23" name="Content Placeholder 22">
            <a:extLst>
              <a:ext uri="{FF2B5EF4-FFF2-40B4-BE49-F238E27FC236}">
                <a16:creationId xmlns:a16="http://schemas.microsoft.com/office/drawing/2014/main" id="{1AB70340-E2BF-48DF-A3EE-9169C1885861}"/>
              </a:ext>
            </a:extLst>
          </p:cNvPr>
          <p:cNvSpPr>
            <a:spLocks noGrp="1"/>
          </p:cNvSpPr>
          <p:nvPr>
            <p:ph idx="10"/>
          </p:nvPr>
        </p:nvSpPr>
        <p:spPr/>
        <p:txBody>
          <a:bodyPr/>
          <a:lstStyle/>
          <a:p>
            <a:r>
              <a:rPr lang="en-US" dirty="0"/>
              <a:t>Introduction to Neural Networks</a:t>
            </a:r>
          </a:p>
          <a:p>
            <a:endParaRPr lang="en-US" dirty="0"/>
          </a:p>
        </p:txBody>
      </p:sp>
      <p:sp>
        <p:nvSpPr>
          <p:cNvPr id="31" name="TextBox 30">
            <a:extLst>
              <a:ext uri="{FF2B5EF4-FFF2-40B4-BE49-F238E27FC236}">
                <a16:creationId xmlns:a16="http://schemas.microsoft.com/office/drawing/2014/main" id="{F1CF47A1-B376-4EEC-9AFA-D8CEC0B94A2C}"/>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
        <p:nvSpPr>
          <p:cNvPr id="32" name="文字方塊 3"/>
          <p:cNvSpPr txBox="1"/>
          <p:nvPr/>
        </p:nvSpPr>
        <p:spPr>
          <a:xfrm>
            <a:off x="1839932" y="3381579"/>
            <a:ext cx="5052296" cy="418256"/>
          </a:xfrm>
          <a:prstGeom prst="rect">
            <a:avLst/>
          </a:prstGeom>
          <a:noFill/>
        </p:spPr>
        <p:txBody>
          <a:bodyPr wrap="square" rtlCol="0">
            <a:spAutoFit/>
          </a:bodyPr>
          <a:lstStyle/>
          <a:p>
            <a:pPr algn="ctr"/>
            <a:r>
              <a:rPr lang="en-US" altLang="zh-TW" sz="2118" b="1" i="1" u="sng" dirty="0"/>
              <a:t>A Layer with Sigmoid Activations</a:t>
            </a:r>
            <a:endParaRPr lang="zh-TW" altLang="en-US" sz="2118" b="1" i="1" u="sng" dirty="0"/>
          </a:p>
        </p:txBody>
      </p:sp>
      <p:cxnSp>
        <p:nvCxnSpPr>
          <p:cNvPr id="33" name="直線單箭頭接點 43"/>
          <p:cNvCxnSpPr/>
          <p:nvPr/>
        </p:nvCxnSpPr>
        <p:spPr>
          <a:xfrm flipV="1">
            <a:off x="4060724" y="4983870"/>
            <a:ext cx="107576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44"/>
          <p:cNvCxnSpPr/>
          <p:nvPr/>
        </p:nvCxnSpPr>
        <p:spPr>
          <a:xfrm>
            <a:off x="4060724" y="5765569"/>
            <a:ext cx="10757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45"/>
          <p:cNvCxnSpPr/>
          <p:nvPr/>
        </p:nvCxnSpPr>
        <p:spPr>
          <a:xfrm>
            <a:off x="4060724" y="4200359"/>
            <a:ext cx="10757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Object 12"/>
          <p:cNvGraphicFramePr>
            <a:graphicFrameLocks noChangeAspect="1"/>
          </p:cNvGraphicFramePr>
          <p:nvPr/>
        </p:nvGraphicFramePr>
        <p:xfrm>
          <a:off x="5224436" y="3935673"/>
          <a:ext cx="1220041" cy="430026"/>
        </p:xfrm>
        <a:graphic>
          <a:graphicData uri="http://schemas.openxmlformats.org/presentationml/2006/ole">
            <mc:AlternateContent xmlns:mc="http://schemas.openxmlformats.org/markup-compatibility/2006">
              <mc:Choice xmlns:v="urn:schemas-microsoft-com:vml" Requires="v">
                <p:oleObj name="方程式" r:id="rId2" imgW="647640" imgH="228600" progId="Equation.3">
                  <p:embed/>
                </p:oleObj>
              </mc:Choice>
              <mc:Fallback>
                <p:oleObj name="方程式" r:id="rId2" imgW="647640" imgH="228600" progId="Equation.3">
                  <p:embed/>
                  <p:pic>
                    <p:nvPicPr>
                      <p:cNvPr id="36" name="Object 12"/>
                      <p:cNvPicPr>
                        <a:picLocks noChangeAspect="1" noChangeArrowheads="1"/>
                      </p:cNvPicPr>
                      <p:nvPr/>
                    </p:nvPicPr>
                    <p:blipFill>
                      <a:blip r:embed="rId3"/>
                      <a:srcRect/>
                      <a:stretch>
                        <a:fillRect/>
                      </a:stretch>
                    </p:blipFill>
                    <p:spPr bwMode="auto">
                      <a:xfrm>
                        <a:off x="5224436" y="3935673"/>
                        <a:ext cx="1220041" cy="430026"/>
                      </a:xfrm>
                      <a:prstGeom prst="rect">
                        <a:avLst/>
                      </a:prstGeom>
                      <a:noFill/>
                    </p:spPr>
                  </p:pic>
                </p:oleObj>
              </mc:Fallback>
            </mc:AlternateContent>
          </a:graphicData>
        </a:graphic>
      </p:graphicFrame>
      <p:graphicFrame>
        <p:nvGraphicFramePr>
          <p:cNvPr id="37" name="Object 12"/>
          <p:cNvGraphicFramePr>
            <a:graphicFrameLocks noChangeAspect="1"/>
          </p:cNvGraphicFramePr>
          <p:nvPr/>
        </p:nvGraphicFramePr>
        <p:xfrm>
          <a:off x="5210428" y="4762107"/>
          <a:ext cx="1267666" cy="430026"/>
        </p:xfrm>
        <a:graphic>
          <a:graphicData uri="http://schemas.openxmlformats.org/presentationml/2006/ole">
            <mc:AlternateContent xmlns:mc="http://schemas.openxmlformats.org/markup-compatibility/2006">
              <mc:Choice xmlns:v="urn:schemas-microsoft-com:vml" Requires="v">
                <p:oleObj name="方程式" r:id="rId4" imgW="672840" imgH="228600" progId="Equation.3">
                  <p:embed/>
                </p:oleObj>
              </mc:Choice>
              <mc:Fallback>
                <p:oleObj name="方程式" r:id="rId4" imgW="672840" imgH="228600" progId="Equation.3">
                  <p:embed/>
                  <p:pic>
                    <p:nvPicPr>
                      <p:cNvPr id="37" name="Object 12"/>
                      <p:cNvPicPr>
                        <a:picLocks noChangeAspect="1" noChangeArrowheads="1"/>
                      </p:cNvPicPr>
                      <p:nvPr/>
                    </p:nvPicPr>
                    <p:blipFill>
                      <a:blip r:embed="rId5"/>
                      <a:srcRect/>
                      <a:stretch>
                        <a:fillRect/>
                      </a:stretch>
                    </p:blipFill>
                    <p:spPr bwMode="auto">
                      <a:xfrm>
                        <a:off x="5210428" y="4762107"/>
                        <a:ext cx="1267666" cy="430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12"/>
          <p:cNvGraphicFramePr>
            <a:graphicFrameLocks noChangeAspect="1"/>
          </p:cNvGraphicFramePr>
          <p:nvPr/>
        </p:nvGraphicFramePr>
        <p:xfrm>
          <a:off x="5223035" y="5526908"/>
          <a:ext cx="1243853" cy="453838"/>
        </p:xfrm>
        <a:graphic>
          <a:graphicData uri="http://schemas.openxmlformats.org/presentationml/2006/ole">
            <mc:AlternateContent xmlns:mc="http://schemas.openxmlformats.org/markup-compatibility/2006">
              <mc:Choice xmlns:v="urn:schemas-microsoft-com:vml" Requires="v">
                <p:oleObj name="方程式" r:id="rId6" imgW="660240" imgH="241200" progId="Equation.3">
                  <p:embed/>
                </p:oleObj>
              </mc:Choice>
              <mc:Fallback>
                <p:oleObj name="方程式" r:id="rId6" imgW="660240" imgH="241200" progId="Equation.3">
                  <p:embed/>
                  <p:pic>
                    <p:nvPicPr>
                      <p:cNvPr id="38" name="Object 12"/>
                      <p:cNvPicPr>
                        <a:picLocks noChangeAspect="1" noChangeArrowheads="1"/>
                      </p:cNvPicPr>
                      <p:nvPr/>
                    </p:nvPicPr>
                    <p:blipFill>
                      <a:blip r:embed="rId7"/>
                      <a:srcRect/>
                      <a:stretch>
                        <a:fillRect/>
                      </a:stretch>
                    </p:blipFill>
                    <p:spPr bwMode="auto">
                      <a:xfrm>
                        <a:off x="5223035" y="5526908"/>
                        <a:ext cx="1243853" cy="45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直線單箭頭接點 49"/>
          <p:cNvCxnSpPr/>
          <p:nvPr/>
        </p:nvCxnSpPr>
        <p:spPr>
          <a:xfrm>
            <a:off x="2980268" y="4989758"/>
            <a:ext cx="555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50"/>
          <p:cNvCxnSpPr/>
          <p:nvPr/>
        </p:nvCxnSpPr>
        <p:spPr>
          <a:xfrm>
            <a:off x="2980268" y="5771457"/>
            <a:ext cx="555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51"/>
          <p:cNvCxnSpPr/>
          <p:nvPr/>
        </p:nvCxnSpPr>
        <p:spPr>
          <a:xfrm>
            <a:off x="2980268" y="4206247"/>
            <a:ext cx="555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橢圓 52"/>
          <p:cNvSpPr/>
          <p:nvPr/>
        </p:nvSpPr>
        <p:spPr>
          <a:xfrm>
            <a:off x="3539762" y="3943709"/>
            <a:ext cx="525076" cy="5250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588"/>
          </a:p>
        </p:txBody>
      </p:sp>
      <p:sp>
        <p:nvSpPr>
          <p:cNvPr id="43" name="橢圓 53"/>
          <p:cNvSpPr/>
          <p:nvPr/>
        </p:nvSpPr>
        <p:spPr>
          <a:xfrm>
            <a:off x="3539762" y="4727220"/>
            <a:ext cx="525076" cy="5250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588"/>
          </a:p>
        </p:txBody>
      </p:sp>
      <p:sp>
        <p:nvSpPr>
          <p:cNvPr id="44" name="橢圓 54"/>
          <p:cNvSpPr/>
          <p:nvPr/>
        </p:nvSpPr>
        <p:spPr>
          <a:xfrm>
            <a:off x="3539762" y="5508919"/>
            <a:ext cx="525076" cy="5250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588"/>
          </a:p>
        </p:txBody>
      </p:sp>
      <p:graphicFrame>
        <p:nvGraphicFramePr>
          <p:cNvPr id="45" name="Object 12"/>
          <p:cNvGraphicFramePr>
            <a:graphicFrameLocks noChangeAspect="1"/>
          </p:cNvGraphicFramePr>
          <p:nvPr/>
        </p:nvGraphicFramePr>
        <p:xfrm>
          <a:off x="2693308" y="3977695"/>
          <a:ext cx="310963" cy="430026"/>
        </p:xfrm>
        <a:graphic>
          <a:graphicData uri="http://schemas.openxmlformats.org/presentationml/2006/ole">
            <mc:AlternateContent xmlns:mc="http://schemas.openxmlformats.org/markup-compatibility/2006">
              <mc:Choice xmlns:v="urn:schemas-microsoft-com:vml" Requires="v">
                <p:oleObj name="方程式" r:id="rId8" imgW="164880" imgH="228600" progId="Equation.3">
                  <p:embed/>
                </p:oleObj>
              </mc:Choice>
              <mc:Fallback>
                <p:oleObj name="方程式" r:id="rId8" imgW="164880" imgH="228600" progId="Equation.3">
                  <p:embed/>
                  <p:pic>
                    <p:nvPicPr>
                      <p:cNvPr id="45" name="Object 12"/>
                      <p:cNvPicPr>
                        <a:picLocks noChangeAspect="1" noChangeArrowheads="1"/>
                      </p:cNvPicPr>
                      <p:nvPr/>
                    </p:nvPicPr>
                    <p:blipFill>
                      <a:blip r:embed="rId9"/>
                      <a:srcRect/>
                      <a:stretch>
                        <a:fillRect/>
                      </a:stretch>
                    </p:blipFill>
                    <p:spPr bwMode="auto">
                      <a:xfrm>
                        <a:off x="2693308" y="3977695"/>
                        <a:ext cx="310963" cy="430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12"/>
          <p:cNvGraphicFramePr>
            <a:graphicFrameLocks noChangeAspect="1"/>
          </p:cNvGraphicFramePr>
          <p:nvPr/>
        </p:nvGraphicFramePr>
        <p:xfrm>
          <a:off x="2662492" y="4760706"/>
          <a:ext cx="310963" cy="430025"/>
        </p:xfrm>
        <a:graphic>
          <a:graphicData uri="http://schemas.openxmlformats.org/presentationml/2006/ole">
            <mc:AlternateContent xmlns:mc="http://schemas.openxmlformats.org/markup-compatibility/2006">
              <mc:Choice xmlns:v="urn:schemas-microsoft-com:vml" Requires="v">
                <p:oleObj name="方程式" r:id="rId10" imgW="164880" imgH="228600" progId="Equation.3">
                  <p:embed/>
                </p:oleObj>
              </mc:Choice>
              <mc:Fallback>
                <p:oleObj name="方程式" r:id="rId10" imgW="164880" imgH="228600" progId="Equation.3">
                  <p:embed/>
                  <p:pic>
                    <p:nvPicPr>
                      <p:cNvPr id="46" name="Object 12"/>
                      <p:cNvPicPr>
                        <a:picLocks noChangeAspect="1" noChangeArrowheads="1"/>
                      </p:cNvPicPr>
                      <p:nvPr/>
                    </p:nvPicPr>
                    <p:blipFill>
                      <a:blip r:embed="rId11"/>
                      <a:srcRect/>
                      <a:stretch>
                        <a:fillRect/>
                      </a:stretch>
                    </p:blipFill>
                    <p:spPr bwMode="auto">
                      <a:xfrm>
                        <a:off x="2662492" y="4760706"/>
                        <a:ext cx="310963" cy="43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12"/>
          <p:cNvGraphicFramePr>
            <a:graphicFrameLocks noChangeAspect="1"/>
          </p:cNvGraphicFramePr>
          <p:nvPr/>
        </p:nvGraphicFramePr>
        <p:xfrm>
          <a:off x="2691907" y="5508699"/>
          <a:ext cx="310963" cy="453838"/>
        </p:xfrm>
        <a:graphic>
          <a:graphicData uri="http://schemas.openxmlformats.org/presentationml/2006/ole">
            <mc:AlternateContent xmlns:mc="http://schemas.openxmlformats.org/markup-compatibility/2006">
              <mc:Choice xmlns:v="urn:schemas-microsoft-com:vml" Requires="v">
                <p:oleObj name="方程式" r:id="rId12" imgW="164880" imgH="241200" progId="Equation.3">
                  <p:embed/>
                </p:oleObj>
              </mc:Choice>
              <mc:Fallback>
                <p:oleObj name="方程式" r:id="rId12" imgW="164880" imgH="241200" progId="Equation.3">
                  <p:embed/>
                  <p:pic>
                    <p:nvPicPr>
                      <p:cNvPr id="47" name="Object 12"/>
                      <p:cNvPicPr>
                        <a:picLocks noChangeAspect="1" noChangeArrowheads="1"/>
                      </p:cNvPicPr>
                      <p:nvPr/>
                    </p:nvPicPr>
                    <p:blipFill>
                      <a:blip r:embed="rId13"/>
                      <a:srcRect/>
                      <a:stretch>
                        <a:fillRect/>
                      </a:stretch>
                    </p:blipFill>
                    <p:spPr bwMode="auto">
                      <a:xfrm>
                        <a:off x="2691907" y="5508699"/>
                        <a:ext cx="310963" cy="45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12"/>
          <p:cNvGraphicFramePr>
            <a:graphicFrameLocks noChangeAspect="1"/>
          </p:cNvGraphicFramePr>
          <p:nvPr/>
        </p:nvGraphicFramePr>
        <p:xfrm>
          <a:off x="3668219" y="4091155"/>
          <a:ext cx="285750" cy="263338"/>
        </p:xfrm>
        <a:graphic>
          <a:graphicData uri="http://schemas.openxmlformats.org/presentationml/2006/ole">
            <mc:AlternateContent xmlns:mc="http://schemas.openxmlformats.org/markup-compatibility/2006">
              <mc:Choice xmlns:v="urn:schemas-microsoft-com:vml" Requires="v">
                <p:oleObj name="方程式" r:id="rId14" imgW="152280" imgH="139680" progId="Equation.3">
                  <p:embed/>
                </p:oleObj>
              </mc:Choice>
              <mc:Fallback>
                <p:oleObj name="方程式" r:id="rId14" imgW="152280" imgH="139680" progId="Equation.3">
                  <p:embed/>
                  <p:pic>
                    <p:nvPicPr>
                      <p:cNvPr id="48" name="Object 12"/>
                      <p:cNvPicPr>
                        <a:picLocks noChangeAspect="1" noChangeArrowheads="1"/>
                      </p:cNvPicPr>
                      <p:nvPr/>
                    </p:nvPicPr>
                    <p:blipFill>
                      <a:blip r:embed="rId15"/>
                      <a:srcRect/>
                      <a:stretch>
                        <a:fillRect/>
                      </a:stretch>
                    </p:blipFill>
                    <p:spPr bwMode="auto">
                      <a:xfrm>
                        <a:off x="3668219" y="4091155"/>
                        <a:ext cx="285750" cy="26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nvGraphicFramePr>
        <p:xfrm>
          <a:off x="3658414" y="4876967"/>
          <a:ext cx="287151" cy="263338"/>
        </p:xfrm>
        <a:graphic>
          <a:graphicData uri="http://schemas.openxmlformats.org/presentationml/2006/ole">
            <mc:AlternateContent xmlns:mc="http://schemas.openxmlformats.org/markup-compatibility/2006">
              <mc:Choice xmlns:v="urn:schemas-microsoft-com:vml" Requires="v">
                <p:oleObj name="方程式" r:id="rId16" imgW="152280" imgH="139680" progId="Equation.3">
                  <p:embed/>
                </p:oleObj>
              </mc:Choice>
              <mc:Fallback>
                <p:oleObj name="方程式" r:id="rId16" imgW="152280" imgH="139680" progId="Equation.3">
                  <p:embed/>
                  <p:pic>
                    <p:nvPicPr>
                      <p:cNvPr id="49" name="Object 12"/>
                      <p:cNvPicPr>
                        <a:picLocks noChangeAspect="1" noChangeArrowheads="1"/>
                      </p:cNvPicPr>
                      <p:nvPr/>
                    </p:nvPicPr>
                    <p:blipFill>
                      <a:blip r:embed="rId17"/>
                      <a:srcRect/>
                      <a:stretch>
                        <a:fillRect/>
                      </a:stretch>
                    </p:blipFill>
                    <p:spPr bwMode="auto">
                      <a:xfrm>
                        <a:off x="3658414" y="4876967"/>
                        <a:ext cx="287151" cy="26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2"/>
          <p:cNvGraphicFramePr>
            <a:graphicFrameLocks noChangeAspect="1"/>
          </p:cNvGraphicFramePr>
          <p:nvPr/>
        </p:nvGraphicFramePr>
        <p:xfrm>
          <a:off x="3686429" y="5647371"/>
          <a:ext cx="288551" cy="263338"/>
        </p:xfrm>
        <a:graphic>
          <a:graphicData uri="http://schemas.openxmlformats.org/presentationml/2006/ole">
            <mc:AlternateContent xmlns:mc="http://schemas.openxmlformats.org/markup-compatibility/2006">
              <mc:Choice xmlns:v="urn:schemas-microsoft-com:vml" Requires="v">
                <p:oleObj name="方程式" r:id="rId18" imgW="152280" imgH="139680" progId="Equation.3">
                  <p:embed/>
                </p:oleObj>
              </mc:Choice>
              <mc:Fallback>
                <p:oleObj name="方程式" r:id="rId18" imgW="152280" imgH="139680" progId="Equation.3">
                  <p:embed/>
                  <p:pic>
                    <p:nvPicPr>
                      <p:cNvPr id="50" name="Object 12"/>
                      <p:cNvPicPr>
                        <a:picLocks noChangeAspect="1" noChangeArrowheads="1"/>
                      </p:cNvPicPr>
                      <p:nvPr/>
                    </p:nvPicPr>
                    <p:blipFill>
                      <a:blip r:embed="rId19"/>
                      <a:srcRect/>
                      <a:stretch>
                        <a:fillRect/>
                      </a:stretch>
                    </p:blipFill>
                    <p:spPr bwMode="auto">
                      <a:xfrm>
                        <a:off x="3686429" y="5647371"/>
                        <a:ext cx="288551" cy="26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矩形 102"/>
          <p:cNvSpPr/>
          <p:nvPr/>
        </p:nvSpPr>
        <p:spPr>
          <a:xfrm>
            <a:off x="2993136" y="3767386"/>
            <a:ext cx="435664" cy="418256"/>
          </a:xfrm>
          <a:prstGeom prst="rect">
            <a:avLst/>
          </a:prstGeom>
        </p:spPr>
        <p:txBody>
          <a:bodyPr wrap="square">
            <a:spAutoFit/>
          </a:bodyPr>
          <a:lstStyle/>
          <a:p>
            <a:r>
              <a:rPr lang="en-US" altLang="zh-TW" sz="2118" b="1" dirty="0">
                <a:solidFill>
                  <a:srgbClr val="FF0000"/>
                </a:solidFill>
              </a:rPr>
              <a:t>3</a:t>
            </a:r>
            <a:endParaRPr lang="zh-TW" altLang="en-US" sz="2118" b="1" dirty="0">
              <a:solidFill>
                <a:srgbClr val="FF0000"/>
              </a:solidFill>
            </a:endParaRPr>
          </a:p>
        </p:txBody>
      </p:sp>
      <p:sp>
        <p:nvSpPr>
          <p:cNvPr id="52" name="矩形 103"/>
          <p:cNvSpPr/>
          <p:nvPr/>
        </p:nvSpPr>
        <p:spPr>
          <a:xfrm>
            <a:off x="2992896" y="5346972"/>
            <a:ext cx="406935" cy="744178"/>
          </a:xfrm>
          <a:prstGeom prst="rect">
            <a:avLst/>
          </a:prstGeom>
        </p:spPr>
        <p:txBody>
          <a:bodyPr wrap="square">
            <a:spAutoFit/>
          </a:bodyPr>
          <a:lstStyle/>
          <a:p>
            <a:r>
              <a:rPr lang="en-US" altLang="zh-TW" sz="2118" b="1" dirty="0">
                <a:solidFill>
                  <a:srgbClr val="FF0000"/>
                </a:solidFill>
              </a:rPr>
              <a:t>-3</a:t>
            </a:r>
            <a:endParaRPr lang="zh-TW" altLang="en-US" sz="2118" b="1" dirty="0">
              <a:solidFill>
                <a:srgbClr val="FF0000"/>
              </a:solidFill>
            </a:endParaRPr>
          </a:p>
        </p:txBody>
      </p:sp>
      <p:sp>
        <p:nvSpPr>
          <p:cNvPr id="53" name="矩形 104"/>
          <p:cNvSpPr/>
          <p:nvPr/>
        </p:nvSpPr>
        <p:spPr>
          <a:xfrm>
            <a:off x="2978525" y="4575909"/>
            <a:ext cx="466168" cy="418256"/>
          </a:xfrm>
          <a:prstGeom prst="rect">
            <a:avLst/>
          </a:prstGeom>
        </p:spPr>
        <p:txBody>
          <a:bodyPr wrap="square">
            <a:spAutoFit/>
          </a:bodyPr>
          <a:lstStyle/>
          <a:p>
            <a:r>
              <a:rPr lang="en-US" altLang="zh-TW" sz="2118" b="1" dirty="0">
                <a:solidFill>
                  <a:srgbClr val="FF0000"/>
                </a:solidFill>
              </a:rPr>
              <a:t>1</a:t>
            </a:r>
            <a:endParaRPr lang="zh-TW" altLang="en-US" sz="2118" b="1" dirty="0">
              <a:solidFill>
                <a:srgbClr val="FF0000"/>
              </a:solidFill>
            </a:endParaRPr>
          </a:p>
        </p:txBody>
      </p:sp>
      <p:sp>
        <p:nvSpPr>
          <p:cNvPr id="54" name="矩形 102"/>
          <p:cNvSpPr/>
          <p:nvPr/>
        </p:nvSpPr>
        <p:spPr>
          <a:xfrm>
            <a:off x="4267043" y="3776697"/>
            <a:ext cx="717330" cy="418256"/>
          </a:xfrm>
          <a:prstGeom prst="rect">
            <a:avLst/>
          </a:prstGeom>
        </p:spPr>
        <p:txBody>
          <a:bodyPr wrap="square">
            <a:spAutoFit/>
          </a:bodyPr>
          <a:lstStyle/>
          <a:p>
            <a:r>
              <a:rPr lang="en-US" altLang="zh-TW" sz="2118" b="1" dirty="0">
                <a:solidFill>
                  <a:srgbClr val="FF0000"/>
                </a:solidFill>
              </a:rPr>
              <a:t>0.95</a:t>
            </a:r>
            <a:endParaRPr lang="zh-TW" altLang="en-US" sz="2118" b="1" dirty="0">
              <a:solidFill>
                <a:srgbClr val="FF0000"/>
              </a:solidFill>
            </a:endParaRPr>
          </a:p>
        </p:txBody>
      </p:sp>
      <p:sp>
        <p:nvSpPr>
          <p:cNvPr id="55" name="矩形 103"/>
          <p:cNvSpPr/>
          <p:nvPr/>
        </p:nvSpPr>
        <p:spPr>
          <a:xfrm>
            <a:off x="4241996" y="5371689"/>
            <a:ext cx="714259" cy="418256"/>
          </a:xfrm>
          <a:prstGeom prst="rect">
            <a:avLst/>
          </a:prstGeom>
        </p:spPr>
        <p:txBody>
          <a:bodyPr wrap="square">
            <a:spAutoFit/>
          </a:bodyPr>
          <a:lstStyle/>
          <a:p>
            <a:r>
              <a:rPr lang="en-US" altLang="zh-TW" sz="2118" b="1" dirty="0">
                <a:solidFill>
                  <a:srgbClr val="FF0000"/>
                </a:solidFill>
              </a:rPr>
              <a:t>0.05</a:t>
            </a:r>
            <a:endParaRPr lang="zh-TW" altLang="en-US" sz="2118" b="1" dirty="0">
              <a:solidFill>
                <a:srgbClr val="FF0000"/>
              </a:solidFill>
            </a:endParaRPr>
          </a:p>
        </p:txBody>
      </p:sp>
      <p:sp>
        <p:nvSpPr>
          <p:cNvPr id="56" name="矩形 104"/>
          <p:cNvSpPr/>
          <p:nvPr/>
        </p:nvSpPr>
        <p:spPr>
          <a:xfrm>
            <a:off x="4224314" y="4611789"/>
            <a:ext cx="731941" cy="418256"/>
          </a:xfrm>
          <a:prstGeom prst="rect">
            <a:avLst/>
          </a:prstGeom>
        </p:spPr>
        <p:txBody>
          <a:bodyPr wrap="square">
            <a:spAutoFit/>
          </a:bodyPr>
          <a:lstStyle/>
          <a:p>
            <a:r>
              <a:rPr lang="en-US" altLang="zh-TW" sz="2118" b="1" dirty="0">
                <a:solidFill>
                  <a:srgbClr val="FF0000"/>
                </a:solidFill>
              </a:rPr>
              <a:t>0.73</a:t>
            </a:r>
            <a:endParaRPr lang="zh-TW" altLang="en-US" sz="2118" b="1" dirty="0">
              <a:solidFill>
                <a:srgbClr val="FF0000"/>
              </a:solidFill>
            </a:endParaRPr>
          </a:p>
        </p:txBody>
      </p:sp>
    </p:spTree>
    <p:extLst>
      <p:ext uri="{BB962C8B-B14F-4D97-AF65-F5344CB8AC3E}">
        <p14:creationId xmlns:p14="http://schemas.microsoft.com/office/powerpoint/2010/main" val="38256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a:xfrm>
            <a:off x="378594" y="1844827"/>
            <a:ext cx="6072514" cy="4736177"/>
          </a:xfrm>
        </p:spPr>
        <p:txBody>
          <a:bodyPr/>
          <a:lstStyle/>
          <a:p>
            <a:r>
              <a:rPr lang="en-US" dirty="0"/>
              <a:t>The </a:t>
            </a:r>
            <a:r>
              <a:rPr lang="en-US" dirty="0" err="1">
                <a:solidFill>
                  <a:srgbClr val="FF0000"/>
                </a:solidFill>
              </a:rPr>
              <a:t>softmax</a:t>
            </a:r>
            <a:r>
              <a:rPr lang="en-US" dirty="0">
                <a:solidFill>
                  <a:srgbClr val="FF0000"/>
                </a:solidFill>
              </a:rPr>
              <a:t> layer </a:t>
            </a:r>
            <a:r>
              <a:rPr lang="en-US" dirty="0"/>
              <a:t>applies </a:t>
            </a:r>
            <a:r>
              <a:rPr lang="en-US" dirty="0" err="1"/>
              <a:t>softmax</a:t>
            </a:r>
            <a:r>
              <a:rPr lang="en-US" dirty="0"/>
              <a:t> activations to output a probability value in the range [0, 1]</a:t>
            </a:r>
          </a:p>
          <a:p>
            <a:pPr lvl="1"/>
            <a:r>
              <a:rPr lang="en-US" dirty="0"/>
              <a:t>The values </a:t>
            </a:r>
            <a:r>
              <a:rPr lang="en-US" i="1" dirty="0"/>
              <a:t>z</a:t>
            </a:r>
            <a:r>
              <a:rPr lang="en-US" dirty="0"/>
              <a:t> inputted to the </a:t>
            </a:r>
            <a:r>
              <a:rPr lang="en-US" dirty="0" err="1"/>
              <a:t>softmax</a:t>
            </a:r>
            <a:r>
              <a:rPr lang="en-US" dirty="0"/>
              <a:t> layer are referred to as </a:t>
            </a:r>
            <a:r>
              <a:rPr lang="en-US" b="1" i="1" dirty="0">
                <a:solidFill>
                  <a:srgbClr val="0070C0"/>
                </a:solidFill>
              </a:rPr>
              <a:t>logits</a:t>
            </a:r>
          </a:p>
        </p:txBody>
      </p:sp>
      <p:sp>
        <p:nvSpPr>
          <p:cNvPr id="65" name="Content Placeholder 64">
            <a:extLst>
              <a:ext uri="{FF2B5EF4-FFF2-40B4-BE49-F238E27FC236}">
                <a16:creationId xmlns:a16="http://schemas.microsoft.com/office/drawing/2014/main" id="{A33B902A-6A4F-411E-AE2C-E9DBC340F1CC}"/>
              </a:ext>
            </a:extLst>
          </p:cNvPr>
          <p:cNvSpPr>
            <a:spLocks noGrp="1"/>
          </p:cNvSpPr>
          <p:nvPr>
            <p:ph idx="10"/>
          </p:nvPr>
        </p:nvSpPr>
        <p:spPr/>
        <p:txBody>
          <a:bodyPr/>
          <a:lstStyle/>
          <a:p>
            <a:r>
              <a:rPr lang="en-US" dirty="0"/>
              <a:t>Introduction to Neural Networks</a:t>
            </a:r>
          </a:p>
          <a:p>
            <a:endParaRPr lang="en-US" dirty="0"/>
          </a:p>
        </p:txBody>
      </p:sp>
      <p:sp>
        <p:nvSpPr>
          <p:cNvPr id="4" name="矩形 22"/>
          <p:cNvSpPr/>
          <p:nvPr/>
        </p:nvSpPr>
        <p:spPr>
          <a:xfrm>
            <a:off x="1349431" y="3371239"/>
            <a:ext cx="4902664" cy="31096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cxnSp>
        <p:nvCxnSpPr>
          <p:cNvPr id="5" name="直線單箭頭接點 11"/>
          <p:cNvCxnSpPr/>
          <p:nvPr/>
        </p:nvCxnSpPr>
        <p:spPr>
          <a:xfrm>
            <a:off x="1077589" y="4582174"/>
            <a:ext cx="555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12"/>
          <p:cNvCxnSpPr/>
          <p:nvPr/>
        </p:nvCxnSpPr>
        <p:spPr>
          <a:xfrm>
            <a:off x="1077589" y="5363874"/>
            <a:ext cx="555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10"/>
          <p:cNvCxnSpPr/>
          <p:nvPr/>
        </p:nvCxnSpPr>
        <p:spPr>
          <a:xfrm>
            <a:off x="1077589" y="3798664"/>
            <a:ext cx="555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橢圓 6"/>
          <p:cNvSpPr/>
          <p:nvPr/>
        </p:nvSpPr>
        <p:spPr>
          <a:xfrm>
            <a:off x="1637082" y="3536126"/>
            <a:ext cx="525076" cy="5250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588"/>
          </a:p>
        </p:txBody>
      </p:sp>
      <p:sp>
        <p:nvSpPr>
          <p:cNvPr id="9" name="橢圓 7"/>
          <p:cNvSpPr/>
          <p:nvPr/>
        </p:nvSpPr>
        <p:spPr>
          <a:xfrm>
            <a:off x="1637082" y="4319636"/>
            <a:ext cx="525076" cy="5250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588"/>
          </a:p>
        </p:txBody>
      </p:sp>
      <p:sp>
        <p:nvSpPr>
          <p:cNvPr id="10" name="橢圓 8"/>
          <p:cNvSpPr/>
          <p:nvPr/>
        </p:nvSpPr>
        <p:spPr>
          <a:xfrm>
            <a:off x="1637082" y="5101336"/>
            <a:ext cx="525076" cy="5250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588"/>
          </a:p>
        </p:txBody>
      </p:sp>
      <p:graphicFrame>
        <p:nvGraphicFramePr>
          <p:cNvPr id="11" name="Object 12"/>
          <p:cNvGraphicFramePr>
            <a:graphicFrameLocks noChangeAspect="1"/>
          </p:cNvGraphicFramePr>
          <p:nvPr/>
        </p:nvGraphicFramePr>
        <p:xfrm>
          <a:off x="790629" y="3570112"/>
          <a:ext cx="310963" cy="430026"/>
        </p:xfrm>
        <a:graphic>
          <a:graphicData uri="http://schemas.openxmlformats.org/presentationml/2006/ole">
            <mc:AlternateContent xmlns:mc="http://schemas.openxmlformats.org/markup-compatibility/2006">
              <mc:Choice xmlns:v="urn:schemas-microsoft-com:vml" Requires="v">
                <p:oleObj name="方程式" r:id="rId3" imgW="164880" imgH="228600" progId="Equation.3">
                  <p:embed/>
                </p:oleObj>
              </mc:Choice>
              <mc:Fallback>
                <p:oleObj name="方程式" r:id="rId3" imgW="164880" imgH="228600" progId="Equation.3">
                  <p:embed/>
                  <p:pic>
                    <p:nvPicPr>
                      <p:cNvPr id="11" name="Object 12"/>
                      <p:cNvPicPr>
                        <a:picLocks noChangeAspect="1" noChangeArrowheads="1"/>
                      </p:cNvPicPr>
                      <p:nvPr/>
                    </p:nvPicPr>
                    <p:blipFill>
                      <a:blip r:embed="rId4"/>
                      <a:srcRect/>
                      <a:stretch>
                        <a:fillRect/>
                      </a:stretch>
                    </p:blipFill>
                    <p:spPr bwMode="auto">
                      <a:xfrm>
                        <a:off x="790629" y="3570112"/>
                        <a:ext cx="310963" cy="430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nvGraphicFramePr>
        <p:xfrm>
          <a:off x="759812" y="4353123"/>
          <a:ext cx="310963" cy="430025"/>
        </p:xfrm>
        <a:graphic>
          <a:graphicData uri="http://schemas.openxmlformats.org/presentationml/2006/ole">
            <mc:AlternateContent xmlns:mc="http://schemas.openxmlformats.org/markup-compatibility/2006">
              <mc:Choice xmlns:v="urn:schemas-microsoft-com:vml" Requires="v">
                <p:oleObj name="方程式" r:id="rId5" imgW="164880" imgH="228600" progId="Equation.3">
                  <p:embed/>
                </p:oleObj>
              </mc:Choice>
              <mc:Fallback>
                <p:oleObj name="方程式" r:id="rId5" imgW="164880" imgH="228600" progId="Equation.3">
                  <p:embed/>
                  <p:pic>
                    <p:nvPicPr>
                      <p:cNvPr id="12" name="Object 12"/>
                      <p:cNvPicPr>
                        <a:picLocks noChangeAspect="1" noChangeArrowheads="1"/>
                      </p:cNvPicPr>
                      <p:nvPr/>
                    </p:nvPicPr>
                    <p:blipFill>
                      <a:blip r:embed="rId6"/>
                      <a:srcRect/>
                      <a:stretch>
                        <a:fillRect/>
                      </a:stretch>
                    </p:blipFill>
                    <p:spPr bwMode="auto">
                      <a:xfrm>
                        <a:off x="759812" y="4353123"/>
                        <a:ext cx="310963" cy="43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789227" y="5101115"/>
          <a:ext cx="310963" cy="453838"/>
        </p:xfrm>
        <a:graphic>
          <a:graphicData uri="http://schemas.openxmlformats.org/presentationml/2006/ole">
            <mc:AlternateContent xmlns:mc="http://schemas.openxmlformats.org/markup-compatibility/2006">
              <mc:Choice xmlns:v="urn:schemas-microsoft-com:vml" Requires="v">
                <p:oleObj name="方程式" r:id="rId7" imgW="164880" imgH="241200" progId="Equation.3">
                  <p:embed/>
                </p:oleObj>
              </mc:Choice>
              <mc:Fallback>
                <p:oleObj name="方程式" r:id="rId7" imgW="164880" imgH="241200" progId="Equation.3">
                  <p:embed/>
                  <p:pic>
                    <p:nvPicPr>
                      <p:cNvPr id="13" name="Object 12"/>
                      <p:cNvPicPr>
                        <a:picLocks noChangeAspect="1" noChangeArrowheads="1"/>
                      </p:cNvPicPr>
                      <p:nvPr/>
                    </p:nvPicPr>
                    <p:blipFill>
                      <a:blip r:embed="rId8"/>
                      <a:srcRect/>
                      <a:stretch>
                        <a:fillRect/>
                      </a:stretch>
                    </p:blipFill>
                    <p:spPr bwMode="auto">
                      <a:xfrm>
                        <a:off x="789227" y="5101115"/>
                        <a:ext cx="310963" cy="45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文字方塊 3"/>
          <p:cNvSpPr txBox="1"/>
          <p:nvPr/>
        </p:nvSpPr>
        <p:spPr>
          <a:xfrm>
            <a:off x="3045877" y="2920708"/>
            <a:ext cx="3189317" cy="418256"/>
          </a:xfrm>
          <a:prstGeom prst="rect">
            <a:avLst/>
          </a:prstGeom>
          <a:noFill/>
        </p:spPr>
        <p:txBody>
          <a:bodyPr wrap="square" rtlCol="0">
            <a:spAutoFit/>
          </a:bodyPr>
          <a:lstStyle/>
          <a:p>
            <a:pPr algn="ctr"/>
            <a:r>
              <a:rPr lang="en-US" altLang="zh-TW" sz="2118" b="1" i="1" u="sng" dirty="0"/>
              <a:t>A </a:t>
            </a:r>
            <a:r>
              <a:rPr lang="en-US" altLang="zh-TW" sz="2118" b="1" i="1" u="sng" dirty="0" err="1"/>
              <a:t>Softmax</a:t>
            </a:r>
            <a:r>
              <a:rPr lang="en-US" altLang="zh-TW" sz="2118" b="1" i="1" u="sng" dirty="0"/>
              <a:t> Layer</a:t>
            </a:r>
            <a:endParaRPr lang="zh-TW" altLang="en-US" sz="2118" b="1" i="1" u="sng" dirty="0"/>
          </a:p>
        </p:txBody>
      </p:sp>
      <p:graphicFrame>
        <p:nvGraphicFramePr>
          <p:cNvPr id="15" name="Object 12"/>
          <p:cNvGraphicFramePr>
            <a:graphicFrameLocks noChangeAspect="1"/>
          </p:cNvGraphicFramePr>
          <p:nvPr/>
        </p:nvGraphicFramePr>
        <p:xfrm>
          <a:off x="1800368" y="3683603"/>
          <a:ext cx="214313" cy="263338"/>
        </p:xfrm>
        <a:graphic>
          <a:graphicData uri="http://schemas.openxmlformats.org/presentationml/2006/ole">
            <mc:AlternateContent xmlns:mc="http://schemas.openxmlformats.org/markup-compatibility/2006">
              <mc:Choice xmlns:v="urn:schemas-microsoft-com:vml" Requires="v">
                <p:oleObj name="方程式" r:id="rId9" imgW="114120" imgH="139680" progId="Equation.3">
                  <p:embed/>
                </p:oleObj>
              </mc:Choice>
              <mc:Fallback>
                <p:oleObj name="方程式" r:id="rId9" imgW="114120" imgH="139680" progId="Equation.3">
                  <p:embed/>
                  <p:pic>
                    <p:nvPicPr>
                      <p:cNvPr id="15" name="Object 12"/>
                      <p:cNvPicPr>
                        <a:picLocks noChangeAspect="1" noChangeArrowheads="1"/>
                      </p:cNvPicPr>
                      <p:nvPr/>
                    </p:nvPicPr>
                    <p:blipFill>
                      <a:blip r:embed="rId10"/>
                      <a:srcRect/>
                      <a:stretch>
                        <a:fillRect/>
                      </a:stretch>
                    </p:blipFill>
                    <p:spPr bwMode="auto">
                      <a:xfrm>
                        <a:off x="1800368" y="3683603"/>
                        <a:ext cx="214313" cy="26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nvGraphicFramePr>
        <p:xfrm>
          <a:off x="1791964" y="4469415"/>
          <a:ext cx="215713" cy="263338"/>
        </p:xfrm>
        <a:graphic>
          <a:graphicData uri="http://schemas.openxmlformats.org/presentationml/2006/ole">
            <mc:AlternateContent xmlns:mc="http://schemas.openxmlformats.org/markup-compatibility/2006">
              <mc:Choice xmlns:v="urn:schemas-microsoft-com:vml" Requires="v">
                <p:oleObj name="方程式" r:id="rId11" imgW="114120" imgH="139680" progId="Equation.3">
                  <p:embed/>
                </p:oleObj>
              </mc:Choice>
              <mc:Fallback>
                <p:oleObj name="方程式" r:id="rId11" imgW="114120" imgH="139680" progId="Equation.3">
                  <p:embed/>
                  <p:pic>
                    <p:nvPicPr>
                      <p:cNvPr id="16" name="Object 12"/>
                      <p:cNvPicPr>
                        <a:picLocks noChangeAspect="1" noChangeArrowheads="1"/>
                      </p:cNvPicPr>
                      <p:nvPr/>
                    </p:nvPicPr>
                    <p:blipFill>
                      <a:blip r:embed="rId12"/>
                      <a:srcRect/>
                      <a:stretch>
                        <a:fillRect/>
                      </a:stretch>
                    </p:blipFill>
                    <p:spPr bwMode="auto">
                      <a:xfrm>
                        <a:off x="1791964" y="4469415"/>
                        <a:ext cx="215713" cy="26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1819979" y="5239820"/>
          <a:ext cx="215713" cy="263338"/>
        </p:xfrm>
        <a:graphic>
          <a:graphicData uri="http://schemas.openxmlformats.org/presentationml/2006/ole">
            <mc:AlternateContent xmlns:mc="http://schemas.openxmlformats.org/markup-compatibility/2006">
              <mc:Choice xmlns:v="urn:schemas-microsoft-com:vml" Requires="v">
                <p:oleObj name="方程式" r:id="rId13" imgW="114120" imgH="139680" progId="Equation.3">
                  <p:embed/>
                </p:oleObj>
              </mc:Choice>
              <mc:Fallback>
                <p:oleObj name="方程式" r:id="rId13" imgW="114120" imgH="139680" progId="Equation.3">
                  <p:embed/>
                  <p:pic>
                    <p:nvPicPr>
                      <p:cNvPr id="17" name="Object 12"/>
                      <p:cNvPicPr>
                        <a:picLocks noChangeAspect="1" noChangeArrowheads="1"/>
                      </p:cNvPicPr>
                      <p:nvPr/>
                    </p:nvPicPr>
                    <p:blipFill>
                      <a:blip r:embed="rId14"/>
                      <a:srcRect/>
                      <a:stretch>
                        <a:fillRect/>
                      </a:stretch>
                    </p:blipFill>
                    <p:spPr bwMode="auto">
                      <a:xfrm>
                        <a:off x="1819979" y="5239820"/>
                        <a:ext cx="215713" cy="26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直線單箭頭接點 43"/>
          <p:cNvCxnSpPr/>
          <p:nvPr/>
        </p:nvCxnSpPr>
        <p:spPr>
          <a:xfrm flipV="1">
            <a:off x="2162159" y="4582177"/>
            <a:ext cx="104374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44"/>
          <p:cNvCxnSpPr/>
          <p:nvPr/>
        </p:nvCxnSpPr>
        <p:spPr>
          <a:xfrm>
            <a:off x="2162159" y="5363874"/>
            <a:ext cx="15312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45"/>
          <p:cNvCxnSpPr/>
          <p:nvPr/>
        </p:nvCxnSpPr>
        <p:spPr>
          <a:xfrm>
            <a:off x="2162159" y="3798664"/>
            <a:ext cx="445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12"/>
          <p:cNvGraphicFramePr>
            <a:graphicFrameLocks noChangeAspect="1"/>
          </p:cNvGraphicFramePr>
          <p:nvPr/>
        </p:nvGraphicFramePr>
        <p:xfrm>
          <a:off x="2664812" y="3498674"/>
          <a:ext cx="382400" cy="430025"/>
        </p:xfrm>
        <a:graphic>
          <a:graphicData uri="http://schemas.openxmlformats.org/presentationml/2006/ole">
            <mc:AlternateContent xmlns:mc="http://schemas.openxmlformats.org/markup-compatibility/2006">
              <mc:Choice xmlns:v="urn:schemas-microsoft-com:vml" Requires="v">
                <p:oleObj name="方程式" r:id="rId15" imgW="203040" imgH="228600" progId="Equation.3">
                  <p:embed/>
                </p:oleObj>
              </mc:Choice>
              <mc:Fallback>
                <p:oleObj name="方程式" r:id="rId15" imgW="203040" imgH="228600" progId="Equation.3">
                  <p:embed/>
                  <p:pic>
                    <p:nvPicPr>
                      <p:cNvPr id="21" name="Object 12"/>
                      <p:cNvPicPr>
                        <a:picLocks noChangeAspect="1" noChangeArrowheads="1"/>
                      </p:cNvPicPr>
                      <p:nvPr/>
                    </p:nvPicPr>
                    <p:blipFill>
                      <a:blip r:embed="rId16"/>
                      <a:srcRect/>
                      <a:stretch>
                        <a:fillRect/>
                      </a:stretch>
                    </p:blipFill>
                    <p:spPr bwMode="auto">
                      <a:xfrm>
                        <a:off x="2664812" y="3498674"/>
                        <a:ext cx="382400" cy="43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nvGraphicFramePr>
        <p:xfrm>
          <a:off x="3297945" y="4329310"/>
          <a:ext cx="382400" cy="430026"/>
        </p:xfrm>
        <a:graphic>
          <a:graphicData uri="http://schemas.openxmlformats.org/presentationml/2006/ole">
            <mc:AlternateContent xmlns:mc="http://schemas.openxmlformats.org/markup-compatibility/2006">
              <mc:Choice xmlns:v="urn:schemas-microsoft-com:vml" Requires="v">
                <p:oleObj name="方程式" r:id="rId17" imgW="203040" imgH="228600" progId="Equation.3">
                  <p:embed/>
                </p:oleObj>
              </mc:Choice>
              <mc:Fallback>
                <p:oleObj name="方程式" r:id="rId17" imgW="203040" imgH="228600" progId="Equation.3">
                  <p:embed/>
                  <p:pic>
                    <p:nvPicPr>
                      <p:cNvPr id="22" name="Object 12"/>
                      <p:cNvPicPr>
                        <a:picLocks noChangeAspect="1" noChangeArrowheads="1"/>
                      </p:cNvPicPr>
                      <p:nvPr/>
                    </p:nvPicPr>
                    <p:blipFill>
                      <a:blip r:embed="rId18"/>
                      <a:srcRect/>
                      <a:stretch>
                        <a:fillRect/>
                      </a:stretch>
                    </p:blipFill>
                    <p:spPr bwMode="auto">
                      <a:xfrm>
                        <a:off x="3297945" y="4329310"/>
                        <a:ext cx="382400" cy="430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2"/>
          <p:cNvGraphicFramePr>
            <a:graphicFrameLocks noChangeAspect="1"/>
          </p:cNvGraphicFramePr>
          <p:nvPr/>
        </p:nvGraphicFramePr>
        <p:xfrm>
          <a:off x="3776996" y="5109520"/>
          <a:ext cx="382400" cy="430025"/>
        </p:xfrm>
        <a:graphic>
          <a:graphicData uri="http://schemas.openxmlformats.org/presentationml/2006/ole">
            <mc:AlternateContent xmlns:mc="http://schemas.openxmlformats.org/markup-compatibility/2006">
              <mc:Choice xmlns:v="urn:schemas-microsoft-com:vml" Requires="v">
                <p:oleObj name="方程式" r:id="rId19" imgW="203040" imgH="228600" progId="Equation.3">
                  <p:embed/>
                </p:oleObj>
              </mc:Choice>
              <mc:Fallback>
                <p:oleObj name="方程式" r:id="rId19" imgW="203040" imgH="228600" progId="Equation.3">
                  <p:embed/>
                  <p:pic>
                    <p:nvPicPr>
                      <p:cNvPr id="23" name="Object 12"/>
                      <p:cNvPicPr>
                        <a:picLocks noChangeAspect="1" noChangeArrowheads="1"/>
                      </p:cNvPicPr>
                      <p:nvPr/>
                    </p:nvPicPr>
                    <p:blipFill>
                      <a:blip r:embed="rId20"/>
                      <a:srcRect/>
                      <a:stretch>
                        <a:fillRect/>
                      </a:stretch>
                    </p:blipFill>
                    <p:spPr bwMode="auto">
                      <a:xfrm>
                        <a:off x="3776996" y="5109520"/>
                        <a:ext cx="382400" cy="43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群組 26"/>
          <p:cNvGrpSpPr/>
          <p:nvPr/>
        </p:nvGrpSpPr>
        <p:grpSpPr>
          <a:xfrm>
            <a:off x="3166156" y="5834279"/>
            <a:ext cx="459105" cy="459105"/>
            <a:chOff x="3342651" y="3507082"/>
            <a:chExt cx="520319" cy="520319"/>
          </a:xfrm>
        </p:grpSpPr>
        <p:sp>
          <p:nvSpPr>
            <p:cNvPr id="25" name="矩形 27"/>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graphicFrame>
          <p:nvGraphicFramePr>
            <p:cNvPr id="26"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name="方程式" r:id="rId21" imgW="139680" imgH="139680" progId="Equation.3">
                    <p:embed/>
                  </p:oleObj>
                </mc:Choice>
                <mc:Fallback>
                  <p:oleObj name="方程式" r:id="rId21" imgW="139680" imgH="139680" progId="Equation.3">
                    <p:embed/>
                    <p:pic>
                      <p:nvPicPr>
                        <p:cNvPr id="26" name="Object 12"/>
                        <p:cNvPicPr>
                          <a:picLocks noChangeAspect="1" noChangeArrowheads="1"/>
                        </p:cNvPicPr>
                        <p:nvPr/>
                      </p:nvPicPr>
                      <p:blipFill>
                        <a:blip r:embed="rId22"/>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27" name="Object 12"/>
          <p:cNvGraphicFramePr>
            <a:graphicFrameLocks noChangeAspect="1"/>
          </p:cNvGraphicFramePr>
          <p:nvPr/>
        </p:nvGraphicFramePr>
        <p:xfrm>
          <a:off x="6634496" y="3392218"/>
          <a:ext cx="1792941" cy="836239"/>
        </p:xfrm>
        <a:graphic>
          <a:graphicData uri="http://schemas.openxmlformats.org/presentationml/2006/ole">
            <mc:AlternateContent xmlns:mc="http://schemas.openxmlformats.org/markup-compatibility/2006">
              <mc:Choice xmlns:v="urn:schemas-microsoft-com:vml" Requires="v">
                <p:oleObj name="方程式" r:id="rId23" imgW="952200" imgH="444240" progId="Equation.3">
                  <p:embed/>
                </p:oleObj>
              </mc:Choice>
              <mc:Fallback>
                <p:oleObj name="方程式" r:id="rId23" imgW="952200" imgH="444240" progId="Equation.3">
                  <p:embed/>
                  <p:pic>
                    <p:nvPicPr>
                      <p:cNvPr id="27" name="Object 12"/>
                      <p:cNvPicPr>
                        <a:picLocks noChangeAspect="1" noChangeArrowheads="1"/>
                      </p:cNvPicPr>
                      <p:nvPr/>
                    </p:nvPicPr>
                    <p:blipFill>
                      <a:blip r:embed="rId24"/>
                      <a:srcRect/>
                      <a:stretch>
                        <a:fillRect/>
                      </a:stretch>
                    </p:blipFill>
                    <p:spPr bwMode="auto">
                      <a:xfrm>
                        <a:off x="6634496" y="3392218"/>
                        <a:ext cx="1792941" cy="836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p:cNvGraphicFramePr>
            <a:graphicFrameLocks noChangeAspect="1"/>
          </p:cNvGraphicFramePr>
          <p:nvPr/>
        </p:nvGraphicFramePr>
        <p:xfrm>
          <a:off x="3678944" y="5650204"/>
          <a:ext cx="766202" cy="837640"/>
        </p:xfrm>
        <a:graphic>
          <a:graphicData uri="http://schemas.openxmlformats.org/presentationml/2006/ole">
            <mc:AlternateContent xmlns:mc="http://schemas.openxmlformats.org/markup-compatibility/2006">
              <mc:Choice xmlns:v="urn:schemas-microsoft-com:vml" Requires="v">
                <p:oleObj name="方程式" r:id="rId25" imgW="406080" imgH="444240" progId="Equation.3">
                  <p:embed/>
                </p:oleObj>
              </mc:Choice>
              <mc:Fallback>
                <p:oleObj name="方程式" r:id="rId25" imgW="406080" imgH="444240" progId="Equation.3">
                  <p:embed/>
                  <p:pic>
                    <p:nvPicPr>
                      <p:cNvPr id="28" name="Object 12"/>
                      <p:cNvPicPr>
                        <a:picLocks noChangeAspect="1" noChangeArrowheads="1"/>
                      </p:cNvPicPr>
                      <p:nvPr/>
                    </p:nvPicPr>
                    <p:blipFill>
                      <a:blip r:embed="rId26"/>
                      <a:srcRect/>
                      <a:stretch>
                        <a:fillRect/>
                      </a:stretch>
                    </p:blipFill>
                    <p:spPr bwMode="auto">
                      <a:xfrm>
                        <a:off x="3678944" y="5650204"/>
                        <a:ext cx="766202" cy="837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群組 39"/>
          <p:cNvGrpSpPr/>
          <p:nvPr/>
        </p:nvGrpSpPr>
        <p:grpSpPr>
          <a:xfrm>
            <a:off x="4532902" y="3590775"/>
            <a:ext cx="459105" cy="459105"/>
            <a:chOff x="3342651" y="3507082"/>
            <a:chExt cx="520319" cy="520319"/>
          </a:xfrm>
        </p:grpSpPr>
        <p:sp>
          <p:nvSpPr>
            <p:cNvPr id="30" name="矩形 49"/>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graphicFrame>
          <p:nvGraphicFramePr>
            <p:cNvPr id="31" name="Object 12"/>
            <p:cNvGraphicFramePr>
              <a:graphicFrameLocks noChangeAspect="1"/>
            </p:cNvGraphicFramePr>
            <p:nvPr/>
          </p:nvGraphicFramePr>
          <p:xfrm>
            <a:off x="3452214" y="3562455"/>
            <a:ext cx="350837" cy="352425"/>
          </p:xfrm>
          <a:graphic>
            <a:graphicData uri="http://schemas.openxmlformats.org/presentationml/2006/ole">
              <mc:AlternateContent xmlns:mc="http://schemas.openxmlformats.org/markup-compatibility/2006">
                <mc:Choice xmlns:v="urn:schemas-microsoft-com:vml" Requires="v">
                  <p:oleObj name="方程式" r:id="rId27" imgW="126720" imgH="126720" progId="Equation.3">
                    <p:embed/>
                  </p:oleObj>
                </mc:Choice>
                <mc:Fallback>
                  <p:oleObj name="方程式" r:id="rId27" imgW="126720" imgH="126720" progId="Equation.3">
                    <p:embed/>
                    <p:pic>
                      <p:nvPicPr>
                        <p:cNvPr id="31" name="Object 12"/>
                        <p:cNvPicPr>
                          <a:picLocks noChangeAspect="1" noChangeArrowheads="1"/>
                        </p:cNvPicPr>
                        <p:nvPr/>
                      </p:nvPicPr>
                      <p:blipFill>
                        <a:blip r:embed="rId28"/>
                        <a:srcRect/>
                        <a:stretch>
                          <a:fillRect/>
                        </a:stretch>
                      </p:blipFill>
                      <p:spPr bwMode="auto">
                        <a:xfrm>
                          <a:off x="3452214" y="3562455"/>
                          <a:ext cx="350837" cy="352425"/>
                        </a:xfrm>
                        <a:prstGeom prst="rect">
                          <a:avLst/>
                        </a:prstGeom>
                        <a:noFill/>
                      </p:spPr>
                    </p:pic>
                  </p:oleObj>
                </mc:Fallback>
              </mc:AlternateContent>
            </a:graphicData>
          </a:graphic>
        </p:graphicFrame>
      </p:grpSp>
      <p:grpSp>
        <p:nvGrpSpPr>
          <p:cNvPr id="32" name="群組 51"/>
          <p:cNvGrpSpPr/>
          <p:nvPr/>
        </p:nvGrpSpPr>
        <p:grpSpPr>
          <a:xfrm>
            <a:off x="5105207" y="4387346"/>
            <a:ext cx="459105" cy="459105"/>
            <a:chOff x="3342651" y="3507082"/>
            <a:chExt cx="520319" cy="520319"/>
          </a:xfrm>
        </p:grpSpPr>
        <p:sp>
          <p:nvSpPr>
            <p:cNvPr id="33" name="矩形 52"/>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graphicFrame>
          <p:nvGraphicFramePr>
            <p:cNvPr id="34" name="Object 12"/>
            <p:cNvGraphicFramePr>
              <a:graphicFrameLocks noChangeAspect="1"/>
            </p:cNvGraphicFramePr>
            <p:nvPr/>
          </p:nvGraphicFramePr>
          <p:xfrm>
            <a:off x="3452978" y="3563248"/>
            <a:ext cx="349250" cy="352425"/>
          </p:xfrm>
          <a:graphic>
            <a:graphicData uri="http://schemas.openxmlformats.org/presentationml/2006/ole">
              <mc:AlternateContent xmlns:mc="http://schemas.openxmlformats.org/markup-compatibility/2006">
                <mc:Choice xmlns:v="urn:schemas-microsoft-com:vml" Requires="v">
                  <p:oleObj name="方程式" r:id="rId29" imgW="126720" imgH="126720" progId="Equation.3">
                    <p:embed/>
                  </p:oleObj>
                </mc:Choice>
                <mc:Fallback>
                  <p:oleObj name="方程式" r:id="rId29" imgW="126720" imgH="126720" progId="Equation.3">
                    <p:embed/>
                    <p:pic>
                      <p:nvPicPr>
                        <p:cNvPr id="34" name="Object 12"/>
                        <p:cNvPicPr>
                          <a:picLocks noChangeAspect="1" noChangeArrowheads="1"/>
                        </p:cNvPicPr>
                        <p:nvPr/>
                      </p:nvPicPr>
                      <p:blipFill>
                        <a:blip r:embed="rId30"/>
                        <a:srcRect/>
                        <a:stretch>
                          <a:fillRect/>
                        </a:stretch>
                      </p:blipFill>
                      <p:spPr bwMode="auto">
                        <a:xfrm>
                          <a:off x="3452978" y="3563248"/>
                          <a:ext cx="349250" cy="352425"/>
                        </a:xfrm>
                        <a:prstGeom prst="rect">
                          <a:avLst/>
                        </a:prstGeom>
                        <a:noFill/>
                      </p:spPr>
                    </p:pic>
                  </p:oleObj>
                </mc:Fallback>
              </mc:AlternateContent>
            </a:graphicData>
          </a:graphic>
        </p:graphicFrame>
      </p:grpSp>
      <p:grpSp>
        <p:nvGrpSpPr>
          <p:cNvPr id="35" name="群組 54"/>
          <p:cNvGrpSpPr/>
          <p:nvPr/>
        </p:nvGrpSpPr>
        <p:grpSpPr>
          <a:xfrm>
            <a:off x="5684129" y="5183618"/>
            <a:ext cx="459105" cy="459105"/>
            <a:chOff x="3342651" y="3507082"/>
            <a:chExt cx="520319" cy="520319"/>
          </a:xfrm>
        </p:grpSpPr>
        <p:sp>
          <p:nvSpPr>
            <p:cNvPr id="36" name="矩形 55"/>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graphicFrame>
          <p:nvGraphicFramePr>
            <p:cNvPr id="37" name="Object 12"/>
            <p:cNvGraphicFramePr>
              <a:graphicFrameLocks noChangeAspect="1"/>
            </p:cNvGraphicFramePr>
            <p:nvPr/>
          </p:nvGraphicFramePr>
          <p:xfrm>
            <a:off x="3452002" y="3562263"/>
            <a:ext cx="350837" cy="352425"/>
          </p:xfrm>
          <a:graphic>
            <a:graphicData uri="http://schemas.openxmlformats.org/presentationml/2006/ole">
              <mc:AlternateContent xmlns:mc="http://schemas.openxmlformats.org/markup-compatibility/2006">
                <mc:Choice xmlns:v="urn:schemas-microsoft-com:vml" Requires="v">
                  <p:oleObj name="方程式" r:id="rId31" imgW="126720" imgH="126720" progId="Equation.3">
                    <p:embed/>
                  </p:oleObj>
                </mc:Choice>
                <mc:Fallback>
                  <p:oleObj name="方程式" r:id="rId31" imgW="126720" imgH="126720" progId="Equation.3">
                    <p:embed/>
                    <p:pic>
                      <p:nvPicPr>
                        <p:cNvPr id="37" name="Object 12"/>
                        <p:cNvPicPr>
                          <a:picLocks noChangeAspect="1" noChangeArrowheads="1"/>
                        </p:cNvPicPr>
                        <p:nvPr/>
                      </p:nvPicPr>
                      <p:blipFill>
                        <a:blip r:embed="rId32"/>
                        <a:srcRect/>
                        <a:stretch>
                          <a:fillRect/>
                        </a:stretch>
                      </p:blipFill>
                      <p:spPr bwMode="auto">
                        <a:xfrm>
                          <a:off x="3452002" y="3562263"/>
                          <a:ext cx="350837" cy="352425"/>
                        </a:xfrm>
                        <a:prstGeom prst="rect">
                          <a:avLst/>
                        </a:prstGeom>
                        <a:noFill/>
                      </p:spPr>
                    </p:pic>
                  </p:oleObj>
                </mc:Fallback>
              </mc:AlternateContent>
            </a:graphicData>
          </a:graphic>
        </p:graphicFrame>
      </p:grpSp>
      <p:cxnSp>
        <p:nvCxnSpPr>
          <p:cNvPr id="38" name="直線單箭頭接點 57"/>
          <p:cNvCxnSpPr/>
          <p:nvPr/>
        </p:nvCxnSpPr>
        <p:spPr>
          <a:xfrm>
            <a:off x="2326244" y="3815472"/>
            <a:ext cx="0" cy="2248359"/>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單箭頭接點 58"/>
          <p:cNvCxnSpPr/>
          <p:nvPr/>
        </p:nvCxnSpPr>
        <p:spPr>
          <a:xfrm>
            <a:off x="2326244" y="6047022"/>
            <a:ext cx="80442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59"/>
          <p:cNvCxnSpPr/>
          <p:nvPr/>
        </p:nvCxnSpPr>
        <p:spPr>
          <a:xfrm>
            <a:off x="2607191" y="4601084"/>
            <a:ext cx="0" cy="1470093"/>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單箭頭接點 60"/>
          <p:cNvCxnSpPr/>
          <p:nvPr/>
        </p:nvCxnSpPr>
        <p:spPr>
          <a:xfrm>
            <a:off x="2857116" y="5363874"/>
            <a:ext cx="0" cy="68636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單箭頭接點 61"/>
          <p:cNvCxnSpPr/>
          <p:nvPr/>
        </p:nvCxnSpPr>
        <p:spPr>
          <a:xfrm>
            <a:off x="3116158" y="3792481"/>
            <a:ext cx="14167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2"/>
          <p:cNvCxnSpPr/>
          <p:nvPr/>
        </p:nvCxnSpPr>
        <p:spPr>
          <a:xfrm>
            <a:off x="3693361" y="4601084"/>
            <a:ext cx="14118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70"/>
          <p:cNvCxnSpPr/>
          <p:nvPr/>
        </p:nvCxnSpPr>
        <p:spPr>
          <a:xfrm>
            <a:off x="5001201" y="3798463"/>
            <a:ext cx="15493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71"/>
          <p:cNvCxnSpPr/>
          <p:nvPr/>
        </p:nvCxnSpPr>
        <p:spPr>
          <a:xfrm>
            <a:off x="5601395" y="4601084"/>
            <a:ext cx="9491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2"/>
          <p:cNvCxnSpPr/>
          <p:nvPr/>
        </p:nvCxnSpPr>
        <p:spPr>
          <a:xfrm>
            <a:off x="6126351" y="5353436"/>
            <a:ext cx="4241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4"/>
          <p:cNvCxnSpPr/>
          <p:nvPr/>
        </p:nvCxnSpPr>
        <p:spPr>
          <a:xfrm>
            <a:off x="4784355" y="4062614"/>
            <a:ext cx="0" cy="1976020"/>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直線單箭頭接點 75"/>
          <p:cNvCxnSpPr/>
          <p:nvPr/>
        </p:nvCxnSpPr>
        <p:spPr>
          <a:xfrm>
            <a:off x="5334759" y="4823291"/>
            <a:ext cx="0" cy="1247886"/>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直線單箭頭接點 76"/>
          <p:cNvCxnSpPr/>
          <p:nvPr/>
        </p:nvCxnSpPr>
        <p:spPr>
          <a:xfrm>
            <a:off x="5901703" y="5607023"/>
            <a:ext cx="0" cy="464154"/>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直線單箭頭接點 77"/>
          <p:cNvCxnSpPr/>
          <p:nvPr/>
        </p:nvCxnSpPr>
        <p:spPr>
          <a:xfrm>
            <a:off x="4408857" y="6047022"/>
            <a:ext cx="1509656"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90"/>
          <p:cNvCxnSpPr>
            <a:endCxn id="36" idx="1"/>
          </p:cNvCxnSpPr>
          <p:nvPr/>
        </p:nvCxnSpPr>
        <p:spPr>
          <a:xfrm>
            <a:off x="4139199" y="5396228"/>
            <a:ext cx="1544930" cy="16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102"/>
          <p:cNvSpPr/>
          <p:nvPr/>
        </p:nvSpPr>
        <p:spPr>
          <a:xfrm>
            <a:off x="1073367" y="3407826"/>
            <a:ext cx="435664" cy="418256"/>
          </a:xfrm>
          <a:prstGeom prst="rect">
            <a:avLst/>
          </a:prstGeom>
        </p:spPr>
        <p:txBody>
          <a:bodyPr wrap="square">
            <a:spAutoFit/>
          </a:bodyPr>
          <a:lstStyle/>
          <a:p>
            <a:r>
              <a:rPr lang="en-US" altLang="zh-TW" sz="2118" b="1" dirty="0">
                <a:solidFill>
                  <a:srgbClr val="FF0000"/>
                </a:solidFill>
              </a:rPr>
              <a:t>3</a:t>
            </a:r>
            <a:endParaRPr lang="zh-TW" altLang="en-US" sz="2118" b="1" dirty="0">
              <a:solidFill>
                <a:srgbClr val="FF0000"/>
              </a:solidFill>
            </a:endParaRPr>
          </a:p>
        </p:txBody>
      </p:sp>
      <p:sp>
        <p:nvSpPr>
          <p:cNvPr id="53" name="矩形 103"/>
          <p:cNvSpPr/>
          <p:nvPr/>
        </p:nvSpPr>
        <p:spPr>
          <a:xfrm>
            <a:off x="1073127" y="4987412"/>
            <a:ext cx="406935" cy="744178"/>
          </a:xfrm>
          <a:prstGeom prst="rect">
            <a:avLst/>
          </a:prstGeom>
        </p:spPr>
        <p:txBody>
          <a:bodyPr wrap="square">
            <a:spAutoFit/>
          </a:bodyPr>
          <a:lstStyle/>
          <a:p>
            <a:r>
              <a:rPr lang="en-US" altLang="zh-TW" sz="2118" b="1" dirty="0">
                <a:solidFill>
                  <a:srgbClr val="FF0000"/>
                </a:solidFill>
              </a:rPr>
              <a:t>-3</a:t>
            </a:r>
            <a:endParaRPr lang="zh-TW" altLang="en-US" sz="2118" b="1" dirty="0">
              <a:solidFill>
                <a:srgbClr val="FF0000"/>
              </a:solidFill>
            </a:endParaRPr>
          </a:p>
        </p:txBody>
      </p:sp>
      <p:sp>
        <p:nvSpPr>
          <p:cNvPr id="54" name="矩形 104"/>
          <p:cNvSpPr/>
          <p:nvPr/>
        </p:nvSpPr>
        <p:spPr>
          <a:xfrm>
            <a:off x="1058757" y="4216349"/>
            <a:ext cx="466168" cy="418256"/>
          </a:xfrm>
          <a:prstGeom prst="rect">
            <a:avLst/>
          </a:prstGeom>
        </p:spPr>
        <p:txBody>
          <a:bodyPr wrap="square">
            <a:spAutoFit/>
          </a:bodyPr>
          <a:lstStyle/>
          <a:p>
            <a:r>
              <a:rPr lang="en-US" altLang="zh-TW" sz="2118" b="1" dirty="0">
                <a:solidFill>
                  <a:srgbClr val="FF0000"/>
                </a:solidFill>
              </a:rPr>
              <a:t>1</a:t>
            </a:r>
            <a:endParaRPr lang="zh-TW" altLang="en-US" sz="2118" b="1" dirty="0">
              <a:solidFill>
                <a:srgbClr val="FF0000"/>
              </a:solidFill>
            </a:endParaRPr>
          </a:p>
        </p:txBody>
      </p:sp>
      <p:sp>
        <p:nvSpPr>
          <p:cNvPr id="55" name="矩形 105"/>
          <p:cNvSpPr/>
          <p:nvPr/>
        </p:nvSpPr>
        <p:spPr>
          <a:xfrm>
            <a:off x="3612118" y="4243922"/>
            <a:ext cx="586837" cy="418256"/>
          </a:xfrm>
          <a:prstGeom prst="rect">
            <a:avLst/>
          </a:prstGeom>
        </p:spPr>
        <p:txBody>
          <a:bodyPr wrap="square">
            <a:spAutoFit/>
          </a:bodyPr>
          <a:lstStyle/>
          <a:p>
            <a:r>
              <a:rPr lang="en-US" altLang="zh-TW" sz="2118" b="1" dirty="0">
                <a:solidFill>
                  <a:srgbClr val="FF0000"/>
                </a:solidFill>
                <a:latin typeface="+mj-lt"/>
              </a:rPr>
              <a:t>2.7</a:t>
            </a:r>
            <a:endParaRPr lang="zh-TW" altLang="en-US" sz="2118" b="1" dirty="0">
              <a:solidFill>
                <a:srgbClr val="FF0000"/>
              </a:solidFill>
              <a:latin typeface="+mj-lt"/>
            </a:endParaRPr>
          </a:p>
        </p:txBody>
      </p:sp>
      <p:sp>
        <p:nvSpPr>
          <p:cNvPr id="56" name="矩形 106"/>
          <p:cNvSpPr/>
          <p:nvPr/>
        </p:nvSpPr>
        <p:spPr>
          <a:xfrm>
            <a:off x="3085804" y="3415079"/>
            <a:ext cx="479618" cy="418256"/>
          </a:xfrm>
          <a:prstGeom prst="rect">
            <a:avLst/>
          </a:prstGeom>
        </p:spPr>
        <p:txBody>
          <a:bodyPr wrap="none">
            <a:spAutoFit/>
          </a:bodyPr>
          <a:lstStyle/>
          <a:p>
            <a:r>
              <a:rPr lang="en-US" altLang="zh-TW" sz="2118" b="1" dirty="0">
                <a:solidFill>
                  <a:srgbClr val="FF0000"/>
                </a:solidFill>
                <a:latin typeface="+mj-lt"/>
              </a:rPr>
              <a:t>20</a:t>
            </a:r>
            <a:endParaRPr lang="zh-TW" altLang="en-US" sz="2118" b="1" dirty="0">
              <a:solidFill>
                <a:srgbClr val="FF0000"/>
              </a:solidFill>
              <a:latin typeface="+mj-lt"/>
            </a:endParaRPr>
          </a:p>
        </p:txBody>
      </p:sp>
      <p:sp>
        <p:nvSpPr>
          <p:cNvPr id="57" name="矩形 107"/>
          <p:cNvSpPr/>
          <p:nvPr/>
        </p:nvSpPr>
        <p:spPr>
          <a:xfrm>
            <a:off x="4091205" y="4962094"/>
            <a:ext cx="914541" cy="418256"/>
          </a:xfrm>
          <a:prstGeom prst="rect">
            <a:avLst/>
          </a:prstGeom>
        </p:spPr>
        <p:txBody>
          <a:bodyPr wrap="square">
            <a:spAutoFit/>
          </a:bodyPr>
          <a:lstStyle/>
          <a:p>
            <a:r>
              <a:rPr lang="en-US" altLang="zh-TW" sz="2118" b="1" dirty="0">
                <a:solidFill>
                  <a:srgbClr val="FF0000"/>
                </a:solidFill>
                <a:latin typeface="+mj-lt"/>
              </a:rPr>
              <a:t>0.05</a:t>
            </a:r>
            <a:endParaRPr lang="zh-TW" altLang="en-US" sz="2118" b="1" dirty="0">
              <a:solidFill>
                <a:srgbClr val="FF0000"/>
              </a:solidFill>
              <a:latin typeface="+mj-lt"/>
            </a:endParaRPr>
          </a:p>
        </p:txBody>
      </p:sp>
      <p:sp>
        <p:nvSpPr>
          <p:cNvPr id="58" name="矩形 108"/>
          <p:cNvSpPr/>
          <p:nvPr/>
        </p:nvSpPr>
        <p:spPr>
          <a:xfrm>
            <a:off x="6249400" y="3366432"/>
            <a:ext cx="660758" cy="418256"/>
          </a:xfrm>
          <a:prstGeom prst="rect">
            <a:avLst/>
          </a:prstGeom>
        </p:spPr>
        <p:txBody>
          <a:bodyPr wrap="none">
            <a:spAutoFit/>
          </a:bodyPr>
          <a:lstStyle/>
          <a:p>
            <a:r>
              <a:rPr lang="en-US" altLang="zh-TW" sz="2118" b="1" dirty="0">
                <a:solidFill>
                  <a:srgbClr val="FF0000"/>
                </a:solidFill>
                <a:latin typeface="times" panose="02020603050405020304" pitchFamily="18" charset="0"/>
              </a:rPr>
              <a:t>0.88</a:t>
            </a:r>
            <a:endParaRPr lang="zh-TW" altLang="en-US" sz="2118" b="1" dirty="0">
              <a:solidFill>
                <a:srgbClr val="FF0000"/>
              </a:solidFill>
            </a:endParaRPr>
          </a:p>
        </p:txBody>
      </p:sp>
      <p:sp>
        <p:nvSpPr>
          <p:cNvPr id="59" name="矩形 109"/>
          <p:cNvSpPr/>
          <p:nvPr/>
        </p:nvSpPr>
        <p:spPr>
          <a:xfrm>
            <a:off x="6270395" y="4148079"/>
            <a:ext cx="660758" cy="418256"/>
          </a:xfrm>
          <a:prstGeom prst="rect">
            <a:avLst/>
          </a:prstGeom>
        </p:spPr>
        <p:txBody>
          <a:bodyPr wrap="none">
            <a:spAutoFit/>
          </a:bodyPr>
          <a:lstStyle/>
          <a:p>
            <a:r>
              <a:rPr lang="en-US" altLang="zh-TW" sz="2118" b="1" dirty="0">
                <a:solidFill>
                  <a:srgbClr val="FF0000"/>
                </a:solidFill>
                <a:latin typeface="times" panose="02020603050405020304" pitchFamily="18" charset="0"/>
              </a:rPr>
              <a:t>0.12</a:t>
            </a:r>
            <a:endParaRPr lang="zh-TW" altLang="en-US" sz="2118" b="1" dirty="0">
              <a:solidFill>
                <a:srgbClr val="FF0000"/>
              </a:solidFill>
            </a:endParaRPr>
          </a:p>
        </p:txBody>
      </p:sp>
      <p:sp>
        <p:nvSpPr>
          <p:cNvPr id="60" name="矩形 110"/>
          <p:cNvSpPr/>
          <p:nvPr/>
        </p:nvSpPr>
        <p:spPr>
          <a:xfrm>
            <a:off x="6327431" y="4886555"/>
            <a:ext cx="455574" cy="418256"/>
          </a:xfrm>
          <a:prstGeom prst="rect">
            <a:avLst/>
          </a:prstGeom>
        </p:spPr>
        <p:txBody>
          <a:bodyPr wrap="none">
            <a:spAutoFit/>
          </a:bodyPr>
          <a:lstStyle/>
          <a:p>
            <a:r>
              <a:rPr lang="en-US" altLang="zh-TW" sz="2118" b="1" dirty="0">
                <a:solidFill>
                  <a:srgbClr val="FF0000"/>
                </a:solidFill>
                <a:latin typeface="Calibri" panose="020F0502020204030204" pitchFamily="34" charset="0"/>
              </a:rPr>
              <a:t>≈</a:t>
            </a:r>
            <a:r>
              <a:rPr lang="en-US" altLang="zh-TW" sz="2118" b="1" dirty="0">
                <a:solidFill>
                  <a:srgbClr val="FF0000"/>
                </a:solidFill>
                <a:latin typeface="times" panose="02020603050405020304" pitchFamily="18" charset="0"/>
              </a:rPr>
              <a:t>0</a:t>
            </a:r>
            <a:endParaRPr lang="zh-TW" altLang="en-US" sz="2118" b="1" dirty="0">
              <a:solidFill>
                <a:srgbClr val="FF0000"/>
              </a:solidFill>
            </a:endParaRPr>
          </a:p>
        </p:txBody>
      </p:sp>
      <p:graphicFrame>
        <p:nvGraphicFramePr>
          <p:cNvPr id="61" name="Object 12"/>
          <p:cNvGraphicFramePr>
            <a:graphicFrameLocks noChangeAspect="1"/>
          </p:cNvGraphicFramePr>
          <p:nvPr/>
        </p:nvGraphicFramePr>
        <p:xfrm>
          <a:off x="6605080" y="4214450"/>
          <a:ext cx="1840566" cy="836239"/>
        </p:xfrm>
        <a:graphic>
          <a:graphicData uri="http://schemas.openxmlformats.org/presentationml/2006/ole">
            <mc:AlternateContent xmlns:mc="http://schemas.openxmlformats.org/markup-compatibility/2006">
              <mc:Choice xmlns:v="urn:schemas-microsoft-com:vml" Requires="v">
                <p:oleObj name="方程式" r:id="rId33" imgW="977760" imgH="444240" progId="Equation.3">
                  <p:embed/>
                </p:oleObj>
              </mc:Choice>
              <mc:Fallback>
                <p:oleObj name="方程式" r:id="rId33" imgW="977760" imgH="444240" progId="Equation.3">
                  <p:embed/>
                  <p:pic>
                    <p:nvPicPr>
                      <p:cNvPr id="61" name="Object 12"/>
                      <p:cNvPicPr>
                        <a:picLocks noChangeAspect="1" noChangeArrowheads="1"/>
                      </p:cNvPicPr>
                      <p:nvPr/>
                    </p:nvPicPr>
                    <p:blipFill>
                      <a:blip r:embed="rId34"/>
                      <a:srcRect/>
                      <a:stretch>
                        <a:fillRect/>
                      </a:stretch>
                    </p:blipFill>
                    <p:spPr bwMode="auto">
                      <a:xfrm>
                        <a:off x="6605080" y="4214450"/>
                        <a:ext cx="1840566" cy="836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2"/>
          <p:cNvGraphicFramePr>
            <a:graphicFrameLocks noChangeAspect="1"/>
          </p:cNvGraphicFramePr>
          <p:nvPr/>
        </p:nvGraphicFramePr>
        <p:xfrm>
          <a:off x="6596676" y="5033880"/>
          <a:ext cx="1818154" cy="836239"/>
        </p:xfrm>
        <a:graphic>
          <a:graphicData uri="http://schemas.openxmlformats.org/presentationml/2006/ole">
            <mc:AlternateContent xmlns:mc="http://schemas.openxmlformats.org/markup-compatibility/2006">
              <mc:Choice xmlns:v="urn:schemas-microsoft-com:vml" Requires="v">
                <p:oleObj name="方程式" r:id="rId35" imgW="965160" imgH="444240" progId="Equation.3">
                  <p:embed/>
                </p:oleObj>
              </mc:Choice>
              <mc:Fallback>
                <p:oleObj name="方程式" r:id="rId35" imgW="965160" imgH="444240" progId="Equation.3">
                  <p:embed/>
                  <p:pic>
                    <p:nvPicPr>
                      <p:cNvPr id="62" name="Object 12"/>
                      <p:cNvPicPr>
                        <a:picLocks noChangeAspect="1" noChangeArrowheads="1"/>
                      </p:cNvPicPr>
                      <p:nvPr/>
                    </p:nvPicPr>
                    <p:blipFill>
                      <a:blip r:embed="rId36"/>
                      <a:srcRect/>
                      <a:stretch>
                        <a:fillRect/>
                      </a:stretch>
                    </p:blipFill>
                    <p:spPr bwMode="auto">
                      <a:xfrm>
                        <a:off x="6596676" y="5033880"/>
                        <a:ext cx="1818154" cy="836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3" name="文字方塊 63"/>
              <p:cNvSpPr txBox="1"/>
              <p:nvPr/>
            </p:nvSpPr>
            <p:spPr>
              <a:xfrm>
                <a:off x="6986386" y="1815927"/>
                <a:ext cx="1960338" cy="1070614"/>
              </a:xfrm>
              <a:prstGeom prst="rect">
                <a:avLst/>
              </a:prstGeom>
              <a:noFill/>
            </p:spPr>
            <p:txBody>
              <a:bodyPr wrap="square" rtlCol="0">
                <a:spAutoFit/>
              </a:bodyPr>
              <a:lstStyle/>
              <a:p>
                <a:r>
                  <a:rPr lang="en-US" altLang="zh-TW" sz="2118" b="1" i="1" u="sng" dirty="0"/>
                  <a:t>Probability</a:t>
                </a:r>
                <a:r>
                  <a:rPr lang="en-US" altLang="zh-TW" sz="2118" dirty="0"/>
                  <a:t>:</a:t>
                </a:r>
              </a:p>
              <a:p>
                <a:pPr marL="302575" indent="-302575">
                  <a:buFont typeface="Wingdings" panose="05000000000000000000" pitchFamily="2" charset="2"/>
                  <a:buChar char="§"/>
                </a:pPr>
                <a14:m>
                  <m:oMath xmlns:m="http://schemas.openxmlformats.org/officeDocument/2006/math">
                    <m:r>
                      <a:rPr lang="en-US" altLang="zh-TW" sz="2118" i="1">
                        <a:latin typeface="Cambria Math" panose="02040503050406030204" pitchFamily="18" charset="0"/>
                      </a:rPr>
                      <m:t>0&lt;</m:t>
                    </m:r>
                    <m:sSub>
                      <m:sSubPr>
                        <m:ctrlPr>
                          <a:rPr lang="en-US" altLang="zh-TW" sz="2118" i="1">
                            <a:latin typeface="Cambria Math" panose="02040503050406030204" pitchFamily="18" charset="0"/>
                          </a:rPr>
                        </m:ctrlPr>
                      </m:sSubPr>
                      <m:e>
                        <m:r>
                          <a:rPr lang="en-US" altLang="zh-TW" sz="2118" i="1">
                            <a:latin typeface="Cambria Math" panose="02040503050406030204" pitchFamily="18" charset="0"/>
                          </a:rPr>
                          <m:t>𝑦</m:t>
                        </m:r>
                      </m:e>
                      <m:sub>
                        <m:r>
                          <a:rPr lang="en-US" altLang="zh-TW" sz="2118" i="1">
                            <a:latin typeface="Cambria Math" panose="02040503050406030204" pitchFamily="18" charset="0"/>
                          </a:rPr>
                          <m:t>𝑖</m:t>
                        </m:r>
                      </m:sub>
                    </m:sSub>
                    <m:r>
                      <a:rPr lang="en-US" altLang="zh-TW" sz="2118" i="1">
                        <a:latin typeface="Cambria Math" panose="02040503050406030204" pitchFamily="18" charset="0"/>
                      </a:rPr>
                      <m:t>&lt;1</m:t>
                    </m:r>
                  </m:oMath>
                </a14:m>
                <a:endParaRPr lang="en-US" altLang="zh-TW" sz="2118" dirty="0"/>
              </a:p>
              <a:p>
                <a:pPr marL="302575" indent="-302575">
                  <a:buFont typeface="Wingdings" panose="05000000000000000000" pitchFamily="2" charset="2"/>
                  <a:buChar char="§"/>
                </a:pPr>
                <a14:m>
                  <m:oMath xmlns:m="http://schemas.openxmlformats.org/officeDocument/2006/math">
                    <m:nary>
                      <m:naryPr>
                        <m:chr m:val="∑"/>
                        <m:supHide m:val="on"/>
                        <m:ctrlPr>
                          <a:rPr lang="en-US" altLang="zh-TW" sz="2118" i="1">
                            <a:latin typeface="Cambria Math" panose="02040503050406030204" pitchFamily="18" charset="0"/>
                          </a:rPr>
                        </m:ctrlPr>
                      </m:naryPr>
                      <m:sub>
                        <m:r>
                          <m:rPr>
                            <m:brk m:alnAt="7"/>
                          </m:rPr>
                          <a:rPr lang="en-US" altLang="zh-TW" sz="2118" i="1">
                            <a:latin typeface="Cambria Math" panose="02040503050406030204" pitchFamily="18" charset="0"/>
                          </a:rPr>
                          <m:t>𝑖</m:t>
                        </m:r>
                      </m:sub>
                      <m:sup/>
                      <m:e>
                        <m:sSub>
                          <m:sSubPr>
                            <m:ctrlPr>
                              <a:rPr lang="en-US" altLang="zh-TW" sz="2118" i="1">
                                <a:latin typeface="Cambria Math" panose="02040503050406030204" pitchFamily="18" charset="0"/>
                              </a:rPr>
                            </m:ctrlPr>
                          </m:sSubPr>
                          <m:e>
                            <m:r>
                              <a:rPr lang="en-US" altLang="zh-TW" sz="2118" i="1">
                                <a:latin typeface="Cambria Math" panose="02040503050406030204" pitchFamily="18" charset="0"/>
                              </a:rPr>
                              <m:t>𝑦</m:t>
                            </m:r>
                          </m:e>
                          <m:sub>
                            <m:r>
                              <a:rPr lang="en-US" altLang="zh-TW" sz="2118" i="1">
                                <a:latin typeface="Cambria Math" panose="02040503050406030204" pitchFamily="18" charset="0"/>
                              </a:rPr>
                              <m:t>𝑖</m:t>
                            </m:r>
                          </m:sub>
                        </m:sSub>
                        <m:r>
                          <a:rPr lang="en-US" altLang="zh-TW" sz="2118" i="1">
                            <a:latin typeface="Cambria Math" panose="02040503050406030204" pitchFamily="18" charset="0"/>
                          </a:rPr>
                          <m:t>=1</m:t>
                        </m:r>
                      </m:e>
                    </m:nary>
                  </m:oMath>
                </a14:m>
                <a:endParaRPr lang="zh-TW" altLang="en-US" sz="2118" dirty="0"/>
              </a:p>
            </p:txBody>
          </p:sp>
        </mc:Choice>
        <mc:Fallback xmlns="">
          <p:sp>
            <p:nvSpPr>
              <p:cNvPr id="63" name="文字方塊 63"/>
              <p:cNvSpPr txBox="1">
                <a:spLocks noRot="1" noChangeAspect="1" noMove="1" noResize="1" noEditPoints="1" noAdjustHandles="1" noChangeArrowheads="1" noChangeShapeType="1" noTextEdit="1"/>
              </p:cNvSpPr>
              <p:nvPr/>
            </p:nvSpPr>
            <p:spPr>
              <a:xfrm>
                <a:off x="6986386" y="1815927"/>
                <a:ext cx="1960338" cy="1070614"/>
              </a:xfrm>
              <a:prstGeom prst="rect">
                <a:avLst/>
              </a:prstGeom>
              <a:blipFill>
                <a:blip r:embed="rId37"/>
                <a:stretch>
                  <a:fillRect l="-4658" t="-3409" b="-71591"/>
                </a:stretch>
              </a:blipFill>
            </p:spPr>
            <p:txBody>
              <a:bodyPr/>
              <a:lstStyle/>
              <a:p>
                <a:r>
                  <a:rPr lang="tr-TR">
                    <a:noFill/>
                  </a:rPr>
                  <a:t> </a:t>
                </a:r>
              </a:p>
            </p:txBody>
          </p:sp>
        </mc:Fallback>
      </mc:AlternateContent>
      <p:sp>
        <p:nvSpPr>
          <p:cNvPr id="64" name="TextBox 63">
            <a:extLst>
              <a:ext uri="{FF2B5EF4-FFF2-40B4-BE49-F238E27FC236}">
                <a16:creationId xmlns:a16="http://schemas.microsoft.com/office/drawing/2014/main" id="{539C12C3-CC5D-4D44-A090-4E9C0487D322}"/>
              </a:ext>
            </a:extLst>
          </p:cNvPr>
          <p:cNvSpPr txBox="1"/>
          <p:nvPr/>
        </p:nvSpPr>
        <p:spPr>
          <a:xfrm>
            <a:off x="1395177" y="6642715"/>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36833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solidFill>
                      <a:srgbClr val="FF0000"/>
                    </a:solidFill>
                  </a:rPr>
                  <a:t>Non-linear activations </a:t>
                </a:r>
                <a:r>
                  <a:rPr lang="en-US" dirty="0"/>
                  <a:t>are needed to learn complex (non-linear) data representations</a:t>
                </a:r>
              </a:p>
              <a:p>
                <a:pPr lvl="1"/>
                <a:r>
                  <a:rPr lang="en-US" dirty="0"/>
                  <a:t>Otherwise, NNs would be just a linear function (such as </a:t>
                </a:r>
                <a14:m>
                  <m:oMath xmlns:m="http://schemas.openxmlformats.org/officeDocument/2006/math">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1</m:t>
                        </m:r>
                      </m:sub>
                    </m:sSub>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2</m:t>
                        </m:r>
                      </m:sub>
                    </m:sSub>
                    <m:r>
                      <a:rPr lang="en-US" i="1">
                        <a:latin typeface="Cambria Math" charset="0"/>
                      </a:rPr>
                      <m:t>𝑥</m:t>
                    </m:r>
                    <m:r>
                      <a:rPr lang="en-US" i="1">
                        <a:latin typeface="Cambria Math" charset="0"/>
                      </a:rPr>
                      <m:t>=</m:t>
                    </m:r>
                    <m:r>
                      <a:rPr lang="en-US" i="1">
                        <a:latin typeface="Cambria Math" charset="0"/>
                      </a:rPr>
                      <m:t>𝑊𝑥</m:t>
                    </m:r>
                  </m:oMath>
                </a14:m>
                <a:r>
                  <a:rPr lang="en-US" dirty="0"/>
                  <a:t>) </a:t>
                </a:r>
                <a:endParaRPr lang="el-GR" dirty="0"/>
              </a:p>
              <a:p>
                <a:pPr lvl="1"/>
                <a:r>
                  <a:rPr lang="en-US" dirty="0"/>
                  <a:t>NNs with large number of layers (and neurons) can approximate more complex functions </a:t>
                </a:r>
              </a:p>
              <a:p>
                <a:pPr lvl="2"/>
                <a:r>
                  <a:rPr lang="en-US" dirty="0"/>
                  <a:t>Figure: more neurons improve representation (but, may overfit)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14505D22-915A-4BFD-AC34-273AF8100FF8}"/>
              </a:ext>
            </a:extLst>
          </p:cNvPr>
          <p:cNvSpPr>
            <a:spLocks noGrp="1"/>
          </p:cNvSpPr>
          <p:nvPr>
            <p:ph idx="10"/>
          </p:nvPr>
        </p:nvSpPr>
        <p:spPr/>
        <p:txBody>
          <a:bodyPr/>
          <a:lstStyle/>
          <a:p>
            <a:r>
              <a:rPr lang="en-US" dirty="0"/>
              <a:t>Introduction to Neural Networks</a:t>
            </a:r>
          </a:p>
          <a:p>
            <a:endParaRPr lang="en-US" dirty="0"/>
          </a:p>
        </p:txBody>
      </p:sp>
      <p:pic>
        <p:nvPicPr>
          <p:cNvPr id="5" name="Εικόνα 3"/>
          <p:cNvPicPr>
            <a:picLocks noChangeAspect="1"/>
          </p:cNvPicPr>
          <p:nvPr/>
        </p:nvPicPr>
        <p:blipFill>
          <a:blip r:embed="rId3"/>
          <a:stretch>
            <a:fillRect/>
          </a:stretch>
        </p:blipFill>
        <p:spPr>
          <a:xfrm>
            <a:off x="948362" y="3746682"/>
            <a:ext cx="7435826" cy="2668532"/>
          </a:xfrm>
          <a:prstGeom prst="rect">
            <a:avLst/>
          </a:prstGeom>
        </p:spPr>
      </p:pic>
      <p:sp>
        <p:nvSpPr>
          <p:cNvPr id="7" name="TextBox 6"/>
          <p:cNvSpPr txBox="1"/>
          <p:nvPr/>
        </p:nvSpPr>
        <p:spPr>
          <a:xfrm>
            <a:off x="886885" y="6640746"/>
            <a:ext cx="7687913" cy="228076"/>
          </a:xfrm>
          <a:prstGeom prst="rect">
            <a:avLst/>
          </a:prstGeom>
          <a:noFill/>
        </p:spPr>
        <p:txBody>
          <a:bodyPr wrap="square" rtlCol="0">
            <a:spAutoFit/>
          </a:bodyPr>
          <a:lstStyle/>
          <a:p>
            <a:pPr algn="ctr"/>
            <a:r>
              <a:rPr lang="en-US" sz="882" dirty="0"/>
              <a:t>Picture from: </a:t>
            </a:r>
            <a:r>
              <a:rPr lang="en-US" sz="882" dirty="0">
                <a:hlinkClick r:id="rId4"/>
              </a:rPr>
              <a:t>http://cs231n.github.io/assets/nn1/layer_sizes.jpeg</a:t>
            </a:r>
            <a:endParaRPr lang="en-US" sz="882" dirty="0"/>
          </a:p>
        </p:txBody>
      </p:sp>
    </p:spTree>
    <p:extLst>
      <p:ext uri="{BB962C8B-B14F-4D97-AF65-F5344CB8AC3E}">
        <p14:creationId xmlns:p14="http://schemas.microsoft.com/office/powerpoint/2010/main" val="176420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Sigmoid</a:t>
            </a:r>
          </a:p>
        </p:txBody>
      </p:sp>
      <p:sp>
        <p:nvSpPr>
          <p:cNvPr id="3" name="Content Placeholder 2"/>
          <p:cNvSpPr>
            <a:spLocks noGrp="1"/>
          </p:cNvSpPr>
          <p:nvPr>
            <p:ph idx="1"/>
          </p:nvPr>
        </p:nvSpPr>
        <p:spPr/>
        <p:txBody>
          <a:bodyPr/>
          <a:lstStyle/>
          <a:p>
            <a:r>
              <a:rPr lang="en-US" b="1" i="1" dirty="0">
                <a:solidFill>
                  <a:srgbClr val="0070C0"/>
                </a:solidFill>
              </a:rPr>
              <a:t>Sigmoid function </a:t>
            </a:r>
            <a:r>
              <a:rPr lang="el-GR" dirty="0"/>
              <a:t>σ</a:t>
            </a:r>
            <a:r>
              <a:rPr lang="en-US" dirty="0"/>
              <a:t>: takes a real-valued number and “squashes” it into the range between 0 and 1</a:t>
            </a:r>
          </a:p>
          <a:p>
            <a:pPr lvl="1"/>
            <a:r>
              <a:rPr lang="en-US" dirty="0"/>
              <a:t>The output can be interpreted as the firing rate of a biological neuron</a:t>
            </a:r>
          </a:p>
          <a:p>
            <a:pPr lvl="2"/>
            <a:r>
              <a:rPr lang="en-US" dirty="0"/>
              <a:t>Not firing = 0; Fully firing = 1</a:t>
            </a:r>
          </a:p>
          <a:p>
            <a:pPr lvl="1"/>
            <a:r>
              <a:rPr lang="en-US" dirty="0"/>
              <a:t>When the neuron’s activation are 0 or 1, sigmoid neurons saturate</a:t>
            </a:r>
          </a:p>
          <a:p>
            <a:pPr lvl="2"/>
            <a:r>
              <a:rPr lang="en-US" dirty="0"/>
              <a:t>Gradients at these regions are almost zero (almost no signal will flow) </a:t>
            </a:r>
          </a:p>
          <a:p>
            <a:pPr lvl="1"/>
            <a:r>
              <a:rPr lang="en-US" dirty="0"/>
              <a:t>Sigmoid activations are less common in modern NNs</a:t>
            </a:r>
          </a:p>
          <a:p>
            <a:endParaRPr lang="en-US" dirty="0"/>
          </a:p>
          <a:p>
            <a:endParaRPr lang="en-US" dirty="0"/>
          </a:p>
        </p:txBody>
      </p:sp>
      <p:sp>
        <p:nvSpPr>
          <p:cNvPr id="7" name="Content Placeholder 6">
            <a:extLst>
              <a:ext uri="{FF2B5EF4-FFF2-40B4-BE49-F238E27FC236}">
                <a16:creationId xmlns:a16="http://schemas.microsoft.com/office/drawing/2014/main" id="{CA6211D1-CE35-4870-8EC5-E585E6537AA4}"/>
              </a:ext>
            </a:extLst>
          </p:cNvPr>
          <p:cNvSpPr>
            <a:spLocks noGrp="1"/>
          </p:cNvSpPr>
          <p:nvPr>
            <p:ph idx="10"/>
          </p:nvPr>
        </p:nvSpPr>
        <p:spPr/>
        <p:txBody>
          <a:bodyPr/>
          <a:lstStyle/>
          <a:p>
            <a:r>
              <a:rPr lang="en-US" dirty="0"/>
              <a:t>Introduction to Neural Networks</a:t>
            </a:r>
          </a:p>
          <a:p>
            <a:endParaRPr lang="en-US" dirty="0"/>
          </a:p>
        </p:txBody>
      </p:sp>
      <p:sp>
        <p:nvSpPr>
          <p:cNvPr id="6" name="TextBox 5"/>
          <p:cNvSpPr txBox="1"/>
          <p:nvPr/>
        </p:nvSpPr>
        <p:spPr>
          <a:xfrm>
            <a:off x="1649322" y="6640746"/>
            <a:ext cx="6099501" cy="228076"/>
          </a:xfrm>
          <a:prstGeom prst="rect">
            <a:avLst/>
          </a:prstGeom>
          <a:noFill/>
        </p:spPr>
        <p:txBody>
          <a:bodyPr wrap="square" rtlCol="0">
            <a:spAutoFit/>
          </a:bodyPr>
          <a:lstStyle/>
          <a:p>
            <a:pPr algn="ctr"/>
            <a:r>
              <a:rPr lang="en-US" sz="882" dirty="0"/>
              <a:t>Slide credit: </a:t>
            </a:r>
            <a:r>
              <a:rPr lang="en-US" sz="882" dirty="0" err="1"/>
              <a:t>Ismini</a:t>
            </a:r>
            <a:r>
              <a:rPr lang="en-US" sz="882" dirty="0"/>
              <a:t> </a:t>
            </a:r>
            <a:r>
              <a:rPr lang="en-US" sz="882" dirty="0" err="1"/>
              <a:t>Lourentzou</a:t>
            </a:r>
            <a:r>
              <a:rPr lang="en-US" sz="882" dirty="0"/>
              <a:t> – Introduction to Deep Learning</a:t>
            </a:r>
          </a:p>
        </p:txBody>
      </p:sp>
      <p:pic>
        <p:nvPicPr>
          <p:cNvPr id="8" name="Εικόνα 12"/>
          <p:cNvPicPr>
            <a:picLocks noChangeAspect="1"/>
          </p:cNvPicPr>
          <p:nvPr/>
        </p:nvPicPr>
        <p:blipFill>
          <a:blip r:embed="rId3"/>
          <a:stretch>
            <a:fillRect/>
          </a:stretch>
        </p:blipFill>
        <p:spPr>
          <a:xfrm>
            <a:off x="2634975" y="4064365"/>
            <a:ext cx="3240360" cy="2300047"/>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002408" y="4875037"/>
                <a:ext cx="1104470" cy="271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765" i="1">
                              <a:latin typeface="Cambria Math" panose="02040503050406030204" pitchFamily="18" charset="0"/>
                            </a:rPr>
                          </m:ctrlPr>
                        </m:sSupPr>
                        <m:e>
                          <m:r>
                            <a:rPr lang="el-GR" sz="1765" i="1">
                              <a:latin typeface="Cambria Math" panose="02040503050406030204" pitchFamily="18" charset="0"/>
                              <a:ea typeface="Cambria Math" panose="02040503050406030204" pitchFamily="18" charset="0"/>
                            </a:rPr>
                            <m:t>ℝ</m:t>
                          </m:r>
                        </m:e>
                        <m:sup>
                          <m:r>
                            <a:rPr lang="en-US" sz="1765" i="1">
                              <a:latin typeface="Cambria Math" charset="0"/>
                            </a:rPr>
                            <m:t>𝑛</m:t>
                          </m:r>
                        </m:sup>
                      </m:sSup>
                      <m:r>
                        <a:rPr lang="is-IS" sz="1765" i="1">
                          <a:latin typeface="Cambria Math" charset="0"/>
                        </a:rPr>
                        <m:t>→</m:t>
                      </m:r>
                      <m:d>
                        <m:dPr>
                          <m:begChr m:val="["/>
                          <m:endChr m:val="]"/>
                          <m:ctrlPr>
                            <a:rPr lang="mr-IN" sz="1765" i="1">
                              <a:latin typeface="Cambria Math" panose="02040503050406030204" pitchFamily="18" charset="0"/>
                            </a:rPr>
                          </m:ctrlPr>
                        </m:dPr>
                        <m:e>
                          <m:r>
                            <a:rPr lang="en-US" sz="1765" i="1">
                              <a:latin typeface="Cambria Math" charset="0"/>
                            </a:rPr>
                            <m:t>0,1</m:t>
                          </m:r>
                        </m:e>
                      </m:d>
                    </m:oMath>
                  </m:oMathPara>
                </a14:m>
                <a:endParaRPr lang="el-GR" sz="1765" i="1" dirty="0"/>
              </a:p>
            </p:txBody>
          </p:sp>
        </mc:Choice>
        <mc:Fallback xmlns="">
          <p:sp>
            <p:nvSpPr>
              <p:cNvPr id="9" name="TextBox 8"/>
              <p:cNvSpPr txBox="1">
                <a:spLocks noRot="1" noChangeAspect="1" noMove="1" noResize="1" noEditPoints="1" noAdjustHandles="1" noChangeArrowheads="1" noChangeShapeType="1" noTextEdit="1"/>
              </p:cNvSpPr>
              <p:nvPr/>
            </p:nvSpPr>
            <p:spPr>
              <a:xfrm>
                <a:off x="6002408" y="4875037"/>
                <a:ext cx="1104470" cy="271613"/>
              </a:xfrm>
              <a:prstGeom prst="rect">
                <a:avLst/>
              </a:prstGeom>
              <a:blipFill>
                <a:blip r:embed="rId4"/>
                <a:stretch>
                  <a:fillRect l="-4420" b="-681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59850" y="6251994"/>
                <a:ext cx="444755" cy="336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𝑥</m:t>
                      </m:r>
                    </m:oMath>
                  </m:oMathPara>
                </a14:m>
                <a:endParaRPr lang="en-US" sz="1588" dirty="0"/>
              </a:p>
            </p:txBody>
          </p:sp>
        </mc:Choice>
        <mc:Fallback xmlns="">
          <p:sp>
            <p:nvSpPr>
              <p:cNvPr id="10" name="TextBox 9"/>
              <p:cNvSpPr txBox="1">
                <a:spLocks noRot="1" noChangeAspect="1" noMove="1" noResize="1" noEditPoints="1" noAdjustHandles="1" noChangeArrowheads="1" noChangeShapeType="1" noTextEdit="1"/>
              </p:cNvSpPr>
              <p:nvPr/>
            </p:nvSpPr>
            <p:spPr>
              <a:xfrm>
                <a:off x="4159850" y="6251994"/>
                <a:ext cx="444755" cy="336695"/>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12132" y="4884708"/>
                <a:ext cx="495770" cy="336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𝑓</m:t>
                      </m:r>
                      <m:d>
                        <m:dPr>
                          <m:ctrlPr>
                            <a:rPr lang="en-US" sz="1588" i="1">
                              <a:latin typeface="Cambria Math" panose="02040503050406030204" pitchFamily="18" charset="0"/>
                            </a:rPr>
                          </m:ctrlPr>
                        </m:dPr>
                        <m:e>
                          <m:r>
                            <a:rPr lang="en-US" sz="1588" i="1">
                              <a:latin typeface="Cambria Math" panose="02040503050406030204" pitchFamily="18" charset="0"/>
                            </a:rPr>
                            <m:t>𝑥</m:t>
                          </m:r>
                        </m:e>
                      </m:d>
                    </m:oMath>
                  </m:oMathPara>
                </a14:m>
                <a:endParaRPr lang="en-US" sz="1588" dirty="0"/>
              </a:p>
            </p:txBody>
          </p:sp>
        </mc:Choice>
        <mc:Fallback xmlns="">
          <p:sp>
            <p:nvSpPr>
              <p:cNvPr id="11" name="TextBox 10"/>
              <p:cNvSpPr txBox="1">
                <a:spLocks noRot="1" noChangeAspect="1" noMove="1" noResize="1" noEditPoints="1" noAdjustHandles="1" noChangeArrowheads="1" noChangeShapeType="1" noTextEdit="1"/>
              </p:cNvSpPr>
              <p:nvPr/>
            </p:nvSpPr>
            <p:spPr>
              <a:xfrm>
                <a:off x="2012132" y="4884708"/>
                <a:ext cx="495770" cy="336695"/>
              </a:xfrm>
              <a:prstGeom prst="rect">
                <a:avLst/>
              </a:prstGeom>
              <a:blipFill>
                <a:blip r:embed="rId6"/>
                <a:stretch>
                  <a:fillRect b="-8929"/>
                </a:stretch>
              </a:blipFill>
            </p:spPr>
            <p:txBody>
              <a:bodyPr/>
              <a:lstStyle/>
              <a:p>
                <a:r>
                  <a:rPr lang="tr-TR">
                    <a:noFill/>
                  </a:rPr>
                  <a:t> </a:t>
                </a:r>
              </a:p>
            </p:txBody>
          </p:sp>
        </mc:Fallback>
      </mc:AlternateContent>
    </p:spTree>
    <p:extLst>
      <p:ext uri="{BB962C8B-B14F-4D97-AF65-F5344CB8AC3E}">
        <p14:creationId xmlns:p14="http://schemas.microsoft.com/office/powerpoint/2010/main" val="90604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a:t>
            </a:r>
            <a:r>
              <a:rPr lang="en-US" dirty="0" err="1"/>
              <a:t>Tanh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err="1">
                    <a:solidFill>
                      <a:srgbClr val="0070C0"/>
                    </a:solidFill>
                  </a:rPr>
                  <a:t>Tanh</a:t>
                </a:r>
                <a:r>
                  <a:rPr lang="en-US" b="1" i="1" dirty="0">
                    <a:solidFill>
                      <a:srgbClr val="0070C0"/>
                    </a:solidFill>
                  </a:rPr>
                  <a:t> function</a:t>
                </a:r>
                <a:r>
                  <a:rPr lang="en-US" dirty="0"/>
                  <a:t>: takes a real-valued number and “squashes” it into range between -1 and 1</a:t>
                </a:r>
              </a:p>
              <a:p>
                <a:pPr lvl="1"/>
                <a:r>
                  <a:rPr lang="en-US" dirty="0"/>
                  <a:t>Like sigmoid, </a:t>
                </a:r>
                <a:r>
                  <a:rPr lang="en-US" dirty="0" err="1"/>
                  <a:t>tanh</a:t>
                </a:r>
                <a:r>
                  <a:rPr lang="en-US" dirty="0"/>
                  <a:t> neurons saturate</a:t>
                </a:r>
              </a:p>
              <a:p>
                <a:pPr lvl="1"/>
                <a:r>
                  <a:rPr lang="en-US" dirty="0"/>
                  <a:t>Unlike sigmoid, the output is zero-centered</a:t>
                </a:r>
              </a:p>
              <a:p>
                <a:pPr lvl="2"/>
                <a:r>
                  <a:rPr lang="en-US" dirty="0"/>
                  <a:t>It is therefore preferred than sigmoid</a:t>
                </a:r>
              </a:p>
              <a:p>
                <a:pPr lvl="1"/>
                <a:r>
                  <a:rPr lang="en-US" dirty="0"/>
                  <a:t>Tanh is a scaled sigmoid: </a:t>
                </a:r>
                <a14:m>
                  <m:oMath xmlns:m="http://schemas.openxmlformats.org/officeDocument/2006/math">
                    <m:r>
                      <m:rPr>
                        <m:sty m:val="p"/>
                      </m:rPr>
                      <a:rPr lang="en-US" i="1" dirty="0" smtClean="0">
                        <a:latin typeface="Cambria Math" panose="02040503050406030204" pitchFamily="18" charset="0"/>
                      </a:rPr>
                      <m:t>tanh</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)=2∙</m:t>
                    </m:r>
                    <m:r>
                      <a:rPr lang="el-GR" i="1" dirty="0">
                        <a:latin typeface="Cambria Math" panose="02040503050406030204" pitchFamily="18" charset="0"/>
                        <a:cs typeface="Calibri" panose="020F0502020204030204" pitchFamily="34" charset="0"/>
                      </a:rPr>
                      <m:t>𝜎</m:t>
                    </m:r>
                    <m:r>
                      <a:rPr lang="en-US" i="1" dirty="0">
                        <a:latin typeface="Cambria Math" panose="02040503050406030204" pitchFamily="18" charset="0"/>
                      </a:rPr>
                      <m:t>(2</m:t>
                    </m:r>
                    <m:r>
                      <a:rPr lang="en-US" i="1" dirty="0">
                        <a:latin typeface="Cambria Math" panose="02040503050406030204" pitchFamily="18" charset="0"/>
                      </a:rPr>
                      <m:t>𝑥</m:t>
                    </m:r>
                    <m:r>
                      <a:rPr lang="en-US" i="1" dirty="0">
                        <a:latin typeface="Cambria Math" panose="02040503050406030204" pitchFamily="18" charset="0"/>
                      </a:rPr>
                      <m:t>)−1</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381"/>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8B2DE8FC-2A94-4094-B27E-CCDBEA881FD5}"/>
              </a:ext>
            </a:extLst>
          </p:cNvPr>
          <p:cNvSpPr>
            <a:spLocks noGrp="1"/>
          </p:cNvSpPr>
          <p:nvPr>
            <p:ph idx="10"/>
          </p:nvPr>
        </p:nvSpPr>
        <p:spPr/>
        <p:txBody>
          <a:bodyPr/>
          <a:lstStyle/>
          <a:p>
            <a:r>
              <a:rPr lang="en-US" dirty="0"/>
              <a:t>Introduction to Neural Networks</a:t>
            </a:r>
          </a:p>
          <a:p>
            <a:endParaRPr lang="en-US" dirty="0"/>
          </a:p>
        </p:txBody>
      </p:sp>
      <p:sp>
        <p:nvSpPr>
          <p:cNvPr id="6" name="TextBox 5"/>
          <p:cNvSpPr txBox="1"/>
          <p:nvPr/>
        </p:nvSpPr>
        <p:spPr>
          <a:xfrm>
            <a:off x="1649322" y="6640746"/>
            <a:ext cx="6099501" cy="228076"/>
          </a:xfrm>
          <a:prstGeom prst="rect">
            <a:avLst/>
          </a:prstGeom>
          <a:noFill/>
        </p:spPr>
        <p:txBody>
          <a:bodyPr wrap="square" rtlCol="0">
            <a:spAutoFit/>
          </a:bodyPr>
          <a:lstStyle/>
          <a:p>
            <a:pPr algn="ctr"/>
            <a:r>
              <a:rPr lang="en-US" sz="882" dirty="0"/>
              <a:t>Slide credit: </a:t>
            </a:r>
            <a:r>
              <a:rPr lang="en-US" sz="882" dirty="0" err="1"/>
              <a:t>Ismini</a:t>
            </a:r>
            <a:r>
              <a:rPr lang="en-US" sz="882" dirty="0"/>
              <a:t> </a:t>
            </a:r>
            <a:r>
              <a:rPr lang="en-US" sz="882" dirty="0" err="1"/>
              <a:t>Lourentzou</a:t>
            </a:r>
            <a:r>
              <a:rPr lang="en-US" sz="882" dirty="0"/>
              <a:t> – Introduction to Deep Learning</a:t>
            </a:r>
          </a:p>
        </p:txBody>
      </p:sp>
      <p:pic>
        <p:nvPicPr>
          <p:cNvPr id="8" name="Εικόνα 4"/>
          <p:cNvPicPr>
            <a:picLocks noChangeAspect="1"/>
          </p:cNvPicPr>
          <p:nvPr/>
        </p:nvPicPr>
        <p:blipFill>
          <a:blip r:embed="rId4"/>
          <a:stretch>
            <a:fillRect/>
          </a:stretch>
        </p:blipFill>
        <p:spPr>
          <a:xfrm>
            <a:off x="2111396" y="3746683"/>
            <a:ext cx="3340064" cy="2354816"/>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023288" y="4666020"/>
                <a:ext cx="1272784" cy="271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765" i="1">
                              <a:latin typeface="Cambria Math" panose="02040503050406030204" pitchFamily="18" charset="0"/>
                            </a:rPr>
                          </m:ctrlPr>
                        </m:sSupPr>
                        <m:e>
                          <m:r>
                            <a:rPr lang="el-GR" sz="1765" i="1">
                              <a:latin typeface="Cambria Math" panose="02040503050406030204" pitchFamily="18" charset="0"/>
                              <a:ea typeface="Cambria Math" panose="02040503050406030204" pitchFamily="18" charset="0"/>
                            </a:rPr>
                            <m:t>ℝ</m:t>
                          </m:r>
                        </m:e>
                        <m:sup>
                          <m:r>
                            <a:rPr lang="en-US" sz="1765" i="1">
                              <a:latin typeface="Cambria Math" charset="0"/>
                            </a:rPr>
                            <m:t>𝑛</m:t>
                          </m:r>
                        </m:sup>
                      </m:sSup>
                      <m:r>
                        <a:rPr lang="is-IS" sz="1765" i="1">
                          <a:latin typeface="Cambria Math" charset="0"/>
                        </a:rPr>
                        <m:t>→</m:t>
                      </m:r>
                      <m:d>
                        <m:dPr>
                          <m:begChr m:val="["/>
                          <m:endChr m:val="]"/>
                          <m:ctrlPr>
                            <a:rPr lang="mr-IN" sz="1765" i="1">
                              <a:latin typeface="Cambria Math" panose="02040503050406030204" pitchFamily="18" charset="0"/>
                            </a:rPr>
                          </m:ctrlPr>
                        </m:dPr>
                        <m:e>
                          <m:r>
                            <a:rPr lang="en-US" sz="1765" i="1">
                              <a:latin typeface="Cambria Math" charset="0"/>
                              <a:ea typeface="Cambria Math" charset="0"/>
                              <a:cs typeface="Cambria Math" charset="0"/>
                            </a:rPr>
                            <m:t>−1</m:t>
                          </m:r>
                          <m:r>
                            <a:rPr lang="en-US" sz="1765" i="1">
                              <a:latin typeface="Cambria Math" charset="0"/>
                            </a:rPr>
                            <m:t>,1</m:t>
                          </m:r>
                        </m:e>
                      </m:d>
                    </m:oMath>
                  </m:oMathPara>
                </a14:m>
                <a:endParaRPr lang="el-GR" sz="1765" i="1" dirty="0"/>
              </a:p>
            </p:txBody>
          </p:sp>
        </mc:Choice>
        <mc:Fallback xmlns="">
          <p:sp>
            <p:nvSpPr>
              <p:cNvPr id="9" name="TextBox 8"/>
              <p:cNvSpPr txBox="1">
                <a:spLocks noRot="1" noChangeAspect="1" noMove="1" noResize="1" noEditPoints="1" noAdjustHandles="1" noChangeArrowheads="1" noChangeShapeType="1" noTextEdit="1"/>
              </p:cNvSpPr>
              <p:nvPr/>
            </p:nvSpPr>
            <p:spPr>
              <a:xfrm>
                <a:off x="6023288" y="4666020"/>
                <a:ext cx="1272784" cy="271613"/>
              </a:xfrm>
              <a:prstGeom prst="rect">
                <a:avLst/>
              </a:prstGeom>
              <a:blipFill>
                <a:blip r:embed="rId5"/>
                <a:stretch>
                  <a:fillRect l="-3828" b="-444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35975" y="6033996"/>
                <a:ext cx="444755" cy="336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𝑥</m:t>
                      </m:r>
                    </m:oMath>
                  </m:oMathPara>
                </a14:m>
                <a:endParaRPr lang="en-US" sz="1588" dirty="0"/>
              </a:p>
            </p:txBody>
          </p:sp>
        </mc:Choice>
        <mc:Fallback xmlns="">
          <p:sp>
            <p:nvSpPr>
              <p:cNvPr id="10" name="TextBox 9"/>
              <p:cNvSpPr txBox="1">
                <a:spLocks noRot="1" noChangeAspect="1" noMove="1" noResize="1" noEditPoints="1" noAdjustHandles="1" noChangeArrowheads="1" noChangeShapeType="1" noTextEdit="1"/>
              </p:cNvSpPr>
              <p:nvPr/>
            </p:nvSpPr>
            <p:spPr>
              <a:xfrm>
                <a:off x="3735975" y="6033996"/>
                <a:ext cx="444755" cy="336695"/>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24721" y="4699730"/>
                <a:ext cx="495770" cy="336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𝑓</m:t>
                      </m:r>
                      <m:d>
                        <m:dPr>
                          <m:ctrlPr>
                            <a:rPr lang="en-US" sz="1588" i="1">
                              <a:latin typeface="Cambria Math" panose="02040503050406030204" pitchFamily="18" charset="0"/>
                            </a:rPr>
                          </m:ctrlPr>
                        </m:dPr>
                        <m:e>
                          <m:r>
                            <a:rPr lang="en-US" sz="1588" i="1">
                              <a:latin typeface="Cambria Math" panose="02040503050406030204" pitchFamily="18" charset="0"/>
                            </a:rPr>
                            <m:t>𝑥</m:t>
                          </m:r>
                        </m:e>
                      </m:d>
                    </m:oMath>
                  </m:oMathPara>
                </a14:m>
                <a:endParaRPr lang="en-US" sz="1588" dirty="0"/>
              </a:p>
            </p:txBody>
          </p:sp>
        </mc:Choice>
        <mc:Fallback xmlns="">
          <p:sp>
            <p:nvSpPr>
              <p:cNvPr id="11" name="TextBox 10"/>
              <p:cNvSpPr txBox="1">
                <a:spLocks noRot="1" noChangeAspect="1" noMove="1" noResize="1" noEditPoints="1" noAdjustHandles="1" noChangeArrowheads="1" noChangeShapeType="1" noTextEdit="1"/>
              </p:cNvSpPr>
              <p:nvPr/>
            </p:nvSpPr>
            <p:spPr>
              <a:xfrm>
                <a:off x="1524721" y="4699730"/>
                <a:ext cx="495770" cy="336695"/>
              </a:xfrm>
              <a:prstGeom prst="rect">
                <a:avLst/>
              </a:prstGeom>
              <a:blipFill>
                <a:blip r:embed="rId7"/>
                <a:stretch>
                  <a:fillRect b="-10909"/>
                </a:stretch>
              </a:blipFill>
            </p:spPr>
            <p:txBody>
              <a:bodyPr/>
              <a:lstStyle/>
              <a:p>
                <a:r>
                  <a:rPr lang="tr-TR">
                    <a:noFill/>
                  </a:rPr>
                  <a:t> </a:t>
                </a:r>
              </a:p>
            </p:txBody>
          </p:sp>
        </mc:Fallback>
      </mc:AlternateContent>
    </p:spTree>
    <p:extLst>
      <p:ext uri="{BB962C8B-B14F-4D97-AF65-F5344CB8AC3E}">
        <p14:creationId xmlns:p14="http://schemas.microsoft.com/office/powerpoint/2010/main" val="323557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err="1">
                    <a:solidFill>
                      <a:srgbClr val="0070C0"/>
                    </a:solidFill>
                  </a:rPr>
                  <a:t>ReLU</a:t>
                </a:r>
                <a:r>
                  <a:rPr lang="en-US" dirty="0"/>
                  <a:t> (Rectified Linear Unit): takes a real-valued number and thresholds it at zero</a:t>
                </a:r>
              </a:p>
              <a:p>
                <a:pPr marL="0" indent="806867">
                  <a:buNone/>
                </a:pP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a:latin typeface="Cambria Math" panose="02040503050406030204" pitchFamily="18" charset="0"/>
                          </a:rPr>
                          <m:t>𝑥</m:t>
                        </m:r>
                      </m:e>
                    </m:d>
                    <m:r>
                      <a:rPr lang="en-US">
                        <a:latin typeface="Cambria Math" panose="02040503050406030204" pitchFamily="18" charset="0"/>
                      </a:rPr>
                      <m:t>= </m:t>
                    </m:r>
                    <m:r>
                      <m:rPr>
                        <m:sty m:val="p"/>
                      </m:rPr>
                      <a:rPr lang="en-US">
                        <a:latin typeface="Cambria Math" panose="02040503050406030204" pitchFamily="18" charset="0"/>
                      </a:rPr>
                      <m:t>max</m:t>
                    </m:r>
                    <m:r>
                      <a:rPr lang="en-US">
                        <a:latin typeface="Cambria Math" panose="02040503050406030204" pitchFamily="18" charset="0"/>
                      </a:rPr>
                      <m:t>(0,</m:t>
                    </m:r>
                    <m:r>
                      <a:rPr lang="en-US">
                        <a:latin typeface="Cambria Math" panose="02040503050406030204" pitchFamily="18" charset="0"/>
                      </a:rPr>
                      <m:t>𝑥</m:t>
                    </m:r>
                    <m:r>
                      <a:rPr lang="en-US">
                        <a:latin typeface="Cambria Math" panose="02040503050406030204" pitchFamily="18" charset="0"/>
                      </a:rPr>
                      <m:t>)</m:t>
                    </m:r>
                  </m:oMath>
                </a14:m>
                <a:endParaRPr lang="el-GR" dirty="0"/>
              </a:p>
              <a:p>
                <a:pPr lvl="1"/>
                <a:endParaRPr lang="en-US" sz="706"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58BFBF77-F994-45F1-B595-5D00D9767D71}"/>
              </a:ext>
            </a:extLst>
          </p:cNvPr>
          <p:cNvSpPr>
            <a:spLocks noGrp="1"/>
          </p:cNvSpPr>
          <p:nvPr>
            <p:ph idx="10"/>
          </p:nvPr>
        </p:nvSpPr>
        <p:spPr/>
        <p:txBody>
          <a:bodyPr/>
          <a:lstStyle/>
          <a:p>
            <a:r>
              <a:rPr lang="en-US" dirty="0"/>
              <a:t>Introduction to Neural Networks</a:t>
            </a:r>
          </a:p>
          <a:p>
            <a:endParaRPr lang="en-US" dirty="0"/>
          </a:p>
        </p:txBody>
      </p:sp>
      <p:sp>
        <p:nvSpPr>
          <p:cNvPr id="9" name="Content Placeholder 2">
            <a:extLst>
              <a:ext uri="{FF2B5EF4-FFF2-40B4-BE49-F238E27FC236}">
                <a16:creationId xmlns:a16="http://schemas.microsoft.com/office/drawing/2014/main" id="{576C84E7-8937-4B67-868E-6946BB85D5D8}"/>
              </a:ext>
            </a:extLst>
          </p:cNvPr>
          <p:cNvSpPr txBox="1">
            <a:spLocks/>
          </p:cNvSpPr>
          <p:nvPr/>
        </p:nvSpPr>
        <p:spPr>
          <a:xfrm>
            <a:off x="382757" y="2955723"/>
            <a:ext cx="4697535" cy="3586564"/>
          </a:xfrm>
          <a:prstGeom prst="rect">
            <a:avLst/>
          </a:prstGeom>
        </p:spPr>
        <p:txBody>
          <a:bodyPr vert="horz" lIns="80682" tIns="40341" rIns="80682" bIns="40341"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588" dirty="0"/>
              <a:t>Most modern deep NNs use </a:t>
            </a:r>
            <a:r>
              <a:rPr lang="en-US" sz="1588" dirty="0" err="1"/>
              <a:t>ReLU</a:t>
            </a:r>
            <a:r>
              <a:rPr lang="en-US" sz="1588" dirty="0"/>
              <a:t> activations </a:t>
            </a:r>
          </a:p>
          <a:p>
            <a:pPr lvl="1"/>
            <a:r>
              <a:rPr lang="en-US" sz="1588" dirty="0" err="1"/>
              <a:t>ReLU</a:t>
            </a:r>
            <a:r>
              <a:rPr lang="en-US" sz="1588" dirty="0"/>
              <a:t> is fast to compute </a:t>
            </a:r>
          </a:p>
          <a:p>
            <a:pPr lvl="2"/>
            <a:r>
              <a:rPr lang="en-US" sz="1412" dirty="0"/>
              <a:t>Compared to sigmoid, tanh </a:t>
            </a:r>
          </a:p>
          <a:p>
            <a:pPr lvl="2"/>
            <a:r>
              <a:rPr lang="en-US" sz="1412" dirty="0"/>
              <a:t>Simply threshold a matrix at zero</a:t>
            </a:r>
          </a:p>
          <a:p>
            <a:pPr lvl="1"/>
            <a:r>
              <a:rPr lang="en-US" sz="1588" dirty="0"/>
              <a:t>Accelerates the convergence of gradient descent</a:t>
            </a:r>
          </a:p>
          <a:p>
            <a:pPr lvl="2"/>
            <a:r>
              <a:rPr lang="en-US" sz="1412" dirty="0"/>
              <a:t>Due to linear, non-saturating form </a:t>
            </a:r>
          </a:p>
          <a:p>
            <a:pPr lvl="1"/>
            <a:r>
              <a:rPr lang="en-US" sz="1588" dirty="0"/>
              <a:t>Prevents the gradient vanishing problem</a:t>
            </a:r>
          </a:p>
          <a:p>
            <a:endParaRPr lang="en-US" sz="1765" dirty="0"/>
          </a:p>
        </p:txBody>
      </p:sp>
      <p:pic>
        <p:nvPicPr>
          <p:cNvPr id="8" name="Εικόνα 5"/>
          <p:cNvPicPr>
            <a:picLocks noChangeAspect="1"/>
          </p:cNvPicPr>
          <p:nvPr/>
        </p:nvPicPr>
        <p:blipFill>
          <a:blip r:embed="rId4"/>
          <a:stretch>
            <a:fillRect/>
          </a:stretch>
        </p:blipFill>
        <p:spPr>
          <a:xfrm>
            <a:off x="5397974" y="2567260"/>
            <a:ext cx="3463503" cy="2477108"/>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859313" y="2347407"/>
                <a:ext cx="947375" cy="271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765" i="1">
                              <a:latin typeface="Cambria Math" panose="02040503050406030204" pitchFamily="18" charset="0"/>
                            </a:rPr>
                          </m:ctrlPr>
                        </m:sSupPr>
                        <m:e>
                          <m:r>
                            <a:rPr lang="el-GR" sz="1765" i="1">
                              <a:latin typeface="Cambria Math" panose="02040503050406030204" pitchFamily="18" charset="0"/>
                              <a:ea typeface="Cambria Math" panose="02040503050406030204" pitchFamily="18" charset="0"/>
                            </a:rPr>
                            <m:t>ℝ</m:t>
                          </m:r>
                        </m:e>
                        <m:sup>
                          <m:r>
                            <a:rPr lang="en-US" sz="1765" i="1">
                              <a:latin typeface="Cambria Math" charset="0"/>
                            </a:rPr>
                            <m:t>𝑛</m:t>
                          </m:r>
                        </m:sup>
                      </m:sSup>
                      <m:r>
                        <a:rPr lang="is-IS" sz="1765" i="1">
                          <a:latin typeface="Cambria Math" charset="0"/>
                        </a:rPr>
                        <m:t>→</m:t>
                      </m:r>
                      <m:sSubSup>
                        <m:sSubSupPr>
                          <m:ctrlPr>
                            <a:rPr lang="en-US" sz="1765" i="1">
                              <a:latin typeface="Cambria Math" panose="02040503050406030204" pitchFamily="18" charset="0"/>
                            </a:rPr>
                          </m:ctrlPr>
                        </m:sSubSupPr>
                        <m:e>
                          <m:r>
                            <a:rPr lang="el-GR" sz="1765" i="1">
                              <a:latin typeface="Cambria Math" panose="02040503050406030204" pitchFamily="18" charset="0"/>
                              <a:ea typeface="Cambria Math" panose="02040503050406030204" pitchFamily="18" charset="0"/>
                            </a:rPr>
                            <m:t>ℝ</m:t>
                          </m:r>
                        </m:e>
                        <m:sub>
                          <m:r>
                            <a:rPr lang="en-US" sz="1765" i="1">
                              <a:latin typeface="Cambria Math" charset="0"/>
                            </a:rPr>
                            <m:t>+</m:t>
                          </m:r>
                        </m:sub>
                        <m:sup>
                          <m:r>
                            <a:rPr lang="en-US" sz="1765" i="1">
                              <a:latin typeface="Cambria Math" charset="0"/>
                            </a:rPr>
                            <m:t>𝑛</m:t>
                          </m:r>
                        </m:sup>
                      </m:sSubSup>
                    </m:oMath>
                  </m:oMathPara>
                </a14:m>
                <a:endParaRPr lang="el-GR" sz="1765" i="1" dirty="0"/>
              </a:p>
            </p:txBody>
          </p:sp>
        </mc:Choice>
        <mc:Fallback xmlns="">
          <p:sp>
            <p:nvSpPr>
              <p:cNvPr id="10" name="TextBox 9"/>
              <p:cNvSpPr txBox="1">
                <a:spLocks noRot="1" noChangeAspect="1" noMove="1" noResize="1" noEditPoints="1" noAdjustHandles="1" noChangeArrowheads="1" noChangeShapeType="1" noTextEdit="1"/>
              </p:cNvSpPr>
              <p:nvPr/>
            </p:nvSpPr>
            <p:spPr>
              <a:xfrm>
                <a:off x="6859313" y="2347407"/>
                <a:ext cx="947375" cy="271613"/>
              </a:xfrm>
              <a:prstGeom prst="rect">
                <a:avLst/>
              </a:prstGeom>
              <a:blipFill>
                <a:blip r:embed="rId5"/>
                <a:stretch>
                  <a:fillRect l="-5769" r="-1923" b="-13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986386" y="5044801"/>
                <a:ext cx="444755" cy="336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𝑥</m:t>
                      </m:r>
                    </m:oMath>
                  </m:oMathPara>
                </a14:m>
                <a:endParaRPr lang="en-US" sz="1588" dirty="0"/>
              </a:p>
            </p:txBody>
          </p:sp>
        </mc:Choice>
        <mc:Fallback xmlns="">
          <p:sp>
            <p:nvSpPr>
              <p:cNvPr id="11" name="TextBox 10"/>
              <p:cNvSpPr txBox="1">
                <a:spLocks noRot="1" noChangeAspect="1" noMove="1" noResize="1" noEditPoints="1" noAdjustHandles="1" noChangeArrowheads="1" noChangeShapeType="1" noTextEdit="1"/>
              </p:cNvSpPr>
              <p:nvPr/>
            </p:nvSpPr>
            <p:spPr>
              <a:xfrm>
                <a:off x="6986386" y="5044801"/>
                <a:ext cx="444755" cy="336695"/>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02204" y="3365464"/>
                <a:ext cx="495770" cy="336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𝑓</m:t>
                      </m:r>
                      <m:d>
                        <m:dPr>
                          <m:ctrlPr>
                            <a:rPr lang="en-US" sz="1588" i="1">
                              <a:latin typeface="Cambria Math" panose="02040503050406030204" pitchFamily="18" charset="0"/>
                            </a:rPr>
                          </m:ctrlPr>
                        </m:dPr>
                        <m:e>
                          <m:r>
                            <a:rPr lang="en-US" sz="1588" i="1">
                              <a:latin typeface="Cambria Math" panose="02040503050406030204" pitchFamily="18" charset="0"/>
                            </a:rPr>
                            <m:t>𝑥</m:t>
                          </m:r>
                        </m:e>
                      </m:d>
                    </m:oMath>
                  </m:oMathPara>
                </a14:m>
                <a:endParaRPr lang="en-US" sz="1588" dirty="0"/>
              </a:p>
            </p:txBody>
          </p:sp>
        </mc:Choice>
        <mc:Fallback xmlns="">
          <p:sp>
            <p:nvSpPr>
              <p:cNvPr id="12" name="TextBox 11"/>
              <p:cNvSpPr txBox="1">
                <a:spLocks noRot="1" noChangeAspect="1" noMove="1" noResize="1" noEditPoints="1" noAdjustHandles="1" noChangeArrowheads="1" noChangeShapeType="1" noTextEdit="1"/>
              </p:cNvSpPr>
              <p:nvPr/>
            </p:nvSpPr>
            <p:spPr>
              <a:xfrm>
                <a:off x="4902204" y="3365464"/>
                <a:ext cx="495770" cy="336695"/>
              </a:xfrm>
              <a:prstGeom prst="rect">
                <a:avLst/>
              </a:prstGeom>
              <a:blipFill>
                <a:blip r:embed="rId7"/>
                <a:stretch>
                  <a:fillRect b="-10909"/>
                </a:stretch>
              </a:blipFill>
            </p:spPr>
            <p:txBody>
              <a:bodyPr/>
              <a:lstStyle/>
              <a:p>
                <a:r>
                  <a:rPr lang="tr-TR">
                    <a:noFill/>
                  </a:rPr>
                  <a:t> </a:t>
                </a:r>
              </a:p>
            </p:txBody>
          </p:sp>
        </mc:Fallback>
      </mc:AlternateContent>
    </p:spTree>
    <p:extLst>
      <p:ext uri="{BB962C8B-B14F-4D97-AF65-F5344CB8AC3E}">
        <p14:creationId xmlns:p14="http://schemas.microsoft.com/office/powerpoint/2010/main" val="209254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xplain Step / Threshold and Leaky ReLU Activation Functions | i2tuto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92" y="3873755"/>
            <a:ext cx="3818542" cy="24158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Activation: Leaky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problem of </a:t>
                </a:r>
                <a:r>
                  <a:rPr lang="en-US" dirty="0" err="1"/>
                  <a:t>ReLU</a:t>
                </a:r>
                <a:r>
                  <a:rPr lang="en-US" dirty="0"/>
                  <a:t> activations: they can “die”</a:t>
                </a:r>
              </a:p>
              <a:p>
                <a:pPr lvl="1"/>
                <a:r>
                  <a:rPr lang="en-US" dirty="0" err="1"/>
                  <a:t>ReLU</a:t>
                </a:r>
                <a:r>
                  <a:rPr lang="en-US" dirty="0"/>
                  <a:t> could cause weights to update  in a way that the gradients can become zero and the neuron will not activate again on any data </a:t>
                </a:r>
              </a:p>
              <a:p>
                <a:pPr lvl="1"/>
                <a:r>
                  <a:rPr lang="en-US" dirty="0"/>
                  <a:t>E.g., when a large learning rate is used</a:t>
                </a:r>
              </a:p>
              <a:p>
                <a:pPr lvl="1"/>
                <a:endParaRPr lang="en-US" sz="882" dirty="0"/>
              </a:p>
              <a:p>
                <a:r>
                  <a:rPr lang="en-US" b="1" i="1" dirty="0">
                    <a:solidFill>
                      <a:srgbClr val="0070C0"/>
                    </a:solidFill>
                  </a:rPr>
                  <a:t>Leaky </a:t>
                </a:r>
                <a:r>
                  <a:rPr lang="en-US" b="1" i="1" dirty="0" err="1">
                    <a:solidFill>
                      <a:srgbClr val="0070C0"/>
                    </a:solidFill>
                  </a:rPr>
                  <a:t>ReLU</a:t>
                </a:r>
                <a:r>
                  <a:rPr lang="en-US" b="1" i="1" dirty="0">
                    <a:solidFill>
                      <a:srgbClr val="0070C0"/>
                    </a:solidFill>
                  </a:rPr>
                  <a:t> </a:t>
                </a:r>
                <a:r>
                  <a:rPr lang="en-US" sz="1941" dirty="0"/>
                  <a:t>activation function is a variant of </a:t>
                </a:r>
                <a:r>
                  <a:rPr lang="en-US" sz="1941" dirty="0" err="1"/>
                  <a:t>ReLU</a:t>
                </a:r>
                <a:endParaRPr lang="en-US" sz="1941" dirty="0"/>
              </a:p>
              <a:p>
                <a:pPr lvl="1"/>
                <a:r>
                  <a:rPr lang="en-US" dirty="0"/>
                  <a:t>Instead of the function being 0 when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&lt;0</m:t>
                    </m:r>
                  </m:oMath>
                </a14:m>
                <a:r>
                  <a:rPr lang="en-US" dirty="0"/>
                  <a:t>, a leaky </a:t>
                </a:r>
                <a:r>
                  <a:rPr lang="en-US" dirty="0" err="1"/>
                  <a:t>ReLU</a:t>
                </a:r>
                <a:r>
                  <a:rPr lang="en-US" dirty="0"/>
                  <a:t> has a small negative slope (e.g., </a:t>
                </a:r>
                <a:r>
                  <a:rPr lang="el-GR" dirty="0"/>
                  <a:t>α</a:t>
                </a:r>
                <a:r>
                  <a:rPr lang="en-US" dirty="0"/>
                  <a:t> = 0.01, or similar)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r="-318"/>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C81FB213-BE4A-4EF9-A7CD-A1692DE17AEE}"/>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630518" y="4192864"/>
                <a:ext cx="2287313" cy="8765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88" i="1">
                          <a:latin typeface="Cambria Math" panose="02040503050406030204" pitchFamily="18" charset="0"/>
                        </a:rPr>
                        <m:t>𝑓</m:t>
                      </m:r>
                      <m:d>
                        <m:dPr>
                          <m:ctrlPr>
                            <a:rPr lang="en-US" sz="1588" i="1">
                              <a:latin typeface="Cambria Math" panose="02040503050406030204" pitchFamily="18" charset="0"/>
                            </a:rPr>
                          </m:ctrlPr>
                        </m:dPr>
                        <m:e>
                          <m:r>
                            <a:rPr lang="en-US" sz="1588" i="1">
                              <a:latin typeface="Cambria Math" panose="02040503050406030204" pitchFamily="18" charset="0"/>
                            </a:rPr>
                            <m:t>𝑥</m:t>
                          </m:r>
                        </m:e>
                      </m:d>
                      <m:r>
                        <a:rPr lang="en-US" sz="1588" i="1">
                          <a:latin typeface="Cambria Math" panose="02040503050406030204" pitchFamily="18" charset="0"/>
                        </a:rPr>
                        <m:t>=</m:t>
                      </m:r>
                      <m:d>
                        <m:dPr>
                          <m:begChr m:val="{"/>
                          <m:endChr m:val=""/>
                          <m:ctrlPr>
                            <a:rPr lang="en-US" sz="1588" i="1">
                              <a:latin typeface="Cambria Math" panose="02040503050406030204" pitchFamily="18" charset="0"/>
                            </a:rPr>
                          </m:ctrlPr>
                        </m:dPr>
                        <m:e>
                          <m:m>
                            <m:mPr>
                              <m:mcs>
                                <m:mc>
                                  <m:mcPr>
                                    <m:count m:val="1"/>
                                    <m:mcJc m:val="center"/>
                                  </m:mcPr>
                                </m:mc>
                              </m:mcs>
                              <m:ctrlPr>
                                <a:rPr lang="en-US" sz="1588" i="1">
                                  <a:latin typeface="Cambria Math" panose="02040503050406030204" pitchFamily="18" charset="0"/>
                                </a:rPr>
                              </m:ctrlPr>
                            </m:mPr>
                            <m:mr>
                              <m:e>
                                <m:m>
                                  <m:mPr>
                                    <m:mcs>
                                      <m:mc>
                                        <m:mcPr>
                                          <m:count m:val="2"/>
                                          <m:mcJc m:val="center"/>
                                        </m:mcPr>
                                      </m:mc>
                                    </m:mcs>
                                    <m:ctrlPr>
                                      <a:rPr lang="en-US" sz="1588" i="1">
                                        <a:latin typeface="Cambria Math" panose="02040503050406030204" pitchFamily="18" charset="0"/>
                                      </a:rPr>
                                    </m:ctrlPr>
                                  </m:mPr>
                                  <m:mr>
                                    <m:e>
                                      <m:r>
                                        <m:rPr>
                                          <m:brk m:alnAt="7"/>
                                        </m:rPr>
                                        <a:rPr lang="en-US" sz="1588" i="1">
                                          <a:latin typeface="Cambria Math" panose="02040503050406030204" pitchFamily="18" charset="0"/>
                                          <a:ea typeface="Cambria Math" panose="02040503050406030204" pitchFamily="18" charset="0"/>
                                        </a:rPr>
                                        <m:t>𝛼</m:t>
                                      </m:r>
                                      <m:r>
                                        <a:rPr lang="en-US" sz="1588" i="1">
                                          <a:latin typeface="Cambria Math" panose="02040503050406030204" pitchFamily="18" charset="0"/>
                                          <a:ea typeface="Cambria Math" panose="02040503050406030204" pitchFamily="18" charset="0"/>
                                        </a:rPr>
                                        <m:t>𝑥</m:t>
                                      </m:r>
                                    </m:e>
                                    <m:e>
                                      <m:r>
                                        <m:rPr>
                                          <m:sty m:val="p"/>
                                        </m:rPr>
                                        <a:rPr lang="en-US" sz="1588">
                                          <a:latin typeface="Cambria Math" panose="02040503050406030204" pitchFamily="18" charset="0"/>
                                        </a:rPr>
                                        <m:t>for</m:t>
                                      </m:r>
                                      <m:r>
                                        <a:rPr lang="en-US" sz="1588" i="1">
                                          <a:latin typeface="Cambria Math" panose="02040503050406030204" pitchFamily="18" charset="0"/>
                                        </a:rPr>
                                        <m:t> </m:t>
                                      </m:r>
                                      <m:r>
                                        <a:rPr lang="en-US" sz="1588" i="1">
                                          <a:latin typeface="Cambria Math" panose="02040503050406030204" pitchFamily="18" charset="0"/>
                                        </a:rPr>
                                        <m:t>𝑥</m:t>
                                      </m:r>
                                      <m:r>
                                        <a:rPr lang="en-US" sz="1588" i="1">
                                          <a:latin typeface="Cambria Math" panose="02040503050406030204" pitchFamily="18" charset="0"/>
                                        </a:rPr>
                                        <m:t>&lt;0   </m:t>
                                      </m:r>
                                    </m:e>
                                  </m:mr>
                                </m:m>
                              </m:e>
                            </m:mr>
                            <m:mr>
                              <m:e>
                                <m:m>
                                  <m:mPr>
                                    <m:mcs>
                                      <m:mc>
                                        <m:mcPr>
                                          <m:count m:val="2"/>
                                          <m:mcJc m:val="center"/>
                                        </m:mcPr>
                                      </m:mc>
                                    </m:mcs>
                                    <m:ctrlPr>
                                      <a:rPr lang="en-US" sz="1588" i="1">
                                        <a:latin typeface="Cambria Math" panose="02040503050406030204" pitchFamily="18" charset="0"/>
                                      </a:rPr>
                                    </m:ctrlPr>
                                  </m:mPr>
                                  <m:mr>
                                    <m:e>
                                      <m:r>
                                        <m:rPr>
                                          <m:brk m:alnAt="7"/>
                                        </m:rPr>
                                        <a:rPr lang="en-US" sz="1588" i="1">
                                          <a:latin typeface="Cambria Math" panose="02040503050406030204" pitchFamily="18" charset="0"/>
                                        </a:rPr>
                                        <m:t>𝑥</m:t>
                                      </m:r>
                                    </m:e>
                                    <m:e>
                                      <m:r>
                                        <m:rPr>
                                          <m:sty m:val="p"/>
                                        </m:rPr>
                                        <a:rPr lang="en-US" sz="1588">
                                          <a:latin typeface="Cambria Math" panose="02040503050406030204" pitchFamily="18" charset="0"/>
                                        </a:rPr>
                                        <m:t>for</m:t>
                                      </m:r>
                                      <m:r>
                                        <a:rPr lang="en-US" sz="1588" i="1">
                                          <a:latin typeface="Cambria Math" panose="02040503050406030204" pitchFamily="18" charset="0"/>
                                        </a:rPr>
                                        <m:t> </m:t>
                                      </m:r>
                                      <m:r>
                                        <a:rPr lang="en-US" sz="1588" i="1">
                                          <a:latin typeface="Cambria Math" panose="02040503050406030204" pitchFamily="18" charset="0"/>
                                        </a:rPr>
                                        <m:t>𝑥</m:t>
                                      </m:r>
                                      <m:r>
                                        <a:rPr lang="en-US" sz="1588" i="1">
                                          <a:latin typeface="Cambria Math" panose="02040503050406030204" pitchFamily="18" charset="0"/>
                                          <a:ea typeface="Cambria Math" panose="02040503050406030204" pitchFamily="18" charset="0"/>
                                        </a:rPr>
                                        <m:t>≫</m:t>
                                      </m:r>
                                      <m:r>
                                        <a:rPr lang="en-US" sz="1588" i="1">
                                          <a:latin typeface="Cambria Math" panose="02040503050406030204" pitchFamily="18" charset="0"/>
                                        </a:rPr>
                                        <m:t>0</m:t>
                                      </m:r>
                                    </m:e>
                                  </m:mr>
                                </m:m>
                              </m:e>
                            </m:mr>
                          </m:m>
                        </m:e>
                      </m:d>
                    </m:oMath>
                  </m:oMathPara>
                </a14:m>
                <a:endParaRPr lang="en-US" sz="1588" dirty="0"/>
              </a:p>
            </p:txBody>
          </p:sp>
        </mc:Choice>
        <mc:Fallback xmlns="">
          <p:sp>
            <p:nvSpPr>
              <p:cNvPr id="4" name="TextBox 3"/>
              <p:cNvSpPr txBox="1">
                <a:spLocks noRot="1" noChangeAspect="1" noMove="1" noResize="1" noEditPoints="1" noAdjustHandles="1" noChangeArrowheads="1" noChangeShapeType="1" noTextEdit="1"/>
              </p:cNvSpPr>
              <p:nvPr/>
            </p:nvSpPr>
            <p:spPr>
              <a:xfrm>
                <a:off x="5630518" y="4192864"/>
                <a:ext cx="2287313" cy="876522"/>
              </a:xfrm>
              <a:prstGeom prst="rect">
                <a:avLst/>
              </a:prstGeom>
              <a:blipFill>
                <a:blip r:embed="rId5"/>
                <a:stretch>
                  <a:fillRect/>
                </a:stretch>
              </a:blipFill>
            </p:spPr>
            <p:txBody>
              <a:bodyPr/>
              <a:lstStyle/>
              <a:p>
                <a:r>
                  <a:rPr lang="tr-TR">
                    <a:noFill/>
                  </a:rPr>
                  <a:t> </a:t>
                </a:r>
              </a:p>
            </p:txBody>
          </p:sp>
        </mc:Fallback>
      </mc:AlternateContent>
      <p:sp>
        <p:nvSpPr>
          <p:cNvPr id="8" name="Content Placeholder 2">
            <a:extLst>
              <a:ext uri="{FF2B5EF4-FFF2-40B4-BE49-F238E27FC236}">
                <a16:creationId xmlns:a16="http://schemas.microsoft.com/office/drawing/2014/main" id="{0D8490CA-99DD-4EBA-8EA2-7A6DA7D49AC2}"/>
              </a:ext>
            </a:extLst>
          </p:cNvPr>
          <p:cNvSpPr txBox="1">
            <a:spLocks/>
          </p:cNvSpPr>
          <p:nvPr/>
        </p:nvSpPr>
        <p:spPr>
          <a:xfrm>
            <a:off x="307131" y="4064365"/>
            <a:ext cx="4519016" cy="1588412"/>
          </a:xfrm>
          <a:prstGeom prst="rect">
            <a:avLst/>
          </a:prstGeom>
        </p:spPr>
        <p:txBody>
          <a:bodyPr vert="horz" lIns="80682" tIns="40341" rIns="80682" bIns="40341"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588" dirty="0"/>
              <a:t>This resolves the dying </a:t>
            </a:r>
            <a:r>
              <a:rPr lang="en-US" sz="1588" dirty="0" err="1"/>
              <a:t>ReLU</a:t>
            </a:r>
            <a:r>
              <a:rPr lang="en-US" sz="1588" dirty="0"/>
              <a:t> problem</a:t>
            </a:r>
          </a:p>
          <a:p>
            <a:pPr lvl="1"/>
            <a:r>
              <a:rPr lang="en-US" sz="1588" dirty="0"/>
              <a:t>Most current works still use </a:t>
            </a:r>
            <a:r>
              <a:rPr lang="en-US" sz="1588" dirty="0" err="1"/>
              <a:t>ReLU</a:t>
            </a:r>
            <a:endParaRPr lang="en-US" sz="1588" dirty="0"/>
          </a:p>
          <a:p>
            <a:pPr lvl="2"/>
            <a:r>
              <a:rPr lang="en-US" sz="1412" dirty="0"/>
              <a:t>With a proper setting of the learning rate, the problem of dying </a:t>
            </a:r>
            <a:r>
              <a:rPr lang="en-US" sz="1412" dirty="0" err="1"/>
              <a:t>ReLU</a:t>
            </a:r>
            <a:r>
              <a:rPr lang="en-US" sz="1412" dirty="0"/>
              <a:t> can be avoided</a:t>
            </a:r>
          </a:p>
          <a:p>
            <a:endParaRPr lang="en-US" sz="1765" dirty="0"/>
          </a:p>
        </p:txBody>
      </p:sp>
    </p:spTree>
    <p:extLst>
      <p:ext uri="{BB962C8B-B14F-4D97-AF65-F5344CB8AC3E}">
        <p14:creationId xmlns:p14="http://schemas.microsoft.com/office/powerpoint/2010/main" val="396250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Linear Function</a:t>
            </a:r>
          </a:p>
        </p:txBody>
      </p:sp>
      <p:sp>
        <p:nvSpPr>
          <p:cNvPr id="3" name="Content Placeholder 2"/>
          <p:cNvSpPr>
            <a:spLocks noGrp="1"/>
          </p:cNvSpPr>
          <p:nvPr>
            <p:ph idx="1"/>
          </p:nvPr>
        </p:nvSpPr>
        <p:spPr/>
        <p:txBody>
          <a:bodyPr/>
          <a:lstStyle/>
          <a:p>
            <a:r>
              <a:rPr lang="en-US" b="1" i="1" dirty="0">
                <a:solidFill>
                  <a:srgbClr val="0070C0"/>
                </a:solidFill>
              </a:rPr>
              <a:t>Linear function </a:t>
            </a:r>
            <a:r>
              <a:rPr lang="en-US" dirty="0"/>
              <a:t>means that the output signal is proportional to the input signal to the neuron</a:t>
            </a:r>
          </a:p>
        </p:txBody>
      </p:sp>
      <p:sp>
        <p:nvSpPr>
          <p:cNvPr id="4" name="Content Placeholder 3">
            <a:extLst>
              <a:ext uri="{FF2B5EF4-FFF2-40B4-BE49-F238E27FC236}">
                <a16:creationId xmlns:a16="http://schemas.microsoft.com/office/drawing/2014/main" id="{B185E73A-2B26-43C8-973B-AF8FF1BF4378}"/>
              </a:ext>
            </a:extLst>
          </p:cNvPr>
          <p:cNvSpPr>
            <a:spLocks noGrp="1"/>
          </p:cNvSpPr>
          <p:nvPr>
            <p:ph idx="10"/>
          </p:nvPr>
        </p:nvSpPr>
        <p:spPr/>
        <p:txBody>
          <a:bodyPr/>
          <a:lstStyle/>
          <a:p>
            <a:r>
              <a:rPr lang="en-US" dirty="0"/>
              <a:t>Introduction to Neural Networks</a:t>
            </a:r>
          </a:p>
          <a:p>
            <a:endParaRPr lang="en-US" dirty="0"/>
          </a:p>
        </p:txBody>
      </p:sp>
      <p:pic>
        <p:nvPicPr>
          <p:cNvPr id="37890" name="Picture 2" descr="Activation Functions in Neural Networks | by SAGAR SHARMA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5084"/>
          <a:stretch/>
        </p:blipFill>
        <p:spPr bwMode="auto">
          <a:xfrm>
            <a:off x="5207365" y="2574439"/>
            <a:ext cx="3558196" cy="24386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5464688" y="2789331"/>
                <a:ext cx="1334266" cy="363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65" i="1">
                          <a:latin typeface="Cambria Math" panose="02040503050406030204" pitchFamily="18" charset="0"/>
                        </a:rPr>
                        <m:t>𝑓</m:t>
                      </m:r>
                      <m:d>
                        <m:dPr>
                          <m:ctrlPr>
                            <a:rPr lang="en-US" sz="1765" i="1">
                              <a:latin typeface="Cambria Math" panose="02040503050406030204" pitchFamily="18" charset="0"/>
                            </a:rPr>
                          </m:ctrlPr>
                        </m:dPr>
                        <m:e>
                          <m:r>
                            <a:rPr lang="en-US" sz="1765" i="1">
                              <a:latin typeface="Cambria Math" panose="02040503050406030204" pitchFamily="18" charset="0"/>
                            </a:rPr>
                            <m:t>𝑥</m:t>
                          </m:r>
                        </m:e>
                      </m:d>
                      <m:r>
                        <a:rPr lang="en-US" sz="1765" i="1">
                          <a:latin typeface="Cambria Math" panose="02040503050406030204" pitchFamily="18" charset="0"/>
                        </a:rPr>
                        <m:t>=</m:t>
                      </m:r>
                      <m:r>
                        <a:rPr lang="en-US" sz="1765" i="1">
                          <a:latin typeface="Cambria Math" panose="02040503050406030204" pitchFamily="18" charset="0"/>
                        </a:rPr>
                        <m:t>𝑐𝑥</m:t>
                      </m:r>
                    </m:oMath>
                  </m:oMathPara>
                </a14:m>
                <a:endParaRPr lang="en-US" sz="1765" dirty="0"/>
              </a:p>
            </p:txBody>
          </p:sp>
        </mc:Choice>
        <mc:Fallback xmlns="">
          <p:sp>
            <p:nvSpPr>
              <p:cNvPr id="7" name="TextBox 6"/>
              <p:cNvSpPr txBox="1">
                <a:spLocks noRot="1" noChangeAspect="1" noMove="1" noResize="1" noEditPoints="1" noAdjustHandles="1" noChangeArrowheads="1" noChangeShapeType="1" noTextEdit="1"/>
              </p:cNvSpPr>
              <p:nvPr/>
            </p:nvSpPr>
            <p:spPr>
              <a:xfrm>
                <a:off x="5464688" y="2789331"/>
                <a:ext cx="1334266" cy="363946"/>
              </a:xfrm>
              <a:prstGeom prst="rect">
                <a:avLst/>
              </a:prstGeom>
              <a:blipFill>
                <a:blip r:embed="rId3"/>
                <a:stretch>
                  <a:fillRect b="-1355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52452" y="2221807"/>
                <a:ext cx="937372" cy="271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765" i="1">
                              <a:latin typeface="Cambria Math" panose="02040503050406030204" pitchFamily="18" charset="0"/>
                            </a:rPr>
                          </m:ctrlPr>
                        </m:sSupPr>
                        <m:e>
                          <m:r>
                            <a:rPr lang="el-GR" sz="1765" i="1">
                              <a:latin typeface="Cambria Math" panose="02040503050406030204" pitchFamily="18" charset="0"/>
                              <a:ea typeface="Cambria Math" panose="02040503050406030204" pitchFamily="18" charset="0"/>
                            </a:rPr>
                            <m:t>ℝ</m:t>
                          </m:r>
                        </m:e>
                        <m:sup>
                          <m:r>
                            <a:rPr lang="en-US" sz="1765" i="1">
                              <a:latin typeface="Cambria Math" charset="0"/>
                            </a:rPr>
                            <m:t>𝑛</m:t>
                          </m:r>
                        </m:sup>
                      </m:sSup>
                      <m:r>
                        <a:rPr lang="is-IS" sz="1765" i="1">
                          <a:latin typeface="Cambria Math" charset="0"/>
                        </a:rPr>
                        <m:t>→</m:t>
                      </m:r>
                      <m:sSup>
                        <m:sSupPr>
                          <m:ctrlPr>
                            <a:rPr lang="el-GR" sz="1765" i="1">
                              <a:latin typeface="Cambria Math" panose="02040503050406030204" pitchFamily="18" charset="0"/>
                            </a:rPr>
                          </m:ctrlPr>
                        </m:sSupPr>
                        <m:e>
                          <m:r>
                            <a:rPr lang="el-GR" sz="1765" i="1">
                              <a:latin typeface="Cambria Math" panose="02040503050406030204" pitchFamily="18" charset="0"/>
                              <a:ea typeface="Cambria Math" panose="02040503050406030204" pitchFamily="18" charset="0"/>
                            </a:rPr>
                            <m:t>ℝ</m:t>
                          </m:r>
                        </m:e>
                        <m:sup>
                          <m:r>
                            <a:rPr lang="en-US" sz="1765" i="1">
                              <a:latin typeface="Cambria Math" charset="0"/>
                            </a:rPr>
                            <m:t>𝑛</m:t>
                          </m:r>
                        </m:sup>
                      </m:sSup>
                    </m:oMath>
                  </m:oMathPara>
                </a14:m>
                <a:endParaRPr lang="el-GR" sz="1765" i="1" dirty="0"/>
              </a:p>
            </p:txBody>
          </p:sp>
        </mc:Choice>
        <mc:Fallback xmlns="">
          <p:sp>
            <p:nvSpPr>
              <p:cNvPr id="9" name="TextBox 8"/>
              <p:cNvSpPr txBox="1">
                <a:spLocks noRot="1" noChangeAspect="1" noMove="1" noResize="1" noEditPoints="1" noAdjustHandles="1" noChangeArrowheads="1" noChangeShapeType="1" noTextEdit="1"/>
              </p:cNvSpPr>
              <p:nvPr/>
            </p:nvSpPr>
            <p:spPr>
              <a:xfrm>
                <a:off x="6552452" y="2221807"/>
                <a:ext cx="937372" cy="271613"/>
              </a:xfrm>
              <a:prstGeom prst="rect">
                <a:avLst/>
              </a:prstGeom>
              <a:blipFill>
                <a:blip r:embed="rId4"/>
                <a:stretch>
                  <a:fillRect l="-5844" r="-649" b="-4444"/>
                </a:stretch>
              </a:blipFill>
            </p:spPr>
            <p:txBody>
              <a:bodyPr/>
              <a:lstStyle/>
              <a:p>
                <a:r>
                  <a:rPr lang="tr-TR">
                    <a:noFill/>
                  </a:rPr>
                  <a:t> </a:t>
                </a:r>
              </a:p>
            </p:txBody>
          </p:sp>
        </mc:Fallback>
      </mc:AlternateContent>
      <p:sp>
        <p:nvSpPr>
          <p:cNvPr id="10" name="Content Placeholder 2">
            <a:extLst>
              <a:ext uri="{FF2B5EF4-FFF2-40B4-BE49-F238E27FC236}">
                <a16:creationId xmlns:a16="http://schemas.microsoft.com/office/drawing/2014/main" id="{3F65456C-029A-4C94-8B69-DF9AAC345745}"/>
              </a:ext>
            </a:extLst>
          </p:cNvPr>
          <p:cNvSpPr txBox="1">
            <a:spLocks/>
          </p:cNvSpPr>
          <p:nvPr/>
        </p:nvSpPr>
        <p:spPr>
          <a:xfrm>
            <a:off x="378594" y="2475953"/>
            <a:ext cx="4519016" cy="2516638"/>
          </a:xfrm>
          <a:prstGeom prst="rect">
            <a:avLst/>
          </a:prstGeom>
        </p:spPr>
        <p:txBody>
          <a:bodyPr vert="horz" lIns="80682" tIns="40341" rIns="80682" bIns="40341"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588" dirty="0"/>
              <a:t>If the value of the constant </a:t>
            </a:r>
            <a:r>
              <a:rPr lang="en-US" sz="1588" i="1" dirty="0"/>
              <a:t>c</a:t>
            </a:r>
            <a:r>
              <a:rPr lang="en-US" sz="1588" dirty="0"/>
              <a:t> is 1, it is also called </a:t>
            </a:r>
            <a:r>
              <a:rPr lang="en-US" sz="1588" dirty="0">
                <a:solidFill>
                  <a:srgbClr val="FF0000"/>
                </a:solidFill>
              </a:rPr>
              <a:t>identity activation function</a:t>
            </a:r>
          </a:p>
          <a:p>
            <a:pPr lvl="1"/>
            <a:r>
              <a:rPr lang="en-US" sz="1588" dirty="0"/>
              <a:t>This activation type is used in regression problems</a:t>
            </a:r>
          </a:p>
          <a:p>
            <a:pPr lvl="2"/>
            <a:r>
              <a:rPr lang="en-US" sz="1412" dirty="0"/>
              <a:t>E.g., the last layer can have linear activation function, in order to output a real number (and not a class membership)</a:t>
            </a:r>
          </a:p>
          <a:p>
            <a:endParaRPr lang="en-US" sz="1765" dirty="0"/>
          </a:p>
        </p:txBody>
      </p:sp>
    </p:spTree>
    <p:extLst>
      <p:ext uri="{BB962C8B-B14F-4D97-AF65-F5344CB8AC3E}">
        <p14:creationId xmlns:p14="http://schemas.microsoft.com/office/powerpoint/2010/main" val="218298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network </a:t>
                </a:r>
                <a:r>
                  <a:rPr lang="en-US" b="1" i="1" dirty="0">
                    <a:solidFill>
                      <a:srgbClr val="0070C0"/>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include the </a:t>
                </a:r>
                <a:r>
                  <a:rPr lang="en-US" dirty="0">
                    <a:solidFill>
                      <a:srgbClr val="FF0000"/>
                    </a:solidFill>
                  </a:rPr>
                  <a:t>weight matrices </a:t>
                </a:r>
                <a:r>
                  <a:rPr lang="en-US" dirty="0"/>
                  <a:t>and </a:t>
                </a:r>
                <a:r>
                  <a:rPr lang="en-US" dirty="0">
                    <a:solidFill>
                      <a:srgbClr val="FF0000"/>
                    </a:solidFill>
                  </a:rPr>
                  <a:t>bias vectors </a:t>
                </a:r>
                <a:r>
                  <a:rPr lang="en-US" dirty="0"/>
                  <a:t>from all layers</a:t>
                </a:r>
              </a:p>
              <a:p>
                <a:endParaRPr lang="en-US" sz="882" dirty="0"/>
              </a:p>
              <a:p>
                <a:endParaRPr lang="en-US" dirty="0"/>
              </a:p>
              <a:p>
                <a:pPr lvl="1"/>
                <a:r>
                  <a:rPr lang="en-US" dirty="0"/>
                  <a:t>Often, the model parameters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are referred to as </a:t>
                </a:r>
                <a:r>
                  <a:rPr lang="en-US" dirty="0">
                    <a:solidFill>
                      <a:srgbClr val="FF0000"/>
                    </a:solidFill>
                  </a:rPr>
                  <a:t>weights</a:t>
                </a:r>
              </a:p>
              <a:p>
                <a:r>
                  <a:rPr lang="en-US" dirty="0"/>
                  <a:t>Training a model to learn a set of parameters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𝜃</m:t>
                    </m:r>
                  </m:oMath>
                </a14:m>
                <a:r>
                  <a:rPr lang="en-US" dirty="0"/>
                  <a:t> that are optimal (according to a criterion) is one of the greatest challenges in ML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4" name="Content Placeholder 43">
            <a:extLst>
              <a:ext uri="{FF2B5EF4-FFF2-40B4-BE49-F238E27FC236}">
                <a16:creationId xmlns:a16="http://schemas.microsoft.com/office/drawing/2014/main" id="{96A9EFEA-418A-4B1F-A08B-1F71ECE6811D}"/>
              </a:ext>
            </a:extLst>
          </p:cNvPr>
          <p:cNvSpPr>
            <a:spLocks noGrp="1"/>
          </p:cNvSpPr>
          <p:nvPr>
            <p:ph idx="10"/>
          </p:nvPr>
        </p:nvSpPr>
        <p:spPr/>
        <p:txBody>
          <a:bodyPr/>
          <a:lstStyle/>
          <a:p>
            <a:r>
              <a:rPr lang="en-US" dirty="0"/>
              <a:t>Training Neural Networks</a:t>
            </a:r>
          </a:p>
          <a:p>
            <a:endParaRPr lang="en-US" dirty="0"/>
          </a:p>
        </p:txBody>
      </p:sp>
      <mc:AlternateContent xmlns:mc="http://schemas.openxmlformats.org/markup-compatibility/2006" xmlns:a14="http://schemas.microsoft.com/office/drawing/2010/main">
        <mc:Choice Requires="a14">
          <p:sp>
            <p:nvSpPr>
              <p:cNvPr id="4" name="文字方塊 2"/>
              <p:cNvSpPr txBox="1"/>
              <p:nvPr/>
            </p:nvSpPr>
            <p:spPr>
              <a:xfrm>
                <a:off x="2314777" y="2412417"/>
                <a:ext cx="3599640"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𝜃</m:t>
                      </m:r>
                      <m:r>
                        <a:rPr lang="en-US" altLang="zh-TW" sz="2118" i="1">
                          <a:latin typeface="Cambria Math" panose="02040503050406030204" pitchFamily="18" charset="0"/>
                        </a:rPr>
                        <m:t>=</m:t>
                      </m:r>
                      <m:d>
                        <m:dPr>
                          <m:begChr m:val="{"/>
                          <m:endChr m:val="}"/>
                          <m:ctrlPr>
                            <a:rPr lang="en-US" altLang="zh-TW" sz="2118" i="1">
                              <a:latin typeface="Cambria Math" panose="02040503050406030204" pitchFamily="18" charset="0"/>
                            </a:rPr>
                          </m:ctrlPr>
                        </m:dPr>
                        <m:e>
                          <m:sSup>
                            <m:sSupPr>
                              <m:ctrlPr>
                                <a:rPr lang="en-US" altLang="zh-TW" sz="2118" i="1">
                                  <a:latin typeface="Cambria Math" panose="02040503050406030204" pitchFamily="18" charset="0"/>
                                </a:rPr>
                              </m:ctrlPr>
                            </m:sSupPr>
                            <m:e>
                              <m:r>
                                <a:rPr lang="en-US" altLang="zh-TW" sz="2118" i="1">
                                  <a:latin typeface="Cambria Math" panose="02040503050406030204" pitchFamily="18" charset="0"/>
                                </a:rPr>
                                <m:t>𝑊</m:t>
                              </m:r>
                            </m:e>
                            <m:sup>
                              <m:r>
                                <a:rPr lang="en-US" altLang="zh-TW" sz="2118" i="1">
                                  <a:latin typeface="Cambria Math" panose="02040503050406030204" pitchFamily="18" charset="0"/>
                                </a:rPr>
                                <m:t>1</m:t>
                              </m:r>
                            </m:sup>
                          </m:sSup>
                          <m:r>
                            <a:rPr lang="en-US" altLang="zh-TW" sz="2118" i="1">
                              <a:latin typeface="Cambria Math" panose="02040503050406030204" pitchFamily="18" charset="0"/>
                            </a:rPr>
                            <m:t>,</m:t>
                          </m:r>
                          <m:sSup>
                            <m:sSupPr>
                              <m:ctrlPr>
                                <a:rPr lang="en-US" altLang="zh-TW" sz="2118" i="1">
                                  <a:latin typeface="Cambria Math" panose="02040503050406030204" pitchFamily="18" charset="0"/>
                                </a:rPr>
                              </m:ctrlPr>
                            </m:sSupPr>
                            <m:e>
                              <m:r>
                                <a:rPr lang="en-US" altLang="zh-TW" sz="2118" i="1">
                                  <a:latin typeface="Cambria Math" panose="02040503050406030204" pitchFamily="18" charset="0"/>
                                </a:rPr>
                                <m:t>𝑏</m:t>
                              </m:r>
                            </m:e>
                            <m:sup>
                              <m:r>
                                <a:rPr lang="en-US" altLang="zh-TW" sz="2118" i="1">
                                  <a:latin typeface="Cambria Math" panose="02040503050406030204" pitchFamily="18" charset="0"/>
                                </a:rPr>
                                <m:t>1</m:t>
                              </m:r>
                            </m:sup>
                          </m:sSup>
                          <m:r>
                            <a:rPr lang="en-US" altLang="zh-TW" sz="2118" i="1">
                              <a:latin typeface="Cambria Math" panose="02040503050406030204" pitchFamily="18" charset="0"/>
                            </a:rPr>
                            <m:t>,</m:t>
                          </m:r>
                          <m:sSup>
                            <m:sSupPr>
                              <m:ctrlPr>
                                <a:rPr lang="en-US" altLang="zh-TW" sz="2118" i="1">
                                  <a:latin typeface="Cambria Math" panose="02040503050406030204" pitchFamily="18" charset="0"/>
                                </a:rPr>
                              </m:ctrlPr>
                            </m:sSupPr>
                            <m:e>
                              <m:r>
                                <a:rPr lang="en-US" altLang="zh-TW" sz="2118" i="1">
                                  <a:latin typeface="Cambria Math" panose="02040503050406030204" pitchFamily="18" charset="0"/>
                                </a:rPr>
                                <m:t>𝑊</m:t>
                              </m:r>
                            </m:e>
                            <m:sup>
                              <m:r>
                                <a:rPr lang="en-US" altLang="zh-TW" sz="2118" i="1">
                                  <a:latin typeface="Cambria Math" panose="02040503050406030204" pitchFamily="18" charset="0"/>
                                </a:rPr>
                                <m:t>2</m:t>
                              </m:r>
                            </m:sup>
                          </m:sSup>
                          <m:r>
                            <a:rPr lang="en-US" altLang="zh-TW" sz="2118" i="1">
                              <a:latin typeface="Cambria Math" panose="02040503050406030204" pitchFamily="18" charset="0"/>
                            </a:rPr>
                            <m:t>,</m:t>
                          </m:r>
                          <m:sSup>
                            <m:sSupPr>
                              <m:ctrlPr>
                                <a:rPr lang="en-US" altLang="zh-TW" sz="2118" i="1">
                                  <a:latin typeface="Cambria Math" panose="02040503050406030204" pitchFamily="18" charset="0"/>
                                </a:rPr>
                              </m:ctrlPr>
                            </m:sSupPr>
                            <m:e>
                              <m:r>
                                <a:rPr lang="en-US" altLang="zh-TW" sz="2118" i="1">
                                  <a:latin typeface="Cambria Math" panose="02040503050406030204" pitchFamily="18" charset="0"/>
                                </a:rPr>
                                <m:t>𝑏</m:t>
                              </m:r>
                            </m:e>
                            <m:sup>
                              <m:r>
                                <a:rPr lang="en-US" altLang="zh-TW" sz="2118" i="1">
                                  <a:latin typeface="Cambria Math" panose="02040503050406030204" pitchFamily="18" charset="0"/>
                                </a:rPr>
                                <m:t>2</m:t>
                              </m:r>
                            </m:sup>
                          </m:sSup>
                          <m:r>
                            <a:rPr lang="en-US" altLang="zh-TW" sz="2118" i="1">
                              <a:latin typeface="Cambria Math" panose="02040503050406030204" pitchFamily="18" charset="0"/>
                            </a:rPr>
                            <m:t>,</m:t>
                          </m:r>
                          <m:r>
                            <a:rPr lang="en-US" altLang="zh-TW" sz="2118" i="1">
                              <a:latin typeface="Cambria Math" panose="02040503050406030204" pitchFamily="18" charset="0"/>
                              <a:ea typeface="Cambria Math" panose="02040503050406030204" pitchFamily="18" charset="0"/>
                            </a:rPr>
                            <m:t>⋯</m:t>
                          </m:r>
                          <m:sSup>
                            <m:sSupPr>
                              <m:ctrlPr>
                                <a:rPr lang="en-US" altLang="zh-TW" sz="2118" i="1">
                                  <a:latin typeface="Cambria Math" panose="02040503050406030204" pitchFamily="18" charset="0"/>
                                </a:rPr>
                              </m:ctrlPr>
                            </m:sSupPr>
                            <m:e>
                              <m:r>
                                <a:rPr lang="en-US" altLang="zh-TW" sz="2118" i="1">
                                  <a:latin typeface="Cambria Math" panose="02040503050406030204" pitchFamily="18" charset="0"/>
                                </a:rPr>
                                <m:t>𝑊</m:t>
                              </m:r>
                            </m:e>
                            <m:sup>
                              <m:r>
                                <a:rPr lang="en-US" altLang="zh-TW" sz="2118" i="1">
                                  <a:latin typeface="Cambria Math" panose="02040503050406030204" pitchFamily="18" charset="0"/>
                                </a:rPr>
                                <m:t>𝐿</m:t>
                              </m:r>
                            </m:sup>
                          </m:sSup>
                          <m:r>
                            <a:rPr lang="en-US" altLang="zh-TW" sz="2118" i="1">
                              <a:latin typeface="Cambria Math" panose="02040503050406030204" pitchFamily="18" charset="0"/>
                            </a:rPr>
                            <m:t>,</m:t>
                          </m:r>
                          <m:sSup>
                            <m:sSupPr>
                              <m:ctrlPr>
                                <a:rPr lang="en-US" altLang="zh-TW" sz="2118" i="1">
                                  <a:latin typeface="Cambria Math" panose="02040503050406030204" pitchFamily="18" charset="0"/>
                                </a:rPr>
                              </m:ctrlPr>
                            </m:sSupPr>
                            <m:e>
                              <m:r>
                                <a:rPr lang="en-US" altLang="zh-TW" sz="2118" i="1">
                                  <a:latin typeface="Cambria Math" panose="02040503050406030204" pitchFamily="18" charset="0"/>
                                </a:rPr>
                                <m:t>𝑏</m:t>
                              </m:r>
                            </m:e>
                            <m:sup>
                              <m:r>
                                <a:rPr lang="en-US" altLang="zh-TW" sz="2118" i="1">
                                  <a:latin typeface="Cambria Math" panose="02040503050406030204" pitchFamily="18" charset="0"/>
                                </a:rPr>
                                <m:t>𝐿</m:t>
                              </m:r>
                            </m:sup>
                          </m:sSup>
                        </m:e>
                      </m:d>
                    </m:oMath>
                  </m:oMathPara>
                </a14:m>
                <a:endParaRPr lang="zh-TW" altLang="en-US" sz="2118" dirty="0"/>
              </a:p>
            </p:txBody>
          </p:sp>
        </mc:Choice>
        <mc:Fallback xmlns="">
          <p:sp>
            <p:nvSpPr>
              <p:cNvPr id="4" name="文字方塊 2"/>
              <p:cNvSpPr txBox="1">
                <a:spLocks noRot="1" noChangeAspect="1" noMove="1" noResize="1" noEditPoints="1" noAdjustHandles="1" noChangeArrowheads="1" noChangeShapeType="1" noTextEdit="1"/>
              </p:cNvSpPr>
              <p:nvPr/>
            </p:nvSpPr>
            <p:spPr>
              <a:xfrm>
                <a:off x="2314777" y="2412417"/>
                <a:ext cx="3599640" cy="325923"/>
              </a:xfrm>
              <a:prstGeom prst="rect">
                <a:avLst/>
              </a:prstGeom>
              <a:blipFill>
                <a:blip r:embed="rId4"/>
                <a:stretch>
                  <a:fillRect l="-1525" t="-1887" b="-7547"/>
                </a:stretch>
              </a:blipFill>
            </p:spPr>
            <p:txBody>
              <a:bodyPr/>
              <a:lstStyle/>
              <a:p>
                <a:r>
                  <a:rPr lang="tr-TR">
                    <a:noFill/>
                  </a:rPr>
                  <a:t> </a:t>
                </a:r>
              </a:p>
            </p:txBody>
          </p:sp>
        </mc:Fallback>
      </mc:AlternateContent>
      <p:pic>
        <p:nvPicPr>
          <p:cNvPr id="5" name="圖片 32"/>
          <p:cNvPicPr>
            <a:picLocks noChangeAspect="1"/>
          </p:cNvPicPr>
          <p:nvPr/>
        </p:nvPicPr>
        <p:blipFill>
          <a:blip r:embed="rId5"/>
          <a:stretch>
            <a:fillRect/>
          </a:stretch>
        </p:blipFill>
        <p:spPr>
          <a:xfrm>
            <a:off x="884764" y="4334626"/>
            <a:ext cx="1879431" cy="1867460"/>
          </a:xfrm>
          <a:prstGeom prst="rect">
            <a:avLst/>
          </a:prstGeom>
        </p:spPr>
      </p:pic>
      <p:sp>
        <p:nvSpPr>
          <p:cNvPr id="6" name="文字方塊 7"/>
          <p:cNvSpPr txBox="1"/>
          <p:nvPr/>
        </p:nvSpPr>
        <p:spPr>
          <a:xfrm>
            <a:off x="1103021" y="6190639"/>
            <a:ext cx="1494461" cy="336695"/>
          </a:xfrm>
          <a:prstGeom prst="rect">
            <a:avLst/>
          </a:prstGeom>
          <a:noFill/>
        </p:spPr>
        <p:txBody>
          <a:bodyPr wrap="square" rtlCol="0">
            <a:spAutoFit/>
          </a:bodyPr>
          <a:lstStyle/>
          <a:p>
            <a:r>
              <a:rPr lang="en-US" altLang="zh-TW" sz="1588" dirty="0"/>
              <a:t>16 x 16 = 256</a:t>
            </a:r>
            <a:endParaRPr lang="zh-TW" altLang="en-US" sz="1588" dirty="0"/>
          </a:p>
        </p:txBody>
      </p:sp>
      <p:sp>
        <p:nvSpPr>
          <p:cNvPr id="7" name="矩形 34"/>
          <p:cNvSpPr/>
          <p:nvPr/>
        </p:nvSpPr>
        <p:spPr>
          <a:xfrm>
            <a:off x="4010771" y="4042812"/>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8" name="矩形 39"/>
          <p:cNvSpPr/>
          <p:nvPr/>
        </p:nvSpPr>
        <p:spPr>
          <a:xfrm>
            <a:off x="2966857" y="4067202"/>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9" name="矩形 45"/>
          <p:cNvSpPr/>
          <p:nvPr/>
        </p:nvSpPr>
        <p:spPr>
          <a:xfrm>
            <a:off x="3027198" y="470046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0" name="矩形 46"/>
          <p:cNvSpPr/>
          <p:nvPr/>
        </p:nvSpPr>
        <p:spPr>
          <a:xfrm>
            <a:off x="3032332" y="4197228"/>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1" name="Object 12"/>
          <p:cNvGraphicFramePr>
            <a:graphicFrameLocks noChangeAspect="1"/>
          </p:cNvGraphicFramePr>
          <p:nvPr/>
        </p:nvGraphicFramePr>
        <p:xfrm>
          <a:off x="3043537" y="4113184"/>
          <a:ext cx="287151" cy="407614"/>
        </p:xfrm>
        <a:graphic>
          <a:graphicData uri="http://schemas.openxmlformats.org/presentationml/2006/ole">
            <mc:AlternateContent xmlns:mc="http://schemas.openxmlformats.org/markup-compatibility/2006">
              <mc:Choice xmlns:v="urn:schemas-microsoft-com:vml" Requires="v">
                <p:oleObj name="方程式" r:id="rId6" imgW="152280" imgH="215640" progId="Equation.3">
                  <p:embed/>
                </p:oleObj>
              </mc:Choice>
              <mc:Fallback>
                <p:oleObj name="方程式" r:id="rId6" imgW="152280" imgH="215640" progId="Equation.3">
                  <p:embed/>
                  <p:pic>
                    <p:nvPicPr>
                      <p:cNvPr id="11" name="Object 12"/>
                      <p:cNvPicPr>
                        <a:picLocks noChangeAspect="1" noChangeArrowheads="1"/>
                      </p:cNvPicPr>
                      <p:nvPr/>
                    </p:nvPicPr>
                    <p:blipFill>
                      <a:blip r:embed="rId7"/>
                      <a:srcRect/>
                      <a:stretch>
                        <a:fillRect/>
                      </a:stretch>
                    </p:blipFill>
                    <p:spPr bwMode="auto">
                      <a:xfrm>
                        <a:off x="3043537" y="4113184"/>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nvGraphicFramePr>
        <p:xfrm>
          <a:off x="3048211" y="4627358"/>
          <a:ext cx="310963" cy="407614"/>
        </p:xfrm>
        <a:graphic>
          <a:graphicData uri="http://schemas.openxmlformats.org/presentationml/2006/ole">
            <mc:AlternateContent xmlns:mc="http://schemas.openxmlformats.org/markup-compatibility/2006">
              <mc:Choice xmlns:v="urn:schemas-microsoft-com:vml" Requires="v">
                <p:oleObj name="方程式" r:id="rId8" imgW="164880" imgH="215640" progId="Equation.3">
                  <p:embed/>
                </p:oleObj>
              </mc:Choice>
              <mc:Fallback>
                <p:oleObj name="方程式" r:id="rId8" imgW="164880" imgH="215640" progId="Equation.3">
                  <p:embed/>
                  <p:pic>
                    <p:nvPicPr>
                      <p:cNvPr id="12" name="Object 12"/>
                      <p:cNvPicPr>
                        <a:picLocks noChangeAspect="1" noChangeArrowheads="1"/>
                      </p:cNvPicPr>
                      <p:nvPr/>
                    </p:nvPicPr>
                    <p:blipFill>
                      <a:blip r:embed="rId9"/>
                      <a:srcRect/>
                      <a:stretch>
                        <a:fillRect/>
                      </a:stretch>
                    </p:blipFill>
                    <p:spPr bwMode="auto">
                      <a:xfrm>
                        <a:off x="3048211" y="4627358"/>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橢圓 52"/>
          <p:cNvSpPr/>
          <p:nvPr/>
        </p:nvSpPr>
        <p:spPr>
          <a:xfrm>
            <a:off x="4096456" y="4052520"/>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4" name="橢圓 53"/>
          <p:cNvSpPr/>
          <p:nvPr/>
        </p:nvSpPr>
        <p:spPr>
          <a:xfrm>
            <a:off x="4098522" y="4739494"/>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5" name="橢圓 54"/>
          <p:cNvSpPr/>
          <p:nvPr/>
        </p:nvSpPr>
        <p:spPr>
          <a:xfrm>
            <a:off x="4088258" y="5823034"/>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6" name="文字方塊 55"/>
          <p:cNvSpPr txBox="1"/>
          <p:nvPr/>
        </p:nvSpPr>
        <p:spPr>
          <a:xfrm rot="5400000">
            <a:off x="4085835" y="511772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17" name="矩形 58"/>
          <p:cNvSpPr/>
          <p:nvPr/>
        </p:nvSpPr>
        <p:spPr>
          <a:xfrm>
            <a:off x="3035603" y="5933775"/>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8" name="Object 12"/>
          <p:cNvGraphicFramePr>
            <a:graphicFrameLocks noChangeAspect="1"/>
          </p:cNvGraphicFramePr>
          <p:nvPr/>
        </p:nvGraphicFramePr>
        <p:xfrm>
          <a:off x="2972141" y="5848393"/>
          <a:ext cx="480452" cy="431426"/>
        </p:xfrm>
        <a:graphic>
          <a:graphicData uri="http://schemas.openxmlformats.org/presentationml/2006/ole">
            <mc:AlternateContent xmlns:mc="http://schemas.openxmlformats.org/markup-compatibility/2006">
              <mc:Choice xmlns:v="urn:schemas-microsoft-com:vml" Requires="v">
                <p:oleObj name="方程式" r:id="rId10" imgW="253800" imgH="228600" progId="Equation.3">
                  <p:embed/>
                </p:oleObj>
              </mc:Choice>
              <mc:Fallback>
                <p:oleObj name="方程式" r:id="rId10" imgW="253800" imgH="228600" progId="Equation.3">
                  <p:embed/>
                  <p:pic>
                    <p:nvPicPr>
                      <p:cNvPr id="18" name="Object 12"/>
                      <p:cNvPicPr>
                        <a:picLocks noChangeAspect="1" noChangeArrowheads="1"/>
                      </p:cNvPicPr>
                      <p:nvPr/>
                    </p:nvPicPr>
                    <p:blipFill>
                      <a:blip r:embed="rId11"/>
                      <a:srcRect/>
                      <a:stretch>
                        <a:fillRect/>
                      </a:stretch>
                    </p:blipFill>
                    <p:spPr bwMode="auto">
                      <a:xfrm>
                        <a:off x="2972141" y="5848393"/>
                        <a:ext cx="480452"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62"/>
          <p:cNvSpPr txBox="1"/>
          <p:nvPr/>
        </p:nvSpPr>
        <p:spPr>
          <a:xfrm rot="5400000">
            <a:off x="2926132" y="510727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0" name="文字方塊 71"/>
          <p:cNvSpPr txBox="1"/>
          <p:nvPr/>
        </p:nvSpPr>
        <p:spPr>
          <a:xfrm>
            <a:off x="5179286" y="4000829"/>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1" name="文字方塊 72"/>
          <p:cNvSpPr txBox="1"/>
          <p:nvPr/>
        </p:nvSpPr>
        <p:spPr>
          <a:xfrm>
            <a:off x="5194836" y="4693916"/>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2" name="文字方塊 73"/>
          <p:cNvSpPr txBox="1"/>
          <p:nvPr/>
        </p:nvSpPr>
        <p:spPr>
          <a:xfrm>
            <a:off x="5205583" y="5802409"/>
            <a:ext cx="678756" cy="852798"/>
          </a:xfrm>
          <a:prstGeom prst="rect">
            <a:avLst/>
          </a:prstGeom>
          <a:noFill/>
        </p:spPr>
        <p:txBody>
          <a:bodyPr wrap="square" rtlCol="0">
            <a:spAutoFit/>
          </a:bodyPr>
          <a:lstStyle/>
          <a:p>
            <a:pPr algn="ctr"/>
            <a:r>
              <a:rPr lang="en-US" altLang="zh-TW" sz="2471" dirty="0"/>
              <a:t>……</a:t>
            </a:r>
            <a:endParaRPr lang="zh-TW" altLang="en-US" sz="2471" dirty="0"/>
          </a:p>
        </p:txBody>
      </p:sp>
      <p:cxnSp>
        <p:nvCxnSpPr>
          <p:cNvPr id="23" name="直線單箭頭接點 74"/>
          <p:cNvCxnSpPr>
            <a:stCxn id="13" idx="6"/>
          </p:cNvCxnSpPr>
          <p:nvPr/>
        </p:nvCxnSpPr>
        <p:spPr>
          <a:xfrm>
            <a:off x="4603066" y="4305825"/>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75"/>
          <p:cNvCxnSpPr/>
          <p:nvPr/>
        </p:nvCxnSpPr>
        <p:spPr>
          <a:xfrm>
            <a:off x="4603066" y="5004430"/>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6"/>
          <p:cNvCxnSpPr/>
          <p:nvPr/>
        </p:nvCxnSpPr>
        <p:spPr>
          <a:xfrm>
            <a:off x="4594868" y="6082638"/>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7"/>
          <p:cNvCxnSpPr>
            <a:stCxn id="14" idx="6"/>
          </p:cNvCxnSpPr>
          <p:nvPr/>
        </p:nvCxnSpPr>
        <p:spPr>
          <a:xfrm flipV="1">
            <a:off x="4605132" y="4305825"/>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8"/>
          <p:cNvCxnSpPr>
            <a:stCxn id="13" idx="6"/>
          </p:cNvCxnSpPr>
          <p:nvPr/>
        </p:nvCxnSpPr>
        <p:spPr>
          <a:xfrm>
            <a:off x="4603066" y="4305825"/>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9"/>
          <p:cNvCxnSpPr>
            <a:stCxn id="13" idx="6"/>
          </p:cNvCxnSpPr>
          <p:nvPr/>
        </p:nvCxnSpPr>
        <p:spPr>
          <a:xfrm>
            <a:off x="4603066" y="4305825"/>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80"/>
          <p:cNvCxnSpPr>
            <a:stCxn id="14" idx="6"/>
          </p:cNvCxnSpPr>
          <p:nvPr/>
        </p:nvCxnSpPr>
        <p:spPr>
          <a:xfrm>
            <a:off x="4605133" y="4992799"/>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1"/>
          <p:cNvCxnSpPr>
            <a:stCxn id="15" idx="6"/>
          </p:cNvCxnSpPr>
          <p:nvPr/>
        </p:nvCxnSpPr>
        <p:spPr>
          <a:xfrm flipV="1">
            <a:off x="4594868" y="4305825"/>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2"/>
          <p:cNvCxnSpPr>
            <a:stCxn id="15" idx="6"/>
          </p:cNvCxnSpPr>
          <p:nvPr/>
        </p:nvCxnSpPr>
        <p:spPr>
          <a:xfrm flipV="1">
            <a:off x="4594869" y="4992799"/>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3"/>
          <p:cNvCxnSpPr>
            <a:endCxn id="13" idx="2"/>
          </p:cNvCxnSpPr>
          <p:nvPr/>
        </p:nvCxnSpPr>
        <p:spPr>
          <a:xfrm flipV="1">
            <a:off x="3338162" y="4305826"/>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4"/>
          <p:cNvCxnSpPr>
            <a:stCxn id="10" idx="3"/>
            <a:endCxn id="14" idx="2"/>
          </p:cNvCxnSpPr>
          <p:nvPr/>
        </p:nvCxnSpPr>
        <p:spPr>
          <a:xfrm>
            <a:off x="3334892" y="4348508"/>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5"/>
          <p:cNvCxnSpPr>
            <a:stCxn id="10" idx="3"/>
            <a:endCxn id="15" idx="2"/>
          </p:cNvCxnSpPr>
          <p:nvPr/>
        </p:nvCxnSpPr>
        <p:spPr>
          <a:xfrm>
            <a:off x="3334891" y="4348508"/>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6"/>
          <p:cNvCxnSpPr>
            <a:stCxn id="12" idx="3"/>
            <a:endCxn id="13" idx="2"/>
          </p:cNvCxnSpPr>
          <p:nvPr/>
        </p:nvCxnSpPr>
        <p:spPr>
          <a:xfrm flipV="1">
            <a:off x="3359174" y="4305825"/>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7"/>
          <p:cNvCxnSpPr>
            <a:stCxn id="9" idx="3"/>
            <a:endCxn id="14" idx="2"/>
          </p:cNvCxnSpPr>
          <p:nvPr/>
        </p:nvCxnSpPr>
        <p:spPr>
          <a:xfrm>
            <a:off x="3329758" y="4851740"/>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8"/>
          <p:cNvCxnSpPr>
            <a:stCxn id="9" idx="3"/>
            <a:endCxn id="15" idx="2"/>
          </p:cNvCxnSpPr>
          <p:nvPr/>
        </p:nvCxnSpPr>
        <p:spPr>
          <a:xfrm>
            <a:off x="3329757" y="4851740"/>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9"/>
          <p:cNvCxnSpPr>
            <a:stCxn id="18" idx="3"/>
            <a:endCxn id="13" idx="2"/>
          </p:cNvCxnSpPr>
          <p:nvPr/>
        </p:nvCxnSpPr>
        <p:spPr>
          <a:xfrm flipV="1">
            <a:off x="3392843" y="4305826"/>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90"/>
          <p:cNvCxnSpPr>
            <a:stCxn id="18" idx="3"/>
            <a:endCxn id="14" idx="2"/>
          </p:cNvCxnSpPr>
          <p:nvPr/>
        </p:nvCxnSpPr>
        <p:spPr>
          <a:xfrm flipV="1">
            <a:off x="3369577" y="4992799"/>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1"/>
          <p:cNvCxnSpPr>
            <a:stCxn id="18" idx="3"/>
            <a:endCxn id="15" idx="2"/>
          </p:cNvCxnSpPr>
          <p:nvPr/>
        </p:nvCxnSpPr>
        <p:spPr>
          <a:xfrm>
            <a:off x="3369576" y="6064510"/>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手繪多邊形 11"/>
          <p:cNvSpPr/>
          <p:nvPr/>
        </p:nvSpPr>
        <p:spPr>
          <a:xfrm>
            <a:off x="995703" y="4121374"/>
            <a:ext cx="2033868" cy="321124"/>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42" name="手繪多邊形 13"/>
          <p:cNvSpPr/>
          <p:nvPr/>
        </p:nvSpPr>
        <p:spPr>
          <a:xfrm>
            <a:off x="1113365" y="4273969"/>
            <a:ext cx="1916206" cy="570096"/>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43" name="手繪多邊形 21"/>
          <p:cNvSpPr/>
          <p:nvPr/>
        </p:nvSpPr>
        <p:spPr>
          <a:xfrm>
            <a:off x="2642968" y="6076712"/>
            <a:ext cx="409015" cy="214684"/>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45" name="矩形 120"/>
          <p:cNvSpPr/>
          <p:nvPr/>
        </p:nvSpPr>
        <p:spPr>
          <a:xfrm>
            <a:off x="6796599" y="4053631"/>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46" name="直線單箭頭接點 122"/>
          <p:cNvCxnSpPr/>
          <p:nvPr/>
        </p:nvCxnSpPr>
        <p:spPr>
          <a:xfrm>
            <a:off x="6184493" y="4967889"/>
            <a:ext cx="55982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3"/>
          <p:cNvCxnSpPr/>
          <p:nvPr/>
        </p:nvCxnSpPr>
        <p:spPr>
          <a:xfrm>
            <a:off x="6280948" y="6067204"/>
            <a:ext cx="46337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4"/>
          <p:cNvCxnSpPr/>
          <p:nvPr/>
        </p:nvCxnSpPr>
        <p:spPr>
          <a:xfrm>
            <a:off x="6163419" y="4280710"/>
            <a:ext cx="58090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129"/>
          <p:cNvSpPr txBox="1"/>
          <p:nvPr/>
        </p:nvSpPr>
        <p:spPr>
          <a:xfrm rot="5400000">
            <a:off x="6745591" y="5182473"/>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50" name="文字方塊 130"/>
          <p:cNvSpPr txBox="1"/>
          <p:nvPr/>
        </p:nvSpPr>
        <p:spPr>
          <a:xfrm>
            <a:off x="6806555" y="4037903"/>
            <a:ext cx="556826" cy="472565"/>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51" name="文字方塊 131"/>
          <p:cNvSpPr txBox="1"/>
          <p:nvPr/>
        </p:nvSpPr>
        <p:spPr>
          <a:xfrm>
            <a:off x="6825171" y="4751117"/>
            <a:ext cx="556826" cy="472565"/>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52" name="文字方塊 132"/>
          <p:cNvSpPr txBox="1"/>
          <p:nvPr/>
        </p:nvSpPr>
        <p:spPr>
          <a:xfrm>
            <a:off x="6796599" y="5859479"/>
            <a:ext cx="556826" cy="472565"/>
          </a:xfrm>
          <a:prstGeom prst="rect">
            <a:avLst/>
          </a:prstGeom>
          <a:noFill/>
        </p:spPr>
        <p:txBody>
          <a:bodyPr wrap="square" rtlCol="0">
            <a:spAutoFit/>
          </a:bodyPr>
          <a:lstStyle/>
          <a:p>
            <a:r>
              <a:rPr lang="en-US" altLang="zh-TW" sz="2471" dirty="0"/>
              <a:t>y</a:t>
            </a:r>
            <a:r>
              <a:rPr lang="en-US" altLang="zh-TW" sz="2471" baseline="-25000" dirty="0"/>
              <a:t>10</a:t>
            </a:r>
            <a:endParaRPr lang="zh-TW" altLang="en-US" sz="2471" baseline="-25000" dirty="0"/>
          </a:p>
        </p:txBody>
      </p:sp>
      <p:sp>
        <p:nvSpPr>
          <p:cNvPr id="53" name="矩形 136"/>
          <p:cNvSpPr/>
          <p:nvPr/>
        </p:nvSpPr>
        <p:spPr>
          <a:xfrm>
            <a:off x="6760952" y="4132906"/>
            <a:ext cx="546871"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0.1</a:t>
            </a:r>
            <a:endParaRPr lang="zh-TW" altLang="en-US" sz="2118" dirty="0"/>
          </a:p>
        </p:txBody>
      </p:sp>
      <p:sp>
        <p:nvSpPr>
          <p:cNvPr id="54" name="矩形 137"/>
          <p:cNvSpPr/>
          <p:nvPr/>
        </p:nvSpPr>
        <p:spPr>
          <a:xfrm>
            <a:off x="6760952" y="4772087"/>
            <a:ext cx="546871"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0.7</a:t>
            </a:r>
            <a:endParaRPr lang="zh-TW" altLang="en-US" sz="2118" dirty="0"/>
          </a:p>
        </p:txBody>
      </p:sp>
      <p:sp>
        <p:nvSpPr>
          <p:cNvPr id="55" name="矩形 138"/>
          <p:cNvSpPr/>
          <p:nvPr/>
        </p:nvSpPr>
        <p:spPr>
          <a:xfrm>
            <a:off x="6744322" y="5892024"/>
            <a:ext cx="579476"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0.2</a:t>
            </a:r>
            <a:endParaRPr lang="zh-TW" altLang="en-US" sz="2118" dirty="0"/>
          </a:p>
        </p:txBody>
      </p:sp>
      <p:sp>
        <p:nvSpPr>
          <p:cNvPr id="61" name="文字方塊 148"/>
          <p:cNvSpPr txBox="1"/>
          <p:nvPr/>
        </p:nvSpPr>
        <p:spPr>
          <a:xfrm>
            <a:off x="7496852" y="4062606"/>
            <a:ext cx="760264" cy="4182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is 1</a:t>
            </a:r>
            <a:endParaRPr lang="zh-TW" altLang="en-US" sz="2118" dirty="0"/>
          </a:p>
        </p:txBody>
      </p:sp>
      <p:sp>
        <p:nvSpPr>
          <p:cNvPr id="62" name="文字方塊 149"/>
          <p:cNvSpPr txBox="1"/>
          <p:nvPr/>
        </p:nvSpPr>
        <p:spPr>
          <a:xfrm>
            <a:off x="7509752" y="4785891"/>
            <a:ext cx="747364" cy="4182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is 2</a:t>
            </a:r>
            <a:endParaRPr lang="zh-TW" altLang="en-US" sz="2118" dirty="0"/>
          </a:p>
        </p:txBody>
      </p:sp>
      <p:sp>
        <p:nvSpPr>
          <p:cNvPr id="63" name="文字方塊 150"/>
          <p:cNvSpPr txBox="1"/>
          <p:nvPr/>
        </p:nvSpPr>
        <p:spPr>
          <a:xfrm>
            <a:off x="7520557" y="5868423"/>
            <a:ext cx="736558" cy="4182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is 0</a:t>
            </a:r>
            <a:endParaRPr lang="zh-TW" altLang="en-US" sz="2118" dirty="0"/>
          </a:p>
        </p:txBody>
      </p:sp>
      <p:sp>
        <p:nvSpPr>
          <p:cNvPr id="64" name="矩形 153"/>
          <p:cNvSpPr/>
          <p:nvPr/>
        </p:nvSpPr>
        <p:spPr>
          <a:xfrm rot="5400000">
            <a:off x="4918451" y="4980310"/>
            <a:ext cx="227897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71" dirty="0" err="1"/>
              <a:t>Softmax</a:t>
            </a:r>
            <a:endParaRPr lang="zh-TW" altLang="en-US" sz="2471" dirty="0"/>
          </a:p>
        </p:txBody>
      </p:sp>
      <p:sp>
        <p:nvSpPr>
          <p:cNvPr id="59" name="TextBox 58">
            <a:extLst>
              <a:ext uri="{FF2B5EF4-FFF2-40B4-BE49-F238E27FC236}">
                <a16:creationId xmlns:a16="http://schemas.microsoft.com/office/drawing/2014/main" id="{77476BDD-794E-4609-9AA9-E960018309EE}"/>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2264502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p:sp>
        <p:nvSpPr>
          <p:cNvPr id="3" name="Content Placeholder 2"/>
          <p:cNvSpPr>
            <a:spLocks noGrp="1"/>
          </p:cNvSpPr>
          <p:nvPr>
            <p:ph idx="1"/>
          </p:nvPr>
        </p:nvSpPr>
        <p:spPr/>
        <p:txBody>
          <a:bodyPr/>
          <a:lstStyle/>
          <a:p>
            <a:r>
              <a:rPr lang="en-US" b="1" i="1" dirty="0">
                <a:solidFill>
                  <a:srgbClr val="0070C0"/>
                </a:solidFill>
              </a:rPr>
              <a:t>Data preprocessing </a:t>
            </a:r>
            <a:r>
              <a:rPr lang="en-US" dirty="0"/>
              <a:t>- helps convergence during training</a:t>
            </a:r>
            <a:endParaRPr lang="en-US" b="1" i="1" dirty="0">
              <a:solidFill>
                <a:srgbClr val="0070C0"/>
              </a:solidFill>
            </a:endParaRPr>
          </a:p>
          <a:p>
            <a:pPr lvl="1"/>
            <a:r>
              <a:rPr lang="en-US" dirty="0">
                <a:solidFill>
                  <a:srgbClr val="FF0000"/>
                </a:solidFill>
              </a:rPr>
              <a:t>Mean subtraction</a:t>
            </a:r>
            <a:r>
              <a:rPr lang="en-US" dirty="0"/>
              <a:t>, to obtain zero-centered data</a:t>
            </a:r>
          </a:p>
          <a:p>
            <a:pPr lvl="2"/>
            <a:r>
              <a:rPr lang="en-US" dirty="0"/>
              <a:t>Subtract the mean for each individual data dimension (feature)</a:t>
            </a:r>
          </a:p>
          <a:p>
            <a:pPr lvl="1"/>
            <a:r>
              <a:rPr lang="en-US" dirty="0">
                <a:solidFill>
                  <a:srgbClr val="FF0000"/>
                </a:solidFill>
              </a:rPr>
              <a:t>Normalization</a:t>
            </a:r>
          </a:p>
          <a:p>
            <a:pPr lvl="2"/>
            <a:r>
              <a:rPr lang="en-US" dirty="0"/>
              <a:t>Divide each feature by its standard deviation</a:t>
            </a:r>
          </a:p>
          <a:p>
            <a:pPr lvl="3"/>
            <a:r>
              <a:rPr lang="en-US" dirty="0"/>
              <a:t>To obtain standard deviation of 1 for each data dimension (feature)</a:t>
            </a:r>
          </a:p>
          <a:p>
            <a:pPr lvl="2"/>
            <a:r>
              <a:rPr lang="en-US" dirty="0"/>
              <a:t>Or, scale the data within the range [0,1] or [-1, 1]</a:t>
            </a:r>
          </a:p>
          <a:p>
            <a:pPr lvl="3"/>
            <a:r>
              <a:rPr lang="en-US" dirty="0"/>
              <a:t>E.g., image pixel intensities are divided by 255 to be scaled in the [0,1] range</a:t>
            </a:r>
            <a:br>
              <a:rPr lang="en-US" dirty="0"/>
            </a:br>
            <a:endParaRPr lang="en-US" dirty="0"/>
          </a:p>
        </p:txBody>
      </p:sp>
      <p:sp>
        <p:nvSpPr>
          <p:cNvPr id="4" name="Content Placeholder 3">
            <a:extLst>
              <a:ext uri="{FF2B5EF4-FFF2-40B4-BE49-F238E27FC236}">
                <a16:creationId xmlns:a16="http://schemas.microsoft.com/office/drawing/2014/main" id="{017DD90B-918F-4CBF-9562-DA2EE5B639F8}"/>
              </a:ext>
            </a:extLst>
          </p:cNvPr>
          <p:cNvSpPr>
            <a:spLocks noGrp="1"/>
          </p:cNvSpPr>
          <p:nvPr>
            <p:ph idx="10"/>
          </p:nvPr>
        </p:nvSpPr>
        <p:spPr/>
        <p:txBody>
          <a:bodyPr/>
          <a:lstStyle/>
          <a:p>
            <a:r>
              <a:rPr lang="en-US" dirty="0"/>
              <a:t>Training Neural Networks</a:t>
            </a:r>
          </a:p>
          <a:p>
            <a:endParaRPr lang="en-US" dirty="0"/>
          </a:p>
        </p:txBody>
      </p:sp>
      <p:pic>
        <p:nvPicPr>
          <p:cNvPr id="5" name="Picture 4"/>
          <p:cNvPicPr>
            <a:picLocks noChangeAspect="1"/>
          </p:cNvPicPr>
          <p:nvPr/>
        </p:nvPicPr>
        <p:blipFill>
          <a:blip r:embed="rId3"/>
          <a:stretch>
            <a:fillRect/>
          </a:stretch>
        </p:blipFill>
        <p:spPr>
          <a:xfrm>
            <a:off x="1649323" y="4185752"/>
            <a:ext cx="5995494" cy="2102389"/>
          </a:xfrm>
          <a:prstGeom prst="rect">
            <a:avLst/>
          </a:prstGeom>
        </p:spPr>
      </p:pic>
      <p:sp>
        <p:nvSpPr>
          <p:cNvPr id="6" name="TextBox 5"/>
          <p:cNvSpPr txBox="1"/>
          <p:nvPr/>
        </p:nvSpPr>
        <p:spPr>
          <a:xfrm>
            <a:off x="1967005" y="6642715"/>
            <a:ext cx="5527673" cy="228076"/>
          </a:xfrm>
          <a:prstGeom prst="rect">
            <a:avLst/>
          </a:prstGeom>
          <a:noFill/>
        </p:spPr>
        <p:txBody>
          <a:bodyPr wrap="square" rtlCol="0">
            <a:spAutoFit/>
          </a:bodyPr>
          <a:lstStyle/>
          <a:p>
            <a:pPr algn="ctr"/>
            <a:r>
              <a:rPr lang="en-US" sz="882" dirty="0"/>
              <a:t>Picture from: </a:t>
            </a:r>
            <a:r>
              <a:rPr lang="en-US" sz="882" dirty="0">
                <a:hlinkClick r:id="rId4"/>
              </a:rPr>
              <a:t>https://cs231n.github.io/neural-networks-2/</a:t>
            </a:r>
            <a:endParaRPr lang="en-US" sz="882" dirty="0"/>
          </a:p>
        </p:txBody>
      </p:sp>
    </p:spTree>
    <p:extLst>
      <p:ext uri="{BB962C8B-B14F-4D97-AF65-F5344CB8AC3E}">
        <p14:creationId xmlns:p14="http://schemas.microsoft.com/office/powerpoint/2010/main" val="232212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vs. Deep Learning</a:t>
            </a:r>
          </a:p>
        </p:txBody>
      </p:sp>
      <p:sp>
        <p:nvSpPr>
          <p:cNvPr id="3" name="Content Placeholder 2"/>
          <p:cNvSpPr>
            <a:spLocks noGrp="1"/>
          </p:cNvSpPr>
          <p:nvPr>
            <p:ph idx="1"/>
          </p:nvPr>
        </p:nvSpPr>
        <p:spPr/>
        <p:txBody>
          <a:bodyPr/>
          <a:lstStyle/>
          <a:p>
            <a:r>
              <a:rPr lang="en-US" dirty="0"/>
              <a:t>Conventional machine learning methods rely on </a:t>
            </a:r>
            <a:r>
              <a:rPr lang="en-US" dirty="0">
                <a:solidFill>
                  <a:srgbClr val="FF0000"/>
                </a:solidFill>
              </a:rPr>
              <a:t>human-designed feature representations</a:t>
            </a:r>
          </a:p>
          <a:p>
            <a:pPr lvl="1"/>
            <a:r>
              <a:rPr lang="en-US" dirty="0"/>
              <a:t>ML becomes just optimizing weights to best make a final prediction</a:t>
            </a:r>
          </a:p>
          <a:p>
            <a:endParaRPr lang="en-US" dirty="0"/>
          </a:p>
        </p:txBody>
      </p:sp>
      <p:sp>
        <p:nvSpPr>
          <p:cNvPr id="5" name="Content Placeholder 4">
            <a:extLst>
              <a:ext uri="{FF2B5EF4-FFF2-40B4-BE49-F238E27FC236}">
                <a16:creationId xmlns:a16="http://schemas.microsoft.com/office/drawing/2014/main" id="{7C73FF97-6F7D-4479-A76A-0D3AD6EB8D25}"/>
              </a:ext>
            </a:extLst>
          </p:cNvPr>
          <p:cNvSpPr>
            <a:spLocks noGrp="1"/>
          </p:cNvSpPr>
          <p:nvPr>
            <p:ph idx="10"/>
          </p:nvPr>
        </p:nvSpPr>
        <p:spPr/>
        <p:txBody>
          <a:bodyPr/>
          <a:lstStyle/>
          <a:p>
            <a:r>
              <a:rPr lang="en-US" dirty="0"/>
              <a:t>Introduction to Deep Learning</a:t>
            </a:r>
          </a:p>
          <a:p>
            <a:endParaRPr lang="en-US" dirty="0"/>
          </a:p>
        </p:txBody>
      </p:sp>
      <p:sp>
        <p:nvSpPr>
          <p:cNvPr id="7" name="TextBox 6"/>
          <p:cNvSpPr txBox="1"/>
          <p:nvPr/>
        </p:nvSpPr>
        <p:spPr>
          <a:xfrm>
            <a:off x="1649322" y="6640746"/>
            <a:ext cx="6099501" cy="228076"/>
          </a:xfrm>
          <a:prstGeom prst="rect">
            <a:avLst/>
          </a:prstGeom>
          <a:noFill/>
        </p:spPr>
        <p:txBody>
          <a:bodyPr wrap="square" rtlCol="0">
            <a:spAutoFit/>
          </a:bodyPr>
          <a:lstStyle/>
          <a:p>
            <a:pPr algn="ctr"/>
            <a:r>
              <a:rPr lang="en-US" sz="882" dirty="0"/>
              <a:t>Picture from: </a:t>
            </a:r>
            <a:r>
              <a:rPr lang="en-US" sz="882" dirty="0" err="1"/>
              <a:t>Ismini</a:t>
            </a:r>
            <a:r>
              <a:rPr lang="en-US" sz="882" dirty="0"/>
              <a:t> </a:t>
            </a:r>
            <a:r>
              <a:rPr lang="en-US" sz="882" dirty="0" err="1"/>
              <a:t>Lourentzou</a:t>
            </a:r>
            <a:r>
              <a:rPr lang="en-US" sz="882" dirty="0"/>
              <a:t> – Introduction to Deep Learning</a:t>
            </a:r>
          </a:p>
        </p:txBody>
      </p:sp>
      <p:pic>
        <p:nvPicPr>
          <p:cNvPr id="6" name="Picture 5"/>
          <p:cNvPicPr>
            <a:picLocks noChangeAspect="1"/>
          </p:cNvPicPr>
          <p:nvPr/>
        </p:nvPicPr>
        <p:blipFill>
          <a:blip r:embed="rId2"/>
          <a:stretch>
            <a:fillRect/>
          </a:stretch>
        </p:blipFill>
        <p:spPr>
          <a:xfrm>
            <a:off x="2538833" y="2882437"/>
            <a:ext cx="4035605" cy="3659850"/>
          </a:xfrm>
          <a:prstGeom prst="rect">
            <a:avLst/>
          </a:prstGeom>
        </p:spPr>
      </p:pic>
    </p:spTree>
    <p:extLst>
      <p:ext uri="{BB962C8B-B14F-4D97-AF65-F5344CB8AC3E}">
        <p14:creationId xmlns:p14="http://schemas.microsoft.com/office/powerpoint/2010/main" val="261496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TW" dirty="0"/>
                  <a:t>To train a NN, set the parameters </a:t>
                </a:r>
                <a14:m>
                  <m:oMath xmlns:m="http://schemas.openxmlformats.org/officeDocument/2006/math">
                    <m:r>
                      <a:rPr lang="zh-TW" altLang="en-US" i="1">
                        <a:latin typeface="Cambria Math" panose="02040503050406030204" pitchFamily="18" charset="0"/>
                      </a:rPr>
                      <m:t>𝜃</m:t>
                    </m:r>
                  </m:oMath>
                </a14:m>
                <a:r>
                  <a:rPr lang="en-US" altLang="zh-TW" dirty="0"/>
                  <a:t> such that for a training subset of images, the corresponding elements in the predicted output have maximum values</a:t>
                </a:r>
              </a:p>
              <a:p>
                <a:endParaRPr lang="en-US" dirty="0"/>
              </a:p>
              <a:p>
                <a:endParaRPr lang="en-US" dirty="0"/>
              </a:p>
              <a:p>
                <a:endParaRPr lang="en-US"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4FFCC53A-9857-4A4C-B0D1-6CC7AF0581F7}"/>
              </a:ext>
            </a:extLst>
          </p:cNvPr>
          <p:cNvSpPr>
            <a:spLocks noGrp="1"/>
          </p:cNvSpPr>
          <p:nvPr>
            <p:ph idx="10"/>
          </p:nvPr>
        </p:nvSpPr>
        <p:spPr/>
        <p:txBody>
          <a:bodyPr/>
          <a:lstStyle/>
          <a:p>
            <a:r>
              <a:rPr lang="en-US" dirty="0"/>
              <a:t>Training Neural Networks</a:t>
            </a:r>
          </a:p>
          <a:p>
            <a:endParaRPr lang="en-US" dirty="0"/>
          </a:p>
        </p:txBody>
      </p:sp>
      <p:sp>
        <p:nvSpPr>
          <p:cNvPr id="4" name="文字方塊 139"/>
          <p:cNvSpPr txBox="1"/>
          <p:nvPr/>
        </p:nvSpPr>
        <p:spPr>
          <a:xfrm>
            <a:off x="4027196" y="2919682"/>
            <a:ext cx="3237489" cy="418256"/>
          </a:xfrm>
          <a:prstGeom prst="rect">
            <a:avLst/>
          </a:prstGeom>
          <a:noFill/>
        </p:spPr>
        <p:txBody>
          <a:bodyPr wrap="none" rtlCol="0">
            <a:spAutoFit/>
          </a:bodyPr>
          <a:lstStyle/>
          <a:p>
            <a:r>
              <a:rPr lang="en-US" altLang="zh-TW" sz="2118" dirty="0"/>
              <a:t>y</a:t>
            </a:r>
            <a:r>
              <a:rPr lang="en-US" altLang="zh-TW" sz="2118" baseline="-25000" dirty="0"/>
              <a:t>1</a:t>
            </a:r>
            <a:r>
              <a:rPr lang="en-US" altLang="zh-TW" sz="2118" dirty="0"/>
              <a:t> has the maximum value</a:t>
            </a:r>
            <a:endParaRPr lang="zh-TW" altLang="en-US" sz="2118" dirty="0"/>
          </a:p>
        </p:txBody>
      </p:sp>
      <p:pic>
        <p:nvPicPr>
          <p:cNvPr id="6" name="圖片 141"/>
          <p:cNvPicPr>
            <a:picLocks noChangeAspect="1"/>
          </p:cNvPicPr>
          <p:nvPr/>
        </p:nvPicPr>
        <p:blipFill>
          <a:blip r:embed="rId3"/>
          <a:stretch>
            <a:fillRect/>
          </a:stretch>
        </p:blipFill>
        <p:spPr>
          <a:xfrm>
            <a:off x="2920257" y="2877316"/>
            <a:ext cx="507240" cy="512773"/>
          </a:xfrm>
          <a:prstGeom prst="rect">
            <a:avLst/>
          </a:prstGeom>
          <a:ln w="38100">
            <a:solidFill>
              <a:schemeClr val="tx1"/>
            </a:solidFill>
          </a:ln>
        </p:spPr>
      </p:pic>
      <p:sp>
        <p:nvSpPr>
          <p:cNvPr id="7" name="文字方塊 142"/>
          <p:cNvSpPr txBox="1"/>
          <p:nvPr/>
        </p:nvSpPr>
        <p:spPr>
          <a:xfrm>
            <a:off x="2051973" y="2898831"/>
            <a:ext cx="873957" cy="418256"/>
          </a:xfrm>
          <a:prstGeom prst="rect">
            <a:avLst/>
          </a:prstGeom>
          <a:noFill/>
        </p:spPr>
        <p:txBody>
          <a:bodyPr wrap="none" rtlCol="0">
            <a:spAutoFit/>
          </a:bodyPr>
          <a:lstStyle/>
          <a:p>
            <a:r>
              <a:rPr lang="en-US" altLang="zh-TW" sz="2118" dirty="0"/>
              <a:t>Input:</a:t>
            </a:r>
            <a:endParaRPr lang="zh-TW" altLang="en-US" sz="2118" dirty="0"/>
          </a:p>
        </p:txBody>
      </p:sp>
      <p:sp>
        <p:nvSpPr>
          <p:cNvPr id="8" name="向右箭號 143"/>
          <p:cNvSpPr/>
          <p:nvPr/>
        </p:nvSpPr>
        <p:spPr>
          <a:xfrm>
            <a:off x="3554521" y="3005076"/>
            <a:ext cx="433840" cy="3011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1588"/>
          </a:p>
        </p:txBody>
      </p:sp>
      <p:sp>
        <p:nvSpPr>
          <p:cNvPr id="9" name="文字方塊 144"/>
          <p:cNvSpPr txBox="1"/>
          <p:nvPr/>
        </p:nvSpPr>
        <p:spPr>
          <a:xfrm>
            <a:off x="4027196" y="3565985"/>
            <a:ext cx="3237489" cy="418256"/>
          </a:xfrm>
          <a:prstGeom prst="rect">
            <a:avLst/>
          </a:prstGeom>
          <a:noFill/>
        </p:spPr>
        <p:txBody>
          <a:bodyPr wrap="none" rtlCol="0">
            <a:spAutoFit/>
          </a:bodyPr>
          <a:lstStyle/>
          <a:p>
            <a:r>
              <a:rPr lang="en-US" altLang="zh-TW" sz="2118" dirty="0"/>
              <a:t>y</a:t>
            </a:r>
            <a:r>
              <a:rPr lang="en-US" altLang="zh-TW" sz="2118" baseline="-25000" dirty="0"/>
              <a:t>2</a:t>
            </a:r>
            <a:r>
              <a:rPr lang="en-US" altLang="zh-TW" sz="2118" dirty="0"/>
              <a:t> has the maximum value</a:t>
            </a:r>
            <a:endParaRPr lang="zh-TW" altLang="en-US" sz="2118" dirty="0"/>
          </a:p>
        </p:txBody>
      </p:sp>
      <p:sp>
        <p:nvSpPr>
          <p:cNvPr id="10" name="文字方塊 145"/>
          <p:cNvSpPr txBox="1"/>
          <p:nvPr/>
        </p:nvSpPr>
        <p:spPr>
          <a:xfrm>
            <a:off x="2051973" y="3545133"/>
            <a:ext cx="873957" cy="418256"/>
          </a:xfrm>
          <a:prstGeom prst="rect">
            <a:avLst/>
          </a:prstGeom>
          <a:noFill/>
        </p:spPr>
        <p:txBody>
          <a:bodyPr wrap="none" rtlCol="0">
            <a:spAutoFit/>
          </a:bodyPr>
          <a:lstStyle/>
          <a:p>
            <a:r>
              <a:rPr lang="en-US" altLang="zh-TW" sz="2118" dirty="0"/>
              <a:t>Input:</a:t>
            </a:r>
            <a:endParaRPr lang="zh-TW" altLang="en-US" sz="2118" dirty="0"/>
          </a:p>
        </p:txBody>
      </p:sp>
      <p:sp>
        <p:nvSpPr>
          <p:cNvPr id="11" name="向右箭號 146"/>
          <p:cNvSpPr/>
          <p:nvPr/>
        </p:nvSpPr>
        <p:spPr>
          <a:xfrm>
            <a:off x="3554521" y="3651378"/>
            <a:ext cx="433840" cy="3011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1588"/>
          </a:p>
        </p:txBody>
      </p:sp>
      <p:pic>
        <p:nvPicPr>
          <p:cNvPr id="12" name="圖片 147"/>
          <p:cNvPicPr>
            <a:picLocks noChangeAspect="1"/>
          </p:cNvPicPr>
          <p:nvPr/>
        </p:nvPicPr>
        <p:blipFill>
          <a:blip r:embed="rId4"/>
          <a:stretch>
            <a:fillRect/>
          </a:stretch>
        </p:blipFill>
        <p:spPr>
          <a:xfrm>
            <a:off x="2899548" y="3524157"/>
            <a:ext cx="534646" cy="530785"/>
          </a:xfrm>
          <a:prstGeom prst="rect">
            <a:avLst/>
          </a:prstGeom>
          <a:ln w="38100">
            <a:solidFill>
              <a:schemeClr val="tx1"/>
            </a:solidFill>
          </a:ln>
        </p:spPr>
      </p:pic>
      <p:sp>
        <p:nvSpPr>
          <p:cNvPr id="14" name="矩形 152"/>
          <p:cNvSpPr/>
          <p:nvPr/>
        </p:nvSpPr>
        <p:spPr>
          <a:xfrm>
            <a:off x="1989618" y="2603026"/>
            <a:ext cx="5250914" cy="3720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5" name="TextBox 14"/>
          <p:cNvSpPr txBox="1"/>
          <p:nvPr/>
        </p:nvSpPr>
        <p:spPr>
          <a:xfrm flipH="1">
            <a:off x="3581757" y="3840218"/>
            <a:ext cx="571828" cy="825419"/>
          </a:xfrm>
          <a:prstGeom prst="rect">
            <a:avLst/>
          </a:prstGeom>
          <a:noFill/>
        </p:spPr>
        <p:txBody>
          <a:bodyPr wrap="square" rtlCol="0">
            <a:spAutoFit/>
          </a:bodyPr>
          <a:lstStyle/>
          <a:p>
            <a:r>
              <a:rPr lang="en-US" sz="1588" dirty="0"/>
              <a:t>.</a:t>
            </a:r>
          </a:p>
          <a:p>
            <a:r>
              <a:rPr lang="en-US" sz="1588" dirty="0"/>
              <a:t>.</a:t>
            </a:r>
          </a:p>
          <a:p>
            <a:r>
              <a:rPr lang="en-US" sz="1588" dirty="0"/>
              <a:t>.</a:t>
            </a:r>
          </a:p>
        </p:txBody>
      </p:sp>
      <p:sp>
        <p:nvSpPr>
          <p:cNvPr id="16" name="文字方塊 145"/>
          <p:cNvSpPr txBox="1"/>
          <p:nvPr/>
        </p:nvSpPr>
        <p:spPr>
          <a:xfrm>
            <a:off x="2094482" y="4877238"/>
            <a:ext cx="873957" cy="418256"/>
          </a:xfrm>
          <a:prstGeom prst="rect">
            <a:avLst/>
          </a:prstGeom>
          <a:noFill/>
        </p:spPr>
        <p:txBody>
          <a:bodyPr wrap="none" rtlCol="0">
            <a:spAutoFit/>
          </a:bodyPr>
          <a:lstStyle/>
          <a:p>
            <a:r>
              <a:rPr lang="en-US" altLang="zh-TW" sz="2118" dirty="0"/>
              <a:t>Input:</a:t>
            </a:r>
            <a:endParaRPr lang="zh-TW" altLang="en-US" sz="2118" dirty="0"/>
          </a:p>
        </p:txBody>
      </p:sp>
      <p:sp>
        <p:nvSpPr>
          <p:cNvPr id="17" name="文字方塊 144"/>
          <p:cNvSpPr txBox="1"/>
          <p:nvPr/>
        </p:nvSpPr>
        <p:spPr>
          <a:xfrm>
            <a:off x="4028843" y="4935416"/>
            <a:ext cx="3237489" cy="418256"/>
          </a:xfrm>
          <a:prstGeom prst="rect">
            <a:avLst/>
          </a:prstGeom>
          <a:noFill/>
        </p:spPr>
        <p:txBody>
          <a:bodyPr wrap="none" rtlCol="0">
            <a:spAutoFit/>
          </a:bodyPr>
          <a:lstStyle/>
          <a:p>
            <a:r>
              <a:rPr lang="en-US" altLang="zh-TW" sz="2118" dirty="0"/>
              <a:t>y</a:t>
            </a:r>
            <a:r>
              <a:rPr lang="en-US" altLang="zh-TW" sz="2118" baseline="-25000" dirty="0"/>
              <a:t>9</a:t>
            </a:r>
            <a:r>
              <a:rPr lang="en-US" altLang="zh-TW" sz="2118" dirty="0"/>
              <a:t> has the maximum value</a:t>
            </a:r>
            <a:endParaRPr lang="zh-TW" altLang="en-US" sz="2118" dirty="0"/>
          </a:p>
        </p:txBody>
      </p:sp>
      <p:sp>
        <p:nvSpPr>
          <p:cNvPr id="18" name="向右箭號 146"/>
          <p:cNvSpPr/>
          <p:nvPr/>
        </p:nvSpPr>
        <p:spPr>
          <a:xfrm>
            <a:off x="3579569" y="5020809"/>
            <a:ext cx="433840" cy="3011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1588"/>
          </a:p>
        </p:txBody>
      </p:sp>
      <p:pic>
        <p:nvPicPr>
          <p:cNvPr id="19" name="圖片 8"/>
          <p:cNvPicPr preferRelativeResize="0">
            <a:picLocks/>
          </p:cNvPicPr>
          <p:nvPr/>
        </p:nvPicPr>
        <p:blipFill>
          <a:blip r:embed="rId5"/>
          <a:stretch>
            <a:fillRect/>
          </a:stretch>
        </p:blipFill>
        <p:spPr>
          <a:xfrm>
            <a:off x="2874822" y="4763266"/>
            <a:ext cx="635294" cy="635294"/>
          </a:xfrm>
          <a:prstGeom prst="rect">
            <a:avLst/>
          </a:prstGeom>
          <a:ln w="38100">
            <a:solidFill>
              <a:schemeClr val="tx1"/>
            </a:solidFill>
          </a:ln>
        </p:spPr>
      </p:pic>
      <p:sp>
        <p:nvSpPr>
          <p:cNvPr id="20" name="文字方塊 145"/>
          <p:cNvSpPr txBox="1"/>
          <p:nvPr/>
        </p:nvSpPr>
        <p:spPr>
          <a:xfrm>
            <a:off x="2092835" y="5664300"/>
            <a:ext cx="873957" cy="418256"/>
          </a:xfrm>
          <a:prstGeom prst="rect">
            <a:avLst/>
          </a:prstGeom>
          <a:noFill/>
        </p:spPr>
        <p:txBody>
          <a:bodyPr wrap="none" rtlCol="0">
            <a:spAutoFit/>
          </a:bodyPr>
          <a:lstStyle/>
          <a:p>
            <a:r>
              <a:rPr lang="en-US" altLang="zh-TW" sz="2118" dirty="0"/>
              <a:t>Input:</a:t>
            </a:r>
            <a:endParaRPr lang="zh-TW" altLang="en-US" sz="2118" dirty="0"/>
          </a:p>
        </p:txBody>
      </p:sp>
      <p:sp>
        <p:nvSpPr>
          <p:cNvPr id="21" name="文字方塊 144"/>
          <p:cNvSpPr txBox="1"/>
          <p:nvPr/>
        </p:nvSpPr>
        <p:spPr>
          <a:xfrm>
            <a:off x="4027195" y="5722478"/>
            <a:ext cx="3333670" cy="418256"/>
          </a:xfrm>
          <a:prstGeom prst="rect">
            <a:avLst/>
          </a:prstGeom>
          <a:noFill/>
        </p:spPr>
        <p:txBody>
          <a:bodyPr wrap="none" rtlCol="0">
            <a:spAutoFit/>
          </a:bodyPr>
          <a:lstStyle/>
          <a:p>
            <a:r>
              <a:rPr lang="en-US" altLang="zh-TW" sz="2118" dirty="0"/>
              <a:t>y</a:t>
            </a:r>
            <a:r>
              <a:rPr lang="en-US" altLang="zh-TW" sz="2118" baseline="-25000" dirty="0"/>
              <a:t>10</a:t>
            </a:r>
            <a:r>
              <a:rPr lang="en-US" altLang="zh-TW" sz="2118" dirty="0"/>
              <a:t> has the maximum value</a:t>
            </a:r>
            <a:endParaRPr lang="zh-TW" altLang="en-US" sz="2118" dirty="0"/>
          </a:p>
        </p:txBody>
      </p:sp>
      <p:sp>
        <p:nvSpPr>
          <p:cNvPr id="22" name="向右箭號 146"/>
          <p:cNvSpPr/>
          <p:nvPr/>
        </p:nvSpPr>
        <p:spPr>
          <a:xfrm>
            <a:off x="3577922" y="5807871"/>
            <a:ext cx="433840" cy="3011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1588"/>
          </a:p>
        </p:txBody>
      </p:sp>
      <p:pic>
        <p:nvPicPr>
          <p:cNvPr id="24" name="圖片 5"/>
          <p:cNvPicPr preferRelativeResize="0">
            <a:picLocks/>
          </p:cNvPicPr>
          <p:nvPr/>
        </p:nvPicPr>
        <p:blipFill>
          <a:blip r:embed="rId6"/>
          <a:stretch>
            <a:fillRect/>
          </a:stretch>
        </p:blipFill>
        <p:spPr>
          <a:xfrm>
            <a:off x="2894379" y="5608506"/>
            <a:ext cx="635294" cy="635294"/>
          </a:xfrm>
          <a:prstGeom prst="rect">
            <a:avLst/>
          </a:prstGeom>
          <a:ln w="38100">
            <a:solidFill>
              <a:schemeClr val="tx1"/>
            </a:solidFill>
          </a:ln>
        </p:spPr>
      </p:pic>
      <p:sp>
        <p:nvSpPr>
          <p:cNvPr id="23" name="TextBox 22">
            <a:extLst>
              <a:ext uri="{FF2B5EF4-FFF2-40B4-BE49-F238E27FC236}">
                <a16:creationId xmlns:a16="http://schemas.microsoft.com/office/drawing/2014/main" id="{F7D67DB8-A8A4-487E-9989-261789B2A123}"/>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71777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Define a </a:t>
                </a:r>
                <a:r>
                  <a:rPr lang="en-US" b="1" i="1" dirty="0">
                    <a:solidFill>
                      <a:srgbClr val="0070C0"/>
                    </a:solidFill>
                  </a:rPr>
                  <a:t>loss function/</a:t>
                </a:r>
                <a:r>
                  <a:rPr lang="en-US" dirty="0">
                    <a:solidFill>
                      <a:srgbClr val="FF0000"/>
                    </a:solidFill>
                  </a:rPr>
                  <a:t>objective function</a:t>
                </a:r>
                <a:r>
                  <a:rPr lang="en-US" dirty="0"/>
                  <a:t>/</a:t>
                </a:r>
                <a:r>
                  <a:rPr lang="en-US" dirty="0">
                    <a:solidFill>
                      <a:srgbClr val="FF0000"/>
                    </a:solidFill>
                  </a:rPr>
                  <a:t>cost function</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ℒ</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oMath>
                </a14:m>
                <a:r>
                  <a:rPr lang="en-US" dirty="0"/>
                  <a:t> that calculates the difference (error) between the model prediction and the true label</a:t>
                </a:r>
              </a:p>
              <a:p>
                <a:pPr lvl="1"/>
                <a:r>
                  <a:rPr lang="en-US" dirty="0"/>
                  <a:t>E.g., </a:t>
                </a:r>
                <a14:m>
                  <m:oMath xmlns:m="http://schemas.openxmlformats.org/officeDocument/2006/math">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a14:m>
                <a:r>
                  <a:rPr lang="en-US" dirty="0"/>
                  <a:t> can be mean-squared error, cross-entropy, etc.</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51" name="Content Placeholder 50">
            <a:extLst>
              <a:ext uri="{FF2B5EF4-FFF2-40B4-BE49-F238E27FC236}">
                <a16:creationId xmlns:a16="http://schemas.microsoft.com/office/drawing/2014/main" id="{C7872C7C-5319-433C-992A-064455ACD520}"/>
              </a:ext>
            </a:extLst>
          </p:cNvPr>
          <p:cNvSpPr>
            <a:spLocks noGrp="1"/>
          </p:cNvSpPr>
          <p:nvPr>
            <p:ph idx="10"/>
          </p:nvPr>
        </p:nvSpPr>
        <p:spPr/>
        <p:txBody>
          <a:bodyPr/>
          <a:lstStyle/>
          <a:p>
            <a:r>
              <a:rPr lang="en-US" dirty="0"/>
              <a:t>Training Neural Networks</a:t>
            </a:r>
          </a:p>
          <a:p>
            <a:endParaRPr lang="en-US" dirty="0"/>
          </a:p>
        </p:txBody>
      </p:sp>
      <p:sp>
        <p:nvSpPr>
          <p:cNvPr id="4" name="矩形 33"/>
          <p:cNvSpPr/>
          <p:nvPr/>
        </p:nvSpPr>
        <p:spPr>
          <a:xfrm>
            <a:off x="5095070" y="3227657"/>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5" name="矩形 34"/>
          <p:cNvSpPr/>
          <p:nvPr/>
        </p:nvSpPr>
        <p:spPr>
          <a:xfrm>
            <a:off x="2309241" y="3216838"/>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6" name="矩形 39"/>
          <p:cNvSpPr/>
          <p:nvPr/>
        </p:nvSpPr>
        <p:spPr>
          <a:xfrm>
            <a:off x="1265327" y="3241228"/>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7" name="直線單箭頭接點 42"/>
          <p:cNvCxnSpPr/>
          <p:nvPr/>
        </p:nvCxnSpPr>
        <p:spPr>
          <a:xfrm>
            <a:off x="4482964" y="4141915"/>
            <a:ext cx="55982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43"/>
          <p:cNvCxnSpPr/>
          <p:nvPr/>
        </p:nvCxnSpPr>
        <p:spPr>
          <a:xfrm>
            <a:off x="4579419" y="5241229"/>
            <a:ext cx="46337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44"/>
          <p:cNvCxnSpPr/>
          <p:nvPr/>
        </p:nvCxnSpPr>
        <p:spPr>
          <a:xfrm>
            <a:off x="4461890" y="3454736"/>
            <a:ext cx="58090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45"/>
          <p:cNvSpPr/>
          <p:nvPr/>
        </p:nvSpPr>
        <p:spPr>
          <a:xfrm>
            <a:off x="1325669" y="3874486"/>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1" name="矩形 46"/>
          <p:cNvSpPr/>
          <p:nvPr/>
        </p:nvSpPr>
        <p:spPr>
          <a:xfrm>
            <a:off x="1330803" y="3371254"/>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2" name="Object 12"/>
          <p:cNvGraphicFramePr>
            <a:graphicFrameLocks noChangeAspect="1"/>
          </p:cNvGraphicFramePr>
          <p:nvPr/>
        </p:nvGraphicFramePr>
        <p:xfrm>
          <a:off x="1342008" y="3287210"/>
          <a:ext cx="287151" cy="407614"/>
        </p:xfrm>
        <a:graphic>
          <a:graphicData uri="http://schemas.openxmlformats.org/presentationml/2006/ole">
            <mc:AlternateContent xmlns:mc="http://schemas.openxmlformats.org/markup-compatibility/2006">
              <mc:Choice xmlns:v="urn:schemas-microsoft-com:vml" Requires="v">
                <p:oleObj name="方程式" r:id="rId4" imgW="152280" imgH="215640" progId="Equation.3">
                  <p:embed/>
                </p:oleObj>
              </mc:Choice>
              <mc:Fallback>
                <p:oleObj name="方程式" r:id="rId4" imgW="152280" imgH="215640" progId="Equation.3">
                  <p:embed/>
                  <p:pic>
                    <p:nvPicPr>
                      <p:cNvPr id="12" name="Object 12"/>
                      <p:cNvPicPr>
                        <a:picLocks noChangeAspect="1" noChangeArrowheads="1"/>
                      </p:cNvPicPr>
                      <p:nvPr/>
                    </p:nvPicPr>
                    <p:blipFill>
                      <a:blip r:embed="rId5"/>
                      <a:srcRect/>
                      <a:stretch>
                        <a:fillRect/>
                      </a:stretch>
                    </p:blipFill>
                    <p:spPr bwMode="auto">
                      <a:xfrm>
                        <a:off x="1342008" y="3287210"/>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1346681" y="3801384"/>
          <a:ext cx="310963" cy="407614"/>
        </p:xfrm>
        <a:graphic>
          <a:graphicData uri="http://schemas.openxmlformats.org/presentationml/2006/ole">
            <mc:AlternateContent xmlns:mc="http://schemas.openxmlformats.org/markup-compatibility/2006">
              <mc:Choice xmlns:v="urn:schemas-microsoft-com:vml" Requires="v">
                <p:oleObj name="方程式" r:id="rId6" imgW="164880" imgH="215640" progId="Equation.3">
                  <p:embed/>
                </p:oleObj>
              </mc:Choice>
              <mc:Fallback>
                <p:oleObj name="方程式" r:id="rId6" imgW="164880" imgH="215640" progId="Equation.3">
                  <p:embed/>
                  <p:pic>
                    <p:nvPicPr>
                      <p:cNvPr id="13" name="Object 12"/>
                      <p:cNvPicPr>
                        <a:picLocks noChangeAspect="1" noChangeArrowheads="1"/>
                      </p:cNvPicPr>
                      <p:nvPr/>
                    </p:nvPicPr>
                    <p:blipFill>
                      <a:blip r:embed="rId7"/>
                      <a:srcRect/>
                      <a:stretch>
                        <a:fillRect/>
                      </a:stretch>
                    </p:blipFill>
                    <p:spPr bwMode="auto">
                      <a:xfrm>
                        <a:off x="1346681" y="3801384"/>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橢圓 52"/>
          <p:cNvSpPr/>
          <p:nvPr/>
        </p:nvSpPr>
        <p:spPr>
          <a:xfrm>
            <a:off x="2394926" y="3226546"/>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5" name="橢圓 53"/>
          <p:cNvSpPr/>
          <p:nvPr/>
        </p:nvSpPr>
        <p:spPr>
          <a:xfrm>
            <a:off x="2396993" y="391351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6" name="橢圓 54"/>
          <p:cNvSpPr/>
          <p:nvPr/>
        </p:nvSpPr>
        <p:spPr>
          <a:xfrm>
            <a:off x="2386729" y="499705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7" name="文字方塊 55"/>
          <p:cNvSpPr txBox="1"/>
          <p:nvPr/>
        </p:nvSpPr>
        <p:spPr>
          <a:xfrm rot="5400000">
            <a:off x="2384305" y="4291752"/>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18" name="矩形 58"/>
          <p:cNvSpPr/>
          <p:nvPr/>
        </p:nvSpPr>
        <p:spPr>
          <a:xfrm>
            <a:off x="1334073" y="5107801"/>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9" name="Object 12"/>
          <p:cNvGraphicFramePr>
            <a:graphicFrameLocks noChangeAspect="1"/>
          </p:cNvGraphicFramePr>
          <p:nvPr/>
        </p:nvGraphicFramePr>
        <p:xfrm>
          <a:off x="1270612" y="5022418"/>
          <a:ext cx="480452" cy="431426"/>
        </p:xfrm>
        <a:graphic>
          <a:graphicData uri="http://schemas.openxmlformats.org/presentationml/2006/ole">
            <mc:AlternateContent xmlns:mc="http://schemas.openxmlformats.org/markup-compatibility/2006">
              <mc:Choice xmlns:v="urn:schemas-microsoft-com:vml" Requires="v">
                <p:oleObj name="方程式" r:id="rId8" imgW="253800" imgH="228600" progId="Equation.3">
                  <p:embed/>
                </p:oleObj>
              </mc:Choice>
              <mc:Fallback>
                <p:oleObj name="方程式" r:id="rId8" imgW="253800" imgH="228600" progId="Equation.3">
                  <p:embed/>
                  <p:pic>
                    <p:nvPicPr>
                      <p:cNvPr id="19" name="Object 12"/>
                      <p:cNvPicPr>
                        <a:picLocks noChangeAspect="1" noChangeArrowheads="1"/>
                      </p:cNvPicPr>
                      <p:nvPr/>
                    </p:nvPicPr>
                    <p:blipFill>
                      <a:blip r:embed="rId9"/>
                      <a:srcRect/>
                      <a:stretch>
                        <a:fillRect/>
                      </a:stretch>
                    </p:blipFill>
                    <p:spPr bwMode="auto">
                      <a:xfrm>
                        <a:off x="1270612" y="5022418"/>
                        <a:ext cx="480452"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文字方塊 62"/>
          <p:cNvSpPr txBox="1"/>
          <p:nvPr/>
        </p:nvSpPr>
        <p:spPr>
          <a:xfrm rot="5400000">
            <a:off x="1224602" y="428130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1" name="文字方塊 71"/>
          <p:cNvSpPr txBox="1"/>
          <p:nvPr/>
        </p:nvSpPr>
        <p:spPr>
          <a:xfrm>
            <a:off x="3477757" y="317485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2" name="文字方塊 72"/>
          <p:cNvSpPr txBox="1"/>
          <p:nvPr/>
        </p:nvSpPr>
        <p:spPr>
          <a:xfrm>
            <a:off x="3493306" y="3867942"/>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3" name="文字方塊 73"/>
          <p:cNvSpPr txBox="1"/>
          <p:nvPr/>
        </p:nvSpPr>
        <p:spPr>
          <a:xfrm>
            <a:off x="3504053" y="4976435"/>
            <a:ext cx="678756" cy="852798"/>
          </a:xfrm>
          <a:prstGeom prst="rect">
            <a:avLst/>
          </a:prstGeom>
          <a:noFill/>
        </p:spPr>
        <p:txBody>
          <a:bodyPr wrap="square" rtlCol="0">
            <a:spAutoFit/>
          </a:bodyPr>
          <a:lstStyle/>
          <a:p>
            <a:pPr algn="ctr"/>
            <a:r>
              <a:rPr lang="en-US" altLang="zh-TW" sz="2471" dirty="0"/>
              <a:t>……</a:t>
            </a:r>
            <a:endParaRPr lang="zh-TW" altLang="en-US" sz="2471" dirty="0"/>
          </a:p>
        </p:txBody>
      </p:sp>
      <p:cxnSp>
        <p:nvCxnSpPr>
          <p:cNvPr id="24" name="直線單箭頭接點 74"/>
          <p:cNvCxnSpPr>
            <a:stCxn id="14" idx="6"/>
          </p:cNvCxnSpPr>
          <p:nvPr/>
        </p:nvCxnSpPr>
        <p:spPr>
          <a:xfrm>
            <a:off x="2901536" y="3479851"/>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5"/>
          <p:cNvCxnSpPr/>
          <p:nvPr/>
        </p:nvCxnSpPr>
        <p:spPr>
          <a:xfrm>
            <a:off x="2901536" y="4178456"/>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6"/>
          <p:cNvCxnSpPr/>
          <p:nvPr/>
        </p:nvCxnSpPr>
        <p:spPr>
          <a:xfrm>
            <a:off x="2893339" y="5256664"/>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7"/>
          <p:cNvCxnSpPr>
            <a:stCxn id="15" idx="6"/>
          </p:cNvCxnSpPr>
          <p:nvPr/>
        </p:nvCxnSpPr>
        <p:spPr>
          <a:xfrm flipV="1">
            <a:off x="2903603" y="3479851"/>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8"/>
          <p:cNvCxnSpPr>
            <a:stCxn id="14" idx="6"/>
          </p:cNvCxnSpPr>
          <p:nvPr/>
        </p:nvCxnSpPr>
        <p:spPr>
          <a:xfrm>
            <a:off x="2901537" y="3479851"/>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79"/>
          <p:cNvCxnSpPr>
            <a:stCxn id="14" idx="6"/>
          </p:cNvCxnSpPr>
          <p:nvPr/>
        </p:nvCxnSpPr>
        <p:spPr>
          <a:xfrm>
            <a:off x="2901537" y="3479851"/>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0"/>
          <p:cNvCxnSpPr>
            <a:stCxn id="15" idx="6"/>
          </p:cNvCxnSpPr>
          <p:nvPr/>
        </p:nvCxnSpPr>
        <p:spPr>
          <a:xfrm>
            <a:off x="2903603" y="4166824"/>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1"/>
          <p:cNvCxnSpPr>
            <a:stCxn id="16" idx="6"/>
          </p:cNvCxnSpPr>
          <p:nvPr/>
        </p:nvCxnSpPr>
        <p:spPr>
          <a:xfrm flipV="1">
            <a:off x="2893339" y="3479851"/>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2"/>
          <p:cNvCxnSpPr>
            <a:stCxn id="16" idx="6"/>
          </p:cNvCxnSpPr>
          <p:nvPr/>
        </p:nvCxnSpPr>
        <p:spPr>
          <a:xfrm flipV="1">
            <a:off x="2893339" y="4166824"/>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3"/>
          <p:cNvCxnSpPr>
            <a:endCxn id="14" idx="2"/>
          </p:cNvCxnSpPr>
          <p:nvPr/>
        </p:nvCxnSpPr>
        <p:spPr>
          <a:xfrm flipV="1">
            <a:off x="1636632" y="3479852"/>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4"/>
          <p:cNvCxnSpPr>
            <a:stCxn id="11" idx="3"/>
            <a:endCxn id="15" idx="2"/>
          </p:cNvCxnSpPr>
          <p:nvPr/>
        </p:nvCxnSpPr>
        <p:spPr>
          <a:xfrm>
            <a:off x="1633362" y="3522534"/>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5"/>
          <p:cNvCxnSpPr>
            <a:stCxn id="11" idx="3"/>
            <a:endCxn id="16" idx="2"/>
          </p:cNvCxnSpPr>
          <p:nvPr/>
        </p:nvCxnSpPr>
        <p:spPr>
          <a:xfrm>
            <a:off x="1633362" y="3522534"/>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6"/>
          <p:cNvCxnSpPr>
            <a:stCxn id="13" idx="3"/>
            <a:endCxn id="14" idx="2"/>
          </p:cNvCxnSpPr>
          <p:nvPr/>
        </p:nvCxnSpPr>
        <p:spPr>
          <a:xfrm flipV="1">
            <a:off x="1657644" y="3479851"/>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7"/>
          <p:cNvCxnSpPr>
            <a:stCxn id="10" idx="3"/>
            <a:endCxn id="15" idx="2"/>
          </p:cNvCxnSpPr>
          <p:nvPr/>
        </p:nvCxnSpPr>
        <p:spPr>
          <a:xfrm>
            <a:off x="1628228" y="4025766"/>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8"/>
          <p:cNvCxnSpPr>
            <a:stCxn id="10" idx="3"/>
            <a:endCxn id="16" idx="2"/>
          </p:cNvCxnSpPr>
          <p:nvPr/>
        </p:nvCxnSpPr>
        <p:spPr>
          <a:xfrm>
            <a:off x="1628228" y="4025766"/>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89"/>
          <p:cNvCxnSpPr>
            <a:stCxn id="19" idx="3"/>
            <a:endCxn id="14" idx="2"/>
          </p:cNvCxnSpPr>
          <p:nvPr/>
        </p:nvCxnSpPr>
        <p:spPr>
          <a:xfrm flipV="1">
            <a:off x="1691314" y="3479851"/>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0"/>
          <p:cNvCxnSpPr>
            <a:stCxn id="19" idx="3"/>
            <a:endCxn id="15" idx="2"/>
          </p:cNvCxnSpPr>
          <p:nvPr/>
        </p:nvCxnSpPr>
        <p:spPr>
          <a:xfrm flipV="1">
            <a:off x="1668047" y="4166825"/>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91"/>
          <p:cNvCxnSpPr>
            <a:stCxn id="19" idx="3"/>
            <a:endCxn id="16" idx="2"/>
          </p:cNvCxnSpPr>
          <p:nvPr/>
        </p:nvCxnSpPr>
        <p:spPr>
          <a:xfrm>
            <a:off x="1668047" y="5238536"/>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文字方塊 92"/>
          <p:cNvSpPr txBox="1"/>
          <p:nvPr/>
        </p:nvSpPr>
        <p:spPr>
          <a:xfrm rot="5400000">
            <a:off x="5615889" y="443492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43" name="文字方塊 93"/>
          <p:cNvSpPr txBox="1"/>
          <p:nvPr/>
        </p:nvSpPr>
        <p:spPr>
          <a:xfrm>
            <a:off x="5105025" y="3211929"/>
            <a:ext cx="556826" cy="472565"/>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44" name="文字方塊 94"/>
          <p:cNvSpPr txBox="1"/>
          <p:nvPr/>
        </p:nvSpPr>
        <p:spPr>
          <a:xfrm>
            <a:off x="5123641" y="3925143"/>
            <a:ext cx="556826" cy="472565"/>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45" name="文字方塊 95"/>
          <p:cNvSpPr txBox="1"/>
          <p:nvPr/>
        </p:nvSpPr>
        <p:spPr>
          <a:xfrm>
            <a:off x="5095070" y="5033505"/>
            <a:ext cx="556826" cy="472565"/>
          </a:xfrm>
          <a:prstGeom prst="rect">
            <a:avLst/>
          </a:prstGeom>
          <a:noFill/>
        </p:spPr>
        <p:txBody>
          <a:bodyPr wrap="square" rtlCol="0">
            <a:spAutoFit/>
          </a:bodyPr>
          <a:lstStyle/>
          <a:p>
            <a:r>
              <a:rPr lang="en-US" altLang="zh-TW" sz="2471" dirty="0"/>
              <a:t>y</a:t>
            </a:r>
            <a:r>
              <a:rPr lang="en-US" altLang="zh-TW" sz="2471" baseline="-25000" dirty="0"/>
              <a:t>10</a:t>
            </a:r>
            <a:endParaRPr lang="zh-TW" altLang="en-US" sz="2471" baseline="-25000" dirty="0"/>
          </a:p>
        </p:txBody>
      </p:sp>
      <p:sp>
        <p:nvSpPr>
          <p:cNvPr id="46" name="文字方塊 8"/>
          <p:cNvSpPr txBox="1"/>
          <p:nvPr/>
        </p:nvSpPr>
        <p:spPr>
          <a:xfrm>
            <a:off x="2679472" y="4165083"/>
            <a:ext cx="65" cy="244362"/>
          </a:xfrm>
          <a:prstGeom prst="rect">
            <a:avLst/>
          </a:prstGeom>
          <a:noFill/>
        </p:spPr>
        <p:txBody>
          <a:bodyPr wrap="none" lIns="0" tIns="0" rIns="0" bIns="0" rtlCol="0">
            <a:spAutoFit/>
          </a:bodyPr>
          <a:lstStyle/>
          <a:p>
            <a:endParaRPr lang="zh-TW" altLang="en-US" sz="1588" dirty="0"/>
          </a:p>
        </p:txBody>
      </p:sp>
      <p:sp>
        <p:nvSpPr>
          <p:cNvPr id="47" name="文字方塊 70"/>
          <p:cNvSpPr txBox="1"/>
          <p:nvPr/>
        </p:nvSpPr>
        <p:spPr>
          <a:xfrm>
            <a:off x="6622212" y="4389599"/>
            <a:ext cx="894947" cy="472565"/>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71" dirty="0"/>
              <a:t>Cost </a:t>
            </a:r>
          </a:p>
        </p:txBody>
      </p:sp>
      <p:sp>
        <p:nvSpPr>
          <p:cNvPr id="48" name="矩形 96"/>
          <p:cNvSpPr/>
          <p:nvPr/>
        </p:nvSpPr>
        <p:spPr>
          <a:xfrm>
            <a:off x="5670805" y="3356872"/>
            <a:ext cx="546871"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0.2</a:t>
            </a:r>
            <a:endParaRPr lang="zh-TW" altLang="en-US" sz="2118" dirty="0"/>
          </a:p>
        </p:txBody>
      </p:sp>
      <p:sp>
        <p:nvSpPr>
          <p:cNvPr id="49" name="矩形 99"/>
          <p:cNvSpPr/>
          <p:nvPr/>
        </p:nvSpPr>
        <p:spPr>
          <a:xfrm>
            <a:off x="5670806" y="4050034"/>
            <a:ext cx="546871"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0.3</a:t>
            </a:r>
            <a:endParaRPr lang="zh-TW" altLang="en-US" sz="2118" dirty="0"/>
          </a:p>
        </p:txBody>
      </p:sp>
      <p:sp>
        <p:nvSpPr>
          <p:cNvPr id="50" name="矩形 100"/>
          <p:cNvSpPr/>
          <p:nvPr/>
        </p:nvSpPr>
        <p:spPr>
          <a:xfrm>
            <a:off x="5666898" y="5144476"/>
            <a:ext cx="609103"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0.5</a:t>
            </a:r>
            <a:endParaRPr lang="zh-TW" altLang="en-US" sz="2118" dirty="0"/>
          </a:p>
        </p:txBody>
      </p:sp>
      <p:pic>
        <p:nvPicPr>
          <p:cNvPr id="53" name="圖片 107"/>
          <p:cNvPicPr preferRelativeResize="0">
            <a:picLocks/>
          </p:cNvPicPr>
          <p:nvPr/>
        </p:nvPicPr>
        <p:blipFill>
          <a:blip r:embed="rId10"/>
          <a:stretch>
            <a:fillRect/>
          </a:stretch>
        </p:blipFill>
        <p:spPr>
          <a:xfrm>
            <a:off x="367269" y="4102482"/>
            <a:ext cx="635294" cy="635294"/>
          </a:xfrm>
          <a:prstGeom prst="rect">
            <a:avLst/>
          </a:prstGeom>
          <a:ln w="38100">
            <a:solidFill>
              <a:schemeClr val="tx1"/>
            </a:solidFill>
          </a:ln>
        </p:spPr>
      </p:pic>
      <p:grpSp>
        <p:nvGrpSpPr>
          <p:cNvPr id="54" name="群組 10"/>
          <p:cNvGrpSpPr/>
          <p:nvPr/>
        </p:nvGrpSpPr>
        <p:grpSpPr>
          <a:xfrm>
            <a:off x="7561426" y="3241228"/>
            <a:ext cx="852798" cy="2316222"/>
            <a:chOff x="7905984" y="2461791"/>
            <a:chExt cx="966505" cy="2625052"/>
          </a:xfrm>
        </p:grpSpPr>
        <p:sp>
          <p:nvSpPr>
            <p:cNvPr id="55" name="矩形 109"/>
            <p:cNvSpPr/>
            <p:nvPr/>
          </p:nvSpPr>
          <p:spPr>
            <a:xfrm>
              <a:off x="8062418" y="2461791"/>
              <a:ext cx="498951" cy="2625052"/>
            </a:xfrm>
            <a:prstGeom prst="rect">
              <a:avLst/>
            </a:prstGeom>
            <a:solidFill>
              <a:schemeClr val="accent3">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56" name="文字方塊 110"/>
            <p:cNvSpPr txBox="1"/>
            <p:nvPr/>
          </p:nvSpPr>
          <p:spPr>
            <a:xfrm rot="5400000">
              <a:off x="8004608" y="3726397"/>
              <a:ext cx="769257" cy="966505"/>
            </a:xfrm>
            <a:prstGeom prst="rect">
              <a:avLst/>
            </a:prstGeom>
            <a:noFill/>
          </p:spPr>
          <p:txBody>
            <a:bodyPr wrap="square" rtlCol="0">
              <a:spAutoFit/>
            </a:bodyPr>
            <a:lstStyle/>
            <a:p>
              <a:pPr algn="ctr"/>
              <a:r>
                <a:rPr lang="en-US" altLang="zh-TW" sz="2471" dirty="0"/>
                <a:t>……</a:t>
              </a:r>
              <a:endParaRPr lang="zh-TW" altLang="en-US" sz="2471" dirty="0"/>
            </a:p>
          </p:txBody>
        </p:sp>
        <p:sp>
          <p:nvSpPr>
            <p:cNvPr id="57" name="文字方塊 111"/>
            <p:cNvSpPr txBox="1"/>
            <p:nvPr/>
          </p:nvSpPr>
          <p:spPr>
            <a:xfrm>
              <a:off x="7996358" y="2508931"/>
              <a:ext cx="631069" cy="535574"/>
            </a:xfrm>
            <a:prstGeom prst="rect">
              <a:avLst/>
            </a:prstGeom>
            <a:noFill/>
          </p:spPr>
          <p:txBody>
            <a:bodyPr wrap="square" rtlCol="0">
              <a:spAutoFit/>
            </a:bodyPr>
            <a:lstStyle/>
            <a:p>
              <a:pPr algn="ctr"/>
              <a:r>
                <a:rPr lang="en-US" altLang="zh-TW" sz="2471" dirty="0"/>
                <a:t>1</a:t>
              </a:r>
              <a:endParaRPr lang="zh-TW" altLang="en-US" sz="2471" baseline="-25000" dirty="0"/>
            </a:p>
          </p:txBody>
        </p:sp>
        <p:sp>
          <p:nvSpPr>
            <p:cNvPr id="58" name="文字方塊 112"/>
            <p:cNvSpPr txBox="1"/>
            <p:nvPr/>
          </p:nvSpPr>
          <p:spPr>
            <a:xfrm>
              <a:off x="8005216" y="3269035"/>
              <a:ext cx="631069" cy="535574"/>
            </a:xfrm>
            <a:prstGeom prst="rect">
              <a:avLst/>
            </a:prstGeom>
            <a:noFill/>
          </p:spPr>
          <p:txBody>
            <a:bodyPr wrap="square" rtlCol="0">
              <a:spAutoFit/>
            </a:bodyPr>
            <a:lstStyle/>
            <a:p>
              <a:pPr algn="ctr"/>
              <a:r>
                <a:rPr lang="en-US" altLang="zh-TW" sz="2471" dirty="0"/>
                <a:t>0</a:t>
              </a:r>
              <a:endParaRPr lang="zh-TW" altLang="en-US" sz="2471" baseline="-25000" dirty="0"/>
            </a:p>
          </p:txBody>
        </p:sp>
        <p:sp>
          <p:nvSpPr>
            <p:cNvPr id="59" name="文字方塊 113"/>
            <p:cNvSpPr txBox="1"/>
            <p:nvPr/>
          </p:nvSpPr>
          <p:spPr>
            <a:xfrm>
              <a:off x="7996358" y="4489333"/>
              <a:ext cx="631069" cy="535574"/>
            </a:xfrm>
            <a:prstGeom prst="rect">
              <a:avLst/>
            </a:prstGeom>
            <a:noFill/>
          </p:spPr>
          <p:txBody>
            <a:bodyPr wrap="square" rtlCol="0">
              <a:spAutoFit/>
            </a:bodyPr>
            <a:lstStyle/>
            <a:p>
              <a:pPr algn="ctr"/>
              <a:r>
                <a:rPr lang="en-US" altLang="zh-TW" sz="2471" dirty="0"/>
                <a:t>0</a:t>
              </a:r>
              <a:endParaRPr lang="zh-TW" altLang="en-US" sz="2471" baseline="-25000" dirty="0"/>
            </a:p>
          </p:txBody>
        </p:sp>
      </p:grpSp>
      <p:sp>
        <p:nvSpPr>
          <p:cNvPr id="60" name="左-右雙向箭號 114"/>
          <p:cNvSpPr/>
          <p:nvPr/>
        </p:nvSpPr>
        <p:spPr>
          <a:xfrm>
            <a:off x="6530147" y="4020895"/>
            <a:ext cx="1047879" cy="29547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588"/>
          </a:p>
        </p:txBody>
      </p:sp>
      <p:sp>
        <p:nvSpPr>
          <p:cNvPr id="65" name="矩形 97"/>
          <p:cNvSpPr/>
          <p:nvPr/>
        </p:nvSpPr>
        <p:spPr>
          <a:xfrm>
            <a:off x="4072733" y="3226039"/>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66" name="橢圓 98"/>
          <p:cNvSpPr/>
          <p:nvPr/>
        </p:nvSpPr>
        <p:spPr>
          <a:xfrm>
            <a:off x="4139654" y="3218887"/>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67" name="橢圓 103"/>
          <p:cNvSpPr/>
          <p:nvPr/>
        </p:nvSpPr>
        <p:spPr>
          <a:xfrm>
            <a:off x="4141721" y="3889395"/>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68" name="橢圓 104"/>
          <p:cNvSpPr/>
          <p:nvPr/>
        </p:nvSpPr>
        <p:spPr>
          <a:xfrm>
            <a:off x="4147922" y="4989401"/>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69" name="文字方塊 105"/>
          <p:cNvSpPr txBox="1"/>
          <p:nvPr/>
        </p:nvSpPr>
        <p:spPr>
          <a:xfrm rot="5400000">
            <a:off x="4145498" y="4281302"/>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70" name="矩形 2"/>
          <p:cNvSpPr/>
          <p:nvPr/>
        </p:nvSpPr>
        <p:spPr>
          <a:xfrm>
            <a:off x="7216452" y="5722371"/>
            <a:ext cx="1496372" cy="363946"/>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sz="1765" dirty="0"/>
              <a:t>True label “1”</a:t>
            </a:r>
            <a:endParaRPr lang="zh-TW" altLang="en-US" sz="1765" dirty="0"/>
          </a:p>
        </p:txBody>
      </p:sp>
      <mc:AlternateContent xmlns:mc="http://schemas.openxmlformats.org/markup-compatibility/2006" xmlns:a14="http://schemas.microsoft.com/office/drawing/2010/main">
        <mc:Choice Requires="a14">
          <p:sp>
            <p:nvSpPr>
              <p:cNvPr id="71" name="文字方塊 6"/>
              <p:cNvSpPr txBox="1"/>
              <p:nvPr/>
            </p:nvSpPr>
            <p:spPr>
              <a:xfrm>
                <a:off x="6706604" y="4940793"/>
                <a:ext cx="711862" cy="380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ea typeface="Cambria Math" panose="02040503050406030204" pitchFamily="18" charset="0"/>
                        </a:rPr>
                        <m:t>ℒ</m:t>
                      </m:r>
                      <m:r>
                        <a:rPr lang="en-US" altLang="zh-TW" sz="2471" i="1">
                          <a:latin typeface="Cambria Math" panose="02040503050406030204" pitchFamily="18" charset="0"/>
                        </a:rPr>
                        <m:t>(</m:t>
                      </m:r>
                      <m:r>
                        <a:rPr lang="zh-TW" altLang="en-US" sz="2471" i="1">
                          <a:latin typeface="Cambria Math" panose="02040503050406030204" pitchFamily="18" charset="0"/>
                        </a:rPr>
                        <m:t>𝜃</m:t>
                      </m:r>
                      <m:r>
                        <a:rPr lang="en-US" altLang="zh-TW" sz="2471" i="1">
                          <a:latin typeface="Cambria Math" panose="02040503050406030204" pitchFamily="18" charset="0"/>
                        </a:rPr>
                        <m:t>)</m:t>
                      </m:r>
                    </m:oMath>
                  </m:oMathPara>
                </a14:m>
                <a:endParaRPr lang="zh-TW" altLang="en-US" sz="2471" dirty="0"/>
              </a:p>
            </p:txBody>
          </p:sp>
        </mc:Choice>
        <mc:Fallback xmlns="">
          <p:sp>
            <p:nvSpPr>
              <p:cNvPr id="71" name="文字方塊 6"/>
              <p:cNvSpPr txBox="1">
                <a:spLocks noRot="1" noChangeAspect="1" noMove="1" noResize="1" noEditPoints="1" noAdjustHandles="1" noChangeArrowheads="1" noChangeShapeType="1" noTextEdit="1"/>
              </p:cNvSpPr>
              <p:nvPr/>
            </p:nvSpPr>
            <p:spPr>
              <a:xfrm>
                <a:off x="6706604" y="4940793"/>
                <a:ext cx="711862" cy="380232"/>
              </a:xfrm>
              <a:prstGeom prst="rect">
                <a:avLst/>
              </a:prstGeom>
              <a:blipFill>
                <a:blip r:embed="rId11"/>
                <a:stretch>
                  <a:fillRect l="-9402" r="-15385" b="-31746"/>
                </a:stretch>
              </a:blipFill>
            </p:spPr>
            <p:txBody>
              <a:bodyPr/>
              <a:lstStyle/>
              <a:p>
                <a:r>
                  <a:rPr lang="tr-TR">
                    <a:noFill/>
                  </a:rPr>
                  <a:t> </a:t>
                </a:r>
              </a:p>
            </p:txBody>
          </p:sp>
        </mc:Fallback>
      </mc:AlternateContent>
      <p:sp>
        <p:nvSpPr>
          <p:cNvPr id="72" name="文字方塊 92"/>
          <p:cNvSpPr txBox="1"/>
          <p:nvPr/>
        </p:nvSpPr>
        <p:spPr>
          <a:xfrm rot="5400000">
            <a:off x="5030899" y="4367233"/>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73" name="TextBox 72">
            <a:extLst>
              <a:ext uri="{FF2B5EF4-FFF2-40B4-BE49-F238E27FC236}">
                <a16:creationId xmlns:a16="http://schemas.microsoft.com/office/drawing/2014/main" id="{5FEB92E8-1A98-450B-9B2A-588096F6A0BA}"/>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2799163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8"/>
          <p:cNvSpPr/>
          <p:nvPr/>
        </p:nvSpPr>
        <p:spPr>
          <a:xfrm>
            <a:off x="6597470" y="5917269"/>
            <a:ext cx="322092" cy="5925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118" baseline="30000" dirty="0"/>
          </a:p>
        </p:txBody>
      </p:sp>
      <p:sp>
        <p:nvSpPr>
          <p:cNvPr id="54" name="矩形 72"/>
          <p:cNvSpPr/>
          <p:nvPr/>
        </p:nvSpPr>
        <p:spPr>
          <a:xfrm>
            <a:off x="6594688" y="4634001"/>
            <a:ext cx="282005" cy="5925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118" baseline="30000" dirty="0"/>
          </a:p>
        </p:txBody>
      </p:sp>
      <p:sp>
        <p:nvSpPr>
          <p:cNvPr id="33" name="矩形 46"/>
          <p:cNvSpPr/>
          <p:nvPr/>
        </p:nvSpPr>
        <p:spPr>
          <a:xfrm>
            <a:off x="6597471" y="2998049"/>
            <a:ext cx="322091" cy="5925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118" baseline="30000" dirty="0"/>
          </a:p>
        </p:txBody>
      </p:sp>
      <p:sp>
        <p:nvSpPr>
          <p:cNvPr id="34" name="矩形 47"/>
          <p:cNvSpPr/>
          <p:nvPr/>
        </p:nvSpPr>
        <p:spPr>
          <a:xfrm>
            <a:off x="6597470" y="3833730"/>
            <a:ext cx="341179" cy="5925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118" baseline="30000" dirty="0"/>
          </a:p>
        </p:txBody>
      </p:sp>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a training set of </a:t>
                </a:r>
                <a14:m>
                  <m:oMath xmlns:m="http://schemas.openxmlformats.org/officeDocument/2006/math">
                    <m:r>
                      <a:rPr lang="en-US" altLang="zh-TW" i="1">
                        <a:latin typeface="Cambria Math" panose="02040503050406030204" pitchFamily="18" charset="0"/>
                      </a:rPr>
                      <m:t>𝑁</m:t>
                    </m:r>
                  </m:oMath>
                </a14:m>
                <a:r>
                  <a:rPr lang="en-US" dirty="0"/>
                  <a:t> images, calculate the total loss overall all images: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r>
                      <a:rPr lang="en-US" altLang="zh-TW" i="1">
                        <a:latin typeface="Cambria Math" panose="02040503050406030204" pitchFamily="18" charset="0"/>
                      </a:rPr>
                      <m:t>=</m:t>
                    </m:r>
                    <m:nary>
                      <m:naryPr>
                        <m:chr m:val="∑"/>
                        <m:limLoc m:val="subSup"/>
                        <m:ctrlPr>
                          <a:rPr lang="en-US" altLang="zh-TW" i="1">
                            <a:latin typeface="Cambria Math" panose="02040503050406030204" pitchFamily="18" charset="0"/>
                          </a:rPr>
                        </m:ctrlPr>
                      </m:naryPr>
                      <m:sub>
                        <m:r>
                          <m:rPr>
                            <m:brk m:alnAt="25"/>
                          </m:rPr>
                          <a:rPr lang="en-US" altLang="zh-TW" i="1">
                            <a:latin typeface="Cambria Math" panose="02040503050406030204" pitchFamily="18" charset="0"/>
                          </a:rPr>
                          <m:t>𝑛</m:t>
                        </m:r>
                        <m:r>
                          <a:rPr lang="en-US" altLang="zh-TW" i="1">
                            <a:latin typeface="Cambria Math" panose="02040503050406030204" pitchFamily="18" charset="0"/>
                          </a:rPr>
                          <m:t>=1</m:t>
                        </m:r>
                      </m:sub>
                      <m:sup>
                        <m:r>
                          <a:rPr lang="en-US" altLang="zh-TW" i="1">
                            <a:latin typeface="Cambria Math" panose="02040503050406030204" pitchFamily="18" charset="0"/>
                          </a:rPr>
                          <m:t>𝑁</m:t>
                        </m:r>
                      </m:sup>
                      <m:e>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ℒ</m:t>
                            </m:r>
                          </m:e>
                          <m:sub>
                            <m:r>
                              <a:rPr lang="en-US" altLang="zh-TW" i="1">
                                <a:latin typeface="Cambria Math" panose="02040503050406030204" pitchFamily="18" charset="0"/>
                              </a:rPr>
                              <m:t>𝑛</m:t>
                            </m:r>
                          </m:sub>
                        </m:sSub>
                        <m:d>
                          <m:dPr>
                            <m:ctrlPr>
                              <a:rPr lang="en-US" altLang="zh-TW" i="1">
                                <a:latin typeface="Cambria Math" panose="02040503050406030204" pitchFamily="18" charset="0"/>
                              </a:rPr>
                            </m:ctrlPr>
                          </m:dPr>
                          <m:e>
                            <m:r>
                              <a:rPr lang="zh-TW" altLang="en-US" i="1">
                                <a:latin typeface="Cambria Math" panose="02040503050406030204" pitchFamily="18" charset="0"/>
                              </a:rPr>
                              <m:t>𝜃</m:t>
                            </m:r>
                          </m:e>
                        </m:d>
                      </m:e>
                    </m:nary>
                  </m:oMath>
                </a14:m>
                <a:endParaRPr lang="en-US" dirty="0"/>
              </a:p>
              <a:p>
                <a:r>
                  <a:rPr lang="en-US" altLang="zh-TW" dirty="0"/>
                  <a:t>Find the optimal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m:t>
                        </m:r>
                      </m:sup>
                    </m:sSup>
                  </m:oMath>
                </a14:m>
                <a:r>
                  <a:rPr lang="en-US" altLang="zh-TW" dirty="0"/>
                  <a:t> that minimize the total loss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endParaRPr lang="zh-TW" alt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90" t="-3405"/>
                </a:stretch>
              </a:blipFill>
            </p:spPr>
            <p:txBody>
              <a:bodyPr/>
              <a:lstStyle/>
              <a:p>
                <a:r>
                  <a:rPr lang="en-US">
                    <a:noFill/>
                  </a:rPr>
                  <a:t> </a:t>
                </a:r>
              </a:p>
            </p:txBody>
          </p:sp>
        </mc:Fallback>
      </mc:AlternateContent>
      <p:sp>
        <p:nvSpPr>
          <p:cNvPr id="32" name="Content Placeholder 31">
            <a:extLst>
              <a:ext uri="{FF2B5EF4-FFF2-40B4-BE49-F238E27FC236}">
                <a16:creationId xmlns:a16="http://schemas.microsoft.com/office/drawing/2014/main" id="{B06E0F1D-FD2E-4DA2-8F46-341AA8D53009}"/>
              </a:ext>
            </a:extLst>
          </p:cNvPr>
          <p:cNvSpPr>
            <a:spLocks noGrp="1"/>
          </p:cNvSpPr>
          <p:nvPr>
            <p:ph idx="10"/>
          </p:nvPr>
        </p:nvSpPr>
        <p:spPr/>
        <p:txBody>
          <a:bodyPr/>
          <a:lstStyle/>
          <a:p>
            <a:r>
              <a:rPr lang="en-US" dirty="0"/>
              <a:t>Training Neural Networks</a:t>
            </a:r>
          </a:p>
          <a:p>
            <a:endParaRPr lang="en-US" dirty="0"/>
          </a:p>
        </p:txBody>
      </p:sp>
      <p:grpSp>
        <p:nvGrpSpPr>
          <p:cNvPr id="4" name="群組 17"/>
          <p:cNvGrpSpPr/>
          <p:nvPr/>
        </p:nvGrpSpPr>
        <p:grpSpPr>
          <a:xfrm>
            <a:off x="3152884" y="2998049"/>
            <a:ext cx="401072" cy="592511"/>
            <a:chOff x="494244" y="3417283"/>
            <a:chExt cx="454548" cy="671513"/>
          </a:xfrm>
        </p:grpSpPr>
        <p:sp>
          <p:nvSpPr>
            <p:cNvPr id="5" name="矩形 18"/>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118" baseline="30000" dirty="0"/>
            </a:p>
          </p:txBody>
        </p:sp>
        <p:sp>
          <p:nvSpPr>
            <p:cNvPr id="6" name="矩形 19"/>
            <p:cNvSpPr/>
            <p:nvPr/>
          </p:nvSpPr>
          <p:spPr>
            <a:xfrm>
              <a:off x="494244" y="3522206"/>
              <a:ext cx="454548" cy="474024"/>
            </a:xfrm>
            <a:prstGeom prst="rect">
              <a:avLst/>
            </a:prstGeom>
          </p:spPr>
          <p:txBody>
            <a:bodyPr wrap="none">
              <a:spAutoFit/>
            </a:bodyPr>
            <a:lstStyle/>
            <a:p>
              <a:pPr algn="ctr"/>
              <a:r>
                <a:rPr lang="en-US" altLang="zh-TW" sz="2118" dirty="0"/>
                <a:t>x</a:t>
              </a:r>
              <a:r>
                <a:rPr lang="en-US" altLang="zh-TW" sz="2118" baseline="30000" dirty="0"/>
                <a:t>1</a:t>
              </a:r>
              <a:endParaRPr lang="zh-TW" altLang="en-US" sz="2118" baseline="30000" dirty="0"/>
            </a:p>
          </p:txBody>
        </p:sp>
      </p:grpSp>
      <p:grpSp>
        <p:nvGrpSpPr>
          <p:cNvPr id="7" name="群組 20"/>
          <p:cNvGrpSpPr/>
          <p:nvPr/>
        </p:nvGrpSpPr>
        <p:grpSpPr>
          <a:xfrm>
            <a:off x="3152883" y="3833730"/>
            <a:ext cx="401072" cy="592511"/>
            <a:chOff x="494244" y="3417283"/>
            <a:chExt cx="454548" cy="671513"/>
          </a:xfrm>
        </p:grpSpPr>
        <p:sp>
          <p:nvSpPr>
            <p:cNvPr id="8" name="矩形 21"/>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118" baseline="30000" dirty="0"/>
            </a:p>
          </p:txBody>
        </p:sp>
        <p:sp>
          <p:nvSpPr>
            <p:cNvPr id="9" name="矩形 22"/>
            <p:cNvSpPr/>
            <p:nvPr/>
          </p:nvSpPr>
          <p:spPr>
            <a:xfrm>
              <a:off x="494244" y="3522206"/>
              <a:ext cx="454548" cy="474024"/>
            </a:xfrm>
            <a:prstGeom prst="rect">
              <a:avLst/>
            </a:prstGeom>
          </p:spPr>
          <p:txBody>
            <a:bodyPr wrap="none">
              <a:spAutoFit/>
            </a:bodyPr>
            <a:lstStyle/>
            <a:p>
              <a:pPr algn="ctr"/>
              <a:r>
                <a:rPr lang="en-US" altLang="zh-TW" sz="2118" dirty="0"/>
                <a:t>x</a:t>
              </a:r>
              <a:r>
                <a:rPr lang="en-US" altLang="zh-TW" sz="2118" baseline="30000" dirty="0"/>
                <a:t>2</a:t>
              </a:r>
              <a:endParaRPr lang="zh-TW" altLang="en-US" sz="2118" baseline="30000" dirty="0"/>
            </a:p>
          </p:txBody>
        </p:sp>
      </p:grpSp>
      <p:grpSp>
        <p:nvGrpSpPr>
          <p:cNvPr id="10" name="群組 23"/>
          <p:cNvGrpSpPr/>
          <p:nvPr/>
        </p:nvGrpSpPr>
        <p:grpSpPr>
          <a:xfrm>
            <a:off x="3136853" y="5917269"/>
            <a:ext cx="433132" cy="592511"/>
            <a:chOff x="476077" y="3417283"/>
            <a:chExt cx="490883" cy="671513"/>
          </a:xfrm>
        </p:grpSpPr>
        <p:sp>
          <p:nvSpPr>
            <p:cNvPr id="11" name="矩形 2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118" baseline="30000" dirty="0"/>
            </a:p>
          </p:txBody>
        </p:sp>
        <p:sp>
          <p:nvSpPr>
            <p:cNvPr id="12" name="矩形 25"/>
            <p:cNvSpPr/>
            <p:nvPr/>
          </p:nvSpPr>
          <p:spPr>
            <a:xfrm>
              <a:off x="476077" y="3522206"/>
              <a:ext cx="490883" cy="474024"/>
            </a:xfrm>
            <a:prstGeom prst="rect">
              <a:avLst/>
            </a:prstGeom>
          </p:spPr>
          <p:txBody>
            <a:bodyPr wrap="none">
              <a:spAutoFit/>
            </a:bodyPr>
            <a:lstStyle/>
            <a:p>
              <a:pPr algn="ctr"/>
              <a:r>
                <a:rPr lang="en-US" altLang="zh-TW" sz="2118" dirty="0" err="1"/>
                <a:t>x</a:t>
              </a:r>
              <a:r>
                <a:rPr lang="en-US" altLang="zh-TW" sz="2118" baseline="30000" dirty="0" err="1"/>
                <a:t>N</a:t>
              </a:r>
              <a:endParaRPr lang="zh-TW" altLang="en-US" sz="2118" baseline="30000" dirty="0"/>
            </a:p>
          </p:txBody>
        </p:sp>
      </p:grpSp>
      <p:sp>
        <p:nvSpPr>
          <p:cNvPr id="13" name="矩形 26"/>
          <p:cNvSpPr/>
          <p:nvPr/>
        </p:nvSpPr>
        <p:spPr>
          <a:xfrm>
            <a:off x="3873099" y="3000317"/>
            <a:ext cx="852269" cy="6027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NN</a:t>
            </a:r>
            <a:endParaRPr lang="zh-TW" altLang="en-US" sz="2118" dirty="0"/>
          </a:p>
        </p:txBody>
      </p:sp>
      <p:sp>
        <p:nvSpPr>
          <p:cNvPr id="14" name="矩形 27"/>
          <p:cNvSpPr/>
          <p:nvPr/>
        </p:nvSpPr>
        <p:spPr>
          <a:xfrm>
            <a:off x="3873099" y="3828591"/>
            <a:ext cx="852269" cy="6027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NN</a:t>
            </a:r>
            <a:endParaRPr lang="zh-TW" altLang="en-US" sz="2118" dirty="0"/>
          </a:p>
        </p:txBody>
      </p:sp>
      <p:sp>
        <p:nvSpPr>
          <p:cNvPr id="15" name="矩形 28"/>
          <p:cNvSpPr/>
          <p:nvPr/>
        </p:nvSpPr>
        <p:spPr>
          <a:xfrm>
            <a:off x="3873099" y="5906993"/>
            <a:ext cx="852269" cy="6027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NN</a:t>
            </a:r>
            <a:endParaRPr lang="zh-TW" altLang="en-US" sz="2118" dirty="0"/>
          </a:p>
        </p:txBody>
      </p:sp>
      <p:sp>
        <p:nvSpPr>
          <p:cNvPr id="16" name="文字方塊 29"/>
          <p:cNvSpPr txBox="1"/>
          <p:nvPr/>
        </p:nvSpPr>
        <p:spPr>
          <a:xfrm rot="5400000">
            <a:off x="3041593" y="5315392"/>
            <a:ext cx="731184" cy="472565"/>
          </a:xfrm>
          <a:prstGeom prst="rect">
            <a:avLst/>
          </a:prstGeom>
          <a:noFill/>
        </p:spPr>
        <p:txBody>
          <a:bodyPr wrap="square" rtlCol="0">
            <a:spAutoFit/>
          </a:bodyPr>
          <a:lstStyle/>
          <a:p>
            <a:pPr algn="ctr"/>
            <a:r>
              <a:rPr lang="en-US" altLang="zh-TW" sz="2471" dirty="0"/>
              <a:t>……</a:t>
            </a:r>
            <a:endParaRPr lang="zh-TW" altLang="en-US" sz="2471" dirty="0"/>
          </a:p>
        </p:txBody>
      </p:sp>
      <p:sp>
        <p:nvSpPr>
          <p:cNvPr id="17" name="文字方塊 30"/>
          <p:cNvSpPr txBox="1"/>
          <p:nvPr/>
        </p:nvSpPr>
        <p:spPr>
          <a:xfrm rot="5400000">
            <a:off x="3988591" y="5305119"/>
            <a:ext cx="731184" cy="472565"/>
          </a:xfrm>
          <a:prstGeom prst="rect">
            <a:avLst/>
          </a:prstGeom>
          <a:noFill/>
        </p:spPr>
        <p:txBody>
          <a:bodyPr wrap="square" rtlCol="0">
            <a:spAutoFit/>
          </a:bodyPr>
          <a:lstStyle/>
          <a:p>
            <a:pPr algn="ctr"/>
            <a:r>
              <a:rPr lang="en-US" altLang="zh-TW" sz="2471" dirty="0"/>
              <a:t>……</a:t>
            </a:r>
            <a:endParaRPr lang="zh-TW" altLang="en-US" sz="2471" dirty="0"/>
          </a:p>
        </p:txBody>
      </p:sp>
      <p:cxnSp>
        <p:nvCxnSpPr>
          <p:cNvPr id="18" name="直線單箭頭接點 31"/>
          <p:cNvCxnSpPr/>
          <p:nvPr/>
        </p:nvCxnSpPr>
        <p:spPr>
          <a:xfrm flipV="1">
            <a:off x="3492467" y="3294303"/>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32"/>
          <p:cNvCxnSpPr/>
          <p:nvPr/>
        </p:nvCxnSpPr>
        <p:spPr>
          <a:xfrm flipV="1">
            <a:off x="3489855" y="4129984"/>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33"/>
          <p:cNvCxnSpPr/>
          <p:nvPr/>
        </p:nvCxnSpPr>
        <p:spPr>
          <a:xfrm flipV="1">
            <a:off x="3489854" y="6208386"/>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34"/>
          <p:cNvCxnSpPr/>
          <p:nvPr/>
        </p:nvCxnSpPr>
        <p:spPr>
          <a:xfrm flipV="1">
            <a:off x="4727981" y="3289708"/>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35"/>
          <p:cNvCxnSpPr/>
          <p:nvPr/>
        </p:nvCxnSpPr>
        <p:spPr>
          <a:xfrm flipV="1">
            <a:off x="4725368" y="4125389"/>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6"/>
          <p:cNvCxnSpPr/>
          <p:nvPr/>
        </p:nvCxnSpPr>
        <p:spPr>
          <a:xfrm flipV="1">
            <a:off x="4725368" y="6203792"/>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群組 37"/>
          <p:cNvGrpSpPr/>
          <p:nvPr/>
        </p:nvGrpSpPr>
        <p:grpSpPr>
          <a:xfrm>
            <a:off x="5123600" y="2998049"/>
            <a:ext cx="1812422" cy="592511"/>
            <a:chOff x="557211" y="3417283"/>
            <a:chExt cx="2054078" cy="671513"/>
          </a:xfrm>
        </p:grpSpPr>
        <p:sp>
          <p:nvSpPr>
            <p:cNvPr id="25" name="矩形 38"/>
            <p:cNvSpPr/>
            <p:nvPr/>
          </p:nvSpPr>
          <p:spPr>
            <a:xfrm>
              <a:off x="557211"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118" baseline="30000" dirty="0"/>
            </a:p>
          </p:txBody>
        </p:sp>
        <p:sp>
          <p:nvSpPr>
            <p:cNvPr id="26" name="矩形 39"/>
            <p:cNvSpPr/>
            <p:nvPr/>
          </p:nvSpPr>
          <p:spPr>
            <a:xfrm>
              <a:off x="2153107" y="3522206"/>
              <a:ext cx="458182" cy="474024"/>
            </a:xfrm>
            <a:prstGeom prst="rect">
              <a:avLst/>
            </a:prstGeom>
          </p:spPr>
          <p:txBody>
            <a:bodyPr wrap="none">
              <a:spAutoFit/>
            </a:bodyPr>
            <a:lstStyle/>
            <a:p>
              <a:pPr algn="ctr"/>
              <a:r>
                <a:rPr lang="en-US" altLang="zh-TW" sz="2118" dirty="0"/>
                <a:t>y</a:t>
              </a:r>
              <a:r>
                <a:rPr lang="en-US" altLang="zh-TW" sz="2118" baseline="30000" dirty="0"/>
                <a:t>1</a:t>
              </a:r>
              <a:endParaRPr lang="zh-TW" altLang="en-US" sz="2118" baseline="30000" dirty="0"/>
            </a:p>
          </p:txBody>
        </p:sp>
      </p:grpSp>
      <p:grpSp>
        <p:nvGrpSpPr>
          <p:cNvPr id="27" name="群組 40"/>
          <p:cNvGrpSpPr/>
          <p:nvPr/>
        </p:nvGrpSpPr>
        <p:grpSpPr>
          <a:xfrm>
            <a:off x="5123600" y="3833729"/>
            <a:ext cx="1795962" cy="712989"/>
            <a:chOff x="557212" y="3417283"/>
            <a:chExt cx="2035424" cy="808055"/>
          </a:xfrm>
        </p:grpSpPr>
        <p:sp>
          <p:nvSpPr>
            <p:cNvPr id="28" name="矩形 41"/>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118" baseline="30000" dirty="0"/>
            </a:p>
          </p:txBody>
        </p:sp>
        <p:sp>
          <p:nvSpPr>
            <p:cNvPr id="29" name="矩形 42"/>
            <p:cNvSpPr/>
            <p:nvPr/>
          </p:nvSpPr>
          <p:spPr>
            <a:xfrm>
              <a:off x="2164313" y="3505037"/>
              <a:ext cx="428323" cy="720301"/>
            </a:xfrm>
            <a:prstGeom prst="rect">
              <a:avLst/>
            </a:prstGeom>
          </p:spPr>
          <p:txBody>
            <a:bodyPr wrap="square">
              <a:spAutoFit/>
            </a:bodyPr>
            <a:lstStyle/>
            <a:p>
              <a:pPr algn="ctr"/>
              <a:r>
                <a:rPr lang="en-US" altLang="zh-TW" sz="2118" dirty="0"/>
                <a:t>y</a:t>
              </a:r>
              <a:r>
                <a:rPr lang="en-US" altLang="zh-TW" sz="2118" baseline="30000" dirty="0"/>
                <a:t>2</a:t>
              </a:r>
              <a:endParaRPr lang="zh-TW" altLang="en-US" sz="2118" baseline="30000" dirty="0"/>
            </a:p>
          </p:txBody>
        </p:sp>
      </p:grpSp>
      <p:grpSp>
        <p:nvGrpSpPr>
          <p:cNvPr id="30" name="群組 43"/>
          <p:cNvGrpSpPr/>
          <p:nvPr/>
        </p:nvGrpSpPr>
        <p:grpSpPr>
          <a:xfrm>
            <a:off x="5123600" y="5917269"/>
            <a:ext cx="1831522" cy="592511"/>
            <a:chOff x="557212" y="3417283"/>
            <a:chExt cx="2075724" cy="671513"/>
          </a:xfrm>
        </p:grpSpPr>
        <p:sp>
          <p:nvSpPr>
            <p:cNvPr id="31" name="矩形 44"/>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118" baseline="30000" dirty="0"/>
            </a:p>
          </p:txBody>
        </p:sp>
        <p:sp>
          <p:nvSpPr>
            <p:cNvPr id="70" name="矩形 45"/>
            <p:cNvSpPr/>
            <p:nvPr/>
          </p:nvSpPr>
          <p:spPr>
            <a:xfrm>
              <a:off x="2138420" y="3477566"/>
              <a:ext cx="494516" cy="474024"/>
            </a:xfrm>
            <a:prstGeom prst="rect">
              <a:avLst/>
            </a:prstGeom>
          </p:spPr>
          <p:txBody>
            <a:bodyPr wrap="none">
              <a:spAutoFit/>
            </a:bodyPr>
            <a:lstStyle/>
            <a:p>
              <a:pPr algn="ctr"/>
              <a:r>
                <a:rPr lang="en-US" altLang="zh-TW" sz="2118" dirty="0" err="1"/>
                <a:t>y</a:t>
              </a:r>
              <a:r>
                <a:rPr lang="en-US" altLang="zh-TW" sz="2118" baseline="30000" dirty="0" err="1"/>
                <a:t>N</a:t>
              </a:r>
              <a:endParaRPr lang="zh-TW" altLang="en-US" sz="2118" baseline="30000" dirty="0"/>
            </a:p>
          </p:txBody>
        </p:sp>
      </p:grpSp>
      <mc:AlternateContent xmlns:mc="http://schemas.openxmlformats.org/markup-compatibility/2006" xmlns:a14="http://schemas.microsoft.com/office/drawing/2010/main">
        <mc:Choice Requires="a14">
          <p:sp>
            <p:nvSpPr>
              <p:cNvPr id="36" name="文字方塊 49"/>
              <p:cNvSpPr txBox="1"/>
              <p:nvPr/>
            </p:nvSpPr>
            <p:spPr>
              <a:xfrm>
                <a:off x="5146164" y="3151228"/>
                <a:ext cx="340926"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acc>
                            <m:accPr>
                              <m:chr m:val="̂"/>
                              <m:ctrlPr>
                                <a:rPr lang="en-US" altLang="zh-TW" sz="2118" i="1">
                                  <a:latin typeface="Cambria Math" panose="02040503050406030204" pitchFamily="18" charset="0"/>
                                </a:rPr>
                              </m:ctrlPr>
                            </m:accPr>
                            <m:e>
                              <m:r>
                                <a:rPr lang="en-US" altLang="zh-TW" sz="2118" i="1">
                                  <a:latin typeface="Cambria Math" panose="02040503050406030204" pitchFamily="18" charset="0"/>
                                </a:rPr>
                                <m:t>𝑦</m:t>
                              </m:r>
                            </m:e>
                          </m:acc>
                        </m:e>
                        <m:sup>
                          <m:r>
                            <a:rPr lang="en-US" altLang="zh-TW" sz="2118" i="1">
                              <a:latin typeface="Cambria Math" panose="02040503050406030204" pitchFamily="18" charset="0"/>
                            </a:rPr>
                            <m:t>1</m:t>
                          </m:r>
                        </m:sup>
                      </m:sSup>
                    </m:oMath>
                  </m:oMathPara>
                </a14:m>
                <a:endParaRPr lang="zh-TW" altLang="en-US" sz="2118" dirty="0"/>
              </a:p>
            </p:txBody>
          </p:sp>
        </mc:Choice>
        <mc:Fallback xmlns="">
          <p:sp>
            <p:nvSpPr>
              <p:cNvPr id="36" name="文字方塊 49"/>
              <p:cNvSpPr txBox="1">
                <a:spLocks noRot="1" noChangeAspect="1" noMove="1" noResize="1" noEditPoints="1" noAdjustHandles="1" noChangeArrowheads="1" noChangeShapeType="1" noTextEdit="1"/>
              </p:cNvSpPr>
              <p:nvPr/>
            </p:nvSpPr>
            <p:spPr>
              <a:xfrm>
                <a:off x="5146164" y="3151228"/>
                <a:ext cx="340926" cy="325923"/>
              </a:xfrm>
              <a:prstGeom prst="rect">
                <a:avLst/>
              </a:prstGeom>
              <a:blipFill>
                <a:blip r:embed="rId3"/>
                <a:stretch>
                  <a:fillRect l="-17857" t="-20755" r="-50000" b="-2264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7" name="文字方塊 50"/>
              <p:cNvSpPr txBox="1"/>
              <p:nvPr/>
            </p:nvSpPr>
            <p:spPr>
              <a:xfrm>
                <a:off x="5155376" y="3976678"/>
                <a:ext cx="346762"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acc>
                            <m:accPr>
                              <m:chr m:val="̂"/>
                              <m:ctrlPr>
                                <a:rPr lang="en-US" altLang="zh-TW" sz="2118" i="1">
                                  <a:latin typeface="Cambria Math" panose="02040503050406030204" pitchFamily="18" charset="0"/>
                                </a:rPr>
                              </m:ctrlPr>
                            </m:accPr>
                            <m:e>
                              <m:r>
                                <a:rPr lang="en-US" altLang="zh-TW" sz="2118" i="1">
                                  <a:latin typeface="Cambria Math" panose="02040503050406030204" pitchFamily="18" charset="0"/>
                                </a:rPr>
                                <m:t>𝑦</m:t>
                              </m:r>
                            </m:e>
                          </m:acc>
                        </m:e>
                        <m:sup>
                          <m:r>
                            <a:rPr lang="en-US" altLang="zh-TW" sz="2118" i="1">
                              <a:latin typeface="Cambria Math" panose="02040503050406030204" pitchFamily="18" charset="0"/>
                            </a:rPr>
                            <m:t>2</m:t>
                          </m:r>
                        </m:sup>
                      </m:sSup>
                    </m:oMath>
                  </m:oMathPara>
                </a14:m>
                <a:endParaRPr lang="zh-TW" altLang="en-US" sz="2118" dirty="0"/>
              </a:p>
            </p:txBody>
          </p:sp>
        </mc:Choice>
        <mc:Fallback xmlns="">
          <p:sp>
            <p:nvSpPr>
              <p:cNvPr id="37" name="文字方塊 50"/>
              <p:cNvSpPr txBox="1">
                <a:spLocks noRot="1" noChangeAspect="1" noMove="1" noResize="1" noEditPoints="1" noAdjustHandles="1" noChangeArrowheads="1" noChangeShapeType="1" noTextEdit="1"/>
              </p:cNvSpPr>
              <p:nvPr/>
            </p:nvSpPr>
            <p:spPr>
              <a:xfrm>
                <a:off x="5155376" y="3976678"/>
                <a:ext cx="346762" cy="325923"/>
              </a:xfrm>
              <a:prstGeom prst="rect">
                <a:avLst/>
              </a:prstGeom>
              <a:blipFill>
                <a:blip r:embed="rId4"/>
                <a:stretch>
                  <a:fillRect l="-19298" t="-18519" r="-47368" b="-2222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文字方塊 51"/>
              <p:cNvSpPr txBox="1"/>
              <p:nvPr/>
            </p:nvSpPr>
            <p:spPr>
              <a:xfrm>
                <a:off x="5133820" y="6091318"/>
                <a:ext cx="385041"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acc>
                            <m:accPr>
                              <m:chr m:val="̂"/>
                              <m:ctrlPr>
                                <a:rPr lang="en-US" altLang="zh-TW" sz="2118" i="1">
                                  <a:latin typeface="Cambria Math" panose="02040503050406030204" pitchFamily="18" charset="0"/>
                                </a:rPr>
                              </m:ctrlPr>
                            </m:accPr>
                            <m:e>
                              <m:r>
                                <a:rPr lang="en-US" altLang="zh-TW" sz="2118" i="1">
                                  <a:latin typeface="Cambria Math" panose="02040503050406030204" pitchFamily="18" charset="0"/>
                                </a:rPr>
                                <m:t>𝑦</m:t>
                              </m:r>
                            </m:e>
                          </m:acc>
                        </m:e>
                        <m:sup>
                          <m:r>
                            <a:rPr lang="en-US" altLang="zh-TW" sz="2118" i="1">
                              <a:latin typeface="Cambria Math" panose="02040503050406030204" pitchFamily="18" charset="0"/>
                            </a:rPr>
                            <m:t>𝑁</m:t>
                          </m:r>
                        </m:sup>
                      </m:sSup>
                    </m:oMath>
                  </m:oMathPara>
                </a14:m>
                <a:endParaRPr lang="zh-TW" altLang="en-US" sz="2118" dirty="0"/>
              </a:p>
            </p:txBody>
          </p:sp>
        </mc:Choice>
        <mc:Fallback xmlns="">
          <p:sp>
            <p:nvSpPr>
              <p:cNvPr id="38" name="文字方塊 51"/>
              <p:cNvSpPr txBox="1">
                <a:spLocks noRot="1" noChangeAspect="1" noMove="1" noResize="1" noEditPoints="1" noAdjustHandles="1" noChangeArrowheads="1" noChangeShapeType="1" noTextEdit="1"/>
              </p:cNvSpPr>
              <p:nvPr/>
            </p:nvSpPr>
            <p:spPr>
              <a:xfrm>
                <a:off x="5133820" y="6091318"/>
                <a:ext cx="385041" cy="325923"/>
              </a:xfrm>
              <a:prstGeom prst="rect">
                <a:avLst/>
              </a:prstGeom>
              <a:blipFill>
                <a:blip r:embed="rId5"/>
                <a:stretch>
                  <a:fillRect l="-15873" t="-18519" r="-44444" b="-22222"/>
                </a:stretch>
              </a:blipFill>
            </p:spPr>
            <p:txBody>
              <a:bodyPr/>
              <a:lstStyle/>
              <a:p>
                <a:r>
                  <a:rPr lang="tr-TR">
                    <a:noFill/>
                  </a:rPr>
                  <a:t> </a:t>
                </a:r>
              </a:p>
            </p:txBody>
          </p:sp>
        </mc:Fallback>
      </mc:AlternateContent>
      <p:sp>
        <p:nvSpPr>
          <p:cNvPr id="39" name="左-右雙向箭號 52"/>
          <p:cNvSpPr/>
          <p:nvPr/>
        </p:nvSpPr>
        <p:spPr>
          <a:xfrm>
            <a:off x="5755735" y="3255673"/>
            <a:ext cx="531750" cy="15974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588"/>
          </a:p>
        </p:txBody>
      </p:sp>
      <p:sp>
        <p:nvSpPr>
          <p:cNvPr id="40" name="左-右雙向箭號 53"/>
          <p:cNvSpPr/>
          <p:nvPr/>
        </p:nvSpPr>
        <p:spPr>
          <a:xfrm>
            <a:off x="5755735" y="4068055"/>
            <a:ext cx="531750" cy="15974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588"/>
          </a:p>
        </p:txBody>
      </p:sp>
      <p:sp>
        <p:nvSpPr>
          <p:cNvPr id="41" name="左-右雙向箭號 54"/>
          <p:cNvSpPr/>
          <p:nvPr/>
        </p:nvSpPr>
        <p:spPr>
          <a:xfrm>
            <a:off x="5819271" y="6133649"/>
            <a:ext cx="531750" cy="15974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42" name="文字方塊 55"/>
              <p:cNvSpPr txBox="1"/>
              <p:nvPr/>
            </p:nvSpPr>
            <p:spPr>
              <a:xfrm>
                <a:off x="5681247" y="2849601"/>
                <a:ext cx="727250"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ea typeface="Cambria Math" panose="02040503050406030204" pitchFamily="18" charset="0"/>
                            </a:rPr>
                            <m:t>ℒ</m:t>
                          </m:r>
                        </m:e>
                        <m:sub>
                          <m:r>
                            <a:rPr lang="en-US" altLang="zh-TW" sz="2118" i="1">
                              <a:latin typeface="Cambria Math" panose="02040503050406030204" pitchFamily="18" charset="0"/>
                            </a:rPr>
                            <m:t>1</m:t>
                          </m:r>
                        </m:sub>
                      </m:sSub>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oMath>
                  </m:oMathPara>
                </a14:m>
                <a:endParaRPr lang="zh-TW" altLang="en-US" sz="2118" dirty="0"/>
              </a:p>
            </p:txBody>
          </p:sp>
        </mc:Choice>
        <mc:Fallback xmlns="">
          <p:sp>
            <p:nvSpPr>
              <p:cNvPr id="42" name="文字方塊 55"/>
              <p:cNvSpPr txBox="1">
                <a:spLocks noRot="1" noChangeAspect="1" noMove="1" noResize="1" noEditPoints="1" noAdjustHandles="1" noChangeArrowheads="1" noChangeShapeType="1" noTextEdit="1"/>
              </p:cNvSpPr>
              <p:nvPr/>
            </p:nvSpPr>
            <p:spPr>
              <a:xfrm>
                <a:off x="5681247" y="2849601"/>
                <a:ext cx="727250" cy="325923"/>
              </a:xfrm>
              <a:prstGeom prst="rect">
                <a:avLst/>
              </a:prstGeom>
              <a:blipFill>
                <a:blip r:embed="rId6"/>
                <a:stretch>
                  <a:fillRect l="-9244" b="-12963"/>
                </a:stretch>
              </a:blipFill>
            </p:spPr>
            <p:txBody>
              <a:bodyPr/>
              <a:lstStyle/>
              <a:p>
                <a:r>
                  <a:rPr lang="tr-TR">
                    <a:noFill/>
                  </a:rPr>
                  <a:t> </a:t>
                </a:r>
              </a:p>
            </p:txBody>
          </p:sp>
        </mc:Fallback>
      </mc:AlternateContent>
      <p:sp>
        <p:nvSpPr>
          <p:cNvPr id="43" name="文字方塊 58"/>
          <p:cNvSpPr txBox="1"/>
          <p:nvPr/>
        </p:nvSpPr>
        <p:spPr>
          <a:xfrm rot="5400000">
            <a:off x="4948829" y="5347617"/>
            <a:ext cx="731184" cy="472565"/>
          </a:xfrm>
          <a:prstGeom prst="rect">
            <a:avLst/>
          </a:prstGeom>
          <a:noFill/>
        </p:spPr>
        <p:txBody>
          <a:bodyPr wrap="square" rtlCol="0">
            <a:spAutoFit/>
          </a:bodyPr>
          <a:lstStyle/>
          <a:p>
            <a:pPr algn="ctr"/>
            <a:r>
              <a:rPr lang="en-US" altLang="zh-TW" sz="2471" dirty="0"/>
              <a:t>……</a:t>
            </a:r>
            <a:endParaRPr lang="zh-TW" altLang="en-US" sz="2471" dirty="0"/>
          </a:p>
        </p:txBody>
      </p:sp>
      <p:sp>
        <p:nvSpPr>
          <p:cNvPr id="44" name="文字方塊 59"/>
          <p:cNvSpPr txBox="1"/>
          <p:nvPr/>
        </p:nvSpPr>
        <p:spPr>
          <a:xfrm rot="5400000">
            <a:off x="6453498" y="5336227"/>
            <a:ext cx="731184" cy="472565"/>
          </a:xfrm>
          <a:prstGeom prst="rect">
            <a:avLst/>
          </a:prstGeom>
          <a:noFill/>
        </p:spPr>
        <p:txBody>
          <a:bodyPr wrap="square" rtlCol="0">
            <a:spAutoFit/>
          </a:bodyPr>
          <a:lstStyle/>
          <a:p>
            <a:pPr algn="ctr"/>
            <a:r>
              <a:rPr lang="en-US" altLang="zh-TW" sz="2471" dirty="0"/>
              <a:t>……</a:t>
            </a:r>
            <a:endParaRPr lang="zh-TW" altLang="en-US" sz="2471" dirty="0"/>
          </a:p>
        </p:txBody>
      </p:sp>
      <p:grpSp>
        <p:nvGrpSpPr>
          <p:cNvPr id="45" name="群組 63"/>
          <p:cNvGrpSpPr/>
          <p:nvPr/>
        </p:nvGrpSpPr>
        <p:grpSpPr>
          <a:xfrm>
            <a:off x="3150102" y="4634001"/>
            <a:ext cx="401072" cy="592511"/>
            <a:chOff x="494244" y="3417283"/>
            <a:chExt cx="454548" cy="671513"/>
          </a:xfrm>
        </p:grpSpPr>
        <p:sp>
          <p:nvSpPr>
            <p:cNvPr id="46" name="矩形 6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118" baseline="30000" dirty="0"/>
            </a:p>
          </p:txBody>
        </p:sp>
        <p:sp>
          <p:nvSpPr>
            <p:cNvPr id="47" name="矩形 65"/>
            <p:cNvSpPr/>
            <p:nvPr/>
          </p:nvSpPr>
          <p:spPr>
            <a:xfrm>
              <a:off x="494244" y="3522206"/>
              <a:ext cx="454548" cy="474024"/>
            </a:xfrm>
            <a:prstGeom prst="rect">
              <a:avLst/>
            </a:prstGeom>
          </p:spPr>
          <p:txBody>
            <a:bodyPr wrap="none">
              <a:spAutoFit/>
            </a:bodyPr>
            <a:lstStyle/>
            <a:p>
              <a:pPr algn="ctr"/>
              <a:r>
                <a:rPr lang="en-US" altLang="zh-TW" sz="2118" dirty="0"/>
                <a:t>x</a:t>
              </a:r>
              <a:r>
                <a:rPr lang="en-US" altLang="zh-TW" sz="2118" baseline="30000" dirty="0"/>
                <a:t>3</a:t>
              </a:r>
              <a:endParaRPr lang="zh-TW" altLang="en-US" sz="2118" baseline="30000" dirty="0"/>
            </a:p>
          </p:txBody>
        </p:sp>
      </p:grpSp>
      <p:sp>
        <p:nvSpPr>
          <p:cNvPr id="48" name="矩形 66"/>
          <p:cNvSpPr/>
          <p:nvPr/>
        </p:nvSpPr>
        <p:spPr>
          <a:xfrm>
            <a:off x="3870318" y="4628862"/>
            <a:ext cx="852269" cy="6027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118" dirty="0"/>
              <a:t>NN</a:t>
            </a:r>
            <a:endParaRPr lang="zh-TW" altLang="en-US" sz="2118" dirty="0"/>
          </a:p>
        </p:txBody>
      </p:sp>
      <p:cxnSp>
        <p:nvCxnSpPr>
          <p:cNvPr id="49" name="直線單箭頭接點 67"/>
          <p:cNvCxnSpPr/>
          <p:nvPr/>
        </p:nvCxnSpPr>
        <p:spPr>
          <a:xfrm flipV="1">
            <a:off x="3487073" y="4930255"/>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68"/>
          <p:cNvCxnSpPr/>
          <p:nvPr/>
        </p:nvCxnSpPr>
        <p:spPr>
          <a:xfrm flipV="1">
            <a:off x="4722587" y="4925660"/>
            <a:ext cx="368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群組 69"/>
          <p:cNvGrpSpPr/>
          <p:nvPr/>
        </p:nvGrpSpPr>
        <p:grpSpPr>
          <a:xfrm>
            <a:off x="5120820" y="4634001"/>
            <a:ext cx="1811916" cy="592511"/>
            <a:chOff x="557212" y="3417283"/>
            <a:chExt cx="2053505" cy="671513"/>
          </a:xfrm>
        </p:grpSpPr>
        <p:sp>
          <p:nvSpPr>
            <p:cNvPr id="52" name="矩形 70"/>
            <p:cNvSpPr/>
            <p:nvPr/>
          </p:nvSpPr>
          <p:spPr>
            <a:xfrm>
              <a:off x="557212" y="3417283"/>
              <a:ext cx="441206"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118" baseline="30000" dirty="0"/>
            </a:p>
          </p:txBody>
        </p:sp>
        <p:sp>
          <p:nvSpPr>
            <p:cNvPr id="53" name="矩形 71"/>
            <p:cNvSpPr/>
            <p:nvPr/>
          </p:nvSpPr>
          <p:spPr>
            <a:xfrm>
              <a:off x="2152535" y="3534167"/>
              <a:ext cx="458182" cy="474024"/>
            </a:xfrm>
            <a:prstGeom prst="rect">
              <a:avLst/>
            </a:prstGeom>
          </p:spPr>
          <p:txBody>
            <a:bodyPr wrap="none">
              <a:spAutoFit/>
            </a:bodyPr>
            <a:lstStyle/>
            <a:p>
              <a:pPr algn="ctr"/>
              <a:r>
                <a:rPr lang="en-US" altLang="zh-TW" sz="2118" dirty="0"/>
                <a:t>y</a:t>
              </a:r>
              <a:r>
                <a:rPr lang="en-US" altLang="zh-TW" sz="2118" baseline="30000" dirty="0"/>
                <a:t>3</a:t>
              </a:r>
              <a:endParaRPr lang="zh-TW" altLang="en-US" sz="2118" baseline="30000" dirty="0"/>
            </a:p>
          </p:txBody>
        </p:sp>
      </p:grpSp>
      <mc:AlternateContent xmlns:mc="http://schemas.openxmlformats.org/markup-compatibility/2006" xmlns:a14="http://schemas.microsoft.com/office/drawing/2010/main">
        <mc:Choice Requires="a14">
          <p:sp>
            <p:nvSpPr>
              <p:cNvPr id="55" name="文字方塊 73"/>
              <p:cNvSpPr txBox="1"/>
              <p:nvPr/>
            </p:nvSpPr>
            <p:spPr>
              <a:xfrm>
                <a:off x="5152595" y="4776949"/>
                <a:ext cx="346762"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acc>
                            <m:accPr>
                              <m:chr m:val="̂"/>
                              <m:ctrlPr>
                                <a:rPr lang="en-US" altLang="zh-TW" sz="2118" i="1">
                                  <a:latin typeface="Cambria Math" panose="02040503050406030204" pitchFamily="18" charset="0"/>
                                </a:rPr>
                              </m:ctrlPr>
                            </m:accPr>
                            <m:e>
                              <m:r>
                                <a:rPr lang="en-US" altLang="zh-TW" sz="2118" i="1">
                                  <a:latin typeface="Cambria Math" panose="02040503050406030204" pitchFamily="18" charset="0"/>
                                </a:rPr>
                                <m:t>𝑦</m:t>
                              </m:r>
                            </m:e>
                          </m:acc>
                        </m:e>
                        <m:sup>
                          <m:r>
                            <a:rPr lang="en-US" altLang="zh-TW" sz="2118" i="1">
                              <a:latin typeface="Cambria Math" panose="02040503050406030204" pitchFamily="18" charset="0"/>
                            </a:rPr>
                            <m:t>3</m:t>
                          </m:r>
                        </m:sup>
                      </m:sSup>
                    </m:oMath>
                  </m:oMathPara>
                </a14:m>
                <a:endParaRPr lang="zh-TW" altLang="en-US" sz="2118" dirty="0"/>
              </a:p>
            </p:txBody>
          </p:sp>
        </mc:Choice>
        <mc:Fallback xmlns="">
          <p:sp>
            <p:nvSpPr>
              <p:cNvPr id="55" name="文字方塊 73"/>
              <p:cNvSpPr txBox="1">
                <a:spLocks noRot="1" noChangeAspect="1" noMove="1" noResize="1" noEditPoints="1" noAdjustHandles="1" noChangeArrowheads="1" noChangeShapeType="1" noTextEdit="1"/>
              </p:cNvSpPr>
              <p:nvPr/>
            </p:nvSpPr>
            <p:spPr>
              <a:xfrm>
                <a:off x="5152595" y="4776949"/>
                <a:ext cx="346762" cy="325923"/>
              </a:xfrm>
              <a:prstGeom prst="rect">
                <a:avLst/>
              </a:prstGeom>
              <a:blipFill>
                <a:blip r:embed="rId7"/>
                <a:stretch>
                  <a:fillRect l="-17544" t="-20755" r="-49123" b="-22642"/>
                </a:stretch>
              </a:blipFill>
            </p:spPr>
            <p:txBody>
              <a:bodyPr/>
              <a:lstStyle/>
              <a:p>
                <a:r>
                  <a:rPr lang="tr-TR">
                    <a:noFill/>
                  </a:rPr>
                  <a:t> </a:t>
                </a:r>
              </a:p>
            </p:txBody>
          </p:sp>
        </mc:Fallback>
      </mc:AlternateContent>
      <p:sp>
        <p:nvSpPr>
          <p:cNvPr id="56" name="左-右雙向箭號 74"/>
          <p:cNvSpPr/>
          <p:nvPr/>
        </p:nvSpPr>
        <p:spPr>
          <a:xfrm>
            <a:off x="5755735" y="4868326"/>
            <a:ext cx="531750" cy="15974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588"/>
          </a:p>
        </p:txBody>
      </p:sp>
      <p:pic>
        <p:nvPicPr>
          <p:cNvPr id="57" name="圖片 89"/>
          <p:cNvPicPr preferRelativeResize="0">
            <a:picLocks/>
          </p:cNvPicPr>
          <p:nvPr/>
        </p:nvPicPr>
        <p:blipFill>
          <a:blip r:embed="rId8"/>
          <a:stretch>
            <a:fillRect/>
          </a:stretch>
        </p:blipFill>
        <p:spPr>
          <a:xfrm>
            <a:off x="2450419" y="3012541"/>
            <a:ext cx="635294" cy="635294"/>
          </a:xfrm>
          <a:prstGeom prst="rect">
            <a:avLst/>
          </a:prstGeom>
          <a:ln w="38100">
            <a:solidFill>
              <a:schemeClr val="tx1"/>
            </a:solidFill>
          </a:ln>
        </p:spPr>
      </p:pic>
      <p:pic>
        <p:nvPicPr>
          <p:cNvPr id="58" name="圖片 91"/>
          <p:cNvPicPr preferRelativeResize="0">
            <a:picLocks/>
          </p:cNvPicPr>
          <p:nvPr/>
        </p:nvPicPr>
        <p:blipFill>
          <a:blip r:embed="rId9"/>
          <a:stretch>
            <a:fillRect/>
          </a:stretch>
        </p:blipFill>
        <p:spPr>
          <a:xfrm>
            <a:off x="2432110" y="3845831"/>
            <a:ext cx="635294" cy="635294"/>
          </a:xfrm>
          <a:prstGeom prst="rect">
            <a:avLst/>
          </a:prstGeom>
          <a:ln w="38100">
            <a:solidFill>
              <a:schemeClr val="tx1"/>
            </a:solidFill>
          </a:ln>
        </p:spPr>
      </p:pic>
      <p:pic>
        <p:nvPicPr>
          <p:cNvPr id="59" name="圖片 92"/>
          <p:cNvPicPr preferRelativeResize="0">
            <a:picLocks/>
          </p:cNvPicPr>
          <p:nvPr/>
        </p:nvPicPr>
        <p:blipFill>
          <a:blip r:embed="rId10"/>
          <a:stretch>
            <a:fillRect/>
          </a:stretch>
        </p:blipFill>
        <p:spPr>
          <a:xfrm>
            <a:off x="2432110" y="4622824"/>
            <a:ext cx="635294" cy="635294"/>
          </a:xfrm>
          <a:prstGeom prst="rect">
            <a:avLst/>
          </a:prstGeom>
          <a:ln w="38100">
            <a:solidFill>
              <a:schemeClr val="tx1"/>
            </a:solidFill>
          </a:ln>
        </p:spPr>
      </p:pic>
      <p:pic>
        <p:nvPicPr>
          <p:cNvPr id="60" name="圖片 93"/>
          <p:cNvPicPr preferRelativeResize="0">
            <a:picLocks/>
          </p:cNvPicPr>
          <p:nvPr/>
        </p:nvPicPr>
        <p:blipFill>
          <a:blip r:embed="rId11"/>
          <a:stretch>
            <a:fillRect/>
          </a:stretch>
        </p:blipFill>
        <p:spPr>
          <a:xfrm>
            <a:off x="2432110" y="5906993"/>
            <a:ext cx="635294" cy="635294"/>
          </a:xfrm>
          <a:prstGeom prst="rect">
            <a:avLst/>
          </a:prstGeom>
          <a:ln w="38100">
            <a:solidFill>
              <a:schemeClr val="tx1"/>
            </a:solidFill>
          </a:ln>
        </p:spPr>
      </p:pic>
      <mc:AlternateContent xmlns:mc="http://schemas.openxmlformats.org/markup-compatibility/2006" xmlns:a14="http://schemas.microsoft.com/office/drawing/2010/main">
        <mc:Choice Requires="a14">
          <p:sp>
            <p:nvSpPr>
              <p:cNvPr id="67" name="文字方塊 55"/>
              <p:cNvSpPr txBox="1"/>
              <p:nvPr/>
            </p:nvSpPr>
            <p:spPr>
              <a:xfrm>
                <a:off x="5650484" y="3693162"/>
                <a:ext cx="733534"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ea typeface="Cambria Math" panose="02040503050406030204" pitchFamily="18" charset="0"/>
                            </a:rPr>
                            <m:t>ℒ</m:t>
                          </m:r>
                        </m:e>
                        <m:sub>
                          <m:r>
                            <a:rPr lang="en-US" altLang="zh-TW" sz="2118" i="1">
                              <a:latin typeface="Cambria Math" panose="02040503050406030204" pitchFamily="18" charset="0"/>
                            </a:rPr>
                            <m:t>2</m:t>
                          </m:r>
                        </m:sub>
                      </m:sSub>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oMath>
                  </m:oMathPara>
                </a14:m>
                <a:endParaRPr lang="zh-TW" altLang="en-US" sz="2118" dirty="0"/>
              </a:p>
            </p:txBody>
          </p:sp>
        </mc:Choice>
        <mc:Fallback xmlns="">
          <p:sp>
            <p:nvSpPr>
              <p:cNvPr id="67" name="文字方塊 55"/>
              <p:cNvSpPr txBox="1">
                <a:spLocks noRot="1" noChangeAspect="1" noMove="1" noResize="1" noEditPoints="1" noAdjustHandles="1" noChangeArrowheads="1" noChangeShapeType="1" noTextEdit="1"/>
              </p:cNvSpPr>
              <p:nvPr/>
            </p:nvSpPr>
            <p:spPr>
              <a:xfrm>
                <a:off x="5650484" y="3693162"/>
                <a:ext cx="733534" cy="325923"/>
              </a:xfrm>
              <a:prstGeom prst="rect">
                <a:avLst/>
              </a:prstGeom>
              <a:blipFill>
                <a:blip r:embed="rId12"/>
                <a:stretch>
                  <a:fillRect l="-9167" b="-1320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8" name="文字方塊 55"/>
              <p:cNvSpPr txBox="1"/>
              <p:nvPr/>
            </p:nvSpPr>
            <p:spPr>
              <a:xfrm>
                <a:off x="5736866" y="4532863"/>
                <a:ext cx="733534"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ea typeface="Cambria Math" panose="02040503050406030204" pitchFamily="18" charset="0"/>
                            </a:rPr>
                            <m:t>ℒ</m:t>
                          </m:r>
                        </m:e>
                        <m:sub>
                          <m:r>
                            <a:rPr lang="en-US" altLang="zh-TW" sz="2118" i="1">
                              <a:latin typeface="Cambria Math" panose="02040503050406030204" pitchFamily="18" charset="0"/>
                            </a:rPr>
                            <m:t>3</m:t>
                          </m:r>
                        </m:sub>
                      </m:sSub>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oMath>
                  </m:oMathPara>
                </a14:m>
                <a:endParaRPr lang="zh-TW" altLang="en-US" sz="2118" dirty="0"/>
              </a:p>
            </p:txBody>
          </p:sp>
        </mc:Choice>
        <mc:Fallback xmlns="">
          <p:sp>
            <p:nvSpPr>
              <p:cNvPr id="68" name="文字方塊 55"/>
              <p:cNvSpPr txBox="1">
                <a:spLocks noRot="1" noChangeAspect="1" noMove="1" noResize="1" noEditPoints="1" noAdjustHandles="1" noChangeArrowheads="1" noChangeShapeType="1" noTextEdit="1"/>
              </p:cNvSpPr>
              <p:nvPr/>
            </p:nvSpPr>
            <p:spPr>
              <a:xfrm>
                <a:off x="5736866" y="4532863"/>
                <a:ext cx="733534" cy="325923"/>
              </a:xfrm>
              <a:prstGeom prst="rect">
                <a:avLst/>
              </a:prstGeom>
              <a:blipFill>
                <a:blip r:embed="rId13"/>
                <a:stretch>
                  <a:fillRect l="-8333" b="-1320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9" name="文字方塊 55"/>
              <p:cNvSpPr txBox="1"/>
              <p:nvPr/>
            </p:nvSpPr>
            <p:spPr>
              <a:xfrm>
                <a:off x="5755735" y="5807768"/>
                <a:ext cx="749757" cy="325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ea typeface="Cambria Math" panose="02040503050406030204" pitchFamily="18" charset="0"/>
                            </a:rPr>
                            <m:t>ℒ</m:t>
                          </m:r>
                        </m:e>
                        <m:sub>
                          <m:r>
                            <a:rPr lang="en-US" altLang="zh-TW" sz="2118" i="1">
                              <a:latin typeface="Cambria Math" panose="02040503050406030204" pitchFamily="18" charset="0"/>
                            </a:rPr>
                            <m:t>𝑛</m:t>
                          </m:r>
                        </m:sub>
                      </m:sSub>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oMath>
                  </m:oMathPara>
                </a14:m>
                <a:endParaRPr lang="zh-TW" altLang="en-US" sz="2118" dirty="0"/>
              </a:p>
            </p:txBody>
          </p:sp>
        </mc:Choice>
        <mc:Fallback xmlns="">
          <p:sp>
            <p:nvSpPr>
              <p:cNvPr id="69" name="文字方塊 55"/>
              <p:cNvSpPr txBox="1">
                <a:spLocks noRot="1" noChangeAspect="1" noMove="1" noResize="1" noEditPoints="1" noAdjustHandles="1" noChangeArrowheads="1" noChangeShapeType="1" noTextEdit="1"/>
              </p:cNvSpPr>
              <p:nvPr/>
            </p:nvSpPr>
            <p:spPr>
              <a:xfrm>
                <a:off x="5755735" y="5807768"/>
                <a:ext cx="749757" cy="325923"/>
              </a:xfrm>
              <a:prstGeom prst="rect">
                <a:avLst/>
              </a:prstGeom>
              <a:blipFill>
                <a:blip r:embed="rId14"/>
                <a:stretch>
                  <a:fillRect l="-8130" b="-9434"/>
                </a:stretch>
              </a:blipFill>
            </p:spPr>
            <p:txBody>
              <a:bodyPr/>
              <a:lstStyle/>
              <a:p>
                <a:r>
                  <a:rPr lang="tr-TR">
                    <a:noFill/>
                  </a:rPr>
                  <a:t> </a:t>
                </a:r>
              </a:p>
            </p:txBody>
          </p:sp>
        </mc:Fallback>
      </mc:AlternateContent>
      <p:sp>
        <p:nvSpPr>
          <p:cNvPr id="64" name="TextBox 63">
            <a:extLst>
              <a:ext uri="{FF2B5EF4-FFF2-40B4-BE49-F238E27FC236}">
                <a16:creationId xmlns:a16="http://schemas.microsoft.com/office/drawing/2014/main" id="{9E3E2080-C6F7-48A1-997F-37A337BEC601}"/>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77204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404666"/>
            <a:ext cx="8875059" cy="926976"/>
          </a:xfrm>
        </p:spPr>
        <p:txBody>
          <a:bodyPr/>
          <a:lstStyle/>
          <a:p>
            <a:r>
              <a:rPr lang="en-US" dirty="0"/>
              <a:t>Loss Functions</a:t>
            </a:r>
          </a:p>
        </p:txBody>
      </p:sp>
      <p:sp>
        <p:nvSpPr>
          <p:cNvPr id="3" name="Content Placeholder 2"/>
          <p:cNvSpPr>
            <a:spLocks noGrp="1"/>
          </p:cNvSpPr>
          <p:nvPr>
            <p:ph idx="1"/>
          </p:nvPr>
        </p:nvSpPr>
        <p:spPr>
          <a:xfrm>
            <a:off x="378594" y="1844827"/>
            <a:ext cx="8456704" cy="4736177"/>
          </a:xfrm>
        </p:spPr>
        <p:txBody>
          <a:bodyPr/>
          <a:lstStyle/>
          <a:p>
            <a:r>
              <a:rPr lang="en-US" b="1" i="1" dirty="0">
                <a:solidFill>
                  <a:srgbClr val="0070C0"/>
                </a:solidFill>
              </a:rPr>
              <a:t>Classification tasks</a:t>
            </a:r>
          </a:p>
          <a:p>
            <a:endParaRPr lang="en-US" dirty="0"/>
          </a:p>
        </p:txBody>
      </p:sp>
      <p:sp>
        <p:nvSpPr>
          <p:cNvPr id="13" name="Content Placeholder 12">
            <a:extLst>
              <a:ext uri="{FF2B5EF4-FFF2-40B4-BE49-F238E27FC236}">
                <a16:creationId xmlns:a16="http://schemas.microsoft.com/office/drawing/2014/main" id="{0F30B595-F582-4D5B-A917-45F52949C46C}"/>
              </a:ext>
            </a:extLst>
          </p:cNvPr>
          <p:cNvSpPr>
            <a:spLocks noGrp="1"/>
          </p:cNvSpPr>
          <p:nvPr>
            <p:ph idx="10"/>
          </p:nvPr>
        </p:nvSpPr>
        <p:spPr>
          <a:xfrm>
            <a:off x="378594" y="1332297"/>
            <a:ext cx="5464136" cy="309082"/>
          </a:xfrm>
        </p:spPr>
        <p:txBody>
          <a:bodyPr/>
          <a:lstStyle/>
          <a:p>
            <a:r>
              <a:rPr lang="en-US" dirty="0"/>
              <a:t>Training Neural Networks</a:t>
            </a:r>
          </a:p>
        </p:txBody>
      </p:sp>
      <p:sp>
        <p:nvSpPr>
          <p:cNvPr id="12" name="TextBox 11">
            <a:extLst>
              <a:ext uri="{FF2B5EF4-FFF2-40B4-BE49-F238E27FC236}">
                <a16:creationId xmlns:a16="http://schemas.microsoft.com/office/drawing/2014/main" id="{82A6344C-8538-4FEA-8BC7-AE54834D8680}"/>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a:t>
            </a:r>
            <a:r>
              <a:rPr lang="en-US" sz="882" dirty="0" err="1"/>
              <a:t>Ismini</a:t>
            </a:r>
            <a:r>
              <a:rPr lang="en-US" sz="882" dirty="0"/>
              <a:t> </a:t>
            </a:r>
            <a:r>
              <a:rPr lang="en-US" sz="882" dirty="0" err="1"/>
              <a:t>Lourentzou</a:t>
            </a:r>
            <a:r>
              <a:rPr lang="en-US" sz="882" dirty="0"/>
              <a:t> – Introduction to Deep Learning</a:t>
            </a:r>
          </a:p>
        </p:txBody>
      </p:sp>
      <p:sp>
        <p:nvSpPr>
          <p:cNvPr id="14" name="Ορθογώνιο 17"/>
          <p:cNvSpPr/>
          <p:nvPr/>
        </p:nvSpPr>
        <p:spPr>
          <a:xfrm>
            <a:off x="738216" y="2465846"/>
            <a:ext cx="1087221" cy="581057"/>
          </a:xfrm>
          <a:prstGeom prst="rect">
            <a:avLst/>
          </a:prstGeom>
        </p:spPr>
        <p:txBody>
          <a:bodyPr wrap="none">
            <a:spAutoFit/>
          </a:bodyPr>
          <a:lstStyle/>
          <a:p>
            <a:r>
              <a:rPr lang="en-US" sz="1588" b="1" dirty="0">
                <a:solidFill>
                  <a:srgbClr val="222222"/>
                </a:solidFill>
              </a:rPr>
              <a:t>Training </a:t>
            </a:r>
          </a:p>
          <a:p>
            <a:r>
              <a:rPr lang="en-US" sz="1588" b="1" dirty="0">
                <a:solidFill>
                  <a:srgbClr val="222222"/>
                </a:solidFill>
              </a:rPr>
              <a:t>examples</a:t>
            </a:r>
            <a:endParaRPr lang="el-GR" sz="1588" dirty="0"/>
          </a:p>
        </p:txBody>
      </p:sp>
      <p:sp>
        <p:nvSpPr>
          <p:cNvPr id="15" name="Ορθογώνιο 20"/>
          <p:cNvSpPr/>
          <p:nvPr/>
        </p:nvSpPr>
        <p:spPr>
          <a:xfrm>
            <a:off x="738217" y="3650474"/>
            <a:ext cx="877163" cy="581057"/>
          </a:xfrm>
          <a:prstGeom prst="rect">
            <a:avLst/>
          </a:prstGeom>
        </p:spPr>
        <p:txBody>
          <a:bodyPr wrap="none">
            <a:spAutoFit/>
          </a:bodyPr>
          <a:lstStyle/>
          <a:p>
            <a:r>
              <a:rPr lang="en-US" sz="1588" b="1" dirty="0">
                <a:solidFill>
                  <a:srgbClr val="222222"/>
                </a:solidFill>
              </a:rPr>
              <a:t>Output </a:t>
            </a:r>
          </a:p>
          <a:p>
            <a:r>
              <a:rPr lang="en-US" sz="1588" b="1" dirty="0">
                <a:solidFill>
                  <a:srgbClr val="222222"/>
                </a:solidFill>
              </a:rPr>
              <a:t>Layer</a:t>
            </a:r>
            <a:endParaRPr lang="el-GR" sz="1588" dirty="0"/>
          </a:p>
        </p:txBody>
      </p:sp>
      <p:sp>
        <p:nvSpPr>
          <p:cNvPr id="16" name="TextBox 15"/>
          <p:cNvSpPr txBox="1"/>
          <p:nvPr/>
        </p:nvSpPr>
        <p:spPr>
          <a:xfrm>
            <a:off x="1793766" y="3627841"/>
            <a:ext cx="3375071" cy="553998"/>
          </a:xfrm>
          <a:prstGeom prst="rect">
            <a:avLst/>
          </a:prstGeom>
          <a:noFill/>
        </p:spPr>
        <p:txBody>
          <a:bodyPr wrap="square" rtlCol="0">
            <a:spAutoFit/>
          </a:bodyPr>
          <a:lstStyle/>
          <a:p>
            <a:pPr algn="ctr"/>
            <a:r>
              <a:rPr lang="en-US" sz="1588" dirty="0" err="1"/>
              <a:t>Softmax</a:t>
            </a:r>
            <a:r>
              <a:rPr lang="en-US" sz="1588" dirty="0"/>
              <a:t> Activations</a:t>
            </a:r>
          </a:p>
          <a:p>
            <a:pPr algn="ctr"/>
            <a:r>
              <a:rPr lang="en-US" sz="1412" dirty="0"/>
              <a:t> [maps </a:t>
            </a:r>
            <a:r>
              <a:rPr lang="en-US" sz="1412" dirty="0">
                <a:solidFill>
                  <a:srgbClr val="222222"/>
                </a:solidFill>
              </a:rPr>
              <a:t>to a probability distribution]</a:t>
            </a:r>
            <a:endParaRPr lang="el-GR" sz="1412" dirty="0"/>
          </a:p>
        </p:txBody>
      </p:sp>
      <p:sp>
        <p:nvSpPr>
          <p:cNvPr id="17" name="Ορθογώνιο 23"/>
          <p:cNvSpPr/>
          <p:nvPr/>
        </p:nvSpPr>
        <p:spPr>
          <a:xfrm>
            <a:off x="696275" y="5017412"/>
            <a:ext cx="1441228" cy="336695"/>
          </a:xfrm>
          <a:prstGeom prst="rect">
            <a:avLst/>
          </a:prstGeom>
        </p:spPr>
        <p:txBody>
          <a:bodyPr wrap="none">
            <a:spAutoFit/>
          </a:bodyPr>
          <a:lstStyle/>
          <a:p>
            <a:r>
              <a:rPr lang="en-US" sz="1588" b="1" dirty="0">
                <a:solidFill>
                  <a:srgbClr val="222222"/>
                </a:solidFill>
              </a:rPr>
              <a:t>Loss function</a:t>
            </a:r>
          </a:p>
        </p:txBody>
      </p:sp>
      <p:sp>
        <p:nvSpPr>
          <p:cNvPr id="18" name="TextBox 17"/>
          <p:cNvSpPr txBox="1"/>
          <p:nvPr/>
        </p:nvSpPr>
        <p:spPr>
          <a:xfrm>
            <a:off x="1795425" y="5025083"/>
            <a:ext cx="2669582" cy="336695"/>
          </a:xfrm>
          <a:prstGeom prst="rect">
            <a:avLst/>
          </a:prstGeom>
          <a:noFill/>
        </p:spPr>
        <p:txBody>
          <a:bodyPr wrap="square" rtlCol="0">
            <a:spAutoFit/>
          </a:bodyPr>
          <a:lstStyle/>
          <a:p>
            <a:pPr algn="ctr"/>
            <a:r>
              <a:rPr lang="en-US" sz="1588" b="1" i="1" dirty="0">
                <a:solidFill>
                  <a:srgbClr val="FF0000"/>
                </a:solidFill>
              </a:rPr>
              <a:t>Cross-entropy</a:t>
            </a:r>
            <a:endParaRPr lang="el-GR" sz="1588" b="1" i="1" dirty="0">
              <a:solidFill>
                <a:srgbClr val="FF0000"/>
              </a:solidFill>
            </a:endParaRPr>
          </a:p>
        </p:txBody>
      </p:sp>
      <p:pic>
        <p:nvPicPr>
          <p:cNvPr id="19" name="Εικόνα 31"/>
          <p:cNvPicPr>
            <a:picLocks noChangeAspect="1"/>
          </p:cNvPicPr>
          <p:nvPr/>
        </p:nvPicPr>
        <p:blipFill>
          <a:blip r:embed="rId3"/>
          <a:stretch>
            <a:fillRect/>
          </a:stretch>
        </p:blipFill>
        <p:spPr>
          <a:xfrm>
            <a:off x="5334438" y="3661062"/>
            <a:ext cx="2554941" cy="5939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618953" y="4887637"/>
                <a:ext cx="5279882" cy="6107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12" i="1">
                          <a:latin typeface="Cambria Math" panose="02040503050406030204" pitchFamily="18" charset="0"/>
                          <a:ea typeface="Cambria Math" panose="02040503050406030204" pitchFamily="18" charset="0"/>
                        </a:rPr>
                        <m:t>ℒ</m:t>
                      </m:r>
                      <m:d>
                        <m:dPr>
                          <m:ctrlPr>
                            <a:rPr lang="en-US" sz="1412" i="1">
                              <a:latin typeface="Cambria Math" panose="02040503050406030204" pitchFamily="18" charset="0"/>
                            </a:rPr>
                          </m:ctrlPr>
                        </m:dPr>
                        <m:e>
                          <m:r>
                            <a:rPr lang="el-GR" sz="1412" i="1">
                              <a:latin typeface="Cambria Math" charset="0"/>
                            </a:rPr>
                            <m:t>𝜃</m:t>
                          </m:r>
                        </m:e>
                      </m:d>
                      <m:r>
                        <a:rPr lang="el-GR" sz="1412" i="1">
                          <a:latin typeface="Cambria Math" charset="0"/>
                        </a:rPr>
                        <m:t>=</m:t>
                      </m:r>
                      <m:r>
                        <a:rPr lang="en-US" sz="1412" i="1">
                          <a:latin typeface="Cambria Math" charset="0"/>
                        </a:rPr>
                        <m:t>−</m:t>
                      </m:r>
                      <m:f>
                        <m:fPr>
                          <m:ctrlPr>
                            <a:rPr lang="mr-IN" sz="1412" i="1">
                              <a:latin typeface="Cambria Math" panose="02040503050406030204" pitchFamily="18" charset="0"/>
                            </a:rPr>
                          </m:ctrlPr>
                        </m:fPr>
                        <m:num>
                          <m:r>
                            <a:rPr lang="en-US" sz="1412" i="1">
                              <a:latin typeface="Cambria Math" charset="0"/>
                            </a:rPr>
                            <m:t>1</m:t>
                          </m:r>
                        </m:num>
                        <m:den>
                          <m:r>
                            <a:rPr lang="en-US" sz="1412" i="1">
                              <a:latin typeface="Cambria Math" panose="02040503050406030204" pitchFamily="18" charset="0"/>
                            </a:rPr>
                            <m:t>𝑁</m:t>
                          </m:r>
                        </m:den>
                      </m:f>
                      <m:nary>
                        <m:naryPr>
                          <m:chr m:val="∑"/>
                          <m:ctrlPr>
                            <a:rPr lang="is-IS" sz="1412" i="1">
                              <a:latin typeface="Cambria Math" panose="02040503050406030204" pitchFamily="18" charset="0"/>
                            </a:rPr>
                          </m:ctrlPr>
                        </m:naryPr>
                        <m:sub>
                          <m:r>
                            <m:rPr>
                              <m:brk m:alnAt="23"/>
                            </m:rPr>
                            <a:rPr lang="en-US" sz="1412" i="1">
                              <a:latin typeface="Cambria Math" charset="0"/>
                            </a:rPr>
                            <m:t>𝑖</m:t>
                          </m:r>
                          <m:r>
                            <a:rPr lang="en-US" sz="1412" i="1">
                              <a:latin typeface="Cambria Math" charset="0"/>
                            </a:rPr>
                            <m:t>=1</m:t>
                          </m:r>
                        </m:sub>
                        <m:sup>
                          <m:r>
                            <a:rPr lang="en-US" sz="1412" i="1">
                              <a:latin typeface="Cambria Math" panose="02040503050406030204" pitchFamily="18" charset="0"/>
                            </a:rPr>
                            <m:t>𝑁</m:t>
                          </m:r>
                        </m:sup>
                        <m:e>
                          <m:nary>
                            <m:naryPr>
                              <m:chr m:val="∑"/>
                              <m:ctrlPr>
                                <a:rPr lang="is-IS" sz="1412" i="1">
                                  <a:latin typeface="Cambria Math" panose="02040503050406030204" pitchFamily="18" charset="0"/>
                                </a:rPr>
                              </m:ctrlPr>
                            </m:naryPr>
                            <m:sub>
                              <m:r>
                                <m:rPr>
                                  <m:brk m:alnAt="23"/>
                                </m:rPr>
                                <a:rPr lang="en-US" sz="1412" i="1">
                                  <a:latin typeface="Cambria Math" charset="0"/>
                                </a:rPr>
                                <m:t>𝑘</m:t>
                              </m:r>
                              <m:r>
                                <a:rPr lang="en-US" sz="1412" i="1">
                                  <a:latin typeface="Cambria Math" charset="0"/>
                                </a:rPr>
                                <m:t>=1</m:t>
                              </m:r>
                            </m:sub>
                            <m:sup>
                              <m:r>
                                <a:rPr lang="en-US" sz="1412" i="1">
                                  <a:latin typeface="Cambria Math" charset="0"/>
                                </a:rPr>
                                <m:t>𝐾</m:t>
                              </m:r>
                            </m:sup>
                            <m:e>
                              <m:d>
                                <m:dPr>
                                  <m:begChr m:val="["/>
                                  <m:endChr m:val="]"/>
                                  <m:ctrlPr>
                                    <a:rPr lang="mr-IN" sz="1412" i="1">
                                      <a:latin typeface="Cambria Math" panose="02040503050406030204" pitchFamily="18" charset="0"/>
                                    </a:rPr>
                                  </m:ctrlPr>
                                </m:dPr>
                                <m:e>
                                  <m:sSubSup>
                                    <m:sSubSupPr>
                                      <m:ctrlPr>
                                        <a:rPr lang="en-US" sz="1412" i="1">
                                          <a:latin typeface="Cambria Math" panose="02040503050406030204" pitchFamily="18" charset="0"/>
                                        </a:rPr>
                                      </m:ctrlPr>
                                    </m:sSubSupPr>
                                    <m:e>
                                      <m:r>
                                        <a:rPr lang="en-US" sz="1412" i="1">
                                          <a:latin typeface="Cambria Math" charset="0"/>
                                        </a:rPr>
                                        <m:t>𝑦</m:t>
                                      </m:r>
                                    </m:e>
                                    <m:sub>
                                      <m:r>
                                        <a:rPr lang="en-US" sz="1412" i="1">
                                          <a:latin typeface="Cambria Math" charset="0"/>
                                        </a:rPr>
                                        <m:t>𝑘</m:t>
                                      </m:r>
                                    </m:sub>
                                    <m:sup>
                                      <m:r>
                                        <a:rPr lang="en-US" sz="1412" i="1">
                                          <a:latin typeface="Cambria Math" charset="0"/>
                                        </a:rPr>
                                        <m:t>(</m:t>
                                      </m:r>
                                      <m:r>
                                        <a:rPr lang="en-US" sz="1412" i="1">
                                          <a:latin typeface="Cambria Math" charset="0"/>
                                        </a:rPr>
                                        <m:t>𝑖</m:t>
                                      </m:r>
                                      <m:r>
                                        <a:rPr lang="en-US" sz="1412" i="1">
                                          <a:latin typeface="Cambria Math" charset="0"/>
                                        </a:rPr>
                                        <m:t>)</m:t>
                                      </m:r>
                                    </m:sup>
                                  </m:sSubSup>
                                  <m:func>
                                    <m:funcPr>
                                      <m:ctrlPr>
                                        <a:rPr lang="en-US" sz="1412" i="1">
                                          <a:latin typeface="Cambria Math" panose="02040503050406030204" pitchFamily="18" charset="0"/>
                                        </a:rPr>
                                      </m:ctrlPr>
                                    </m:funcPr>
                                    <m:fName>
                                      <m:r>
                                        <m:rPr>
                                          <m:sty m:val="p"/>
                                        </m:rPr>
                                        <a:rPr lang="en-US" sz="1412">
                                          <a:latin typeface="Cambria Math" charset="0"/>
                                        </a:rPr>
                                        <m:t>log</m:t>
                                      </m:r>
                                    </m:fName>
                                    <m:e>
                                      <m:sSubSup>
                                        <m:sSubSupPr>
                                          <m:ctrlPr>
                                            <a:rPr lang="en-US" sz="1412" i="1">
                                              <a:latin typeface="Cambria Math" panose="02040503050406030204" pitchFamily="18" charset="0"/>
                                            </a:rPr>
                                          </m:ctrlPr>
                                        </m:sSubSupPr>
                                        <m:e>
                                          <m:acc>
                                            <m:accPr>
                                              <m:chr m:val="̂"/>
                                              <m:ctrlPr>
                                                <a:rPr lang="en-US" sz="1412" i="1">
                                                  <a:latin typeface="Cambria Math" panose="02040503050406030204" pitchFamily="18" charset="0"/>
                                                </a:rPr>
                                              </m:ctrlPr>
                                            </m:accPr>
                                            <m:e>
                                              <m:r>
                                                <a:rPr lang="en-US" sz="1412" i="1">
                                                  <a:latin typeface="Cambria Math" charset="0"/>
                                                </a:rPr>
                                                <m:t>𝑦</m:t>
                                              </m:r>
                                            </m:e>
                                          </m:acc>
                                        </m:e>
                                        <m:sub>
                                          <m:r>
                                            <a:rPr lang="en-US" sz="1412" i="1">
                                              <a:latin typeface="Cambria Math" charset="0"/>
                                            </a:rPr>
                                            <m:t>𝑘</m:t>
                                          </m:r>
                                        </m:sub>
                                        <m:sup>
                                          <m:r>
                                            <a:rPr lang="en-US" sz="1412" i="1">
                                              <a:latin typeface="Cambria Math" charset="0"/>
                                            </a:rPr>
                                            <m:t>(</m:t>
                                          </m:r>
                                          <m:r>
                                            <a:rPr lang="en-US" sz="1412" i="1">
                                              <a:latin typeface="Cambria Math" charset="0"/>
                                            </a:rPr>
                                            <m:t>𝑖</m:t>
                                          </m:r>
                                          <m:r>
                                            <a:rPr lang="en-US" sz="1412" i="1">
                                              <a:latin typeface="Cambria Math" charset="0"/>
                                            </a:rPr>
                                            <m:t>)</m:t>
                                          </m:r>
                                        </m:sup>
                                      </m:sSubSup>
                                      <m:r>
                                        <a:rPr lang="en-US" sz="1412" i="1">
                                          <a:latin typeface="Cambria Math" charset="0"/>
                                        </a:rPr>
                                        <m:t>+</m:t>
                                      </m:r>
                                      <m:d>
                                        <m:dPr>
                                          <m:ctrlPr>
                                            <a:rPr lang="mr-IN" sz="1412" i="1">
                                              <a:latin typeface="Cambria Math" panose="02040503050406030204" pitchFamily="18" charset="0"/>
                                            </a:rPr>
                                          </m:ctrlPr>
                                        </m:dPr>
                                        <m:e>
                                          <m:r>
                                            <a:rPr lang="en-US" sz="1412" i="1">
                                              <a:latin typeface="Cambria Math" charset="0"/>
                                            </a:rPr>
                                            <m:t>1−</m:t>
                                          </m:r>
                                          <m:sSubSup>
                                            <m:sSubSupPr>
                                              <m:ctrlPr>
                                                <a:rPr lang="en-US" sz="1412" i="1">
                                                  <a:latin typeface="Cambria Math" panose="02040503050406030204" pitchFamily="18" charset="0"/>
                                                </a:rPr>
                                              </m:ctrlPr>
                                            </m:sSubSupPr>
                                            <m:e>
                                              <m:r>
                                                <a:rPr lang="en-US" sz="1412" i="1">
                                                  <a:latin typeface="Cambria Math" charset="0"/>
                                                </a:rPr>
                                                <m:t>𝑦</m:t>
                                              </m:r>
                                            </m:e>
                                            <m:sub>
                                              <m:r>
                                                <a:rPr lang="en-US" sz="1412" i="1">
                                                  <a:latin typeface="Cambria Math" charset="0"/>
                                                </a:rPr>
                                                <m:t>𝑘</m:t>
                                              </m:r>
                                            </m:sub>
                                            <m:sup>
                                              <m:r>
                                                <a:rPr lang="en-US" sz="1412" i="1">
                                                  <a:latin typeface="Cambria Math" charset="0"/>
                                                </a:rPr>
                                                <m:t>(</m:t>
                                              </m:r>
                                              <m:r>
                                                <a:rPr lang="en-US" sz="1412" i="1">
                                                  <a:latin typeface="Cambria Math" charset="0"/>
                                                </a:rPr>
                                                <m:t>𝑖</m:t>
                                              </m:r>
                                              <m:r>
                                                <a:rPr lang="en-US" sz="1412" i="1">
                                                  <a:latin typeface="Cambria Math" charset="0"/>
                                                </a:rPr>
                                                <m:t>)</m:t>
                                              </m:r>
                                            </m:sup>
                                          </m:sSubSup>
                                        </m:e>
                                      </m:d>
                                      <m:r>
                                        <a:rPr lang="en-US" sz="1412" i="1">
                                          <a:latin typeface="Cambria Math" charset="0"/>
                                        </a:rPr>
                                        <m:t> </m:t>
                                      </m:r>
                                    </m:e>
                                  </m:func>
                                  <m:func>
                                    <m:funcPr>
                                      <m:ctrlPr>
                                        <a:rPr lang="en-US" sz="1412" i="1">
                                          <a:latin typeface="Cambria Math" panose="02040503050406030204" pitchFamily="18" charset="0"/>
                                        </a:rPr>
                                      </m:ctrlPr>
                                    </m:funcPr>
                                    <m:fName>
                                      <m:r>
                                        <m:rPr>
                                          <m:sty m:val="p"/>
                                        </m:rPr>
                                        <a:rPr lang="en-US" sz="1412">
                                          <a:latin typeface="Cambria Math" charset="0"/>
                                        </a:rPr>
                                        <m:t>log</m:t>
                                      </m:r>
                                    </m:fName>
                                    <m:e>
                                      <m:d>
                                        <m:dPr>
                                          <m:ctrlPr>
                                            <a:rPr lang="mr-IN" sz="1412" i="1">
                                              <a:latin typeface="Cambria Math" panose="02040503050406030204" pitchFamily="18" charset="0"/>
                                            </a:rPr>
                                          </m:ctrlPr>
                                        </m:dPr>
                                        <m:e>
                                          <m:r>
                                            <a:rPr lang="en-US" sz="1412" i="1">
                                              <a:latin typeface="Cambria Math" charset="0"/>
                                            </a:rPr>
                                            <m:t>1− </m:t>
                                          </m:r>
                                          <m:sSubSup>
                                            <m:sSubSupPr>
                                              <m:ctrlPr>
                                                <a:rPr lang="en-US" sz="1412" i="1">
                                                  <a:latin typeface="Cambria Math" panose="02040503050406030204" pitchFamily="18" charset="0"/>
                                                </a:rPr>
                                              </m:ctrlPr>
                                            </m:sSubSupPr>
                                            <m:e>
                                              <m:acc>
                                                <m:accPr>
                                                  <m:chr m:val="̂"/>
                                                  <m:ctrlPr>
                                                    <a:rPr lang="en-US" sz="1412" i="1">
                                                      <a:latin typeface="Cambria Math" panose="02040503050406030204" pitchFamily="18" charset="0"/>
                                                    </a:rPr>
                                                  </m:ctrlPr>
                                                </m:accPr>
                                                <m:e>
                                                  <m:r>
                                                    <a:rPr lang="en-US" sz="1412" i="1">
                                                      <a:latin typeface="Cambria Math" charset="0"/>
                                                    </a:rPr>
                                                    <m:t>𝑦</m:t>
                                                  </m:r>
                                                </m:e>
                                              </m:acc>
                                            </m:e>
                                            <m:sub>
                                              <m:r>
                                                <a:rPr lang="en-US" sz="1412" i="1">
                                                  <a:latin typeface="Cambria Math" charset="0"/>
                                                </a:rPr>
                                                <m:t>𝑘</m:t>
                                              </m:r>
                                            </m:sub>
                                            <m:sup>
                                              <m:d>
                                                <m:dPr>
                                                  <m:ctrlPr>
                                                    <a:rPr lang="en-US" sz="1412" i="1">
                                                      <a:latin typeface="Cambria Math" panose="02040503050406030204" pitchFamily="18" charset="0"/>
                                                    </a:rPr>
                                                  </m:ctrlPr>
                                                </m:dPr>
                                                <m:e>
                                                  <m:r>
                                                    <a:rPr lang="en-US" sz="1412" i="1">
                                                      <a:latin typeface="Cambria Math" charset="0"/>
                                                    </a:rPr>
                                                    <m:t>𝑖</m:t>
                                                  </m:r>
                                                </m:e>
                                              </m:d>
                                            </m:sup>
                                          </m:sSubSup>
                                        </m:e>
                                      </m:d>
                                    </m:e>
                                  </m:func>
                                </m:e>
                              </m:d>
                            </m:e>
                          </m:nary>
                        </m:e>
                      </m:nary>
                    </m:oMath>
                  </m:oMathPara>
                </a14:m>
                <a:endParaRPr lang="el-GR" sz="1412" dirty="0"/>
              </a:p>
            </p:txBody>
          </p:sp>
        </mc:Choice>
        <mc:Fallback xmlns="">
          <p:sp>
            <p:nvSpPr>
              <p:cNvPr id="20" name="TextBox 19"/>
              <p:cNvSpPr txBox="1">
                <a:spLocks noRot="1" noChangeAspect="1" noMove="1" noResize="1" noEditPoints="1" noAdjustHandles="1" noChangeArrowheads="1" noChangeShapeType="1" noTextEdit="1"/>
              </p:cNvSpPr>
              <p:nvPr/>
            </p:nvSpPr>
            <p:spPr>
              <a:xfrm>
                <a:off x="3618953" y="4887637"/>
                <a:ext cx="5279882" cy="610745"/>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30542" y="2603026"/>
                <a:ext cx="6099500" cy="336695"/>
              </a:xfrm>
              <a:prstGeom prst="rect">
                <a:avLst/>
              </a:prstGeom>
              <a:noFill/>
            </p:spPr>
            <p:txBody>
              <a:bodyPr wrap="square" rtlCol="0">
                <a:spAutoFit/>
              </a:bodyPr>
              <a:lstStyle/>
              <a:p>
                <a:pPr algn="ctr"/>
                <a:r>
                  <a:rPr lang="en-US" sz="1588" dirty="0">
                    <a:solidFill>
                      <a:srgbClr val="222222"/>
                    </a:solidFill>
                    <a:ea typeface="Cambria Math" panose="02040503050406030204" pitchFamily="18" charset="0"/>
                  </a:rPr>
                  <a:t>Pairs of 𝑁 inputs </a:t>
                </a:r>
                <a14:m>
                  <m:oMath xmlns:m="http://schemas.openxmlformats.org/officeDocument/2006/math">
                    <m:sSub>
                      <m:sSubPr>
                        <m:ctrlPr>
                          <a:rPr lang="en-US" sz="1412" i="1" dirty="0">
                            <a:latin typeface="Cambria Math" panose="02040503050406030204" pitchFamily="18" charset="0"/>
                          </a:rPr>
                        </m:ctrlPr>
                      </m:sSubPr>
                      <m:e>
                        <m:r>
                          <a:rPr lang="en-US" sz="1412" i="1" dirty="0">
                            <a:latin typeface="Cambria Math" panose="02040503050406030204" pitchFamily="18" charset="0"/>
                          </a:rPr>
                          <m:t>𝑥</m:t>
                        </m:r>
                      </m:e>
                      <m:sub>
                        <m:r>
                          <a:rPr lang="en-US" sz="1412" i="1" dirty="0">
                            <a:latin typeface="Cambria Math" panose="02040503050406030204" pitchFamily="18" charset="0"/>
                          </a:rPr>
                          <m:t>𝑖</m:t>
                        </m:r>
                      </m:sub>
                    </m:sSub>
                  </m:oMath>
                </a14:m>
                <a:r>
                  <a:rPr lang="en-US" sz="1588" dirty="0">
                    <a:solidFill>
                      <a:srgbClr val="222222"/>
                    </a:solidFill>
                    <a:ea typeface="Cambria Math" panose="02040503050406030204" pitchFamily="18" charset="0"/>
                  </a:rPr>
                  <a:t> and ground-truth class labels </a:t>
                </a:r>
                <a14:m>
                  <m:oMath xmlns:m="http://schemas.openxmlformats.org/officeDocument/2006/math">
                    <m:sSub>
                      <m:sSubPr>
                        <m:ctrlPr>
                          <a:rPr lang="en-US" sz="1412" i="1" dirty="0">
                            <a:latin typeface="Cambria Math" panose="02040503050406030204" pitchFamily="18" charset="0"/>
                          </a:rPr>
                        </m:ctrlPr>
                      </m:sSubPr>
                      <m:e>
                        <m:r>
                          <a:rPr lang="en-US" sz="1412" i="1" dirty="0">
                            <a:latin typeface="Cambria Math" panose="02040503050406030204" pitchFamily="18" charset="0"/>
                          </a:rPr>
                          <m:t>𝑦</m:t>
                        </m:r>
                      </m:e>
                      <m:sub>
                        <m:r>
                          <a:rPr lang="en-US" sz="1412" i="1" dirty="0">
                            <a:latin typeface="Cambria Math" panose="02040503050406030204" pitchFamily="18" charset="0"/>
                          </a:rPr>
                          <m:t>𝑖</m:t>
                        </m:r>
                      </m:sub>
                    </m:sSub>
                  </m:oMath>
                </a14:m>
                <a:endParaRPr lang="el-GR" sz="1412" i="1" dirty="0">
                  <a:latin typeface="Cambria Math"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030542" y="2603026"/>
                <a:ext cx="6099500" cy="336695"/>
              </a:xfrm>
              <a:prstGeom prst="rect">
                <a:avLst/>
              </a:prstGeom>
              <a:blipFill>
                <a:blip r:embed="rId5"/>
                <a:stretch>
                  <a:fillRect t="-9091" b="-2363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030542" y="5618457"/>
                <a:ext cx="6099500" cy="336695"/>
              </a:xfrm>
              <a:prstGeom prst="rect">
                <a:avLst/>
              </a:prstGeom>
              <a:noFill/>
            </p:spPr>
            <p:txBody>
              <a:bodyPr wrap="square" rtlCol="0">
                <a:spAutoFit/>
              </a:bodyPr>
              <a:lstStyle/>
              <a:p>
                <a:pPr algn="ctr"/>
                <a:r>
                  <a:rPr lang="en-US" sz="1588" dirty="0">
                    <a:solidFill>
                      <a:srgbClr val="222222"/>
                    </a:solidFill>
                    <a:ea typeface="Cambria Math" panose="02040503050406030204" pitchFamily="18" charset="0"/>
                  </a:rPr>
                  <a:t>Ground-truth class labels </a:t>
                </a:r>
                <a14:m>
                  <m:oMath xmlns:m="http://schemas.openxmlformats.org/officeDocument/2006/math">
                    <m:sSub>
                      <m:sSubPr>
                        <m:ctrlPr>
                          <a:rPr lang="en-US" sz="1588" i="1" dirty="0">
                            <a:latin typeface="Cambria Math" panose="02040503050406030204" pitchFamily="18" charset="0"/>
                          </a:rPr>
                        </m:ctrlPr>
                      </m:sSubPr>
                      <m:e>
                        <m:r>
                          <a:rPr lang="en-US" sz="1588" i="1" dirty="0">
                            <a:latin typeface="Cambria Math" panose="02040503050406030204" pitchFamily="18" charset="0"/>
                          </a:rPr>
                          <m:t>𝑦</m:t>
                        </m:r>
                      </m:e>
                      <m:sub>
                        <m:r>
                          <a:rPr lang="en-US" sz="1588" i="1" dirty="0">
                            <a:latin typeface="Cambria Math" panose="02040503050406030204" pitchFamily="18" charset="0"/>
                          </a:rPr>
                          <m:t>𝑖</m:t>
                        </m:r>
                      </m:sub>
                    </m:sSub>
                  </m:oMath>
                </a14:m>
                <a:r>
                  <a:rPr lang="en-US" sz="1588" i="1" dirty="0">
                    <a:latin typeface="Cambria Math" charset="0"/>
                  </a:rPr>
                  <a:t> </a:t>
                </a:r>
                <a:r>
                  <a:rPr lang="en-US" sz="1588" dirty="0">
                    <a:solidFill>
                      <a:srgbClr val="222222"/>
                    </a:solidFill>
                    <a:ea typeface="Cambria Math" panose="02040503050406030204" pitchFamily="18" charset="0"/>
                  </a:rPr>
                  <a:t>and model predicted class labels </a:t>
                </a:r>
                <a14:m>
                  <m:oMath xmlns:m="http://schemas.openxmlformats.org/officeDocument/2006/math">
                    <m:sSub>
                      <m:sSubPr>
                        <m:ctrlPr>
                          <a:rPr lang="en-US" sz="1588" i="1" dirty="0">
                            <a:latin typeface="Cambria Math" panose="02040503050406030204" pitchFamily="18" charset="0"/>
                          </a:rPr>
                        </m:ctrlPr>
                      </m:sSubPr>
                      <m:e>
                        <m:acc>
                          <m:accPr>
                            <m:chr m:val="̂"/>
                            <m:ctrlPr>
                              <a:rPr lang="en-US" sz="1588" i="1" dirty="0">
                                <a:latin typeface="Cambria Math" panose="02040503050406030204" pitchFamily="18" charset="0"/>
                              </a:rPr>
                            </m:ctrlPr>
                          </m:accPr>
                          <m:e>
                            <m:r>
                              <a:rPr lang="en-US" sz="1588" i="1" dirty="0">
                                <a:latin typeface="Cambria Math" panose="02040503050406030204" pitchFamily="18" charset="0"/>
                              </a:rPr>
                              <m:t>𝑦</m:t>
                            </m:r>
                          </m:e>
                        </m:acc>
                      </m:e>
                      <m:sub>
                        <m:r>
                          <a:rPr lang="en-US" sz="1588" i="1" dirty="0">
                            <a:latin typeface="Cambria Math" panose="02040503050406030204" pitchFamily="18" charset="0"/>
                          </a:rPr>
                          <m:t>𝑖</m:t>
                        </m:r>
                      </m:sub>
                    </m:sSub>
                  </m:oMath>
                </a14:m>
                <a:r>
                  <a:rPr lang="en-US" sz="1588" dirty="0">
                    <a:solidFill>
                      <a:srgbClr val="222222"/>
                    </a:solidFill>
                    <a:ea typeface="Cambria Math" panose="02040503050406030204" pitchFamily="18" charset="0"/>
                  </a:rPr>
                  <a:t>   </a:t>
                </a:r>
                <a:endParaRPr lang="el-GR" sz="1588" dirty="0">
                  <a:solidFill>
                    <a:srgbClr val="222222"/>
                  </a:solidFill>
                  <a:ea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030542" y="5618457"/>
                <a:ext cx="6099500" cy="336695"/>
              </a:xfrm>
              <a:prstGeom prst="rect">
                <a:avLst/>
              </a:prstGeom>
              <a:blipFill>
                <a:blip r:embed="rId6"/>
                <a:stretch>
                  <a:fillRect t="-5455" r="-100" b="-23636"/>
                </a:stretch>
              </a:blipFill>
            </p:spPr>
            <p:txBody>
              <a:bodyPr/>
              <a:lstStyle/>
              <a:p>
                <a:r>
                  <a:rPr lang="tr-TR">
                    <a:noFill/>
                  </a:rPr>
                  <a:t> </a:t>
                </a:r>
              </a:p>
            </p:txBody>
          </p:sp>
        </mc:Fallback>
      </mc:AlternateContent>
    </p:spTree>
    <p:extLst>
      <p:ext uri="{BB962C8B-B14F-4D97-AF65-F5344CB8AC3E}">
        <p14:creationId xmlns:p14="http://schemas.microsoft.com/office/powerpoint/2010/main" val="272064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E4C-7C83-404F-9B1D-8862BDF479DD}"/>
              </a:ext>
            </a:extLst>
          </p:cNvPr>
          <p:cNvSpPr>
            <a:spLocks noGrp="1"/>
          </p:cNvSpPr>
          <p:nvPr>
            <p:ph type="title"/>
          </p:nvPr>
        </p:nvSpPr>
        <p:spPr>
          <a:xfrm>
            <a:off x="134471" y="404666"/>
            <a:ext cx="8875059" cy="926976"/>
          </a:xfrm>
        </p:spPr>
        <p:txBody>
          <a:bodyPr/>
          <a:lstStyle/>
          <a:p>
            <a:r>
              <a:rPr lang="en-US" dirty="0"/>
              <a:t>Loss Functions</a:t>
            </a:r>
          </a:p>
        </p:txBody>
      </p:sp>
      <p:sp>
        <p:nvSpPr>
          <p:cNvPr id="3" name="Content Placeholder 2">
            <a:extLst>
              <a:ext uri="{FF2B5EF4-FFF2-40B4-BE49-F238E27FC236}">
                <a16:creationId xmlns:a16="http://schemas.microsoft.com/office/drawing/2014/main" id="{9AE5DA36-930B-47EC-BFB8-9BF2D34D9A74}"/>
              </a:ext>
            </a:extLst>
          </p:cNvPr>
          <p:cNvSpPr>
            <a:spLocks noGrp="1"/>
          </p:cNvSpPr>
          <p:nvPr>
            <p:ph idx="1"/>
          </p:nvPr>
        </p:nvSpPr>
        <p:spPr>
          <a:xfrm>
            <a:off x="378594" y="1844827"/>
            <a:ext cx="8456704" cy="4736177"/>
          </a:xfrm>
        </p:spPr>
        <p:txBody>
          <a:bodyPr/>
          <a:lstStyle/>
          <a:p>
            <a:r>
              <a:rPr lang="en-US" b="1" i="1" dirty="0">
                <a:solidFill>
                  <a:srgbClr val="0070C0"/>
                </a:solidFill>
              </a:rPr>
              <a:t>Regression tasks</a:t>
            </a:r>
          </a:p>
          <a:p>
            <a:endParaRPr lang="en-US" dirty="0"/>
          </a:p>
        </p:txBody>
      </p:sp>
      <p:sp>
        <p:nvSpPr>
          <p:cNvPr id="7" name="Content Placeholder 6">
            <a:extLst>
              <a:ext uri="{FF2B5EF4-FFF2-40B4-BE49-F238E27FC236}">
                <a16:creationId xmlns:a16="http://schemas.microsoft.com/office/drawing/2014/main" id="{9AC5028B-386D-413C-9EC8-D311BA9E5D38}"/>
              </a:ext>
            </a:extLst>
          </p:cNvPr>
          <p:cNvSpPr>
            <a:spLocks noGrp="1"/>
          </p:cNvSpPr>
          <p:nvPr>
            <p:ph idx="10"/>
          </p:nvPr>
        </p:nvSpPr>
        <p:spPr>
          <a:xfrm>
            <a:off x="378594" y="1332297"/>
            <a:ext cx="5464136" cy="309082"/>
          </a:xfrm>
        </p:spPr>
        <p:txBody>
          <a:bodyPr/>
          <a:lstStyle/>
          <a:p>
            <a:r>
              <a:rPr lang="en-US" dirty="0"/>
              <a:t>Training Neural Networks</a:t>
            </a:r>
          </a:p>
          <a:p>
            <a:endParaRPr lang="en-US" dirty="0"/>
          </a:p>
        </p:txBody>
      </p:sp>
      <p:sp>
        <p:nvSpPr>
          <p:cNvPr id="17" name="TextBox 16">
            <a:extLst>
              <a:ext uri="{FF2B5EF4-FFF2-40B4-BE49-F238E27FC236}">
                <a16:creationId xmlns:a16="http://schemas.microsoft.com/office/drawing/2014/main" id="{895D17EF-24BB-42B9-95F4-044E5D5EC1B7}"/>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a:t>
            </a:r>
            <a:r>
              <a:rPr lang="en-US" sz="882" dirty="0" err="1"/>
              <a:t>Ismini</a:t>
            </a:r>
            <a:r>
              <a:rPr lang="en-US" sz="882" dirty="0"/>
              <a:t> </a:t>
            </a:r>
            <a:r>
              <a:rPr lang="en-US" sz="882" dirty="0" err="1"/>
              <a:t>Lourentzou</a:t>
            </a:r>
            <a:r>
              <a:rPr lang="en-US" sz="882" dirty="0"/>
              <a:t> – Introduction to Deep Learning</a:t>
            </a:r>
          </a:p>
        </p:txBody>
      </p:sp>
      <p:sp>
        <p:nvSpPr>
          <p:cNvPr id="18" name="Ορθογώνιο 17">
            <a:extLst>
              <a:ext uri="{FF2B5EF4-FFF2-40B4-BE49-F238E27FC236}">
                <a16:creationId xmlns:a16="http://schemas.microsoft.com/office/drawing/2014/main" id="{6B5E36F3-637B-400F-BC86-59B1338994BB}"/>
              </a:ext>
            </a:extLst>
          </p:cNvPr>
          <p:cNvSpPr/>
          <p:nvPr/>
        </p:nvSpPr>
        <p:spPr>
          <a:xfrm>
            <a:off x="759813" y="2539490"/>
            <a:ext cx="1087221" cy="581057"/>
          </a:xfrm>
          <a:prstGeom prst="rect">
            <a:avLst/>
          </a:prstGeom>
        </p:spPr>
        <p:txBody>
          <a:bodyPr wrap="none">
            <a:spAutoFit/>
          </a:bodyPr>
          <a:lstStyle/>
          <a:p>
            <a:r>
              <a:rPr lang="en-US" sz="1588" b="1" dirty="0">
                <a:solidFill>
                  <a:srgbClr val="222222"/>
                </a:solidFill>
              </a:rPr>
              <a:t>Training </a:t>
            </a:r>
          </a:p>
          <a:p>
            <a:r>
              <a:rPr lang="en-US" sz="1588" b="1" dirty="0">
                <a:solidFill>
                  <a:srgbClr val="222222"/>
                </a:solidFill>
              </a:rPr>
              <a:t>examples</a:t>
            </a:r>
            <a:endParaRPr lang="el-GR" sz="1588" dirty="0"/>
          </a:p>
        </p:txBody>
      </p:sp>
      <p:sp>
        <p:nvSpPr>
          <p:cNvPr id="19" name="Ορθογώνιο 20">
            <a:extLst>
              <a:ext uri="{FF2B5EF4-FFF2-40B4-BE49-F238E27FC236}">
                <a16:creationId xmlns:a16="http://schemas.microsoft.com/office/drawing/2014/main" id="{7CD2584B-F384-4732-8A45-FDF5B0EE1B1E}"/>
              </a:ext>
            </a:extLst>
          </p:cNvPr>
          <p:cNvSpPr/>
          <p:nvPr/>
        </p:nvSpPr>
        <p:spPr>
          <a:xfrm>
            <a:off x="759813" y="3468238"/>
            <a:ext cx="877163" cy="581057"/>
          </a:xfrm>
          <a:prstGeom prst="rect">
            <a:avLst/>
          </a:prstGeom>
        </p:spPr>
        <p:txBody>
          <a:bodyPr wrap="none">
            <a:spAutoFit/>
          </a:bodyPr>
          <a:lstStyle/>
          <a:p>
            <a:r>
              <a:rPr lang="en-US" sz="1588" b="1" dirty="0">
                <a:solidFill>
                  <a:srgbClr val="222222"/>
                </a:solidFill>
              </a:rPr>
              <a:t>Output </a:t>
            </a:r>
          </a:p>
          <a:p>
            <a:r>
              <a:rPr lang="en-US" sz="1588" b="1" dirty="0">
                <a:solidFill>
                  <a:srgbClr val="222222"/>
                </a:solidFill>
              </a:rPr>
              <a:t>Layer</a:t>
            </a:r>
            <a:endParaRPr lang="el-GR" sz="1588" dirty="0"/>
          </a:p>
        </p:txBody>
      </p:sp>
      <p:sp>
        <p:nvSpPr>
          <p:cNvPr id="20" name="Ορθογώνιο 23">
            <a:extLst>
              <a:ext uri="{FF2B5EF4-FFF2-40B4-BE49-F238E27FC236}">
                <a16:creationId xmlns:a16="http://schemas.microsoft.com/office/drawing/2014/main" id="{1D5F4953-BCA5-454F-A7AE-8E4350F4BB29}"/>
              </a:ext>
            </a:extLst>
          </p:cNvPr>
          <p:cNvSpPr/>
          <p:nvPr/>
        </p:nvSpPr>
        <p:spPr>
          <a:xfrm>
            <a:off x="759812" y="4976522"/>
            <a:ext cx="1415262" cy="581057"/>
          </a:xfrm>
          <a:prstGeom prst="rect">
            <a:avLst/>
          </a:prstGeom>
        </p:spPr>
        <p:txBody>
          <a:bodyPr wrap="square">
            <a:spAutoFit/>
          </a:bodyPr>
          <a:lstStyle/>
          <a:p>
            <a:r>
              <a:rPr lang="en-US" sz="1588" b="1" dirty="0">
                <a:solidFill>
                  <a:srgbClr val="222222"/>
                </a:solidFill>
              </a:rPr>
              <a:t>Loss function</a:t>
            </a:r>
          </a:p>
        </p:txBody>
      </p:sp>
      <p:sp>
        <p:nvSpPr>
          <p:cNvPr id="21" name="Ορθογώνιο 25">
            <a:extLst>
              <a:ext uri="{FF2B5EF4-FFF2-40B4-BE49-F238E27FC236}">
                <a16:creationId xmlns:a16="http://schemas.microsoft.com/office/drawing/2014/main" id="{5BAE5C5A-81CE-4752-8F78-3706BD6A0CE9}"/>
              </a:ext>
            </a:extLst>
          </p:cNvPr>
          <p:cNvSpPr/>
          <p:nvPr/>
        </p:nvSpPr>
        <p:spPr>
          <a:xfrm>
            <a:off x="2683366" y="4708962"/>
            <a:ext cx="2483711" cy="336695"/>
          </a:xfrm>
          <a:prstGeom prst="rect">
            <a:avLst/>
          </a:prstGeom>
        </p:spPr>
        <p:txBody>
          <a:bodyPr wrap="square">
            <a:spAutoFit/>
          </a:bodyPr>
          <a:lstStyle/>
          <a:p>
            <a:pPr algn="ctr"/>
            <a:r>
              <a:rPr lang="en-US" sz="1588" b="1" i="1" dirty="0">
                <a:solidFill>
                  <a:srgbClr val="FF0000"/>
                </a:solidFill>
              </a:rPr>
              <a:t>Mean Squared Error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EE8DA71-F424-4821-9949-470A0DEC726F}"/>
                  </a:ext>
                </a:extLst>
              </p:cNvPr>
              <p:cNvSpPr txBox="1"/>
              <p:nvPr/>
            </p:nvSpPr>
            <p:spPr>
              <a:xfrm>
                <a:off x="5126414" y="4484016"/>
                <a:ext cx="2603784" cy="7414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765" i="1">
                          <a:latin typeface="Cambria Math" panose="02040503050406030204" pitchFamily="18" charset="0"/>
                          <a:ea typeface="Cambria Math" panose="02040503050406030204" pitchFamily="18" charset="0"/>
                        </a:rPr>
                        <m:t>ℒ</m:t>
                      </m:r>
                      <m:d>
                        <m:dPr>
                          <m:ctrlPr>
                            <a:rPr lang="en-US" sz="1765" i="1">
                              <a:latin typeface="Cambria Math" panose="02040503050406030204" pitchFamily="18" charset="0"/>
                            </a:rPr>
                          </m:ctrlPr>
                        </m:dPr>
                        <m:e>
                          <m:r>
                            <a:rPr lang="el-GR" sz="1765" i="1">
                              <a:latin typeface="Cambria Math" charset="0"/>
                            </a:rPr>
                            <m:t>𝜃</m:t>
                          </m:r>
                        </m:e>
                      </m:d>
                      <m:r>
                        <a:rPr lang="el-GR" sz="1765" i="1">
                          <a:latin typeface="Cambria Math" charset="0"/>
                        </a:rPr>
                        <m:t>= </m:t>
                      </m:r>
                      <m:f>
                        <m:fPr>
                          <m:ctrlPr>
                            <a:rPr lang="mr-IN" sz="1765" i="1">
                              <a:latin typeface="Cambria Math" panose="02040503050406030204" pitchFamily="18" charset="0"/>
                            </a:rPr>
                          </m:ctrlPr>
                        </m:fPr>
                        <m:num>
                          <m:r>
                            <a:rPr lang="en-US" sz="1765" i="1">
                              <a:latin typeface="Cambria Math" charset="0"/>
                            </a:rPr>
                            <m:t>1</m:t>
                          </m:r>
                        </m:num>
                        <m:den>
                          <m:r>
                            <a:rPr lang="en-US" sz="1765" i="1">
                              <a:latin typeface="Cambria Math" charset="0"/>
                            </a:rPr>
                            <m:t>𝑛</m:t>
                          </m:r>
                        </m:den>
                      </m:f>
                      <m:nary>
                        <m:naryPr>
                          <m:chr m:val="∑"/>
                          <m:ctrlPr>
                            <a:rPr lang="is-IS" sz="1765" i="1">
                              <a:latin typeface="Cambria Math" panose="02040503050406030204" pitchFamily="18" charset="0"/>
                            </a:rPr>
                          </m:ctrlPr>
                        </m:naryPr>
                        <m:sub>
                          <m:r>
                            <m:rPr>
                              <m:brk m:alnAt="23"/>
                            </m:rPr>
                            <a:rPr lang="en-US" sz="1765" i="1">
                              <a:latin typeface="Cambria Math" charset="0"/>
                            </a:rPr>
                            <m:t>𝑖</m:t>
                          </m:r>
                          <m:r>
                            <a:rPr lang="en-US" sz="1765" i="1">
                              <a:latin typeface="Cambria Math" charset="0"/>
                            </a:rPr>
                            <m:t>=1</m:t>
                          </m:r>
                        </m:sub>
                        <m:sup>
                          <m:r>
                            <a:rPr lang="en-US" sz="1765" i="1">
                              <a:latin typeface="Cambria Math" charset="0"/>
                            </a:rPr>
                            <m:t>𝑛</m:t>
                          </m:r>
                        </m:sup>
                        <m:e>
                          <m:sSup>
                            <m:sSupPr>
                              <m:ctrlPr>
                                <a:rPr lang="mr-IN" sz="1765" i="1">
                                  <a:latin typeface="Cambria Math" panose="02040503050406030204" pitchFamily="18" charset="0"/>
                                </a:rPr>
                              </m:ctrlPr>
                            </m:sSupPr>
                            <m:e>
                              <m:d>
                                <m:dPr>
                                  <m:ctrlPr>
                                    <a:rPr lang="mr-IN" sz="1765" i="1">
                                      <a:latin typeface="Cambria Math" panose="02040503050406030204" pitchFamily="18" charset="0"/>
                                    </a:rPr>
                                  </m:ctrlPr>
                                </m:dPr>
                                <m:e>
                                  <m:sSup>
                                    <m:sSupPr>
                                      <m:ctrlPr>
                                        <a:rPr lang="is-IS" sz="1765" i="1">
                                          <a:latin typeface="Cambria Math" panose="02040503050406030204" pitchFamily="18" charset="0"/>
                                        </a:rPr>
                                      </m:ctrlPr>
                                    </m:sSupPr>
                                    <m:e>
                                      <m:r>
                                        <a:rPr lang="en-US" sz="1765" i="1">
                                          <a:latin typeface="Cambria Math" charset="0"/>
                                        </a:rPr>
                                        <m:t>𝑦</m:t>
                                      </m:r>
                                    </m:e>
                                    <m:sup>
                                      <m:r>
                                        <a:rPr lang="en-US" sz="1765" i="1">
                                          <a:latin typeface="Cambria Math" charset="0"/>
                                        </a:rPr>
                                        <m:t>(</m:t>
                                      </m:r>
                                      <m:r>
                                        <a:rPr lang="en-US" sz="1765" i="1">
                                          <a:latin typeface="Cambria Math" charset="0"/>
                                        </a:rPr>
                                        <m:t>𝑖</m:t>
                                      </m:r>
                                      <m:r>
                                        <a:rPr lang="en-US" sz="1765" i="1">
                                          <a:latin typeface="Cambria Math" charset="0"/>
                                        </a:rPr>
                                        <m:t>)</m:t>
                                      </m:r>
                                    </m:sup>
                                  </m:sSup>
                                  <m:r>
                                    <a:rPr lang="en-US" sz="1765" i="1">
                                      <a:latin typeface="Cambria Math" charset="0"/>
                                    </a:rPr>
                                    <m:t>−</m:t>
                                  </m:r>
                                  <m:sSup>
                                    <m:sSupPr>
                                      <m:ctrlPr>
                                        <a:rPr lang="en-US" sz="1765" i="1">
                                          <a:latin typeface="Cambria Math" panose="02040503050406030204" pitchFamily="18" charset="0"/>
                                        </a:rPr>
                                      </m:ctrlPr>
                                    </m:sSupPr>
                                    <m:e>
                                      <m:acc>
                                        <m:accPr>
                                          <m:chr m:val="̂"/>
                                          <m:ctrlPr>
                                            <a:rPr lang="en-US" sz="1765" i="1">
                                              <a:latin typeface="Cambria Math" panose="02040503050406030204" pitchFamily="18" charset="0"/>
                                            </a:rPr>
                                          </m:ctrlPr>
                                        </m:accPr>
                                        <m:e>
                                          <m:r>
                                            <a:rPr lang="en-US" sz="1765" i="1">
                                              <a:latin typeface="Cambria Math" charset="0"/>
                                            </a:rPr>
                                            <m:t>𝑦</m:t>
                                          </m:r>
                                        </m:e>
                                      </m:acc>
                                    </m:e>
                                    <m:sup>
                                      <m:r>
                                        <a:rPr lang="en-US" sz="1765" i="1">
                                          <a:latin typeface="Cambria Math" charset="0"/>
                                        </a:rPr>
                                        <m:t>(</m:t>
                                      </m:r>
                                      <m:r>
                                        <a:rPr lang="en-US" sz="1765" i="1">
                                          <a:latin typeface="Cambria Math" charset="0"/>
                                        </a:rPr>
                                        <m:t>𝑖</m:t>
                                      </m:r>
                                      <m:r>
                                        <a:rPr lang="en-US" sz="1765" i="1">
                                          <a:latin typeface="Cambria Math" charset="0"/>
                                        </a:rPr>
                                        <m:t>)</m:t>
                                      </m:r>
                                    </m:sup>
                                  </m:sSup>
                                </m:e>
                              </m:d>
                            </m:e>
                            <m:sup>
                              <m:r>
                                <a:rPr lang="en-US" sz="1765" i="1">
                                  <a:latin typeface="Cambria Math" charset="0"/>
                                </a:rPr>
                                <m:t>2</m:t>
                              </m:r>
                            </m:sup>
                          </m:sSup>
                        </m:e>
                      </m:nary>
                    </m:oMath>
                  </m:oMathPara>
                </a14:m>
                <a:endParaRPr lang="el-GR" sz="1765" dirty="0"/>
              </a:p>
            </p:txBody>
          </p:sp>
        </mc:Choice>
        <mc:Fallback xmlns="">
          <p:sp>
            <p:nvSpPr>
              <p:cNvPr id="22" name="TextBox 21">
                <a:extLst>
                  <a:ext uri="{FF2B5EF4-FFF2-40B4-BE49-F238E27FC236}">
                    <a16:creationId xmlns:a16="http://schemas.microsoft.com/office/drawing/2014/main" id="{7EE8DA71-F424-4821-9949-470A0DEC726F}"/>
                  </a:ext>
                </a:extLst>
              </p:cNvPr>
              <p:cNvSpPr txBox="1">
                <a:spLocks noRot="1" noChangeAspect="1" noMove="1" noResize="1" noEditPoints="1" noAdjustHandles="1" noChangeArrowheads="1" noChangeShapeType="1" noTextEdit="1"/>
              </p:cNvSpPr>
              <p:nvPr/>
            </p:nvSpPr>
            <p:spPr>
              <a:xfrm>
                <a:off x="5126414" y="4484016"/>
                <a:ext cx="2603784" cy="741485"/>
              </a:xfrm>
              <a:prstGeom prst="rect">
                <a:avLst/>
              </a:prstGeom>
              <a:blipFill>
                <a:blip r:embed="rId2"/>
                <a:stretch>
                  <a:fillRect/>
                </a:stretch>
              </a:blipFill>
            </p:spPr>
            <p:txBody>
              <a:bodyPr/>
              <a:lstStyle/>
              <a:p>
                <a:r>
                  <a:rPr lang="tr-TR">
                    <a:noFill/>
                  </a:rPr>
                  <a:t> </a:t>
                </a:r>
              </a:p>
            </p:txBody>
          </p:sp>
        </mc:Fallback>
      </mc:AlternateContent>
      <p:sp>
        <p:nvSpPr>
          <p:cNvPr id="23" name="Ορθογώνιο 22">
            <a:extLst>
              <a:ext uri="{FF2B5EF4-FFF2-40B4-BE49-F238E27FC236}">
                <a16:creationId xmlns:a16="http://schemas.microsoft.com/office/drawing/2014/main" id="{DD0B38E7-B605-4B7E-84AC-81E1079C75AC}"/>
              </a:ext>
            </a:extLst>
          </p:cNvPr>
          <p:cNvSpPr/>
          <p:nvPr/>
        </p:nvSpPr>
        <p:spPr>
          <a:xfrm>
            <a:off x="2909194" y="3600893"/>
            <a:ext cx="4966703" cy="336695"/>
          </a:xfrm>
          <a:prstGeom prst="rect">
            <a:avLst/>
          </a:prstGeom>
        </p:spPr>
        <p:txBody>
          <a:bodyPr wrap="square">
            <a:spAutoFit/>
          </a:bodyPr>
          <a:lstStyle/>
          <a:p>
            <a:r>
              <a:rPr lang="en-US" sz="1588" dirty="0">
                <a:solidFill>
                  <a:srgbClr val="222222"/>
                </a:solidFill>
              </a:rPr>
              <a:t>Linear (Identity) or Sigmoid Activation</a:t>
            </a:r>
          </a:p>
        </p:txBody>
      </p:sp>
      <p:sp>
        <p:nvSpPr>
          <p:cNvPr id="24" name="Ορθογώνιο 42">
            <a:extLst>
              <a:ext uri="{FF2B5EF4-FFF2-40B4-BE49-F238E27FC236}">
                <a16:creationId xmlns:a16="http://schemas.microsoft.com/office/drawing/2014/main" id="{6D19382C-1DD9-403C-AFCF-BD154B2A4748}"/>
              </a:ext>
            </a:extLst>
          </p:cNvPr>
          <p:cNvSpPr/>
          <p:nvPr/>
        </p:nvSpPr>
        <p:spPr>
          <a:xfrm>
            <a:off x="2683366" y="5610112"/>
            <a:ext cx="2483711" cy="336695"/>
          </a:xfrm>
          <a:prstGeom prst="rect">
            <a:avLst/>
          </a:prstGeom>
        </p:spPr>
        <p:txBody>
          <a:bodyPr wrap="square">
            <a:spAutoFit/>
          </a:bodyPr>
          <a:lstStyle/>
          <a:p>
            <a:pPr algn="ctr"/>
            <a:r>
              <a:rPr lang="en-US" sz="1588" b="1" i="1" dirty="0">
                <a:solidFill>
                  <a:srgbClr val="FF0000"/>
                </a:solidFill>
              </a:rPr>
              <a:t>Mean Absolute Error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8280BCB-C980-4352-9395-6D5B636E7EC4}"/>
                  </a:ext>
                </a:extLst>
              </p:cNvPr>
              <p:cNvSpPr txBox="1"/>
              <p:nvPr/>
            </p:nvSpPr>
            <p:spPr>
              <a:xfrm>
                <a:off x="5126414" y="5384766"/>
                <a:ext cx="2431820" cy="7414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765" i="1">
                          <a:latin typeface="Cambria Math" panose="02040503050406030204" pitchFamily="18" charset="0"/>
                          <a:ea typeface="Cambria Math" panose="02040503050406030204" pitchFamily="18" charset="0"/>
                        </a:rPr>
                        <m:t>ℒ</m:t>
                      </m:r>
                      <m:d>
                        <m:dPr>
                          <m:ctrlPr>
                            <a:rPr lang="en-US" sz="1765" i="1">
                              <a:latin typeface="Cambria Math" panose="02040503050406030204" pitchFamily="18" charset="0"/>
                            </a:rPr>
                          </m:ctrlPr>
                        </m:dPr>
                        <m:e>
                          <m:r>
                            <a:rPr lang="el-GR" sz="1765" i="1">
                              <a:latin typeface="Cambria Math" charset="0"/>
                            </a:rPr>
                            <m:t>𝜃</m:t>
                          </m:r>
                        </m:e>
                      </m:d>
                      <m:r>
                        <a:rPr lang="el-GR" sz="1765" i="1">
                          <a:latin typeface="Cambria Math" charset="0"/>
                        </a:rPr>
                        <m:t>= </m:t>
                      </m:r>
                      <m:f>
                        <m:fPr>
                          <m:ctrlPr>
                            <a:rPr lang="mr-IN" sz="1765" i="1">
                              <a:latin typeface="Cambria Math" panose="02040503050406030204" pitchFamily="18" charset="0"/>
                            </a:rPr>
                          </m:ctrlPr>
                        </m:fPr>
                        <m:num>
                          <m:r>
                            <a:rPr lang="en-US" sz="1765" i="1">
                              <a:latin typeface="Cambria Math" charset="0"/>
                            </a:rPr>
                            <m:t>1</m:t>
                          </m:r>
                        </m:num>
                        <m:den>
                          <m:r>
                            <a:rPr lang="en-US" sz="1765" i="1">
                              <a:latin typeface="Cambria Math" charset="0"/>
                            </a:rPr>
                            <m:t>𝑛</m:t>
                          </m:r>
                        </m:den>
                      </m:f>
                      <m:nary>
                        <m:naryPr>
                          <m:chr m:val="∑"/>
                          <m:ctrlPr>
                            <a:rPr lang="is-IS" sz="1765" i="1">
                              <a:latin typeface="Cambria Math" panose="02040503050406030204" pitchFamily="18" charset="0"/>
                            </a:rPr>
                          </m:ctrlPr>
                        </m:naryPr>
                        <m:sub>
                          <m:r>
                            <m:rPr>
                              <m:brk m:alnAt="23"/>
                            </m:rPr>
                            <a:rPr lang="en-US" sz="1765" i="1">
                              <a:latin typeface="Cambria Math" charset="0"/>
                            </a:rPr>
                            <m:t>𝑖</m:t>
                          </m:r>
                          <m:r>
                            <a:rPr lang="en-US" sz="1765" i="1">
                              <a:latin typeface="Cambria Math" charset="0"/>
                            </a:rPr>
                            <m:t>=1</m:t>
                          </m:r>
                        </m:sub>
                        <m:sup>
                          <m:r>
                            <a:rPr lang="en-US" sz="1765" i="1">
                              <a:latin typeface="Cambria Math" charset="0"/>
                            </a:rPr>
                            <m:t>𝑛</m:t>
                          </m:r>
                        </m:sup>
                        <m:e>
                          <m:d>
                            <m:dPr>
                              <m:begChr m:val="|"/>
                              <m:endChr m:val="|"/>
                              <m:ctrlPr>
                                <a:rPr lang="hr-HR" sz="1765" i="1">
                                  <a:latin typeface="Cambria Math" panose="02040503050406030204" pitchFamily="18" charset="0"/>
                                </a:rPr>
                              </m:ctrlPr>
                            </m:dPr>
                            <m:e>
                              <m:sSup>
                                <m:sSupPr>
                                  <m:ctrlPr>
                                    <a:rPr lang="is-IS" sz="1765" i="1">
                                      <a:latin typeface="Cambria Math" panose="02040503050406030204" pitchFamily="18" charset="0"/>
                                    </a:rPr>
                                  </m:ctrlPr>
                                </m:sSupPr>
                                <m:e>
                                  <m:r>
                                    <a:rPr lang="en-US" sz="1765" i="1">
                                      <a:latin typeface="Cambria Math" charset="0"/>
                                    </a:rPr>
                                    <m:t>𝑦</m:t>
                                  </m:r>
                                </m:e>
                                <m:sup>
                                  <m:r>
                                    <a:rPr lang="en-US" sz="1765" i="1">
                                      <a:latin typeface="Cambria Math" charset="0"/>
                                    </a:rPr>
                                    <m:t>(</m:t>
                                  </m:r>
                                  <m:r>
                                    <a:rPr lang="en-US" sz="1765" i="1">
                                      <a:latin typeface="Cambria Math" charset="0"/>
                                    </a:rPr>
                                    <m:t>𝑖</m:t>
                                  </m:r>
                                  <m:r>
                                    <a:rPr lang="en-US" sz="1765" i="1">
                                      <a:latin typeface="Cambria Math" charset="0"/>
                                    </a:rPr>
                                    <m:t>)</m:t>
                                  </m:r>
                                </m:sup>
                              </m:sSup>
                              <m:r>
                                <a:rPr lang="en-US" sz="1765" i="1">
                                  <a:latin typeface="Cambria Math" charset="0"/>
                                </a:rPr>
                                <m:t>−</m:t>
                              </m:r>
                              <m:sSup>
                                <m:sSupPr>
                                  <m:ctrlPr>
                                    <a:rPr lang="en-US" sz="1765" i="1">
                                      <a:latin typeface="Cambria Math" panose="02040503050406030204" pitchFamily="18" charset="0"/>
                                    </a:rPr>
                                  </m:ctrlPr>
                                </m:sSupPr>
                                <m:e>
                                  <m:acc>
                                    <m:accPr>
                                      <m:chr m:val="̂"/>
                                      <m:ctrlPr>
                                        <a:rPr lang="en-US" sz="1765" i="1">
                                          <a:latin typeface="Cambria Math" panose="02040503050406030204" pitchFamily="18" charset="0"/>
                                        </a:rPr>
                                      </m:ctrlPr>
                                    </m:accPr>
                                    <m:e>
                                      <m:r>
                                        <a:rPr lang="en-US" sz="1765" i="1">
                                          <a:latin typeface="Cambria Math" charset="0"/>
                                        </a:rPr>
                                        <m:t>𝑦</m:t>
                                      </m:r>
                                    </m:e>
                                  </m:acc>
                                </m:e>
                                <m:sup>
                                  <m:r>
                                    <a:rPr lang="en-US" sz="1765" i="1">
                                      <a:latin typeface="Cambria Math" charset="0"/>
                                    </a:rPr>
                                    <m:t>(</m:t>
                                  </m:r>
                                  <m:r>
                                    <a:rPr lang="en-US" sz="1765" i="1">
                                      <a:latin typeface="Cambria Math" charset="0"/>
                                    </a:rPr>
                                    <m:t>𝑖</m:t>
                                  </m:r>
                                  <m:r>
                                    <a:rPr lang="en-US" sz="1765" i="1">
                                      <a:latin typeface="Cambria Math" charset="0"/>
                                    </a:rPr>
                                    <m:t>)</m:t>
                                  </m:r>
                                </m:sup>
                              </m:sSup>
                            </m:e>
                          </m:d>
                        </m:e>
                      </m:nary>
                    </m:oMath>
                  </m:oMathPara>
                </a14:m>
                <a:endParaRPr lang="el-GR" sz="1765" dirty="0"/>
              </a:p>
            </p:txBody>
          </p:sp>
        </mc:Choice>
        <mc:Fallback xmlns="">
          <p:sp>
            <p:nvSpPr>
              <p:cNvPr id="25" name="TextBox 24">
                <a:extLst>
                  <a:ext uri="{FF2B5EF4-FFF2-40B4-BE49-F238E27FC236}">
                    <a16:creationId xmlns:a16="http://schemas.microsoft.com/office/drawing/2014/main" id="{28280BCB-C980-4352-9395-6D5B636E7EC4}"/>
                  </a:ext>
                </a:extLst>
              </p:cNvPr>
              <p:cNvSpPr txBox="1">
                <a:spLocks noRot="1" noChangeAspect="1" noMove="1" noResize="1" noEditPoints="1" noAdjustHandles="1" noChangeArrowheads="1" noChangeShapeType="1" noTextEdit="1"/>
              </p:cNvSpPr>
              <p:nvPr/>
            </p:nvSpPr>
            <p:spPr>
              <a:xfrm>
                <a:off x="5126414" y="5384766"/>
                <a:ext cx="2431820" cy="741485"/>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896265" y="2669739"/>
                <a:ext cx="6099500" cy="336695"/>
              </a:xfrm>
              <a:prstGeom prst="rect">
                <a:avLst/>
              </a:prstGeom>
              <a:noFill/>
            </p:spPr>
            <p:txBody>
              <a:bodyPr wrap="square" rtlCol="0">
                <a:spAutoFit/>
              </a:bodyPr>
              <a:lstStyle/>
              <a:p>
                <a:pPr algn="ctr"/>
                <a:r>
                  <a:rPr lang="en-US" sz="1588" dirty="0">
                    <a:solidFill>
                      <a:srgbClr val="222222"/>
                    </a:solidFill>
                    <a:ea typeface="Cambria Math" panose="02040503050406030204" pitchFamily="18" charset="0"/>
                  </a:rPr>
                  <a:t>Pairs of 𝑁 inputs </a:t>
                </a:r>
                <a14:m>
                  <m:oMath xmlns:m="http://schemas.openxmlformats.org/officeDocument/2006/math">
                    <m:sSub>
                      <m:sSubPr>
                        <m:ctrlPr>
                          <a:rPr lang="en-US" sz="1412" i="1" dirty="0">
                            <a:latin typeface="Cambria Math" panose="02040503050406030204" pitchFamily="18" charset="0"/>
                          </a:rPr>
                        </m:ctrlPr>
                      </m:sSubPr>
                      <m:e>
                        <m:r>
                          <a:rPr lang="en-US" sz="1412" i="1" dirty="0">
                            <a:latin typeface="Cambria Math" panose="02040503050406030204" pitchFamily="18" charset="0"/>
                          </a:rPr>
                          <m:t>𝑥</m:t>
                        </m:r>
                      </m:e>
                      <m:sub>
                        <m:r>
                          <a:rPr lang="en-US" sz="1412" i="1" dirty="0">
                            <a:latin typeface="Cambria Math" panose="02040503050406030204" pitchFamily="18" charset="0"/>
                          </a:rPr>
                          <m:t>𝑖</m:t>
                        </m:r>
                      </m:sub>
                    </m:sSub>
                  </m:oMath>
                </a14:m>
                <a:r>
                  <a:rPr lang="en-US" sz="1588" dirty="0">
                    <a:solidFill>
                      <a:srgbClr val="222222"/>
                    </a:solidFill>
                    <a:ea typeface="Cambria Math" panose="02040503050406030204" pitchFamily="18" charset="0"/>
                  </a:rPr>
                  <a:t> and ground-truth output values</a:t>
                </a:r>
                <a14:m>
                  <m:oMath xmlns:m="http://schemas.openxmlformats.org/officeDocument/2006/math">
                    <m:r>
                      <a:rPr lang="en-US" sz="1412" dirty="0">
                        <a:latin typeface="Cambria Math" panose="02040503050406030204" pitchFamily="18" charset="0"/>
                      </a:rPr>
                      <m:t> </m:t>
                    </m:r>
                    <m:sSub>
                      <m:sSubPr>
                        <m:ctrlPr>
                          <a:rPr lang="en-US" sz="1412" i="1" dirty="0">
                            <a:latin typeface="Cambria Math" panose="02040503050406030204" pitchFamily="18" charset="0"/>
                          </a:rPr>
                        </m:ctrlPr>
                      </m:sSubPr>
                      <m:e>
                        <m:r>
                          <a:rPr lang="en-US" sz="1412" i="1" dirty="0">
                            <a:latin typeface="Cambria Math" panose="02040503050406030204" pitchFamily="18" charset="0"/>
                          </a:rPr>
                          <m:t>𝑦</m:t>
                        </m:r>
                      </m:e>
                      <m:sub>
                        <m:r>
                          <a:rPr lang="en-US" sz="1412" i="1" dirty="0">
                            <a:latin typeface="Cambria Math" panose="02040503050406030204" pitchFamily="18" charset="0"/>
                          </a:rPr>
                          <m:t>𝑖</m:t>
                        </m:r>
                      </m:sub>
                    </m:sSub>
                  </m:oMath>
                </a14:m>
                <a:endParaRPr lang="el-GR" sz="1412" i="1" dirty="0">
                  <a:latin typeface="Cambria Math"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896265" y="2669739"/>
                <a:ext cx="6099500" cy="336695"/>
              </a:xfrm>
              <a:prstGeom prst="rect">
                <a:avLst/>
              </a:prstGeom>
              <a:blipFill>
                <a:blip r:embed="rId4"/>
                <a:stretch>
                  <a:fillRect t="-9091" b="-23636"/>
                </a:stretch>
              </a:blipFill>
            </p:spPr>
            <p:txBody>
              <a:bodyPr/>
              <a:lstStyle/>
              <a:p>
                <a:r>
                  <a:rPr lang="tr-TR">
                    <a:noFill/>
                  </a:rPr>
                  <a:t> </a:t>
                </a:r>
              </a:p>
            </p:txBody>
          </p:sp>
        </mc:Fallback>
      </mc:AlternateContent>
    </p:spTree>
    <p:extLst>
      <p:ext uri="{BB962C8B-B14F-4D97-AF65-F5344CB8AC3E}">
        <p14:creationId xmlns:p14="http://schemas.microsoft.com/office/powerpoint/2010/main" val="887066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Optimizing the loss function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a:p>
                <a:pPr lvl="1"/>
                <a:r>
                  <a:rPr lang="en-US" dirty="0"/>
                  <a:t>Almost all DL models these days are trained with a variant of the </a:t>
                </a:r>
                <a:r>
                  <a:rPr lang="en-US" b="1" i="1" dirty="0">
                    <a:solidFill>
                      <a:srgbClr val="0070C0"/>
                    </a:solidFill>
                  </a:rPr>
                  <a:t>gradient descent </a:t>
                </a:r>
                <a:r>
                  <a:rPr lang="en-US" dirty="0"/>
                  <a:t>(GD) algorithm</a:t>
                </a:r>
              </a:p>
              <a:p>
                <a:pPr lvl="1"/>
                <a:r>
                  <a:rPr lang="en-US" dirty="0"/>
                  <a:t>GD applies iterative refinement of the network </a:t>
                </a:r>
                <a:r>
                  <a:rPr lang="en-US" dirty="0">
                    <a:solidFill>
                      <a:srgbClr val="FF0000"/>
                    </a:solidFill>
                  </a:rPr>
                  <a:t>parameters</a:t>
                </a:r>
                <a14:m>
                  <m:oMath xmlns:m="http://schemas.openxmlformats.org/officeDocument/2006/math">
                    <m:r>
                      <a:rPr lang="en-US" altLang="zh-TW" b="0" i="0" smtClean="0">
                        <a:solidFill>
                          <a:srgbClr val="FF0000"/>
                        </a:solidFill>
                        <a:latin typeface="Cambria Math" panose="02040503050406030204" pitchFamily="18" charset="0"/>
                      </a:rPr>
                      <m:t> </m:t>
                    </m:r>
                    <m:r>
                      <a:rPr lang="zh-TW" altLang="en-US" i="1">
                        <a:solidFill>
                          <a:srgbClr val="FF0000"/>
                        </a:solidFill>
                        <a:latin typeface="Cambria Math" panose="02040503050406030204" pitchFamily="18" charset="0"/>
                      </a:rPr>
                      <m:t>𝜃</m:t>
                    </m:r>
                  </m:oMath>
                </a14:m>
                <a:endParaRPr lang="en-US" dirty="0"/>
              </a:p>
              <a:p>
                <a:pPr lvl="1"/>
                <a:r>
                  <a:rPr lang="en-US" dirty="0"/>
                  <a:t>GD uses the opposite direction of the </a:t>
                </a:r>
                <a:r>
                  <a:rPr lang="en-US" dirty="0">
                    <a:solidFill>
                      <a:srgbClr val="FF0000"/>
                    </a:solidFill>
                  </a:rPr>
                  <a:t>gradient</a:t>
                </a:r>
                <a:r>
                  <a:rPr lang="en-US" dirty="0"/>
                  <a:t> of the loss with respect to the NN parameters (i.e.,</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f>
                          <m:fPr>
                            <m:type m:val="lin"/>
                            <m:ctrlPr>
                              <a:rPr lang="en-US" altLang="zh-TW"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den>
                        </m:f>
                      </m:e>
                    </m:d>
                  </m:oMath>
                </a14:m>
                <a:r>
                  <a:rPr lang="en-US" dirty="0"/>
                  <a:t> ) for updating  </a:t>
                </a:r>
                <a14:m>
                  <m:oMath xmlns:m="http://schemas.openxmlformats.org/officeDocument/2006/math">
                    <m:r>
                      <a:rPr lang="zh-TW" altLang="en-US" i="1">
                        <a:latin typeface="Cambria Math" panose="02040503050406030204" pitchFamily="18" charset="0"/>
                      </a:rPr>
                      <m:t>𝜃</m:t>
                    </m:r>
                  </m:oMath>
                </a14:m>
                <a:endParaRPr lang="en-US" dirty="0"/>
              </a:p>
              <a:p>
                <a:pPr lvl="2"/>
                <a:r>
                  <a:rPr lang="en-US" dirty="0"/>
                  <a:t>The gradient of the loss function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gives the direction of fastest increase of the loss function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when the parameters</a:t>
                </a:r>
                <a14:m>
                  <m:oMath xmlns:m="http://schemas.openxmlformats.org/officeDocument/2006/math">
                    <m:r>
                      <a:rPr lang="en-US" altLang="zh-TW">
                        <a:latin typeface="Cambria Math" panose="02040503050406030204" pitchFamily="18" charset="0"/>
                      </a:rPr>
                      <m:t> </m:t>
                    </m:r>
                    <m:r>
                      <a:rPr lang="zh-TW" altLang="en-US" i="1">
                        <a:latin typeface="Cambria Math" panose="02040503050406030204" pitchFamily="18" charset="0"/>
                      </a:rPr>
                      <m:t>𝜃</m:t>
                    </m:r>
                  </m:oMath>
                </a14:m>
                <a:r>
                  <a:rPr lang="en-US" dirty="0"/>
                  <a:t> are changed</a:t>
                </a:r>
              </a:p>
              <a:p>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BD5D3087-E014-4AF3-ABBE-8D71C4B3211A}"/>
              </a:ext>
            </a:extLst>
          </p:cNvPr>
          <p:cNvSpPr>
            <a:spLocks noGrp="1"/>
          </p:cNvSpPr>
          <p:nvPr>
            <p:ph idx="10"/>
          </p:nvPr>
        </p:nvSpPr>
        <p:spPr/>
        <p:txBody>
          <a:bodyPr/>
          <a:lstStyle/>
          <a:p>
            <a:r>
              <a:rPr lang="en-US" dirty="0"/>
              <a:t>Training Neural Networks</a:t>
            </a:r>
          </a:p>
          <a:p>
            <a:endParaRPr lang="en-US" dirty="0"/>
          </a:p>
        </p:txBody>
      </p:sp>
      <p:grpSp>
        <p:nvGrpSpPr>
          <p:cNvPr id="6" name="Group 5"/>
          <p:cNvGrpSpPr/>
          <p:nvPr/>
        </p:nvGrpSpPr>
        <p:grpSpPr>
          <a:xfrm>
            <a:off x="1013958" y="4191437"/>
            <a:ext cx="3113287" cy="2163535"/>
            <a:chOff x="5721123" y="4534272"/>
            <a:chExt cx="3687977" cy="2812597"/>
          </a:xfrm>
        </p:grpSpPr>
        <p:pic>
          <p:nvPicPr>
            <p:cNvPr id="4" name="Picture 3"/>
            <p:cNvPicPr>
              <a:picLocks noChangeAspect="1"/>
            </p:cNvPicPr>
            <p:nvPr/>
          </p:nvPicPr>
          <p:blipFill rotWithShape="1">
            <a:blip r:embed="rId3"/>
            <a:srcRect t="-1" b="13846"/>
            <a:stretch/>
          </p:blipFill>
          <p:spPr>
            <a:xfrm>
              <a:off x="5721123" y="4534273"/>
              <a:ext cx="3687977" cy="280831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037312" y="4534272"/>
                  <a:ext cx="504056" cy="4377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588" i="1">
                            <a:latin typeface="Cambria Math" panose="02040503050406030204" pitchFamily="18" charset="0"/>
                            <a:ea typeface="Cambria Math" panose="02040503050406030204" pitchFamily="18" charset="0"/>
                          </a:rPr>
                          <m:t>ℒ</m:t>
                        </m:r>
                        <m:d>
                          <m:dPr>
                            <m:ctrlPr>
                              <a:rPr lang="en-US" altLang="zh-TW" sz="1588" i="1">
                                <a:latin typeface="Cambria Math" panose="02040503050406030204" pitchFamily="18" charset="0"/>
                              </a:rPr>
                            </m:ctrlPr>
                          </m:dPr>
                          <m:e>
                            <m:r>
                              <a:rPr lang="zh-TW" altLang="en-US" sz="1588" i="1">
                                <a:latin typeface="Cambria Math" panose="02040503050406030204" pitchFamily="18" charset="0"/>
                              </a:rPr>
                              <m:t>𝜃</m:t>
                            </m:r>
                          </m:e>
                        </m:d>
                      </m:oMath>
                    </m:oMathPara>
                  </a14:m>
                  <a:endParaRPr lang="en-US" sz="1588" dirty="0"/>
                </a:p>
              </p:txBody>
            </p:sp>
          </mc:Choice>
          <mc:Fallback xmlns="">
            <p:sp>
              <p:nvSpPr>
                <p:cNvPr id="5" name="TextBox 4"/>
                <p:cNvSpPr txBox="1">
                  <a:spLocks noRot="1" noChangeAspect="1" noMove="1" noResize="1" noEditPoints="1" noAdjustHandles="1" noChangeArrowheads="1" noChangeShapeType="1" noTextEdit="1"/>
                </p:cNvSpPr>
                <p:nvPr/>
              </p:nvSpPr>
              <p:spPr>
                <a:xfrm>
                  <a:off x="6037312" y="4534272"/>
                  <a:ext cx="504056" cy="437704"/>
                </a:xfrm>
                <a:prstGeom prst="rect">
                  <a:avLst/>
                </a:prstGeom>
                <a:blipFill>
                  <a:blip r:embed="rId4"/>
                  <a:stretch>
                    <a:fillRect r="-1571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68772" y="6909165"/>
                  <a:ext cx="504056" cy="4377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588" i="1">
                                <a:latin typeface="Cambria Math" panose="02040503050406030204" pitchFamily="18" charset="0"/>
                              </a:rPr>
                            </m:ctrlPr>
                          </m:sSubPr>
                          <m:e>
                            <m:r>
                              <a:rPr lang="zh-TW" altLang="en-US" sz="1588" i="1">
                                <a:latin typeface="Cambria Math" panose="02040503050406030204" pitchFamily="18" charset="0"/>
                              </a:rPr>
                              <m:t>𝜃</m:t>
                            </m:r>
                          </m:e>
                          <m:sub>
                            <m:r>
                              <a:rPr lang="en-US" altLang="zh-TW" sz="1588" i="1">
                                <a:latin typeface="Cambria Math" panose="02040503050406030204" pitchFamily="18" charset="0"/>
                              </a:rPr>
                              <m:t>𝑖</m:t>
                            </m:r>
                          </m:sub>
                        </m:sSub>
                      </m:oMath>
                    </m:oMathPara>
                  </a14:m>
                  <a:endParaRPr lang="en-US" sz="1588" dirty="0"/>
                </a:p>
              </p:txBody>
            </p:sp>
          </mc:Choice>
          <mc:Fallback xmlns="">
            <p:sp>
              <p:nvSpPr>
                <p:cNvPr id="10" name="TextBox 9"/>
                <p:cNvSpPr txBox="1">
                  <a:spLocks noRot="1" noChangeAspect="1" noMove="1" noResize="1" noEditPoints="1" noAdjustHandles="1" noChangeArrowheads="1" noChangeShapeType="1" noTextEdit="1"/>
                </p:cNvSpPr>
                <p:nvPr/>
              </p:nvSpPr>
              <p:spPr>
                <a:xfrm>
                  <a:off x="8868772" y="6909165"/>
                  <a:ext cx="504056" cy="437704"/>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01608" y="4735209"/>
                  <a:ext cx="671220" cy="77838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588" i="1">
                                <a:latin typeface="Cambria Math" panose="02040503050406030204" pitchFamily="18" charset="0"/>
                              </a:rPr>
                            </m:ctrlPr>
                          </m:fPr>
                          <m:num>
                            <m:r>
                              <a:rPr lang="en-US" sz="1588" i="1">
                                <a:latin typeface="Cambria Math" panose="02040503050406030204" pitchFamily="18" charset="0"/>
                                <a:ea typeface="Cambria Math" panose="02040503050406030204" pitchFamily="18" charset="0"/>
                              </a:rPr>
                              <m:t>𝜕</m:t>
                            </m:r>
                            <m:r>
                              <a:rPr lang="en-US" sz="1588" i="1">
                                <a:latin typeface="Cambria Math" panose="02040503050406030204" pitchFamily="18" charset="0"/>
                                <a:ea typeface="Cambria Math" panose="02040503050406030204" pitchFamily="18" charset="0"/>
                              </a:rPr>
                              <m:t>ℒ</m:t>
                            </m:r>
                          </m:num>
                          <m:den>
                            <m:r>
                              <a:rPr lang="en-US" sz="1588" i="1">
                                <a:latin typeface="Cambria Math" panose="02040503050406030204" pitchFamily="18" charset="0"/>
                                <a:ea typeface="Cambria Math" panose="02040503050406030204" pitchFamily="18" charset="0"/>
                              </a:rPr>
                              <m:t>𝜕</m:t>
                            </m:r>
                            <m:sSub>
                              <m:sSubPr>
                                <m:ctrlPr>
                                  <a:rPr lang="en-US" sz="1588" i="1">
                                    <a:latin typeface="Cambria Math" panose="02040503050406030204" pitchFamily="18" charset="0"/>
                                    <a:ea typeface="Cambria Math" panose="02040503050406030204" pitchFamily="18" charset="0"/>
                                  </a:rPr>
                                </m:ctrlPr>
                              </m:sSubPr>
                              <m:e>
                                <m:r>
                                  <a:rPr lang="en-US" sz="1588" i="1">
                                    <a:latin typeface="Cambria Math" panose="02040503050406030204" pitchFamily="18" charset="0"/>
                                    <a:ea typeface="Cambria Math" panose="02040503050406030204" pitchFamily="18" charset="0"/>
                                  </a:rPr>
                                  <m:t>𝜃</m:t>
                                </m:r>
                              </m:e>
                              <m:sub>
                                <m:r>
                                  <a:rPr lang="en-US" sz="1588" i="1">
                                    <a:latin typeface="Cambria Math" panose="02040503050406030204" pitchFamily="18" charset="0"/>
                                    <a:ea typeface="Cambria Math" panose="02040503050406030204" pitchFamily="18" charset="0"/>
                                  </a:rPr>
                                  <m:t>𝑖</m:t>
                                </m:r>
                              </m:sub>
                            </m:sSub>
                          </m:den>
                        </m:f>
                      </m:oMath>
                    </m:oMathPara>
                  </a14:m>
                  <a:endParaRPr lang="en-US" sz="1588" dirty="0"/>
                </a:p>
              </p:txBody>
            </p:sp>
          </mc:Choice>
          <mc:Fallback xmlns="">
            <p:sp>
              <p:nvSpPr>
                <p:cNvPr id="11" name="TextBox 10"/>
                <p:cNvSpPr txBox="1">
                  <a:spLocks noRot="1" noChangeAspect="1" noMove="1" noResize="1" noEditPoints="1" noAdjustHandles="1" noChangeArrowheads="1" noChangeShapeType="1" noTextEdit="1"/>
                </p:cNvSpPr>
                <p:nvPr/>
              </p:nvSpPr>
              <p:spPr>
                <a:xfrm>
                  <a:off x="8701608" y="4735209"/>
                  <a:ext cx="671220" cy="778381"/>
                </a:xfrm>
                <a:prstGeom prst="rect">
                  <a:avLst/>
                </a:prstGeom>
                <a:blipFill>
                  <a:blip r:embed="rId6"/>
                  <a:stretch>
                    <a:fillRect/>
                  </a:stretch>
                </a:blipFill>
              </p:spPr>
              <p:txBody>
                <a:bodyPr/>
                <a:lstStyle/>
                <a:p>
                  <a:r>
                    <a:rPr lang="tr-TR">
                      <a:noFill/>
                    </a:rPr>
                    <a:t> </a:t>
                  </a:r>
                </a:p>
              </p:txBody>
            </p:sp>
          </mc:Fallback>
        </mc:AlternateContent>
      </p:grpSp>
      <p:pic>
        <p:nvPicPr>
          <p:cNvPr id="8" name="Picture 7"/>
          <p:cNvPicPr>
            <a:picLocks noChangeAspect="1"/>
          </p:cNvPicPr>
          <p:nvPr/>
        </p:nvPicPr>
        <p:blipFill>
          <a:blip r:embed="rId7"/>
          <a:stretch>
            <a:fillRect/>
          </a:stretch>
        </p:blipFill>
        <p:spPr>
          <a:xfrm>
            <a:off x="4635537" y="4127901"/>
            <a:ext cx="3711580" cy="2289875"/>
          </a:xfrm>
          <a:prstGeom prst="rect">
            <a:avLst/>
          </a:prstGeom>
        </p:spPr>
      </p:pic>
    </p:spTree>
    <p:extLst>
      <p:ext uri="{BB962C8B-B14F-4D97-AF65-F5344CB8AC3E}">
        <p14:creationId xmlns:p14="http://schemas.microsoft.com/office/powerpoint/2010/main" val="1834971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Steps in the </a:t>
                </a:r>
                <a:r>
                  <a:rPr lang="en-US" b="1" i="1" dirty="0">
                    <a:solidFill>
                      <a:srgbClr val="0070C0"/>
                    </a:solidFill>
                  </a:rPr>
                  <a:t>gradient descent algorithm</a:t>
                </a:r>
                <a:r>
                  <a:rPr lang="en-US" dirty="0"/>
                  <a:t>:</a:t>
                </a:r>
              </a:p>
              <a:p>
                <a:pPr marL="712987" lvl="1" indent="-403433">
                  <a:buFont typeface="+mj-lt"/>
                  <a:buAutoNum type="arabicPeriod"/>
                </a:pPr>
                <a:r>
                  <a:rPr lang="en-US" dirty="0"/>
                  <a:t>Randomly initialize the model parameters</a:t>
                </a:r>
                <a14:m>
                  <m:oMath xmlns:m="http://schemas.openxmlformats.org/officeDocument/2006/math">
                    <m:r>
                      <a:rPr lang="en-US" altLang="zh-TW" b="0" i="0"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a:p>
                <a:pPr marL="712987" lvl="1" indent="-403433">
                  <a:buFont typeface="+mj-lt"/>
                  <a:buAutoNum type="arabicPeriod"/>
                </a:pPr>
                <a:r>
                  <a:rPr lang="en-US" altLang="zh-TW" dirty="0"/>
                  <a:t>Compute the gradient of the loss function at the initial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r>
                  <a:rPr lang="en-US" dirty="0"/>
                  <a:t>: </a:t>
                </a:r>
                <a14:m>
                  <m:oMath xmlns:m="http://schemas.openxmlformats.org/officeDocument/2006/math">
                    <m:r>
                      <a:rPr lang="zh-TW" altLang="en-US" i="1">
                        <a:latin typeface="Cambria Math" panose="02040503050406030204" pitchFamily="18" charset="0"/>
                      </a:rPr>
                      <m:t>𝛻</m:t>
                    </m:r>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712987" lvl="1" indent="-403433">
                  <a:buFont typeface="+mj-lt"/>
                  <a:buAutoNum type="arabicPeriod"/>
                </a:pPr>
                <a:r>
                  <a:rPr lang="en-US" dirty="0"/>
                  <a:t>Update the parameters as: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𝑛𝑒𝑤</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r>
                      <a:rPr lang="zh-TW" altLang="en-US" b="0" i="1" smtClean="0">
                        <a:latin typeface="Cambria Math" panose="02040503050406030204" pitchFamily="18" charset="0"/>
                      </a:rPr>
                      <m:t>𝛼</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1107999" lvl="2" indent="-201717"/>
                <a:r>
                  <a:rPr lang="en-US" dirty="0"/>
                  <a:t>Where </a:t>
                </a:r>
                <a:r>
                  <a:rPr lang="el-GR" dirty="0"/>
                  <a:t>α</a:t>
                </a:r>
                <a:r>
                  <a:rPr lang="en-US" dirty="0"/>
                  <a:t> is the learning rate</a:t>
                </a:r>
              </a:p>
              <a:p>
                <a:pPr marL="712987" lvl="1" indent="-403433">
                  <a:buFont typeface="+mj-lt"/>
                  <a:buAutoNum type="arabicPeriod"/>
                </a:pPr>
                <a:r>
                  <a:rPr lang="en-US" dirty="0"/>
                  <a:t>Go to step 2 and repeat (until a terminating criterion is reached)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30803083-5177-46C9-9C1A-934F65636EB2}"/>
              </a:ext>
            </a:extLst>
          </p:cNvPr>
          <p:cNvSpPr>
            <a:spLocks noGrp="1"/>
          </p:cNvSpPr>
          <p:nvPr>
            <p:ph idx="10"/>
          </p:nvPr>
        </p:nvSpPr>
        <p:spPr/>
        <p:txBody>
          <a:bodyPr/>
          <a:lstStyle/>
          <a:p>
            <a:r>
              <a:rPr lang="en-US" dirty="0"/>
              <a:t>Training Neural Networks</a:t>
            </a:r>
          </a:p>
          <a:p>
            <a:endParaRPr lang="en-US" dirty="0"/>
          </a:p>
        </p:txBody>
      </p:sp>
      <p:pic>
        <p:nvPicPr>
          <p:cNvPr id="16" name="Picture 2" descr="Gradient Descent and Stochastic Gradient Descent - mlxtend">
            <a:extLst>
              <a:ext uri="{FF2B5EF4-FFF2-40B4-BE49-F238E27FC236}">
                <a16:creationId xmlns:a16="http://schemas.microsoft.com/office/drawing/2014/main" id="{C6869D82-75EB-462D-A80A-B7D43EF960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324" y="3746683"/>
            <a:ext cx="4992223" cy="27051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89ABAA-50F4-450E-9E32-D013F7C6D0D9}"/>
                  </a:ext>
                </a:extLst>
              </p:cNvPr>
              <p:cNvSpPr txBox="1"/>
              <p:nvPr/>
            </p:nvSpPr>
            <p:spPr>
              <a:xfrm>
                <a:off x="1204568" y="4037481"/>
                <a:ext cx="889511" cy="336695"/>
              </a:xfrm>
              <a:prstGeom prst="rect">
                <a:avLst/>
              </a:prstGeom>
              <a:solidFill>
                <a:schemeClr val="bg1"/>
              </a:solidFill>
            </p:spPr>
            <p:txBody>
              <a:bodyPr wrap="square" rtlCol="0">
                <a:spAutoFit/>
              </a:bodyPr>
              <a:lstStyle/>
              <a:p>
                <a:pPr algn="r"/>
                <a:r>
                  <a:rPr lang="en-US" sz="1588" dirty="0"/>
                  <a:t>Loss </a:t>
                </a:r>
                <a14:m>
                  <m:oMath xmlns:m="http://schemas.openxmlformats.org/officeDocument/2006/math">
                    <m:r>
                      <a:rPr lang="en-US" sz="1588" i="1">
                        <a:latin typeface="Cambria Math" panose="02040503050406030204" pitchFamily="18" charset="0"/>
                        <a:ea typeface="Cambria Math" panose="02040503050406030204" pitchFamily="18" charset="0"/>
                      </a:rPr>
                      <m:t>ℒ</m:t>
                    </m:r>
                  </m:oMath>
                </a14:m>
                <a:r>
                  <a:rPr lang="en-US" sz="1588" dirty="0"/>
                  <a:t> </a:t>
                </a:r>
              </a:p>
            </p:txBody>
          </p:sp>
        </mc:Choice>
        <mc:Fallback xmlns="">
          <p:sp>
            <p:nvSpPr>
              <p:cNvPr id="17" name="TextBox 16">
                <a:extLst>
                  <a:ext uri="{FF2B5EF4-FFF2-40B4-BE49-F238E27FC236}">
                    <a16:creationId xmlns:a16="http://schemas.microsoft.com/office/drawing/2014/main" id="{E989ABAA-50F4-450E-9E32-D013F7C6D0D9}"/>
                  </a:ext>
                </a:extLst>
              </p:cNvPr>
              <p:cNvSpPr txBox="1">
                <a:spLocks noRot="1" noChangeAspect="1" noMove="1" noResize="1" noEditPoints="1" noAdjustHandles="1" noChangeArrowheads="1" noChangeShapeType="1" noTextEdit="1"/>
              </p:cNvSpPr>
              <p:nvPr/>
            </p:nvSpPr>
            <p:spPr>
              <a:xfrm>
                <a:off x="1204568" y="4037481"/>
                <a:ext cx="889511" cy="336695"/>
              </a:xfrm>
              <a:prstGeom prst="rect">
                <a:avLst/>
              </a:prstGeom>
              <a:blipFill>
                <a:blip r:embed="rId4"/>
                <a:stretch>
                  <a:fillRect t="-5357" b="-2142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ED47F37-F5B8-4F24-B0B9-B52AC6FC6BC7}"/>
                  </a:ext>
                </a:extLst>
              </p:cNvPr>
              <p:cNvSpPr txBox="1"/>
              <p:nvPr/>
            </p:nvSpPr>
            <p:spPr>
              <a:xfrm>
                <a:off x="2747633" y="6197721"/>
                <a:ext cx="1715485" cy="336695"/>
              </a:xfrm>
              <a:prstGeom prst="rect">
                <a:avLst/>
              </a:prstGeom>
              <a:solidFill>
                <a:schemeClr val="bg1"/>
              </a:solidFill>
            </p:spPr>
            <p:txBody>
              <a:bodyPr wrap="square" rtlCol="0">
                <a:spAutoFit/>
              </a:bodyPr>
              <a:lstStyle/>
              <a:p>
                <a:pPr algn="ctr"/>
                <a:r>
                  <a:rPr lang="en-US" sz="1588" dirty="0"/>
                  <a:t>Parameters </a:t>
                </a:r>
                <a14:m>
                  <m:oMath xmlns:m="http://schemas.openxmlformats.org/officeDocument/2006/math">
                    <m:r>
                      <a:rPr lang="zh-TW" altLang="en-US" sz="1588" i="1">
                        <a:latin typeface="Cambria Math" panose="02040503050406030204" pitchFamily="18" charset="0"/>
                      </a:rPr>
                      <m:t>𝜃</m:t>
                    </m:r>
                  </m:oMath>
                </a14:m>
                <a:endParaRPr lang="en-US" sz="1588" dirty="0"/>
              </a:p>
            </p:txBody>
          </p:sp>
        </mc:Choice>
        <mc:Fallback xmlns="">
          <p:sp>
            <p:nvSpPr>
              <p:cNvPr id="18" name="TextBox 17">
                <a:extLst>
                  <a:ext uri="{FF2B5EF4-FFF2-40B4-BE49-F238E27FC236}">
                    <a16:creationId xmlns:a16="http://schemas.microsoft.com/office/drawing/2014/main" id="{CED47F37-F5B8-4F24-B0B9-B52AC6FC6BC7}"/>
                  </a:ext>
                </a:extLst>
              </p:cNvPr>
              <p:cNvSpPr txBox="1">
                <a:spLocks noRot="1" noChangeAspect="1" noMove="1" noResize="1" noEditPoints="1" noAdjustHandles="1" noChangeArrowheads="1" noChangeShapeType="1" noTextEdit="1"/>
              </p:cNvSpPr>
              <p:nvPr/>
            </p:nvSpPr>
            <p:spPr>
              <a:xfrm>
                <a:off x="2747633" y="6197721"/>
                <a:ext cx="1715485" cy="336695"/>
              </a:xfrm>
              <a:prstGeom prst="rect">
                <a:avLst/>
              </a:prstGeom>
              <a:blipFill>
                <a:blip r:embed="rId5"/>
                <a:stretch>
                  <a:fillRect t="-5455" b="-2363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10D6BC-7940-4C18-B85D-E025F96B504C}"/>
                  </a:ext>
                </a:extLst>
              </p:cNvPr>
              <p:cNvSpPr txBox="1"/>
              <p:nvPr/>
            </p:nvSpPr>
            <p:spPr>
              <a:xfrm>
                <a:off x="4844197" y="5371747"/>
                <a:ext cx="2709534" cy="581057"/>
              </a:xfrm>
              <a:prstGeom prst="rect">
                <a:avLst/>
              </a:prstGeom>
              <a:solidFill>
                <a:schemeClr val="bg1"/>
              </a:solidFill>
            </p:spPr>
            <p:txBody>
              <a:bodyPr wrap="square" rtlCol="0">
                <a:spAutoFit/>
              </a:bodyPr>
              <a:lstStyle/>
              <a:p>
                <a:endParaRPr lang="en-US" sz="1588" dirty="0"/>
              </a:p>
              <a:p>
                <a:r>
                  <a:rPr lang="en-US" sz="1588" dirty="0"/>
                  <a:t>Global loss minimum </a:t>
                </a:r>
                <a14:m>
                  <m:oMath xmlns:m="http://schemas.openxmlformats.org/officeDocument/2006/math">
                    <m:sSub>
                      <m:sSubPr>
                        <m:ctrlPr>
                          <a:rPr lang="en-US" sz="1588" i="1">
                            <a:latin typeface="Cambria Math" panose="02040503050406030204" pitchFamily="18" charset="0"/>
                            <a:ea typeface="Cambria Math" panose="02040503050406030204" pitchFamily="18" charset="0"/>
                          </a:rPr>
                        </m:ctrlPr>
                      </m:sSubPr>
                      <m:e>
                        <m:r>
                          <a:rPr lang="en-US" sz="1588" i="1">
                            <a:latin typeface="Cambria Math" panose="02040503050406030204" pitchFamily="18" charset="0"/>
                            <a:ea typeface="Cambria Math" panose="02040503050406030204" pitchFamily="18" charset="0"/>
                          </a:rPr>
                          <m:t>ℒ</m:t>
                        </m:r>
                      </m:e>
                      <m:sub>
                        <m:r>
                          <a:rPr lang="en-US" sz="1588" i="1">
                            <a:latin typeface="Cambria Math" panose="02040503050406030204" pitchFamily="18" charset="0"/>
                            <a:ea typeface="Cambria Math" panose="02040503050406030204" pitchFamily="18" charset="0"/>
                          </a:rPr>
                          <m:t>𝑚𝑖𝑛</m:t>
                        </m:r>
                      </m:sub>
                    </m:sSub>
                  </m:oMath>
                </a14:m>
                <a:endParaRPr lang="en-US" sz="1588" dirty="0"/>
              </a:p>
            </p:txBody>
          </p:sp>
        </mc:Choice>
        <mc:Fallback xmlns="">
          <p:sp>
            <p:nvSpPr>
              <p:cNvPr id="19" name="TextBox 18">
                <a:extLst>
                  <a:ext uri="{FF2B5EF4-FFF2-40B4-BE49-F238E27FC236}">
                    <a16:creationId xmlns:a16="http://schemas.microsoft.com/office/drawing/2014/main" id="{2A10D6BC-7940-4C18-B85D-E025F96B504C}"/>
                  </a:ext>
                </a:extLst>
              </p:cNvPr>
              <p:cNvSpPr txBox="1">
                <a:spLocks noRot="1" noChangeAspect="1" noMove="1" noResize="1" noEditPoints="1" noAdjustHandles="1" noChangeArrowheads="1" noChangeShapeType="1" noTextEdit="1"/>
              </p:cNvSpPr>
              <p:nvPr/>
            </p:nvSpPr>
            <p:spPr>
              <a:xfrm>
                <a:off x="4844197" y="5371747"/>
                <a:ext cx="2709534" cy="581057"/>
              </a:xfrm>
              <a:prstGeom prst="rect">
                <a:avLst/>
              </a:prstGeom>
              <a:blipFill>
                <a:blip r:embed="rId6"/>
                <a:stretch>
                  <a:fillRect l="-1351" b="-1145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A884C47-C7E8-4EF9-951A-1E84D7AE3D2E}"/>
                  </a:ext>
                </a:extLst>
              </p:cNvPr>
              <p:cNvSpPr txBox="1"/>
              <p:nvPr/>
            </p:nvSpPr>
            <p:spPr>
              <a:xfrm>
                <a:off x="5441101" y="4000430"/>
                <a:ext cx="1799432" cy="452303"/>
              </a:xfrm>
              <a:prstGeom prst="rect">
                <a:avLst/>
              </a:prstGeom>
              <a:solidFill>
                <a:schemeClr val="bg1"/>
              </a:solidFill>
            </p:spPr>
            <p:txBody>
              <a:bodyPr wrap="square" rtlCol="0">
                <a:spAutoFit/>
              </a:bodyPr>
              <a:lstStyle/>
              <a:p>
                <a:r>
                  <a:rPr lang="en-US" sz="1588" dirty="0"/>
                  <a:t>Gradient </a:t>
                </a:r>
                <a14:m>
                  <m:oMath xmlns:m="http://schemas.openxmlformats.org/officeDocument/2006/math">
                    <m:r>
                      <a:rPr lang="zh-TW" altLang="en-US" sz="1588" i="1">
                        <a:latin typeface="Cambria Math" panose="02040503050406030204" pitchFamily="18" charset="0"/>
                      </a:rPr>
                      <m:t>𝛻</m:t>
                    </m:r>
                    <m:r>
                      <a:rPr lang="en-US" altLang="zh-TW" sz="1588" i="1">
                        <a:latin typeface="Cambria Math" panose="02040503050406030204" pitchFamily="18" charset="0"/>
                        <a:ea typeface="Cambria Math" panose="02040503050406030204" pitchFamily="18" charset="0"/>
                      </a:rPr>
                      <m:t>ℒ</m:t>
                    </m:r>
                    <m:r>
                      <a:rPr lang="en-US" altLang="zh-TW" sz="1588" i="1">
                        <a:latin typeface="Cambria Math" panose="02040503050406030204" pitchFamily="18" charset="0"/>
                        <a:ea typeface="Cambria Math" panose="02040503050406030204" pitchFamily="18" charset="0"/>
                      </a:rPr>
                      <m:t>=</m:t>
                    </m:r>
                    <m:f>
                      <m:fPr>
                        <m:ctrlPr>
                          <a:rPr lang="en-US" sz="1588" i="1">
                            <a:latin typeface="Cambria Math" panose="02040503050406030204" pitchFamily="18" charset="0"/>
                          </a:rPr>
                        </m:ctrlPr>
                      </m:fPr>
                      <m:num>
                        <m:r>
                          <a:rPr lang="en-US" sz="1588" i="1">
                            <a:latin typeface="Cambria Math" panose="02040503050406030204" pitchFamily="18" charset="0"/>
                            <a:ea typeface="Cambria Math" panose="02040503050406030204" pitchFamily="18" charset="0"/>
                          </a:rPr>
                          <m:t>𝜕</m:t>
                        </m:r>
                        <m:r>
                          <a:rPr lang="en-US" sz="1588" i="1">
                            <a:latin typeface="Cambria Math" panose="02040503050406030204" pitchFamily="18" charset="0"/>
                            <a:ea typeface="Cambria Math" panose="02040503050406030204" pitchFamily="18" charset="0"/>
                          </a:rPr>
                          <m:t>ℒ</m:t>
                        </m:r>
                      </m:num>
                      <m:den>
                        <m:r>
                          <a:rPr lang="en-US" sz="1588" i="1">
                            <a:latin typeface="Cambria Math" panose="02040503050406030204" pitchFamily="18" charset="0"/>
                            <a:ea typeface="Cambria Math" panose="02040503050406030204" pitchFamily="18" charset="0"/>
                          </a:rPr>
                          <m:t>𝜕</m:t>
                        </m:r>
                        <m:r>
                          <a:rPr lang="zh-TW" altLang="en-US" sz="2118" i="1">
                            <a:latin typeface="Cambria Math" panose="02040503050406030204" pitchFamily="18" charset="0"/>
                          </a:rPr>
                          <m:t>𝜃</m:t>
                        </m:r>
                      </m:den>
                    </m:f>
                  </m:oMath>
                </a14:m>
                <a:r>
                  <a:rPr lang="en-US" sz="1588" dirty="0"/>
                  <a:t> </a:t>
                </a:r>
              </a:p>
            </p:txBody>
          </p:sp>
        </mc:Choice>
        <mc:Fallback xmlns="">
          <p:sp>
            <p:nvSpPr>
              <p:cNvPr id="20" name="TextBox 19">
                <a:extLst>
                  <a:ext uri="{FF2B5EF4-FFF2-40B4-BE49-F238E27FC236}">
                    <a16:creationId xmlns:a16="http://schemas.microsoft.com/office/drawing/2014/main" id="{2A884C47-C7E8-4EF9-951A-1E84D7AE3D2E}"/>
                  </a:ext>
                </a:extLst>
              </p:cNvPr>
              <p:cNvSpPr txBox="1">
                <a:spLocks noRot="1" noChangeAspect="1" noMove="1" noResize="1" noEditPoints="1" noAdjustHandles="1" noChangeArrowheads="1" noChangeShapeType="1" noTextEdit="1"/>
              </p:cNvSpPr>
              <p:nvPr/>
            </p:nvSpPr>
            <p:spPr>
              <a:xfrm>
                <a:off x="5441101" y="4000430"/>
                <a:ext cx="1799432" cy="452303"/>
              </a:xfrm>
              <a:prstGeom prst="rect">
                <a:avLst/>
              </a:prstGeom>
              <a:blipFill>
                <a:blip r:embed="rId7"/>
                <a:stretch>
                  <a:fillRect l="-2034" b="-675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C1F5C9-1E09-4121-A531-46C5A173D330}"/>
                  </a:ext>
                </a:extLst>
              </p:cNvPr>
              <p:cNvSpPr txBox="1"/>
              <p:nvPr/>
            </p:nvSpPr>
            <p:spPr>
              <a:xfrm>
                <a:off x="2538834" y="3975481"/>
                <a:ext cx="1415992" cy="825419"/>
              </a:xfrm>
              <a:prstGeom prst="rect">
                <a:avLst/>
              </a:prstGeom>
              <a:solidFill>
                <a:schemeClr val="bg1"/>
              </a:solidFill>
            </p:spPr>
            <p:txBody>
              <a:bodyPr wrap="square" rtlCol="0">
                <a:spAutoFit/>
              </a:bodyPr>
              <a:lstStyle/>
              <a:p>
                <a:pPr algn="ctr"/>
                <a:r>
                  <a:rPr lang="en-US" sz="1588" dirty="0"/>
                  <a:t>Initial </a:t>
                </a:r>
              </a:p>
              <a:p>
                <a:pPr algn="r"/>
                <a:r>
                  <a:rPr lang="en-US" sz="1588" dirty="0"/>
                  <a:t>parameters </a:t>
                </a:r>
                <a14:m>
                  <m:oMath xmlns:m="http://schemas.openxmlformats.org/officeDocument/2006/math">
                    <m:sSup>
                      <m:sSupPr>
                        <m:ctrlPr>
                          <a:rPr lang="en-US" altLang="zh-TW" sz="1588" i="1">
                            <a:latin typeface="Cambria Math" panose="02040503050406030204" pitchFamily="18" charset="0"/>
                          </a:rPr>
                        </m:ctrlPr>
                      </m:sSupPr>
                      <m:e>
                        <m:r>
                          <a:rPr lang="zh-TW" altLang="en-US" sz="1588" i="1">
                            <a:latin typeface="Cambria Math" panose="02040503050406030204" pitchFamily="18" charset="0"/>
                          </a:rPr>
                          <m:t>𝜃</m:t>
                        </m:r>
                      </m:e>
                      <m:sup>
                        <m:r>
                          <a:rPr lang="en-US" altLang="zh-TW" sz="1588" i="1">
                            <a:latin typeface="Cambria Math" panose="02040503050406030204" pitchFamily="18" charset="0"/>
                          </a:rPr>
                          <m:t>0</m:t>
                        </m:r>
                      </m:sup>
                    </m:sSup>
                  </m:oMath>
                </a14:m>
                <a:endParaRPr lang="en-US" sz="1588" dirty="0"/>
              </a:p>
            </p:txBody>
          </p:sp>
        </mc:Choice>
        <mc:Fallback xmlns="">
          <p:sp>
            <p:nvSpPr>
              <p:cNvPr id="21" name="TextBox 20">
                <a:extLst>
                  <a:ext uri="{FF2B5EF4-FFF2-40B4-BE49-F238E27FC236}">
                    <a16:creationId xmlns:a16="http://schemas.microsoft.com/office/drawing/2014/main" id="{94C1F5C9-1E09-4121-A531-46C5A173D330}"/>
                  </a:ext>
                </a:extLst>
              </p:cNvPr>
              <p:cNvSpPr txBox="1">
                <a:spLocks noRot="1" noChangeAspect="1" noMove="1" noResize="1" noEditPoints="1" noAdjustHandles="1" noChangeArrowheads="1" noChangeShapeType="1" noTextEdit="1"/>
              </p:cNvSpPr>
              <p:nvPr/>
            </p:nvSpPr>
            <p:spPr>
              <a:xfrm>
                <a:off x="2538834" y="3975481"/>
                <a:ext cx="1415992" cy="825419"/>
              </a:xfrm>
              <a:prstGeom prst="rect">
                <a:avLst/>
              </a:prstGeom>
              <a:blipFill>
                <a:blip r:embed="rId8"/>
                <a:stretch>
                  <a:fillRect t="-2206" r="-429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FD647C-DFA5-4799-80FE-E2BF487B70D3}"/>
                  </a:ext>
                </a:extLst>
              </p:cNvPr>
              <p:cNvSpPr txBox="1"/>
              <p:nvPr/>
            </p:nvSpPr>
            <p:spPr>
              <a:xfrm>
                <a:off x="4959932" y="4985444"/>
                <a:ext cx="3805474" cy="336695"/>
              </a:xfrm>
              <a:prstGeom prst="rect">
                <a:avLst/>
              </a:prstGeom>
              <a:solidFill>
                <a:schemeClr val="bg1"/>
              </a:solidFill>
            </p:spPr>
            <p:txBody>
              <a:bodyPr wrap="square" rtlCol="0">
                <a:spAutoFit/>
              </a:bodyPr>
              <a:lstStyle/>
              <a:p>
                <a:r>
                  <a:rPr lang="en-US" sz="1588" dirty="0"/>
                  <a:t>Parameter update:</a:t>
                </a:r>
                <a14:m>
                  <m:oMath xmlns:m="http://schemas.openxmlformats.org/officeDocument/2006/math">
                    <m:sSup>
                      <m:sSupPr>
                        <m:ctrlPr>
                          <a:rPr lang="en-US" altLang="zh-TW" sz="1588" i="1">
                            <a:latin typeface="Cambria Math" panose="02040503050406030204" pitchFamily="18" charset="0"/>
                          </a:rPr>
                        </m:ctrlPr>
                      </m:sSupPr>
                      <m:e>
                        <m:r>
                          <a:rPr lang="en-US" altLang="zh-TW" sz="1588" i="1">
                            <a:latin typeface="Cambria Math" panose="02040503050406030204" pitchFamily="18" charset="0"/>
                          </a:rPr>
                          <m:t> </m:t>
                        </m:r>
                        <m:r>
                          <a:rPr lang="zh-TW" altLang="en-US" sz="1588" i="1">
                            <a:latin typeface="Cambria Math" panose="02040503050406030204" pitchFamily="18" charset="0"/>
                          </a:rPr>
                          <m:t>𝜃</m:t>
                        </m:r>
                      </m:e>
                      <m:sup>
                        <m:r>
                          <a:rPr lang="en-US" altLang="zh-TW" sz="1588" i="1">
                            <a:latin typeface="Cambria Math" panose="02040503050406030204" pitchFamily="18" charset="0"/>
                          </a:rPr>
                          <m:t>𝑛𝑒𝑤</m:t>
                        </m:r>
                      </m:sup>
                    </m:sSup>
                    <m:r>
                      <a:rPr lang="en-US" altLang="zh-TW" sz="1588" i="1">
                        <a:latin typeface="Cambria Math" panose="02040503050406030204" pitchFamily="18" charset="0"/>
                      </a:rPr>
                      <m:t>=</m:t>
                    </m:r>
                    <m:r>
                      <a:rPr lang="zh-TW" altLang="en-US" sz="1588" i="1">
                        <a:latin typeface="Cambria Math" panose="02040503050406030204" pitchFamily="18" charset="0"/>
                      </a:rPr>
                      <m:t>𝜃</m:t>
                    </m:r>
                    <m:r>
                      <a:rPr lang="en-US" altLang="zh-TW" sz="1588" i="1">
                        <a:latin typeface="Cambria Math" panose="02040503050406030204" pitchFamily="18" charset="0"/>
                      </a:rPr>
                      <m:t>−</m:t>
                    </m:r>
                    <m:r>
                      <a:rPr lang="zh-TW" altLang="en-US" sz="1588" i="1">
                        <a:latin typeface="Cambria Math" panose="02040503050406030204" pitchFamily="18" charset="0"/>
                      </a:rPr>
                      <m:t>𝛼𝛻</m:t>
                    </m:r>
                    <m:r>
                      <a:rPr lang="en-US" altLang="zh-TW" sz="1588" i="1">
                        <a:latin typeface="Cambria Math" panose="02040503050406030204" pitchFamily="18" charset="0"/>
                        <a:ea typeface="Cambria Math" panose="02040503050406030204" pitchFamily="18" charset="0"/>
                      </a:rPr>
                      <m:t>ℒ</m:t>
                    </m:r>
                    <m:d>
                      <m:dPr>
                        <m:ctrlPr>
                          <a:rPr lang="en-US" altLang="zh-TW" sz="1588" i="1">
                            <a:latin typeface="Cambria Math" panose="02040503050406030204" pitchFamily="18" charset="0"/>
                          </a:rPr>
                        </m:ctrlPr>
                      </m:dPr>
                      <m:e>
                        <m:sSup>
                          <m:sSupPr>
                            <m:ctrlPr>
                              <a:rPr lang="en-US" altLang="zh-TW" sz="1588" i="1">
                                <a:latin typeface="Cambria Math" panose="02040503050406030204" pitchFamily="18" charset="0"/>
                              </a:rPr>
                            </m:ctrlPr>
                          </m:sSupPr>
                          <m:e>
                            <m:r>
                              <a:rPr lang="zh-TW" altLang="en-US" sz="1588" i="1">
                                <a:latin typeface="Cambria Math" panose="02040503050406030204" pitchFamily="18" charset="0"/>
                              </a:rPr>
                              <m:t>𝜃</m:t>
                            </m:r>
                          </m:e>
                          <m:sup>
                            <m:r>
                              <a:rPr lang="en-US" altLang="zh-TW" sz="1588" i="1">
                                <a:latin typeface="Cambria Math" panose="02040503050406030204" pitchFamily="18" charset="0"/>
                              </a:rPr>
                              <m:t>0</m:t>
                            </m:r>
                          </m:sup>
                        </m:sSup>
                      </m:e>
                    </m:d>
                  </m:oMath>
                </a14:m>
                <a:endParaRPr lang="en-US" sz="1588" dirty="0"/>
              </a:p>
            </p:txBody>
          </p:sp>
        </mc:Choice>
        <mc:Fallback xmlns="">
          <p:sp>
            <p:nvSpPr>
              <p:cNvPr id="22" name="TextBox 21">
                <a:extLst>
                  <a:ext uri="{FF2B5EF4-FFF2-40B4-BE49-F238E27FC236}">
                    <a16:creationId xmlns:a16="http://schemas.microsoft.com/office/drawing/2014/main" id="{A4FD647C-DFA5-4799-80FE-E2BF487B70D3}"/>
                  </a:ext>
                </a:extLst>
              </p:cNvPr>
              <p:cNvSpPr txBox="1">
                <a:spLocks noRot="1" noChangeAspect="1" noMove="1" noResize="1" noEditPoints="1" noAdjustHandles="1" noChangeArrowheads="1" noChangeShapeType="1" noTextEdit="1"/>
              </p:cNvSpPr>
              <p:nvPr/>
            </p:nvSpPr>
            <p:spPr>
              <a:xfrm>
                <a:off x="4959932" y="4985444"/>
                <a:ext cx="3805474" cy="336695"/>
              </a:xfrm>
              <a:prstGeom prst="rect">
                <a:avLst/>
              </a:prstGeom>
              <a:blipFill>
                <a:blip r:embed="rId9"/>
                <a:stretch>
                  <a:fillRect l="-962" t="-5455" b="-23636"/>
                </a:stretch>
              </a:blipFill>
            </p:spPr>
            <p:txBody>
              <a:bodyPr/>
              <a:lstStyle/>
              <a:p>
                <a:r>
                  <a:rPr lang="tr-TR">
                    <a:noFill/>
                  </a:rPr>
                  <a:t> </a:t>
                </a:r>
              </a:p>
            </p:txBody>
          </p:sp>
        </mc:Fallback>
      </mc:AlternateContent>
    </p:spTree>
    <p:extLst>
      <p:ext uri="{BB962C8B-B14F-4D97-AF65-F5344CB8AC3E}">
        <p14:creationId xmlns:p14="http://schemas.microsoft.com/office/powerpoint/2010/main" val="113226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Example: a NN with only 2 parameters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oMath>
                </a14:m>
                <a:r>
                  <a:rPr lang="en-US" dirty="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oMath>
                </a14:m>
                <a:r>
                  <a:rPr lang="en-US" dirty="0"/>
                  <a:t>, i.e., </a:t>
                </a:r>
                <a14:m>
                  <m:oMath xmlns:m="http://schemas.openxmlformats.org/officeDocument/2006/math">
                    <m:r>
                      <a:rPr lang="zh-TW" altLang="en-US" i="1">
                        <a:latin typeface="Cambria Math" panose="02040503050406030204" pitchFamily="18" charset="0"/>
                      </a:rPr>
                      <m:t>𝜃</m:t>
                    </m:r>
                    <m:r>
                      <a:rPr lang="en-US" altLang="zh-TW" i="1">
                        <a:latin typeface="Cambria Math" panose="02040503050406030204" pitchFamily="18" charset="0"/>
                      </a:rPr>
                      <m:t>=</m:t>
                    </m:r>
                    <m:d>
                      <m:dPr>
                        <m:begChr m:val="{"/>
                        <m:endChr m:val="}"/>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e>
                    </m:d>
                  </m:oMath>
                </a14:m>
                <a:endParaRPr lang="en-US" dirty="0"/>
              </a:p>
              <a:p>
                <a:pPr lvl="1"/>
                <a:r>
                  <a:rPr lang="en-US" dirty="0"/>
                  <a:t>The different colors represent the values of the loss (minimum loss</a:t>
                </a:r>
                <a14:m>
                  <m:oMath xmlns:m="http://schemas.openxmlformats.org/officeDocument/2006/math">
                    <m:r>
                      <a:rPr lang="en-US" altLang="zh-TW" b="0" i="0"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m:t>
                        </m:r>
                      </m:sup>
                    </m:sSup>
                  </m:oMath>
                </a14:m>
                <a:r>
                  <a:rPr lang="en-US" dirty="0"/>
                  <a:t> is ≈ 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796A4ED-2580-4313-8EA7-EF317461EBEF}"/>
              </a:ext>
            </a:extLst>
          </p:cNvPr>
          <p:cNvSpPr>
            <a:spLocks noGrp="1"/>
          </p:cNvSpPr>
          <p:nvPr>
            <p:ph idx="10"/>
          </p:nvPr>
        </p:nvSpPr>
        <p:spPr/>
        <p:txBody>
          <a:bodyPr/>
          <a:lstStyle/>
          <a:p>
            <a:r>
              <a:rPr lang="en-US" dirty="0"/>
              <a:t>Training Neural Networks</a:t>
            </a:r>
          </a:p>
          <a:p>
            <a:endParaRPr lang="en-US" dirty="0"/>
          </a:p>
        </p:txBody>
      </p:sp>
      <p:grpSp>
        <p:nvGrpSpPr>
          <p:cNvPr id="21" name="群組 3"/>
          <p:cNvGrpSpPr/>
          <p:nvPr/>
        </p:nvGrpSpPr>
        <p:grpSpPr>
          <a:xfrm>
            <a:off x="693202" y="2612687"/>
            <a:ext cx="5689789" cy="4049767"/>
            <a:chOff x="706835" y="2341625"/>
            <a:chExt cx="6113826" cy="4234774"/>
          </a:xfrm>
        </p:grpSpPr>
        <p:pic>
          <p:nvPicPr>
            <p:cNvPr id="22" name="圖片 4"/>
            <p:cNvPicPr>
              <a:picLocks noChangeAspect="1"/>
            </p:cNvPicPr>
            <p:nvPr/>
          </p:nvPicPr>
          <p:blipFill rotWithShape="1">
            <a:blip r:embed="rId4">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292460" y="6235587"/>
                  <a:ext cx="393549" cy="340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rPr>
                              <m:t>𝑤</m:t>
                            </m:r>
                          </m:e>
                          <m:sub>
                            <m:r>
                              <a:rPr lang="en-US" altLang="zh-TW" sz="2118" i="1">
                                <a:latin typeface="Cambria Math" panose="02040503050406030204" pitchFamily="18" charset="0"/>
                              </a:rPr>
                              <m:t>1</m:t>
                            </m:r>
                          </m:sub>
                        </m:sSub>
                      </m:oMath>
                    </m:oMathPara>
                  </a14:m>
                  <a:endParaRPr lang="zh-TW" altLang="en-US" sz="2118"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292460" y="6235587"/>
                  <a:ext cx="393549" cy="340812"/>
                </a:xfrm>
                <a:prstGeom prst="rect">
                  <a:avLst/>
                </a:prstGeom>
                <a:blipFill>
                  <a:blip r:embed="rId5"/>
                  <a:stretch>
                    <a:fillRect l="-9836" r="-6557" b="-1296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00302" cy="340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rPr>
                              <m:t>𝑤</m:t>
                            </m:r>
                          </m:e>
                          <m:sub>
                            <m:r>
                              <a:rPr lang="en-US" altLang="zh-TW" sz="2118" i="1">
                                <a:latin typeface="Cambria Math" panose="02040503050406030204" pitchFamily="18" charset="0"/>
                              </a:rPr>
                              <m:t>2</m:t>
                            </m:r>
                          </m:sub>
                        </m:sSub>
                      </m:oMath>
                    </m:oMathPara>
                  </a14:m>
                  <a:endParaRPr lang="zh-TW" altLang="en-US" sz="2118" dirty="0"/>
                </a:p>
              </p:txBody>
            </p:sp>
          </mc:Choice>
          <mc:Fallback xmlns="">
            <p:sp>
              <p:nvSpPr>
                <p:cNvPr id="24" name="文字方塊 6"/>
                <p:cNvSpPr txBox="1">
                  <a:spLocks noRot="1" noChangeAspect="1" noMove="1" noResize="1" noEditPoints="1" noAdjustHandles="1" noChangeArrowheads="1" noChangeShapeType="1" noTextEdit="1"/>
                </p:cNvSpPr>
                <p:nvPr/>
              </p:nvSpPr>
              <p:spPr>
                <a:xfrm>
                  <a:off x="843326" y="4119935"/>
                  <a:ext cx="400302" cy="340812"/>
                </a:xfrm>
                <a:prstGeom prst="rect">
                  <a:avLst/>
                </a:prstGeom>
                <a:blipFill>
                  <a:blip r:embed="rId6"/>
                  <a:stretch>
                    <a:fillRect l="-9836" r="-6557" b="-13208"/>
                  </a:stretch>
                </a:blipFill>
              </p:spPr>
              <p:txBody>
                <a:bodyPr/>
                <a:lstStyle/>
                <a:p>
                  <a:r>
                    <a:rPr lang="tr-TR">
                      <a:noFill/>
                    </a:rPr>
                    <a:t> </a:t>
                  </a:r>
                </a:p>
              </p:txBody>
            </p:sp>
          </mc:Fallback>
        </mc:AlternateContent>
      </p:grpSp>
      <p:sp>
        <p:nvSpPr>
          <p:cNvPr id="25" name="橢圓 8"/>
          <p:cNvSpPr/>
          <p:nvPr/>
        </p:nvSpPr>
        <p:spPr>
          <a:xfrm>
            <a:off x="2139209" y="5503917"/>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26" name="文字方塊 22"/>
              <p:cNvSpPr txBox="1"/>
              <p:nvPr/>
            </p:nvSpPr>
            <p:spPr>
              <a:xfrm>
                <a:off x="6285001" y="3385884"/>
                <a:ext cx="2335361" cy="635559"/>
              </a:xfrm>
              <a:prstGeom prst="rect">
                <a:avLst/>
              </a:prstGeom>
              <a:noFill/>
            </p:spPr>
            <p:txBody>
              <a:bodyPr wrap="square" rtlCol="0">
                <a:spAutoFit/>
              </a:bodyPr>
              <a:lstStyle/>
              <a:p>
                <a:r>
                  <a:rPr lang="en-US" altLang="zh-TW" sz="1765" dirty="0"/>
                  <a:t>2. Compute the gradient at </a:t>
                </a:r>
                <a14:m>
                  <m:oMath xmlns:m="http://schemas.openxmlformats.org/officeDocument/2006/math">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oMath>
                </a14:m>
                <a:r>
                  <a:rPr lang="en-US" altLang="zh-TW" sz="1765" dirty="0"/>
                  <a:t>, </a:t>
                </a:r>
                <a14:m>
                  <m:oMath xmlns:m="http://schemas.openxmlformats.org/officeDocument/2006/math">
                    <m:r>
                      <a:rPr lang="zh-TW" altLang="en-US" sz="1765" i="1">
                        <a:latin typeface="Cambria Math" panose="02040503050406030204" pitchFamily="18" charset="0"/>
                      </a:rPr>
                      <m:t>𝛻</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e>
                    </m:d>
                  </m:oMath>
                </a14:m>
                <a:endParaRPr lang="zh-TW" altLang="en-US" sz="1765" dirty="0"/>
              </a:p>
            </p:txBody>
          </p:sp>
        </mc:Choice>
        <mc:Fallback xmlns="">
          <p:sp>
            <p:nvSpPr>
              <p:cNvPr id="26" name="文字方塊 22"/>
              <p:cNvSpPr txBox="1">
                <a:spLocks noRot="1" noChangeAspect="1" noMove="1" noResize="1" noEditPoints="1" noAdjustHandles="1" noChangeArrowheads="1" noChangeShapeType="1" noTextEdit="1"/>
              </p:cNvSpPr>
              <p:nvPr/>
            </p:nvSpPr>
            <p:spPr>
              <a:xfrm>
                <a:off x="6285001" y="3385884"/>
                <a:ext cx="2335361" cy="635559"/>
              </a:xfrm>
              <a:prstGeom prst="rect">
                <a:avLst/>
              </a:prstGeom>
              <a:blipFill>
                <a:blip r:embed="rId7"/>
                <a:stretch>
                  <a:fillRect l="-1828" t="-3810" b="-1238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8" name="文字方塊 25"/>
              <p:cNvSpPr txBox="1"/>
              <p:nvPr/>
            </p:nvSpPr>
            <p:spPr>
              <a:xfrm>
                <a:off x="2369067" y="5503408"/>
                <a:ext cx="404911" cy="4182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0</m:t>
                          </m:r>
                        </m:sup>
                      </m:sSup>
                    </m:oMath>
                  </m:oMathPara>
                </a14:m>
                <a:endParaRPr lang="zh-TW" altLang="en-US" sz="2118"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369067" y="5503408"/>
                <a:ext cx="404911" cy="418256"/>
              </a:xfrm>
              <a:prstGeom prst="rect">
                <a:avLst/>
              </a:prstGeom>
              <a:blipFill>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9" name="文字方塊 29"/>
              <p:cNvSpPr txBox="1"/>
              <p:nvPr/>
            </p:nvSpPr>
            <p:spPr>
              <a:xfrm>
                <a:off x="6312301" y="4194435"/>
                <a:ext cx="2434129" cy="907171"/>
              </a:xfrm>
              <a:prstGeom prst="rect">
                <a:avLst/>
              </a:prstGeom>
              <a:noFill/>
            </p:spPr>
            <p:txBody>
              <a:bodyPr wrap="square" rtlCol="0">
                <a:spAutoFit/>
              </a:bodyPr>
              <a:lstStyle/>
              <a:p>
                <a:r>
                  <a:rPr lang="en-US" altLang="zh-TW" sz="1765" dirty="0"/>
                  <a:t>3. Times the learning rate </a:t>
                </a:r>
                <a14:m>
                  <m:oMath xmlns:m="http://schemas.openxmlformats.org/officeDocument/2006/math">
                    <m:r>
                      <a:rPr lang="zh-TW" altLang="en-US" sz="1765" i="1">
                        <a:latin typeface="Cambria Math" panose="02040503050406030204" pitchFamily="18" charset="0"/>
                      </a:rPr>
                      <m:t>𝜂</m:t>
                    </m:r>
                  </m:oMath>
                </a14:m>
                <a:r>
                  <a:rPr lang="en-US" altLang="zh-TW" sz="1765" dirty="0"/>
                  <a:t>, and update </a:t>
                </a:r>
                <a14:m>
                  <m:oMath xmlns:m="http://schemas.openxmlformats.org/officeDocument/2006/math">
                    <m:r>
                      <a:rPr lang="zh-TW" altLang="en-US" sz="1765" i="1">
                        <a:latin typeface="Cambria Math" panose="02040503050406030204" pitchFamily="18" charset="0"/>
                      </a:rPr>
                      <m:t>𝜃</m:t>
                    </m:r>
                    <m:r>
                      <a:rPr lang="en-US" altLang="zh-TW" sz="1765" i="1">
                        <a:latin typeface="Cambria Math" panose="02040503050406030204" pitchFamily="18" charset="0"/>
                      </a:rPr>
                      <m:t>,</m:t>
                    </m:r>
                  </m:oMath>
                </a14:m>
                <a:endParaRPr lang="en-US" altLang="zh-TW" sz="1765" dirty="0"/>
              </a:p>
              <a:p>
                <a:pPr/>
                <a14:m>
                  <m:oMathPara xmlns:m="http://schemas.openxmlformats.org/officeDocument/2006/math">
                    <m:oMathParaPr>
                      <m:jc m:val="centerGroup"/>
                    </m:oMathParaPr>
                    <m:oMath xmlns:m="http://schemas.openxmlformats.org/officeDocument/2006/math">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𝑛𝑒𝑤</m:t>
                          </m:r>
                        </m:sup>
                      </m:sSup>
                      <m:r>
                        <a:rPr lang="en-US" altLang="zh-TW" sz="1765" i="1">
                          <a:latin typeface="Cambria Math" panose="02040503050406030204" pitchFamily="18" charset="0"/>
                        </a:rPr>
                        <m:t>=</m:t>
                      </m:r>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r>
                        <a:rPr lang="en-US" altLang="zh-TW" sz="1765" i="1">
                          <a:latin typeface="Cambria Math" panose="02040503050406030204" pitchFamily="18" charset="0"/>
                        </a:rPr>
                        <m:t>−</m:t>
                      </m:r>
                      <m:r>
                        <a:rPr lang="zh-TW" altLang="en-US" sz="1765" i="1">
                          <a:latin typeface="Cambria Math" panose="02040503050406030204" pitchFamily="18" charset="0"/>
                        </a:rPr>
                        <m:t>𝛼𝛻</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e>
                      </m:d>
                    </m:oMath>
                  </m:oMathPara>
                </a14:m>
                <a:endParaRPr lang="zh-TW" altLang="en-US" sz="1765" dirty="0"/>
              </a:p>
            </p:txBody>
          </p:sp>
        </mc:Choice>
        <mc:Fallback xmlns="">
          <p:sp>
            <p:nvSpPr>
              <p:cNvPr id="29" name="文字方塊 29"/>
              <p:cNvSpPr txBox="1">
                <a:spLocks noRot="1" noChangeAspect="1" noMove="1" noResize="1" noEditPoints="1" noAdjustHandles="1" noChangeArrowheads="1" noChangeShapeType="1" noTextEdit="1"/>
              </p:cNvSpPr>
              <p:nvPr/>
            </p:nvSpPr>
            <p:spPr>
              <a:xfrm>
                <a:off x="6312301" y="4194435"/>
                <a:ext cx="2434129" cy="907171"/>
              </a:xfrm>
              <a:prstGeom prst="rect">
                <a:avLst/>
              </a:prstGeom>
              <a:blipFill>
                <a:blip r:embed="rId9"/>
                <a:stretch>
                  <a:fillRect l="-1750" t="-2685"/>
                </a:stretch>
              </a:blipFill>
            </p:spPr>
            <p:txBody>
              <a:bodyPr/>
              <a:lstStyle/>
              <a:p>
                <a:r>
                  <a:rPr lang="tr-TR">
                    <a:noFill/>
                  </a:rPr>
                  <a:t> </a:t>
                </a:r>
              </a:p>
            </p:txBody>
          </p:sp>
        </mc:Fallback>
      </mc:AlternateContent>
      <p:cxnSp>
        <p:nvCxnSpPr>
          <p:cNvPr id="33" name="直線單箭頭接點 23"/>
          <p:cNvCxnSpPr/>
          <p:nvPr/>
        </p:nvCxnSpPr>
        <p:spPr>
          <a:xfrm flipV="1">
            <a:off x="2265454" y="4699928"/>
            <a:ext cx="250876" cy="810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472076" y="4519385"/>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35" name="文字方塊 33"/>
              <p:cNvSpPr txBox="1"/>
              <p:nvPr/>
            </p:nvSpPr>
            <p:spPr>
              <a:xfrm>
                <a:off x="2701934" y="4518876"/>
                <a:ext cx="404911" cy="4182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1</m:t>
                          </m:r>
                        </m:sup>
                      </m:sSup>
                    </m:oMath>
                  </m:oMathPara>
                </a14:m>
                <a:endParaRPr lang="zh-TW" altLang="en-US" sz="2118"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701934" y="4518876"/>
                <a:ext cx="404911" cy="418256"/>
              </a:xfrm>
              <a:prstGeom prst="rect">
                <a:avLst/>
              </a:prstGeom>
              <a:blipFill>
                <a:blip r:embed="rId10"/>
                <a:stretch>
                  <a:fillRect/>
                </a:stretch>
              </a:blipFill>
            </p:spPr>
            <p:txBody>
              <a:bodyPr/>
              <a:lstStyle/>
              <a:p>
                <a:r>
                  <a:rPr lang="tr-TR">
                    <a:noFill/>
                  </a:rPr>
                  <a:t> </a:t>
                </a:r>
              </a:p>
            </p:txBody>
          </p:sp>
        </mc:Fallback>
      </mc:AlternateContent>
      <p:sp>
        <p:nvSpPr>
          <p:cNvPr id="40" name="橢圓 38"/>
          <p:cNvSpPr/>
          <p:nvPr/>
        </p:nvSpPr>
        <p:spPr>
          <a:xfrm>
            <a:off x="2908805" y="4127642"/>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47" name="文字方塊 44"/>
              <p:cNvSpPr txBox="1"/>
              <p:nvPr/>
            </p:nvSpPr>
            <p:spPr>
              <a:xfrm>
                <a:off x="6263245" y="2603027"/>
                <a:ext cx="2173756" cy="635559"/>
              </a:xfrm>
              <a:prstGeom prst="rect">
                <a:avLst/>
              </a:prstGeom>
              <a:noFill/>
            </p:spPr>
            <p:txBody>
              <a:bodyPr wrap="square" rtlCol="0">
                <a:spAutoFit/>
              </a:bodyPr>
              <a:lstStyle/>
              <a:p>
                <a:r>
                  <a:rPr lang="en-US" altLang="zh-TW" sz="1765" dirty="0"/>
                  <a:t>1. Randomly pick a starting point </a:t>
                </a:r>
                <a14:m>
                  <m:oMath xmlns:m="http://schemas.openxmlformats.org/officeDocument/2006/math">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oMath>
                </a14:m>
                <a:endParaRPr lang="zh-TW" altLang="en-US" sz="1765" dirty="0"/>
              </a:p>
            </p:txBody>
          </p:sp>
        </mc:Choice>
        <mc:Fallback xmlns="">
          <p:sp>
            <p:nvSpPr>
              <p:cNvPr id="47" name="文字方塊 44"/>
              <p:cNvSpPr txBox="1">
                <a:spLocks noRot="1" noChangeAspect="1" noMove="1" noResize="1" noEditPoints="1" noAdjustHandles="1" noChangeArrowheads="1" noChangeShapeType="1" noTextEdit="1"/>
              </p:cNvSpPr>
              <p:nvPr/>
            </p:nvSpPr>
            <p:spPr>
              <a:xfrm>
                <a:off x="6263245" y="2603027"/>
                <a:ext cx="2173756" cy="635559"/>
              </a:xfrm>
              <a:prstGeom prst="rect">
                <a:avLst/>
              </a:prstGeom>
              <a:blipFill>
                <a:blip r:embed="rId11"/>
                <a:stretch>
                  <a:fillRect l="-1961" t="-3846" b="-13462"/>
                </a:stretch>
              </a:blipFill>
            </p:spPr>
            <p:txBody>
              <a:bodyPr/>
              <a:lstStyle/>
              <a:p>
                <a:r>
                  <a:rPr lang="tr-TR">
                    <a:noFill/>
                  </a:rPr>
                  <a:t> </a:t>
                </a:r>
              </a:p>
            </p:txBody>
          </p:sp>
        </mc:Fallback>
      </mc:AlternateContent>
      <p:sp>
        <p:nvSpPr>
          <p:cNvPr id="48" name="文字方塊 44"/>
          <p:cNvSpPr txBox="1"/>
          <p:nvPr/>
        </p:nvSpPr>
        <p:spPr>
          <a:xfrm>
            <a:off x="6329352" y="5274555"/>
            <a:ext cx="2417078" cy="363946"/>
          </a:xfrm>
          <a:prstGeom prst="rect">
            <a:avLst/>
          </a:prstGeom>
          <a:noFill/>
        </p:spPr>
        <p:txBody>
          <a:bodyPr wrap="square" rtlCol="0">
            <a:spAutoFit/>
          </a:bodyPr>
          <a:lstStyle/>
          <a:p>
            <a:r>
              <a:rPr lang="en-US" altLang="zh-TW" sz="1765" dirty="0"/>
              <a:t>4. Go to step 2, repeat</a:t>
            </a:r>
            <a:endParaRPr lang="zh-TW" altLang="en-US" sz="1765" dirty="0"/>
          </a:p>
        </p:txBody>
      </p:sp>
      <p:sp>
        <p:nvSpPr>
          <p:cNvPr id="49" name="Rectangle 48"/>
          <p:cNvSpPr/>
          <p:nvPr/>
        </p:nvSpPr>
        <p:spPr>
          <a:xfrm>
            <a:off x="6192382" y="2603026"/>
            <a:ext cx="2491430" cy="3091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mc:AlternateContent xmlns:mc="http://schemas.openxmlformats.org/markup-compatibility/2006" xmlns:a14="http://schemas.microsoft.com/office/drawing/2010/main">
        <mc:Choice Requires="a14">
          <p:sp>
            <p:nvSpPr>
              <p:cNvPr id="50" name="文字方塊 39"/>
              <p:cNvSpPr txBox="1"/>
              <p:nvPr/>
            </p:nvSpPr>
            <p:spPr>
              <a:xfrm>
                <a:off x="2458627" y="5118780"/>
                <a:ext cx="1111458" cy="325923"/>
              </a:xfrm>
              <a:prstGeom prst="rect">
                <a:avLst/>
              </a:prstGeom>
            </p:spPr>
            <p:style>
              <a:lnRef idx="0">
                <a:schemeClr val="accent4"/>
              </a:lnRef>
              <a:fillRef idx="3">
                <a:schemeClr val="accent4"/>
              </a:fillRef>
              <a:effectRef idx="3">
                <a:schemeClr val="accent4"/>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118" i="1">
                          <a:latin typeface="Cambria Math" panose="02040503050406030204" pitchFamily="18" charset="0"/>
                        </a:rPr>
                        <m:t>−</m:t>
                      </m:r>
                      <m:r>
                        <a:rPr lang="zh-TW" altLang="en-US" sz="2118" i="1">
                          <a:latin typeface="Cambria Math" panose="02040503050406030204" pitchFamily="18" charset="0"/>
                        </a:rPr>
                        <m:t>𝛻</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0</m:t>
                              </m:r>
                            </m:sup>
                          </m:sSup>
                        </m:e>
                      </m:d>
                    </m:oMath>
                  </m:oMathPara>
                </a14:m>
                <a:endParaRPr lang="zh-TW" altLang="en-US" sz="2118" dirty="0"/>
              </a:p>
            </p:txBody>
          </p:sp>
        </mc:Choice>
        <mc:Fallback xmlns="">
          <p:sp>
            <p:nvSpPr>
              <p:cNvPr id="50" name="文字方塊 39"/>
              <p:cNvSpPr txBox="1">
                <a:spLocks noRot="1" noChangeAspect="1" noMove="1" noResize="1" noEditPoints="1" noAdjustHandles="1" noChangeArrowheads="1" noChangeShapeType="1" noTextEdit="1"/>
              </p:cNvSpPr>
              <p:nvPr/>
            </p:nvSpPr>
            <p:spPr>
              <a:xfrm>
                <a:off x="2458627" y="5118780"/>
                <a:ext cx="1111458" cy="325923"/>
              </a:xfrm>
              <a:prstGeom prst="rect">
                <a:avLst/>
              </a:prstGeom>
              <a:blipFill>
                <a:blip r:embed="rId1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1" name="文字方塊 36"/>
              <p:cNvSpPr txBox="1"/>
              <p:nvPr/>
            </p:nvSpPr>
            <p:spPr>
              <a:xfrm>
                <a:off x="315057" y="4869990"/>
                <a:ext cx="1777016" cy="651845"/>
              </a:xfrm>
              <a:prstGeom prst="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1</m:t>
                          </m:r>
                        </m:sup>
                      </m:sSup>
                      <m:r>
                        <a:rPr lang="en-US" altLang="zh-TW" sz="2118" i="1">
                          <a:latin typeface="Cambria Math" panose="02040503050406030204" pitchFamily="18" charset="0"/>
                        </a:rPr>
                        <m:t>=</m:t>
                      </m:r>
                    </m:oMath>
                  </m:oMathPara>
                </a14:m>
                <a:endParaRPr lang="en-US" altLang="zh-TW" sz="2118"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0</m:t>
                          </m:r>
                        </m:sup>
                      </m:sSup>
                      <m:r>
                        <a:rPr lang="en-US" altLang="zh-TW" sz="2118" i="1">
                          <a:latin typeface="Cambria Math" panose="02040503050406030204" pitchFamily="18" charset="0"/>
                        </a:rPr>
                        <m:t>−</m:t>
                      </m:r>
                      <m:r>
                        <a:rPr lang="zh-TW" altLang="en-US" sz="2118" i="1">
                          <a:latin typeface="Cambria Math" panose="02040503050406030204" pitchFamily="18" charset="0"/>
                        </a:rPr>
                        <m:t>𝛼𝛻</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0</m:t>
                              </m:r>
                            </m:sup>
                          </m:sSup>
                        </m:e>
                      </m:d>
                    </m:oMath>
                  </m:oMathPara>
                </a14:m>
                <a:endParaRPr lang="zh-TW" altLang="en-US" sz="2118" dirty="0"/>
              </a:p>
            </p:txBody>
          </p:sp>
        </mc:Choice>
        <mc:Fallback xmlns="">
          <p:sp>
            <p:nvSpPr>
              <p:cNvPr id="51" name="文字方塊 36"/>
              <p:cNvSpPr txBox="1">
                <a:spLocks noRot="1" noChangeAspect="1" noMove="1" noResize="1" noEditPoints="1" noAdjustHandles="1" noChangeArrowheads="1" noChangeShapeType="1" noTextEdit="1"/>
              </p:cNvSpPr>
              <p:nvPr/>
            </p:nvSpPr>
            <p:spPr>
              <a:xfrm>
                <a:off x="315057" y="4869990"/>
                <a:ext cx="1777016" cy="651845"/>
              </a:xfrm>
              <a:prstGeom prst="rect">
                <a:avLst/>
              </a:prstGeom>
              <a:blipFill>
                <a:blip r:embed="rId1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2" name="文字方塊 25"/>
              <p:cNvSpPr txBox="1"/>
              <p:nvPr/>
            </p:nvSpPr>
            <p:spPr>
              <a:xfrm>
                <a:off x="3153607" y="3905955"/>
                <a:ext cx="404911" cy="4182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m:t>
                          </m:r>
                        </m:sup>
                      </m:sSup>
                    </m:oMath>
                  </m:oMathPara>
                </a14:m>
                <a:endParaRPr lang="zh-TW" altLang="en-US" sz="2118" dirty="0"/>
              </a:p>
            </p:txBody>
          </p:sp>
        </mc:Choice>
        <mc:Fallback xmlns="">
          <p:sp>
            <p:nvSpPr>
              <p:cNvPr id="52" name="文字方塊 25"/>
              <p:cNvSpPr txBox="1">
                <a:spLocks noRot="1" noChangeAspect="1" noMove="1" noResize="1" noEditPoints="1" noAdjustHandles="1" noChangeArrowheads="1" noChangeShapeType="1" noTextEdit="1"/>
              </p:cNvSpPr>
              <p:nvPr/>
            </p:nvSpPr>
            <p:spPr>
              <a:xfrm>
                <a:off x="3153607" y="3905955"/>
                <a:ext cx="404911" cy="418256"/>
              </a:xfrm>
              <a:prstGeom prst="rect">
                <a:avLst/>
              </a:prstGeom>
              <a:blipFill>
                <a:blip r:embed="rId1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3" name="文字方塊 23"/>
              <p:cNvSpPr txBox="1"/>
              <p:nvPr/>
            </p:nvSpPr>
            <p:spPr>
              <a:xfrm>
                <a:off x="6192381" y="5810431"/>
                <a:ext cx="2431050" cy="604396"/>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1765" i="1">
                          <a:latin typeface="Cambria Math" panose="02040503050406030204" pitchFamily="18" charset="0"/>
                        </a:rPr>
                        <m:t>𝛻</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e>
                      </m:d>
                      <m:r>
                        <a:rPr lang="en-US" altLang="zh-TW" sz="1765" i="1">
                          <a:latin typeface="Cambria Math" panose="02040503050406030204" pitchFamily="18" charset="0"/>
                        </a:rPr>
                        <m:t>=</m:t>
                      </m:r>
                      <m:d>
                        <m:dPr>
                          <m:begChr m:val="["/>
                          <m:endChr m:val="]"/>
                          <m:ctrlPr>
                            <a:rPr lang="en-US" altLang="zh-TW" sz="1765" i="1">
                              <a:latin typeface="Cambria Math" panose="02040503050406030204" pitchFamily="18" charset="0"/>
                            </a:rPr>
                          </m:ctrlPr>
                        </m:dPr>
                        <m:e>
                          <m:m>
                            <m:mPr>
                              <m:mcs>
                                <m:mc>
                                  <m:mcPr>
                                    <m:count m:val="1"/>
                                    <m:mcJc m:val="center"/>
                                  </m:mcPr>
                                </m:mc>
                              </m:mcs>
                              <m:ctrlPr>
                                <a:rPr lang="en-US" altLang="zh-TW" sz="1765" i="1">
                                  <a:latin typeface="Cambria Math" panose="02040503050406030204" pitchFamily="18" charset="0"/>
                                </a:rPr>
                              </m:ctrlPr>
                            </m:mPr>
                            <m:mr>
                              <m:e>
                                <m:r>
                                  <m:rPr>
                                    <m:brk m:alnAt="7"/>
                                  </m:rPr>
                                  <a:rPr lang="zh-TW" altLang="en-US" sz="1765" i="1">
                                    <a:latin typeface="Cambria Math" panose="02040503050406030204" pitchFamily="18" charset="0"/>
                                  </a:rPr>
                                  <m:t>𝜕</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e>
                                </m:d>
                                <m:r>
                                  <m:rPr>
                                    <m:brk m:alnAt="7"/>
                                  </m:rPr>
                                  <a:rPr lang="en-US" altLang="zh-TW" sz="1765" i="1">
                                    <a:latin typeface="Cambria Math" panose="02040503050406030204" pitchFamily="18" charset="0"/>
                                  </a:rPr>
                                  <m:t>/</m:t>
                                </m:r>
                                <m:r>
                                  <a:rPr lang="zh-TW" altLang="en-US" sz="1765" i="1">
                                    <a:latin typeface="Cambria Math" panose="02040503050406030204" pitchFamily="18" charset="0"/>
                                  </a:rPr>
                                  <m:t>𝜕</m:t>
                                </m:r>
                                <m:sSub>
                                  <m:sSubPr>
                                    <m:ctrlPr>
                                      <a:rPr lang="en-US" altLang="zh-TW" sz="1765" i="1">
                                        <a:latin typeface="Cambria Math" panose="02040503050406030204" pitchFamily="18" charset="0"/>
                                      </a:rPr>
                                    </m:ctrlPr>
                                  </m:sSubPr>
                                  <m:e>
                                    <m:r>
                                      <a:rPr lang="en-US" altLang="zh-TW" sz="1765" i="1">
                                        <a:latin typeface="Cambria Math" panose="02040503050406030204" pitchFamily="18" charset="0"/>
                                      </a:rPr>
                                      <m:t>𝑤</m:t>
                                    </m:r>
                                  </m:e>
                                  <m:sub>
                                    <m:r>
                                      <a:rPr lang="en-US" altLang="zh-TW" sz="1765" i="1">
                                        <a:latin typeface="Cambria Math" panose="02040503050406030204" pitchFamily="18" charset="0"/>
                                      </a:rPr>
                                      <m:t>1</m:t>
                                    </m:r>
                                  </m:sub>
                                </m:sSub>
                              </m:e>
                            </m:mr>
                            <m:mr>
                              <m:e>
                                <m:r>
                                  <m:rPr>
                                    <m:brk m:alnAt="7"/>
                                  </m:rPr>
                                  <a:rPr lang="zh-TW" altLang="en-US" sz="1765" i="1">
                                    <a:latin typeface="Cambria Math" panose="02040503050406030204" pitchFamily="18" charset="0"/>
                                  </a:rPr>
                                  <m:t>𝜕</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e>
                                </m:d>
                                <m:r>
                                  <m:rPr>
                                    <m:brk m:alnAt="7"/>
                                  </m:rPr>
                                  <a:rPr lang="en-US" altLang="zh-TW" sz="1765" i="1">
                                    <a:latin typeface="Cambria Math" panose="02040503050406030204" pitchFamily="18" charset="0"/>
                                  </a:rPr>
                                  <m:t>/</m:t>
                                </m:r>
                                <m:r>
                                  <a:rPr lang="zh-TW" altLang="en-US" sz="1765" i="1">
                                    <a:latin typeface="Cambria Math" panose="02040503050406030204" pitchFamily="18" charset="0"/>
                                  </a:rPr>
                                  <m:t>𝜕</m:t>
                                </m:r>
                                <m:sSub>
                                  <m:sSubPr>
                                    <m:ctrlPr>
                                      <a:rPr lang="en-US" altLang="zh-TW" sz="1765" i="1">
                                        <a:latin typeface="Cambria Math" panose="02040503050406030204" pitchFamily="18" charset="0"/>
                                      </a:rPr>
                                    </m:ctrlPr>
                                  </m:sSubPr>
                                  <m:e>
                                    <m:r>
                                      <a:rPr lang="en-US" altLang="zh-TW" sz="1765" i="1">
                                        <a:latin typeface="Cambria Math" panose="02040503050406030204" pitchFamily="18" charset="0"/>
                                      </a:rPr>
                                      <m:t>𝑤</m:t>
                                    </m:r>
                                  </m:e>
                                  <m:sub>
                                    <m:r>
                                      <a:rPr lang="en-US" altLang="zh-TW" sz="1765" i="1">
                                        <a:latin typeface="Cambria Math" panose="02040503050406030204" pitchFamily="18" charset="0"/>
                                      </a:rPr>
                                      <m:t>2</m:t>
                                    </m:r>
                                  </m:sub>
                                </m:sSub>
                              </m:e>
                            </m:mr>
                          </m:m>
                        </m:e>
                      </m:d>
                    </m:oMath>
                  </m:oMathPara>
                </a14:m>
                <a:endParaRPr lang="zh-TW" altLang="en-US" sz="1765" dirty="0"/>
              </a:p>
            </p:txBody>
          </p:sp>
        </mc:Choice>
        <mc:Fallback xmlns="">
          <p:sp>
            <p:nvSpPr>
              <p:cNvPr id="53" name="文字方塊 23"/>
              <p:cNvSpPr txBox="1">
                <a:spLocks noRot="1" noChangeAspect="1" noMove="1" noResize="1" noEditPoints="1" noAdjustHandles="1" noChangeArrowheads="1" noChangeShapeType="1" noTextEdit="1"/>
              </p:cNvSpPr>
              <p:nvPr/>
            </p:nvSpPr>
            <p:spPr>
              <a:xfrm>
                <a:off x="6192381" y="5810431"/>
                <a:ext cx="2431050" cy="604396"/>
              </a:xfrm>
              <a:prstGeom prst="rect">
                <a:avLst/>
              </a:prstGeom>
              <a:blipFill>
                <a:blip r:embed="rId15"/>
                <a:stretch>
                  <a:fillRect/>
                </a:stretch>
              </a:blipFill>
            </p:spPr>
            <p:txBody>
              <a:bodyPr/>
              <a:lstStyle/>
              <a:p>
                <a:r>
                  <a:rPr lang="tr-TR">
                    <a:noFill/>
                  </a:rPr>
                  <a:t> </a:t>
                </a:r>
              </a:p>
            </p:txBody>
          </p:sp>
        </mc:Fallback>
      </mc:AlternateContent>
      <p:sp>
        <p:nvSpPr>
          <p:cNvPr id="27" name="TextBox 26">
            <a:extLst>
              <a:ext uri="{FF2B5EF4-FFF2-40B4-BE49-F238E27FC236}">
                <a16:creationId xmlns:a16="http://schemas.microsoft.com/office/drawing/2014/main" id="{7FBCF524-9BF8-4823-A749-1D8B2731AD65}"/>
              </a:ext>
            </a:extLst>
          </p:cNvPr>
          <p:cNvSpPr txBox="1"/>
          <p:nvPr/>
        </p:nvSpPr>
        <p:spPr>
          <a:xfrm>
            <a:off x="2920052" y="6638845"/>
            <a:ext cx="4055359"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3632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50"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p:sp>
        <p:nvSpPr>
          <p:cNvPr id="3" name="Content Placeholder 2"/>
          <p:cNvSpPr>
            <a:spLocks noGrp="1"/>
          </p:cNvSpPr>
          <p:nvPr>
            <p:ph idx="1"/>
          </p:nvPr>
        </p:nvSpPr>
        <p:spPr/>
        <p:txBody>
          <a:bodyPr/>
          <a:lstStyle/>
          <a:p>
            <a:r>
              <a:rPr lang="en-US" dirty="0"/>
              <a:t>Example (contd.)</a:t>
            </a:r>
          </a:p>
        </p:txBody>
      </p:sp>
      <p:sp>
        <p:nvSpPr>
          <p:cNvPr id="4" name="Content Placeholder 3">
            <a:extLst>
              <a:ext uri="{FF2B5EF4-FFF2-40B4-BE49-F238E27FC236}">
                <a16:creationId xmlns:a16="http://schemas.microsoft.com/office/drawing/2014/main" id="{7211E974-4FF3-4043-BBCD-11772FCAC65D}"/>
              </a:ext>
            </a:extLst>
          </p:cNvPr>
          <p:cNvSpPr>
            <a:spLocks noGrp="1"/>
          </p:cNvSpPr>
          <p:nvPr>
            <p:ph idx="10"/>
          </p:nvPr>
        </p:nvSpPr>
        <p:spPr/>
        <p:txBody>
          <a:bodyPr/>
          <a:lstStyle/>
          <a:p>
            <a:r>
              <a:rPr lang="en-US" dirty="0"/>
              <a:t>Training Neural Networks</a:t>
            </a:r>
          </a:p>
          <a:p>
            <a:endParaRPr lang="en-US" dirty="0"/>
          </a:p>
        </p:txBody>
      </p:sp>
      <p:grpSp>
        <p:nvGrpSpPr>
          <p:cNvPr id="21" name="群組 3"/>
          <p:cNvGrpSpPr/>
          <p:nvPr/>
        </p:nvGrpSpPr>
        <p:grpSpPr>
          <a:xfrm>
            <a:off x="597696" y="2730100"/>
            <a:ext cx="5689789" cy="4049157"/>
            <a:chOff x="706835" y="2341625"/>
            <a:chExt cx="6113826" cy="4234137"/>
          </a:xfrm>
        </p:grpSpPr>
        <p:pic>
          <p:nvPicPr>
            <p:cNvPr id="22" name="圖片 4"/>
            <p:cNvPicPr>
              <a:picLocks noChangeAspect="1"/>
            </p:cNvPicPr>
            <p:nvPr/>
          </p:nvPicPr>
          <p:blipFill rotWithShape="1">
            <a:blip r:embed="rId2">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402379" y="6234950"/>
                  <a:ext cx="393549" cy="340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rPr>
                              <m:t>𝑤</m:t>
                            </m:r>
                          </m:e>
                          <m:sub>
                            <m:r>
                              <a:rPr lang="en-US" altLang="zh-TW" sz="2118" i="1">
                                <a:latin typeface="Cambria Math" panose="02040503050406030204" pitchFamily="18" charset="0"/>
                              </a:rPr>
                              <m:t>1</m:t>
                            </m:r>
                          </m:sub>
                        </m:sSub>
                      </m:oMath>
                    </m:oMathPara>
                  </a14:m>
                  <a:endParaRPr lang="zh-TW" altLang="en-US" sz="2118"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402379" y="6234950"/>
                  <a:ext cx="393549" cy="340812"/>
                </a:xfrm>
                <a:prstGeom prst="rect">
                  <a:avLst/>
                </a:prstGeom>
                <a:blipFill>
                  <a:blip r:embed="rId3"/>
                  <a:stretch>
                    <a:fillRect l="-10000" r="-6667" b="-1320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00302" cy="340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118" i="1">
                                <a:latin typeface="Cambria Math" panose="02040503050406030204" pitchFamily="18" charset="0"/>
                              </a:rPr>
                            </m:ctrlPr>
                          </m:sSubPr>
                          <m:e>
                            <m:r>
                              <a:rPr lang="en-US" altLang="zh-TW" sz="2118" i="1">
                                <a:latin typeface="Cambria Math" panose="02040503050406030204" pitchFamily="18" charset="0"/>
                              </a:rPr>
                              <m:t>𝑤</m:t>
                            </m:r>
                          </m:e>
                          <m:sub>
                            <m:r>
                              <a:rPr lang="en-US" altLang="zh-TW" sz="2118" i="1">
                                <a:latin typeface="Cambria Math" panose="02040503050406030204" pitchFamily="18" charset="0"/>
                              </a:rPr>
                              <m:t>2</m:t>
                            </m:r>
                          </m:sub>
                        </m:sSub>
                      </m:oMath>
                    </m:oMathPara>
                  </a14:m>
                  <a:endParaRPr lang="zh-TW" altLang="en-US" sz="2118" dirty="0"/>
                </a:p>
              </p:txBody>
            </p:sp>
          </mc:Choice>
          <mc:Fallback xmlns="">
            <p:sp>
              <p:nvSpPr>
                <p:cNvPr id="24" name="文字方塊 6"/>
                <p:cNvSpPr txBox="1">
                  <a:spLocks noRot="1" noChangeAspect="1" noMove="1" noResize="1" noEditPoints="1" noAdjustHandles="1" noChangeArrowheads="1" noChangeShapeType="1" noTextEdit="1"/>
                </p:cNvSpPr>
                <p:nvPr/>
              </p:nvSpPr>
              <p:spPr>
                <a:xfrm>
                  <a:off x="843326" y="4119935"/>
                  <a:ext cx="400302" cy="340812"/>
                </a:xfrm>
                <a:prstGeom prst="rect">
                  <a:avLst/>
                </a:prstGeom>
                <a:blipFill>
                  <a:blip r:embed="rId4"/>
                  <a:stretch>
                    <a:fillRect l="-9836" r="-6557" b="-13208"/>
                  </a:stretch>
                </a:blipFill>
              </p:spPr>
              <p:txBody>
                <a:bodyPr/>
                <a:lstStyle/>
                <a:p>
                  <a:r>
                    <a:rPr lang="tr-TR">
                      <a:noFill/>
                    </a:rPr>
                    <a:t> </a:t>
                  </a:r>
                </a:p>
              </p:txBody>
            </p:sp>
          </mc:Fallback>
        </mc:AlternateContent>
      </p:grpSp>
      <p:sp>
        <p:nvSpPr>
          <p:cNvPr id="25" name="橢圓 8"/>
          <p:cNvSpPr/>
          <p:nvPr/>
        </p:nvSpPr>
        <p:spPr>
          <a:xfrm>
            <a:off x="2043703" y="5621330"/>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28" name="文字方塊 25"/>
              <p:cNvSpPr txBox="1"/>
              <p:nvPr/>
            </p:nvSpPr>
            <p:spPr>
              <a:xfrm>
                <a:off x="2273561" y="5620821"/>
                <a:ext cx="404911" cy="4182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0</m:t>
                          </m:r>
                        </m:sup>
                      </m:sSup>
                    </m:oMath>
                  </m:oMathPara>
                </a14:m>
                <a:endParaRPr lang="zh-TW" altLang="en-US" sz="2118"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273561" y="5620821"/>
                <a:ext cx="404911" cy="418256"/>
              </a:xfrm>
              <a:prstGeom prst="rect">
                <a:avLst/>
              </a:prstGeom>
              <a:blipFill>
                <a:blip r:embed="rId5"/>
                <a:stretch>
                  <a:fillRect/>
                </a:stretch>
              </a:blipFill>
            </p:spPr>
            <p:txBody>
              <a:bodyPr/>
              <a:lstStyle/>
              <a:p>
                <a:r>
                  <a:rPr lang="tr-TR">
                    <a:noFill/>
                  </a:rPr>
                  <a:t> </a:t>
                </a:r>
              </a:p>
            </p:txBody>
          </p:sp>
        </mc:Fallback>
      </mc:AlternateContent>
      <p:cxnSp>
        <p:nvCxnSpPr>
          <p:cNvPr id="33" name="直線單箭頭接點 23"/>
          <p:cNvCxnSpPr/>
          <p:nvPr/>
        </p:nvCxnSpPr>
        <p:spPr>
          <a:xfrm flipV="1">
            <a:off x="2169948" y="4817340"/>
            <a:ext cx="250876" cy="810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376570" y="4636798"/>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35" name="文字方塊 33"/>
              <p:cNvSpPr txBox="1"/>
              <p:nvPr/>
            </p:nvSpPr>
            <p:spPr>
              <a:xfrm>
                <a:off x="2606428" y="4636289"/>
                <a:ext cx="404911" cy="4182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1</m:t>
                          </m:r>
                        </m:sup>
                      </m:sSup>
                    </m:oMath>
                  </m:oMathPara>
                </a14:m>
                <a:endParaRPr lang="zh-TW" altLang="en-US" sz="2118"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606428" y="4636289"/>
                <a:ext cx="404911" cy="418256"/>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文字方塊 36"/>
              <p:cNvSpPr txBox="1"/>
              <p:nvPr/>
            </p:nvSpPr>
            <p:spPr>
              <a:xfrm>
                <a:off x="924326" y="4194212"/>
                <a:ext cx="1676356" cy="325923"/>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1</m:t>
                          </m:r>
                        </m:sup>
                      </m:sSup>
                      <m:r>
                        <a:rPr lang="en-US" altLang="zh-TW" sz="2118" i="1">
                          <a:latin typeface="Cambria Math" panose="02040503050406030204" pitchFamily="18" charset="0"/>
                        </a:rPr>
                        <m:t>−</m:t>
                      </m:r>
                      <m:r>
                        <a:rPr lang="zh-TW" altLang="en-US" sz="2118" i="1">
                          <a:latin typeface="Cambria Math" panose="02040503050406030204" pitchFamily="18" charset="0"/>
                        </a:rPr>
                        <m:t>𝛼𝛻</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1</m:t>
                              </m:r>
                            </m:sup>
                          </m:sSup>
                        </m:e>
                      </m:d>
                    </m:oMath>
                  </m:oMathPara>
                </a14:m>
                <a:endParaRPr lang="zh-TW" altLang="en-US" sz="2118" dirty="0"/>
              </a:p>
            </p:txBody>
          </p:sp>
        </mc:Choice>
        <mc:Fallback xmlns="">
          <p:sp>
            <p:nvSpPr>
              <p:cNvPr id="38" name="文字方塊 36"/>
              <p:cNvSpPr txBox="1">
                <a:spLocks noRot="1" noChangeAspect="1" noMove="1" noResize="1" noEditPoints="1" noAdjustHandles="1" noChangeArrowheads="1" noChangeShapeType="1" noTextEdit="1"/>
              </p:cNvSpPr>
              <p:nvPr/>
            </p:nvSpPr>
            <p:spPr>
              <a:xfrm>
                <a:off x="924326" y="4194212"/>
                <a:ext cx="1676356" cy="325923"/>
              </a:xfrm>
              <a:prstGeom prst="rect">
                <a:avLst/>
              </a:prstGeom>
              <a:blipFill>
                <a:blip r:embed="rId7"/>
                <a:stretch>
                  <a:fillRect/>
                </a:stretch>
              </a:blipFill>
            </p:spPr>
            <p:txBody>
              <a:bodyPr/>
              <a:lstStyle/>
              <a:p>
                <a:r>
                  <a:rPr lang="tr-TR">
                    <a:noFill/>
                  </a:rPr>
                  <a:t> </a:t>
                </a:r>
              </a:p>
            </p:txBody>
          </p:sp>
        </mc:Fallback>
      </mc:AlternateContent>
      <p:cxnSp>
        <p:nvCxnSpPr>
          <p:cNvPr id="39" name="直線單箭頭接點 37"/>
          <p:cNvCxnSpPr/>
          <p:nvPr/>
        </p:nvCxnSpPr>
        <p:spPr>
          <a:xfrm flipV="1">
            <a:off x="2482163" y="4406571"/>
            <a:ext cx="343836" cy="285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橢圓 38"/>
          <p:cNvSpPr/>
          <p:nvPr/>
        </p:nvSpPr>
        <p:spPr>
          <a:xfrm>
            <a:off x="2813299" y="4245055"/>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42" name="文字方塊 40"/>
              <p:cNvSpPr txBox="1"/>
              <p:nvPr/>
            </p:nvSpPr>
            <p:spPr>
              <a:xfrm>
                <a:off x="3263313" y="4338703"/>
                <a:ext cx="1688026" cy="325923"/>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2</m:t>
                          </m:r>
                        </m:sup>
                      </m:sSup>
                      <m:r>
                        <a:rPr lang="en-US" altLang="zh-TW" sz="2118" i="1">
                          <a:latin typeface="Cambria Math" panose="02040503050406030204" pitchFamily="18" charset="0"/>
                        </a:rPr>
                        <m:t>−</m:t>
                      </m:r>
                      <m:r>
                        <a:rPr lang="zh-TW" altLang="en-US" sz="2118" i="1">
                          <a:latin typeface="Cambria Math" panose="02040503050406030204" pitchFamily="18" charset="0"/>
                        </a:rPr>
                        <m:t>𝛼𝛻</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2</m:t>
                              </m:r>
                            </m:sup>
                          </m:sSup>
                        </m:e>
                      </m:d>
                    </m:oMath>
                  </m:oMathPara>
                </a14:m>
                <a:endParaRPr lang="zh-TW" altLang="en-US" sz="2118" dirty="0"/>
              </a:p>
            </p:txBody>
          </p:sp>
        </mc:Choice>
        <mc:Fallback xmlns="">
          <p:sp>
            <p:nvSpPr>
              <p:cNvPr id="42" name="文字方塊 40"/>
              <p:cNvSpPr txBox="1">
                <a:spLocks noRot="1" noChangeAspect="1" noMove="1" noResize="1" noEditPoints="1" noAdjustHandles="1" noChangeArrowheads="1" noChangeShapeType="1" noTextEdit="1"/>
              </p:cNvSpPr>
              <p:nvPr/>
            </p:nvSpPr>
            <p:spPr>
              <a:xfrm>
                <a:off x="3263313" y="4338703"/>
                <a:ext cx="1688026" cy="325923"/>
              </a:xfrm>
              <a:prstGeom prst="rect">
                <a:avLst/>
              </a:prstGeom>
              <a:blipFill>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3" name="文字方塊 41"/>
              <p:cNvSpPr txBox="1"/>
              <p:nvPr/>
            </p:nvSpPr>
            <p:spPr>
              <a:xfrm>
                <a:off x="2666955" y="3768670"/>
                <a:ext cx="404911" cy="41825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118" i="1">
                              <a:latin typeface="Cambria Math" panose="02040503050406030204" pitchFamily="18" charset="0"/>
                            </a:rPr>
                          </m:ctrlPr>
                        </m:sSupPr>
                        <m:e>
                          <m:r>
                            <a:rPr lang="zh-TW" altLang="en-US" sz="2118" i="1">
                              <a:latin typeface="Cambria Math" panose="02040503050406030204" pitchFamily="18" charset="0"/>
                            </a:rPr>
                            <m:t>𝜃</m:t>
                          </m:r>
                        </m:e>
                        <m:sup>
                          <m:r>
                            <a:rPr lang="en-US" altLang="zh-TW" sz="2118" i="1">
                              <a:latin typeface="Cambria Math" panose="02040503050406030204" pitchFamily="18" charset="0"/>
                            </a:rPr>
                            <m:t>2</m:t>
                          </m:r>
                        </m:sup>
                      </m:sSup>
                    </m:oMath>
                  </m:oMathPara>
                </a14:m>
                <a:endParaRPr lang="zh-TW" altLang="en-US" sz="2118" dirty="0"/>
              </a:p>
            </p:txBody>
          </p:sp>
        </mc:Choice>
        <mc:Fallback xmlns="">
          <p:sp>
            <p:nvSpPr>
              <p:cNvPr id="43" name="文字方塊 41"/>
              <p:cNvSpPr txBox="1">
                <a:spLocks noRot="1" noChangeAspect="1" noMove="1" noResize="1" noEditPoints="1" noAdjustHandles="1" noChangeArrowheads="1" noChangeShapeType="1" noTextEdit="1"/>
              </p:cNvSpPr>
              <p:nvPr/>
            </p:nvSpPr>
            <p:spPr>
              <a:xfrm>
                <a:off x="2666955" y="3768670"/>
                <a:ext cx="404911" cy="418256"/>
              </a:xfrm>
              <a:prstGeom prst="rect">
                <a:avLst/>
              </a:prstGeom>
              <a:blipFill>
                <a:blip r:embed="rId9"/>
                <a:stretch>
                  <a:fillRect/>
                </a:stretch>
              </a:blipFill>
            </p:spPr>
            <p:txBody>
              <a:bodyPr/>
              <a:lstStyle/>
              <a:p>
                <a:r>
                  <a:rPr lang="tr-TR">
                    <a:noFill/>
                  </a:rPr>
                  <a:t> </a:t>
                </a:r>
              </a:p>
            </p:txBody>
          </p:sp>
        </mc:Fallback>
      </mc:AlternateContent>
      <p:cxnSp>
        <p:nvCxnSpPr>
          <p:cNvPr id="44" name="直線單箭頭接點 42"/>
          <p:cNvCxnSpPr/>
          <p:nvPr/>
        </p:nvCxnSpPr>
        <p:spPr>
          <a:xfrm flipV="1">
            <a:off x="2993630" y="4245055"/>
            <a:ext cx="464160" cy="54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12"/>
          <p:cNvSpPr/>
          <p:nvPr/>
        </p:nvSpPr>
        <p:spPr>
          <a:xfrm>
            <a:off x="1522250" y="2330840"/>
            <a:ext cx="4120316" cy="437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765" dirty="0"/>
              <a:t>Eventually, we would reach a minimum …..</a:t>
            </a:r>
            <a:endParaRPr lang="zh-TW" altLang="en-US" sz="1765" dirty="0"/>
          </a:p>
        </p:txBody>
      </p:sp>
      <p:sp>
        <p:nvSpPr>
          <p:cNvPr id="30" name="TextBox 29">
            <a:extLst>
              <a:ext uri="{FF2B5EF4-FFF2-40B4-BE49-F238E27FC236}">
                <a16:creationId xmlns:a16="http://schemas.microsoft.com/office/drawing/2014/main" id="{69259399-69D1-458C-9A1E-63AC716058C1}"/>
              </a:ext>
            </a:extLst>
          </p:cNvPr>
          <p:cNvSpPr txBox="1"/>
          <p:nvPr/>
        </p:nvSpPr>
        <p:spPr>
          <a:xfrm>
            <a:off x="3302580" y="6640746"/>
            <a:ext cx="3685114"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mc:AlternateContent xmlns:mc="http://schemas.openxmlformats.org/markup-compatibility/2006" xmlns:a14="http://schemas.microsoft.com/office/drawing/2010/main">
        <mc:Choice Requires="a14">
          <p:sp>
            <p:nvSpPr>
              <p:cNvPr id="27" name="文字方塊 22"/>
              <p:cNvSpPr txBox="1"/>
              <p:nvPr/>
            </p:nvSpPr>
            <p:spPr>
              <a:xfrm>
                <a:off x="6104029" y="3503296"/>
                <a:ext cx="2547900" cy="670505"/>
              </a:xfrm>
              <a:prstGeom prst="rect">
                <a:avLst/>
              </a:prstGeom>
              <a:noFill/>
            </p:spPr>
            <p:txBody>
              <a:bodyPr wrap="square" rtlCol="0">
                <a:spAutoFit/>
              </a:bodyPr>
              <a:lstStyle/>
              <a:p>
                <a:r>
                  <a:rPr lang="en-US" altLang="zh-TW" sz="1765" dirty="0"/>
                  <a:t>2. Compute the gradient at </a:t>
                </a:r>
                <a14:m>
                  <m:oMath xmlns:m="http://schemas.openxmlformats.org/officeDocument/2006/math">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𝑜𝑙𝑑</m:t>
                        </m:r>
                      </m:sup>
                    </m:sSup>
                  </m:oMath>
                </a14:m>
                <a:r>
                  <a:rPr lang="en-US" altLang="zh-TW" sz="1765" dirty="0"/>
                  <a:t>, </a:t>
                </a:r>
                <a14:m>
                  <m:oMath xmlns:m="http://schemas.openxmlformats.org/officeDocument/2006/math">
                    <m:r>
                      <a:rPr lang="zh-TW" altLang="en-US" sz="1765" i="1">
                        <a:latin typeface="Cambria Math" panose="02040503050406030204" pitchFamily="18" charset="0"/>
                      </a:rPr>
                      <m:t>𝛻</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𝑜𝑙𝑑</m:t>
                            </m:r>
                          </m:sup>
                        </m:sSup>
                      </m:e>
                    </m:d>
                  </m:oMath>
                </a14:m>
                <a:endParaRPr lang="zh-TW" altLang="en-US" sz="1765" dirty="0"/>
              </a:p>
            </p:txBody>
          </p:sp>
        </mc:Choice>
        <mc:Fallback xmlns="">
          <p:sp>
            <p:nvSpPr>
              <p:cNvPr id="27" name="文字方塊 22"/>
              <p:cNvSpPr txBox="1">
                <a:spLocks noRot="1" noChangeAspect="1" noMove="1" noResize="1" noEditPoints="1" noAdjustHandles="1" noChangeArrowheads="1" noChangeShapeType="1" noTextEdit="1"/>
              </p:cNvSpPr>
              <p:nvPr/>
            </p:nvSpPr>
            <p:spPr>
              <a:xfrm>
                <a:off x="6104029" y="3503296"/>
                <a:ext cx="2547900" cy="670505"/>
              </a:xfrm>
              <a:prstGeom prst="rect">
                <a:avLst/>
              </a:prstGeom>
              <a:blipFill>
                <a:blip r:embed="rId10"/>
                <a:stretch>
                  <a:fillRect l="-1675" t="-3636" r="-2392" b="-1090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文字方塊 29"/>
              <p:cNvSpPr txBox="1"/>
              <p:nvPr/>
            </p:nvSpPr>
            <p:spPr>
              <a:xfrm>
                <a:off x="6104028" y="4311848"/>
                <a:ext cx="2673969" cy="942117"/>
              </a:xfrm>
              <a:prstGeom prst="rect">
                <a:avLst/>
              </a:prstGeom>
              <a:noFill/>
            </p:spPr>
            <p:txBody>
              <a:bodyPr wrap="square" rtlCol="0">
                <a:spAutoFit/>
              </a:bodyPr>
              <a:lstStyle/>
              <a:p>
                <a:r>
                  <a:rPr lang="en-US" altLang="zh-TW" sz="1765" dirty="0"/>
                  <a:t>3. Times the learning rate </a:t>
                </a:r>
                <a14:m>
                  <m:oMath xmlns:m="http://schemas.openxmlformats.org/officeDocument/2006/math">
                    <m:r>
                      <a:rPr lang="zh-TW" altLang="en-US" sz="1765" i="1">
                        <a:latin typeface="Cambria Math" panose="02040503050406030204" pitchFamily="18" charset="0"/>
                      </a:rPr>
                      <m:t>𝜂</m:t>
                    </m:r>
                  </m:oMath>
                </a14:m>
                <a:r>
                  <a:rPr lang="en-US" altLang="zh-TW" sz="1765" dirty="0"/>
                  <a:t>, and update </a:t>
                </a:r>
                <a14:m>
                  <m:oMath xmlns:m="http://schemas.openxmlformats.org/officeDocument/2006/math">
                    <m:r>
                      <a:rPr lang="zh-TW" altLang="en-US" sz="1765" i="1">
                        <a:latin typeface="Cambria Math" panose="02040503050406030204" pitchFamily="18" charset="0"/>
                      </a:rPr>
                      <m:t>𝜃</m:t>
                    </m:r>
                    <m:r>
                      <a:rPr lang="en-US" altLang="zh-TW" sz="1765" i="1">
                        <a:latin typeface="Cambria Math" panose="02040503050406030204" pitchFamily="18" charset="0"/>
                      </a:rPr>
                      <m:t>,</m:t>
                    </m:r>
                  </m:oMath>
                </a14:m>
                <a:endParaRPr lang="en-US" altLang="zh-TW" sz="1765" dirty="0"/>
              </a:p>
              <a:p>
                <a:pPr/>
                <a14:m>
                  <m:oMathPara xmlns:m="http://schemas.openxmlformats.org/officeDocument/2006/math">
                    <m:oMathParaPr>
                      <m:jc m:val="centerGroup"/>
                    </m:oMathParaPr>
                    <m:oMath xmlns:m="http://schemas.openxmlformats.org/officeDocument/2006/math">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𝑛𝑒𝑤</m:t>
                          </m:r>
                        </m:sup>
                      </m:sSup>
                      <m:r>
                        <a:rPr lang="en-US" altLang="zh-TW" sz="1765" i="1">
                          <a:latin typeface="Cambria Math" panose="02040503050406030204" pitchFamily="18" charset="0"/>
                        </a:rPr>
                        <m:t>=</m:t>
                      </m:r>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𝑜𝑙𝑑</m:t>
                          </m:r>
                        </m:sup>
                      </m:sSup>
                      <m:r>
                        <a:rPr lang="en-US" altLang="zh-TW" sz="1765" i="1">
                          <a:latin typeface="Cambria Math" panose="02040503050406030204" pitchFamily="18" charset="0"/>
                        </a:rPr>
                        <m:t>−</m:t>
                      </m:r>
                      <m:r>
                        <a:rPr lang="zh-TW" altLang="en-US" sz="1765" i="1">
                          <a:latin typeface="Cambria Math" panose="02040503050406030204" pitchFamily="18" charset="0"/>
                        </a:rPr>
                        <m:t>𝛼𝛻</m:t>
                      </m:r>
                      <m:r>
                        <a:rPr lang="en-US" altLang="zh-TW" sz="1765" i="1">
                          <a:latin typeface="Cambria Math" panose="02040503050406030204" pitchFamily="18" charset="0"/>
                          <a:ea typeface="Cambria Math" panose="02040503050406030204" pitchFamily="18" charset="0"/>
                        </a:rPr>
                        <m:t>ℒ</m:t>
                      </m:r>
                      <m:d>
                        <m:dPr>
                          <m:ctrlPr>
                            <a:rPr lang="en-US" altLang="zh-TW" sz="1765" i="1">
                              <a:latin typeface="Cambria Math" panose="02040503050406030204" pitchFamily="18" charset="0"/>
                            </a:rPr>
                          </m:ctrlPr>
                        </m:dPr>
                        <m:e>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𝑜𝑙𝑑</m:t>
                              </m:r>
                            </m:sup>
                          </m:sSup>
                        </m:e>
                      </m:d>
                    </m:oMath>
                  </m:oMathPara>
                </a14:m>
                <a:endParaRPr lang="zh-TW" altLang="en-US" sz="1765" dirty="0"/>
              </a:p>
            </p:txBody>
          </p:sp>
        </mc:Choice>
        <mc:Fallback xmlns="">
          <p:sp>
            <p:nvSpPr>
              <p:cNvPr id="31" name="文字方塊 29"/>
              <p:cNvSpPr txBox="1">
                <a:spLocks noRot="1" noChangeAspect="1" noMove="1" noResize="1" noEditPoints="1" noAdjustHandles="1" noChangeArrowheads="1" noChangeShapeType="1" noTextEdit="1"/>
              </p:cNvSpPr>
              <p:nvPr/>
            </p:nvSpPr>
            <p:spPr>
              <a:xfrm>
                <a:off x="6104028" y="4311848"/>
                <a:ext cx="2673969" cy="942117"/>
              </a:xfrm>
              <a:prstGeom prst="rect">
                <a:avLst/>
              </a:prstGeom>
              <a:blipFill>
                <a:blip r:embed="rId11"/>
                <a:stretch>
                  <a:fillRect l="-1595" t="-2581" r="-683"/>
                </a:stretch>
              </a:blipFill>
            </p:spPr>
            <p:txBody>
              <a:bodyPr/>
              <a:lstStyle/>
              <a:p>
                <a:r>
                  <a:rPr lang="tr-TR">
                    <a:noFill/>
                  </a:rPr>
                  <a:t> </a:t>
                </a:r>
              </a:p>
            </p:txBody>
          </p:sp>
        </mc:Fallback>
      </mc:AlternateContent>
      <p:sp>
        <p:nvSpPr>
          <p:cNvPr id="32" name="文字方塊 44"/>
          <p:cNvSpPr txBox="1"/>
          <p:nvPr/>
        </p:nvSpPr>
        <p:spPr>
          <a:xfrm>
            <a:off x="6221257" y="5391968"/>
            <a:ext cx="2417078" cy="363946"/>
          </a:xfrm>
          <a:prstGeom prst="rect">
            <a:avLst/>
          </a:prstGeom>
          <a:noFill/>
        </p:spPr>
        <p:txBody>
          <a:bodyPr wrap="square" rtlCol="0">
            <a:spAutoFit/>
          </a:bodyPr>
          <a:lstStyle/>
          <a:p>
            <a:r>
              <a:rPr lang="en-US" altLang="zh-TW" sz="1765" dirty="0"/>
              <a:t>4. Go to step 2, repeat</a:t>
            </a:r>
            <a:endParaRPr lang="zh-TW" altLang="en-US" sz="1765" dirty="0"/>
          </a:p>
        </p:txBody>
      </p:sp>
      <p:sp>
        <p:nvSpPr>
          <p:cNvPr id="36" name="Rectangle 35"/>
          <p:cNvSpPr/>
          <p:nvPr/>
        </p:nvSpPr>
        <p:spPr>
          <a:xfrm>
            <a:off x="6079881" y="3365464"/>
            <a:ext cx="2755417" cy="24465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15108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animBg="1"/>
      <p:bldP spid="42" grpId="0" animBg="1"/>
      <p:bldP spid="43" grpId="0" animBg="1"/>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404666"/>
            <a:ext cx="8875059" cy="926976"/>
          </a:xfrm>
        </p:spPr>
        <p:txBody>
          <a:bodyPr/>
          <a:lstStyle/>
          <a:p>
            <a:r>
              <a:rPr lang="en-US" dirty="0"/>
              <a:t>Gradient Descent Algorithm</a:t>
            </a:r>
          </a:p>
        </p:txBody>
      </p:sp>
      <p:sp>
        <p:nvSpPr>
          <p:cNvPr id="3" name="Content Placeholder 2"/>
          <p:cNvSpPr>
            <a:spLocks noGrp="1"/>
          </p:cNvSpPr>
          <p:nvPr>
            <p:ph idx="1"/>
          </p:nvPr>
        </p:nvSpPr>
        <p:spPr>
          <a:xfrm>
            <a:off x="378594" y="1844827"/>
            <a:ext cx="8456704" cy="4736177"/>
          </a:xfrm>
        </p:spPr>
        <p:txBody>
          <a:bodyPr/>
          <a:lstStyle/>
          <a:p>
            <a:r>
              <a:rPr lang="en-US" dirty="0"/>
              <a:t>Gradient descent algorithm stops when a </a:t>
            </a:r>
            <a:r>
              <a:rPr lang="en-US" dirty="0">
                <a:solidFill>
                  <a:srgbClr val="FF0000"/>
                </a:solidFill>
              </a:rPr>
              <a:t>local minimum </a:t>
            </a:r>
            <a:r>
              <a:rPr lang="en-US" dirty="0"/>
              <a:t>of the loss surface is reached</a:t>
            </a:r>
          </a:p>
          <a:p>
            <a:pPr lvl="1"/>
            <a:r>
              <a:rPr lang="en-US" dirty="0"/>
              <a:t>GD does not guarantee reaching a </a:t>
            </a:r>
            <a:r>
              <a:rPr lang="en-US" dirty="0">
                <a:solidFill>
                  <a:srgbClr val="FF0000"/>
                </a:solidFill>
              </a:rPr>
              <a:t>global minimum</a:t>
            </a:r>
          </a:p>
          <a:p>
            <a:pPr lvl="1"/>
            <a:r>
              <a:rPr lang="en-US" dirty="0"/>
              <a:t>However, empirical evidence suggests that GD works well for NNs</a:t>
            </a:r>
          </a:p>
          <a:p>
            <a:endParaRPr lang="en-US" dirty="0"/>
          </a:p>
        </p:txBody>
      </p:sp>
      <p:sp>
        <p:nvSpPr>
          <p:cNvPr id="7" name="Content Placeholder 6">
            <a:extLst>
              <a:ext uri="{FF2B5EF4-FFF2-40B4-BE49-F238E27FC236}">
                <a16:creationId xmlns:a16="http://schemas.microsoft.com/office/drawing/2014/main" id="{2DE6E5ED-CBB5-41BC-AE21-653F1AA3B923}"/>
              </a:ext>
            </a:extLst>
          </p:cNvPr>
          <p:cNvSpPr>
            <a:spLocks noGrp="1"/>
          </p:cNvSpPr>
          <p:nvPr>
            <p:ph idx="10"/>
          </p:nvPr>
        </p:nvSpPr>
        <p:spPr>
          <a:xfrm>
            <a:off x="378594" y="1332297"/>
            <a:ext cx="5464136" cy="309082"/>
          </a:xfrm>
        </p:spPr>
        <p:txBody>
          <a:bodyPr/>
          <a:lstStyle/>
          <a:p>
            <a:r>
              <a:rPr lang="en-US" dirty="0"/>
              <a:t>Training Neural Networks</a:t>
            </a:r>
          </a:p>
          <a:p>
            <a:endParaRPr lang="en-US" dirty="0"/>
          </a:p>
        </p:txBody>
      </p:sp>
      <p:grpSp>
        <p:nvGrpSpPr>
          <p:cNvPr id="8" name="Group 7"/>
          <p:cNvGrpSpPr/>
          <p:nvPr/>
        </p:nvGrpSpPr>
        <p:grpSpPr>
          <a:xfrm>
            <a:off x="285692" y="3429000"/>
            <a:ext cx="4286308" cy="2699420"/>
            <a:chOff x="1684483" y="3814192"/>
            <a:chExt cx="6873109" cy="384585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60848" y="3814192"/>
              <a:ext cx="6696744" cy="375860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684483" y="4060750"/>
                  <a:ext cx="862135" cy="479688"/>
                </a:xfrm>
                <a:prstGeom prst="rect">
                  <a:avLst/>
                </a:prstGeom>
                <a:solidFill>
                  <a:schemeClr val="bg1"/>
                </a:solidFill>
              </p:spPr>
              <p:txBody>
                <a:bodyPr wrap="square" rtlCol="0">
                  <a:spAutoFit/>
                </a:bodyPr>
                <a:lstStyle/>
                <a:p>
                  <a14:m>
                    <m:oMath xmlns:m="http://schemas.openxmlformats.org/officeDocument/2006/math">
                      <m:r>
                        <a:rPr lang="en-US" altLang="zh-TW" sz="1588" i="1">
                          <a:latin typeface="Cambria Math" panose="02040503050406030204" pitchFamily="18" charset="0"/>
                          <a:ea typeface="Cambria Math" panose="02040503050406030204" pitchFamily="18" charset="0"/>
                        </a:rPr>
                        <m:t>ℒ</m:t>
                      </m:r>
                      <m:d>
                        <m:dPr>
                          <m:ctrlPr>
                            <a:rPr lang="en-US" altLang="zh-TW" sz="1588" i="1">
                              <a:latin typeface="Cambria Math" panose="02040503050406030204" pitchFamily="18" charset="0"/>
                            </a:rPr>
                          </m:ctrlPr>
                        </m:dPr>
                        <m:e>
                          <m:r>
                            <a:rPr lang="zh-TW" altLang="en-US" sz="1588" i="1">
                              <a:latin typeface="Cambria Math" panose="02040503050406030204" pitchFamily="18" charset="0"/>
                            </a:rPr>
                            <m:t>𝜃</m:t>
                          </m:r>
                        </m:e>
                      </m:d>
                    </m:oMath>
                  </a14:m>
                  <a:r>
                    <a:rPr lang="en-US" sz="1588"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684483" y="4060750"/>
                  <a:ext cx="862135" cy="479688"/>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911702" y="7180354"/>
                  <a:ext cx="289655" cy="47968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1588" i="1">
                            <a:latin typeface="Cambria Math" panose="02040503050406030204" pitchFamily="18" charset="0"/>
                          </a:rPr>
                          <m:t>𝜃</m:t>
                        </m:r>
                      </m:oMath>
                    </m:oMathPara>
                  </a14:m>
                  <a:endParaRPr lang="en-US" sz="1588" dirty="0"/>
                </a:p>
              </p:txBody>
            </p:sp>
          </mc:Choice>
          <mc:Fallback xmlns="">
            <p:sp>
              <p:nvSpPr>
                <p:cNvPr id="6" name="TextBox 5"/>
                <p:cNvSpPr txBox="1">
                  <a:spLocks noRot="1" noChangeAspect="1" noMove="1" noResize="1" noEditPoints="1" noAdjustHandles="1" noChangeArrowheads="1" noChangeShapeType="1" noTextEdit="1"/>
                </p:cNvSpPr>
                <p:nvPr/>
              </p:nvSpPr>
              <p:spPr>
                <a:xfrm>
                  <a:off x="7911702" y="7180354"/>
                  <a:ext cx="289655" cy="479688"/>
                </a:xfrm>
                <a:prstGeom prst="rect">
                  <a:avLst/>
                </a:prstGeom>
                <a:blipFill>
                  <a:blip r:embed="rId5"/>
                  <a:stretch>
                    <a:fillRect r="-53333"/>
                  </a:stretch>
                </a:blipFill>
              </p:spPr>
              <p:txBody>
                <a:bodyPr/>
                <a:lstStyle/>
                <a:p>
                  <a:r>
                    <a:rPr lang="tr-TR">
                      <a:noFill/>
                    </a:rPr>
                    <a:t> </a:t>
                  </a:r>
                </a:p>
              </p:txBody>
            </p:sp>
          </mc:Fallback>
        </mc:AlternateContent>
      </p:grpSp>
      <p:pic>
        <p:nvPicPr>
          <p:cNvPr id="9" name="Picture 8"/>
          <p:cNvPicPr>
            <a:picLocks noChangeAspect="1"/>
          </p:cNvPicPr>
          <p:nvPr/>
        </p:nvPicPr>
        <p:blipFill>
          <a:blip r:embed="rId6"/>
          <a:stretch>
            <a:fillRect/>
          </a:stretch>
        </p:blipFill>
        <p:spPr>
          <a:xfrm>
            <a:off x="4801355" y="3047781"/>
            <a:ext cx="4091126" cy="3025413"/>
          </a:xfrm>
          <a:prstGeom prst="rect">
            <a:avLst/>
          </a:prstGeom>
        </p:spPr>
      </p:pic>
      <p:sp>
        <p:nvSpPr>
          <p:cNvPr id="10" name="TextBox 9"/>
          <p:cNvSpPr txBox="1"/>
          <p:nvPr/>
        </p:nvSpPr>
        <p:spPr>
          <a:xfrm>
            <a:off x="886885" y="6640746"/>
            <a:ext cx="7687913" cy="228076"/>
          </a:xfrm>
          <a:prstGeom prst="rect">
            <a:avLst/>
          </a:prstGeom>
          <a:noFill/>
        </p:spPr>
        <p:txBody>
          <a:bodyPr wrap="square" rtlCol="0">
            <a:spAutoFit/>
          </a:bodyPr>
          <a:lstStyle/>
          <a:p>
            <a:pPr algn="ctr"/>
            <a:r>
              <a:rPr lang="en-US" sz="882" dirty="0"/>
              <a:t>Picture from: </a:t>
            </a:r>
            <a:r>
              <a:rPr lang="en-US" sz="882" dirty="0">
                <a:hlinkClick r:id="rId7"/>
              </a:rPr>
              <a:t>https://blog.paperspace.com/intro-to-optimization-in-deep-learning-gradient-descent/</a:t>
            </a:r>
            <a:endParaRPr lang="en-US" sz="882" dirty="0"/>
          </a:p>
        </p:txBody>
      </p:sp>
    </p:spTree>
    <p:extLst>
      <p:ext uri="{BB962C8B-B14F-4D97-AF65-F5344CB8AC3E}">
        <p14:creationId xmlns:p14="http://schemas.microsoft.com/office/powerpoint/2010/main" val="325037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vs. Deep Learning</a:t>
            </a:r>
          </a:p>
        </p:txBody>
      </p:sp>
      <p:sp>
        <p:nvSpPr>
          <p:cNvPr id="3" name="Content Placeholder 2"/>
          <p:cNvSpPr>
            <a:spLocks noGrp="1"/>
          </p:cNvSpPr>
          <p:nvPr>
            <p:ph idx="1"/>
          </p:nvPr>
        </p:nvSpPr>
        <p:spPr/>
        <p:txBody>
          <a:bodyPr/>
          <a:lstStyle/>
          <a:p>
            <a:r>
              <a:rPr lang="en-US" b="1" i="1" dirty="0">
                <a:solidFill>
                  <a:srgbClr val="0070C0"/>
                </a:solidFill>
              </a:rPr>
              <a:t>Deep learning </a:t>
            </a:r>
            <a:r>
              <a:rPr lang="en-US" dirty="0"/>
              <a:t>(DL) is a machine learning subfield that uses multiple layers for learning data representations</a:t>
            </a:r>
          </a:p>
          <a:p>
            <a:pPr lvl="1"/>
            <a:r>
              <a:rPr lang="en-US" dirty="0"/>
              <a:t>DL is exceptionally effective at learning patterns</a:t>
            </a:r>
          </a:p>
        </p:txBody>
      </p:sp>
      <p:sp>
        <p:nvSpPr>
          <p:cNvPr id="6" name="Content Placeholder 5">
            <a:extLst>
              <a:ext uri="{FF2B5EF4-FFF2-40B4-BE49-F238E27FC236}">
                <a16:creationId xmlns:a16="http://schemas.microsoft.com/office/drawing/2014/main" id="{87612F4B-DBC6-461F-87D2-57D3A030FC68}"/>
              </a:ext>
            </a:extLst>
          </p:cNvPr>
          <p:cNvSpPr>
            <a:spLocks noGrp="1"/>
          </p:cNvSpPr>
          <p:nvPr>
            <p:ph idx="10"/>
          </p:nvPr>
        </p:nvSpPr>
        <p:spPr/>
        <p:txBody>
          <a:bodyPr/>
          <a:lstStyle/>
          <a:p>
            <a:r>
              <a:rPr lang="en-US" dirty="0"/>
              <a:t>Introduction to Deep Learning</a:t>
            </a:r>
          </a:p>
          <a:p>
            <a:endParaRPr lang="en-US" dirty="0"/>
          </a:p>
        </p:txBody>
      </p:sp>
      <p:pic>
        <p:nvPicPr>
          <p:cNvPr id="4" name="Picture 3" descr="machine-learning-vs-deep-lear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007" y="2984245"/>
            <a:ext cx="6359987" cy="3101984"/>
          </a:xfrm>
          <a:prstGeom prst="rect">
            <a:avLst/>
          </a:prstGeom>
        </p:spPr>
      </p:pic>
      <p:sp>
        <p:nvSpPr>
          <p:cNvPr id="5" name="TextBox 4"/>
          <p:cNvSpPr txBox="1"/>
          <p:nvPr/>
        </p:nvSpPr>
        <p:spPr>
          <a:xfrm>
            <a:off x="1649322" y="6640746"/>
            <a:ext cx="6099501" cy="228076"/>
          </a:xfrm>
          <a:prstGeom prst="rect">
            <a:avLst/>
          </a:prstGeom>
          <a:noFill/>
        </p:spPr>
        <p:txBody>
          <a:bodyPr wrap="square" rtlCol="0">
            <a:spAutoFit/>
          </a:bodyPr>
          <a:lstStyle/>
          <a:p>
            <a:pPr algn="ctr"/>
            <a:r>
              <a:rPr lang="en-US" sz="882" dirty="0"/>
              <a:t>Picture from: </a:t>
            </a:r>
            <a:r>
              <a:rPr lang="en-US" sz="882" dirty="0">
                <a:hlinkClick r:id="rId4"/>
              </a:rPr>
              <a:t>https://www.xenonstack.com/blog/static/public/uploads/media/machine-learning-vs-deep-learning.png</a:t>
            </a:r>
            <a:endParaRPr lang="en-US" sz="882" dirty="0"/>
          </a:p>
        </p:txBody>
      </p:sp>
    </p:spTree>
    <p:extLst>
      <p:ext uri="{BB962C8B-B14F-4D97-AF65-F5344CB8AC3E}">
        <p14:creationId xmlns:p14="http://schemas.microsoft.com/office/powerpoint/2010/main" val="573795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most tasks, the </a:t>
                </a:r>
                <a:r>
                  <a:rPr lang="en-US" dirty="0">
                    <a:solidFill>
                      <a:srgbClr val="FF0000"/>
                    </a:solidFill>
                  </a:rPr>
                  <a:t>loss surface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oMath>
                </a14:m>
                <a:r>
                  <a:rPr lang="en-US" dirty="0"/>
                  <a:t> is highly complex (and non-convex)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11" name="Content Placeholder 10">
            <a:extLst>
              <a:ext uri="{FF2B5EF4-FFF2-40B4-BE49-F238E27FC236}">
                <a16:creationId xmlns:a16="http://schemas.microsoft.com/office/drawing/2014/main" id="{A3ABDB2A-40C5-4383-9047-1053D60051CA}"/>
              </a:ext>
            </a:extLst>
          </p:cNvPr>
          <p:cNvSpPr>
            <a:spLocks noGrp="1"/>
          </p:cNvSpPr>
          <p:nvPr>
            <p:ph idx="10"/>
          </p:nvPr>
        </p:nvSpPr>
        <p:spPr/>
        <p:txBody>
          <a:bodyPr/>
          <a:lstStyle/>
          <a:p>
            <a:r>
              <a:rPr lang="en-US" dirty="0"/>
              <a:t>Training Neural Networks</a:t>
            </a:r>
          </a:p>
          <a:p>
            <a:endParaRPr lang="en-US" dirty="0"/>
          </a:p>
        </p:txBody>
      </p:sp>
      <p:grpSp>
        <p:nvGrpSpPr>
          <p:cNvPr id="4" name="群組 3"/>
          <p:cNvGrpSpPr>
            <a:grpSpLocks noChangeAspect="1"/>
          </p:cNvGrpSpPr>
          <p:nvPr/>
        </p:nvGrpSpPr>
        <p:grpSpPr>
          <a:xfrm>
            <a:off x="4826146" y="2348880"/>
            <a:ext cx="4025649" cy="3319918"/>
            <a:chOff x="2297793" y="1985961"/>
            <a:chExt cx="5260923" cy="4338638"/>
          </a:xfrm>
        </p:grpSpPr>
        <p:pic>
          <p:nvPicPr>
            <p:cNvPr id="5" name="圖片 4"/>
            <p:cNvPicPr>
              <a:picLocks noChangeAspect="1"/>
            </p:cNvPicPr>
            <p:nvPr/>
          </p:nvPicPr>
          <p:blipFill>
            <a:blip r:embed="rId4"/>
            <a:stretch>
              <a:fillRect/>
            </a:stretch>
          </p:blipFill>
          <p:spPr>
            <a:xfrm>
              <a:off x="2297793" y="1985961"/>
              <a:ext cx="5260923" cy="4338638"/>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2805890" y="2318092"/>
                  <a:ext cx="342053" cy="496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ea typeface="Cambria Math" panose="02040503050406030204" pitchFamily="18" charset="0"/>
                          </a:rPr>
                          <m:t>ℒ</m:t>
                        </m:r>
                      </m:oMath>
                    </m:oMathPara>
                  </a14:m>
                  <a:endParaRPr lang="zh-TW" altLang="en-US" sz="2471"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805890" y="2318092"/>
                  <a:ext cx="342053" cy="496907"/>
                </a:xfrm>
                <a:prstGeom prst="rect">
                  <a:avLst/>
                </a:prstGeom>
                <a:blipFill>
                  <a:blip r:embed="rId5"/>
                  <a:stretch>
                    <a:fillRect l="-27907" r="-23256" b="-645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3427448" y="5437130"/>
                  <a:ext cx="559503" cy="496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71" i="1">
                                <a:latin typeface="Cambria Math" panose="02040503050406030204" pitchFamily="18" charset="0"/>
                              </a:rPr>
                            </m:ctrlPr>
                          </m:sSubPr>
                          <m:e>
                            <m:r>
                              <a:rPr lang="en-US" altLang="zh-TW" sz="2471" i="1">
                                <a:latin typeface="Cambria Math" panose="02040503050406030204" pitchFamily="18" charset="0"/>
                              </a:rPr>
                              <m:t>𝑤</m:t>
                            </m:r>
                          </m:e>
                          <m:sub>
                            <m:r>
                              <a:rPr lang="en-US" altLang="zh-TW" sz="2471" i="1">
                                <a:latin typeface="Cambria Math" panose="02040503050406030204" pitchFamily="18" charset="0"/>
                              </a:rPr>
                              <m:t>1</m:t>
                            </m:r>
                          </m:sub>
                        </m:sSub>
                      </m:oMath>
                    </m:oMathPara>
                  </a14:m>
                  <a:endParaRPr lang="zh-TW" altLang="en-US" sz="2471"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427448" y="5437130"/>
                  <a:ext cx="559503" cy="496907"/>
                </a:xfrm>
                <a:prstGeom prst="rect">
                  <a:avLst/>
                </a:prstGeom>
                <a:blipFill>
                  <a:blip r:embed="rId6"/>
                  <a:stretch>
                    <a:fillRect l="-9859" r="-2817" b="-1290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309167" y="5396258"/>
                  <a:ext cx="569054" cy="496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71" i="1">
                                <a:latin typeface="Cambria Math" panose="02040503050406030204" pitchFamily="18" charset="0"/>
                              </a:rPr>
                            </m:ctrlPr>
                          </m:sSubPr>
                          <m:e>
                            <m:r>
                              <a:rPr lang="en-US" altLang="zh-TW" sz="2471" i="1">
                                <a:latin typeface="Cambria Math" panose="02040503050406030204" pitchFamily="18" charset="0"/>
                              </a:rPr>
                              <m:t>𝑤</m:t>
                            </m:r>
                          </m:e>
                          <m:sub>
                            <m:r>
                              <a:rPr lang="en-US" altLang="zh-TW" sz="2471" i="1">
                                <a:latin typeface="Cambria Math" panose="02040503050406030204" pitchFamily="18" charset="0"/>
                              </a:rPr>
                              <m:t>2</m:t>
                            </m:r>
                          </m:sub>
                        </m:sSub>
                      </m:oMath>
                    </m:oMathPara>
                  </a14:m>
                  <a:endParaRPr lang="zh-TW" altLang="en-US" sz="2471"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309167" y="5396258"/>
                  <a:ext cx="569054" cy="496907"/>
                </a:xfrm>
                <a:prstGeom prst="rect">
                  <a:avLst/>
                </a:prstGeom>
                <a:blipFill>
                  <a:blip r:embed="rId7"/>
                  <a:stretch>
                    <a:fillRect l="-8333" r="-4167" b="-11111"/>
                  </a:stretch>
                </a:blipFill>
              </p:spPr>
              <p:txBody>
                <a:bodyPr/>
                <a:lstStyle/>
                <a:p>
                  <a:r>
                    <a:rPr lang="tr-TR">
                      <a:noFill/>
                    </a:rPr>
                    <a:t> </a:t>
                  </a:r>
                </a:p>
              </p:txBody>
            </p:sp>
          </mc:Fallback>
        </mc:AlternateContent>
      </p:grpSp>
      <p:sp>
        <p:nvSpPr>
          <p:cNvPr id="10" name="TextBox 9">
            <a:extLst>
              <a:ext uri="{FF2B5EF4-FFF2-40B4-BE49-F238E27FC236}">
                <a16:creationId xmlns:a16="http://schemas.microsoft.com/office/drawing/2014/main" id="{EA266884-562C-4133-A035-68A38AE7DE9A}"/>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4C9E6AAF-7305-45A7-85ED-9709782B0228}"/>
                  </a:ext>
                </a:extLst>
              </p:cNvPr>
              <p:cNvSpPr txBox="1">
                <a:spLocks/>
              </p:cNvSpPr>
              <p:nvPr/>
            </p:nvSpPr>
            <p:spPr>
              <a:xfrm>
                <a:off x="378594" y="2183091"/>
                <a:ext cx="4193406" cy="3850904"/>
              </a:xfrm>
              <a:prstGeom prst="rect">
                <a:avLst/>
              </a:prstGeom>
            </p:spPr>
            <p:txBody>
              <a:bodyPr vert="horz" lIns="80682" tIns="40341" rIns="80682" bIns="40341"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65" dirty="0"/>
                  <a:t>Random initialization in NNs results in different initial parameters </a:t>
                </a:r>
                <a14:m>
                  <m:oMath xmlns:m="http://schemas.openxmlformats.org/officeDocument/2006/math">
                    <m:sSup>
                      <m:sSupPr>
                        <m:ctrlPr>
                          <a:rPr lang="en-US" altLang="zh-TW" sz="1765" i="1">
                            <a:latin typeface="Cambria Math" panose="02040503050406030204" pitchFamily="18" charset="0"/>
                          </a:rPr>
                        </m:ctrlPr>
                      </m:sSupPr>
                      <m:e>
                        <m:r>
                          <a:rPr lang="zh-TW" altLang="en-US" sz="1765" i="1">
                            <a:latin typeface="Cambria Math" panose="02040503050406030204" pitchFamily="18" charset="0"/>
                          </a:rPr>
                          <m:t>𝜃</m:t>
                        </m:r>
                      </m:e>
                      <m:sup>
                        <m:r>
                          <a:rPr lang="en-US" altLang="zh-TW" sz="1765" i="1">
                            <a:latin typeface="Cambria Math" panose="02040503050406030204" pitchFamily="18" charset="0"/>
                          </a:rPr>
                          <m:t>0</m:t>
                        </m:r>
                      </m:sup>
                    </m:sSup>
                  </m:oMath>
                </a14:m>
                <a:r>
                  <a:rPr lang="en-US" sz="1765" dirty="0"/>
                  <a:t> every time the NN is trained</a:t>
                </a:r>
              </a:p>
              <a:p>
                <a:pPr lvl="1"/>
                <a:r>
                  <a:rPr lang="en-US" sz="1588" dirty="0"/>
                  <a:t>Gradient descent may reach different minima at every run</a:t>
                </a:r>
              </a:p>
              <a:p>
                <a:pPr lvl="1"/>
                <a:r>
                  <a:rPr lang="en-US" sz="1588" dirty="0"/>
                  <a:t>Therefore, NN will produce different predicted outputs </a:t>
                </a:r>
              </a:p>
              <a:p>
                <a:r>
                  <a:rPr lang="en-US" sz="1765" dirty="0"/>
                  <a:t>In addition, currently we don’t have algorithms that guarantee reaching a </a:t>
                </a:r>
                <a:r>
                  <a:rPr lang="en-US" sz="1765" dirty="0">
                    <a:solidFill>
                      <a:srgbClr val="FF0000"/>
                    </a:solidFill>
                  </a:rPr>
                  <a:t>global minimum </a:t>
                </a:r>
                <a:r>
                  <a:rPr lang="en-US" sz="1765" dirty="0"/>
                  <a:t>for an arbitrary loss function</a:t>
                </a:r>
              </a:p>
              <a:p>
                <a:endParaRPr lang="en-US" sz="1765" dirty="0"/>
              </a:p>
            </p:txBody>
          </p:sp>
        </mc:Choice>
        <mc:Fallback xmlns="">
          <p:sp>
            <p:nvSpPr>
              <p:cNvPr id="12" name="Content Placeholder 2">
                <a:extLst>
                  <a:ext uri="{FF2B5EF4-FFF2-40B4-BE49-F238E27FC236}">
                    <a16:creationId xmlns:a16="http://schemas.microsoft.com/office/drawing/2014/main" id="{4C9E6AAF-7305-45A7-85ED-9709782B0228}"/>
                  </a:ext>
                </a:extLst>
              </p:cNvPr>
              <p:cNvSpPr txBox="1">
                <a:spLocks noRot="1" noChangeAspect="1" noMove="1" noResize="1" noEditPoints="1" noAdjustHandles="1" noChangeArrowheads="1" noChangeShapeType="1" noTextEdit="1"/>
              </p:cNvSpPr>
              <p:nvPr/>
            </p:nvSpPr>
            <p:spPr>
              <a:xfrm>
                <a:off x="378594" y="2183091"/>
                <a:ext cx="4193406" cy="3850904"/>
              </a:xfrm>
              <a:prstGeom prst="rect">
                <a:avLst/>
              </a:prstGeom>
              <a:blipFill>
                <a:blip r:embed="rId8"/>
                <a:stretch>
                  <a:fillRect l="-1453" t="-949" r="-872"/>
                </a:stretch>
              </a:blipFill>
            </p:spPr>
            <p:txBody>
              <a:bodyPr/>
              <a:lstStyle/>
              <a:p>
                <a:r>
                  <a:rPr lang="tr-TR">
                    <a:noFill/>
                  </a:rPr>
                  <a:t> </a:t>
                </a:r>
              </a:p>
            </p:txBody>
          </p:sp>
        </mc:Fallback>
      </mc:AlternateContent>
    </p:spTree>
    <p:extLst>
      <p:ext uri="{BB962C8B-B14F-4D97-AF65-F5344CB8AC3E}">
        <p14:creationId xmlns:p14="http://schemas.microsoft.com/office/powerpoint/2010/main" val="1482681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Modern NNs employ the </a:t>
                </a:r>
                <a:r>
                  <a:rPr lang="en-US" b="1" i="1" dirty="0">
                    <a:solidFill>
                      <a:srgbClr val="0070C0"/>
                    </a:solidFill>
                  </a:rPr>
                  <a:t>backpropagation</a:t>
                </a:r>
                <a:r>
                  <a:rPr lang="en-US" dirty="0"/>
                  <a:t> method for calculating the gradients of the loss function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ea typeface="Cambria Math" panose="02040503050406030204" pitchFamily="18" charset="0"/>
                          </a:rPr>
                        </m:ctrlPr>
                      </m:dPr>
                      <m:e>
                        <m:r>
                          <a:rPr lang="zh-TW" altLang="en-US" i="1">
                            <a:latin typeface="Cambria Math" panose="02040503050406030204" pitchFamily="18" charset="0"/>
                            <a:ea typeface="Cambria Math" panose="02040503050406030204" pitchFamily="18" charset="0"/>
                          </a:rPr>
                          <m:t>𝜃</m:t>
                        </m:r>
                      </m:e>
                    </m:d>
                    <m:r>
                      <a:rPr lang="en-US" altLang="zh-TW" b="0" i="1" smtClean="0">
                        <a:latin typeface="Cambria Math" panose="02040503050406030204" pitchFamily="18" charset="0"/>
                        <a:ea typeface="Cambria Math" panose="02040503050406030204" pitchFamily="18" charset="0"/>
                      </a:rPr>
                      <m:t>=</m:t>
                    </m:r>
                    <m:f>
                      <m:fPr>
                        <m:type m:val="lin"/>
                        <m:ctrlPr>
                          <a:rPr lang="en-US" altLang="zh-TW" b="0" i="1" smtClean="0">
                            <a:latin typeface="Cambria Math" panose="02040503050406030204" pitchFamily="18" charset="0"/>
                            <a:ea typeface="Cambria Math" panose="02040503050406030204" pitchFamily="18" charset="0"/>
                          </a:rPr>
                        </m:ctrlPr>
                      </m:fPr>
                      <m:num>
                        <m:r>
                          <a:rPr lang="zh-TW" altLang="en-US"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num>
                      <m:den>
                        <m:r>
                          <a:rPr lang="zh-TW" altLang="en-US"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zh-TW" altLang="en-US" b="0" i="1" smtClean="0">
                                <a:latin typeface="Cambria Math" panose="02040503050406030204" pitchFamily="18" charset="0"/>
                                <a:ea typeface="Cambria Math" panose="02040503050406030204" pitchFamily="18" charset="0"/>
                              </a:rPr>
                              <m:t>𝜃</m:t>
                            </m:r>
                          </m:e>
                          <m:sub>
                            <m:r>
                              <a:rPr lang="en-US" altLang="zh-TW" b="0" i="1" smtClean="0">
                                <a:latin typeface="Cambria Math" panose="02040503050406030204" pitchFamily="18" charset="0"/>
                                <a:ea typeface="Cambria Math" panose="02040503050406030204" pitchFamily="18" charset="0"/>
                              </a:rPr>
                              <m:t>𝑖</m:t>
                            </m:r>
                          </m:sub>
                        </m:sSub>
                      </m:den>
                    </m:f>
                  </m:oMath>
                </a14:m>
                <a:endParaRPr lang="en-US" dirty="0"/>
              </a:p>
              <a:p>
                <a:pPr lvl="1"/>
                <a:r>
                  <a:rPr lang="en-US" dirty="0"/>
                  <a:t>Backpropagation is short for “backward propagation”</a:t>
                </a:r>
              </a:p>
              <a:p>
                <a:r>
                  <a:rPr lang="en-US" dirty="0"/>
                  <a:t>For training NNs, </a:t>
                </a:r>
                <a:r>
                  <a:rPr lang="en-US" dirty="0">
                    <a:solidFill>
                      <a:srgbClr val="FF0000"/>
                    </a:solidFill>
                  </a:rPr>
                  <a:t>forward propagation </a:t>
                </a:r>
                <a:r>
                  <a:rPr lang="en-US" dirty="0"/>
                  <a:t>(forward pass) refers to passing the inputs </a:t>
                </a:r>
                <a14:m>
                  <m:oMath xmlns:m="http://schemas.openxmlformats.org/officeDocument/2006/math">
                    <m:r>
                      <a:rPr lang="en-US" i="1">
                        <a:latin typeface="Cambria Math" panose="02040503050406030204" pitchFamily="18" charset="0"/>
                      </a:rPr>
                      <m:t>𝑥</m:t>
                    </m:r>
                  </m:oMath>
                </a14:m>
                <a:r>
                  <a:rPr lang="en-US" dirty="0"/>
                  <a:t> through the hidden layers to obtain the model outputs (predictions)</a:t>
                </a:r>
                <a:r>
                  <a:rPr lang="en-US" i="1" dirty="0"/>
                  <a:t> </a:t>
                </a:r>
                <a14:m>
                  <m:oMath xmlns:m="http://schemas.openxmlformats.org/officeDocument/2006/math">
                    <m:r>
                      <a:rPr lang="en-US" i="1">
                        <a:latin typeface="Cambria Math" panose="02040503050406030204" pitchFamily="18" charset="0"/>
                      </a:rPr>
                      <m:t>𝑦</m:t>
                    </m:r>
                  </m:oMath>
                </a14:m>
                <a:endParaRPr lang="en-US" i="1" dirty="0">
                  <a:latin typeface="Cambria Math" panose="02040503050406030204" pitchFamily="18" charset="0"/>
                </a:endParaRPr>
              </a:p>
              <a:p>
                <a:pPr lvl="1"/>
                <a:r>
                  <a:rPr lang="en-US" dirty="0"/>
                  <a:t>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𝑦</m:t>
                        </m:r>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panose="02040503050406030204" pitchFamily="18" charset="0"/>
                                <a:ea typeface="Cambria Math" panose="02040503050406030204" pitchFamily="18" charset="0"/>
                              </a:rPr>
                              <m:t>𝑦</m:t>
                            </m:r>
                          </m:e>
                        </m:acc>
                      </m:e>
                    </m:d>
                  </m:oMath>
                </a14:m>
                <a:r>
                  <a:rPr lang="en-US" dirty="0"/>
                  <a:t> function is then calculated </a:t>
                </a:r>
              </a:p>
              <a:p>
                <a:pPr lvl="1"/>
                <a:r>
                  <a:rPr lang="en-US" dirty="0">
                    <a:solidFill>
                      <a:srgbClr val="FF0000"/>
                    </a:solidFill>
                  </a:rPr>
                  <a:t>Backpropagation</a:t>
                </a:r>
                <a:r>
                  <a:rPr lang="en-US" dirty="0"/>
                  <a:t> traverses the network in reverse order, from the outputs </a:t>
                </a:r>
                <a14:m>
                  <m:oMath xmlns:m="http://schemas.openxmlformats.org/officeDocument/2006/math">
                    <m:r>
                      <a:rPr lang="en-US" i="1">
                        <a:latin typeface="Cambria Math" panose="02040503050406030204" pitchFamily="18" charset="0"/>
                      </a:rPr>
                      <m:t>𝑦</m:t>
                    </m:r>
                  </m:oMath>
                </a14:m>
                <a:r>
                  <a:rPr lang="en-US" i="1" dirty="0">
                    <a:latin typeface="Cambria Math" panose="02040503050406030204" pitchFamily="18" charset="0"/>
                  </a:rPr>
                  <a:t> </a:t>
                </a:r>
                <a:r>
                  <a:rPr lang="en-US" dirty="0"/>
                  <a:t>backward toward the inputs </a:t>
                </a:r>
                <a14:m>
                  <m:oMath xmlns:m="http://schemas.openxmlformats.org/officeDocument/2006/math">
                    <m:r>
                      <a:rPr lang="en-US" i="1" smtClean="0">
                        <a:latin typeface="Cambria Math" panose="02040503050406030204" pitchFamily="18" charset="0"/>
                      </a:rPr>
                      <m:t>𝑥</m:t>
                    </m:r>
                  </m:oMath>
                </a14:m>
                <a:r>
                  <a:rPr lang="en-US" dirty="0"/>
                  <a:t> to calculate the gradients of the loss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smtClean="0">
                            <a:latin typeface="Cambria Math" panose="02040503050406030204" pitchFamily="18" charset="0"/>
                            <a:ea typeface="Cambria Math" panose="02040503050406030204" pitchFamily="18" charset="0"/>
                          </a:rPr>
                        </m:ctrlPr>
                      </m:dPr>
                      <m:e>
                        <m:r>
                          <a:rPr lang="zh-TW" altLang="en-US" i="1" smtClean="0">
                            <a:latin typeface="Cambria Math" panose="02040503050406030204" pitchFamily="18" charset="0"/>
                            <a:ea typeface="Cambria Math" panose="02040503050406030204" pitchFamily="18" charset="0"/>
                          </a:rPr>
                          <m:t>𝜃</m:t>
                        </m:r>
                      </m:e>
                    </m:d>
                  </m:oMath>
                </a14:m>
                <a:endParaRPr lang="en-US" dirty="0"/>
              </a:p>
              <a:p>
                <a:pPr lvl="1"/>
                <a:r>
                  <a:rPr lang="en-US" dirty="0"/>
                  <a:t>The chain rule is used for calculating the partial derivatives of the loss function with respect to the parameters</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ea typeface="Cambria Math" panose="02040503050406030204" pitchFamily="18" charset="0"/>
                      </a:rPr>
                      <m:t>𝜃</m:t>
                    </m:r>
                  </m:oMath>
                </a14:m>
                <a:r>
                  <a:rPr lang="en-US" dirty="0"/>
                  <a:t> in the different layers in the network</a:t>
                </a:r>
              </a:p>
              <a:p>
                <a:r>
                  <a:rPr lang="en-US" dirty="0"/>
                  <a:t>Each update of the model parameters </a:t>
                </a:r>
                <a14:m>
                  <m:oMath xmlns:m="http://schemas.openxmlformats.org/officeDocument/2006/math">
                    <m:r>
                      <a:rPr lang="zh-TW" altLang="en-US" i="1">
                        <a:latin typeface="Cambria Math" panose="02040503050406030204" pitchFamily="18" charset="0"/>
                        <a:ea typeface="Cambria Math" panose="02040503050406030204" pitchFamily="18" charset="0"/>
                      </a:rPr>
                      <m:t>𝜃</m:t>
                    </m:r>
                  </m:oMath>
                </a14:m>
                <a:r>
                  <a:rPr lang="en-US" dirty="0"/>
                  <a:t> during training takes one forward and one backward pass (e.g., of a batch of inputs)</a:t>
                </a:r>
              </a:p>
              <a:p>
                <a:r>
                  <a:rPr lang="en-US" dirty="0"/>
                  <a:t>Automatic calculation of the gradients (</a:t>
                </a:r>
                <a:r>
                  <a:rPr lang="en-US" dirty="0">
                    <a:solidFill>
                      <a:srgbClr val="FF0000"/>
                    </a:solidFill>
                  </a:rPr>
                  <a:t>automatic differentiation</a:t>
                </a:r>
                <a:r>
                  <a:rPr lang="en-US" dirty="0"/>
                  <a:t>) is available in all current deep learning libraries</a:t>
                </a:r>
              </a:p>
              <a:p>
                <a:pPr lvl="1"/>
                <a:r>
                  <a:rPr lang="en-US" dirty="0"/>
                  <a:t>It significantly simplifies the implementation of deep learning algorithms, since it obviates deriving the partial derivatives of the loss function by hand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3065" r="-318"/>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329BE43E-B959-4EEB-88BF-B2434C35DBE6}"/>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1275523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It is wasteful to compute the loss over the </a:t>
                </a:r>
                <a:r>
                  <a:rPr lang="en-US" dirty="0">
                    <a:solidFill>
                      <a:srgbClr val="FF0000"/>
                    </a:solidFill>
                  </a:rPr>
                  <a:t>entire training dataset </a:t>
                </a:r>
                <a:r>
                  <a:rPr lang="en-US" dirty="0"/>
                  <a:t>to perform a single parameter update for large datasets</a:t>
                </a:r>
              </a:p>
              <a:p>
                <a:pPr lvl="1"/>
                <a:r>
                  <a:rPr lang="en-US" dirty="0"/>
                  <a:t>E.g., ImageNet has 14M images</a:t>
                </a:r>
              </a:p>
              <a:p>
                <a:pPr lvl="1"/>
                <a:r>
                  <a:rPr lang="en-US" dirty="0"/>
                  <a:t>Therefore, GD (a.k.a. vanilla GD) is almost always replaced with mini-batch GD</a:t>
                </a:r>
              </a:p>
              <a:p>
                <a:r>
                  <a:rPr lang="en-US" b="1" i="1" dirty="0">
                    <a:solidFill>
                      <a:srgbClr val="0070C0"/>
                    </a:solidFill>
                  </a:rPr>
                  <a:t>Mini-batch gradient descent</a:t>
                </a:r>
              </a:p>
              <a:p>
                <a:pPr lvl="1"/>
                <a:r>
                  <a:rPr lang="en-US" altLang="zh-TW" dirty="0"/>
                  <a:t>Approach:</a:t>
                </a:r>
              </a:p>
              <a:p>
                <a:pPr lvl="2"/>
                <a:r>
                  <a:rPr lang="en-US" altLang="zh-TW" dirty="0"/>
                  <a:t>Compute 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r>
                  <a:rPr lang="en-US" altLang="zh-TW" dirty="0"/>
                  <a:t>on a mini-batch of images, update the parameters </a:t>
                </a:r>
                <a14:m>
                  <m:oMath xmlns:m="http://schemas.openxmlformats.org/officeDocument/2006/math">
                    <m:r>
                      <a:rPr lang="zh-TW" altLang="en-US" i="1">
                        <a:latin typeface="Cambria Math" panose="02040503050406030204" pitchFamily="18" charset="0"/>
                      </a:rPr>
                      <m:t>𝜃</m:t>
                    </m:r>
                  </m:oMath>
                </a14:m>
                <a:r>
                  <a:rPr lang="en-US" altLang="zh-TW" dirty="0"/>
                  <a:t>, and repeat until all images are used</a:t>
                </a:r>
              </a:p>
              <a:p>
                <a:pPr lvl="2"/>
                <a:r>
                  <a:rPr lang="en-US" altLang="zh-TW" dirty="0"/>
                  <a:t>At the next epoch, shuffle the training data, and repeat the above process</a:t>
                </a:r>
              </a:p>
              <a:p>
                <a:pPr lvl="1"/>
                <a:r>
                  <a:rPr lang="en-US" altLang="zh-TW" dirty="0"/>
                  <a:t>Mini-batch GD results in much faster training</a:t>
                </a:r>
              </a:p>
              <a:p>
                <a:pPr lvl="1"/>
                <a:r>
                  <a:rPr lang="en-US" altLang="zh-TW" dirty="0"/>
                  <a:t>Typical mini-batch size: 32 to 256 images</a:t>
                </a:r>
              </a:p>
              <a:p>
                <a:pPr lvl="1"/>
                <a:r>
                  <a:rPr lang="en-US" altLang="zh-TW" dirty="0"/>
                  <a:t>It works because the gradient from a mini-batch is a good approximation of the gradient from the entire training set</a:t>
                </a:r>
              </a:p>
              <a:p>
                <a:endParaRPr lang="zh-TW" altLang="en-US" baseline="30000" dirty="0"/>
              </a:p>
              <a:p>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22C4E5F-0A65-4EF7-A19D-7E6C930D91A9}"/>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369381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Gradient Descent</a:t>
            </a:r>
          </a:p>
        </p:txBody>
      </p:sp>
      <p:sp>
        <p:nvSpPr>
          <p:cNvPr id="3" name="Content Placeholder 2"/>
          <p:cNvSpPr>
            <a:spLocks noGrp="1"/>
          </p:cNvSpPr>
          <p:nvPr>
            <p:ph idx="1"/>
          </p:nvPr>
        </p:nvSpPr>
        <p:spPr/>
        <p:txBody>
          <a:bodyPr/>
          <a:lstStyle/>
          <a:p>
            <a:r>
              <a:rPr lang="en-US" b="1" i="1" dirty="0">
                <a:solidFill>
                  <a:srgbClr val="0070C0"/>
                </a:solidFill>
              </a:rPr>
              <a:t>Stochastic gradient descent</a:t>
            </a:r>
          </a:p>
          <a:p>
            <a:pPr lvl="1"/>
            <a:r>
              <a:rPr lang="en-US" dirty="0"/>
              <a:t>SGD uses mini-batches that consist of a </a:t>
            </a:r>
            <a:r>
              <a:rPr lang="en-US" dirty="0">
                <a:solidFill>
                  <a:srgbClr val="FF0000"/>
                </a:solidFill>
              </a:rPr>
              <a:t>single input example</a:t>
            </a:r>
          </a:p>
          <a:p>
            <a:pPr lvl="2"/>
            <a:r>
              <a:rPr lang="en-US" dirty="0"/>
              <a:t>E.g., one image mini-batch</a:t>
            </a:r>
          </a:p>
          <a:p>
            <a:pPr lvl="1"/>
            <a:r>
              <a:rPr lang="en-US" dirty="0"/>
              <a:t>Although this method is very fast, it may cause significant fluctuations in the loss function</a:t>
            </a:r>
          </a:p>
          <a:p>
            <a:pPr lvl="2"/>
            <a:r>
              <a:rPr lang="en-US" dirty="0"/>
              <a:t>Therefore, it is less commonly used, and mini-batch GD is preferred</a:t>
            </a:r>
          </a:p>
          <a:p>
            <a:pPr lvl="1"/>
            <a:r>
              <a:rPr lang="en-US" dirty="0"/>
              <a:t>In most DL libraries, SGD typically means a mini-batch GD (with an option to add momentum)</a:t>
            </a:r>
          </a:p>
          <a:p>
            <a:endParaRPr lang="en-US" dirty="0"/>
          </a:p>
        </p:txBody>
      </p:sp>
      <p:sp>
        <p:nvSpPr>
          <p:cNvPr id="4" name="Content Placeholder 3">
            <a:extLst>
              <a:ext uri="{FF2B5EF4-FFF2-40B4-BE49-F238E27FC236}">
                <a16:creationId xmlns:a16="http://schemas.microsoft.com/office/drawing/2014/main" id="{1F52DDC5-0A11-4EA7-8BA3-199C5CCEAC3C}"/>
              </a:ext>
            </a:extLst>
          </p:cNvPr>
          <p:cNvSpPr>
            <a:spLocks noGrp="1"/>
          </p:cNvSpPr>
          <p:nvPr>
            <p:ph idx="10"/>
          </p:nvPr>
        </p:nvSpPr>
        <p:spPr/>
        <p:txBody>
          <a:bodyPr/>
          <a:lstStyle/>
          <a:p>
            <a:r>
              <a:rPr lang="en-US" dirty="0"/>
              <a:t>Training Neural Networks</a:t>
            </a:r>
          </a:p>
          <a:p>
            <a:endParaRPr lang="en-US" dirty="0"/>
          </a:p>
        </p:txBody>
      </p:sp>
      <p:pic>
        <p:nvPicPr>
          <p:cNvPr id="41986" name="Picture 2" descr="https://upload.wikimedia.org/wikipedia/commons/f/f3/Stog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56" y="4162344"/>
            <a:ext cx="2828074" cy="222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09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Gradient Descent</a:t>
            </a:r>
          </a:p>
        </p:txBody>
      </p:sp>
      <p:sp>
        <p:nvSpPr>
          <p:cNvPr id="3" name="Content Placeholder 2"/>
          <p:cNvSpPr>
            <a:spLocks noGrp="1"/>
          </p:cNvSpPr>
          <p:nvPr>
            <p:ph idx="1"/>
          </p:nvPr>
        </p:nvSpPr>
        <p:spPr/>
        <p:txBody>
          <a:bodyPr/>
          <a:lstStyle/>
          <a:p>
            <a:r>
              <a:rPr lang="en-US" dirty="0"/>
              <a:t>Besides the local minima problem, the GD algorithm can be very slow at </a:t>
            </a:r>
            <a:r>
              <a:rPr lang="en-US" dirty="0">
                <a:solidFill>
                  <a:srgbClr val="FF0000"/>
                </a:solidFill>
              </a:rPr>
              <a:t>plateaus</a:t>
            </a:r>
            <a:r>
              <a:rPr lang="en-US" dirty="0"/>
              <a:t>, and it can get stuck at </a:t>
            </a:r>
            <a:r>
              <a:rPr lang="en-US" dirty="0">
                <a:solidFill>
                  <a:srgbClr val="FF0000"/>
                </a:solidFill>
              </a:rPr>
              <a:t>saddle points</a:t>
            </a:r>
          </a:p>
        </p:txBody>
      </p:sp>
      <p:sp>
        <p:nvSpPr>
          <p:cNvPr id="15" name="Content Placeholder 14">
            <a:extLst>
              <a:ext uri="{FF2B5EF4-FFF2-40B4-BE49-F238E27FC236}">
                <a16:creationId xmlns:a16="http://schemas.microsoft.com/office/drawing/2014/main" id="{89168802-99B1-40EE-9CF4-948F7B8B4AA1}"/>
              </a:ext>
            </a:extLst>
          </p:cNvPr>
          <p:cNvSpPr>
            <a:spLocks noGrp="1"/>
          </p:cNvSpPr>
          <p:nvPr>
            <p:ph idx="10"/>
          </p:nvPr>
        </p:nvSpPr>
        <p:spPr/>
        <p:txBody>
          <a:bodyPr/>
          <a:lstStyle/>
          <a:p>
            <a:r>
              <a:rPr lang="en-US" dirty="0"/>
              <a:t>Training Neural Networks</a:t>
            </a:r>
          </a:p>
          <a:p>
            <a:endParaRPr lang="en-US" dirty="0"/>
          </a:p>
        </p:txBody>
      </p:sp>
      <p:cxnSp>
        <p:nvCxnSpPr>
          <p:cNvPr id="4" name="直線接點 42"/>
          <p:cNvCxnSpPr/>
          <p:nvPr/>
        </p:nvCxnSpPr>
        <p:spPr>
          <a:xfrm>
            <a:off x="6288170" y="5545321"/>
            <a:ext cx="0" cy="6415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橢圓 23"/>
          <p:cNvSpPr/>
          <p:nvPr/>
        </p:nvSpPr>
        <p:spPr>
          <a:xfrm>
            <a:off x="5996079" y="5266036"/>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cxnSp>
        <p:nvCxnSpPr>
          <p:cNvPr id="6" name="直線接點 41"/>
          <p:cNvCxnSpPr/>
          <p:nvPr/>
        </p:nvCxnSpPr>
        <p:spPr>
          <a:xfrm>
            <a:off x="4580595" y="4641952"/>
            <a:ext cx="0" cy="155524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3049829" y="4631627"/>
            <a:ext cx="0" cy="155524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接點 6"/>
          <p:cNvCxnSpPr/>
          <p:nvPr/>
        </p:nvCxnSpPr>
        <p:spPr>
          <a:xfrm>
            <a:off x="1721424" y="3673198"/>
            <a:ext cx="0" cy="254122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單箭頭接點 26"/>
          <p:cNvCxnSpPr/>
          <p:nvPr/>
        </p:nvCxnSpPr>
        <p:spPr>
          <a:xfrm>
            <a:off x="1816770" y="6186874"/>
            <a:ext cx="597333"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5"/>
          <p:cNvSpPr/>
          <p:nvPr/>
        </p:nvSpPr>
        <p:spPr>
          <a:xfrm>
            <a:off x="1102490" y="2742359"/>
            <a:ext cx="6983419" cy="371317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1" name="橢圓 8"/>
          <p:cNvSpPr/>
          <p:nvPr/>
        </p:nvSpPr>
        <p:spPr>
          <a:xfrm>
            <a:off x="4301311" y="4562630"/>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cxnSp>
        <p:nvCxnSpPr>
          <p:cNvPr id="12" name="直線單箭頭接點 4"/>
          <p:cNvCxnSpPr/>
          <p:nvPr/>
        </p:nvCxnSpPr>
        <p:spPr>
          <a:xfrm>
            <a:off x="935166" y="6311914"/>
            <a:ext cx="74364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3"/>
          <p:cNvCxnSpPr/>
          <p:nvPr/>
        </p:nvCxnSpPr>
        <p:spPr>
          <a:xfrm flipV="1">
            <a:off x="1304194" y="2646936"/>
            <a:ext cx="0" cy="38495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9"/>
              <p:cNvSpPr txBox="1"/>
              <p:nvPr/>
            </p:nvSpPr>
            <p:spPr>
              <a:xfrm>
                <a:off x="1295732" y="2467131"/>
                <a:ext cx="1378833" cy="418256"/>
              </a:xfrm>
              <a:prstGeom prst="rect">
                <a:avLst/>
              </a:prstGeom>
              <a:noFill/>
            </p:spPr>
            <p:txBody>
              <a:bodyPr wrap="square" rtlCol="0">
                <a:spAutoFit/>
              </a:bodyPr>
              <a:lstStyle/>
              <a:p>
                <a:pPr algn="ctr"/>
                <a:r>
                  <a:rPr lang="en-US" altLang="zh-TW" sz="2118" dirty="0"/>
                  <a:t>cost</a:t>
                </a:r>
                <a:r>
                  <a:rPr lang="en-US" altLang="zh-TW" sz="2118" dirty="0">
                    <a:ea typeface="Cambria Math" panose="02040503050406030204" pitchFamily="18" charset="0"/>
                  </a:rPr>
                  <a:t> </a:t>
                </a:r>
                <a14:m>
                  <m:oMath xmlns:m="http://schemas.openxmlformats.org/officeDocument/2006/math">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oMath>
                </a14:m>
                <a:endParaRPr lang="zh-TW" altLang="en-US" sz="2118" dirty="0"/>
              </a:p>
            </p:txBody>
          </p:sp>
        </mc:Choice>
        <mc:Fallback xmlns="">
          <p:sp>
            <p:nvSpPr>
              <p:cNvPr id="14" name="文字方塊 9"/>
              <p:cNvSpPr txBox="1">
                <a:spLocks noRot="1" noChangeAspect="1" noMove="1" noResize="1" noEditPoints="1" noAdjustHandles="1" noChangeArrowheads="1" noChangeShapeType="1" noTextEdit="1"/>
              </p:cNvSpPr>
              <p:nvPr/>
            </p:nvSpPr>
            <p:spPr>
              <a:xfrm>
                <a:off x="1295732" y="2467131"/>
                <a:ext cx="1378833" cy="418256"/>
              </a:xfrm>
              <a:prstGeom prst="rect">
                <a:avLst/>
              </a:prstGeom>
              <a:blipFill>
                <a:blip r:embed="rId3"/>
                <a:stretch>
                  <a:fillRect l="-2212" t="-10294" b="-27941"/>
                </a:stretch>
              </a:blipFill>
            </p:spPr>
            <p:txBody>
              <a:bodyPr/>
              <a:lstStyle/>
              <a:p>
                <a:r>
                  <a:rPr lang="tr-TR">
                    <a:noFill/>
                  </a:rPr>
                  <a:t> </a:t>
                </a:r>
              </a:p>
            </p:txBody>
          </p:sp>
        </mc:Fallback>
      </mc:AlternateContent>
      <p:sp>
        <p:nvSpPr>
          <p:cNvPr id="16" name="文字方塊 10"/>
          <p:cNvSpPr txBox="1"/>
          <p:nvPr/>
        </p:nvSpPr>
        <p:spPr>
          <a:xfrm>
            <a:off x="2371400" y="3038902"/>
            <a:ext cx="2820394" cy="74417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Very slow at the plateau</a:t>
            </a:r>
            <a:endParaRPr lang="zh-TW" altLang="en-US" sz="2118" dirty="0"/>
          </a:p>
        </p:txBody>
      </p:sp>
      <p:sp>
        <p:nvSpPr>
          <p:cNvPr id="17" name="文字方塊 21"/>
          <p:cNvSpPr txBox="1"/>
          <p:nvPr/>
        </p:nvSpPr>
        <p:spPr>
          <a:xfrm>
            <a:off x="5008500" y="4199196"/>
            <a:ext cx="2943676" cy="74417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TW" sz="2118" dirty="0"/>
              <a:t>Stuck at a local minimum</a:t>
            </a:r>
            <a:endParaRPr lang="zh-TW" altLang="en-US" sz="2118" dirty="0"/>
          </a:p>
        </p:txBody>
      </p:sp>
      <p:sp>
        <p:nvSpPr>
          <p:cNvPr id="18" name="橢圓 20"/>
          <p:cNvSpPr/>
          <p:nvPr/>
        </p:nvSpPr>
        <p:spPr>
          <a:xfrm>
            <a:off x="1463074" y="3393912"/>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19" name="文字方塊 27"/>
              <p:cNvSpPr txBox="1"/>
              <p:nvPr/>
            </p:nvSpPr>
            <p:spPr>
              <a:xfrm>
                <a:off x="6472849" y="5811713"/>
                <a:ext cx="1479327" cy="4110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118" i="1">
                          <a:latin typeface="Cambria Math" panose="02040503050406030204" pitchFamily="18" charset="0"/>
                        </a:rPr>
                        <m:t>𝛻</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r>
                        <a:rPr lang="en-US" altLang="zh-TW" sz="2118" i="1">
                          <a:latin typeface="Cambria Math" panose="02040503050406030204" pitchFamily="18" charset="0"/>
                          <a:ea typeface="Cambria Math" panose="02040503050406030204" pitchFamily="18" charset="0"/>
                        </a:rPr>
                        <m:t>=0</m:t>
                      </m:r>
                    </m:oMath>
                  </m:oMathPara>
                </a14:m>
                <a:endParaRPr lang="zh-TW" altLang="en-US" sz="2118" baseline="-25000" dirty="0"/>
              </a:p>
            </p:txBody>
          </p:sp>
        </mc:Choice>
        <mc:Fallback xmlns="">
          <p:sp>
            <p:nvSpPr>
              <p:cNvPr id="19" name="文字方塊 27"/>
              <p:cNvSpPr txBox="1">
                <a:spLocks noRot="1" noChangeAspect="1" noMove="1" noResize="1" noEditPoints="1" noAdjustHandles="1" noChangeArrowheads="1" noChangeShapeType="1" noTextEdit="1"/>
              </p:cNvSpPr>
              <p:nvPr/>
            </p:nvSpPr>
            <p:spPr>
              <a:xfrm>
                <a:off x="6472849" y="5811713"/>
                <a:ext cx="1479327" cy="411075"/>
              </a:xfrm>
              <a:prstGeom prst="rect">
                <a:avLst/>
              </a:prstGeom>
              <a:blipFill>
                <a:blip r:embed="rId4"/>
                <a:stretch>
                  <a:fillRect/>
                </a:stretch>
              </a:blipFill>
            </p:spPr>
            <p:txBody>
              <a:bodyPr/>
              <a:lstStyle/>
              <a:p>
                <a:r>
                  <a:rPr lang="tr-TR">
                    <a:noFill/>
                  </a:rPr>
                  <a:t> </a:t>
                </a:r>
              </a:p>
            </p:txBody>
          </p:sp>
        </mc:Fallback>
      </mc:AlternateContent>
      <p:sp>
        <p:nvSpPr>
          <p:cNvPr id="20" name="橢圓 29"/>
          <p:cNvSpPr/>
          <p:nvPr/>
        </p:nvSpPr>
        <p:spPr>
          <a:xfrm>
            <a:off x="2770544" y="4452162"/>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1" name="文字方塊 32"/>
          <p:cNvSpPr txBox="1"/>
          <p:nvPr/>
        </p:nvSpPr>
        <p:spPr>
          <a:xfrm>
            <a:off x="4000172" y="3580102"/>
            <a:ext cx="2820394" cy="4182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118" dirty="0"/>
              <a:t>Stuck at a saddle point</a:t>
            </a:r>
            <a:endParaRPr lang="zh-TW" altLang="en-US" sz="2118" dirty="0"/>
          </a:p>
        </p:txBody>
      </p:sp>
      <p:cxnSp>
        <p:nvCxnSpPr>
          <p:cNvPr id="22" name="直線單箭頭接點 33"/>
          <p:cNvCxnSpPr>
            <a:cxnSpLocks/>
            <a:stCxn id="5" idx="0"/>
          </p:cNvCxnSpPr>
          <p:nvPr/>
        </p:nvCxnSpPr>
        <p:spPr>
          <a:xfrm flipV="1">
            <a:off x="6275364" y="4606547"/>
            <a:ext cx="12806" cy="65948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5"/>
          <p:cNvCxnSpPr>
            <a:cxnSpLocks/>
            <a:stCxn id="11" idx="0"/>
          </p:cNvCxnSpPr>
          <p:nvPr/>
        </p:nvCxnSpPr>
        <p:spPr>
          <a:xfrm flipH="1" flipV="1">
            <a:off x="4580595" y="3987454"/>
            <a:ext cx="1" cy="57517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36"/>
          <p:cNvCxnSpPr>
            <a:stCxn id="20" idx="0"/>
          </p:cNvCxnSpPr>
          <p:nvPr/>
        </p:nvCxnSpPr>
        <p:spPr>
          <a:xfrm flipV="1">
            <a:off x="3049829" y="3446253"/>
            <a:ext cx="20845" cy="100590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5"/>
              <p:cNvSpPr txBox="1"/>
              <p:nvPr/>
            </p:nvSpPr>
            <p:spPr>
              <a:xfrm>
                <a:off x="3917113" y="5477414"/>
                <a:ext cx="1396616" cy="7298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118" i="1">
                          <a:latin typeface="Cambria Math" panose="02040503050406030204" pitchFamily="18" charset="0"/>
                        </a:rPr>
                        <m:t>𝛻</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r>
                        <a:rPr lang="en-US" altLang="zh-TW" sz="2118" i="1">
                          <a:latin typeface="Cambria Math" panose="02040503050406030204" pitchFamily="18" charset="0"/>
                          <a:ea typeface="Cambria Math" panose="02040503050406030204" pitchFamily="18" charset="0"/>
                        </a:rPr>
                        <m:t>=0</m:t>
                      </m:r>
                    </m:oMath>
                  </m:oMathPara>
                </a14:m>
                <a:endParaRPr lang="zh-TW" altLang="en-US" sz="2118" baseline="-25000" dirty="0"/>
              </a:p>
            </p:txBody>
          </p:sp>
        </mc:Choice>
        <mc:Fallback xmlns="">
          <p:sp>
            <p:nvSpPr>
              <p:cNvPr id="25" name="文字方塊 25"/>
              <p:cNvSpPr txBox="1">
                <a:spLocks noRot="1" noChangeAspect="1" noMove="1" noResize="1" noEditPoints="1" noAdjustHandles="1" noChangeArrowheads="1" noChangeShapeType="1" noTextEdit="1"/>
              </p:cNvSpPr>
              <p:nvPr/>
            </p:nvSpPr>
            <p:spPr>
              <a:xfrm>
                <a:off x="3917113" y="5477414"/>
                <a:ext cx="1396616" cy="729815"/>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文字方塊 28"/>
              <p:cNvSpPr txBox="1"/>
              <p:nvPr/>
            </p:nvSpPr>
            <p:spPr>
              <a:xfrm>
                <a:off x="2206810" y="5490689"/>
                <a:ext cx="1480706" cy="4110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118" i="1">
                          <a:latin typeface="Cambria Math" panose="02040503050406030204" pitchFamily="18" charset="0"/>
                        </a:rPr>
                        <m:t>𝛻</m:t>
                      </m:r>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r>
                        <a:rPr lang="en-US" altLang="zh-TW" sz="2118" i="1">
                          <a:latin typeface="Cambria Math" panose="02040503050406030204" pitchFamily="18" charset="0"/>
                          <a:ea typeface="Cambria Math" panose="02040503050406030204" pitchFamily="18" charset="0"/>
                        </a:rPr>
                        <m:t>≈0</m:t>
                      </m:r>
                    </m:oMath>
                  </m:oMathPara>
                </a14:m>
                <a:endParaRPr lang="zh-TW" altLang="en-US" sz="2118" baseline="-25000" dirty="0"/>
              </a:p>
            </p:txBody>
          </p:sp>
        </mc:Choice>
        <mc:Fallback xmlns="">
          <p:sp>
            <p:nvSpPr>
              <p:cNvPr id="26" name="文字方塊 28"/>
              <p:cNvSpPr txBox="1">
                <a:spLocks noRot="1" noChangeAspect="1" noMove="1" noResize="1" noEditPoints="1" noAdjustHandles="1" noChangeArrowheads="1" noChangeShapeType="1" noTextEdit="1"/>
              </p:cNvSpPr>
              <p:nvPr/>
            </p:nvSpPr>
            <p:spPr>
              <a:xfrm>
                <a:off x="2206810" y="5490689"/>
                <a:ext cx="1480706" cy="411075"/>
              </a:xfrm>
              <a:prstGeom prst="rect">
                <a:avLst/>
              </a:prstGeom>
              <a:blipFill>
                <a:blip r:embed="rId6"/>
                <a:stretch>
                  <a:fillRect/>
                </a:stretch>
              </a:blipFill>
            </p:spPr>
            <p:txBody>
              <a:bodyPr/>
              <a:lstStyle/>
              <a:p>
                <a:r>
                  <a:rPr lang="tr-TR">
                    <a:noFill/>
                  </a:rPr>
                  <a:t> </a:t>
                </a:r>
              </a:p>
            </p:txBody>
          </p:sp>
        </mc:Fallback>
      </mc:AlternateContent>
      <p:sp>
        <p:nvSpPr>
          <p:cNvPr id="27" name="橢圓 34"/>
          <p:cNvSpPr/>
          <p:nvPr/>
        </p:nvSpPr>
        <p:spPr>
          <a:xfrm>
            <a:off x="1626079" y="6216568"/>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8" name="橢圓 37"/>
          <p:cNvSpPr/>
          <p:nvPr/>
        </p:nvSpPr>
        <p:spPr>
          <a:xfrm>
            <a:off x="2960133" y="6211540"/>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9" name="橢圓 38"/>
          <p:cNvSpPr/>
          <p:nvPr/>
        </p:nvSpPr>
        <p:spPr>
          <a:xfrm>
            <a:off x="4485250" y="6189968"/>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0" name="橢圓 39"/>
          <p:cNvSpPr/>
          <p:nvPr/>
        </p:nvSpPr>
        <p:spPr>
          <a:xfrm>
            <a:off x="6198114" y="6197200"/>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mc:AlternateContent xmlns:mc="http://schemas.openxmlformats.org/markup-compatibility/2006" xmlns:a14="http://schemas.microsoft.com/office/drawing/2010/main">
        <mc:Choice Requires="a14">
          <p:sp>
            <p:nvSpPr>
              <p:cNvPr id="48" name="文字方塊 9"/>
              <p:cNvSpPr txBox="1"/>
              <p:nvPr/>
            </p:nvSpPr>
            <p:spPr>
              <a:xfrm>
                <a:off x="8192901" y="6262009"/>
                <a:ext cx="647703" cy="4182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𝜃</m:t>
                      </m:r>
                    </m:oMath>
                  </m:oMathPara>
                </a14:m>
                <a:endParaRPr lang="zh-TW" altLang="en-US" sz="2118" dirty="0"/>
              </a:p>
            </p:txBody>
          </p:sp>
        </mc:Choice>
        <mc:Fallback xmlns="">
          <p:sp>
            <p:nvSpPr>
              <p:cNvPr id="48" name="文字方塊 9"/>
              <p:cNvSpPr txBox="1">
                <a:spLocks noRot="1" noChangeAspect="1" noMove="1" noResize="1" noEditPoints="1" noAdjustHandles="1" noChangeArrowheads="1" noChangeShapeType="1" noTextEdit="1"/>
              </p:cNvSpPr>
              <p:nvPr/>
            </p:nvSpPr>
            <p:spPr>
              <a:xfrm>
                <a:off x="8192901" y="6262009"/>
                <a:ext cx="647703" cy="418256"/>
              </a:xfrm>
              <a:prstGeom prst="rect">
                <a:avLst/>
              </a:prstGeom>
              <a:blipFill>
                <a:blip r:embed="rId7"/>
                <a:stretch>
                  <a:fillRect/>
                </a:stretch>
              </a:blipFill>
            </p:spPr>
            <p:txBody>
              <a:bodyPr/>
              <a:lstStyle/>
              <a:p>
                <a:r>
                  <a:rPr lang="tr-TR">
                    <a:noFill/>
                  </a:rPr>
                  <a:t> </a:t>
                </a:r>
              </a:p>
            </p:txBody>
          </p:sp>
        </mc:Fallback>
      </mc:AlternateContent>
      <p:sp>
        <p:nvSpPr>
          <p:cNvPr id="31" name="TextBox 30">
            <a:extLst>
              <a:ext uri="{FF2B5EF4-FFF2-40B4-BE49-F238E27FC236}">
                <a16:creationId xmlns:a16="http://schemas.microsoft.com/office/drawing/2014/main" id="{ED5BBF96-4177-4B33-87AA-7E1D9FF9FF64}"/>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461937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p:sp>
        <p:nvSpPr>
          <p:cNvPr id="3" name="Content Placeholder 2"/>
          <p:cNvSpPr>
            <a:spLocks noGrp="1"/>
          </p:cNvSpPr>
          <p:nvPr>
            <p:ph idx="1"/>
          </p:nvPr>
        </p:nvSpPr>
        <p:spPr/>
        <p:txBody>
          <a:bodyPr/>
          <a:lstStyle/>
          <a:p>
            <a:r>
              <a:rPr lang="en-US" b="1" i="1" dirty="0">
                <a:solidFill>
                  <a:srgbClr val="0070C0"/>
                </a:solidFill>
              </a:rPr>
              <a:t>Gradient descent with momentum </a:t>
            </a:r>
            <a:r>
              <a:rPr lang="en-US" dirty="0"/>
              <a:t>uses the momentum of the gradient for parameter optimization</a:t>
            </a:r>
          </a:p>
        </p:txBody>
      </p:sp>
      <p:sp>
        <p:nvSpPr>
          <p:cNvPr id="4" name="Content Placeholder 3">
            <a:extLst>
              <a:ext uri="{FF2B5EF4-FFF2-40B4-BE49-F238E27FC236}">
                <a16:creationId xmlns:a16="http://schemas.microsoft.com/office/drawing/2014/main" id="{15183D21-DF92-4EB5-95F3-4997ED486F78}"/>
              </a:ext>
            </a:extLst>
          </p:cNvPr>
          <p:cNvSpPr>
            <a:spLocks noGrp="1"/>
          </p:cNvSpPr>
          <p:nvPr>
            <p:ph idx="10"/>
          </p:nvPr>
        </p:nvSpPr>
        <p:spPr/>
        <p:txBody>
          <a:bodyPr/>
          <a:lstStyle/>
          <a:p>
            <a:r>
              <a:rPr lang="en-US" dirty="0"/>
              <a:t>Training Neural Networks</a:t>
            </a:r>
          </a:p>
          <a:p>
            <a:endParaRPr lang="en-US" dirty="0"/>
          </a:p>
        </p:txBody>
      </p:sp>
      <p:cxnSp>
        <p:nvCxnSpPr>
          <p:cNvPr id="5" name="直線接點 51"/>
          <p:cNvCxnSpPr/>
          <p:nvPr/>
        </p:nvCxnSpPr>
        <p:spPr>
          <a:xfrm>
            <a:off x="6976196" y="4831915"/>
            <a:ext cx="0" cy="11650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8"/>
          <p:cNvCxnSpPr/>
          <p:nvPr/>
        </p:nvCxnSpPr>
        <p:spPr>
          <a:xfrm>
            <a:off x="3537124" y="4831915"/>
            <a:ext cx="0" cy="117561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5387894" y="5473601"/>
            <a:ext cx="0" cy="53392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3"/>
          <p:cNvSpPr/>
          <p:nvPr/>
        </p:nvSpPr>
        <p:spPr>
          <a:xfrm>
            <a:off x="1605239" y="2895059"/>
            <a:ext cx="6842485" cy="371317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470552" y="1888951"/>
                  <a:pt x="1019908" y="2356339"/>
                </a:cubicBezTo>
                <a:cubicBezTo>
                  <a:pt x="1569264" y="2823727"/>
                  <a:pt x="2748783" y="2663279"/>
                  <a:pt x="3296139" y="2804328"/>
                </a:cubicBezTo>
                <a:cubicBezTo>
                  <a:pt x="3843495" y="2945377"/>
                  <a:pt x="3781716" y="3192725"/>
                  <a:pt x="4304044" y="3202633"/>
                </a:cubicBezTo>
                <a:cubicBezTo>
                  <a:pt x="4826372" y="3212541"/>
                  <a:pt x="5427087" y="2737711"/>
                  <a:pt x="5820508" y="2602523"/>
                </a:cubicBezTo>
                <a:cubicBezTo>
                  <a:pt x="6213929" y="2467335"/>
                  <a:pt x="6374424" y="2159977"/>
                  <a:pt x="6664570" y="2391508"/>
                </a:cubicBezTo>
                <a:cubicBezTo>
                  <a:pt x="6954716" y="26230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cxnSp>
        <p:nvCxnSpPr>
          <p:cNvPr id="9" name="直線單箭頭接點 6"/>
          <p:cNvCxnSpPr/>
          <p:nvPr/>
        </p:nvCxnSpPr>
        <p:spPr>
          <a:xfrm>
            <a:off x="1344057" y="6020833"/>
            <a:ext cx="71036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7"/>
          <p:cNvCxnSpPr/>
          <p:nvPr/>
        </p:nvCxnSpPr>
        <p:spPr>
          <a:xfrm flipV="1">
            <a:off x="1344056" y="2922851"/>
            <a:ext cx="0" cy="30979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橢圓 14"/>
          <p:cNvSpPr/>
          <p:nvPr/>
        </p:nvSpPr>
        <p:spPr>
          <a:xfrm>
            <a:off x="5113204" y="5194316"/>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3" name="橢圓 17"/>
          <p:cNvSpPr/>
          <p:nvPr/>
        </p:nvSpPr>
        <p:spPr>
          <a:xfrm>
            <a:off x="1697939" y="2922851"/>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4" name="文字方塊 29"/>
          <p:cNvSpPr txBox="1"/>
          <p:nvPr/>
        </p:nvSpPr>
        <p:spPr>
          <a:xfrm>
            <a:off x="3052926" y="2734350"/>
            <a:ext cx="5610889" cy="744178"/>
          </a:xfrm>
          <a:prstGeom prst="rect">
            <a:avLst/>
          </a:prstGeom>
          <a:noFill/>
        </p:spPr>
        <p:txBody>
          <a:bodyPr wrap="square" rtlCol="0">
            <a:spAutoFit/>
          </a:bodyPr>
          <a:lstStyle/>
          <a:p>
            <a:r>
              <a:rPr lang="en-US" altLang="zh-TW" sz="2118" dirty="0"/>
              <a:t>Movement = Negative of Gradient + Momentum </a:t>
            </a:r>
            <a:endParaRPr lang="zh-TW" altLang="en-US" sz="2118" dirty="0"/>
          </a:p>
        </p:txBody>
      </p:sp>
      <p:cxnSp>
        <p:nvCxnSpPr>
          <p:cNvPr id="15" name="直線單箭頭接點 33"/>
          <p:cNvCxnSpPr/>
          <p:nvPr/>
        </p:nvCxnSpPr>
        <p:spPr>
          <a:xfrm flipV="1">
            <a:off x="2075239" y="6165109"/>
            <a:ext cx="522094"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34"/>
          <p:cNvCxnSpPr/>
          <p:nvPr/>
        </p:nvCxnSpPr>
        <p:spPr>
          <a:xfrm>
            <a:off x="2075238" y="5882505"/>
            <a:ext cx="546175"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橢圓 54"/>
          <p:cNvSpPr/>
          <p:nvPr/>
        </p:nvSpPr>
        <p:spPr>
          <a:xfrm>
            <a:off x="6689171" y="4480598"/>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cxnSp>
        <p:nvCxnSpPr>
          <p:cNvPr id="18" name="直線單箭頭接點 57"/>
          <p:cNvCxnSpPr/>
          <p:nvPr/>
        </p:nvCxnSpPr>
        <p:spPr>
          <a:xfrm flipH="1">
            <a:off x="6538623" y="5865736"/>
            <a:ext cx="40510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63"/>
          <p:cNvCxnSpPr/>
          <p:nvPr/>
        </p:nvCxnSpPr>
        <p:spPr>
          <a:xfrm>
            <a:off x="7037286" y="6149757"/>
            <a:ext cx="302389" cy="3704"/>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67"/>
          <p:cNvSpPr txBox="1"/>
          <p:nvPr/>
        </p:nvSpPr>
        <p:spPr>
          <a:xfrm>
            <a:off x="4635537" y="6161068"/>
            <a:ext cx="1690328" cy="418256"/>
          </a:xfrm>
          <a:prstGeom prst="rect">
            <a:avLst/>
          </a:prstGeom>
          <a:noFill/>
        </p:spPr>
        <p:txBody>
          <a:bodyPr wrap="square" rtlCol="0">
            <a:spAutoFit/>
          </a:bodyPr>
          <a:lstStyle/>
          <a:p>
            <a:pPr algn="ctr"/>
            <a:r>
              <a:rPr lang="en-US" altLang="zh-TW" sz="2118" dirty="0">
                <a:solidFill>
                  <a:srgbClr val="FF0000"/>
                </a:solidFill>
              </a:rPr>
              <a:t>Gradient = 0</a:t>
            </a:r>
            <a:endParaRPr lang="zh-TW" altLang="en-US" sz="2118" dirty="0">
              <a:solidFill>
                <a:srgbClr val="FF0000"/>
              </a:solidFill>
            </a:endParaRPr>
          </a:p>
        </p:txBody>
      </p:sp>
      <p:sp>
        <p:nvSpPr>
          <p:cNvPr id="21" name="橢圓 36"/>
          <p:cNvSpPr/>
          <p:nvPr/>
        </p:nvSpPr>
        <p:spPr>
          <a:xfrm>
            <a:off x="3244871" y="4692139"/>
            <a:ext cx="558570" cy="5585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cxnSp>
        <p:nvCxnSpPr>
          <p:cNvPr id="22" name="直線單箭頭接點 37"/>
          <p:cNvCxnSpPr/>
          <p:nvPr/>
        </p:nvCxnSpPr>
        <p:spPr>
          <a:xfrm>
            <a:off x="3657107" y="5868135"/>
            <a:ext cx="29985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8"/>
          <p:cNvCxnSpPr/>
          <p:nvPr/>
        </p:nvCxnSpPr>
        <p:spPr>
          <a:xfrm flipV="1">
            <a:off x="3956957" y="5865736"/>
            <a:ext cx="748635" cy="13849"/>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單箭頭接點 39"/>
          <p:cNvCxnSpPr/>
          <p:nvPr/>
        </p:nvCxnSpPr>
        <p:spPr>
          <a:xfrm>
            <a:off x="5503412" y="6178264"/>
            <a:ext cx="685805"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接點 42"/>
          <p:cNvCxnSpPr/>
          <p:nvPr/>
        </p:nvCxnSpPr>
        <p:spPr>
          <a:xfrm>
            <a:off x="1960319" y="3441268"/>
            <a:ext cx="0" cy="268128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橢圓 45"/>
          <p:cNvSpPr/>
          <p:nvPr/>
        </p:nvSpPr>
        <p:spPr>
          <a:xfrm>
            <a:off x="1884548" y="5930095"/>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7" name="橢圓 46"/>
          <p:cNvSpPr/>
          <p:nvPr/>
        </p:nvSpPr>
        <p:spPr>
          <a:xfrm>
            <a:off x="3441779" y="5929801"/>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8" name="橢圓 48"/>
          <p:cNvSpPr/>
          <p:nvPr/>
        </p:nvSpPr>
        <p:spPr>
          <a:xfrm>
            <a:off x="5312721" y="5945058"/>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9" name="橢圓 49"/>
          <p:cNvSpPr/>
          <p:nvPr/>
        </p:nvSpPr>
        <p:spPr>
          <a:xfrm>
            <a:off x="6889092" y="5913625"/>
            <a:ext cx="190691" cy="1906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grpSp>
        <p:nvGrpSpPr>
          <p:cNvPr id="30" name="群組 77"/>
          <p:cNvGrpSpPr/>
          <p:nvPr/>
        </p:nvGrpSpPr>
        <p:grpSpPr>
          <a:xfrm>
            <a:off x="3913573" y="3567869"/>
            <a:ext cx="3501605" cy="1214240"/>
            <a:chOff x="4244734" y="2308754"/>
            <a:chExt cx="3968486" cy="1376139"/>
          </a:xfrm>
        </p:grpSpPr>
        <p:cxnSp>
          <p:nvCxnSpPr>
            <p:cNvPr id="31" name="直線單箭頭接點 27"/>
            <p:cNvCxnSpPr/>
            <p:nvPr/>
          </p:nvCxnSpPr>
          <p:spPr>
            <a:xfrm>
              <a:off x="4257783" y="3482737"/>
              <a:ext cx="69019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28"/>
            <p:cNvCxnSpPr/>
            <p:nvPr/>
          </p:nvCxnSpPr>
          <p:spPr>
            <a:xfrm>
              <a:off x="4244734" y="2561247"/>
              <a:ext cx="69019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0"/>
            <p:cNvSpPr txBox="1"/>
            <p:nvPr/>
          </p:nvSpPr>
          <p:spPr>
            <a:xfrm>
              <a:off x="4947979" y="2308754"/>
              <a:ext cx="3265241" cy="474024"/>
            </a:xfrm>
            <a:prstGeom prst="rect">
              <a:avLst/>
            </a:prstGeom>
            <a:noFill/>
          </p:spPr>
          <p:txBody>
            <a:bodyPr wrap="square" rtlCol="0">
              <a:spAutoFit/>
            </a:bodyPr>
            <a:lstStyle/>
            <a:p>
              <a:r>
                <a:rPr lang="en-US" altLang="zh-TW" sz="2118" dirty="0"/>
                <a:t>Negative of Gradient</a:t>
              </a:r>
              <a:endParaRPr lang="zh-TW" altLang="en-US" sz="2118" dirty="0"/>
            </a:p>
          </p:txBody>
        </p:sp>
        <p:cxnSp>
          <p:nvCxnSpPr>
            <p:cNvPr id="34" name="直線單箭頭接點 31"/>
            <p:cNvCxnSpPr/>
            <p:nvPr/>
          </p:nvCxnSpPr>
          <p:spPr>
            <a:xfrm>
              <a:off x="4257783" y="3038871"/>
              <a:ext cx="69019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字方塊 32"/>
            <p:cNvSpPr txBox="1"/>
            <p:nvPr/>
          </p:nvSpPr>
          <p:spPr>
            <a:xfrm>
              <a:off x="4955188" y="2754441"/>
              <a:ext cx="2561545" cy="474024"/>
            </a:xfrm>
            <a:prstGeom prst="rect">
              <a:avLst/>
            </a:prstGeom>
            <a:noFill/>
          </p:spPr>
          <p:txBody>
            <a:bodyPr wrap="square" rtlCol="0">
              <a:spAutoFit/>
            </a:bodyPr>
            <a:lstStyle/>
            <a:p>
              <a:r>
                <a:rPr lang="en-US" altLang="zh-TW" sz="2118" dirty="0"/>
                <a:t>Momentum</a:t>
              </a:r>
              <a:endParaRPr lang="zh-TW" altLang="en-US" sz="2118" dirty="0"/>
            </a:p>
          </p:txBody>
        </p:sp>
        <p:sp>
          <p:nvSpPr>
            <p:cNvPr id="36" name="文字方塊 53"/>
            <p:cNvSpPr txBox="1"/>
            <p:nvPr/>
          </p:nvSpPr>
          <p:spPr>
            <a:xfrm>
              <a:off x="4947979" y="3210869"/>
              <a:ext cx="2561545" cy="474024"/>
            </a:xfrm>
            <a:prstGeom prst="rect">
              <a:avLst/>
            </a:prstGeom>
            <a:noFill/>
          </p:spPr>
          <p:txBody>
            <a:bodyPr wrap="square" rtlCol="0">
              <a:spAutoFit/>
            </a:bodyPr>
            <a:lstStyle/>
            <a:p>
              <a:r>
                <a:rPr lang="en-US" altLang="zh-TW" sz="2118" dirty="0"/>
                <a:t>Real Movement</a:t>
              </a:r>
              <a:endParaRPr lang="zh-TW" altLang="en-US" sz="2118" dirty="0"/>
            </a:p>
          </p:txBody>
        </p:sp>
      </p:grpSp>
      <p:cxnSp>
        <p:nvCxnSpPr>
          <p:cNvPr id="37" name="直線單箭頭接點 61"/>
          <p:cNvCxnSpPr/>
          <p:nvPr/>
        </p:nvCxnSpPr>
        <p:spPr>
          <a:xfrm>
            <a:off x="5503412" y="5906748"/>
            <a:ext cx="685805"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單箭頭接點 66"/>
          <p:cNvCxnSpPr/>
          <p:nvPr/>
        </p:nvCxnSpPr>
        <p:spPr>
          <a:xfrm>
            <a:off x="7016047" y="5863167"/>
            <a:ext cx="575668" cy="9881"/>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68"/>
          <p:cNvCxnSpPr/>
          <p:nvPr/>
        </p:nvCxnSpPr>
        <p:spPr>
          <a:xfrm>
            <a:off x="3684244" y="6169296"/>
            <a:ext cx="1021348"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字方塊 9"/>
              <p:cNvSpPr txBox="1"/>
              <p:nvPr/>
            </p:nvSpPr>
            <p:spPr>
              <a:xfrm>
                <a:off x="359319" y="2539490"/>
                <a:ext cx="1378833" cy="418256"/>
              </a:xfrm>
              <a:prstGeom prst="rect">
                <a:avLst/>
              </a:prstGeom>
              <a:noFill/>
            </p:spPr>
            <p:txBody>
              <a:bodyPr wrap="square" rtlCol="0">
                <a:spAutoFit/>
              </a:bodyPr>
              <a:lstStyle/>
              <a:p>
                <a:pPr algn="ctr"/>
                <a:r>
                  <a:rPr lang="en-US" altLang="zh-TW" sz="2118" dirty="0"/>
                  <a:t>cost</a:t>
                </a:r>
                <a:r>
                  <a:rPr lang="en-US" altLang="zh-TW" sz="2118" dirty="0">
                    <a:ea typeface="Cambria Math" panose="02040503050406030204" pitchFamily="18" charset="0"/>
                  </a:rPr>
                  <a:t> </a:t>
                </a:r>
                <a14:m>
                  <m:oMath xmlns:m="http://schemas.openxmlformats.org/officeDocument/2006/math">
                    <m:r>
                      <a:rPr lang="en-US" altLang="zh-TW" sz="2118" i="1">
                        <a:latin typeface="Cambria Math" panose="02040503050406030204" pitchFamily="18" charset="0"/>
                        <a:ea typeface="Cambria Math" panose="02040503050406030204" pitchFamily="18" charset="0"/>
                      </a:rPr>
                      <m:t>ℒ</m:t>
                    </m:r>
                    <m:d>
                      <m:dPr>
                        <m:ctrlPr>
                          <a:rPr lang="en-US" altLang="zh-TW" sz="2118" i="1">
                            <a:latin typeface="Cambria Math" panose="02040503050406030204" pitchFamily="18" charset="0"/>
                          </a:rPr>
                        </m:ctrlPr>
                      </m:dPr>
                      <m:e>
                        <m:r>
                          <a:rPr lang="zh-TW" altLang="en-US" sz="2118" i="1">
                            <a:latin typeface="Cambria Math" panose="02040503050406030204" pitchFamily="18" charset="0"/>
                          </a:rPr>
                          <m:t>𝜃</m:t>
                        </m:r>
                      </m:e>
                    </m:d>
                  </m:oMath>
                </a14:m>
                <a:endParaRPr lang="zh-TW" altLang="en-US" sz="2118" dirty="0"/>
              </a:p>
            </p:txBody>
          </p:sp>
        </mc:Choice>
        <mc:Fallback xmlns="">
          <p:sp>
            <p:nvSpPr>
              <p:cNvPr id="40" name="文字方塊 9"/>
              <p:cNvSpPr txBox="1">
                <a:spLocks noRot="1" noChangeAspect="1" noMove="1" noResize="1" noEditPoints="1" noAdjustHandles="1" noChangeArrowheads="1" noChangeShapeType="1" noTextEdit="1"/>
              </p:cNvSpPr>
              <p:nvPr/>
            </p:nvSpPr>
            <p:spPr>
              <a:xfrm>
                <a:off x="359319" y="2539490"/>
                <a:ext cx="1378833" cy="418256"/>
              </a:xfrm>
              <a:prstGeom prst="rect">
                <a:avLst/>
              </a:prstGeom>
              <a:blipFill>
                <a:blip r:embed="rId2"/>
                <a:stretch>
                  <a:fillRect l="-2212" t="-10294" b="-2794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1" name="文字方塊 9"/>
              <p:cNvSpPr txBox="1"/>
              <p:nvPr/>
            </p:nvSpPr>
            <p:spPr>
              <a:xfrm>
                <a:off x="8314504" y="5789587"/>
                <a:ext cx="647703" cy="4182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118" i="1">
                          <a:latin typeface="Cambria Math" panose="02040503050406030204" pitchFamily="18" charset="0"/>
                        </a:rPr>
                        <m:t>𝜃</m:t>
                      </m:r>
                    </m:oMath>
                  </m:oMathPara>
                </a14:m>
                <a:endParaRPr lang="zh-TW" altLang="en-US" sz="2118" dirty="0"/>
              </a:p>
            </p:txBody>
          </p:sp>
        </mc:Choice>
        <mc:Fallback xmlns="">
          <p:sp>
            <p:nvSpPr>
              <p:cNvPr id="41" name="文字方塊 9"/>
              <p:cNvSpPr txBox="1">
                <a:spLocks noRot="1" noChangeAspect="1" noMove="1" noResize="1" noEditPoints="1" noAdjustHandles="1" noChangeArrowheads="1" noChangeShapeType="1" noTextEdit="1"/>
              </p:cNvSpPr>
              <p:nvPr/>
            </p:nvSpPr>
            <p:spPr>
              <a:xfrm>
                <a:off x="8314504" y="5789587"/>
                <a:ext cx="647703" cy="418256"/>
              </a:xfrm>
              <a:prstGeom prst="rect">
                <a:avLst/>
              </a:prstGeom>
              <a:blipFill>
                <a:blip r:embed="rId3"/>
                <a:stretch>
                  <a:fillRect/>
                </a:stretch>
              </a:blipFill>
            </p:spPr>
            <p:txBody>
              <a:bodyPr/>
              <a:lstStyle/>
              <a:p>
                <a:r>
                  <a:rPr lang="tr-TR">
                    <a:noFill/>
                  </a:rPr>
                  <a:t> </a:t>
                </a:r>
              </a:p>
            </p:txBody>
          </p:sp>
        </mc:Fallback>
      </mc:AlternateContent>
      <p:sp>
        <p:nvSpPr>
          <p:cNvPr id="42" name="TextBox 41">
            <a:extLst>
              <a:ext uri="{FF2B5EF4-FFF2-40B4-BE49-F238E27FC236}">
                <a16:creationId xmlns:a16="http://schemas.microsoft.com/office/drawing/2014/main" id="{255E30D0-33FB-401B-96C0-284048D88915}"/>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2988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0" grpId="0"/>
      <p:bldP spid="21" grpId="0" animBg="1"/>
      <p:bldP spid="26" grpId="0" animBg="1"/>
      <p:bldP spid="27" grpId="0" animBg="1"/>
      <p:bldP spid="28"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TW" dirty="0"/>
                  <a:t>Parameters update in </a:t>
                </a:r>
                <a:r>
                  <a:rPr lang="en-US" b="1" i="1" dirty="0">
                    <a:solidFill>
                      <a:srgbClr val="0070C0"/>
                    </a:solidFill>
                  </a:rPr>
                  <a:t>GD with momentum </a:t>
                </a:r>
                <a:r>
                  <a:rPr lang="en-US" dirty="0"/>
                  <a:t>at iteration </a:t>
                </a:r>
                <a14:m>
                  <m:oMath xmlns:m="http://schemas.openxmlformats.org/officeDocument/2006/math">
                    <m:r>
                      <a:rPr lang="en-US" i="1" dirty="0">
                        <a:latin typeface="Cambria Math" panose="02040503050406030204" pitchFamily="18" charset="0"/>
                      </a:rPr>
                      <m:t>𝑡</m:t>
                    </m:r>
                  </m:oMath>
                </a14:m>
                <a:r>
                  <a:rPr lang="en-US" altLang="zh-TW" dirty="0"/>
                  <a:t>: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2"/>
                <a:r>
                  <a:rPr lang="en-US" dirty="0"/>
                  <a:t>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r>
                      <a:rPr lang="en-US" altLang="zh-TW" i="1">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endParaRPr lang="en-US" dirty="0"/>
              </a:p>
              <a:p>
                <a:r>
                  <a:rPr lang="en-US" dirty="0"/>
                  <a:t>Compare to vanilla GD: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1"/>
                <a:r>
                  <a:rPr lang="en-US" dirty="0"/>
                  <a:t>Where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 are the parameters from the previous iteration </a:t>
                </a:r>
                <a14:m>
                  <m:oMath xmlns:m="http://schemas.openxmlformats.org/officeDocument/2006/math">
                    <m:r>
                      <a:rPr lang="en-US" i="1" dirty="0">
                        <a:latin typeface="Cambria Math" panose="02040503050406030204" pitchFamily="18" charset="0"/>
                      </a:rPr>
                      <m:t>𝑡</m:t>
                    </m:r>
                    <m:r>
                      <a:rPr lang="en-US" i="1" dirty="0">
                        <a:latin typeface="Cambria Math" panose="02040503050406030204" pitchFamily="18" charset="0"/>
                      </a:rPr>
                      <m:t>−1</m:t>
                    </m:r>
                  </m:oMath>
                </a14:m>
                <a:endParaRPr lang="en-US" dirty="0"/>
              </a:p>
              <a:p>
                <a:r>
                  <a:rPr lang="en-US" dirty="0"/>
                  <a:t>The term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is called </a:t>
                </a:r>
                <a:r>
                  <a:rPr lang="en-US" dirty="0">
                    <a:solidFill>
                      <a:srgbClr val="FF0000"/>
                    </a:solidFill>
                  </a:rPr>
                  <a:t>momentum</a:t>
                </a:r>
              </a:p>
              <a:p>
                <a:pPr lvl="1"/>
                <a:r>
                  <a:rPr lang="en-US" dirty="0"/>
                  <a:t>This term accumulates the gradients from the past several steps, i.e., </a:t>
                </a:r>
              </a:p>
              <a:p>
                <a:pPr marL="654179" lvl="2" indent="-654179" algn="ctr">
                  <a:buNone/>
                </a:pP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r>
                  <a:rPr lang="en-US" dirty="0"/>
                  <a:t> </a:t>
                </a:r>
                <a:endParaRPr lang="en-US" altLang="zh-TW" i="1" dirty="0">
                  <a:latin typeface="Cambria Math" panose="02040503050406030204" pitchFamily="18" charset="0"/>
                </a:endParaRPr>
              </a:p>
              <a:p>
                <a:pPr marL="654179"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r>
                        <a:rPr lang="zh-TW" altLang="en-US" i="1">
                          <a:latin typeface="Cambria Math" panose="02040503050406030204" pitchFamily="18" charset="0"/>
                        </a:rPr>
                        <m:t>𝛽</m:t>
                      </m:r>
                      <m:d>
                        <m:dPr>
                          <m:ctrlPr>
                            <a:rPr lang="en-US" altLang="zh-TW" i="1">
                              <a:latin typeface="Cambria Math" panose="02040503050406030204" pitchFamily="18" charset="0"/>
                            </a:rPr>
                          </m:ctrlPr>
                        </m:dPr>
                        <m:e>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−2</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altLang="zh-TW" i="1" dirty="0">
                  <a:latin typeface="Cambria Math" panose="02040503050406030204" pitchFamily="18" charset="0"/>
                </a:endParaRPr>
              </a:p>
              <a:p>
                <a:pPr marL="654179"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2</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−2</m:t>
                          </m:r>
                        </m:sup>
                      </m:sSup>
                      <m:r>
                        <a:rPr lang="en-US" altLang="zh-TW" i="1">
                          <a:latin typeface="Cambria Math" panose="02040503050406030204" pitchFamily="18" charset="0"/>
                        </a:rPr>
                        <m:t>+</m:t>
                      </m:r>
                      <m:r>
                        <a:rPr lang="zh-TW" altLang="en-US" i="1">
                          <a:latin typeface="Cambria Math" panose="02040503050406030204" pitchFamily="18" charset="0"/>
                        </a:rPr>
                        <m:t>𝛽𝛼𝛻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dirty="0"/>
              </a:p>
              <a:p>
                <a:pPr marL="654179"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3</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−3</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2</m:t>
                          </m:r>
                        </m:sup>
                      </m:sSup>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−3</m:t>
                              </m:r>
                            </m:sup>
                          </m:sSup>
                        </m:e>
                      </m:d>
                      <m:r>
                        <a:rPr lang="en-US" altLang="zh-TW" i="1">
                          <a:latin typeface="Cambria Math" panose="02040503050406030204" pitchFamily="18" charset="0"/>
                        </a:rPr>
                        <m:t>+</m:t>
                      </m:r>
                      <m:r>
                        <a:rPr lang="zh-TW" altLang="en-US" i="1">
                          <a:latin typeface="Cambria Math" panose="02040503050406030204" pitchFamily="18" charset="0"/>
                        </a:rPr>
                        <m:t>𝛽𝛼𝛻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dirty="0"/>
              </a:p>
              <a:p>
                <a:pPr lvl="1"/>
                <a:r>
                  <a:rPr lang="en-US" dirty="0"/>
                  <a:t>This term is analogous to a momentum of a heavy ball rolling down the hill </a:t>
                </a:r>
              </a:p>
              <a:p>
                <a:r>
                  <a:rPr lang="en-US" dirty="0"/>
                  <a:t>The parameter</a:t>
                </a:r>
                <a14:m>
                  <m:oMath xmlns:m="http://schemas.openxmlformats.org/officeDocument/2006/math">
                    <m:r>
                      <a:rPr lang="en-US" altLang="zh-TW">
                        <a:latin typeface="Cambria Math" panose="02040503050406030204" pitchFamily="18" charset="0"/>
                      </a:rPr>
                      <m:t> </m:t>
                    </m:r>
                    <m:r>
                      <a:rPr lang="zh-TW" altLang="en-US" i="1">
                        <a:latin typeface="Cambria Math" panose="02040503050406030204" pitchFamily="18" charset="0"/>
                      </a:rPr>
                      <m:t>𝛽</m:t>
                    </m:r>
                  </m:oMath>
                </a14:m>
                <a:r>
                  <a:rPr lang="en-US" dirty="0"/>
                  <a:t> is referred to as a </a:t>
                </a:r>
                <a:r>
                  <a:rPr lang="en-US" dirty="0">
                    <a:solidFill>
                      <a:srgbClr val="FF0000"/>
                    </a:solidFill>
                  </a:rPr>
                  <a:t>coefficient of momentum</a:t>
                </a:r>
              </a:p>
              <a:p>
                <a:pPr lvl="1"/>
                <a:r>
                  <a:rPr lang="en-US" dirty="0"/>
                  <a:t>A typical value of the parameter </a:t>
                </a:r>
                <a14:m>
                  <m:oMath xmlns:m="http://schemas.openxmlformats.org/officeDocument/2006/math">
                    <m:r>
                      <a:rPr lang="zh-TW" altLang="en-US" i="1">
                        <a:latin typeface="Cambria Math" panose="02040503050406030204" pitchFamily="18" charset="0"/>
                      </a:rPr>
                      <m:t>𝛽</m:t>
                    </m:r>
                  </m:oMath>
                </a14:m>
                <a:r>
                  <a:rPr lang="en-US" dirty="0"/>
                  <a:t> is 0.9</a:t>
                </a:r>
              </a:p>
              <a:p>
                <a:r>
                  <a:rPr lang="en-US" dirty="0"/>
                  <a:t>This method updates the parameters </a:t>
                </a:r>
                <a14:m>
                  <m:oMath xmlns:m="http://schemas.openxmlformats.org/officeDocument/2006/math">
                    <m:r>
                      <a:rPr lang="zh-TW" altLang="en-US" i="1">
                        <a:latin typeface="Cambria Math" panose="02040503050406030204" pitchFamily="18" charset="0"/>
                      </a:rPr>
                      <m:t>𝜃</m:t>
                    </m:r>
                  </m:oMath>
                </a14:m>
                <a:r>
                  <a:rPr lang="en-US" dirty="0"/>
                  <a:t> in the direction of the weighted average of the past gradients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1A4A6466-B443-4680-B589-CEF2C997B1D1}"/>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36257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Nesterov</a:t>
            </a:r>
            <a:r>
              <a:rPr lang="en-US" dirty="0"/>
              <a:t> Accelerated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TW" b="1" i="1" dirty="0">
                    <a:solidFill>
                      <a:srgbClr val="0070C0"/>
                    </a:solidFill>
                  </a:rPr>
                  <a:t>Gradient descent with </a:t>
                </a:r>
                <a:r>
                  <a:rPr lang="en-US" altLang="zh-TW" b="1" i="1" dirty="0" err="1">
                    <a:solidFill>
                      <a:srgbClr val="0070C0"/>
                    </a:solidFill>
                  </a:rPr>
                  <a:t>Nesterov</a:t>
                </a:r>
                <a:r>
                  <a:rPr lang="en-US" altLang="zh-TW" b="1" i="1" dirty="0">
                    <a:solidFill>
                      <a:srgbClr val="0070C0"/>
                    </a:solidFill>
                  </a:rPr>
                  <a:t> accelerated momentum </a:t>
                </a:r>
              </a:p>
              <a:p>
                <a:pPr lvl="1"/>
                <a:r>
                  <a:rPr lang="en-US" altLang="zh-TW" dirty="0"/>
                  <a:t>Parameter update: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1"/>
                <a:r>
                  <a:rPr lang="en-US" dirty="0"/>
                  <a:t>The term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 allows to predict the position of the parameters in the next step (i.e.,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 </m:t>
                    </m:r>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a:t>
                </a:r>
              </a:p>
              <a:p>
                <a:pPr lvl="1"/>
                <a:r>
                  <a:rPr lang="en-US" dirty="0"/>
                  <a:t>The gradient is calculated with respect to the approximate future position of the parameters in the next iteration,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oMath>
                </a14:m>
                <a:r>
                  <a:rPr lang="en-US" dirty="0"/>
                  <a:t>, calculated at iteration </a:t>
                </a:r>
                <a14:m>
                  <m:oMath xmlns:m="http://schemas.openxmlformats.org/officeDocument/2006/math">
                    <m:r>
                      <a:rPr lang="en-US" i="1" dirty="0">
                        <a:latin typeface="Cambria Math" panose="02040503050406030204" pitchFamily="18" charset="0"/>
                      </a:rPr>
                      <m:t>𝑡</m:t>
                    </m:r>
                    <m:r>
                      <a:rPr lang="en-US" i="1" dirty="0">
                        <a:latin typeface="Cambria Math" panose="02040503050406030204" pitchFamily="18" charset="0"/>
                      </a:rPr>
                      <m:t>−1</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826"/>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4EBB23F8-3BEF-4C57-85BE-DC811600F8DA}"/>
              </a:ext>
            </a:extLst>
          </p:cNvPr>
          <p:cNvSpPr>
            <a:spLocks noGrp="1"/>
          </p:cNvSpPr>
          <p:nvPr>
            <p:ph idx="10"/>
          </p:nvPr>
        </p:nvSpPr>
        <p:spPr/>
        <p:txBody>
          <a:bodyPr/>
          <a:lstStyle/>
          <a:p>
            <a:r>
              <a:rPr lang="en-US" dirty="0"/>
              <a:t>Training Neural Networks</a:t>
            </a:r>
          </a:p>
          <a:p>
            <a:endParaRPr lang="en-US" dirty="0"/>
          </a:p>
        </p:txBody>
      </p:sp>
      <p:pic>
        <p:nvPicPr>
          <p:cNvPr id="4" name="Picture 3"/>
          <p:cNvPicPr>
            <a:picLocks noChangeAspect="1"/>
          </p:cNvPicPr>
          <p:nvPr/>
        </p:nvPicPr>
        <p:blipFill>
          <a:blip r:embed="rId4"/>
          <a:stretch>
            <a:fillRect/>
          </a:stretch>
        </p:blipFill>
        <p:spPr>
          <a:xfrm>
            <a:off x="1680496" y="4130671"/>
            <a:ext cx="5852899" cy="2221007"/>
          </a:xfrm>
          <a:prstGeom prst="rect">
            <a:avLst/>
          </a:prstGeom>
        </p:spPr>
      </p:pic>
      <p:sp>
        <p:nvSpPr>
          <p:cNvPr id="5" name="TextBox 4"/>
          <p:cNvSpPr txBox="1"/>
          <p:nvPr/>
        </p:nvSpPr>
        <p:spPr>
          <a:xfrm>
            <a:off x="886885" y="6640746"/>
            <a:ext cx="7687913" cy="228076"/>
          </a:xfrm>
          <a:prstGeom prst="rect">
            <a:avLst/>
          </a:prstGeom>
          <a:noFill/>
        </p:spPr>
        <p:txBody>
          <a:bodyPr wrap="square" rtlCol="0">
            <a:spAutoFit/>
          </a:bodyPr>
          <a:lstStyle/>
          <a:p>
            <a:pPr algn="ctr"/>
            <a:r>
              <a:rPr lang="en-US" sz="882" dirty="0"/>
              <a:t>Picture from: </a:t>
            </a:r>
            <a:r>
              <a:rPr lang="en-US" sz="882" dirty="0">
                <a:hlinkClick r:id="rId5"/>
              </a:rPr>
              <a:t>https://towardsdatascience.com/learning-parameters-part-2-a190bef2d12</a:t>
            </a:r>
            <a:endParaRPr lang="en-US" sz="882" dirty="0"/>
          </a:p>
        </p:txBody>
      </p:sp>
      <p:sp>
        <p:nvSpPr>
          <p:cNvPr id="6" name="TextBox 5"/>
          <p:cNvSpPr txBox="1"/>
          <p:nvPr/>
        </p:nvSpPr>
        <p:spPr>
          <a:xfrm>
            <a:off x="251520" y="4634986"/>
            <a:ext cx="1715485" cy="526939"/>
          </a:xfrm>
          <a:prstGeom prst="rect">
            <a:avLst/>
          </a:prstGeom>
          <a:noFill/>
        </p:spPr>
        <p:txBody>
          <a:bodyPr wrap="square" rtlCol="0">
            <a:spAutoFit/>
          </a:bodyPr>
          <a:lstStyle/>
          <a:p>
            <a:r>
              <a:rPr lang="en-US" sz="1412" dirty="0">
                <a:solidFill>
                  <a:schemeClr val="accent3">
                    <a:lumMod val="75000"/>
                  </a:schemeClr>
                </a:solidFill>
              </a:rPr>
              <a:t>GD with momentum</a:t>
            </a:r>
          </a:p>
        </p:txBody>
      </p:sp>
      <p:sp>
        <p:nvSpPr>
          <p:cNvPr id="7" name="TextBox 6"/>
          <p:cNvSpPr txBox="1"/>
          <p:nvPr/>
        </p:nvSpPr>
        <p:spPr>
          <a:xfrm>
            <a:off x="7367605" y="4526359"/>
            <a:ext cx="1508693" cy="744243"/>
          </a:xfrm>
          <a:prstGeom prst="rect">
            <a:avLst/>
          </a:prstGeom>
          <a:noFill/>
        </p:spPr>
        <p:txBody>
          <a:bodyPr wrap="square" rtlCol="0">
            <a:spAutoFit/>
          </a:bodyPr>
          <a:lstStyle/>
          <a:p>
            <a:pPr algn="ctr"/>
            <a:r>
              <a:rPr lang="en-US" sz="1412" dirty="0">
                <a:solidFill>
                  <a:schemeClr val="accent3">
                    <a:lumMod val="75000"/>
                  </a:schemeClr>
                </a:solidFill>
              </a:rPr>
              <a:t>GD with </a:t>
            </a:r>
            <a:r>
              <a:rPr lang="en-US" sz="1412" dirty="0" err="1">
                <a:solidFill>
                  <a:schemeClr val="accent3">
                    <a:lumMod val="75000"/>
                  </a:schemeClr>
                </a:solidFill>
              </a:rPr>
              <a:t>Nesterov</a:t>
            </a:r>
            <a:r>
              <a:rPr lang="en-US" sz="1412" dirty="0">
                <a:solidFill>
                  <a:schemeClr val="accent3">
                    <a:lumMod val="75000"/>
                  </a:schemeClr>
                </a:solidFill>
              </a:rPr>
              <a:t> momentum</a:t>
            </a:r>
          </a:p>
        </p:txBody>
      </p:sp>
    </p:spTree>
    <p:extLst>
      <p:ext uri="{BB962C8B-B14F-4D97-AF65-F5344CB8AC3E}">
        <p14:creationId xmlns:p14="http://schemas.microsoft.com/office/powerpoint/2010/main" val="932732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Adaptive Moment Estimation (Adam)</a:t>
                </a:r>
              </a:p>
              <a:p>
                <a:pPr lvl="1"/>
                <a:r>
                  <a:rPr lang="en-US" dirty="0"/>
                  <a:t>Adam combines insights from the momentum optimizers that accumulate the values of past gradients, and it also introduces new terms based on the second moment of the gradient</a:t>
                </a:r>
              </a:p>
              <a:p>
                <a:pPr lvl="2"/>
                <a:r>
                  <a:rPr lang="en-US" dirty="0"/>
                  <a:t>Similar to GD with momentum, Adam computes a </a:t>
                </a:r>
                <a:r>
                  <a:rPr lang="en-US" b="1" dirty="0"/>
                  <a:t>weighted average of past gradients </a:t>
                </a:r>
                <a:r>
                  <a:rPr lang="en-US" dirty="0"/>
                  <a:t>(</a:t>
                </a:r>
                <a:r>
                  <a:rPr lang="en-US" dirty="0">
                    <a:solidFill>
                      <a:srgbClr val="FF0000"/>
                    </a:solidFill>
                  </a:rPr>
                  <a:t>first moment </a:t>
                </a:r>
                <a:r>
                  <a:rPr lang="en-US" dirty="0"/>
                  <a:t>of the gradient), 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e>
                    </m:d>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2"/>
                <a:r>
                  <a:rPr lang="en-US" dirty="0"/>
                  <a:t>Adam also computes a </a:t>
                </a:r>
                <a:r>
                  <a:rPr lang="en-US" b="1" dirty="0"/>
                  <a:t>weighted average of past squared gradients </a:t>
                </a:r>
                <a:r>
                  <a:rPr lang="en-US" dirty="0"/>
                  <a:t>(</a:t>
                </a:r>
                <a:r>
                  <a:rPr lang="en-US" dirty="0">
                    <a:solidFill>
                      <a:srgbClr val="FF0000"/>
                    </a:solidFill>
                  </a:rPr>
                  <a:t>second moment </a:t>
                </a:r>
                <a:r>
                  <a:rPr lang="en-US" dirty="0"/>
                  <a:t>of the gradient), , 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e>
                    </m:d>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e>
                        </m:d>
                      </m:e>
                      <m:sup>
                        <m:r>
                          <a:rPr lang="en-US" altLang="zh-TW" i="1">
                            <a:latin typeface="Cambria Math" panose="02040503050406030204" pitchFamily="18" charset="0"/>
                          </a:rPr>
                          <m:t>2</m:t>
                        </m:r>
                      </m:sup>
                    </m:sSup>
                  </m:oMath>
                </a14:m>
                <a:endParaRPr lang="en-US" dirty="0"/>
              </a:p>
              <a:p>
                <a:pPr lvl="1"/>
                <a:r>
                  <a:rPr lang="en-US" dirty="0"/>
                  <a:t>The parameter update is:</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𝑡</m:t>
                            </m:r>
                          </m:sup>
                        </m:sSup>
                      </m:num>
                      <m:den>
                        <m:rad>
                          <m:radPr>
                            <m:degHide m:val="on"/>
                            <m:ctrlPr>
                              <a:rPr lang="en-US" altLang="zh-TW" i="1">
                                <a:latin typeface="Cambria Math" panose="02040503050406030204" pitchFamily="18" charset="0"/>
                              </a:rPr>
                            </m:ctrlPr>
                          </m:radPr>
                          <m:deg/>
                          <m:e>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𝑈</m:t>
                                    </m:r>
                                  </m:e>
                                </m:acc>
                              </m:e>
                              <m:sup>
                                <m:r>
                                  <a:rPr lang="en-US" altLang="zh-TW" i="1">
                                    <a:latin typeface="Cambria Math" panose="02040503050406030204" pitchFamily="18" charset="0"/>
                                  </a:rPr>
                                  <m:t>𝑡</m:t>
                                </m:r>
                              </m:sup>
                            </m:sSup>
                          </m:e>
                        </m:rad>
                        <m:r>
                          <a:rPr lang="en-US" altLang="zh-TW" i="1">
                            <a:latin typeface="Cambria Math" panose="02040503050406030204" pitchFamily="18" charset="0"/>
                          </a:rPr>
                          <m:t>+</m:t>
                        </m:r>
                        <m:r>
                          <a:rPr lang="zh-TW" altLang="en-US" i="1">
                            <a:latin typeface="Cambria Math" panose="02040503050406030204" pitchFamily="18" charset="0"/>
                          </a:rPr>
                          <m:t>𝜖</m:t>
                        </m:r>
                      </m:den>
                    </m:f>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𝑡</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num>
                      <m:den>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den>
                    </m:f>
                  </m:oMath>
                </a14:m>
                <a:r>
                  <a:rPr lang="en-US" dirty="0"/>
                  <a:t> and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𝑈</m:t>
                            </m:r>
                          </m:e>
                        </m:acc>
                      </m:e>
                      <m:sup>
                        <m:r>
                          <a:rPr lang="en-US" altLang="zh-TW" i="1">
                            <a:latin typeface="Cambria Math" panose="02040503050406030204" pitchFamily="18" charset="0"/>
                          </a:rPr>
                          <m:t>𝑡</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sup>
                        </m:sSup>
                      </m:num>
                      <m:den>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den>
                    </m:f>
                  </m:oMath>
                </a14:m>
                <a:endParaRPr lang="en-US" dirty="0"/>
              </a:p>
              <a:p>
                <a:pPr lvl="2"/>
                <a:r>
                  <a:rPr lang="en-US" dirty="0"/>
                  <a:t>The proposed default values are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oMath>
                </a14:m>
                <a:r>
                  <a:rPr lang="en-US" dirty="0"/>
                  <a:t> = 0.9,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oMath>
                </a14:m>
                <a:r>
                  <a:rPr lang="en-US" dirty="0"/>
                  <a:t> = 0.999, and </a:t>
                </a:r>
                <a14:m>
                  <m:oMath xmlns:m="http://schemas.openxmlformats.org/officeDocument/2006/math">
                    <m:r>
                      <a:rPr lang="zh-TW" altLang="en-US" i="1">
                        <a:latin typeface="Cambria Math" panose="02040503050406030204" pitchFamily="18" charset="0"/>
                      </a:rPr>
                      <m:t>𝜖</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10</m:t>
                        </m:r>
                      </m:e>
                      <m:sup>
                        <m:r>
                          <a:rPr lang="en-US" altLang="zh-TW" i="1">
                            <a:latin typeface="Cambria Math" panose="02040503050406030204" pitchFamily="18" charset="0"/>
                          </a:rPr>
                          <m:t>−8</m:t>
                        </m:r>
                      </m:sup>
                    </m:sSup>
                  </m:oMath>
                </a14:m>
                <a:endParaRPr lang="en-US" dirty="0"/>
              </a:p>
              <a:p>
                <a:r>
                  <a:rPr lang="en-US" dirty="0"/>
                  <a:t>Other commonly used optimization methods include:</a:t>
                </a:r>
              </a:p>
              <a:p>
                <a:pPr lvl="1"/>
                <a:r>
                  <a:rPr lang="en-US" dirty="0" err="1"/>
                  <a:t>Adagrad</a:t>
                </a:r>
                <a:r>
                  <a:rPr lang="en-US" dirty="0"/>
                  <a:t>, </a:t>
                </a:r>
                <a:r>
                  <a:rPr lang="en-US" dirty="0" err="1"/>
                  <a:t>Adadelta</a:t>
                </a:r>
                <a:r>
                  <a:rPr lang="en-US" dirty="0"/>
                  <a:t>, </a:t>
                </a:r>
                <a:r>
                  <a:rPr lang="en-US" dirty="0" err="1"/>
                  <a:t>RMSprop</a:t>
                </a:r>
                <a:r>
                  <a:rPr lang="en-US" dirty="0"/>
                  <a:t>, </a:t>
                </a:r>
                <a:r>
                  <a:rPr lang="en-US" dirty="0" err="1"/>
                  <a:t>Nadam</a:t>
                </a:r>
                <a:r>
                  <a:rPr lang="en-US" dirty="0"/>
                  <a:t>, etc.</a:t>
                </a:r>
              </a:p>
              <a:p>
                <a:pPr lvl="1"/>
                <a:r>
                  <a:rPr lang="en-US" dirty="0"/>
                  <a:t>Most commonly used optimizers nowadays are Adam and SGD with momentum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826"/>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6D06764-EC36-4AC7-AA01-671A749C3C3C}"/>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512859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841"/>
          <a:stretch/>
        </p:blipFill>
        <p:spPr>
          <a:xfrm>
            <a:off x="696275" y="3429000"/>
            <a:ext cx="3812188" cy="2875794"/>
          </a:xfrm>
          <a:prstGeom prst="rect">
            <a:avLst/>
          </a:prstGeom>
        </p:spPr>
      </p:pic>
      <p:pic>
        <p:nvPicPr>
          <p:cNvPr id="5" name="Picture 4"/>
          <p:cNvPicPr>
            <a:picLocks noChangeAspect="1"/>
          </p:cNvPicPr>
          <p:nvPr/>
        </p:nvPicPr>
        <p:blipFill>
          <a:blip r:embed="rId4"/>
          <a:stretch>
            <a:fillRect/>
          </a:stretch>
        </p:blipFill>
        <p:spPr>
          <a:xfrm>
            <a:off x="4763420" y="3461717"/>
            <a:ext cx="3557232" cy="2826101"/>
          </a:xfrm>
          <a:prstGeom prst="rect">
            <a:avLst/>
          </a:prstGeom>
        </p:spPr>
      </p:pic>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b="1" i="1" dirty="0">
                <a:solidFill>
                  <a:srgbClr val="0070C0"/>
                </a:solidFill>
              </a:rPr>
              <a:t>Learning rate</a:t>
            </a:r>
          </a:p>
          <a:p>
            <a:pPr lvl="1"/>
            <a:r>
              <a:rPr lang="en-US" dirty="0"/>
              <a:t>The gradient tells us the direction in which the loss has the steepest rate of increase, but it does not tell us how far along the opposite direction we should step</a:t>
            </a:r>
          </a:p>
          <a:p>
            <a:pPr lvl="1"/>
            <a:r>
              <a:rPr lang="en-US" dirty="0"/>
              <a:t>Choosing the learning rate (also called the </a:t>
            </a:r>
            <a:r>
              <a:rPr lang="en-US" dirty="0">
                <a:solidFill>
                  <a:srgbClr val="FF0000"/>
                </a:solidFill>
              </a:rPr>
              <a:t>step size</a:t>
            </a:r>
            <a:r>
              <a:rPr lang="en-US" dirty="0"/>
              <a:t>) is one of the most important hyper-parameter settings for NN training</a:t>
            </a:r>
          </a:p>
        </p:txBody>
      </p:sp>
      <p:sp>
        <p:nvSpPr>
          <p:cNvPr id="8" name="Content Placeholder 7">
            <a:extLst>
              <a:ext uri="{FF2B5EF4-FFF2-40B4-BE49-F238E27FC236}">
                <a16:creationId xmlns:a16="http://schemas.microsoft.com/office/drawing/2014/main" id="{D47A4822-B148-44DB-8DA6-E7AEAC7D902A}"/>
              </a:ext>
            </a:extLst>
          </p:cNvPr>
          <p:cNvSpPr>
            <a:spLocks noGrp="1"/>
          </p:cNvSpPr>
          <p:nvPr>
            <p:ph idx="10"/>
          </p:nvPr>
        </p:nvSpPr>
        <p:spPr/>
        <p:txBody>
          <a:bodyPr/>
          <a:lstStyle/>
          <a:p>
            <a:r>
              <a:rPr lang="en-US" dirty="0"/>
              <a:t>Training Neural Networks</a:t>
            </a:r>
          </a:p>
          <a:p>
            <a:endParaRPr lang="en-US" dirty="0"/>
          </a:p>
        </p:txBody>
      </p:sp>
      <p:sp>
        <p:nvSpPr>
          <p:cNvPr id="6" name="TextBox 5">
            <a:extLst>
              <a:ext uri="{FF2B5EF4-FFF2-40B4-BE49-F238E27FC236}">
                <a16:creationId xmlns:a16="http://schemas.microsoft.com/office/drawing/2014/main" id="{FE6C552D-F43D-4842-A9F2-ADB4BBFF731B}"/>
              </a:ext>
            </a:extLst>
          </p:cNvPr>
          <p:cNvSpPr txBox="1"/>
          <p:nvPr/>
        </p:nvSpPr>
        <p:spPr>
          <a:xfrm>
            <a:off x="315056" y="4340123"/>
            <a:ext cx="635365" cy="744243"/>
          </a:xfrm>
          <a:prstGeom prst="rect">
            <a:avLst/>
          </a:prstGeom>
          <a:noFill/>
        </p:spPr>
        <p:txBody>
          <a:bodyPr wrap="square" rtlCol="0">
            <a:spAutoFit/>
          </a:bodyPr>
          <a:lstStyle/>
          <a:p>
            <a:r>
              <a:rPr lang="en-US" sz="1412" dirty="0"/>
              <a:t>LR too small</a:t>
            </a:r>
          </a:p>
        </p:txBody>
      </p:sp>
      <p:sp>
        <p:nvSpPr>
          <p:cNvPr id="7" name="TextBox 6">
            <a:extLst>
              <a:ext uri="{FF2B5EF4-FFF2-40B4-BE49-F238E27FC236}">
                <a16:creationId xmlns:a16="http://schemas.microsoft.com/office/drawing/2014/main" id="{E4FAA808-FCFD-4A83-A558-39E31C1E14BA}"/>
              </a:ext>
            </a:extLst>
          </p:cNvPr>
          <p:cNvSpPr txBox="1"/>
          <p:nvPr/>
        </p:nvSpPr>
        <p:spPr>
          <a:xfrm>
            <a:off x="8257115" y="4340123"/>
            <a:ext cx="635365" cy="744243"/>
          </a:xfrm>
          <a:prstGeom prst="rect">
            <a:avLst/>
          </a:prstGeom>
          <a:noFill/>
        </p:spPr>
        <p:txBody>
          <a:bodyPr wrap="square" rtlCol="0">
            <a:spAutoFit/>
          </a:bodyPr>
          <a:lstStyle/>
          <a:p>
            <a:r>
              <a:rPr lang="en-US" sz="1412" dirty="0"/>
              <a:t>LR too large</a:t>
            </a:r>
          </a:p>
        </p:txBody>
      </p:sp>
    </p:spTree>
    <p:extLst>
      <p:ext uri="{BB962C8B-B14F-4D97-AF65-F5344CB8AC3E}">
        <p14:creationId xmlns:p14="http://schemas.microsoft.com/office/powerpoint/2010/main" val="38132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vs. Deep Learning</a:t>
            </a:r>
          </a:p>
        </p:txBody>
      </p:sp>
      <p:sp>
        <p:nvSpPr>
          <p:cNvPr id="3" name="Content Placeholder 2"/>
          <p:cNvSpPr>
            <a:spLocks noGrp="1"/>
          </p:cNvSpPr>
          <p:nvPr>
            <p:ph idx="1"/>
          </p:nvPr>
        </p:nvSpPr>
        <p:spPr/>
        <p:txBody>
          <a:bodyPr/>
          <a:lstStyle/>
          <a:p>
            <a:r>
              <a:rPr lang="en-US" dirty="0"/>
              <a:t>DL applies a multi-layer process for learning rich hierarchical  features (i.e., data representations)</a:t>
            </a:r>
          </a:p>
          <a:p>
            <a:pPr lvl="1"/>
            <a:r>
              <a:rPr lang="en-US" dirty="0"/>
              <a:t>Input image</a:t>
            </a:r>
            <a:r>
              <a:rPr lang="en-US" dirty="0">
                <a:latin typeface="Times New Roman" panose="02020603050405020304" pitchFamily="18" charset="0"/>
                <a:cs typeface="Times New Roman" panose="02020603050405020304" pitchFamily="18" charset="0"/>
              </a:rPr>
              <a:t> p</a:t>
            </a:r>
            <a:r>
              <a:rPr lang="en-US" dirty="0"/>
              <a:t>ixel</a:t>
            </a:r>
            <a:r>
              <a:rPr lang="en-US" dirty="0">
                <a:latin typeface="Times New Roman" panose="02020603050405020304" pitchFamily="18" charset="0"/>
                <a:cs typeface="Times New Roman" panose="02020603050405020304" pitchFamily="18" charset="0"/>
              </a:rPr>
              <a:t>s → </a:t>
            </a:r>
            <a:r>
              <a:rPr lang="en-US" dirty="0"/>
              <a:t>Edges</a:t>
            </a:r>
            <a:r>
              <a:rPr lang="en-US" dirty="0">
                <a:latin typeface="Times New Roman" panose="02020603050405020304" pitchFamily="18" charset="0"/>
                <a:cs typeface="Times New Roman" panose="02020603050405020304" pitchFamily="18" charset="0"/>
              </a:rPr>
              <a:t> → </a:t>
            </a:r>
            <a:r>
              <a:rPr lang="en-US" dirty="0"/>
              <a:t>Textures</a:t>
            </a:r>
            <a:r>
              <a:rPr lang="en-US" dirty="0">
                <a:latin typeface="Times New Roman" panose="02020603050405020304" pitchFamily="18" charset="0"/>
                <a:cs typeface="Times New Roman" panose="02020603050405020304" pitchFamily="18" charset="0"/>
              </a:rPr>
              <a:t> → </a:t>
            </a:r>
            <a:r>
              <a:rPr lang="en-US" dirty="0"/>
              <a:t>Parts</a:t>
            </a:r>
            <a:r>
              <a:rPr lang="en-US" dirty="0">
                <a:latin typeface="Times New Roman" panose="02020603050405020304" pitchFamily="18" charset="0"/>
                <a:cs typeface="Times New Roman" panose="02020603050405020304" pitchFamily="18" charset="0"/>
              </a:rPr>
              <a:t> →</a:t>
            </a:r>
            <a:r>
              <a:rPr lang="en-US" dirty="0"/>
              <a:t> Objects</a:t>
            </a:r>
          </a:p>
          <a:p>
            <a:endParaRPr lang="en-US" dirty="0"/>
          </a:p>
          <a:p>
            <a:endParaRPr lang="en-US" dirty="0"/>
          </a:p>
        </p:txBody>
      </p:sp>
      <p:sp>
        <p:nvSpPr>
          <p:cNvPr id="58" name="Content Placeholder 57">
            <a:extLst>
              <a:ext uri="{FF2B5EF4-FFF2-40B4-BE49-F238E27FC236}">
                <a16:creationId xmlns:a16="http://schemas.microsoft.com/office/drawing/2014/main" id="{A716B61F-84FF-48F9-88D3-60AA6FB375F8}"/>
              </a:ext>
            </a:extLst>
          </p:cNvPr>
          <p:cNvSpPr>
            <a:spLocks noGrp="1"/>
          </p:cNvSpPr>
          <p:nvPr>
            <p:ph idx="10"/>
          </p:nvPr>
        </p:nvSpPr>
        <p:spPr/>
        <p:txBody>
          <a:bodyPr/>
          <a:lstStyle/>
          <a:p>
            <a:r>
              <a:rPr lang="en-US" dirty="0"/>
              <a:t>Introduction to Deep Learning</a:t>
            </a:r>
          </a:p>
          <a:p>
            <a:endParaRPr lang="en-US" dirty="0"/>
          </a:p>
        </p:txBody>
      </p:sp>
      <p:sp>
        <p:nvSpPr>
          <p:cNvPr id="4" name="TextBox 3"/>
          <p:cNvSpPr txBox="1"/>
          <p:nvPr/>
        </p:nvSpPr>
        <p:spPr>
          <a:xfrm>
            <a:off x="2299340" y="3209352"/>
            <a:ext cx="854431" cy="662489"/>
          </a:xfrm>
          <a:prstGeom prst="rect">
            <a:avLst/>
          </a:prstGeom>
          <a:noFill/>
          <a:ln w="28575">
            <a:solidFill>
              <a:srgbClr val="C00000"/>
            </a:solidFill>
          </a:ln>
        </p:spPr>
        <p:txBody>
          <a:bodyPr wrap="square" rtlCol="0">
            <a:spAutoFit/>
          </a:bodyPr>
          <a:lstStyle/>
          <a:p>
            <a:pPr algn="ctr"/>
            <a:r>
              <a:rPr lang="en-US" sz="1235" dirty="0"/>
              <a:t>Low-Level Features</a:t>
            </a:r>
          </a:p>
        </p:txBody>
      </p:sp>
      <p:sp>
        <p:nvSpPr>
          <p:cNvPr id="5" name="TextBox 4"/>
          <p:cNvSpPr txBox="1"/>
          <p:nvPr/>
        </p:nvSpPr>
        <p:spPr>
          <a:xfrm>
            <a:off x="3620784" y="3197555"/>
            <a:ext cx="809233" cy="662489"/>
          </a:xfrm>
          <a:prstGeom prst="rect">
            <a:avLst/>
          </a:prstGeom>
          <a:noFill/>
          <a:ln w="28575">
            <a:solidFill>
              <a:srgbClr val="C00000"/>
            </a:solidFill>
          </a:ln>
        </p:spPr>
        <p:txBody>
          <a:bodyPr wrap="square" rtlCol="0">
            <a:spAutoFit/>
          </a:bodyPr>
          <a:lstStyle/>
          <a:p>
            <a:pPr algn="ctr"/>
            <a:r>
              <a:rPr lang="en-US" sz="1235" dirty="0"/>
              <a:t>Mid-Level Features</a:t>
            </a:r>
          </a:p>
        </p:txBody>
      </p:sp>
      <p:cxnSp>
        <p:nvCxnSpPr>
          <p:cNvPr id="6" name="Straight Arrow Connector 5"/>
          <p:cNvCxnSpPr/>
          <p:nvPr/>
        </p:nvCxnSpPr>
        <p:spPr bwMode="auto">
          <a:xfrm>
            <a:off x="1977941" y="3428387"/>
            <a:ext cx="309456" cy="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Arrow Connector 6"/>
          <p:cNvCxnSpPr/>
          <p:nvPr/>
        </p:nvCxnSpPr>
        <p:spPr bwMode="auto">
          <a:xfrm flipV="1">
            <a:off x="3156584" y="3426155"/>
            <a:ext cx="465376" cy="2232"/>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Arrow Connector 7"/>
          <p:cNvCxnSpPr/>
          <p:nvPr/>
        </p:nvCxnSpPr>
        <p:spPr bwMode="auto">
          <a:xfrm flipV="1">
            <a:off x="5754591" y="3421728"/>
            <a:ext cx="405821" cy="2312"/>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Box 8"/>
          <p:cNvSpPr txBox="1"/>
          <p:nvPr/>
        </p:nvSpPr>
        <p:spPr>
          <a:xfrm>
            <a:off x="7440627" y="3279763"/>
            <a:ext cx="1186934" cy="282385"/>
          </a:xfrm>
          <a:prstGeom prst="rect">
            <a:avLst/>
          </a:prstGeom>
          <a:noFill/>
          <a:ln w="28575">
            <a:solidFill>
              <a:srgbClr val="C00000"/>
            </a:solidFill>
          </a:ln>
        </p:spPr>
        <p:txBody>
          <a:bodyPr wrap="square" rtlCol="0">
            <a:spAutoFit/>
          </a:bodyPr>
          <a:lstStyle/>
          <a:p>
            <a:pPr algn="ctr"/>
            <a:r>
              <a:rPr lang="en-US" sz="1235" b="1" dirty="0"/>
              <a:t>Output</a:t>
            </a:r>
            <a:endParaRPr lang="en-US" sz="1235" dirty="0"/>
          </a:p>
        </p:txBody>
      </p:sp>
      <p:sp>
        <p:nvSpPr>
          <p:cNvPr id="10" name="TextBox 9"/>
          <p:cNvSpPr txBox="1"/>
          <p:nvPr/>
        </p:nvSpPr>
        <p:spPr>
          <a:xfrm>
            <a:off x="4854886" y="3184715"/>
            <a:ext cx="905104" cy="472437"/>
          </a:xfrm>
          <a:prstGeom prst="rect">
            <a:avLst/>
          </a:prstGeom>
          <a:noFill/>
          <a:ln w="28575">
            <a:solidFill>
              <a:srgbClr val="C00000"/>
            </a:solidFill>
          </a:ln>
        </p:spPr>
        <p:txBody>
          <a:bodyPr wrap="square" rtlCol="0">
            <a:spAutoFit/>
          </a:bodyPr>
          <a:lstStyle/>
          <a:p>
            <a:pPr algn="ctr"/>
            <a:r>
              <a:rPr lang="en-US" sz="1235" dirty="0"/>
              <a:t>High-Level Features</a:t>
            </a:r>
          </a:p>
        </p:txBody>
      </p:sp>
      <p:cxnSp>
        <p:nvCxnSpPr>
          <p:cNvPr id="11" name="Straight Arrow Connector 10"/>
          <p:cNvCxnSpPr/>
          <p:nvPr/>
        </p:nvCxnSpPr>
        <p:spPr bwMode="auto">
          <a:xfrm flipV="1">
            <a:off x="4443136" y="3407936"/>
            <a:ext cx="398630" cy="5265"/>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p:nvSpPr>
        <p:spPr>
          <a:xfrm>
            <a:off x="6172994" y="3182348"/>
            <a:ext cx="809233" cy="662489"/>
          </a:xfrm>
          <a:prstGeom prst="rect">
            <a:avLst/>
          </a:prstGeom>
          <a:noFill/>
          <a:ln w="28575">
            <a:solidFill>
              <a:srgbClr val="C00000"/>
            </a:solidFill>
          </a:ln>
        </p:spPr>
        <p:txBody>
          <a:bodyPr wrap="square" rtlCol="0">
            <a:spAutoFit/>
          </a:bodyPr>
          <a:lstStyle/>
          <a:p>
            <a:pPr algn="ctr"/>
            <a:r>
              <a:rPr lang="en-US" sz="1235" dirty="0"/>
              <a:t>Trainable Classifier</a:t>
            </a:r>
          </a:p>
        </p:txBody>
      </p:sp>
      <p:cxnSp>
        <p:nvCxnSpPr>
          <p:cNvPr id="13" name="Straight Arrow Connector 12"/>
          <p:cNvCxnSpPr/>
          <p:nvPr/>
        </p:nvCxnSpPr>
        <p:spPr bwMode="auto">
          <a:xfrm flipV="1">
            <a:off x="7025320" y="3423843"/>
            <a:ext cx="405821" cy="2312"/>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6667" t="7326" r="45000" b="63131"/>
          <a:stretch/>
        </p:blipFill>
        <p:spPr>
          <a:xfrm rot="5400000">
            <a:off x="724282" y="4575189"/>
            <a:ext cx="2175478" cy="1341981"/>
          </a:xfrm>
          <a:prstGeom prst="rect">
            <a:avLst/>
          </a:prstGeom>
        </p:spPr>
      </p:pic>
      <p:grpSp>
        <p:nvGrpSpPr>
          <p:cNvPr id="15" name="Group 14"/>
          <p:cNvGrpSpPr/>
          <p:nvPr/>
        </p:nvGrpSpPr>
        <p:grpSpPr>
          <a:xfrm>
            <a:off x="2729442" y="4160450"/>
            <a:ext cx="1329443" cy="2173469"/>
            <a:chOff x="1607820" y="2446906"/>
            <a:chExt cx="2176541" cy="3256986"/>
          </a:xfrm>
        </p:grpSpPr>
        <p:pic>
          <p:nvPicPr>
            <p:cNvPr id="16" name="Picture 15"/>
            <p:cNvPicPr>
              <a:picLocks noChangeAspect="1"/>
            </p:cNvPicPr>
            <p:nvPr/>
          </p:nvPicPr>
          <p:blipFill>
            <a:blip r:embed="rId4"/>
            <a:stretch>
              <a:fillRect/>
            </a:stretch>
          </p:blipFill>
          <p:spPr>
            <a:xfrm>
              <a:off x="1623060" y="2446908"/>
              <a:ext cx="695640" cy="625846"/>
            </a:xfrm>
            <a:prstGeom prst="rect">
              <a:avLst/>
            </a:prstGeom>
          </p:spPr>
        </p:pic>
        <p:pic>
          <p:nvPicPr>
            <p:cNvPr id="17" name="Picture 16"/>
            <p:cNvPicPr>
              <a:picLocks noChangeAspect="1"/>
            </p:cNvPicPr>
            <p:nvPr/>
          </p:nvPicPr>
          <p:blipFill>
            <a:blip r:embed="rId5"/>
            <a:stretch>
              <a:fillRect/>
            </a:stretch>
          </p:blipFill>
          <p:spPr>
            <a:xfrm>
              <a:off x="2362200" y="2446907"/>
              <a:ext cx="700295" cy="619175"/>
            </a:xfrm>
            <a:prstGeom prst="rect">
              <a:avLst/>
            </a:prstGeom>
          </p:spPr>
        </p:pic>
        <p:pic>
          <p:nvPicPr>
            <p:cNvPr id="18" name="Picture 17"/>
            <p:cNvPicPr>
              <a:picLocks noChangeAspect="1"/>
            </p:cNvPicPr>
            <p:nvPr/>
          </p:nvPicPr>
          <p:blipFill>
            <a:blip r:embed="rId6"/>
            <a:stretch>
              <a:fillRect/>
            </a:stretch>
          </p:blipFill>
          <p:spPr>
            <a:xfrm>
              <a:off x="3093720" y="2446906"/>
              <a:ext cx="678617" cy="618227"/>
            </a:xfrm>
            <a:prstGeom prst="rect">
              <a:avLst/>
            </a:prstGeom>
          </p:spPr>
        </p:pic>
        <p:pic>
          <p:nvPicPr>
            <p:cNvPr id="19" name="Picture 18"/>
            <p:cNvPicPr>
              <a:picLocks noChangeAspect="1"/>
            </p:cNvPicPr>
            <p:nvPr/>
          </p:nvPicPr>
          <p:blipFill>
            <a:blip r:embed="rId7"/>
            <a:stretch>
              <a:fillRect/>
            </a:stretch>
          </p:blipFill>
          <p:spPr>
            <a:xfrm>
              <a:off x="1607820" y="3107538"/>
              <a:ext cx="706764" cy="620063"/>
            </a:xfrm>
            <a:prstGeom prst="rect">
              <a:avLst/>
            </a:prstGeom>
          </p:spPr>
        </p:pic>
        <p:pic>
          <p:nvPicPr>
            <p:cNvPr id="20" name="Picture 19"/>
            <p:cNvPicPr>
              <a:picLocks noChangeAspect="1"/>
            </p:cNvPicPr>
            <p:nvPr/>
          </p:nvPicPr>
          <p:blipFill>
            <a:blip r:embed="rId8"/>
            <a:stretch>
              <a:fillRect/>
            </a:stretch>
          </p:blipFill>
          <p:spPr>
            <a:xfrm>
              <a:off x="2354580" y="3107538"/>
              <a:ext cx="700296" cy="607184"/>
            </a:xfrm>
            <a:prstGeom prst="rect">
              <a:avLst/>
            </a:prstGeom>
          </p:spPr>
        </p:pic>
        <p:pic>
          <p:nvPicPr>
            <p:cNvPr id="21" name="Picture 20"/>
            <p:cNvPicPr>
              <a:picLocks noChangeAspect="1"/>
            </p:cNvPicPr>
            <p:nvPr/>
          </p:nvPicPr>
          <p:blipFill>
            <a:blip r:embed="rId9"/>
            <a:stretch>
              <a:fillRect/>
            </a:stretch>
          </p:blipFill>
          <p:spPr>
            <a:xfrm>
              <a:off x="3105746" y="3101340"/>
              <a:ext cx="666591" cy="626261"/>
            </a:xfrm>
            <a:prstGeom prst="rect">
              <a:avLst/>
            </a:prstGeom>
          </p:spPr>
        </p:pic>
        <p:pic>
          <p:nvPicPr>
            <p:cNvPr id="22" name="Picture 21"/>
            <p:cNvPicPr>
              <a:picLocks noChangeAspect="1"/>
            </p:cNvPicPr>
            <p:nvPr/>
          </p:nvPicPr>
          <p:blipFill>
            <a:blip r:embed="rId10"/>
            <a:stretch>
              <a:fillRect/>
            </a:stretch>
          </p:blipFill>
          <p:spPr>
            <a:xfrm>
              <a:off x="1607821" y="3774209"/>
              <a:ext cx="706764" cy="624500"/>
            </a:xfrm>
            <a:prstGeom prst="rect">
              <a:avLst/>
            </a:prstGeom>
          </p:spPr>
        </p:pic>
        <p:pic>
          <p:nvPicPr>
            <p:cNvPr id="23" name="Picture 22"/>
            <p:cNvPicPr>
              <a:picLocks noChangeAspect="1"/>
            </p:cNvPicPr>
            <p:nvPr/>
          </p:nvPicPr>
          <p:blipFill>
            <a:blip r:embed="rId11"/>
            <a:stretch>
              <a:fillRect/>
            </a:stretch>
          </p:blipFill>
          <p:spPr>
            <a:xfrm>
              <a:off x="2354580" y="3764280"/>
              <a:ext cx="700295" cy="634429"/>
            </a:xfrm>
            <a:prstGeom prst="rect">
              <a:avLst/>
            </a:prstGeom>
          </p:spPr>
        </p:pic>
        <p:pic>
          <p:nvPicPr>
            <p:cNvPr id="24" name="Picture 23"/>
            <p:cNvPicPr>
              <a:picLocks noChangeAspect="1"/>
            </p:cNvPicPr>
            <p:nvPr/>
          </p:nvPicPr>
          <p:blipFill>
            <a:blip r:embed="rId12"/>
            <a:stretch>
              <a:fillRect/>
            </a:stretch>
          </p:blipFill>
          <p:spPr>
            <a:xfrm>
              <a:off x="2346960" y="5072821"/>
              <a:ext cx="700296" cy="631071"/>
            </a:xfrm>
            <a:prstGeom prst="rect">
              <a:avLst/>
            </a:prstGeom>
          </p:spPr>
        </p:pic>
        <p:pic>
          <p:nvPicPr>
            <p:cNvPr id="25" name="Picture 24"/>
            <p:cNvPicPr>
              <a:picLocks noChangeAspect="1"/>
            </p:cNvPicPr>
            <p:nvPr/>
          </p:nvPicPr>
          <p:blipFill>
            <a:blip r:embed="rId13"/>
            <a:stretch>
              <a:fillRect/>
            </a:stretch>
          </p:blipFill>
          <p:spPr>
            <a:xfrm>
              <a:off x="1607820" y="4432741"/>
              <a:ext cx="695640" cy="624500"/>
            </a:xfrm>
            <a:prstGeom prst="rect">
              <a:avLst/>
            </a:prstGeom>
          </p:spPr>
        </p:pic>
        <p:pic>
          <p:nvPicPr>
            <p:cNvPr id="26" name="Picture 25"/>
            <p:cNvPicPr>
              <a:picLocks noChangeAspect="1"/>
            </p:cNvPicPr>
            <p:nvPr/>
          </p:nvPicPr>
          <p:blipFill>
            <a:blip r:embed="rId14"/>
            <a:stretch>
              <a:fillRect/>
            </a:stretch>
          </p:blipFill>
          <p:spPr>
            <a:xfrm>
              <a:off x="2346960" y="4423735"/>
              <a:ext cx="700295" cy="623526"/>
            </a:xfrm>
            <a:prstGeom prst="rect">
              <a:avLst/>
            </a:prstGeom>
          </p:spPr>
        </p:pic>
        <p:pic>
          <p:nvPicPr>
            <p:cNvPr id="27" name="Picture 26"/>
            <p:cNvPicPr>
              <a:picLocks noChangeAspect="1"/>
            </p:cNvPicPr>
            <p:nvPr/>
          </p:nvPicPr>
          <p:blipFill>
            <a:blip r:embed="rId15"/>
            <a:stretch>
              <a:fillRect/>
            </a:stretch>
          </p:blipFill>
          <p:spPr>
            <a:xfrm>
              <a:off x="3105744" y="3756660"/>
              <a:ext cx="678617" cy="634429"/>
            </a:xfrm>
            <a:prstGeom prst="rect">
              <a:avLst/>
            </a:prstGeom>
          </p:spPr>
        </p:pic>
        <p:pic>
          <p:nvPicPr>
            <p:cNvPr id="28" name="Picture 27"/>
            <p:cNvPicPr>
              <a:picLocks noChangeAspect="1"/>
            </p:cNvPicPr>
            <p:nvPr/>
          </p:nvPicPr>
          <p:blipFill>
            <a:blip r:embed="rId16"/>
            <a:stretch>
              <a:fillRect/>
            </a:stretch>
          </p:blipFill>
          <p:spPr>
            <a:xfrm>
              <a:off x="3105744" y="4419600"/>
              <a:ext cx="678617" cy="627661"/>
            </a:xfrm>
            <a:prstGeom prst="rect">
              <a:avLst/>
            </a:prstGeom>
          </p:spPr>
        </p:pic>
        <p:pic>
          <p:nvPicPr>
            <p:cNvPr id="29" name="Picture 28"/>
            <p:cNvPicPr>
              <a:picLocks noChangeAspect="1"/>
            </p:cNvPicPr>
            <p:nvPr/>
          </p:nvPicPr>
          <p:blipFill>
            <a:blip r:embed="rId17"/>
            <a:stretch>
              <a:fillRect/>
            </a:stretch>
          </p:blipFill>
          <p:spPr>
            <a:xfrm>
              <a:off x="1607821" y="5072821"/>
              <a:ext cx="695640" cy="631071"/>
            </a:xfrm>
            <a:prstGeom prst="rect">
              <a:avLst/>
            </a:prstGeom>
          </p:spPr>
        </p:pic>
        <p:pic>
          <p:nvPicPr>
            <p:cNvPr id="30" name="Picture 29"/>
            <p:cNvPicPr>
              <a:picLocks noChangeAspect="1"/>
            </p:cNvPicPr>
            <p:nvPr/>
          </p:nvPicPr>
          <p:blipFill>
            <a:blip r:embed="rId18"/>
            <a:stretch>
              <a:fillRect/>
            </a:stretch>
          </p:blipFill>
          <p:spPr>
            <a:xfrm>
              <a:off x="3105744" y="5067300"/>
              <a:ext cx="678617" cy="636592"/>
            </a:xfrm>
            <a:prstGeom prst="rect">
              <a:avLst/>
            </a:prstGeom>
          </p:spPr>
        </p:pic>
      </p:grpSp>
      <p:grpSp>
        <p:nvGrpSpPr>
          <p:cNvPr id="31" name="Group 30"/>
          <p:cNvGrpSpPr/>
          <p:nvPr/>
        </p:nvGrpSpPr>
        <p:grpSpPr>
          <a:xfrm>
            <a:off x="4374017" y="4129225"/>
            <a:ext cx="1468713" cy="2204694"/>
            <a:chOff x="4524496" y="2438400"/>
            <a:chExt cx="2012703" cy="3312179"/>
          </a:xfrm>
        </p:grpSpPr>
        <p:pic>
          <p:nvPicPr>
            <p:cNvPr id="32" name="Picture 31"/>
            <p:cNvPicPr>
              <a:picLocks noChangeAspect="1"/>
            </p:cNvPicPr>
            <p:nvPr/>
          </p:nvPicPr>
          <p:blipFill>
            <a:blip r:embed="rId19"/>
            <a:stretch>
              <a:fillRect/>
            </a:stretch>
          </p:blipFill>
          <p:spPr>
            <a:xfrm>
              <a:off x="4524497" y="2438400"/>
              <a:ext cx="643625" cy="626733"/>
            </a:xfrm>
            <a:prstGeom prst="rect">
              <a:avLst/>
            </a:prstGeom>
          </p:spPr>
        </p:pic>
        <p:pic>
          <p:nvPicPr>
            <p:cNvPr id="33" name="Picture 32"/>
            <p:cNvPicPr>
              <a:picLocks noChangeAspect="1"/>
            </p:cNvPicPr>
            <p:nvPr/>
          </p:nvPicPr>
          <p:blipFill>
            <a:blip r:embed="rId20"/>
            <a:stretch>
              <a:fillRect/>
            </a:stretch>
          </p:blipFill>
          <p:spPr>
            <a:xfrm>
              <a:off x="4524497" y="3116580"/>
              <a:ext cx="643625" cy="625848"/>
            </a:xfrm>
            <a:prstGeom prst="rect">
              <a:avLst/>
            </a:prstGeom>
          </p:spPr>
        </p:pic>
        <p:pic>
          <p:nvPicPr>
            <p:cNvPr id="34" name="Picture 33"/>
            <p:cNvPicPr>
              <a:picLocks noChangeAspect="1"/>
            </p:cNvPicPr>
            <p:nvPr/>
          </p:nvPicPr>
          <p:blipFill>
            <a:blip r:embed="rId21"/>
            <a:stretch>
              <a:fillRect/>
            </a:stretch>
          </p:blipFill>
          <p:spPr>
            <a:xfrm>
              <a:off x="4524496" y="3789961"/>
              <a:ext cx="643625" cy="628125"/>
            </a:xfrm>
            <a:prstGeom prst="rect">
              <a:avLst/>
            </a:prstGeom>
          </p:spPr>
        </p:pic>
        <p:pic>
          <p:nvPicPr>
            <p:cNvPr id="35" name="Picture 34"/>
            <p:cNvPicPr>
              <a:picLocks noChangeAspect="1"/>
            </p:cNvPicPr>
            <p:nvPr/>
          </p:nvPicPr>
          <p:blipFill>
            <a:blip r:embed="rId22"/>
            <a:stretch>
              <a:fillRect/>
            </a:stretch>
          </p:blipFill>
          <p:spPr>
            <a:xfrm>
              <a:off x="5203254" y="2438400"/>
              <a:ext cx="657721" cy="626733"/>
            </a:xfrm>
            <a:prstGeom prst="rect">
              <a:avLst/>
            </a:prstGeom>
          </p:spPr>
        </p:pic>
        <p:pic>
          <p:nvPicPr>
            <p:cNvPr id="36" name="Picture 35"/>
            <p:cNvPicPr>
              <a:picLocks noChangeAspect="1"/>
            </p:cNvPicPr>
            <p:nvPr/>
          </p:nvPicPr>
          <p:blipFill>
            <a:blip r:embed="rId23"/>
            <a:stretch>
              <a:fillRect/>
            </a:stretch>
          </p:blipFill>
          <p:spPr>
            <a:xfrm>
              <a:off x="5890260" y="2446021"/>
              <a:ext cx="646939" cy="626733"/>
            </a:xfrm>
            <a:prstGeom prst="rect">
              <a:avLst/>
            </a:prstGeom>
          </p:spPr>
        </p:pic>
        <p:pic>
          <p:nvPicPr>
            <p:cNvPr id="37" name="Picture 36"/>
            <p:cNvPicPr>
              <a:picLocks noChangeAspect="1"/>
            </p:cNvPicPr>
            <p:nvPr/>
          </p:nvPicPr>
          <p:blipFill>
            <a:blip r:embed="rId24"/>
            <a:stretch>
              <a:fillRect/>
            </a:stretch>
          </p:blipFill>
          <p:spPr>
            <a:xfrm>
              <a:off x="5203254" y="3116580"/>
              <a:ext cx="651481" cy="625848"/>
            </a:xfrm>
            <a:prstGeom prst="rect">
              <a:avLst/>
            </a:prstGeom>
          </p:spPr>
        </p:pic>
        <p:pic>
          <p:nvPicPr>
            <p:cNvPr id="38" name="Picture 37"/>
            <p:cNvPicPr>
              <a:picLocks noChangeAspect="1"/>
            </p:cNvPicPr>
            <p:nvPr/>
          </p:nvPicPr>
          <p:blipFill>
            <a:blip r:embed="rId25"/>
            <a:stretch>
              <a:fillRect/>
            </a:stretch>
          </p:blipFill>
          <p:spPr>
            <a:xfrm>
              <a:off x="5890260" y="3116580"/>
              <a:ext cx="646939" cy="625848"/>
            </a:xfrm>
            <a:prstGeom prst="rect">
              <a:avLst/>
            </a:prstGeom>
          </p:spPr>
        </p:pic>
        <p:pic>
          <p:nvPicPr>
            <p:cNvPr id="39" name="Picture 38"/>
            <p:cNvPicPr>
              <a:picLocks noChangeAspect="1"/>
            </p:cNvPicPr>
            <p:nvPr/>
          </p:nvPicPr>
          <p:blipFill>
            <a:blip r:embed="rId26"/>
            <a:stretch>
              <a:fillRect/>
            </a:stretch>
          </p:blipFill>
          <p:spPr>
            <a:xfrm>
              <a:off x="5205016" y="3793491"/>
              <a:ext cx="649720" cy="624595"/>
            </a:xfrm>
            <a:prstGeom prst="rect">
              <a:avLst/>
            </a:prstGeom>
          </p:spPr>
        </p:pic>
        <p:pic>
          <p:nvPicPr>
            <p:cNvPr id="40" name="Picture 39"/>
            <p:cNvPicPr>
              <a:picLocks noChangeAspect="1"/>
            </p:cNvPicPr>
            <p:nvPr/>
          </p:nvPicPr>
          <p:blipFill>
            <a:blip r:embed="rId27"/>
            <a:stretch>
              <a:fillRect/>
            </a:stretch>
          </p:blipFill>
          <p:spPr>
            <a:xfrm>
              <a:off x="5890260" y="3787140"/>
              <a:ext cx="646939" cy="630946"/>
            </a:xfrm>
            <a:prstGeom prst="rect">
              <a:avLst/>
            </a:prstGeom>
          </p:spPr>
        </p:pic>
        <p:pic>
          <p:nvPicPr>
            <p:cNvPr id="41" name="Picture 40"/>
            <p:cNvPicPr>
              <a:picLocks noChangeAspect="1"/>
            </p:cNvPicPr>
            <p:nvPr/>
          </p:nvPicPr>
          <p:blipFill>
            <a:blip r:embed="rId28"/>
            <a:stretch>
              <a:fillRect/>
            </a:stretch>
          </p:blipFill>
          <p:spPr>
            <a:xfrm>
              <a:off x="4524496" y="4465321"/>
              <a:ext cx="643625" cy="630947"/>
            </a:xfrm>
            <a:prstGeom prst="rect">
              <a:avLst/>
            </a:prstGeom>
          </p:spPr>
        </p:pic>
        <p:pic>
          <p:nvPicPr>
            <p:cNvPr id="42" name="Picture 41"/>
            <p:cNvPicPr>
              <a:picLocks noChangeAspect="1"/>
            </p:cNvPicPr>
            <p:nvPr/>
          </p:nvPicPr>
          <p:blipFill>
            <a:blip r:embed="rId29"/>
            <a:stretch>
              <a:fillRect/>
            </a:stretch>
          </p:blipFill>
          <p:spPr>
            <a:xfrm>
              <a:off x="5203254" y="4465320"/>
              <a:ext cx="651481" cy="630947"/>
            </a:xfrm>
            <a:prstGeom prst="rect">
              <a:avLst/>
            </a:prstGeom>
          </p:spPr>
        </p:pic>
        <p:pic>
          <p:nvPicPr>
            <p:cNvPr id="43" name="Picture 42"/>
            <p:cNvPicPr>
              <a:picLocks noChangeAspect="1"/>
            </p:cNvPicPr>
            <p:nvPr/>
          </p:nvPicPr>
          <p:blipFill>
            <a:blip r:embed="rId30"/>
            <a:stretch>
              <a:fillRect/>
            </a:stretch>
          </p:blipFill>
          <p:spPr>
            <a:xfrm>
              <a:off x="5901503" y="4465320"/>
              <a:ext cx="635696" cy="630948"/>
            </a:xfrm>
            <a:prstGeom prst="rect">
              <a:avLst/>
            </a:prstGeom>
          </p:spPr>
        </p:pic>
        <p:pic>
          <p:nvPicPr>
            <p:cNvPr id="44" name="Picture 43"/>
            <p:cNvPicPr>
              <a:picLocks noChangeAspect="1"/>
            </p:cNvPicPr>
            <p:nvPr/>
          </p:nvPicPr>
          <p:blipFill>
            <a:blip r:embed="rId31"/>
            <a:stretch>
              <a:fillRect/>
            </a:stretch>
          </p:blipFill>
          <p:spPr>
            <a:xfrm>
              <a:off x="4524496" y="5138337"/>
              <a:ext cx="649484" cy="612241"/>
            </a:xfrm>
            <a:prstGeom prst="rect">
              <a:avLst/>
            </a:prstGeom>
          </p:spPr>
        </p:pic>
        <p:pic>
          <p:nvPicPr>
            <p:cNvPr id="45" name="Picture 44"/>
            <p:cNvPicPr>
              <a:picLocks noChangeAspect="1"/>
            </p:cNvPicPr>
            <p:nvPr/>
          </p:nvPicPr>
          <p:blipFill>
            <a:blip r:embed="rId32"/>
            <a:stretch>
              <a:fillRect/>
            </a:stretch>
          </p:blipFill>
          <p:spPr>
            <a:xfrm>
              <a:off x="5217288" y="5138334"/>
              <a:ext cx="637447" cy="612244"/>
            </a:xfrm>
            <a:prstGeom prst="rect">
              <a:avLst/>
            </a:prstGeom>
          </p:spPr>
        </p:pic>
        <p:pic>
          <p:nvPicPr>
            <p:cNvPr id="46" name="Picture 45"/>
            <p:cNvPicPr>
              <a:picLocks noChangeAspect="1"/>
            </p:cNvPicPr>
            <p:nvPr/>
          </p:nvPicPr>
          <p:blipFill>
            <a:blip r:embed="rId33"/>
            <a:stretch>
              <a:fillRect/>
            </a:stretch>
          </p:blipFill>
          <p:spPr>
            <a:xfrm>
              <a:off x="5890260" y="5138335"/>
              <a:ext cx="640804" cy="612244"/>
            </a:xfrm>
            <a:prstGeom prst="rect">
              <a:avLst/>
            </a:prstGeom>
          </p:spPr>
        </p:pic>
      </p:grpSp>
      <p:grpSp>
        <p:nvGrpSpPr>
          <p:cNvPr id="47" name="Group 46"/>
          <p:cNvGrpSpPr/>
          <p:nvPr/>
        </p:nvGrpSpPr>
        <p:grpSpPr>
          <a:xfrm>
            <a:off x="6082110" y="4151998"/>
            <a:ext cx="1603178" cy="2181919"/>
            <a:chOff x="5142015" y="2305442"/>
            <a:chExt cx="2816469" cy="3434576"/>
          </a:xfrm>
        </p:grpSpPr>
        <p:pic>
          <p:nvPicPr>
            <p:cNvPr id="48" name="Picture 47"/>
            <p:cNvPicPr>
              <a:picLocks noChangeAspect="1"/>
            </p:cNvPicPr>
            <p:nvPr/>
          </p:nvPicPr>
          <p:blipFill>
            <a:blip r:embed="rId34"/>
            <a:stretch>
              <a:fillRect/>
            </a:stretch>
          </p:blipFill>
          <p:spPr>
            <a:xfrm>
              <a:off x="5142016" y="4026763"/>
              <a:ext cx="1381983" cy="837618"/>
            </a:xfrm>
            <a:prstGeom prst="rect">
              <a:avLst/>
            </a:prstGeom>
          </p:spPr>
        </p:pic>
        <p:pic>
          <p:nvPicPr>
            <p:cNvPr id="49" name="Picture 48"/>
            <p:cNvPicPr>
              <a:picLocks noChangeAspect="1"/>
            </p:cNvPicPr>
            <p:nvPr/>
          </p:nvPicPr>
          <p:blipFill>
            <a:blip r:embed="rId35"/>
            <a:stretch>
              <a:fillRect/>
            </a:stretch>
          </p:blipFill>
          <p:spPr>
            <a:xfrm>
              <a:off x="6567154" y="2309746"/>
              <a:ext cx="1372080" cy="807829"/>
            </a:xfrm>
            <a:prstGeom prst="rect">
              <a:avLst/>
            </a:prstGeom>
          </p:spPr>
        </p:pic>
        <p:pic>
          <p:nvPicPr>
            <p:cNvPr id="50" name="Picture 49"/>
            <p:cNvPicPr>
              <a:picLocks noChangeAspect="1"/>
            </p:cNvPicPr>
            <p:nvPr/>
          </p:nvPicPr>
          <p:blipFill>
            <a:blip r:embed="rId36"/>
            <a:stretch>
              <a:fillRect/>
            </a:stretch>
          </p:blipFill>
          <p:spPr>
            <a:xfrm>
              <a:off x="6576520" y="3162300"/>
              <a:ext cx="1381964" cy="829613"/>
            </a:xfrm>
            <a:prstGeom prst="rect">
              <a:avLst/>
            </a:prstGeom>
          </p:spPr>
        </p:pic>
        <p:pic>
          <p:nvPicPr>
            <p:cNvPr id="51" name="Picture 50"/>
            <p:cNvPicPr>
              <a:picLocks noChangeAspect="1"/>
            </p:cNvPicPr>
            <p:nvPr/>
          </p:nvPicPr>
          <p:blipFill>
            <a:blip r:embed="rId37"/>
            <a:stretch>
              <a:fillRect/>
            </a:stretch>
          </p:blipFill>
          <p:spPr>
            <a:xfrm>
              <a:off x="5142017" y="2305442"/>
              <a:ext cx="1381983" cy="812133"/>
            </a:xfrm>
            <a:prstGeom prst="rect">
              <a:avLst/>
            </a:prstGeom>
          </p:spPr>
        </p:pic>
        <p:pic>
          <p:nvPicPr>
            <p:cNvPr id="52" name="Picture 51"/>
            <p:cNvPicPr>
              <a:picLocks noChangeAspect="1"/>
            </p:cNvPicPr>
            <p:nvPr/>
          </p:nvPicPr>
          <p:blipFill>
            <a:blip r:embed="rId38"/>
            <a:stretch>
              <a:fillRect/>
            </a:stretch>
          </p:blipFill>
          <p:spPr>
            <a:xfrm>
              <a:off x="5144301" y="3162300"/>
              <a:ext cx="1379700" cy="814442"/>
            </a:xfrm>
            <a:prstGeom prst="rect">
              <a:avLst/>
            </a:prstGeom>
          </p:spPr>
        </p:pic>
        <p:pic>
          <p:nvPicPr>
            <p:cNvPr id="53" name="Picture 52"/>
            <p:cNvPicPr>
              <a:picLocks noChangeAspect="1"/>
            </p:cNvPicPr>
            <p:nvPr/>
          </p:nvPicPr>
          <p:blipFill>
            <a:blip r:embed="rId39"/>
            <a:stretch>
              <a:fillRect/>
            </a:stretch>
          </p:blipFill>
          <p:spPr>
            <a:xfrm>
              <a:off x="6576520" y="4036822"/>
              <a:ext cx="1362714" cy="824738"/>
            </a:xfrm>
            <a:prstGeom prst="rect">
              <a:avLst/>
            </a:prstGeom>
          </p:spPr>
        </p:pic>
        <p:pic>
          <p:nvPicPr>
            <p:cNvPr id="54" name="Picture 53"/>
            <p:cNvPicPr>
              <a:picLocks noChangeAspect="1"/>
            </p:cNvPicPr>
            <p:nvPr/>
          </p:nvPicPr>
          <p:blipFill>
            <a:blip r:embed="rId40"/>
            <a:stretch>
              <a:fillRect/>
            </a:stretch>
          </p:blipFill>
          <p:spPr>
            <a:xfrm>
              <a:off x="5142015" y="4892420"/>
              <a:ext cx="1381983" cy="847598"/>
            </a:xfrm>
            <a:prstGeom prst="rect">
              <a:avLst/>
            </a:prstGeom>
          </p:spPr>
        </p:pic>
        <p:pic>
          <p:nvPicPr>
            <p:cNvPr id="55" name="Picture 54"/>
            <p:cNvPicPr>
              <a:picLocks noChangeAspect="1"/>
            </p:cNvPicPr>
            <p:nvPr/>
          </p:nvPicPr>
          <p:blipFill>
            <a:blip r:embed="rId41"/>
            <a:stretch>
              <a:fillRect/>
            </a:stretch>
          </p:blipFill>
          <p:spPr>
            <a:xfrm>
              <a:off x="6567154" y="4923768"/>
              <a:ext cx="1391330" cy="816250"/>
            </a:xfrm>
            <a:prstGeom prst="rect">
              <a:avLst/>
            </a:prstGeom>
          </p:spPr>
        </p:pic>
      </p:grpSp>
      <p:pic>
        <p:nvPicPr>
          <p:cNvPr id="56" name="Picture 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76812" y="2920708"/>
            <a:ext cx="1394901" cy="1050067"/>
          </a:xfrm>
          <a:prstGeom prst="rect">
            <a:avLst/>
          </a:prstGeom>
        </p:spPr>
      </p:pic>
      <p:sp>
        <p:nvSpPr>
          <p:cNvPr id="57" name="TextBox 56">
            <a:extLst>
              <a:ext uri="{FF2B5EF4-FFF2-40B4-BE49-F238E27FC236}">
                <a16:creationId xmlns:a16="http://schemas.microsoft.com/office/drawing/2014/main" id="{D6FEB934-C40A-46FE-ACC4-22FF59AD49F1}"/>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p:cxnSp>
        <p:nvCxnSpPr>
          <p:cNvPr id="59" name="Straight Arrow Connector 58">
            <a:extLst>
              <a:ext uri="{FF2B5EF4-FFF2-40B4-BE49-F238E27FC236}">
                <a16:creationId xmlns:a16="http://schemas.microsoft.com/office/drawing/2014/main" id="{A1A05A3B-E9C2-41CE-8D22-1CEF9376C85A}"/>
              </a:ext>
            </a:extLst>
          </p:cNvPr>
          <p:cNvCxnSpPr>
            <a:cxnSpLocks/>
          </p:cNvCxnSpPr>
          <p:nvPr/>
        </p:nvCxnSpPr>
        <p:spPr>
          <a:xfrm flipH="1">
            <a:off x="2257412" y="3782126"/>
            <a:ext cx="304264" cy="318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297E480-441A-4459-9C45-E1D4B71454A7}"/>
              </a:ext>
            </a:extLst>
          </p:cNvPr>
          <p:cNvCxnSpPr>
            <a:cxnSpLocks/>
          </p:cNvCxnSpPr>
          <p:nvPr/>
        </p:nvCxnSpPr>
        <p:spPr>
          <a:xfrm>
            <a:off x="2847376" y="3754160"/>
            <a:ext cx="443441" cy="346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A01555-D1B6-415F-983B-9FD8A5BC0E40}"/>
              </a:ext>
            </a:extLst>
          </p:cNvPr>
          <p:cNvCxnSpPr>
            <a:cxnSpLocks/>
          </p:cNvCxnSpPr>
          <p:nvPr/>
        </p:nvCxnSpPr>
        <p:spPr>
          <a:xfrm>
            <a:off x="4160719" y="3712745"/>
            <a:ext cx="443441" cy="346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2F32EE5-1A42-4E2A-BCE2-FCFE66473C67}"/>
              </a:ext>
            </a:extLst>
          </p:cNvPr>
          <p:cNvCxnSpPr>
            <a:cxnSpLocks/>
          </p:cNvCxnSpPr>
          <p:nvPr/>
        </p:nvCxnSpPr>
        <p:spPr>
          <a:xfrm>
            <a:off x="5716971" y="3682781"/>
            <a:ext cx="443441" cy="346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50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dirty="0"/>
              <a:t>Training loss for different learning rates</a:t>
            </a:r>
          </a:p>
          <a:p>
            <a:pPr lvl="1"/>
            <a:r>
              <a:rPr lang="en-US" dirty="0"/>
              <a:t>High learning rate: the loss increases or plateaus too quickly</a:t>
            </a:r>
          </a:p>
          <a:p>
            <a:pPr lvl="1"/>
            <a:r>
              <a:rPr lang="en-US" dirty="0"/>
              <a:t>Low learning rate: the loss decreases too slowly (takes many epochs to reach a solution)</a:t>
            </a:r>
          </a:p>
        </p:txBody>
      </p:sp>
      <p:sp>
        <p:nvSpPr>
          <p:cNvPr id="6" name="Content Placeholder 5">
            <a:extLst>
              <a:ext uri="{FF2B5EF4-FFF2-40B4-BE49-F238E27FC236}">
                <a16:creationId xmlns:a16="http://schemas.microsoft.com/office/drawing/2014/main" id="{84CAD958-CC6D-4CCE-9BB1-F7DE63DC892D}"/>
              </a:ext>
            </a:extLst>
          </p:cNvPr>
          <p:cNvSpPr>
            <a:spLocks noGrp="1"/>
          </p:cNvSpPr>
          <p:nvPr>
            <p:ph idx="10"/>
          </p:nvPr>
        </p:nvSpPr>
        <p:spPr/>
        <p:txBody>
          <a:bodyPr/>
          <a:lstStyle/>
          <a:p>
            <a:r>
              <a:rPr lang="en-US" dirty="0"/>
              <a:t>Training Neural Networks</a:t>
            </a:r>
          </a:p>
          <a:p>
            <a:endParaRPr lang="en-US" dirty="0"/>
          </a:p>
        </p:txBody>
      </p:sp>
      <p:pic>
        <p:nvPicPr>
          <p:cNvPr id="4" name="Picture 3"/>
          <p:cNvPicPr>
            <a:picLocks noChangeAspect="1"/>
          </p:cNvPicPr>
          <p:nvPr/>
        </p:nvPicPr>
        <p:blipFill>
          <a:blip r:embed="rId2"/>
          <a:stretch>
            <a:fillRect/>
          </a:stretch>
        </p:blipFill>
        <p:spPr>
          <a:xfrm>
            <a:off x="2717997" y="3111318"/>
            <a:ext cx="3777897" cy="3254160"/>
          </a:xfrm>
          <a:prstGeom prst="rect">
            <a:avLst/>
          </a:prstGeom>
        </p:spPr>
      </p:pic>
      <p:sp>
        <p:nvSpPr>
          <p:cNvPr id="5" name="TextBox 4"/>
          <p:cNvSpPr txBox="1"/>
          <p:nvPr/>
        </p:nvSpPr>
        <p:spPr>
          <a:xfrm>
            <a:off x="886885" y="6640746"/>
            <a:ext cx="7687913" cy="228076"/>
          </a:xfrm>
          <a:prstGeom prst="rect">
            <a:avLst/>
          </a:prstGeom>
          <a:noFill/>
        </p:spPr>
        <p:txBody>
          <a:bodyPr wrap="square" rtlCol="0">
            <a:spAutoFit/>
          </a:bodyPr>
          <a:lstStyle/>
          <a:p>
            <a:pPr algn="ctr"/>
            <a:r>
              <a:rPr lang="en-US" sz="882" dirty="0"/>
              <a:t>Picture from: </a:t>
            </a:r>
            <a:r>
              <a:rPr lang="en-US" sz="882" dirty="0">
                <a:hlinkClick r:id="rId3"/>
              </a:rPr>
              <a:t>https://cs231n.github.io/neural-networks-3/</a:t>
            </a:r>
            <a:endParaRPr lang="en-US" sz="882" dirty="0"/>
          </a:p>
        </p:txBody>
      </p:sp>
    </p:spTree>
    <p:extLst>
      <p:ext uri="{BB962C8B-B14F-4D97-AF65-F5344CB8AC3E}">
        <p14:creationId xmlns:p14="http://schemas.microsoft.com/office/powerpoint/2010/main" val="3363163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Rate Scheduling</a:t>
            </a:r>
          </a:p>
        </p:txBody>
      </p:sp>
      <p:sp>
        <p:nvSpPr>
          <p:cNvPr id="3" name="Content Placeholder 2"/>
          <p:cNvSpPr>
            <a:spLocks noGrp="1"/>
          </p:cNvSpPr>
          <p:nvPr>
            <p:ph idx="1"/>
          </p:nvPr>
        </p:nvSpPr>
        <p:spPr/>
        <p:txBody>
          <a:bodyPr>
            <a:normAutofit/>
          </a:bodyPr>
          <a:lstStyle/>
          <a:p>
            <a:r>
              <a:rPr lang="en-US" b="1" i="1" dirty="0">
                <a:solidFill>
                  <a:srgbClr val="0070C0"/>
                </a:solidFill>
              </a:rPr>
              <a:t>Learning rate scheduling </a:t>
            </a:r>
            <a:r>
              <a:rPr lang="en-US" dirty="0"/>
              <a:t>is applied to change the values of the learning rate during the training</a:t>
            </a:r>
          </a:p>
          <a:p>
            <a:pPr lvl="1"/>
            <a:r>
              <a:rPr lang="en-US" b="1" i="1" dirty="0">
                <a:solidFill>
                  <a:srgbClr val="0070C0"/>
                </a:solidFill>
              </a:rPr>
              <a:t>Annealing</a:t>
            </a:r>
            <a:r>
              <a:rPr lang="en-US" dirty="0"/>
              <a:t> is reducing the learning rate over time (a.k.a. learning rate decay)</a:t>
            </a:r>
          </a:p>
          <a:p>
            <a:pPr lvl="2"/>
            <a:r>
              <a:rPr lang="en-US" dirty="0"/>
              <a:t>Approach 1: reduce the learning rate by some factor </a:t>
            </a:r>
            <a:r>
              <a:rPr lang="en-US" dirty="0">
                <a:solidFill>
                  <a:srgbClr val="FF0000"/>
                </a:solidFill>
              </a:rPr>
              <a:t>every few epochs</a:t>
            </a:r>
          </a:p>
          <a:p>
            <a:pPr lvl="3"/>
            <a:r>
              <a:rPr lang="en-US" dirty="0"/>
              <a:t>Typical values: reduce the learning rate by a half every 5 epochs, or divide by 10 every 20 epochs</a:t>
            </a:r>
          </a:p>
          <a:p>
            <a:pPr lvl="2"/>
            <a:r>
              <a:rPr lang="en-US" dirty="0"/>
              <a:t>Approach 2: </a:t>
            </a:r>
            <a:r>
              <a:rPr lang="en-US" dirty="0">
                <a:solidFill>
                  <a:srgbClr val="FF0000"/>
                </a:solidFill>
              </a:rPr>
              <a:t>exponential </a:t>
            </a:r>
            <a:r>
              <a:rPr lang="en-US" dirty="0"/>
              <a:t>or </a:t>
            </a:r>
            <a:r>
              <a:rPr lang="en-US" dirty="0">
                <a:solidFill>
                  <a:srgbClr val="FF0000"/>
                </a:solidFill>
              </a:rPr>
              <a:t>cosine decay </a:t>
            </a:r>
            <a:r>
              <a:rPr lang="en-US" dirty="0"/>
              <a:t>gradually</a:t>
            </a:r>
            <a:r>
              <a:rPr lang="en-US" dirty="0">
                <a:solidFill>
                  <a:srgbClr val="FF0000"/>
                </a:solidFill>
              </a:rPr>
              <a:t> </a:t>
            </a:r>
            <a:r>
              <a:rPr lang="en-US" dirty="0"/>
              <a:t>reduce the learning rate over time</a:t>
            </a:r>
          </a:p>
          <a:p>
            <a:pPr lvl="2"/>
            <a:r>
              <a:rPr lang="en-US" dirty="0"/>
              <a:t>Approach 3: reduce the learning rate by a constant (e.g., by half) whenever the </a:t>
            </a:r>
            <a:r>
              <a:rPr lang="en-US" dirty="0">
                <a:solidFill>
                  <a:srgbClr val="FF0000"/>
                </a:solidFill>
              </a:rPr>
              <a:t>validation loss stops improving</a:t>
            </a:r>
            <a:r>
              <a:rPr lang="en-US" dirty="0"/>
              <a:t> </a:t>
            </a:r>
          </a:p>
          <a:p>
            <a:pPr lvl="3"/>
            <a:r>
              <a:rPr lang="en-US" dirty="0"/>
              <a:t>In </a:t>
            </a:r>
            <a:r>
              <a:rPr lang="en-US" dirty="0" err="1"/>
              <a:t>TensorFlow</a:t>
            </a:r>
            <a:r>
              <a:rPr lang="en-US" dirty="0"/>
              <a:t>: </a:t>
            </a:r>
            <a:r>
              <a:rPr lang="en-US" dirty="0" err="1"/>
              <a:t>tf.keras.callbacks.ReduceLROnPleateau</a:t>
            </a:r>
            <a:r>
              <a:rPr lang="en-US" dirty="0"/>
              <a:t>()</a:t>
            </a:r>
          </a:p>
          <a:p>
            <a:pPr lvl="4"/>
            <a:r>
              <a:rPr lang="en-US" dirty="0"/>
              <a:t>Monitor: validation loss, factor: 0.1 (i.e., divide by 10), patience: 10 (how many epochs to wait before applying it), Minimum learning rate: 1e-6 (when to stop)</a:t>
            </a:r>
          </a:p>
          <a:p>
            <a:pPr lvl="1"/>
            <a:r>
              <a:rPr lang="en-US" b="1" i="1" dirty="0">
                <a:solidFill>
                  <a:srgbClr val="0070C0"/>
                </a:solidFill>
              </a:rPr>
              <a:t>Warmup</a:t>
            </a:r>
            <a:r>
              <a:rPr lang="en-US" dirty="0"/>
              <a:t> is gradually increasing the learning rate initially, and afterward let it cool down until the end of the training</a:t>
            </a:r>
          </a:p>
          <a:p>
            <a:pPr lvl="2"/>
            <a:endParaRPr lang="en-US" dirty="0"/>
          </a:p>
          <a:p>
            <a:endParaRPr lang="en-US" dirty="0"/>
          </a:p>
        </p:txBody>
      </p:sp>
      <p:sp>
        <p:nvSpPr>
          <p:cNvPr id="4" name="Content Placeholder 3">
            <a:extLst>
              <a:ext uri="{FF2B5EF4-FFF2-40B4-BE49-F238E27FC236}">
                <a16:creationId xmlns:a16="http://schemas.microsoft.com/office/drawing/2014/main" id="{F3091F55-24C8-4516-949D-6431ACFACDC6}"/>
              </a:ext>
            </a:extLst>
          </p:cNvPr>
          <p:cNvSpPr>
            <a:spLocks noGrp="1"/>
          </p:cNvSpPr>
          <p:nvPr>
            <p:ph idx="10"/>
          </p:nvPr>
        </p:nvSpPr>
        <p:spPr/>
        <p:txBody>
          <a:bodyPr/>
          <a:lstStyle/>
          <a:p>
            <a:r>
              <a:rPr lang="en-US" dirty="0"/>
              <a:t>Training Neural Networks</a:t>
            </a:r>
          </a:p>
          <a:p>
            <a:endParaRPr lang="en-US" dirty="0"/>
          </a:p>
        </p:txBody>
      </p:sp>
      <p:sp>
        <p:nvSpPr>
          <p:cNvPr id="6" name="AutoShape 4" descr="../_images/output_lr-scheduler_1dfeb6_65_0.svg"/>
          <p:cNvSpPr>
            <a:spLocks noChangeAspect="1" noChangeArrowheads="1"/>
          </p:cNvSpPr>
          <p:nvPr/>
        </p:nvSpPr>
        <p:spPr bwMode="auto">
          <a:xfrm>
            <a:off x="-765064" y="5119916"/>
            <a:ext cx="1461083" cy="14610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pic>
        <p:nvPicPr>
          <p:cNvPr id="7" name="Picture 6"/>
          <p:cNvPicPr>
            <a:picLocks noChangeAspect="1"/>
          </p:cNvPicPr>
          <p:nvPr/>
        </p:nvPicPr>
        <p:blipFill>
          <a:blip r:embed="rId3"/>
          <a:stretch>
            <a:fillRect/>
          </a:stretch>
        </p:blipFill>
        <p:spPr>
          <a:xfrm>
            <a:off x="1331640" y="5342185"/>
            <a:ext cx="2089942" cy="1487169"/>
          </a:xfrm>
          <a:prstGeom prst="rect">
            <a:avLst/>
          </a:prstGeom>
        </p:spPr>
      </p:pic>
      <p:pic>
        <p:nvPicPr>
          <p:cNvPr id="8" name="Picture 7"/>
          <p:cNvPicPr>
            <a:picLocks noChangeAspect="1"/>
          </p:cNvPicPr>
          <p:nvPr/>
        </p:nvPicPr>
        <p:blipFill>
          <a:blip r:embed="rId4"/>
          <a:stretch>
            <a:fillRect/>
          </a:stretch>
        </p:blipFill>
        <p:spPr>
          <a:xfrm>
            <a:off x="3978965" y="5358868"/>
            <a:ext cx="1990838" cy="1437565"/>
          </a:xfrm>
          <a:prstGeom prst="rect">
            <a:avLst/>
          </a:prstGeom>
        </p:spPr>
      </p:pic>
      <p:pic>
        <p:nvPicPr>
          <p:cNvPr id="9" name="Picture 8"/>
          <p:cNvPicPr>
            <a:picLocks noChangeAspect="1"/>
          </p:cNvPicPr>
          <p:nvPr/>
        </p:nvPicPr>
        <p:blipFill>
          <a:blip r:embed="rId5"/>
          <a:stretch>
            <a:fillRect/>
          </a:stretch>
        </p:blipFill>
        <p:spPr>
          <a:xfrm>
            <a:off x="6273039" y="5398631"/>
            <a:ext cx="1989785" cy="1413795"/>
          </a:xfrm>
          <a:prstGeom prst="rect">
            <a:avLst/>
          </a:prstGeom>
        </p:spPr>
      </p:pic>
      <p:sp>
        <p:nvSpPr>
          <p:cNvPr id="10" name="TextBox 9"/>
          <p:cNvSpPr txBox="1"/>
          <p:nvPr/>
        </p:nvSpPr>
        <p:spPr>
          <a:xfrm>
            <a:off x="1522250" y="5108484"/>
            <a:ext cx="1779021" cy="282385"/>
          </a:xfrm>
          <a:prstGeom prst="rect">
            <a:avLst/>
          </a:prstGeom>
          <a:noFill/>
        </p:spPr>
        <p:txBody>
          <a:bodyPr wrap="square" rtlCol="0">
            <a:spAutoFit/>
          </a:bodyPr>
          <a:lstStyle/>
          <a:p>
            <a:pPr algn="ctr"/>
            <a:r>
              <a:rPr lang="en-US" sz="1235" dirty="0"/>
              <a:t>Exponential decay</a:t>
            </a:r>
          </a:p>
        </p:txBody>
      </p:sp>
      <p:sp>
        <p:nvSpPr>
          <p:cNvPr id="11" name="TextBox 10"/>
          <p:cNvSpPr txBox="1"/>
          <p:nvPr/>
        </p:nvSpPr>
        <p:spPr>
          <a:xfrm>
            <a:off x="4093247" y="5119916"/>
            <a:ext cx="1779021" cy="282385"/>
          </a:xfrm>
          <a:prstGeom prst="rect">
            <a:avLst/>
          </a:prstGeom>
          <a:noFill/>
        </p:spPr>
        <p:txBody>
          <a:bodyPr wrap="square" rtlCol="0">
            <a:spAutoFit/>
          </a:bodyPr>
          <a:lstStyle/>
          <a:p>
            <a:pPr algn="ctr"/>
            <a:r>
              <a:rPr lang="en-US" sz="1235" dirty="0"/>
              <a:t>Cosine decay</a:t>
            </a:r>
          </a:p>
        </p:txBody>
      </p:sp>
      <p:sp>
        <p:nvSpPr>
          <p:cNvPr id="12" name="TextBox 11"/>
          <p:cNvSpPr txBox="1"/>
          <p:nvPr/>
        </p:nvSpPr>
        <p:spPr>
          <a:xfrm>
            <a:off x="6414558" y="5144485"/>
            <a:ext cx="1779021" cy="282385"/>
          </a:xfrm>
          <a:prstGeom prst="rect">
            <a:avLst/>
          </a:prstGeom>
          <a:noFill/>
        </p:spPr>
        <p:txBody>
          <a:bodyPr wrap="square" rtlCol="0">
            <a:spAutoFit/>
          </a:bodyPr>
          <a:lstStyle/>
          <a:p>
            <a:pPr algn="ctr"/>
            <a:r>
              <a:rPr lang="en-US" sz="1235" dirty="0"/>
              <a:t>Warmup</a:t>
            </a:r>
          </a:p>
        </p:txBody>
      </p:sp>
    </p:spTree>
    <p:extLst>
      <p:ext uri="{BB962C8B-B14F-4D97-AF65-F5344CB8AC3E}">
        <p14:creationId xmlns:p14="http://schemas.microsoft.com/office/powerpoint/2010/main" val="128142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Vanishing Gradient Problem</a:t>
            </a:r>
          </a:p>
        </p:txBody>
      </p:sp>
      <p:sp>
        <p:nvSpPr>
          <p:cNvPr id="3" name="Content Placeholder 2"/>
          <p:cNvSpPr>
            <a:spLocks noGrp="1"/>
          </p:cNvSpPr>
          <p:nvPr>
            <p:ph idx="1"/>
          </p:nvPr>
        </p:nvSpPr>
        <p:spPr/>
        <p:txBody>
          <a:bodyPr/>
          <a:lstStyle/>
          <a:p>
            <a:r>
              <a:rPr lang="en-US" dirty="0"/>
              <a:t>In some cases, during training, the gradients can become either very small (vanishing gradients) of very large (exploding gradients)</a:t>
            </a:r>
          </a:p>
          <a:p>
            <a:pPr lvl="1"/>
            <a:r>
              <a:rPr lang="en-US" dirty="0"/>
              <a:t>They result in very small or very large update of the parameters</a:t>
            </a:r>
          </a:p>
          <a:p>
            <a:pPr lvl="1"/>
            <a:r>
              <a:rPr lang="en-US" dirty="0"/>
              <a:t>Solutions: change learning rate, </a:t>
            </a:r>
            <a:r>
              <a:rPr lang="en-US" dirty="0" err="1"/>
              <a:t>ReLU</a:t>
            </a:r>
            <a:r>
              <a:rPr lang="en-US" dirty="0"/>
              <a:t> activations, regularization, LSTM units in RNNs</a:t>
            </a:r>
          </a:p>
        </p:txBody>
      </p:sp>
      <p:sp>
        <p:nvSpPr>
          <p:cNvPr id="4" name="Content Placeholder 3">
            <a:extLst>
              <a:ext uri="{FF2B5EF4-FFF2-40B4-BE49-F238E27FC236}">
                <a16:creationId xmlns:a16="http://schemas.microsoft.com/office/drawing/2014/main" id="{7C466B87-7F56-4D6E-9004-C5EE013FBEBF}"/>
              </a:ext>
            </a:extLst>
          </p:cNvPr>
          <p:cNvSpPr>
            <a:spLocks noGrp="1"/>
          </p:cNvSpPr>
          <p:nvPr>
            <p:ph idx="10"/>
          </p:nvPr>
        </p:nvSpPr>
        <p:spPr/>
        <p:txBody>
          <a:bodyPr/>
          <a:lstStyle/>
          <a:p>
            <a:r>
              <a:rPr lang="en-US" dirty="0"/>
              <a:t>Training Neural Networks</a:t>
            </a:r>
          </a:p>
          <a:p>
            <a:endParaRPr lang="en-US" dirty="0"/>
          </a:p>
        </p:txBody>
      </p:sp>
      <p:sp>
        <p:nvSpPr>
          <p:cNvPr id="10" name="矩形 136"/>
          <p:cNvSpPr/>
          <p:nvPr/>
        </p:nvSpPr>
        <p:spPr>
          <a:xfrm>
            <a:off x="2826284" y="3407448"/>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11" name="矩形 137"/>
          <p:cNvSpPr/>
          <p:nvPr/>
        </p:nvSpPr>
        <p:spPr>
          <a:xfrm>
            <a:off x="3995919" y="3393024"/>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12" name="矩形 138"/>
          <p:cNvSpPr/>
          <p:nvPr/>
        </p:nvSpPr>
        <p:spPr>
          <a:xfrm>
            <a:off x="5790040" y="3416973"/>
            <a:ext cx="658537" cy="236106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13" name="矩形 140"/>
          <p:cNvSpPr/>
          <p:nvPr/>
        </p:nvSpPr>
        <p:spPr>
          <a:xfrm>
            <a:off x="1782370" y="3431837"/>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cxnSp>
        <p:nvCxnSpPr>
          <p:cNvPr id="14" name="直線單箭頭接點 141"/>
          <p:cNvCxnSpPr/>
          <p:nvPr/>
        </p:nvCxnSpPr>
        <p:spPr>
          <a:xfrm>
            <a:off x="6131341" y="4342049"/>
            <a:ext cx="61879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2"/>
          <p:cNvCxnSpPr/>
          <p:nvPr/>
        </p:nvCxnSpPr>
        <p:spPr>
          <a:xfrm>
            <a:off x="6227796" y="5441364"/>
            <a:ext cx="52233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43"/>
          <p:cNvCxnSpPr/>
          <p:nvPr/>
        </p:nvCxnSpPr>
        <p:spPr>
          <a:xfrm>
            <a:off x="6110267" y="3654870"/>
            <a:ext cx="6398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44"/>
          <p:cNvSpPr/>
          <p:nvPr/>
        </p:nvSpPr>
        <p:spPr>
          <a:xfrm>
            <a:off x="1842712" y="4065095"/>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8" name="矩形 145"/>
          <p:cNvSpPr/>
          <p:nvPr/>
        </p:nvSpPr>
        <p:spPr>
          <a:xfrm>
            <a:off x="1847846" y="3561864"/>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9" name="Object 12"/>
          <p:cNvGraphicFramePr>
            <a:graphicFrameLocks noChangeAspect="1"/>
          </p:cNvGraphicFramePr>
          <p:nvPr/>
        </p:nvGraphicFramePr>
        <p:xfrm>
          <a:off x="1859051" y="3477819"/>
          <a:ext cx="287151" cy="407614"/>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19" name="Object 12"/>
                      <p:cNvPicPr>
                        <a:picLocks noChangeAspect="1" noChangeArrowheads="1"/>
                      </p:cNvPicPr>
                      <p:nvPr/>
                    </p:nvPicPr>
                    <p:blipFill>
                      <a:blip r:embed="rId3"/>
                      <a:srcRect/>
                      <a:stretch>
                        <a:fillRect/>
                      </a:stretch>
                    </p:blipFill>
                    <p:spPr bwMode="auto">
                      <a:xfrm>
                        <a:off x="1859051" y="3477819"/>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2"/>
          <p:cNvGraphicFramePr>
            <a:graphicFrameLocks noChangeAspect="1"/>
          </p:cNvGraphicFramePr>
          <p:nvPr/>
        </p:nvGraphicFramePr>
        <p:xfrm>
          <a:off x="1863724" y="3991993"/>
          <a:ext cx="310963" cy="407614"/>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20" name="Object 12"/>
                      <p:cNvPicPr>
                        <a:picLocks noChangeAspect="1" noChangeArrowheads="1"/>
                      </p:cNvPicPr>
                      <p:nvPr/>
                    </p:nvPicPr>
                    <p:blipFill>
                      <a:blip r:embed="rId5"/>
                      <a:srcRect/>
                      <a:stretch>
                        <a:fillRect/>
                      </a:stretch>
                    </p:blipFill>
                    <p:spPr bwMode="auto">
                      <a:xfrm>
                        <a:off x="1863724" y="3991993"/>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橢圓 148"/>
          <p:cNvSpPr/>
          <p:nvPr/>
        </p:nvSpPr>
        <p:spPr>
          <a:xfrm>
            <a:off x="2911969" y="3417155"/>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2" name="橢圓 149"/>
          <p:cNvSpPr/>
          <p:nvPr/>
        </p:nvSpPr>
        <p:spPr>
          <a:xfrm>
            <a:off x="2914036" y="410412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3" name="橢圓 150"/>
          <p:cNvSpPr/>
          <p:nvPr/>
        </p:nvSpPr>
        <p:spPr>
          <a:xfrm>
            <a:off x="2903771" y="5187669"/>
            <a:ext cx="506610" cy="5066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24" name="文字方塊 151"/>
          <p:cNvSpPr txBox="1"/>
          <p:nvPr/>
        </p:nvSpPr>
        <p:spPr>
          <a:xfrm rot="5400000">
            <a:off x="2901348" y="448236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5" name="矩形 152"/>
          <p:cNvSpPr/>
          <p:nvPr/>
        </p:nvSpPr>
        <p:spPr>
          <a:xfrm>
            <a:off x="1851116" y="5298410"/>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26" name="Object 12"/>
          <p:cNvGraphicFramePr>
            <a:graphicFrameLocks noChangeAspect="1"/>
          </p:cNvGraphicFramePr>
          <p:nvPr/>
        </p:nvGraphicFramePr>
        <p:xfrm>
          <a:off x="1848367" y="5213481"/>
          <a:ext cx="359989" cy="431426"/>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26" name="Object 12"/>
                      <p:cNvPicPr>
                        <a:picLocks noChangeAspect="1" noChangeArrowheads="1"/>
                      </p:cNvPicPr>
                      <p:nvPr/>
                    </p:nvPicPr>
                    <p:blipFill>
                      <a:blip r:embed="rId7"/>
                      <a:srcRect/>
                      <a:stretch>
                        <a:fillRect/>
                      </a:stretch>
                    </p:blipFill>
                    <p:spPr bwMode="auto">
                      <a:xfrm>
                        <a:off x="1848367" y="5213481"/>
                        <a:ext cx="359989"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154"/>
          <p:cNvSpPr txBox="1"/>
          <p:nvPr/>
        </p:nvSpPr>
        <p:spPr>
          <a:xfrm rot="5400000">
            <a:off x="1741645" y="447191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28" name="橢圓 155"/>
          <p:cNvSpPr/>
          <p:nvPr/>
        </p:nvSpPr>
        <p:spPr>
          <a:xfrm>
            <a:off x="4072759" y="3417155"/>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29" name="橢圓 156"/>
          <p:cNvSpPr/>
          <p:nvPr/>
        </p:nvSpPr>
        <p:spPr>
          <a:xfrm>
            <a:off x="4074826" y="4104129"/>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30" name="橢圓 157"/>
          <p:cNvSpPr/>
          <p:nvPr/>
        </p:nvSpPr>
        <p:spPr>
          <a:xfrm>
            <a:off x="4064561" y="5187669"/>
            <a:ext cx="506610" cy="5066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588"/>
          </a:p>
        </p:txBody>
      </p:sp>
      <p:sp>
        <p:nvSpPr>
          <p:cNvPr id="31" name="文字方塊 158"/>
          <p:cNvSpPr txBox="1"/>
          <p:nvPr/>
        </p:nvSpPr>
        <p:spPr>
          <a:xfrm rot="5400000">
            <a:off x="4062138" y="448236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2" name="橢圓 159"/>
          <p:cNvSpPr/>
          <p:nvPr/>
        </p:nvSpPr>
        <p:spPr>
          <a:xfrm>
            <a:off x="5856961" y="3409820"/>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3" name="橢圓 160"/>
          <p:cNvSpPr/>
          <p:nvPr/>
        </p:nvSpPr>
        <p:spPr>
          <a:xfrm>
            <a:off x="5859027" y="4080328"/>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4" name="橢圓 161"/>
          <p:cNvSpPr/>
          <p:nvPr/>
        </p:nvSpPr>
        <p:spPr>
          <a:xfrm>
            <a:off x="5865229" y="5180334"/>
            <a:ext cx="506610" cy="5066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35" name="文字方塊 162"/>
          <p:cNvSpPr txBox="1"/>
          <p:nvPr/>
        </p:nvSpPr>
        <p:spPr>
          <a:xfrm rot="5400000">
            <a:off x="5862805" y="447223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6" name="文字方塊 163"/>
          <p:cNvSpPr txBox="1"/>
          <p:nvPr/>
        </p:nvSpPr>
        <p:spPr>
          <a:xfrm>
            <a:off x="4577506" y="3365464"/>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7" name="文字方塊 164"/>
          <p:cNvSpPr txBox="1"/>
          <p:nvPr/>
        </p:nvSpPr>
        <p:spPr>
          <a:xfrm>
            <a:off x="4593055" y="4058551"/>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8" name="文字方塊 165"/>
          <p:cNvSpPr txBox="1"/>
          <p:nvPr/>
        </p:nvSpPr>
        <p:spPr>
          <a:xfrm>
            <a:off x="4603802" y="5167044"/>
            <a:ext cx="678756" cy="852798"/>
          </a:xfrm>
          <a:prstGeom prst="rect">
            <a:avLst/>
          </a:prstGeom>
          <a:noFill/>
        </p:spPr>
        <p:txBody>
          <a:bodyPr wrap="square" rtlCol="0">
            <a:spAutoFit/>
          </a:bodyPr>
          <a:lstStyle/>
          <a:p>
            <a:pPr algn="ctr"/>
            <a:r>
              <a:rPr lang="en-US" altLang="zh-TW" sz="2471" dirty="0"/>
              <a:t>……</a:t>
            </a:r>
            <a:endParaRPr lang="zh-TW" altLang="en-US" sz="2471" dirty="0"/>
          </a:p>
        </p:txBody>
      </p:sp>
      <p:cxnSp>
        <p:nvCxnSpPr>
          <p:cNvPr id="39" name="直線單箭頭接點 166"/>
          <p:cNvCxnSpPr>
            <a:stCxn id="21" idx="6"/>
            <a:endCxn id="28" idx="2"/>
          </p:cNvCxnSpPr>
          <p:nvPr/>
        </p:nvCxnSpPr>
        <p:spPr>
          <a:xfrm>
            <a:off x="3418579" y="3670460"/>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67"/>
          <p:cNvCxnSpPr/>
          <p:nvPr/>
        </p:nvCxnSpPr>
        <p:spPr>
          <a:xfrm>
            <a:off x="3418579" y="4369065"/>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68"/>
          <p:cNvCxnSpPr/>
          <p:nvPr/>
        </p:nvCxnSpPr>
        <p:spPr>
          <a:xfrm>
            <a:off x="3410381" y="5447273"/>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69"/>
          <p:cNvCxnSpPr>
            <a:stCxn id="22" idx="6"/>
            <a:endCxn id="28" idx="2"/>
          </p:cNvCxnSpPr>
          <p:nvPr/>
        </p:nvCxnSpPr>
        <p:spPr>
          <a:xfrm flipV="1">
            <a:off x="3420646" y="3670460"/>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70"/>
          <p:cNvCxnSpPr>
            <a:stCxn id="21" idx="6"/>
            <a:endCxn id="29" idx="2"/>
          </p:cNvCxnSpPr>
          <p:nvPr/>
        </p:nvCxnSpPr>
        <p:spPr>
          <a:xfrm>
            <a:off x="3418580" y="3670460"/>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71"/>
          <p:cNvCxnSpPr>
            <a:stCxn id="21" idx="6"/>
            <a:endCxn id="30" idx="2"/>
          </p:cNvCxnSpPr>
          <p:nvPr/>
        </p:nvCxnSpPr>
        <p:spPr>
          <a:xfrm>
            <a:off x="3418580" y="3670460"/>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72"/>
          <p:cNvCxnSpPr>
            <a:stCxn id="22" idx="6"/>
            <a:endCxn id="30" idx="2"/>
          </p:cNvCxnSpPr>
          <p:nvPr/>
        </p:nvCxnSpPr>
        <p:spPr>
          <a:xfrm>
            <a:off x="3420646" y="4357434"/>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73"/>
          <p:cNvCxnSpPr>
            <a:stCxn id="23" idx="6"/>
            <a:endCxn id="28" idx="2"/>
          </p:cNvCxnSpPr>
          <p:nvPr/>
        </p:nvCxnSpPr>
        <p:spPr>
          <a:xfrm flipV="1">
            <a:off x="3410382" y="3670460"/>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74"/>
          <p:cNvCxnSpPr>
            <a:stCxn id="23" idx="6"/>
            <a:endCxn id="29" idx="2"/>
          </p:cNvCxnSpPr>
          <p:nvPr/>
        </p:nvCxnSpPr>
        <p:spPr>
          <a:xfrm flipV="1">
            <a:off x="3410382" y="4357434"/>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75"/>
          <p:cNvCxnSpPr>
            <a:endCxn id="21" idx="2"/>
          </p:cNvCxnSpPr>
          <p:nvPr/>
        </p:nvCxnSpPr>
        <p:spPr>
          <a:xfrm flipV="1">
            <a:off x="2153675" y="3670461"/>
            <a:ext cx="758294" cy="26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76"/>
          <p:cNvCxnSpPr>
            <a:stCxn id="18" idx="3"/>
            <a:endCxn id="22" idx="2"/>
          </p:cNvCxnSpPr>
          <p:nvPr/>
        </p:nvCxnSpPr>
        <p:spPr>
          <a:xfrm>
            <a:off x="2150405" y="3713143"/>
            <a:ext cx="763631" cy="6442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77"/>
          <p:cNvCxnSpPr>
            <a:stCxn id="18" idx="3"/>
            <a:endCxn id="23" idx="2"/>
          </p:cNvCxnSpPr>
          <p:nvPr/>
        </p:nvCxnSpPr>
        <p:spPr>
          <a:xfrm>
            <a:off x="2150404" y="3713143"/>
            <a:ext cx="753367" cy="1727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78"/>
          <p:cNvCxnSpPr>
            <a:stCxn id="20" idx="3"/>
            <a:endCxn id="21" idx="2"/>
          </p:cNvCxnSpPr>
          <p:nvPr/>
        </p:nvCxnSpPr>
        <p:spPr>
          <a:xfrm flipV="1">
            <a:off x="2174687" y="3670460"/>
            <a:ext cx="737283" cy="525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79"/>
          <p:cNvCxnSpPr>
            <a:stCxn id="17" idx="3"/>
            <a:endCxn id="22" idx="2"/>
          </p:cNvCxnSpPr>
          <p:nvPr/>
        </p:nvCxnSpPr>
        <p:spPr>
          <a:xfrm>
            <a:off x="2145271" y="4216375"/>
            <a:ext cx="768765" cy="1410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80"/>
          <p:cNvCxnSpPr>
            <a:stCxn id="17" idx="3"/>
            <a:endCxn id="23" idx="2"/>
          </p:cNvCxnSpPr>
          <p:nvPr/>
        </p:nvCxnSpPr>
        <p:spPr>
          <a:xfrm>
            <a:off x="2145271" y="4216375"/>
            <a:ext cx="758501" cy="1224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181"/>
          <p:cNvCxnSpPr>
            <a:stCxn id="26" idx="3"/>
            <a:endCxn id="21" idx="2"/>
          </p:cNvCxnSpPr>
          <p:nvPr/>
        </p:nvCxnSpPr>
        <p:spPr>
          <a:xfrm flipV="1">
            <a:off x="2208356" y="3670461"/>
            <a:ext cx="703613" cy="175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182"/>
          <p:cNvCxnSpPr>
            <a:stCxn id="26" idx="3"/>
            <a:endCxn id="22" idx="2"/>
          </p:cNvCxnSpPr>
          <p:nvPr/>
        </p:nvCxnSpPr>
        <p:spPr>
          <a:xfrm flipV="1">
            <a:off x="2185090" y="4357434"/>
            <a:ext cx="728946" cy="10717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183"/>
          <p:cNvCxnSpPr>
            <a:stCxn id="26" idx="3"/>
            <a:endCxn id="23" idx="2"/>
          </p:cNvCxnSpPr>
          <p:nvPr/>
        </p:nvCxnSpPr>
        <p:spPr>
          <a:xfrm>
            <a:off x="2185090" y="5429145"/>
            <a:ext cx="718682" cy="118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群組 6"/>
          <p:cNvGrpSpPr/>
          <p:nvPr/>
        </p:nvGrpSpPr>
        <p:grpSpPr>
          <a:xfrm>
            <a:off x="6599255" y="3378596"/>
            <a:ext cx="852798" cy="2294140"/>
            <a:chOff x="7512090" y="1462486"/>
            <a:chExt cx="966505" cy="2600026"/>
          </a:xfrm>
        </p:grpSpPr>
        <p:sp>
          <p:nvSpPr>
            <p:cNvPr id="58" name="文字方塊 184"/>
            <p:cNvSpPr txBox="1"/>
            <p:nvPr/>
          </p:nvSpPr>
          <p:spPr>
            <a:xfrm rot="5400000">
              <a:off x="7610714" y="2759664"/>
              <a:ext cx="769257" cy="966505"/>
            </a:xfrm>
            <a:prstGeom prst="rect">
              <a:avLst/>
            </a:prstGeom>
            <a:noFill/>
          </p:spPr>
          <p:txBody>
            <a:bodyPr wrap="square" rtlCol="0">
              <a:spAutoFit/>
            </a:bodyPr>
            <a:lstStyle/>
            <a:p>
              <a:pPr algn="ctr"/>
              <a:r>
                <a:rPr lang="en-US" altLang="zh-TW" sz="2471" dirty="0"/>
                <a:t>……</a:t>
              </a:r>
              <a:endParaRPr lang="zh-TW" altLang="en-US" sz="2471" dirty="0"/>
            </a:p>
          </p:txBody>
        </p:sp>
        <p:sp>
          <p:nvSpPr>
            <p:cNvPr id="59" name="文字方塊 185"/>
            <p:cNvSpPr txBox="1"/>
            <p:nvPr/>
          </p:nvSpPr>
          <p:spPr>
            <a:xfrm>
              <a:off x="7679806" y="1462486"/>
              <a:ext cx="631069" cy="535574"/>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60" name="文字方塊 186"/>
            <p:cNvSpPr txBox="1"/>
            <p:nvPr/>
          </p:nvSpPr>
          <p:spPr>
            <a:xfrm>
              <a:off x="7668524" y="2260706"/>
              <a:ext cx="631069" cy="535574"/>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61" name="文字方塊 187"/>
            <p:cNvSpPr txBox="1"/>
            <p:nvPr/>
          </p:nvSpPr>
          <p:spPr>
            <a:xfrm>
              <a:off x="7668524" y="3526938"/>
              <a:ext cx="631069" cy="535574"/>
            </a:xfrm>
            <a:prstGeom prst="rect">
              <a:avLst/>
            </a:prstGeom>
            <a:noFill/>
          </p:spPr>
          <p:txBody>
            <a:bodyPr wrap="square" rtlCol="0">
              <a:spAutoFit/>
            </a:bodyPr>
            <a:lstStyle/>
            <a:p>
              <a:r>
                <a:rPr lang="en-US" altLang="zh-TW" sz="2471" dirty="0" err="1"/>
                <a:t>y</a:t>
              </a:r>
              <a:r>
                <a:rPr lang="en-US" altLang="zh-TW" sz="2471" baseline="-25000" dirty="0" err="1"/>
                <a:t>M</a:t>
              </a:r>
              <a:endParaRPr lang="zh-TW" altLang="en-US" sz="2471" baseline="-25000" dirty="0"/>
            </a:p>
          </p:txBody>
        </p:sp>
      </p:grpSp>
      <p:cxnSp>
        <p:nvCxnSpPr>
          <p:cNvPr id="62" name="直線單箭頭接點 188"/>
          <p:cNvCxnSpPr/>
          <p:nvPr/>
        </p:nvCxnSpPr>
        <p:spPr>
          <a:xfrm>
            <a:off x="5204549" y="3680681"/>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189"/>
          <p:cNvCxnSpPr/>
          <p:nvPr/>
        </p:nvCxnSpPr>
        <p:spPr>
          <a:xfrm>
            <a:off x="5204549" y="4379285"/>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190"/>
          <p:cNvCxnSpPr/>
          <p:nvPr/>
        </p:nvCxnSpPr>
        <p:spPr>
          <a:xfrm>
            <a:off x="5196351" y="5457493"/>
            <a:ext cx="654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191"/>
          <p:cNvCxnSpPr/>
          <p:nvPr/>
        </p:nvCxnSpPr>
        <p:spPr>
          <a:xfrm flipV="1">
            <a:off x="5206615" y="3680680"/>
            <a:ext cx="652114"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192"/>
          <p:cNvCxnSpPr/>
          <p:nvPr/>
        </p:nvCxnSpPr>
        <p:spPr>
          <a:xfrm>
            <a:off x="5204549" y="3680680"/>
            <a:ext cx="656246" cy="6869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193"/>
          <p:cNvCxnSpPr/>
          <p:nvPr/>
        </p:nvCxnSpPr>
        <p:spPr>
          <a:xfrm>
            <a:off x="5204550" y="3680680"/>
            <a:ext cx="645982"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194"/>
          <p:cNvCxnSpPr/>
          <p:nvPr/>
        </p:nvCxnSpPr>
        <p:spPr>
          <a:xfrm>
            <a:off x="5206616" y="4367654"/>
            <a:ext cx="643916"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195"/>
          <p:cNvCxnSpPr/>
          <p:nvPr/>
        </p:nvCxnSpPr>
        <p:spPr>
          <a:xfrm flipV="1">
            <a:off x="5196352" y="3680680"/>
            <a:ext cx="662378" cy="1770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196"/>
          <p:cNvCxnSpPr/>
          <p:nvPr/>
        </p:nvCxnSpPr>
        <p:spPr>
          <a:xfrm flipV="1">
            <a:off x="5196352" y="4367654"/>
            <a:ext cx="664444" cy="108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圖說文字 127"/>
          <p:cNvSpPr/>
          <p:nvPr/>
        </p:nvSpPr>
        <p:spPr>
          <a:xfrm>
            <a:off x="1527367" y="5934353"/>
            <a:ext cx="3426716" cy="356067"/>
          </a:xfrm>
          <a:prstGeom prst="wedgeRectCallout">
            <a:avLst>
              <a:gd name="adj1" fmla="val 11157"/>
              <a:gd name="adj2" fmla="val -1851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765" dirty="0"/>
              <a:t>Small gradients, learns very slow</a:t>
            </a:r>
            <a:endParaRPr lang="zh-TW" altLang="en-US" sz="1765" dirty="0"/>
          </a:p>
        </p:txBody>
      </p:sp>
      <p:sp>
        <p:nvSpPr>
          <p:cNvPr id="72" name="TextBox 71">
            <a:extLst>
              <a:ext uri="{FF2B5EF4-FFF2-40B4-BE49-F238E27FC236}">
                <a16:creationId xmlns:a16="http://schemas.microsoft.com/office/drawing/2014/main" id="{B12FA439-A590-47C8-8F8A-CD119D8CE28D}"/>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3405852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3" name="Content Placeholder 2"/>
          <p:cNvSpPr>
            <a:spLocks noGrp="1"/>
          </p:cNvSpPr>
          <p:nvPr>
            <p:ph idx="1"/>
          </p:nvPr>
        </p:nvSpPr>
        <p:spPr>
          <a:xfrm>
            <a:off x="378594" y="1844827"/>
            <a:ext cx="4439073" cy="4736177"/>
          </a:xfrm>
        </p:spPr>
        <p:txBody>
          <a:bodyPr/>
          <a:lstStyle/>
          <a:p>
            <a:r>
              <a:rPr lang="en-US" b="1" i="1" dirty="0" err="1">
                <a:solidFill>
                  <a:srgbClr val="0070C0"/>
                </a:solidFill>
              </a:rPr>
              <a:t>Underfitting</a:t>
            </a:r>
            <a:endParaRPr lang="en-US" dirty="0"/>
          </a:p>
          <a:p>
            <a:pPr lvl="1"/>
            <a:r>
              <a:rPr lang="en-US" dirty="0"/>
              <a:t>The model is too “simple” to represent all the relevant class characteristics</a:t>
            </a:r>
          </a:p>
          <a:p>
            <a:pPr lvl="1"/>
            <a:r>
              <a:rPr lang="en-US" dirty="0"/>
              <a:t>E.g., model with too few parameters</a:t>
            </a:r>
          </a:p>
          <a:p>
            <a:pPr lvl="1"/>
            <a:r>
              <a:rPr lang="en-US" dirty="0"/>
              <a:t>Produces high error on the training set and high error on the validation set</a:t>
            </a:r>
          </a:p>
          <a:p>
            <a:endParaRPr lang="en-US" b="1" i="1" dirty="0">
              <a:solidFill>
                <a:srgbClr val="0070C0"/>
              </a:solidFill>
            </a:endParaRPr>
          </a:p>
          <a:p>
            <a:endParaRPr lang="en-US" b="1" i="1" dirty="0">
              <a:solidFill>
                <a:srgbClr val="0070C0"/>
              </a:solidFill>
            </a:endParaRPr>
          </a:p>
          <a:p>
            <a:r>
              <a:rPr lang="en-US" b="1" i="1" dirty="0">
                <a:solidFill>
                  <a:srgbClr val="0070C0"/>
                </a:solidFill>
              </a:rPr>
              <a:t>Overfitting</a:t>
            </a:r>
          </a:p>
          <a:p>
            <a:pPr lvl="1"/>
            <a:r>
              <a:rPr lang="en-US" dirty="0"/>
              <a:t>The model is too “complex” and fits irrelevant characteristics (noise) in the data</a:t>
            </a:r>
          </a:p>
          <a:p>
            <a:pPr lvl="1"/>
            <a:r>
              <a:rPr lang="en-US" dirty="0"/>
              <a:t>E.g., model with too many parameters</a:t>
            </a:r>
          </a:p>
          <a:p>
            <a:pPr lvl="1"/>
            <a:r>
              <a:rPr lang="en-US" dirty="0"/>
              <a:t>Produces low error on the training error and high error on the validation set</a:t>
            </a:r>
          </a:p>
          <a:p>
            <a:endParaRPr lang="en-US" dirty="0"/>
          </a:p>
        </p:txBody>
      </p:sp>
      <p:sp>
        <p:nvSpPr>
          <p:cNvPr id="6" name="Content Placeholder 5">
            <a:extLst>
              <a:ext uri="{FF2B5EF4-FFF2-40B4-BE49-F238E27FC236}">
                <a16:creationId xmlns:a16="http://schemas.microsoft.com/office/drawing/2014/main" id="{B07FBA42-F4FA-48B9-8C14-533E6DE702ED}"/>
              </a:ext>
            </a:extLst>
          </p:cNvPr>
          <p:cNvSpPr>
            <a:spLocks noGrp="1"/>
          </p:cNvSpPr>
          <p:nvPr>
            <p:ph idx="10"/>
          </p:nvPr>
        </p:nvSpPr>
        <p:spPr/>
        <p:txBody>
          <a:bodyPr/>
          <a:lstStyle/>
          <a:p>
            <a:r>
              <a:rPr lang="en-US" dirty="0"/>
              <a:t>Generalization</a:t>
            </a:r>
          </a:p>
        </p:txBody>
      </p:sp>
      <p:pic>
        <p:nvPicPr>
          <p:cNvPr id="10"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74733" t="38327" b="31597"/>
          <a:stretch/>
        </p:blipFill>
        <p:spPr bwMode="auto">
          <a:xfrm>
            <a:off x="5016756" y="4458019"/>
            <a:ext cx="1884788" cy="1777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75816" t="69720"/>
          <a:stretch/>
        </p:blipFill>
        <p:spPr bwMode="auto">
          <a:xfrm>
            <a:off x="7100632" y="4458019"/>
            <a:ext cx="1791848" cy="17773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20578" t="69722" r="54512" b="202"/>
          <a:stretch/>
        </p:blipFill>
        <p:spPr bwMode="auto">
          <a:xfrm>
            <a:off x="6901544" y="2074256"/>
            <a:ext cx="1927400" cy="18436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20578" t="38582" r="54863" b="31567"/>
          <a:stretch/>
        </p:blipFill>
        <p:spPr bwMode="auto">
          <a:xfrm>
            <a:off x="5016755" y="2073325"/>
            <a:ext cx="1842558" cy="17743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04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404666"/>
            <a:ext cx="8875059" cy="926976"/>
          </a:xfrm>
        </p:spPr>
        <p:txBody>
          <a:bodyPr>
            <a:normAutofit/>
          </a:bodyPr>
          <a:lstStyle/>
          <a:p>
            <a:r>
              <a:rPr lang="en-US" dirty="0"/>
              <a:t>Overfitting</a:t>
            </a:r>
          </a:p>
        </p:txBody>
      </p:sp>
      <p:sp>
        <p:nvSpPr>
          <p:cNvPr id="3" name="Content Placeholder 2"/>
          <p:cNvSpPr>
            <a:spLocks noGrp="1"/>
          </p:cNvSpPr>
          <p:nvPr>
            <p:ph idx="1"/>
          </p:nvPr>
        </p:nvSpPr>
        <p:spPr>
          <a:xfrm>
            <a:off x="378594" y="1844827"/>
            <a:ext cx="8456704" cy="4736177"/>
          </a:xfrm>
        </p:spPr>
        <p:txBody>
          <a:bodyPr/>
          <a:lstStyle/>
          <a:p>
            <a:r>
              <a:rPr lang="en-US" dirty="0"/>
              <a:t>Overfitting – a model with high capacity fits the noise in the data instead of the underlying relationship</a:t>
            </a:r>
          </a:p>
          <a:p>
            <a:endParaRPr lang="en-US" dirty="0"/>
          </a:p>
          <a:p>
            <a:endParaRPr lang="en-US" dirty="0"/>
          </a:p>
          <a:p>
            <a:endParaRPr lang="en-US" dirty="0"/>
          </a:p>
        </p:txBody>
      </p:sp>
      <p:sp>
        <p:nvSpPr>
          <p:cNvPr id="8" name="Content Placeholder 7">
            <a:extLst>
              <a:ext uri="{FF2B5EF4-FFF2-40B4-BE49-F238E27FC236}">
                <a16:creationId xmlns:a16="http://schemas.microsoft.com/office/drawing/2014/main" id="{31262A09-6F66-4DFB-9B20-03A632E4F017}"/>
              </a:ext>
            </a:extLst>
          </p:cNvPr>
          <p:cNvSpPr>
            <a:spLocks noGrp="1"/>
          </p:cNvSpPr>
          <p:nvPr>
            <p:ph idx="10"/>
          </p:nvPr>
        </p:nvSpPr>
        <p:spPr>
          <a:xfrm>
            <a:off x="378594" y="1332297"/>
            <a:ext cx="5464136" cy="309082"/>
          </a:xfrm>
        </p:spPr>
        <p:txBody>
          <a:bodyPr/>
          <a:lstStyle/>
          <a:p>
            <a:r>
              <a:rPr lang="en-US" dirty="0"/>
              <a:t>Generalization</a:t>
            </a:r>
          </a:p>
        </p:txBody>
      </p:sp>
      <p:pic>
        <p:nvPicPr>
          <p:cNvPr id="4" name="Εικόνα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 b="18611"/>
          <a:stretch/>
        </p:blipFill>
        <p:spPr>
          <a:xfrm>
            <a:off x="5270901" y="4630218"/>
            <a:ext cx="3208149" cy="1918044"/>
          </a:xfrm>
          <a:prstGeom prst="rect">
            <a:avLst/>
          </a:prstGeom>
        </p:spPr>
      </p:pic>
      <p:sp>
        <p:nvSpPr>
          <p:cNvPr id="5" name="TextBox 4"/>
          <p:cNvSpPr txBox="1"/>
          <p:nvPr/>
        </p:nvSpPr>
        <p:spPr>
          <a:xfrm>
            <a:off x="886885" y="6640746"/>
            <a:ext cx="7687913" cy="228076"/>
          </a:xfrm>
          <a:prstGeom prst="rect">
            <a:avLst/>
          </a:prstGeom>
          <a:noFill/>
        </p:spPr>
        <p:txBody>
          <a:bodyPr wrap="square" rtlCol="0">
            <a:spAutoFit/>
          </a:bodyPr>
          <a:lstStyle/>
          <a:p>
            <a:pPr algn="ctr"/>
            <a:r>
              <a:rPr lang="en-US" sz="882" dirty="0"/>
              <a:t>Picture from: </a:t>
            </a:r>
            <a:r>
              <a:rPr lang="en-US" sz="882" dirty="0">
                <a:hlinkClick r:id="rId5"/>
              </a:rPr>
              <a:t>http://cs231n.github.io/assets/nn1/layer_sizes.jpeg</a:t>
            </a:r>
            <a:endParaRPr lang="en-US" sz="882" dirty="0"/>
          </a:p>
        </p:txBody>
      </p:sp>
      <p:pic>
        <p:nvPicPr>
          <p:cNvPr id="6" name="Εικόνα 12">
            <a:extLst>
              <a:ext uri="{FF2B5EF4-FFF2-40B4-BE49-F238E27FC236}">
                <a16:creationId xmlns:a16="http://schemas.microsoft.com/office/drawing/2014/main" id="{E2DFE7DF-857A-4E01-8815-C42087CD35E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20377" y="2591077"/>
            <a:ext cx="4748328" cy="1918044"/>
          </a:xfrm>
          <a:prstGeom prst="rect">
            <a:avLst/>
          </a:prstGeom>
        </p:spPr>
      </p:pic>
      <p:sp>
        <p:nvSpPr>
          <p:cNvPr id="7" name="Content Placeholder 2">
            <a:extLst>
              <a:ext uri="{FF2B5EF4-FFF2-40B4-BE49-F238E27FC236}">
                <a16:creationId xmlns:a16="http://schemas.microsoft.com/office/drawing/2014/main" id="{D0D8AFCC-962C-4D15-B94B-21027735CBA4}"/>
              </a:ext>
            </a:extLst>
          </p:cNvPr>
          <p:cNvSpPr txBox="1">
            <a:spLocks/>
          </p:cNvSpPr>
          <p:nvPr/>
        </p:nvSpPr>
        <p:spPr>
          <a:xfrm>
            <a:off x="378594" y="4953876"/>
            <a:ext cx="4447552" cy="1270729"/>
          </a:xfrm>
          <a:prstGeom prst="rect">
            <a:avLst/>
          </a:prstGeom>
        </p:spPr>
        <p:txBody>
          <a:bodyPr vert="horz" lIns="80682" tIns="40341" rIns="80682" bIns="40341"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65" dirty="0"/>
              <a:t>The model may fit the training data very well, but fails to </a:t>
            </a:r>
            <a:r>
              <a:rPr lang="en-US" sz="1765" dirty="0">
                <a:solidFill>
                  <a:srgbClr val="FF0000"/>
                </a:solidFill>
              </a:rPr>
              <a:t>generalize</a:t>
            </a:r>
            <a:r>
              <a:rPr lang="en-US" sz="1765" dirty="0"/>
              <a:t> to new examples (test or validation data)</a:t>
            </a:r>
          </a:p>
          <a:p>
            <a:endParaRPr lang="en-US" sz="2118" dirty="0"/>
          </a:p>
        </p:txBody>
      </p:sp>
    </p:spTree>
    <p:extLst>
      <p:ext uri="{BB962C8B-B14F-4D97-AF65-F5344CB8AC3E}">
        <p14:creationId xmlns:p14="http://schemas.microsoft.com/office/powerpoint/2010/main" val="1420032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𝟐</m:t>
                        </m:r>
                      </m:sub>
                    </m:sSub>
                  </m:oMath>
                </a14:m>
                <a:r>
                  <a:rPr lang="en-US" b="1" i="1" dirty="0">
                    <a:solidFill>
                      <a:srgbClr val="0070C0"/>
                    </a:solidFill>
                  </a:rPr>
                  <a:t> weight decay</a:t>
                </a:r>
              </a:p>
              <a:p>
                <a:pPr lvl="1"/>
                <a:r>
                  <a:rPr lang="en-US" dirty="0"/>
                  <a:t>A regularization term that penalizes large weights is added to the loss function</a:t>
                </a:r>
              </a:p>
              <a:p>
                <a:pPr lvl="1"/>
                <a:endParaRPr lang="en-US" sz="706" dirty="0"/>
              </a:p>
              <a:p>
                <a:pPr lvl="1"/>
                <a:endParaRPr lang="en-US" sz="706" dirty="0"/>
              </a:p>
              <a:p>
                <a:pPr lvl="1"/>
                <a:endParaRPr lang="en-US" sz="706" dirty="0"/>
              </a:p>
              <a:p>
                <a:pPr lvl="1"/>
                <a:endParaRPr lang="en-US" sz="706" dirty="0"/>
              </a:p>
              <a:p>
                <a:pPr marL="403400" lvl="1" indent="0">
                  <a:buNone/>
                </a:pPr>
                <a14:m>
                  <m:oMathPara xmlns:m="http://schemas.openxmlformats.org/officeDocument/2006/math">
                    <m:oMathParaPr>
                      <m:jc m:val="center"/>
                    </m:oMathParaPr>
                    <m:oMath xmlns:m="http://schemas.openxmlformats.org/officeDocument/2006/math">
                      <m:sSub>
                        <m:sSubPr>
                          <m:ctrlPr>
                            <a:rPr lang="en-US" sz="2118" i="1">
                              <a:latin typeface="Cambria Math" panose="02040503050406030204" pitchFamily="18" charset="0"/>
                            </a:rPr>
                          </m:ctrlPr>
                        </m:sSubPr>
                        <m:e>
                          <m:r>
                            <a:rPr lang="en-US" sz="2118" i="1">
                              <a:latin typeface="Cambria Math" panose="02040503050406030204" pitchFamily="18" charset="0"/>
                              <a:ea typeface="Cambria Math" panose="02040503050406030204" pitchFamily="18" charset="0"/>
                            </a:rPr>
                            <m:t>ℒ</m:t>
                          </m:r>
                        </m:e>
                        <m:sub>
                          <m:r>
                            <a:rPr lang="en-US" sz="2118" i="1">
                              <a:latin typeface="Cambria Math" charset="0"/>
                            </a:rPr>
                            <m:t>𝑟𝑒𝑔</m:t>
                          </m:r>
                        </m:sub>
                      </m:sSub>
                      <m:d>
                        <m:dPr>
                          <m:ctrlPr>
                            <a:rPr lang="en-US" sz="2118" i="1">
                              <a:latin typeface="Cambria Math" panose="02040503050406030204" pitchFamily="18" charset="0"/>
                            </a:rPr>
                          </m:ctrlPr>
                        </m:dPr>
                        <m:e>
                          <m:r>
                            <a:rPr lang="el-GR" sz="2118" i="1">
                              <a:latin typeface="Cambria Math" charset="0"/>
                            </a:rPr>
                            <m:t>𝜃</m:t>
                          </m:r>
                        </m:e>
                      </m:d>
                      <m:r>
                        <a:rPr lang="en-US" sz="2118" i="1">
                          <a:latin typeface="Cambria Math" charset="0"/>
                        </a:rPr>
                        <m:t>= </m:t>
                      </m:r>
                      <m:r>
                        <a:rPr lang="en-US" sz="2118" i="1">
                          <a:latin typeface="Cambria Math" panose="02040503050406030204" pitchFamily="18" charset="0"/>
                          <a:ea typeface="Cambria Math" panose="02040503050406030204" pitchFamily="18" charset="0"/>
                        </a:rPr>
                        <m:t>ℒ</m:t>
                      </m:r>
                      <m:d>
                        <m:dPr>
                          <m:ctrlPr>
                            <a:rPr lang="en-US" sz="2118" i="1">
                              <a:latin typeface="Cambria Math" panose="02040503050406030204" pitchFamily="18" charset="0"/>
                            </a:rPr>
                          </m:ctrlPr>
                        </m:dPr>
                        <m:e>
                          <m:r>
                            <a:rPr lang="el-GR" sz="2118" i="1">
                              <a:latin typeface="Cambria Math" charset="0"/>
                            </a:rPr>
                            <m:t>𝜃</m:t>
                          </m:r>
                        </m:e>
                      </m:d>
                      <m:r>
                        <a:rPr lang="en-US" sz="2118" i="1">
                          <a:latin typeface="Cambria Math" charset="0"/>
                        </a:rPr>
                        <m:t>+</m:t>
                      </m:r>
                      <m:r>
                        <a:rPr lang="el-GR" sz="2118" i="1">
                          <a:latin typeface="Cambria Math" charset="0"/>
                        </a:rPr>
                        <m:t>𝜆</m:t>
                      </m:r>
                      <m:nary>
                        <m:naryPr>
                          <m:chr m:val="∑"/>
                          <m:supHide m:val="on"/>
                          <m:ctrlPr>
                            <a:rPr lang="el-GR" sz="2118" i="1">
                              <a:latin typeface="Cambria Math" panose="02040503050406030204" pitchFamily="18" charset="0"/>
                            </a:rPr>
                          </m:ctrlPr>
                        </m:naryPr>
                        <m:sub>
                          <m:r>
                            <m:rPr>
                              <m:brk m:alnAt="7"/>
                            </m:rPr>
                            <a:rPr lang="en-US" sz="2118" i="1">
                              <a:latin typeface="Cambria Math" charset="0"/>
                            </a:rPr>
                            <m:t>𝑘</m:t>
                          </m:r>
                        </m:sub>
                        <m:sup/>
                        <m:e>
                          <m:sSubSup>
                            <m:sSubSupPr>
                              <m:ctrlPr>
                                <a:rPr lang="en-US" sz="2118" i="1">
                                  <a:latin typeface="Cambria Math" panose="02040503050406030204" pitchFamily="18" charset="0"/>
                                </a:rPr>
                              </m:ctrlPr>
                            </m:sSubSupPr>
                            <m:e>
                              <m:r>
                                <a:rPr lang="el-GR" sz="2118" i="1">
                                  <a:latin typeface="Cambria Math" charset="0"/>
                                </a:rPr>
                                <m:t>𝜃</m:t>
                              </m:r>
                            </m:e>
                            <m:sub>
                              <m:r>
                                <a:rPr lang="en-US" sz="2118" i="1">
                                  <a:latin typeface="Cambria Math" charset="0"/>
                                </a:rPr>
                                <m:t>𝑘</m:t>
                              </m:r>
                            </m:sub>
                            <m:sup>
                              <m:r>
                                <a:rPr lang="en-US" sz="2118" i="1">
                                  <a:latin typeface="Cambria Math" charset="0"/>
                                </a:rPr>
                                <m:t>2</m:t>
                              </m:r>
                            </m:sup>
                          </m:sSubSup>
                        </m:e>
                      </m:nary>
                    </m:oMath>
                  </m:oMathPara>
                </a14:m>
                <a:endParaRPr lang="en-US" sz="2118" dirty="0"/>
              </a:p>
              <a:p>
                <a:pPr lvl="1"/>
                <a:r>
                  <a:rPr lang="en-US" dirty="0"/>
                  <a:t>For every weight in the network, we add the regularization term to the loss value</a:t>
                </a:r>
              </a:p>
              <a:p>
                <a:pPr lvl="2"/>
                <a:r>
                  <a:rPr lang="en-US" dirty="0"/>
                  <a:t>During gradient descent parameter update, every weight is decayed linearly toward zero</a:t>
                </a:r>
              </a:p>
              <a:p>
                <a:pPr lvl="1"/>
                <a:r>
                  <a:rPr lang="en-US" dirty="0"/>
                  <a:t>The </a:t>
                </a:r>
                <a:r>
                  <a:rPr lang="en-US" dirty="0">
                    <a:solidFill>
                      <a:srgbClr val="FF0000"/>
                    </a:solidFill>
                  </a:rPr>
                  <a:t>weight decay coefficient </a:t>
                </a:r>
                <a14:m>
                  <m:oMath xmlns:m="http://schemas.openxmlformats.org/officeDocument/2006/math">
                    <m:r>
                      <a:rPr lang="el-GR" i="1">
                        <a:solidFill>
                          <a:srgbClr val="FF0000"/>
                        </a:solidFill>
                        <a:latin typeface="Cambria Math" charset="0"/>
                      </a:rPr>
                      <m:t>𝜆</m:t>
                    </m:r>
                    <m:r>
                      <a:rPr lang="el-GR" i="1">
                        <a:solidFill>
                          <a:srgbClr val="FF0000"/>
                        </a:solidFill>
                        <a:latin typeface="Cambria Math" charset="0"/>
                      </a:rPr>
                      <m:t> </m:t>
                    </m:r>
                  </m:oMath>
                </a14:m>
                <a:r>
                  <a:rPr lang="en-US" dirty="0"/>
                  <a:t>determines how dominant the regularization is during the gradient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775324C-1804-44E4-83E4-C772F439BD66}"/>
              </a:ext>
            </a:extLst>
          </p:cNvPr>
          <p:cNvSpPr>
            <a:spLocks noGrp="1"/>
          </p:cNvSpPr>
          <p:nvPr>
            <p:ph idx="10"/>
          </p:nvPr>
        </p:nvSpPr>
        <p:spPr/>
        <p:txBody>
          <a:bodyPr/>
          <a:lstStyle/>
          <a:p>
            <a:r>
              <a:rPr lang="en-US" dirty="0"/>
              <a:t>Regularization</a:t>
            </a:r>
          </a:p>
          <a:p>
            <a:endParaRPr lang="en-US" dirty="0"/>
          </a:p>
        </p:txBody>
      </p:sp>
      <p:sp>
        <p:nvSpPr>
          <p:cNvPr id="5" name="Left Brace 4"/>
          <p:cNvSpPr/>
          <p:nvPr/>
        </p:nvSpPr>
        <p:spPr>
          <a:xfrm rot="5400000">
            <a:off x="4422842" y="2711336"/>
            <a:ext cx="114793" cy="489900"/>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a:p>
        </p:txBody>
      </p:sp>
      <p:sp>
        <p:nvSpPr>
          <p:cNvPr id="6" name="Left Brace 5"/>
          <p:cNvSpPr/>
          <p:nvPr/>
        </p:nvSpPr>
        <p:spPr>
          <a:xfrm rot="5400000">
            <a:off x="5368776" y="2446757"/>
            <a:ext cx="249005" cy="108012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a:solidFill>
                <a:schemeClr val="accent6">
                  <a:lumMod val="75000"/>
                </a:schemeClr>
              </a:solidFill>
            </a:endParaRPr>
          </a:p>
        </p:txBody>
      </p:sp>
      <p:sp>
        <p:nvSpPr>
          <p:cNvPr id="7" name="TextBox 6"/>
          <p:cNvSpPr txBox="1"/>
          <p:nvPr/>
        </p:nvSpPr>
        <p:spPr>
          <a:xfrm>
            <a:off x="4095504" y="2684719"/>
            <a:ext cx="825291" cy="282385"/>
          </a:xfrm>
          <a:prstGeom prst="rect">
            <a:avLst/>
          </a:prstGeom>
          <a:noFill/>
        </p:spPr>
        <p:txBody>
          <a:bodyPr wrap="none" rtlCol="0">
            <a:spAutoFit/>
          </a:bodyPr>
          <a:lstStyle/>
          <a:p>
            <a:r>
              <a:rPr lang="en-US" sz="1235" dirty="0">
                <a:solidFill>
                  <a:schemeClr val="accent4">
                    <a:lumMod val="75000"/>
                  </a:schemeClr>
                </a:solidFill>
              </a:rPr>
              <a:t>Data loss</a:t>
            </a:r>
          </a:p>
        </p:txBody>
      </p:sp>
      <p:sp>
        <p:nvSpPr>
          <p:cNvPr id="8" name="TextBox 7"/>
          <p:cNvSpPr txBox="1"/>
          <p:nvPr/>
        </p:nvSpPr>
        <p:spPr>
          <a:xfrm>
            <a:off x="4889682" y="2666563"/>
            <a:ext cx="1476110" cy="282385"/>
          </a:xfrm>
          <a:prstGeom prst="rect">
            <a:avLst/>
          </a:prstGeom>
          <a:noFill/>
        </p:spPr>
        <p:txBody>
          <a:bodyPr wrap="none" rtlCol="0">
            <a:spAutoFit/>
          </a:bodyPr>
          <a:lstStyle/>
          <a:p>
            <a:r>
              <a:rPr lang="en-US" sz="1235" dirty="0">
                <a:solidFill>
                  <a:schemeClr val="accent6">
                    <a:lumMod val="75000"/>
                  </a:schemeClr>
                </a:solidFill>
              </a:rPr>
              <a:t>Regularization loss</a:t>
            </a:r>
          </a:p>
        </p:txBody>
      </p:sp>
    </p:spTree>
    <p:extLst>
      <p:ext uri="{BB962C8B-B14F-4D97-AF65-F5344CB8AC3E}">
        <p14:creationId xmlns:p14="http://schemas.microsoft.com/office/powerpoint/2010/main" val="2132646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Effect of the decay coefficient </a:t>
                </a:r>
                <a14:m>
                  <m:oMath xmlns:m="http://schemas.openxmlformats.org/officeDocument/2006/math">
                    <m:r>
                      <a:rPr lang="el-GR" i="1">
                        <a:latin typeface="Cambria Math" charset="0"/>
                      </a:rPr>
                      <m:t>𝜆</m:t>
                    </m:r>
                  </m:oMath>
                </a14:m>
                <a:r>
                  <a:rPr lang="en-US" dirty="0"/>
                  <a:t>  </a:t>
                </a:r>
              </a:p>
              <a:p>
                <a:pPr lvl="1"/>
                <a:r>
                  <a:rPr lang="en-US" dirty="0"/>
                  <a:t>Large weight decay coefficient </a:t>
                </a:r>
                <a:r>
                  <a:rPr lang="en-US" dirty="0">
                    <a:latin typeface="Times New Roman" panose="02020603050405020304" pitchFamily="18" charset="0"/>
                    <a:cs typeface="Times New Roman" panose="02020603050405020304" pitchFamily="18" charset="0"/>
                  </a:rPr>
                  <a:t>→</a:t>
                </a:r>
                <a:r>
                  <a:rPr lang="en-US" dirty="0"/>
                  <a:t> penalty for weights with large values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C39C11DF-E101-417B-BED1-EF5AFEECB1BB}"/>
              </a:ext>
            </a:extLst>
          </p:cNvPr>
          <p:cNvSpPr>
            <a:spLocks noGrp="1"/>
          </p:cNvSpPr>
          <p:nvPr>
            <p:ph idx="10"/>
          </p:nvPr>
        </p:nvSpPr>
        <p:spPr/>
        <p:txBody>
          <a:bodyPr/>
          <a:lstStyle/>
          <a:p>
            <a:r>
              <a:rPr lang="en-US" dirty="0"/>
              <a:t>Regularization</a:t>
            </a:r>
          </a:p>
          <a:p>
            <a:endParaRPr lang="en-US" dirty="0"/>
          </a:p>
        </p:txBody>
      </p:sp>
      <p:pic>
        <p:nvPicPr>
          <p:cNvPr id="4" name="Picture 3"/>
          <p:cNvPicPr>
            <a:picLocks noChangeAspect="1"/>
          </p:cNvPicPr>
          <p:nvPr/>
        </p:nvPicPr>
        <p:blipFill>
          <a:blip r:embed="rId3"/>
          <a:stretch>
            <a:fillRect/>
          </a:stretch>
        </p:blipFill>
        <p:spPr>
          <a:xfrm>
            <a:off x="1268104" y="2730099"/>
            <a:ext cx="6643820" cy="2453493"/>
          </a:xfrm>
          <a:prstGeom prst="rect">
            <a:avLst/>
          </a:prstGeom>
        </p:spPr>
      </p:pic>
    </p:spTree>
    <p:extLst>
      <p:ext uri="{BB962C8B-B14F-4D97-AF65-F5344CB8AC3E}">
        <p14:creationId xmlns:p14="http://schemas.microsoft.com/office/powerpoint/2010/main" val="524471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𝟏</m:t>
                        </m:r>
                      </m:sub>
                    </m:sSub>
                  </m:oMath>
                </a14:m>
                <a:r>
                  <a:rPr lang="en-US" b="1" i="1" dirty="0">
                    <a:solidFill>
                      <a:srgbClr val="0070C0"/>
                    </a:solidFill>
                  </a:rPr>
                  <a:t> weight decay</a:t>
                </a:r>
              </a:p>
              <a:p>
                <a:pPr lvl="1"/>
                <a:r>
                  <a:rPr lang="en-US" dirty="0"/>
                  <a:t>The regularization term is based on the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norm of the weights</a:t>
                </a:r>
              </a:p>
              <a:p>
                <a:pPr lvl="1"/>
                <a:endParaRPr lang="en-US" sz="706" dirty="0"/>
              </a:p>
              <a:p>
                <a:pPr marL="403400" lvl="1" indent="0" algn="ctr">
                  <a:buNone/>
                </a:pPr>
                <a14:m>
                  <m:oMath xmlns:m="http://schemas.openxmlformats.org/officeDocument/2006/math">
                    <m:sSub>
                      <m:sSubPr>
                        <m:ctrlPr>
                          <a:rPr lang="en-US" sz="2118" i="1">
                            <a:latin typeface="Cambria Math" panose="02040503050406030204" pitchFamily="18" charset="0"/>
                          </a:rPr>
                        </m:ctrlPr>
                      </m:sSubPr>
                      <m:e>
                        <m:r>
                          <a:rPr lang="en-US" sz="2118" i="1">
                            <a:latin typeface="Cambria Math" panose="02040503050406030204" pitchFamily="18" charset="0"/>
                            <a:ea typeface="Cambria Math" panose="02040503050406030204" pitchFamily="18" charset="0"/>
                          </a:rPr>
                          <m:t>ℒ</m:t>
                        </m:r>
                      </m:e>
                      <m:sub>
                        <m:r>
                          <a:rPr lang="en-US" sz="2118" i="1">
                            <a:latin typeface="Cambria Math" charset="0"/>
                          </a:rPr>
                          <m:t>𝑟𝑒𝑔</m:t>
                        </m:r>
                      </m:sub>
                    </m:sSub>
                    <m:d>
                      <m:dPr>
                        <m:ctrlPr>
                          <a:rPr lang="en-US" sz="2118" i="1">
                            <a:latin typeface="Cambria Math" panose="02040503050406030204" pitchFamily="18" charset="0"/>
                          </a:rPr>
                        </m:ctrlPr>
                      </m:dPr>
                      <m:e>
                        <m:r>
                          <a:rPr lang="el-GR" sz="2118" i="1">
                            <a:latin typeface="Cambria Math" charset="0"/>
                          </a:rPr>
                          <m:t>𝜃</m:t>
                        </m:r>
                      </m:e>
                    </m:d>
                    <m:r>
                      <a:rPr lang="en-US" sz="2118" i="1">
                        <a:latin typeface="Cambria Math" charset="0"/>
                      </a:rPr>
                      <m:t>= </m:t>
                    </m:r>
                    <m:r>
                      <a:rPr lang="en-US" sz="2118" i="1">
                        <a:latin typeface="Cambria Math" panose="02040503050406030204" pitchFamily="18" charset="0"/>
                        <a:ea typeface="Cambria Math" panose="02040503050406030204" pitchFamily="18" charset="0"/>
                      </a:rPr>
                      <m:t>ℒ</m:t>
                    </m:r>
                    <m:d>
                      <m:dPr>
                        <m:ctrlPr>
                          <a:rPr lang="en-US" sz="2118" i="1">
                            <a:latin typeface="Cambria Math" panose="02040503050406030204" pitchFamily="18" charset="0"/>
                          </a:rPr>
                        </m:ctrlPr>
                      </m:dPr>
                      <m:e>
                        <m:r>
                          <a:rPr lang="el-GR" sz="2118" i="1">
                            <a:latin typeface="Cambria Math" charset="0"/>
                          </a:rPr>
                          <m:t>𝜃</m:t>
                        </m:r>
                      </m:e>
                    </m:d>
                    <m:r>
                      <a:rPr lang="en-US" sz="2118" i="1">
                        <a:latin typeface="Cambria Math" charset="0"/>
                      </a:rPr>
                      <m:t>+</m:t>
                    </m:r>
                    <m:r>
                      <a:rPr lang="el-GR" sz="2118" i="1">
                        <a:latin typeface="Cambria Math" charset="0"/>
                      </a:rPr>
                      <m:t>𝜆</m:t>
                    </m:r>
                    <m:nary>
                      <m:naryPr>
                        <m:chr m:val="∑"/>
                        <m:supHide m:val="on"/>
                        <m:ctrlPr>
                          <a:rPr lang="el-GR" sz="2118" i="1">
                            <a:latin typeface="Cambria Math" panose="02040503050406030204" pitchFamily="18" charset="0"/>
                          </a:rPr>
                        </m:ctrlPr>
                      </m:naryPr>
                      <m:sub>
                        <m:r>
                          <m:rPr>
                            <m:brk m:alnAt="7"/>
                          </m:rPr>
                          <a:rPr lang="en-US" sz="2118" i="1">
                            <a:latin typeface="Cambria Math" charset="0"/>
                          </a:rPr>
                          <m:t>𝑘</m:t>
                        </m:r>
                      </m:sub>
                      <m:sup/>
                      <m:e>
                        <m:d>
                          <m:dPr>
                            <m:begChr m:val="|"/>
                            <m:endChr m:val="|"/>
                            <m:ctrlPr>
                              <a:rPr lang="en-US" sz="2118" i="1">
                                <a:latin typeface="Cambria Math" panose="02040503050406030204" pitchFamily="18" charset="0"/>
                              </a:rPr>
                            </m:ctrlPr>
                          </m:dPr>
                          <m:e>
                            <m:sSub>
                              <m:sSubPr>
                                <m:ctrlPr>
                                  <a:rPr lang="en-US" sz="2118" i="1">
                                    <a:latin typeface="Cambria Math" panose="02040503050406030204" pitchFamily="18" charset="0"/>
                                  </a:rPr>
                                </m:ctrlPr>
                              </m:sSubPr>
                              <m:e>
                                <m:r>
                                  <a:rPr lang="en-US" sz="2118" i="1">
                                    <a:latin typeface="Cambria Math" panose="02040503050406030204" pitchFamily="18" charset="0"/>
                                    <a:ea typeface="Cambria Math" panose="02040503050406030204" pitchFamily="18" charset="0"/>
                                  </a:rPr>
                                  <m:t>𝜃</m:t>
                                </m:r>
                              </m:e>
                              <m:sub>
                                <m:r>
                                  <a:rPr lang="en-US" sz="2118" i="1">
                                    <a:latin typeface="Cambria Math" panose="02040503050406030204" pitchFamily="18" charset="0"/>
                                  </a:rPr>
                                  <m:t>𝑘</m:t>
                                </m:r>
                              </m:sub>
                            </m:sSub>
                          </m:e>
                        </m:d>
                      </m:e>
                    </m:nary>
                  </m:oMath>
                </a14:m>
                <a:r>
                  <a:rPr lang="en-US" dirty="0"/>
                  <a:t> </a:t>
                </a:r>
              </a:p>
              <a:p>
                <a:pPr marL="403400" lvl="1" indent="0" algn="ctr">
                  <a:buNone/>
                </a:pPr>
                <a:endParaRPr lang="en-US" sz="706" dirty="0"/>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solidFill>
                      <a:schemeClr val="tx1"/>
                    </a:solidFill>
                  </a:rPr>
                  <a:t> weight decay </a:t>
                </a:r>
                <a:r>
                  <a:rPr lang="en-US" dirty="0"/>
                  <a:t>is less common with NN</a:t>
                </a:r>
              </a:p>
              <a:p>
                <a:pPr lvl="2"/>
                <a:r>
                  <a:rPr lang="en-US" dirty="0"/>
                  <a:t>Often performs worse than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weight decay</a:t>
                </a:r>
              </a:p>
              <a:p>
                <a:pPr lvl="1"/>
                <a:r>
                  <a:rPr lang="en-US" dirty="0"/>
                  <a:t>It is also possible to combine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regularization </a:t>
                </a:r>
              </a:p>
              <a:p>
                <a:pPr lvl="2"/>
                <a:r>
                  <a:rPr lang="en-US" dirty="0"/>
                  <a:t>Called </a:t>
                </a:r>
                <a:r>
                  <a:rPr lang="en-US" dirty="0">
                    <a:solidFill>
                      <a:srgbClr val="FF0000"/>
                    </a:solidFill>
                  </a:rPr>
                  <a:t>elastic net regularization</a:t>
                </a:r>
              </a:p>
              <a:p>
                <a:pPr marL="403400" lvl="1" indent="0" algn="ctr">
                  <a:buNone/>
                </a:pPr>
                <a14:m>
                  <m:oMath xmlns:m="http://schemas.openxmlformats.org/officeDocument/2006/math">
                    <m:sSub>
                      <m:sSubPr>
                        <m:ctrlPr>
                          <a:rPr lang="en-US" sz="1765" i="1">
                            <a:latin typeface="Cambria Math" panose="02040503050406030204" pitchFamily="18" charset="0"/>
                          </a:rPr>
                        </m:ctrlPr>
                      </m:sSubPr>
                      <m:e>
                        <m:r>
                          <a:rPr lang="en-US" sz="1765" i="1">
                            <a:latin typeface="Cambria Math" panose="02040503050406030204" pitchFamily="18" charset="0"/>
                            <a:ea typeface="Cambria Math" panose="02040503050406030204" pitchFamily="18" charset="0"/>
                          </a:rPr>
                          <m:t>ℒ</m:t>
                        </m:r>
                      </m:e>
                      <m:sub>
                        <m:r>
                          <a:rPr lang="en-US" sz="1765" i="1">
                            <a:latin typeface="Cambria Math" charset="0"/>
                          </a:rPr>
                          <m:t>𝑟𝑒𝑔</m:t>
                        </m:r>
                      </m:sub>
                    </m:sSub>
                    <m:d>
                      <m:dPr>
                        <m:ctrlPr>
                          <a:rPr lang="en-US" sz="1765" i="1">
                            <a:latin typeface="Cambria Math" panose="02040503050406030204" pitchFamily="18" charset="0"/>
                          </a:rPr>
                        </m:ctrlPr>
                      </m:dPr>
                      <m:e>
                        <m:r>
                          <a:rPr lang="el-GR" sz="1765" i="1">
                            <a:latin typeface="Cambria Math" charset="0"/>
                          </a:rPr>
                          <m:t>𝜃</m:t>
                        </m:r>
                      </m:e>
                    </m:d>
                    <m:r>
                      <a:rPr lang="en-US" sz="1765" i="1">
                        <a:latin typeface="Cambria Math" charset="0"/>
                      </a:rPr>
                      <m:t>= </m:t>
                    </m:r>
                    <m:r>
                      <a:rPr lang="en-US" sz="1765" i="1">
                        <a:latin typeface="Cambria Math" panose="02040503050406030204" pitchFamily="18" charset="0"/>
                        <a:ea typeface="Cambria Math" panose="02040503050406030204" pitchFamily="18" charset="0"/>
                      </a:rPr>
                      <m:t>ℒ</m:t>
                    </m:r>
                    <m:d>
                      <m:dPr>
                        <m:ctrlPr>
                          <a:rPr lang="en-US" sz="1765" i="1">
                            <a:latin typeface="Cambria Math" panose="02040503050406030204" pitchFamily="18" charset="0"/>
                          </a:rPr>
                        </m:ctrlPr>
                      </m:dPr>
                      <m:e>
                        <m:r>
                          <a:rPr lang="el-GR" sz="1765" i="1">
                            <a:latin typeface="Cambria Math" charset="0"/>
                          </a:rPr>
                          <m:t>𝜃</m:t>
                        </m:r>
                      </m:e>
                    </m:d>
                    <m:r>
                      <a:rPr lang="en-US" sz="1765" i="1">
                        <a:latin typeface="Cambria Math" charset="0"/>
                      </a:rPr>
                      <m:t>+</m:t>
                    </m:r>
                    <m:sSub>
                      <m:sSubPr>
                        <m:ctrlPr>
                          <a:rPr lang="en-US" sz="1765" i="1">
                            <a:latin typeface="Cambria Math" panose="02040503050406030204" pitchFamily="18" charset="0"/>
                          </a:rPr>
                        </m:ctrlPr>
                      </m:sSubPr>
                      <m:e>
                        <m:r>
                          <a:rPr lang="el-GR" sz="1765" i="1">
                            <a:latin typeface="Cambria Math" charset="0"/>
                          </a:rPr>
                          <m:t>𝜆</m:t>
                        </m:r>
                      </m:e>
                      <m:sub>
                        <m:r>
                          <a:rPr lang="en-US" sz="1765" i="1">
                            <a:latin typeface="Cambria Math" panose="02040503050406030204" pitchFamily="18" charset="0"/>
                          </a:rPr>
                          <m:t>1</m:t>
                        </m:r>
                      </m:sub>
                    </m:sSub>
                    <m:nary>
                      <m:naryPr>
                        <m:chr m:val="∑"/>
                        <m:supHide m:val="on"/>
                        <m:ctrlPr>
                          <a:rPr lang="el-GR" sz="1765" i="1">
                            <a:latin typeface="Cambria Math" panose="02040503050406030204" pitchFamily="18" charset="0"/>
                          </a:rPr>
                        </m:ctrlPr>
                      </m:naryPr>
                      <m:sub>
                        <m:r>
                          <m:rPr>
                            <m:brk m:alnAt="7"/>
                          </m:rPr>
                          <a:rPr lang="en-US" sz="1765" i="1">
                            <a:latin typeface="Cambria Math" charset="0"/>
                          </a:rPr>
                          <m:t>𝑘</m:t>
                        </m:r>
                      </m:sub>
                      <m:sup/>
                      <m:e>
                        <m:d>
                          <m:dPr>
                            <m:begChr m:val="|"/>
                            <m:endChr m:val="|"/>
                            <m:ctrlPr>
                              <a:rPr lang="en-US" sz="1765" i="1">
                                <a:latin typeface="Cambria Math" panose="02040503050406030204" pitchFamily="18" charset="0"/>
                              </a:rPr>
                            </m:ctrlPr>
                          </m:dPr>
                          <m:e>
                            <m:sSub>
                              <m:sSubPr>
                                <m:ctrlPr>
                                  <a:rPr lang="en-US" sz="1765" i="1">
                                    <a:latin typeface="Cambria Math" panose="02040503050406030204" pitchFamily="18" charset="0"/>
                                  </a:rPr>
                                </m:ctrlPr>
                              </m:sSubPr>
                              <m:e>
                                <m:r>
                                  <a:rPr lang="en-US" sz="1765" i="1">
                                    <a:latin typeface="Cambria Math" panose="02040503050406030204" pitchFamily="18" charset="0"/>
                                    <a:ea typeface="Cambria Math" panose="02040503050406030204" pitchFamily="18" charset="0"/>
                                  </a:rPr>
                                  <m:t>𝜃</m:t>
                                </m:r>
                              </m:e>
                              <m:sub>
                                <m:r>
                                  <a:rPr lang="en-US" sz="1765" i="1">
                                    <a:latin typeface="Cambria Math" panose="02040503050406030204" pitchFamily="18" charset="0"/>
                                  </a:rPr>
                                  <m:t>𝑘</m:t>
                                </m:r>
                              </m:sub>
                            </m:sSub>
                          </m:e>
                        </m:d>
                        <m:r>
                          <a:rPr lang="en-US" sz="1765" i="1">
                            <a:latin typeface="Cambria Math" panose="02040503050406030204" pitchFamily="18" charset="0"/>
                          </a:rPr>
                          <m:t>+</m:t>
                        </m:r>
                        <m:sSub>
                          <m:sSubPr>
                            <m:ctrlPr>
                              <a:rPr lang="en-US" sz="1765" i="1">
                                <a:latin typeface="Cambria Math" panose="02040503050406030204" pitchFamily="18" charset="0"/>
                              </a:rPr>
                            </m:ctrlPr>
                          </m:sSubPr>
                          <m:e>
                            <m:r>
                              <a:rPr lang="el-GR" sz="1765" i="1">
                                <a:latin typeface="Cambria Math" charset="0"/>
                              </a:rPr>
                              <m:t>𝜆</m:t>
                            </m:r>
                          </m:e>
                          <m:sub>
                            <m:r>
                              <a:rPr lang="en-US" sz="1765" i="1">
                                <a:latin typeface="Cambria Math" panose="02040503050406030204" pitchFamily="18" charset="0"/>
                              </a:rPr>
                              <m:t>2</m:t>
                            </m:r>
                          </m:sub>
                        </m:sSub>
                        <m:nary>
                          <m:naryPr>
                            <m:chr m:val="∑"/>
                            <m:supHide m:val="on"/>
                            <m:ctrlPr>
                              <a:rPr lang="el-GR" sz="1765" i="1">
                                <a:latin typeface="Cambria Math" panose="02040503050406030204" pitchFamily="18" charset="0"/>
                              </a:rPr>
                            </m:ctrlPr>
                          </m:naryPr>
                          <m:sub>
                            <m:r>
                              <m:rPr>
                                <m:brk m:alnAt="7"/>
                              </m:rPr>
                              <a:rPr lang="en-US" sz="1765" i="1">
                                <a:latin typeface="Cambria Math" charset="0"/>
                              </a:rPr>
                              <m:t>𝑘</m:t>
                            </m:r>
                          </m:sub>
                          <m:sup/>
                          <m:e>
                            <m:sSubSup>
                              <m:sSubSupPr>
                                <m:ctrlPr>
                                  <a:rPr lang="en-US" sz="1765" i="1">
                                    <a:latin typeface="Cambria Math" panose="02040503050406030204" pitchFamily="18" charset="0"/>
                                  </a:rPr>
                                </m:ctrlPr>
                              </m:sSubSupPr>
                              <m:e>
                                <m:r>
                                  <a:rPr lang="el-GR" sz="1765" i="1">
                                    <a:latin typeface="Cambria Math" charset="0"/>
                                  </a:rPr>
                                  <m:t>𝜃</m:t>
                                </m:r>
                              </m:e>
                              <m:sub>
                                <m:r>
                                  <a:rPr lang="en-US" sz="1765" i="1">
                                    <a:latin typeface="Cambria Math" charset="0"/>
                                  </a:rPr>
                                  <m:t>𝑘</m:t>
                                </m:r>
                              </m:sub>
                              <m:sup>
                                <m:r>
                                  <a:rPr lang="en-US" sz="1765" i="1">
                                    <a:latin typeface="Cambria Math" charset="0"/>
                                  </a:rPr>
                                  <m:t>2</m:t>
                                </m:r>
                              </m:sup>
                            </m:sSubSup>
                          </m:e>
                        </m:nary>
                      </m:e>
                    </m:nary>
                  </m:oMath>
                </a14:m>
                <a:r>
                  <a:rPr lang="en-US" dirty="0"/>
                  <a:t> </a:t>
                </a:r>
              </a:p>
              <a:p>
                <a:pPr marL="403400" lvl="1" indent="0" algn="ctr">
                  <a:buNone/>
                </a:pPr>
                <a:endParaRPr lang="en-US" sz="618"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9244E276-FB49-44FC-A45E-111B5B030B0C}"/>
              </a:ext>
            </a:extLst>
          </p:cNvPr>
          <p:cNvSpPr>
            <a:spLocks noGrp="1"/>
          </p:cNvSpPr>
          <p:nvPr>
            <p:ph idx="10"/>
          </p:nvPr>
        </p:nvSpPr>
        <p:spPr/>
        <p:txBody>
          <a:bodyPr/>
          <a:lstStyle/>
          <a:p>
            <a:r>
              <a:rPr lang="en-US" dirty="0"/>
              <a:t>Regularization</a:t>
            </a:r>
          </a:p>
          <a:p>
            <a:endParaRPr lang="en-US" dirty="0"/>
          </a:p>
        </p:txBody>
      </p:sp>
    </p:spTree>
    <p:extLst>
      <p:ext uri="{BB962C8B-B14F-4D97-AF65-F5344CB8AC3E}">
        <p14:creationId xmlns:p14="http://schemas.microsoft.com/office/powerpoint/2010/main" val="961606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Regularization: Dropout</a:t>
            </a:r>
          </a:p>
        </p:txBody>
      </p:sp>
      <p:sp>
        <p:nvSpPr>
          <p:cNvPr id="3" name="Content Placeholder 2"/>
          <p:cNvSpPr>
            <a:spLocks noGrp="1"/>
          </p:cNvSpPr>
          <p:nvPr>
            <p:ph idx="1"/>
          </p:nvPr>
        </p:nvSpPr>
        <p:spPr/>
        <p:txBody>
          <a:bodyPr/>
          <a:lstStyle/>
          <a:p>
            <a:r>
              <a:rPr lang="en-US" b="1" i="1" dirty="0">
                <a:solidFill>
                  <a:srgbClr val="0070C0"/>
                </a:solidFill>
              </a:rPr>
              <a:t>Dropout</a:t>
            </a:r>
          </a:p>
          <a:p>
            <a:pPr lvl="1"/>
            <a:r>
              <a:rPr lang="en-US" dirty="0"/>
              <a:t>Randomly drop units (along with their connections) during training</a:t>
            </a:r>
          </a:p>
          <a:p>
            <a:pPr lvl="1"/>
            <a:r>
              <a:rPr lang="en-US" dirty="0"/>
              <a:t>Each unit is retained with a fixed </a:t>
            </a:r>
            <a:r>
              <a:rPr lang="en-US" dirty="0">
                <a:solidFill>
                  <a:srgbClr val="FF0000"/>
                </a:solidFill>
              </a:rPr>
              <a:t>dropout rate </a:t>
            </a:r>
            <a:r>
              <a:rPr lang="en-US" i="1" dirty="0">
                <a:solidFill>
                  <a:srgbClr val="FF0000"/>
                </a:solidFill>
              </a:rPr>
              <a:t>p</a:t>
            </a:r>
            <a:r>
              <a:rPr lang="en-US" dirty="0"/>
              <a:t>, independent of other units </a:t>
            </a:r>
          </a:p>
          <a:p>
            <a:pPr lvl="1"/>
            <a:r>
              <a:rPr lang="en-US" dirty="0"/>
              <a:t>The hyper-parameter </a:t>
            </a:r>
            <a:r>
              <a:rPr lang="en-US" i="1" dirty="0"/>
              <a:t>p</a:t>
            </a:r>
            <a:r>
              <a:rPr lang="en-US" dirty="0"/>
              <a:t> needs to be chosen (tuned)</a:t>
            </a:r>
          </a:p>
          <a:p>
            <a:pPr lvl="2"/>
            <a:r>
              <a:rPr lang="en-US" dirty="0"/>
              <a:t>Often, between 20% and 50% of the units are dropped</a:t>
            </a:r>
          </a:p>
        </p:txBody>
      </p:sp>
      <p:sp>
        <p:nvSpPr>
          <p:cNvPr id="7" name="Content Placeholder 6">
            <a:extLst>
              <a:ext uri="{FF2B5EF4-FFF2-40B4-BE49-F238E27FC236}">
                <a16:creationId xmlns:a16="http://schemas.microsoft.com/office/drawing/2014/main" id="{C2104DA5-9E74-49D0-AD05-AE8FD2F1D787}"/>
              </a:ext>
            </a:extLst>
          </p:cNvPr>
          <p:cNvSpPr>
            <a:spLocks noGrp="1"/>
          </p:cNvSpPr>
          <p:nvPr>
            <p:ph idx="10"/>
          </p:nvPr>
        </p:nvSpPr>
        <p:spPr/>
        <p:txBody>
          <a:bodyPr/>
          <a:lstStyle/>
          <a:p>
            <a:r>
              <a:rPr lang="en-US" dirty="0"/>
              <a:t>Regularization</a:t>
            </a:r>
          </a:p>
          <a:p>
            <a:endParaRPr lang="en-US" dirty="0"/>
          </a:p>
        </p:txBody>
      </p:sp>
      <p:pic>
        <p:nvPicPr>
          <p:cNvPr id="4" name="Picture 3"/>
          <p:cNvPicPr>
            <a:picLocks noChangeAspect="1"/>
          </p:cNvPicPr>
          <p:nvPr/>
        </p:nvPicPr>
        <p:blipFill rotWithShape="1">
          <a:blip r:embed="rId2"/>
          <a:srcRect l="1160" r="56872"/>
          <a:stretch/>
        </p:blipFill>
        <p:spPr>
          <a:xfrm rot="5400000">
            <a:off x="1426945" y="3143086"/>
            <a:ext cx="2541459" cy="3240360"/>
          </a:xfrm>
          <a:prstGeom prst="rect">
            <a:avLst/>
          </a:prstGeom>
        </p:spPr>
      </p:pic>
      <p:pic>
        <p:nvPicPr>
          <p:cNvPr id="5" name="Picture 4"/>
          <p:cNvPicPr>
            <a:picLocks noChangeAspect="1"/>
          </p:cNvPicPr>
          <p:nvPr/>
        </p:nvPicPr>
        <p:blipFill rotWithShape="1">
          <a:blip r:embed="rId2"/>
          <a:srcRect l="53468" r="3942"/>
          <a:stretch/>
        </p:blipFill>
        <p:spPr>
          <a:xfrm rot="5400000">
            <a:off x="5080293" y="3174853"/>
            <a:ext cx="2477920" cy="3113287"/>
          </a:xfrm>
          <a:prstGeom prst="rect">
            <a:avLst/>
          </a:prstGeom>
        </p:spPr>
      </p:pic>
      <p:sp>
        <p:nvSpPr>
          <p:cNvPr id="6" name="TextBox 5">
            <a:extLst>
              <a:ext uri="{FF2B5EF4-FFF2-40B4-BE49-F238E27FC236}">
                <a16:creationId xmlns:a16="http://schemas.microsoft.com/office/drawing/2014/main" id="{FAAB5187-663E-40A6-8033-FBAE9DD7B7F2}"/>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3061882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Dropout</a:t>
            </a:r>
          </a:p>
        </p:txBody>
      </p:sp>
      <p:sp>
        <p:nvSpPr>
          <p:cNvPr id="3" name="Content Placeholder 2"/>
          <p:cNvSpPr>
            <a:spLocks noGrp="1"/>
          </p:cNvSpPr>
          <p:nvPr>
            <p:ph idx="1"/>
          </p:nvPr>
        </p:nvSpPr>
        <p:spPr/>
        <p:txBody>
          <a:bodyPr/>
          <a:lstStyle/>
          <a:p>
            <a:r>
              <a:rPr lang="en-US" dirty="0"/>
              <a:t>Dropout is a kind of ensemble learning</a:t>
            </a:r>
          </a:p>
          <a:p>
            <a:pPr lvl="1"/>
            <a:r>
              <a:rPr lang="en-US" altLang="zh-TW" sz="1765" dirty="0"/>
              <a:t>Using one mini-batch to train one network with a slightly different architecture</a:t>
            </a:r>
            <a:endParaRPr lang="zh-TW" altLang="en-US" sz="1765" dirty="0"/>
          </a:p>
          <a:p>
            <a:endParaRPr lang="en-US" dirty="0"/>
          </a:p>
        </p:txBody>
      </p:sp>
      <p:sp>
        <p:nvSpPr>
          <p:cNvPr id="134" name="Content Placeholder 133">
            <a:extLst>
              <a:ext uri="{FF2B5EF4-FFF2-40B4-BE49-F238E27FC236}">
                <a16:creationId xmlns:a16="http://schemas.microsoft.com/office/drawing/2014/main" id="{48C3CA2B-24DB-4598-BC1D-B835104F6549}"/>
              </a:ext>
            </a:extLst>
          </p:cNvPr>
          <p:cNvSpPr>
            <a:spLocks noGrp="1"/>
          </p:cNvSpPr>
          <p:nvPr>
            <p:ph idx="10"/>
          </p:nvPr>
        </p:nvSpPr>
        <p:spPr/>
        <p:txBody>
          <a:bodyPr/>
          <a:lstStyle/>
          <a:p>
            <a:r>
              <a:rPr lang="en-US" dirty="0"/>
              <a:t>Regularization</a:t>
            </a:r>
          </a:p>
          <a:p>
            <a:endParaRPr lang="en-US" dirty="0"/>
          </a:p>
        </p:txBody>
      </p:sp>
      <p:grpSp>
        <p:nvGrpSpPr>
          <p:cNvPr id="4" name="群組 447"/>
          <p:cNvGrpSpPr/>
          <p:nvPr/>
        </p:nvGrpSpPr>
        <p:grpSpPr>
          <a:xfrm rot="5400000">
            <a:off x="799249" y="4438040"/>
            <a:ext cx="2485202" cy="1132099"/>
            <a:chOff x="1660188" y="3148756"/>
            <a:chExt cx="2816562" cy="1283045"/>
          </a:xfrm>
        </p:grpSpPr>
        <p:sp>
          <p:nvSpPr>
            <p:cNvPr id="5" name="橢圓 8"/>
            <p:cNvSpPr/>
            <p:nvPr/>
          </p:nvSpPr>
          <p:spPr>
            <a:xfrm>
              <a:off x="2410717" y="3510713"/>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6" name="橢圓 11"/>
            <p:cNvSpPr/>
            <p:nvPr/>
          </p:nvSpPr>
          <p:spPr>
            <a:xfrm>
              <a:off x="3988727" y="346744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7" name="橢圓 12"/>
            <p:cNvSpPr/>
            <p:nvPr/>
          </p:nvSpPr>
          <p:spPr>
            <a:xfrm>
              <a:off x="3988727" y="388028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8" name="矩形 13"/>
            <p:cNvSpPr/>
            <p:nvPr/>
          </p:nvSpPr>
          <p:spPr>
            <a:xfrm>
              <a:off x="1660188" y="321514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9" name="直線單箭頭接點 15"/>
            <p:cNvCxnSpPr>
              <a:stCxn id="8" idx="3"/>
              <a:endCxn id="5" idx="2"/>
            </p:cNvCxnSpPr>
            <p:nvPr/>
          </p:nvCxnSpPr>
          <p:spPr>
            <a:xfrm>
              <a:off x="1791252" y="3280673"/>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16"/>
            <p:cNvCxnSpPr>
              <a:stCxn id="8" idx="3"/>
            </p:cNvCxnSpPr>
            <p:nvPr/>
          </p:nvCxnSpPr>
          <p:spPr>
            <a:xfrm>
              <a:off x="1791252" y="3280673"/>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8"/>
            <p:cNvCxnSpPr>
              <a:endCxn id="6" idx="2"/>
            </p:cNvCxnSpPr>
            <p:nvPr/>
          </p:nvCxnSpPr>
          <p:spPr>
            <a:xfrm flipV="1">
              <a:off x="3530097" y="3592920"/>
              <a:ext cx="458630" cy="5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9"/>
            <p:cNvCxnSpPr>
              <a:endCxn id="6" idx="2"/>
            </p:cNvCxnSpPr>
            <p:nvPr/>
          </p:nvCxnSpPr>
          <p:spPr>
            <a:xfrm>
              <a:off x="3530096" y="3269680"/>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20"/>
            <p:cNvCxnSpPr>
              <a:endCxn id="7" idx="2"/>
            </p:cNvCxnSpPr>
            <p:nvPr/>
          </p:nvCxnSpPr>
          <p:spPr>
            <a:xfrm>
              <a:off x="3530097" y="3291314"/>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21"/>
            <p:cNvCxnSpPr>
              <a:endCxn id="7" idx="2"/>
            </p:cNvCxnSpPr>
            <p:nvPr/>
          </p:nvCxnSpPr>
          <p:spPr>
            <a:xfrm>
              <a:off x="3530096" y="3662777"/>
              <a:ext cx="458631" cy="342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22"/>
            <p:cNvCxnSpPr>
              <a:endCxn id="6" idx="2"/>
            </p:cNvCxnSpPr>
            <p:nvPr/>
          </p:nvCxnSpPr>
          <p:spPr>
            <a:xfrm flipV="1">
              <a:off x="3530097" y="3592920"/>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23"/>
            <p:cNvCxnSpPr>
              <a:endCxn id="7" idx="2"/>
            </p:cNvCxnSpPr>
            <p:nvPr/>
          </p:nvCxnSpPr>
          <p:spPr>
            <a:xfrm>
              <a:off x="3530097" y="3979799"/>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24"/>
            <p:cNvCxnSpPr>
              <a:endCxn id="6" idx="2"/>
            </p:cNvCxnSpPr>
            <p:nvPr/>
          </p:nvCxnSpPr>
          <p:spPr>
            <a:xfrm flipV="1">
              <a:off x="3530096" y="3592920"/>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25"/>
            <p:cNvCxnSpPr>
              <a:endCxn id="7" idx="2"/>
            </p:cNvCxnSpPr>
            <p:nvPr/>
          </p:nvCxnSpPr>
          <p:spPr>
            <a:xfrm flipV="1">
              <a:off x="3530097" y="4005760"/>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橢圓 31"/>
            <p:cNvSpPr/>
            <p:nvPr/>
          </p:nvSpPr>
          <p:spPr>
            <a:xfrm>
              <a:off x="3279148" y="314875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20" name="橢圓 32"/>
            <p:cNvSpPr/>
            <p:nvPr/>
          </p:nvSpPr>
          <p:spPr>
            <a:xfrm>
              <a:off x="3279148" y="349363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21" name="橢圓 33"/>
            <p:cNvSpPr/>
            <p:nvPr/>
          </p:nvSpPr>
          <p:spPr>
            <a:xfrm>
              <a:off x="3279148" y="38372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22" name="橢圓 34"/>
            <p:cNvSpPr/>
            <p:nvPr/>
          </p:nvSpPr>
          <p:spPr>
            <a:xfrm>
              <a:off x="3279148" y="41808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23" name="矩形 35"/>
            <p:cNvSpPr/>
            <p:nvPr/>
          </p:nvSpPr>
          <p:spPr>
            <a:xfrm>
              <a:off x="1660188" y="392490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sp>
          <p:nvSpPr>
            <p:cNvPr id="24" name="矩形 36"/>
            <p:cNvSpPr/>
            <p:nvPr/>
          </p:nvSpPr>
          <p:spPr>
            <a:xfrm>
              <a:off x="1660188" y="42592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25" name="直線單箭頭接點 39"/>
            <p:cNvCxnSpPr>
              <a:stCxn id="24" idx="3"/>
            </p:cNvCxnSpPr>
            <p:nvPr/>
          </p:nvCxnSpPr>
          <p:spPr>
            <a:xfrm flipV="1">
              <a:off x="1791252" y="3979799"/>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40"/>
            <p:cNvCxnSpPr>
              <a:stCxn id="24" idx="3"/>
              <a:endCxn id="5" idx="2"/>
            </p:cNvCxnSpPr>
            <p:nvPr/>
          </p:nvCxnSpPr>
          <p:spPr>
            <a:xfrm flipV="1">
              <a:off x="1791252" y="3636188"/>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42"/>
            <p:cNvCxnSpPr>
              <a:stCxn id="23" idx="3"/>
              <a:endCxn id="5" idx="2"/>
            </p:cNvCxnSpPr>
            <p:nvPr/>
          </p:nvCxnSpPr>
          <p:spPr>
            <a:xfrm flipV="1">
              <a:off x="1791252"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48"/>
            <p:cNvCxnSpPr/>
            <p:nvPr/>
          </p:nvCxnSpPr>
          <p:spPr>
            <a:xfrm>
              <a:off x="2661666" y="3619104"/>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9"/>
            <p:cNvCxnSpPr/>
            <p:nvPr/>
          </p:nvCxnSpPr>
          <p:spPr>
            <a:xfrm>
              <a:off x="2661666" y="3619104"/>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50"/>
            <p:cNvCxnSpPr/>
            <p:nvPr/>
          </p:nvCxnSpPr>
          <p:spPr>
            <a:xfrm>
              <a:off x="2661666" y="3619104"/>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52"/>
            <p:cNvCxnSpPr/>
            <p:nvPr/>
          </p:nvCxnSpPr>
          <p:spPr>
            <a:xfrm>
              <a:off x="2661666" y="3990440"/>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56"/>
            <p:cNvCxnSpPr/>
            <p:nvPr/>
          </p:nvCxnSpPr>
          <p:spPr>
            <a:xfrm flipV="1">
              <a:off x="2661666"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57"/>
            <p:cNvCxnSpPr/>
            <p:nvPr/>
          </p:nvCxnSpPr>
          <p:spPr>
            <a:xfrm flipV="1">
              <a:off x="2661666" y="3291314"/>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58"/>
            <p:cNvCxnSpPr/>
            <p:nvPr/>
          </p:nvCxnSpPr>
          <p:spPr>
            <a:xfrm>
              <a:off x="4247435" y="359910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59"/>
            <p:cNvCxnSpPr/>
            <p:nvPr/>
          </p:nvCxnSpPr>
          <p:spPr>
            <a:xfrm>
              <a:off x="4247435" y="40129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60"/>
            <p:cNvCxnSpPr/>
            <p:nvPr/>
          </p:nvCxnSpPr>
          <p:spPr>
            <a:xfrm flipV="1">
              <a:off x="1797739" y="3986049"/>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61"/>
            <p:cNvCxnSpPr/>
            <p:nvPr/>
          </p:nvCxnSpPr>
          <p:spPr>
            <a:xfrm flipV="1">
              <a:off x="2678739" y="397915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62"/>
            <p:cNvCxnSpPr>
              <a:stCxn id="5" idx="6"/>
              <a:endCxn id="19" idx="2"/>
            </p:cNvCxnSpPr>
            <p:nvPr/>
          </p:nvCxnSpPr>
          <p:spPr>
            <a:xfrm flipV="1">
              <a:off x="2661666" y="3274230"/>
              <a:ext cx="617482" cy="3619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橢圓 248"/>
            <p:cNvSpPr/>
            <p:nvPr/>
          </p:nvSpPr>
          <p:spPr>
            <a:xfrm>
              <a:off x="2406838" y="383557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grpSp>
      <p:grpSp>
        <p:nvGrpSpPr>
          <p:cNvPr id="40" name="群組 450"/>
          <p:cNvGrpSpPr/>
          <p:nvPr/>
        </p:nvGrpSpPr>
        <p:grpSpPr>
          <a:xfrm rot="5400000">
            <a:off x="3644553" y="4445578"/>
            <a:ext cx="2485202" cy="1117024"/>
            <a:chOff x="5222538" y="3182974"/>
            <a:chExt cx="2816562" cy="1265961"/>
          </a:xfrm>
        </p:grpSpPr>
        <p:sp>
          <p:nvSpPr>
            <p:cNvPr id="41" name="橢圓 277"/>
            <p:cNvSpPr/>
            <p:nvPr/>
          </p:nvSpPr>
          <p:spPr>
            <a:xfrm>
              <a:off x="5973067" y="318297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42" name="橢圓 278"/>
            <p:cNvSpPr/>
            <p:nvPr/>
          </p:nvSpPr>
          <p:spPr>
            <a:xfrm>
              <a:off x="5973067" y="352784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43" name="橢圓 279"/>
            <p:cNvSpPr/>
            <p:nvPr/>
          </p:nvSpPr>
          <p:spPr>
            <a:xfrm>
              <a:off x="7551077" y="348457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44" name="橢圓 280"/>
            <p:cNvSpPr/>
            <p:nvPr/>
          </p:nvSpPr>
          <p:spPr>
            <a:xfrm>
              <a:off x="7551077" y="389741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45" name="矩形 281"/>
            <p:cNvSpPr/>
            <p:nvPr/>
          </p:nvSpPr>
          <p:spPr>
            <a:xfrm>
              <a:off x="5222538" y="323227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46" name="直線單箭頭接點 282"/>
            <p:cNvCxnSpPr>
              <a:stCxn id="45" idx="3"/>
              <a:endCxn id="41" idx="2"/>
            </p:cNvCxnSpPr>
            <p:nvPr/>
          </p:nvCxnSpPr>
          <p:spPr>
            <a:xfrm>
              <a:off x="5353602" y="3297807"/>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283"/>
            <p:cNvCxnSpPr>
              <a:stCxn id="45" idx="3"/>
              <a:endCxn id="42" idx="2"/>
            </p:cNvCxnSpPr>
            <p:nvPr/>
          </p:nvCxnSpPr>
          <p:spPr>
            <a:xfrm>
              <a:off x="5353602" y="3297807"/>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284"/>
            <p:cNvCxnSpPr>
              <a:stCxn id="45" idx="3"/>
            </p:cNvCxnSpPr>
            <p:nvPr/>
          </p:nvCxnSpPr>
          <p:spPr>
            <a:xfrm>
              <a:off x="5353602"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290"/>
            <p:cNvCxnSpPr>
              <a:endCxn id="43" idx="2"/>
            </p:cNvCxnSpPr>
            <p:nvPr/>
          </p:nvCxnSpPr>
          <p:spPr>
            <a:xfrm flipV="1">
              <a:off x="7092447" y="3610054"/>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291"/>
            <p:cNvCxnSpPr>
              <a:endCxn id="44" idx="2"/>
            </p:cNvCxnSpPr>
            <p:nvPr/>
          </p:nvCxnSpPr>
          <p:spPr>
            <a:xfrm>
              <a:off x="7092447" y="3996933"/>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292"/>
            <p:cNvCxnSpPr>
              <a:endCxn id="43" idx="2"/>
            </p:cNvCxnSpPr>
            <p:nvPr/>
          </p:nvCxnSpPr>
          <p:spPr>
            <a:xfrm flipV="1">
              <a:off x="7092446" y="3610054"/>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293"/>
            <p:cNvCxnSpPr>
              <a:endCxn id="44" idx="2"/>
            </p:cNvCxnSpPr>
            <p:nvPr/>
          </p:nvCxnSpPr>
          <p:spPr>
            <a:xfrm flipV="1">
              <a:off x="7092447" y="4022894"/>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294"/>
            <p:cNvCxnSpPr>
              <a:stCxn id="56" idx="2"/>
              <a:endCxn id="41" idx="2"/>
            </p:cNvCxnSpPr>
            <p:nvPr/>
          </p:nvCxnSpPr>
          <p:spPr>
            <a:xfrm flipV="1">
              <a:off x="5288070" y="3308448"/>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295"/>
            <p:cNvCxnSpPr>
              <a:stCxn id="56" idx="3"/>
              <a:endCxn id="42" idx="2"/>
            </p:cNvCxnSpPr>
            <p:nvPr/>
          </p:nvCxnSpPr>
          <p:spPr>
            <a:xfrm>
              <a:off x="5353602" y="3636238"/>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296"/>
            <p:cNvCxnSpPr>
              <a:stCxn id="56" idx="3"/>
            </p:cNvCxnSpPr>
            <p:nvPr/>
          </p:nvCxnSpPr>
          <p:spPr>
            <a:xfrm>
              <a:off x="5353602"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298"/>
            <p:cNvSpPr/>
            <p:nvPr/>
          </p:nvSpPr>
          <p:spPr>
            <a:xfrm>
              <a:off x="5222538" y="357070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sp>
          <p:nvSpPr>
            <p:cNvPr id="57" name="橢圓 301"/>
            <p:cNvSpPr/>
            <p:nvPr/>
          </p:nvSpPr>
          <p:spPr>
            <a:xfrm>
              <a:off x="6841498" y="385437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58" name="橢圓 302"/>
            <p:cNvSpPr/>
            <p:nvPr/>
          </p:nvSpPr>
          <p:spPr>
            <a:xfrm>
              <a:off x="6841498" y="419798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59" name="矩形 303"/>
            <p:cNvSpPr/>
            <p:nvPr/>
          </p:nvSpPr>
          <p:spPr>
            <a:xfrm>
              <a:off x="5222538" y="39420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sp>
          <p:nvSpPr>
            <p:cNvPr id="60" name="矩形 304"/>
            <p:cNvSpPr/>
            <p:nvPr/>
          </p:nvSpPr>
          <p:spPr>
            <a:xfrm>
              <a:off x="5222538" y="427637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61" name="直線單箭頭接點 307"/>
            <p:cNvCxnSpPr>
              <a:stCxn id="60" idx="3"/>
            </p:cNvCxnSpPr>
            <p:nvPr/>
          </p:nvCxnSpPr>
          <p:spPr>
            <a:xfrm flipV="1">
              <a:off x="5353602" y="3996933"/>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308"/>
            <p:cNvCxnSpPr>
              <a:stCxn id="60" idx="3"/>
              <a:endCxn id="42" idx="2"/>
            </p:cNvCxnSpPr>
            <p:nvPr/>
          </p:nvCxnSpPr>
          <p:spPr>
            <a:xfrm flipV="1">
              <a:off x="5353602" y="3653322"/>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309"/>
            <p:cNvCxnSpPr>
              <a:stCxn id="60" idx="3"/>
              <a:endCxn id="41" idx="2"/>
            </p:cNvCxnSpPr>
            <p:nvPr/>
          </p:nvCxnSpPr>
          <p:spPr>
            <a:xfrm flipV="1">
              <a:off x="5353602" y="3308448"/>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310"/>
            <p:cNvCxnSpPr>
              <a:stCxn id="59" idx="3"/>
              <a:endCxn id="42" idx="2"/>
            </p:cNvCxnSpPr>
            <p:nvPr/>
          </p:nvCxnSpPr>
          <p:spPr>
            <a:xfrm flipV="1">
              <a:off x="5353602" y="3653322"/>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311"/>
            <p:cNvCxnSpPr>
              <a:stCxn id="59" idx="3"/>
              <a:endCxn id="41" idx="2"/>
            </p:cNvCxnSpPr>
            <p:nvPr/>
          </p:nvCxnSpPr>
          <p:spPr>
            <a:xfrm flipV="1">
              <a:off x="5353602" y="3308448"/>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314"/>
            <p:cNvCxnSpPr/>
            <p:nvPr/>
          </p:nvCxnSpPr>
          <p:spPr>
            <a:xfrm>
              <a:off x="6224016"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315"/>
            <p:cNvCxnSpPr/>
            <p:nvPr/>
          </p:nvCxnSpPr>
          <p:spPr>
            <a:xfrm>
              <a:off x="6224016" y="3297807"/>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317"/>
            <p:cNvCxnSpPr/>
            <p:nvPr/>
          </p:nvCxnSpPr>
          <p:spPr>
            <a:xfrm>
              <a:off x="6224016"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318"/>
            <p:cNvCxnSpPr/>
            <p:nvPr/>
          </p:nvCxnSpPr>
          <p:spPr>
            <a:xfrm>
              <a:off x="6224016" y="3636238"/>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320"/>
            <p:cNvCxnSpPr/>
            <p:nvPr/>
          </p:nvCxnSpPr>
          <p:spPr>
            <a:xfrm>
              <a:off x="6224016" y="4007574"/>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326"/>
            <p:cNvCxnSpPr/>
            <p:nvPr/>
          </p:nvCxnSpPr>
          <p:spPr>
            <a:xfrm>
              <a:off x="7809785" y="3616240"/>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327"/>
            <p:cNvCxnSpPr/>
            <p:nvPr/>
          </p:nvCxnSpPr>
          <p:spPr>
            <a:xfrm>
              <a:off x="7809785" y="403003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274"/>
            <p:cNvCxnSpPr/>
            <p:nvPr/>
          </p:nvCxnSpPr>
          <p:spPr>
            <a:xfrm flipV="1">
              <a:off x="5360089" y="4003183"/>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275"/>
            <p:cNvCxnSpPr/>
            <p:nvPr/>
          </p:nvCxnSpPr>
          <p:spPr>
            <a:xfrm flipV="1">
              <a:off x="6241089" y="3996286"/>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橢圓 271"/>
            <p:cNvSpPr/>
            <p:nvPr/>
          </p:nvSpPr>
          <p:spPr>
            <a:xfrm>
              <a:off x="5969188" y="385271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grpSp>
      <p:grpSp>
        <p:nvGrpSpPr>
          <p:cNvPr id="76" name="群組 449"/>
          <p:cNvGrpSpPr/>
          <p:nvPr/>
        </p:nvGrpSpPr>
        <p:grpSpPr>
          <a:xfrm rot="5400000">
            <a:off x="2345735" y="4564209"/>
            <a:ext cx="2485202" cy="852016"/>
            <a:chOff x="1660188" y="5222258"/>
            <a:chExt cx="2816562" cy="965618"/>
          </a:xfrm>
        </p:grpSpPr>
        <p:sp>
          <p:nvSpPr>
            <p:cNvPr id="77" name="橢圓 338"/>
            <p:cNvSpPr/>
            <p:nvPr/>
          </p:nvSpPr>
          <p:spPr>
            <a:xfrm>
              <a:off x="3988727" y="522225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78" name="橢圓 339"/>
            <p:cNvSpPr/>
            <p:nvPr/>
          </p:nvSpPr>
          <p:spPr>
            <a:xfrm>
              <a:off x="3988727" y="563509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cxnSp>
          <p:nvCxnSpPr>
            <p:cNvPr id="79" name="直線單箭頭接點 349"/>
            <p:cNvCxnSpPr>
              <a:endCxn id="77" idx="2"/>
            </p:cNvCxnSpPr>
            <p:nvPr/>
          </p:nvCxnSpPr>
          <p:spPr>
            <a:xfrm flipV="1">
              <a:off x="3530097" y="5347733"/>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350"/>
            <p:cNvCxnSpPr>
              <a:endCxn id="78" idx="2"/>
            </p:cNvCxnSpPr>
            <p:nvPr/>
          </p:nvCxnSpPr>
          <p:spPr>
            <a:xfrm>
              <a:off x="3530097" y="5734612"/>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351"/>
            <p:cNvCxnSpPr>
              <a:endCxn id="77" idx="2"/>
            </p:cNvCxnSpPr>
            <p:nvPr/>
          </p:nvCxnSpPr>
          <p:spPr>
            <a:xfrm flipV="1">
              <a:off x="3530096" y="5347733"/>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352"/>
            <p:cNvCxnSpPr>
              <a:endCxn id="78" idx="2"/>
            </p:cNvCxnSpPr>
            <p:nvPr/>
          </p:nvCxnSpPr>
          <p:spPr>
            <a:xfrm flipV="1">
              <a:off x="3530097" y="5760573"/>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橢圓 360"/>
            <p:cNvSpPr/>
            <p:nvPr/>
          </p:nvSpPr>
          <p:spPr>
            <a:xfrm>
              <a:off x="3279148" y="559205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84" name="橢圓 361"/>
            <p:cNvSpPr/>
            <p:nvPr/>
          </p:nvSpPr>
          <p:spPr>
            <a:xfrm>
              <a:off x="3279148" y="593566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85" name="矩形 362"/>
            <p:cNvSpPr/>
            <p:nvPr/>
          </p:nvSpPr>
          <p:spPr>
            <a:xfrm>
              <a:off x="1660188" y="567972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sp>
          <p:nvSpPr>
            <p:cNvPr id="86" name="矩形 363"/>
            <p:cNvSpPr/>
            <p:nvPr/>
          </p:nvSpPr>
          <p:spPr>
            <a:xfrm>
              <a:off x="1660188" y="601405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87" name="直線單箭頭接點 364"/>
            <p:cNvCxnSpPr>
              <a:stCxn id="86" idx="3"/>
            </p:cNvCxnSpPr>
            <p:nvPr/>
          </p:nvCxnSpPr>
          <p:spPr>
            <a:xfrm flipV="1">
              <a:off x="1791252"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365"/>
            <p:cNvCxnSpPr>
              <a:stCxn id="85" idx="3"/>
            </p:cNvCxnSpPr>
            <p:nvPr/>
          </p:nvCxnSpPr>
          <p:spPr>
            <a:xfrm>
              <a:off x="1791252"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366"/>
            <p:cNvCxnSpPr>
              <a:stCxn id="86" idx="3"/>
            </p:cNvCxnSpPr>
            <p:nvPr/>
          </p:nvCxnSpPr>
          <p:spPr>
            <a:xfrm flipV="1">
              <a:off x="1791252"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378"/>
            <p:cNvCxnSpPr/>
            <p:nvPr/>
          </p:nvCxnSpPr>
          <p:spPr>
            <a:xfrm flipV="1">
              <a:off x="2661666"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379"/>
            <p:cNvCxnSpPr/>
            <p:nvPr/>
          </p:nvCxnSpPr>
          <p:spPr>
            <a:xfrm>
              <a:off x="2661666"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380"/>
            <p:cNvCxnSpPr/>
            <p:nvPr/>
          </p:nvCxnSpPr>
          <p:spPr>
            <a:xfrm flipV="1">
              <a:off x="2661666"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385"/>
            <p:cNvCxnSpPr/>
            <p:nvPr/>
          </p:nvCxnSpPr>
          <p:spPr>
            <a:xfrm>
              <a:off x="4247435" y="5353919"/>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386"/>
            <p:cNvCxnSpPr/>
            <p:nvPr/>
          </p:nvCxnSpPr>
          <p:spPr>
            <a:xfrm>
              <a:off x="4247435" y="5767715"/>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333"/>
            <p:cNvCxnSpPr/>
            <p:nvPr/>
          </p:nvCxnSpPr>
          <p:spPr>
            <a:xfrm flipV="1">
              <a:off x="1797739" y="574086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334"/>
            <p:cNvCxnSpPr/>
            <p:nvPr/>
          </p:nvCxnSpPr>
          <p:spPr>
            <a:xfrm flipV="1">
              <a:off x="2678739" y="5733965"/>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橢圓 330"/>
            <p:cNvSpPr/>
            <p:nvPr/>
          </p:nvSpPr>
          <p:spPr>
            <a:xfrm>
              <a:off x="2406838" y="559039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98" name="橢圓 331"/>
            <p:cNvSpPr/>
            <p:nvPr/>
          </p:nvSpPr>
          <p:spPr>
            <a:xfrm>
              <a:off x="2405946" y="593692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grpSp>
      <p:sp>
        <p:nvSpPr>
          <p:cNvPr id="99" name="文字方塊 446"/>
          <p:cNvSpPr txBox="1"/>
          <p:nvPr/>
        </p:nvSpPr>
        <p:spPr>
          <a:xfrm>
            <a:off x="1410014" y="2936618"/>
            <a:ext cx="1270588" cy="107010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118" dirty="0" err="1"/>
              <a:t>minibatch</a:t>
            </a:r>
            <a:r>
              <a:rPr lang="en-US" altLang="zh-TW" sz="2118" dirty="0"/>
              <a:t> </a:t>
            </a:r>
          </a:p>
          <a:p>
            <a:pPr algn="ctr"/>
            <a:r>
              <a:rPr lang="en-US" altLang="zh-TW" sz="2118" dirty="0"/>
              <a:t>1</a:t>
            </a:r>
            <a:endParaRPr lang="zh-TW" altLang="en-US" sz="2118" baseline="-25000" dirty="0"/>
          </a:p>
        </p:txBody>
      </p:sp>
      <p:sp>
        <p:nvSpPr>
          <p:cNvPr id="100" name="文字方塊 454"/>
          <p:cNvSpPr txBox="1"/>
          <p:nvPr/>
        </p:nvSpPr>
        <p:spPr>
          <a:xfrm>
            <a:off x="2872455" y="2932799"/>
            <a:ext cx="1270588" cy="107010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118" dirty="0" err="1"/>
              <a:t>minibatch</a:t>
            </a:r>
            <a:r>
              <a:rPr lang="en-US" altLang="zh-TW" sz="2118" dirty="0"/>
              <a:t> </a:t>
            </a:r>
          </a:p>
          <a:p>
            <a:pPr algn="ctr"/>
            <a:r>
              <a:rPr lang="en-US" altLang="zh-TW" sz="2118" dirty="0"/>
              <a:t>2</a:t>
            </a:r>
            <a:endParaRPr lang="zh-TW" altLang="en-US" sz="2118" baseline="-25000" dirty="0"/>
          </a:p>
        </p:txBody>
      </p:sp>
      <p:sp>
        <p:nvSpPr>
          <p:cNvPr id="101" name="文字方塊 455"/>
          <p:cNvSpPr txBox="1"/>
          <p:nvPr/>
        </p:nvSpPr>
        <p:spPr>
          <a:xfrm>
            <a:off x="4329867" y="2936618"/>
            <a:ext cx="1270588" cy="107010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118" dirty="0" err="1"/>
              <a:t>minibatch</a:t>
            </a:r>
            <a:r>
              <a:rPr lang="en-US" altLang="zh-TW" sz="2118" dirty="0"/>
              <a:t> </a:t>
            </a:r>
          </a:p>
          <a:p>
            <a:pPr algn="ctr"/>
            <a:r>
              <a:rPr lang="en-US" altLang="zh-TW" sz="2118" dirty="0"/>
              <a:t>3</a:t>
            </a:r>
            <a:endParaRPr lang="zh-TW" altLang="en-US" sz="2118" baseline="-25000" dirty="0"/>
          </a:p>
        </p:txBody>
      </p:sp>
      <p:sp>
        <p:nvSpPr>
          <p:cNvPr id="102" name="文字方塊 456"/>
          <p:cNvSpPr txBox="1"/>
          <p:nvPr/>
        </p:nvSpPr>
        <p:spPr>
          <a:xfrm>
            <a:off x="6541772" y="2920708"/>
            <a:ext cx="1270588" cy="107010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118" dirty="0" err="1"/>
              <a:t>minibatch</a:t>
            </a:r>
            <a:r>
              <a:rPr lang="en-US" altLang="zh-TW" sz="2118" dirty="0"/>
              <a:t> </a:t>
            </a:r>
          </a:p>
          <a:p>
            <a:pPr algn="ctr"/>
            <a:r>
              <a:rPr lang="en-US" altLang="zh-TW" sz="2118" dirty="0"/>
              <a:t>n</a:t>
            </a:r>
            <a:endParaRPr lang="zh-TW" altLang="en-US" sz="2118" baseline="-25000" dirty="0"/>
          </a:p>
        </p:txBody>
      </p:sp>
      <p:grpSp>
        <p:nvGrpSpPr>
          <p:cNvPr id="103" name="群組 451"/>
          <p:cNvGrpSpPr/>
          <p:nvPr/>
        </p:nvGrpSpPr>
        <p:grpSpPr>
          <a:xfrm rot="5400000">
            <a:off x="5642477" y="4067420"/>
            <a:ext cx="2485202" cy="1845601"/>
            <a:chOff x="5238336" y="4879452"/>
            <a:chExt cx="2816562" cy="2091681"/>
          </a:xfrm>
        </p:grpSpPr>
        <p:sp>
          <p:nvSpPr>
            <p:cNvPr id="104" name="橢圓 395"/>
            <p:cNvSpPr/>
            <p:nvPr/>
          </p:nvSpPr>
          <p:spPr>
            <a:xfrm>
              <a:off x="5988865" y="489653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05" name="橢圓 397"/>
            <p:cNvSpPr/>
            <p:nvPr/>
          </p:nvSpPr>
          <p:spPr>
            <a:xfrm>
              <a:off x="7566875" y="51981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106" name="橢圓 398"/>
            <p:cNvSpPr/>
            <p:nvPr/>
          </p:nvSpPr>
          <p:spPr>
            <a:xfrm>
              <a:off x="7566875" y="561098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107" name="矩形 399"/>
            <p:cNvSpPr/>
            <p:nvPr/>
          </p:nvSpPr>
          <p:spPr>
            <a:xfrm>
              <a:off x="5238336" y="4945837"/>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108" name="直線單箭頭接點 400"/>
            <p:cNvCxnSpPr>
              <a:stCxn id="107" idx="3"/>
              <a:endCxn id="104" idx="2"/>
            </p:cNvCxnSpPr>
            <p:nvPr/>
          </p:nvCxnSpPr>
          <p:spPr>
            <a:xfrm>
              <a:off x="5369400"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403"/>
            <p:cNvCxnSpPr>
              <a:stCxn id="107" idx="3"/>
            </p:cNvCxnSpPr>
            <p:nvPr/>
          </p:nvCxnSpPr>
          <p:spPr>
            <a:xfrm>
              <a:off x="5369400"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405"/>
            <p:cNvCxnSpPr>
              <a:endCxn id="105" idx="2"/>
            </p:cNvCxnSpPr>
            <p:nvPr/>
          </p:nvCxnSpPr>
          <p:spPr>
            <a:xfrm>
              <a:off x="7108244" y="5000376"/>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406"/>
            <p:cNvCxnSpPr>
              <a:endCxn id="106" idx="2"/>
            </p:cNvCxnSpPr>
            <p:nvPr/>
          </p:nvCxnSpPr>
          <p:spPr>
            <a:xfrm>
              <a:off x="7108245" y="5022010"/>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410"/>
            <p:cNvCxnSpPr>
              <a:endCxn id="105" idx="2"/>
            </p:cNvCxnSpPr>
            <p:nvPr/>
          </p:nvCxnSpPr>
          <p:spPr>
            <a:xfrm flipV="1">
              <a:off x="7108244" y="5323616"/>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411"/>
            <p:cNvCxnSpPr>
              <a:endCxn id="106" idx="2"/>
            </p:cNvCxnSpPr>
            <p:nvPr/>
          </p:nvCxnSpPr>
          <p:spPr>
            <a:xfrm flipV="1">
              <a:off x="7108245" y="5736456"/>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412"/>
            <p:cNvCxnSpPr>
              <a:stCxn id="116" idx="2"/>
              <a:endCxn id="104" idx="2"/>
            </p:cNvCxnSpPr>
            <p:nvPr/>
          </p:nvCxnSpPr>
          <p:spPr>
            <a:xfrm flipV="1">
              <a:off x="5303868" y="5022010"/>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415"/>
            <p:cNvCxnSpPr>
              <a:stCxn id="116" idx="3"/>
            </p:cNvCxnSpPr>
            <p:nvPr/>
          </p:nvCxnSpPr>
          <p:spPr>
            <a:xfrm>
              <a:off x="5369400" y="5349800"/>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矩形 416"/>
            <p:cNvSpPr/>
            <p:nvPr/>
          </p:nvSpPr>
          <p:spPr>
            <a:xfrm>
              <a:off x="5238336" y="528426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sp>
          <p:nvSpPr>
            <p:cNvPr id="117" name="橢圓 417"/>
            <p:cNvSpPr/>
            <p:nvPr/>
          </p:nvSpPr>
          <p:spPr>
            <a:xfrm>
              <a:off x="6857296" y="48794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18" name="橢圓 420"/>
            <p:cNvSpPr/>
            <p:nvPr/>
          </p:nvSpPr>
          <p:spPr>
            <a:xfrm>
              <a:off x="6857296" y="591154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119" name="矩形 421"/>
            <p:cNvSpPr/>
            <p:nvPr/>
          </p:nvSpPr>
          <p:spPr>
            <a:xfrm>
              <a:off x="5238336" y="5655604"/>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sp>
          <p:nvSpPr>
            <p:cNvPr id="120" name="矩形 422"/>
            <p:cNvSpPr/>
            <p:nvPr/>
          </p:nvSpPr>
          <p:spPr>
            <a:xfrm>
              <a:off x="5238336" y="598993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1588"/>
            </a:p>
          </p:txBody>
        </p:sp>
        <p:cxnSp>
          <p:nvCxnSpPr>
            <p:cNvPr id="121" name="直線單箭頭接點 423"/>
            <p:cNvCxnSpPr>
              <a:stCxn id="120" idx="3"/>
            </p:cNvCxnSpPr>
            <p:nvPr/>
          </p:nvCxnSpPr>
          <p:spPr>
            <a:xfrm flipV="1">
              <a:off x="5369400"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424"/>
            <p:cNvCxnSpPr>
              <a:stCxn id="119" idx="3"/>
            </p:cNvCxnSpPr>
            <p:nvPr/>
          </p:nvCxnSpPr>
          <p:spPr>
            <a:xfrm>
              <a:off x="5369400" y="5721136"/>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427"/>
            <p:cNvCxnSpPr>
              <a:stCxn id="120" idx="3"/>
              <a:endCxn id="104" idx="2"/>
            </p:cNvCxnSpPr>
            <p:nvPr/>
          </p:nvCxnSpPr>
          <p:spPr>
            <a:xfrm flipV="1">
              <a:off x="5369400"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429"/>
            <p:cNvCxnSpPr>
              <a:stCxn id="119" idx="3"/>
              <a:endCxn id="104" idx="2"/>
            </p:cNvCxnSpPr>
            <p:nvPr/>
          </p:nvCxnSpPr>
          <p:spPr>
            <a:xfrm flipV="1">
              <a:off x="5369400" y="5022010"/>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430"/>
            <p:cNvCxnSpPr/>
            <p:nvPr/>
          </p:nvCxnSpPr>
          <p:spPr>
            <a:xfrm>
              <a:off x="6239814"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433"/>
            <p:cNvCxnSpPr/>
            <p:nvPr/>
          </p:nvCxnSpPr>
          <p:spPr>
            <a:xfrm>
              <a:off x="6239814"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437"/>
            <p:cNvCxnSpPr/>
            <p:nvPr/>
          </p:nvCxnSpPr>
          <p:spPr>
            <a:xfrm flipV="1">
              <a:off x="6239814"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441"/>
            <p:cNvCxnSpPr/>
            <p:nvPr/>
          </p:nvCxnSpPr>
          <p:spPr>
            <a:xfrm flipV="1">
              <a:off x="6239814"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444"/>
            <p:cNvCxnSpPr/>
            <p:nvPr/>
          </p:nvCxnSpPr>
          <p:spPr>
            <a:xfrm>
              <a:off x="7825583" y="53298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445"/>
            <p:cNvCxnSpPr/>
            <p:nvPr/>
          </p:nvCxnSpPr>
          <p:spPr>
            <a:xfrm>
              <a:off x="7825583" y="5743598"/>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橢圓 390"/>
            <p:cNvSpPr/>
            <p:nvPr/>
          </p:nvSpPr>
          <p:spPr>
            <a:xfrm>
              <a:off x="5984094" y="591281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dirty="0"/>
            </a:p>
          </p:txBody>
        </p:sp>
        <p:sp>
          <p:nvSpPr>
            <p:cNvPr id="132" name="文字方塊 448"/>
            <p:cNvSpPr txBox="1"/>
            <p:nvPr/>
          </p:nvSpPr>
          <p:spPr>
            <a:xfrm>
              <a:off x="6063855" y="6435559"/>
              <a:ext cx="964273" cy="535574"/>
            </a:xfrm>
            <a:prstGeom prst="rect">
              <a:avLst/>
            </a:prstGeom>
            <a:noFill/>
          </p:spPr>
          <p:txBody>
            <a:bodyPr wrap="square" rtlCol="0">
              <a:spAutoFit/>
            </a:bodyPr>
            <a:lstStyle/>
            <a:p>
              <a:r>
                <a:rPr lang="en-US" altLang="zh-TW" sz="2471" dirty="0"/>
                <a:t>……</a:t>
              </a:r>
              <a:endParaRPr lang="zh-TW" altLang="en-US" sz="2471" dirty="0"/>
            </a:p>
          </p:txBody>
        </p:sp>
      </p:grpSp>
      <p:sp>
        <p:nvSpPr>
          <p:cNvPr id="133" name="TextBox 132">
            <a:extLst>
              <a:ext uri="{FF2B5EF4-FFF2-40B4-BE49-F238E27FC236}">
                <a16:creationId xmlns:a16="http://schemas.microsoft.com/office/drawing/2014/main" id="{8EF09373-4946-4BB2-886F-EA256645A113}"/>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48953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DL Useful?</a:t>
            </a:r>
          </a:p>
        </p:txBody>
      </p:sp>
      <p:sp>
        <p:nvSpPr>
          <p:cNvPr id="3" name="Content Placeholder 2"/>
          <p:cNvSpPr>
            <a:spLocks noGrp="1"/>
          </p:cNvSpPr>
          <p:nvPr>
            <p:ph idx="1"/>
          </p:nvPr>
        </p:nvSpPr>
        <p:spPr/>
        <p:txBody>
          <a:bodyPr/>
          <a:lstStyle/>
          <a:p>
            <a:r>
              <a:rPr lang="en-US" dirty="0"/>
              <a:t>DL provides a flexible, learnable framework for representing visual, text, linguistic information</a:t>
            </a:r>
          </a:p>
          <a:p>
            <a:pPr lvl="1"/>
            <a:r>
              <a:rPr lang="en-US" dirty="0"/>
              <a:t>Can learn in supervised and unsupervised manner</a:t>
            </a:r>
          </a:p>
          <a:p>
            <a:r>
              <a:rPr lang="en-US" dirty="0"/>
              <a:t>DL represents an effective end-to-end learning system</a:t>
            </a:r>
          </a:p>
          <a:p>
            <a:r>
              <a:rPr lang="en-US" dirty="0"/>
              <a:t>Requires large amounts of training data</a:t>
            </a:r>
          </a:p>
          <a:p>
            <a:r>
              <a:rPr lang="en-US" dirty="0"/>
              <a:t>Since about 2010, DL has outperformed other ML techniques</a:t>
            </a:r>
          </a:p>
          <a:p>
            <a:pPr lvl="1"/>
            <a:r>
              <a:rPr lang="en-US" dirty="0"/>
              <a:t>First in vision and speech, then NLP, and other applications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9F1D1F82-B83E-4419-9EF2-65DFFD63646B}"/>
              </a:ext>
            </a:extLst>
          </p:cNvPr>
          <p:cNvSpPr>
            <a:spLocks noGrp="1"/>
          </p:cNvSpPr>
          <p:nvPr>
            <p:ph idx="10"/>
          </p:nvPr>
        </p:nvSpPr>
        <p:spPr/>
        <p:txBody>
          <a:bodyPr/>
          <a:lstStyle/>
          <a:p>
            <a:r>
              <a:rPr lang="en-US" dirty="0"/>
              <a:t>Introduction to Deep Learning</a:t>
            </a:r>
          </a:p>
          <a:p>
            <a:endParaRPr lang="en-US" dirty="0"/>
          </a:p>
        </p:txBody>
      </p:sp>
    </p:spTree>
    <p:extLst>
      <p:ext uri="{BB962C8B-B14F-4D97-AF65-F5344CB8AC3E}">
        <p14:creationId xmlns:p14="http://schemas.microsoft.com/office/powerpoint/2010/main" val="670320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Early Stopping</a:t>
            </a:r>
          </a:p>
        </p:txBody>
      </p:sp>
      <p:sp>
        <p:nvSpPr>
          <p:cNvPr id="3" name="Content Placeholder 2"/>
          <p:cNvSpPr>
            <a:spLocks noGrp="1"/>
          </p:cNvSpPr>
          <p:nvPr>
            <p:ph idx="1"/>
          </p:nvPr>
        </p:nvSpPr>
        <p:spPr/>
        <p:txBody>
          <a:bodyPr/>
          <a:lstStyle/>
          <a:p>
            <a:r>
              <a:rPr lang="en-US" b="1" i="1" dirty="0">
                <a:solidFill>
                  <a:srgbClr val="0070C0"/>
                </a:solidFill>
              </a:rPr>
              <a:t>Early-stopping</a:t>
            </a:r>
          </a:p>
          <a:p>
            <a:pPr lvl="1"/>
            <a:r>
              <a:rPr lang="en-US" dirty="0"/>
              <a:t>During model training, use a </a:t>
            </a:r>
            <a:r>
              <a:rPr lang="en-US" dirty="0">
                <a:solidFill>
                  <a:srgbClr val="FF0000"/>
                </a:solidFill>
              </a:rPr>
              <a:t>validation set</a:t>
            </a:r>
            <a:endParaRPr lang="en-US" dirty="0"/>
          </a:p>
          <a:p>
            <a:pPr lvl="2"/>
            <a:r>
              <a:rPr lang="en-US" dirty="0"/>
              <a:t>E.g., validation/train ratio of about 25% to 75%</a:t>
            </a:r>
          </a:p>
          <a:p>
            <a:pPr lvl="1"/>
            <a:r>
              <a:rPr lang="en-US" dirty="0"/>
              <a:t>Stop when the validation accuracy (or loss) has not improved after </a:t>
            </a:r>
            <a:r>
              <a:rPr lang="en-US" i="1" dirty="0"/>
              <a:t>n</a:t>
            </a:r>
            <a:r>
              <a:rPr lang="en-US" dirty="0"/>
              <a:t> epochs</a:t>
            </a:r>
          </a:p>
          <a:p>
            <a:pPr lvl="2"/>
            <a:r>
              <a:rPr lang="en-US" dirty="0"/>
              <a:t>The parameter </a:t>
            </a:r>
            <a:r>
              <a:rPr lang="en-US" i="1" dirty="0"/>
              <a:t>n</a:t>
            </a:r>
            <a:r>
              <a:rPr lang="en-US" dirty="0"/>
              <a:t> is called </a:t>
            </a:r>
            <a:r>
              <a:rPr lang="en-US" dirty="0">
                <a:solidFill>
                  <a:srgbClr val="FF0000"/>
                </a:solidFill>
              </a:rPr>
              <a:t>patience</a:t>
            </a:r>
            <a:r>
              <a:rPr lang="en-US" dirty="0"/>
              <a:t> </a:t>
            </a:r>
          </a:p>
          <a:p>
            <a:endParaRPr lang="en-US" dirty="0"/>
          </a:p>
          <a:p>
            <a:endParaRPr lang="en-US" dirty="0"/>
          </a:p>
        </p:txBody>
      </p:sp>
      <p:sp>
        <p:nvSpPr>
          <p:cNvPr id="11" name="Content Placeholder 10">
            <a:extLst>
              <a:ext uri="{FF2B5EF4-FFF2-40B4-BE49-F238E27FC236}">
                <a16:creationId xmlns:a16="http://schemas.microsoft.com/office/drawing/2014/main" id="{D8B1CF7B-2941-496B-818E-813AE435FB56}"/>
              </a:ext>
            </a:extLst>
          </p:cNvPr>
          <p:cNvSpPr>
            <a:spLocks noGrp="1"/>
          </p:cNvSpPr>
          <p:nvPr>
            <p:ph idx="10"/>
          </p:nvPr>
        </p:nvSpPr>
        <p:spPr/>
        <p:txBody>
          <a:bodyPr/>
          <a:lstStyle/>
          <a:p>
            <a:r>
              <a:rPr lang="en-US" dirty="0"/>
              <a:t>Regularization</a:t>
            </a:r>
          </a:p>
          <a:p>
            <a:endParaRPr lang="en-US" dirty="0"/>
          </a:p>
        </p:txBody>
      </p:sp>
      <p:grpSp>
        <p:nvGrpSpPr>
          <p:cNvPr id="10" name="Group 9">
            <a:extLst>
              <a:ext uri="{FF2B5EF4-FFF2-40B4-BE49-F238E27FC236}">
                <a16:creationId xmlns:a16="http://schemas.microsoft.com/office/drawing/2014/main" id="{1737EC34-633B-41B2-967F-A8BAC76E3C8F}"/>
              </a:ext>
            </a:extLst>
          </p:cNvPr>
          <p:cNvGrpSpPr/>
          <p:nvPr/>
        </p:nvGrpSpPr>
        <p:grpSpPr>
          <a:xfrm>
            <a:off x="2348223" y="3429000"/>
            <a:ext cx="4002798" cy="2812844"/>
            <a:chOff x="2562849" y="4894312"/>
            <a:chExt cx="4050527" cy="2683834"/>
          </a:xfrm>
        </p:grpSpPr>
        <p:pic>
          <p:nvPicPr>
            <p:cNvPr id="4" name="Εικόνα 19">
              <a:extLst>
                <a:ext uri="{FF2B5EF4-FFF2-40B4-BE49-F238E27FC236}">
                  <a16:creationId xmlns:a16="http://schemas.microsoft.com/office/drawing/2014/main" id="{DAB3DC8C-B594-4D90-808F-95328965718A}"/>
                </a:ext>
              </a:extLst>
            </p:cNvPr>
            <p:cNvPicPr>
              <a:picLocks noChangeAspect="1"/>
            </p:cNvPicPr>
            <p:nvPr/>
          </p:nvPicPr>
          <p:blipFill rotWithShape="1">
            <a:blip r:embed="rId3"/>
            <a:srcRect b="9801"/>
            <a:stretch/>
          </p:blipFill>
          <p:spPr>
            <a:xfrm>
              <a:off x="2562849" y="4894312"/>
              <a:ext cx="4050527" cy="2683834"/>
            </a:xfrm>
            <a:prstGeom prst="rect">
              <a:avLst/>
            </a:prstGeom>
          </p:spPr>
        </p:pic>
        <p:sp>
          <p:nvSpPr>
            <p:cNvPr id="5" name="Rectangle: Rounded Corners 4">
              <a:extLst>
                <a:ext uri="{FF2B5EF4-FFF2-40B4-BE49-F238E27FC236}">
                  <a16:creationId xmlns:a16="http://schemas.microsoft.com/office/drawing/2014/main" id="{D8E1D94B-DA2F-4DFB-9FBA-B87966DC2757}"/>
                </a:ext>
              </a:extLst>
            </p:cNvPr>
            <p:cNvSpPr/>
            <p:nvPr/>
          </p:nvSpPr>
          <p:spPr>
            <a:xfrm>
              <a:off x="4309120" y="6022100"/>
              <a:ext cx="144016"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 name="TextBox 5">
              <a:extLst>
                <a:ext uri="{FF2B5EF4-FFF2-40B4-BE49-F238E27FC236}">
                  <a16:creationId xmlns:a16="http://schemas.microsoft.com/office/drawing/2014/main" id="{0479592A-57FC-47E3-99E9-15AA1FBC82BF}"/>
                </a:ext>
              </a:extLst>
            </p:cNvPr>
            <p:cNvSpPr txBox="1"/>
            <p:nvPr/>
          </p:nvSpPr>
          <p:spPr>
            <a:xfrm>
              <a:off x="3786985" y="5142254"/>
              <a:ext cx="2232248" cy="321253"/>
            </a:xfrm>
            <a:prstGeom prst="rect">
              <a:avLst/>
            </a:prstGeom>
            <a:noFill/>
          </p:spPr>
          <p:txBody>
            <a:bodyPr wrap="square" rtlCol="0">
              <a:spAutoFit/>
            </a:bodyPr>
            <a:lstStyle/>
            <a:p>
              <a:r>
                <a:rPr lang="en-US" sz="1588" dirty="0">
                  <a:solidFill>
                    <a:srgbClr val="00B050"/>
                  </a:solidFill>
                </a:rPr>
                <a:t>Stop training</a:t>
              </a:r>
            </a:p>
          </p:txBody>
        </p:sp>
        <p:sp>
          <p:nvSpPr>
            <p:cNvPr id="7" name="Arrow: Down 6">
              <a:extLst>
                <a:ext uri="{FF2B5EF4-FFF2-40B4-BE49-F238E27FC236}">
                  <a16:creationId xmlns:a16="http://schemas.microsoft.com/office/drawing/2014/main" id="{D5058D56-4E94-4EA5-873B-F2BEEADB74F2}"/>
                </a:ext>
              </a:extLst>
            </p:cNvPr>
            <p:cNvSpPr/>
            <p:nvPr/>
          </p:nvSpPr>
          <p:spPr>
            <a:xfrm>
              <a:off x="4309120" y="5543261"/>
              <a:ext cx="144016" cy="40100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Box 7">
              <a:extLst>
                <a:ext uri="{FF2B5EF4-FFF2-40B4-BE49-F238E27FC236}">
                  <a16:creationId xmlns:a16="http://schemas.microsoft.com/office/drawing/2014/main" id="{52B56B8E-3615-4BE5-94CE-75E22C87F5EC}"/>
                </a:ext>
              </a:extLst>
            </p:cNvPr>
            <p:cNvSpPr txBox="1"/>
            <p:nvPr/>
          </p:nvSpPr>
          <p:spPr>
            <a:xfrm>
              <a:off x="5101208" y="5707886"/>
              <a:ext cx="1368152" cy="295436"/>
            </a:xfrm>
            <a:prstGeom prst="rect">
              <a:avLst/>
            </a:prstGeom>
            <a:noFill/>
          </p:spPr>
          <p:txBody>
            <a:bodyPr wrap="square" rtlCol="0">
              <a:spAutoFit/>
            </a:bodyPr>
            <a:lstStyle/>
            <a:p>
              <a:r>
                <a:rPr lang="en-US" sz="1412" dirty="0"/>
                <a:t>validation</a:t>
              </a:r>
            </a:p>
          </p:txBody>
        </p:sp>
        <p:sp>
          <p:nvSpPr>
            <p:cNvPr id="9" name="Rectangle 8">
              <a:extLst>
                <a:ext uri="{FF2B5EF4-FFF2-40B4-BE49-F238E27FC236}">
                  <a16:creationId xmlns:a16="http://schemas.microsoft.com/office/drawing/2014/main" id="{E8408FDD-486D-482B-B527-DBB86CFE1318}"/>
                </a:ext>
              </a:extLst>
            </p:cNvPr>
            <p:cNvSpPr/>
            <p:nvPr/>
          </p:nvSpPr>
          <p:spPr>
            <a:xfrm>
              <a:off x="5605264" y="6124870"/>
              <a:ext cx="557983" cy="2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2" name="Rectangle 11">
            <a:extLst>
              <a:ext uri="{FF2B5EF4-FFF2-40B4-BE49-F238E27FC236}">
                <a16:creationId xmlns:a16="http://schemas.microsoft.com/office/drawing/2014/main" id="{29F5CD72-044A-42BF-A17B-55068392814F}"/>
              </a:ext>
            </a:extLst>
          </p:cNvPr>
          <p:cNvSpPr/>
          <p:nvPr/>
        </p:nvSpPr>
        <p:spPr>
          <a:xfrm>
            <a:off x="3491880" y="5906922"/>
            <a:ext cx="1207193" cy="25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4071501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Batch normalization layers </a:t>
                </a:r>
                <a:r>
                  <a:rPr lang="en-US" dirty="0"/>
                  <a:t>act similar to the data preprocessing steps mentioned earlier</a:t>
                </a:r>
              </a:p>
              <a:p>
                <a:pPr lvl="1"/>
                <a:r>
                  <a:rPr lang="en-US" dirty="0"/>
                  <a:t>They calculate the mean </a:t>
                </a:r>
                <a:r>
                  <a:rPr lang="el-GR" dirty="0"/>
                  <a:t>μ</a:t>
                </a:r>
                <a:r>
                  <a:rPr lang="en-US" dirty="0"/>
                  <a:t> and variance </a:t>
                </a:r>
                <a:r>
                  <a:rPr lang="el-GR" dirty="0"/>
                  <a:t>σ</a:t>
                </a:r>
                <a:r>
                  <a:rPr lang="en-US" dirty="0"/>
                  <a:t> of a batch of input data, and normalize the data </a:t>
                </a:r>
                <a:r>
                  <a:rPr lang="en-US" i="1" dirty="0"/>
                  <a:t>x</a:t>
                </a:r>
                <a:r>
                  <a:rPr lang="en-US" dirty="0"/>
                  <a:t> to a zero mean and unit variance</a:t>
                </a:r>
              </a:p>
              <a:p>
                <a:pPr lvl="1"/>
                <a:r>
                  <a:rPr lang="en-US" dirty="0"/>
                  <a:t>I.e.,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a14:m>
                <a:endParaRPr lang="en-US" dirty="0"/>
              </a:p>
              <a:p>
                <a:r>
                  <a:rPr lang="en-US" dirty="0" err="1">
                    <a:solidFill>
                      <a:srgbClr val="FF0000"/>
                    </a:solidFill>
                  </a:rPr>
                  <a:t>BatchNorm</a:t>
                </a:r>
                <a:r>
                  <a:rPr lang="en-US" dirty="0">
                    <a:solidFill>
                      <a:srgbClr val="FF0000"/>
                    </a:solidFill>
                  </a:rPr>
                  <a:t> layers </a:t>
                </a:r>
                <a:r>
                  <a:rPr lang="en-US" dirty="0"/>
                  <a:t>alleviate the problems of proper initialization of the parameters and hyper-parameters</a:t>
                </a:r>
              </a:p>
              <a:p>
                <a:pPr lvl="1"/>
                <a:r>
                  <a:rPr lang="en-US" dirty="0"/>
                  <a:t>Result in faster convergence training, allow larger learning rates</a:t>
                </a:r>
              </a:p>
              <a:p>
                <a:pPr lvl="1"/>
                <a:r>
                  <a:rPr lang="en-US" dirty="0"/>
                  <a:t>Reduce the internal covariate shift</a:t>
                </a:r>
              </a:p>
              <a:p>
                <a:r>
                  <a:rPr lang="en-US" dirty="0" err="1"/>
                  <a:t>BatchNorm</a:t>
                </a:r>
                <a:r>
                  <a:rPr lang="en-US" dirty="0"/>
                  <a:t> layers are inserted immediately after convolutional layers or fully-connected layers, and before activation layers</a:t>
                </a:r>
              </a:p>
              <a:p>
                <a:pPr lvl="1"/>
                <a:r>
                  <a:rPr lang="en-US" dirty="0"/>
                  <a:t>They are very common with convolutional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E6271E5E-499C-49C0-B22A-49BBBD557BE9}"/>
              </a:ext>
            </a:extLst>
          </p:cNvPr>
          <p:cNvSpPr>
            <a:spLocks noGrp="1"/>
          </p:cNvSpPr>
          <p:nvPr>
            <p:ph idx="10"/>
          </p:nvPr>
        </p:nvSpPr>
        <p:spPr/>
        <p:txBody>
          <a:bodyPr/>
          <a:lstStyle/>
          <a:p>
            <a:r>
              <a:rPr lang="en-US" dirty="0"/>
              <a:t>Regularization</a:t>
            </a:r>
          </a:p>
          <a:p>
            <a:endParaRPr lang="en-US" dirty="0"/>
          </a:p>
        </p:txBody>
      </p:sp>
    </p:spTree>
    <p:extLst>
      <p:ext uri="{BB962C8B-B14F-4D97-AF65-F5344CB8AC3E}">
        <p14:creationId xmlns:p14="http://schemas.microsoft.com/office/powerpoint/2010/main" val="3715871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Hyper-parameter Tuning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Training NNs can involve setting many </a:t>
                </a:r>
                <a:r>
                  <a:rPr lang="en-US" b="1" i="1" dirty="0">
                    <a:solidFill>
                      <a:srgbClr val="0070C0"/>
                    </a:solidFill>
                  </a:rPr>
                  <a:t>hyper-parameters</a:t>
                </a:r>
              </a:p>
              <a:p>
                <a:r>
                  <a:rPr lang="en-US" dirty="0"/>
                  <a:t>The most common hyper-parameters include:</a:t>
                </a:r>
              </a:p>
              <a:p>
                <a:pPr lvl="1"/>
                <a:r>
                  <a:rPr lang="en-US" dirty="0"/>
                  <a:t>Number of layers, and number of neurons per layer</a:t>
                </a:r>
              </a:p>
              <a:p>
                <a:pPr lvl="1"/>
                <a:r>
                  <a:rPr lang="en-US" dirty="0"/>
                  <a:t>Initial learning rate</a:t>
                </a:r>
              </a:p>
              <a:p>
                <a:pPr lvl="1"/>
                <a:r>
                  <a:rPr lang="en-US" dirty="0"/>
                  <a:t>Learning rate decay schedule (e.g., decay constant)</a:t>
                </a:r>
              </a:p>
              <a:p>
                <a:pPr lvl="1"/>
                <a:r>
                  <a:rPr lang="en-US" dirty="0"/>
                  <a:t>Optimizer type</a:t>
                </a:r>
              </a:p>
              <a:p>
                <a:r>
                  <a:rPr lang="en-US" dirty="0"/>
                  <a:t>Other hyper-parameters may include:</a:t>
                </a:r>
              </a:p>
              <a:p>
                <a:pPr lvl="1"/>
                <a:r>
                  <a:rPr lang="en-US" dirty="0"/>
                  <a:t>Regularization parameters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rPr>
                          <m:t>2</m:t>
                        </m:r>
                      </m:sub>
                    </m:sSub>
                  </m:oMath>
                </a14:m>
                <a:r>
                  <a:rPr lang="en-US" dirty="0"/>
                  <a:t> penalty, dropout rate)</a:t>
                </a:r>
              </a:p>
              <a:p>
                <a:pPr lvl="1"/>
                <a:r>
                  <a:rPr lang="en-US" dirty="0"/>
                  <a:t>Batch size</a:t>
                </a:r>
              </a:p>
              <a:p>
                <a:pPr lvl="1"/>
                <a:r>
                  <a:rPr lang="en-US" dirty="0"/>
                  <a:t>Activation functions</a:t>
                </a:r>
              </a:p>
              <a:p>
                <a:pPr lvl="1"/>
                <a:r>
                  <a:rPr lang="en-US" dirty="0"/>
                  <a:t>Loss function</a:t>
                </a:r>
              </a:p>
              <a:p>
                <a:r>
                  <a:rPr lang="en-US" dirty="0"/>
                  <a:t>Hyper-parameter tuning can be time-consuming for larger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D051601-DD31-47D2-BD7F-7336CDE817FC}"/>
              </a:ext>
            </a:extLst>
          </p:cNvPr>
          <p:cNvSpPr>
            <a:spLocks noGrp="1"/>
          </p:cNvSpPr>
          <p:nvPr>
            <p:ph idx="10"/>
          </p:nvPr>
        </p:nvSpPr>
        <p:spPr/>
        <p:txBody>
          <a:bodyPr/>
          <a:lstStyle/>
          <a:p>
            <a:r>
              <a:rPr lang="en-US" dirty="0"/>
              <a:t>Hyper-parameter Tuning</a:t>
            </a:r>
          </a:p>
        </p:txBody>
      </p:sp>
    </p:spTree>
    <p:extLst>
      <p:ext uri="{BB962C8B-B14F-4D97-AF65-F5344CB8AC3E}">
        <p14:creationId xmlns:p14="http://schemas.microsoft.com/office/powerpoint/2010/main" val="2126102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Hyper-parameter Tuning</a:t>
            </a:r>
          </a:p>
        </p:txBody>
      </p:sp>
      <p:sp>
        <p:nvSpPr>
          <p:cNvPr id="3" name="Content Placeholder 2"/>
          <p:cNvSpPr>
            <a:spLocks noGrp="1"/>
          </p:cNvSpPr>
          <p:nvPr>
            <p:ph idx="1"/>
          </p:nvPr>
        </p:nvSpPr>
        <p:spPr/>
        <p:txBody>
          <a:bodyPr/>
          <a:lstStyle/>
          <a:p>
            <a:r>
              <a:rPr lang="en-US" dirty="0">
                <a:solidFill>
                  <a:srgbClr val="FF0000"/>
                </a:solidFill>
              </a:rPr>
              <a:t>Grid search</a:t>
            </a:r>
          </a:p>
          <a:p>
            <a:pPr lvl="1"/>
            <a:r>
              <a:rPr lang="en-US" dirty="0"/>
              <a:t>Check all values in a range with a step value </a:t>
            </a:r>
          </a:p>
          <a:p>
            <a:r>
              <a:rPr lang="en-US" dirty="0">
                <a:solidFill>
                  <a:srgbClr val="FF0000"/>
                </a:solidFill>
              </a:rPr>
              <a:t>Random search</a:t>
            </a:r>
          </a:p>
          <a:p>
            <a:pPr lvl="1"/>
            <a:r>
              <a:rPr lang="en-US" dirty="0"/>
              <a:t>Randomly sample values for the parameter</a:t>
            </a:r>
          </a:p>
          <a:p>
            <a:pPr lvl="1"/>
            <a:r>
              <a:rPr lang="en-US" dirty="0"/>
              <a:t>Often preferred to grid search</a:t>
            </a:r>
          </a:p>
          <a:p>
            <a:r>
              <a:rPr lang="en-US">
                <a:solidFill>
                  <a:srgbClr val="FF0000"/>
                </a:solidFill>
              </a:rPr>
              <a:t>Bayesian hyper-parameter </a:t>
            </a:r>
            <a:r>
              <a:rPr lang="en-US" dirty="0">
                <a:solidFill>
                  <a:srgbClr val="FF0000"/>
                </a:solidFill>
              </a:rPr>
              <a:t>optimization</a:t>
            </a:r>
          </a:p>
          <a:p>
            <a:pPr lvl="1"/>
            <a:r>
              <a:rPr lang="en-US" dirty="0"/>
              <a:t>Is an active area of research</a:t>
            </a:r>
          </a:p>
          <a:p>
            <a:endParaRPr lang="en-US" dirty="0"/>
          </a:p>
        </p:txBody>
      </p:sp>
      <p:sp>
        <p:nvSpPr>
          <p:cNvPr id="5" name="Content Placeholder 4">
            <a:extLst>
              <a:ext uri="{FF2B5EF4-FFF2-40B4-BE49-F238E27FC236}">
                <a16:creationId xmlns:a16="http://schemas.microsoft.com/office/drawing/2014/main" id="{7E269D42-76B7-4544-BE2F-F862A62AD8C3}"/>
              </a:ext>
            </a:extLst>
          </p:cNvPr>
          <p:cNvSpPr>
            <a:spLocks noGrp="1"/>
          </p:cNvSpPr>
          <p:nvPr>
            <p:ph idx="10"/>
          </p:nvPr>
        </p:nvSpPr>
        <p:spPr/>
        <p:txBody>
          <a:bodyPr/>
          <a:lstStyle/>
          <a:p>
            <a:r>
              <a:rPr lang="en-US" dirty="0"/>
              <a:t>Hyper-parameter Tuning</a:t>
            </a:r>
          </a:p>
          <a:p>
            <a:endParaRPr lang="en-US" dirty="0"/>
          </a:p>
        </p:txBody>
      </p:sp>
      <p:pic>
        <p:nvPicPr>
          <p:cNvPr id="4" name="Εικόνα 10"/>
          <p:cNvPicPr>
            <a:picLocks noChangeAspect="1"/>
          </p:cNvPicPr>
          <p:nvPr/>
        </p:nvPicPr>
        <p:blipFill>
          <a:blip r:embed="rId3"/>
          <a:stretch>
            <a:fillRect/>
          </a:stretch>
        </p:blipFill>
        <p:spPr>
          <a:xfrm>
            <a:off x="2140053" y="4064365"/>
            <a:ext cx="4933786" cy="2477922"/>
          </a:xfrm>
          <a:prstGeom prst="rect">
            <a:avLst/>
          </a:prstGeom>
        </p:spPr>
      </p:pic>
    </p:spTree>
    <p:extLst>
      <p:ext uri="{BB962C8B-B14F-4D97-AF65-F5344CB8AC3E}">
        <p14:creationId xmlns:p14="http://schemas.microsoft.com/office/powerpoint/2010/main" val="1898674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04F-7566-47E0-BA53-6A4F21C806EC}"/>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3AECD462-C1D0-46A9-B85B-86D26C7D7E87}"/>
              </a:ext>
            </a:extLst>
          </p:cNvPr>
          <p:cNvSpPr>
            <a:spLocks noGrp="1"/>
          </p:cNvSpPr>
          <p:nvPr>
            <p:ph idx="1"/>
          </p:nvPr>
        </p:nvSpPr>
        <p:spPr/>
        <p:txBody>
          <a:bodyPr/>
          <a:lstStyle/>
          <a:p>
            <a:r>
              <a:rPr lang="en-US" dirty="0"/>
              <a:t>Using</a:t>
            </a:r>
            <a:r>
              <a:rPr lang="en-US" b="1" i="1" dirty="0">
                <a:solidFill>
                  <a:srgbClr val="0070C0"/>
                </a:solidFill>
              </a:rPr>
              <a:t> k-fold cross-validation</a:t>
            </a:r>
            <a:r>
              <a:rPr lang="en-US" dirty="0"/>
              <a:t> for hyper-parameter tuning is common when the size of the training data is small</a:t>
            </a:r>
          </a:p>
          <a:p>
            <a:pPr lvl="1"/>
            <a:r>
              <a:rPr lang="en-US" dirty="0"/>
              <a:t>It also leads to a better and less noisy estimate of the model performance by averaging the results across several folds</a:t>
            </a:r>
          </a:p>
          <a:p>
            <a:r>
              <a:rPr lang="en-US" dirty="0"/>
              <a:t>E.g., 5-fold cross-validation (see the figure on the next slide)</a:t>
            </a:r>
          </a:p>
          <a:p>
            <a:pPr marL="806833" lvl="1" indent="-403433">
              <a:buFont typeface="+mj-lt"/>
              <a:buAutoNum type="arabicPeriod"/>
            </a:pPr>
            <a:r>
              <a:rPr lang="en-US" dirty="0"/>
              <a:t>Split the train data into 5 equal folds</a:t>
            </a:r>
          </a:p>
          <a:p>
            <a:pPr marL="806833" lvl="1" indent="-403433">
              <a:buFont typeface="+mj-lt"/>
              <a:buAutoNum type="arabicPeriod"/>
            </a:pPr>
            <a:r>
              <a:rPr lang="en-US" dirty="0"/>
              <a:t>First use folds 2-5 for training and fold 1 for validation</a:t>
            </a:r>
          </a:p>
          <a:p>
            <a:pPr marL="806833" lvl="1" indent="-403433">
              <a:buFont typeface="+mj-lt"/>
              <a:buAutoNum type="arabicPeriod"/>
            </a:pPr>
            <a:r>
              <a:rPr lang="en-US" dirty="0"/>
              <a:t>Repeat by using fold 2 for validation, then fold 3, fold 4, and fold 5</a:t>
            </a:r>
          </a:p>
          <a:p>
            <a:pPr marL="806833" lvl="1" indent="-403433">
              <a:buFont typeface="+mj-lt"/>
              <a:buAutoNum type="arabicPeriod"/>
            </a:pPr>
            <a:r>
              <a:rPr lang="en-US" dirty="0"/>
              <a:t>Average the results over the 5 runs (for reporting purposes)</a:t>
            </a:r>
          </a:p>
          <a:p>
            <a:pPr marL="806833" lvl="1" indent="-403433">
              <a:buFont typeface="+mj-lt"/>
              <a:buAutoNum type="arabicPeriod"/>
            </a:pPr>
            <a:r>
              <a:rPr lang="en-US" dirty="0"/>
              <a:t>Once the best hyper-parameters are determined, evaluate the model on the test data </a:t>
            </a:r>
          </a:p>
          <a:p>
            <a:pPr marL="1304079" lvl="2" indent="-403433">
              <a:buFont typeface="+mj-lt"/>
              <a:buAutoNum type="arabicPeriod"/>
            </a:pPr>
            <a:endParaRPr lang="en-US" dirty="0"/>
          </a:p>
        </p:txBody>
      </p:sp>
      <p:sp>
        <p:nvSpPr>
          <p:cNvPr id="4" name="Content Placeholder 3">
            <a:extLst>
              <a:ext uri="{FF2B5EF4-FFF2-40B4-BE49-F238E27FC236}">
                <a16:creationId xmlns:a16="http://schemas.microsoft.com/office/drawing/2014/main" id="{47C66BFC-AD63-4031-B3B9-1FD1ECC1C06C}"/>
              </a:ext>
            </a:extLst>
          </p:cNvPr>
          <p:cNvSpPr>
            <a:spLocks noGrp="1"/>
          </p:cNvSpPr>
          <p:nvPr>
            <p:ph idx="10"/>
          </p:nvPr>
        </p:nvSpPr>
        <p:spPr/>
        <p:txBody>
          <a:bodyPr/>
          <a:lstStyle/>
          <a:p>
            <a:r>
              <a:rPr lang="en-US" i="1" dirty="0"/>
              <a:t>k</a:t>
            </a:r>
            <a:r>
              <a:rPr lang="en-US" dirty="0"/>
              <a:t>-Fold Cross-Validation</a:t>
            </a:r>
          </a:p>
          <a:p>
            <a:endParaRPr lang="en-US" dirty="0"/>
          </a:p>
        </p:txBody>
      </p:sp>
    </p:spTree>
    <p:extLst>
      <p:ext uri="{BB962C8B-B14F-4D97-AF65-F5344CB8AC3E}">
        <p14:creationId xmlns:p14="http://schemas.microsoft.com/office/powerpoint/2010/main" val="181995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0023-C545-4BBD-B72D-793223E6D574}"/>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9A78CCDE-41AF-48B1-AEB3-0E76827D535C}"/>
              </a:ext>
            </a:extLst>
          </p:cNvPr>
          <p:cNvSpPr>
            <a:spLocks noGrp="1"/>
          </p:cNvSpPr>
          <p:nvPr>
            <p:ph idx="1"/>
          </p:nvPr>
        </p:nvSpPr>
        <p:spPr/>
        <p:txBody>
          <a:bodyPr/>
          <a:lstStyle/>
          <a:p>
            <a:r>
              <a:rPr lang="en-US" dirty="0"/>
              <a:t>Illustration of a 5-fold cross-validation</a:t>
            </a:r>
          </a:p>
        </p:txBody>
      </p:sp>
      <p:sp>
        <p:nvSpPr>
          <p:cNvPr id="4" name="Content Placeholder 3">
            <a:extLst>
              <a:ext uri="{FF2B5EF4-FFF2-40B4-BE49-F238E27FC236}">
                <a16:creationId xmlns:a16="http://schemas.microsoft.com/office/drawing/2014/main" id="{00401554-DE1F-4D88-BADC-243B27BB8EA0}"/>
              </a:ext>
            </a:extLst>
          </p:cNvPr>
          <p:cNvSpPr>
            <a:spLocks noGrp="1"/>
          </p:cNvSpPr>
          <p:nvPr>
            <p:ph idx="10"/>
          </p:nvPr>
        </p:nvSpPr>
        <p:spPr/>
        <p:txBody>
          <a:bodyPr/>
          <a:lstStyle/>
          <a:p>
            <a:r>
              <a:rPr lang="en-US" i="1" dirty="0"/>
              <a:t>k</a:t>
            </a:r>
            <a:r>
              <a:rPr lang="en-US" dirty="0"/>
              <a:t>-Fold Cross-Validation</a:t>
            </a:r>
          </a:p>
          <a:p>
            <a:endParaRPr lang="en-US" dirty="0"/>
          </a:p>
        </p:txBody>
      </p:sp>
      <p:pic>
        <p:nvPicPr>
          <p:cNvPr id="5" name="Picture 4" descr="A screen shot of a computer&#10;&#10;Description automatically generated">
            <a:extLst>
              <a:ext uri="{FF2B5EF4-FFF2-40B4-BE49-F238E27FC236}">
                <a16:creationId xmlns:a16="http://schemas.microsoft.com/office/drawing/2014/main" id="{3B58758F-221F-4F3E-82D6-F54FC7638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323" y="2429935"/>
            <a:ext cx="5845354" cy="4048816"/>
          </a:xfrm>
          <a:prstGeom prst="rect">
            <a:avLst/>
          </a:prstGeom>
        </p:spPr>
      </p:pic>
      <p:sp>
        <p:nvSpPr>
          <p:cNvPr id="6" name="TextBox 5">
            <a:extLst>
              <a:ext uri="{FF2B5EF4-FFF2-40B4-BE49-F238E27FC236}">
                <a16:creationId xmlns:a16="http://schemas.microsoft.com/office/drawing/2014/main" id="{7A0845C9-6665-478B-9AB3-D9245784D950}"/>
              </a:ext>
            </a:extLst>
          </p:cNvPr>
          <p:cNvSpPr txBox="1"/>
          <p:nvPr/>
        </p:nvSpPr>
        <p:spPr>
          <a:xfrm>
            <a:off x="1649322" y="6640746"/>
            <a:ext cx="6099501" cy="228076"/>
          </a:xfrm>
          <a:prstGeom prst="rect">
            <a:avLst/>
          </a:prstGeom>
          <a:noFill/>
        </p:spPr>
        <p:txBody>
          <a:bodyPr wrap="square" rtlCol="0">
            <a:spAutoFit/>
          </a:bodyPr>
          <a:lstStyle/>
          <a:p>
            <a:pPr algn="ctr"/>
            <a:r>
              <a:rPr lang="en-US" sz="882" dirty="0"/>
              <a:t>Picture from: </a:t>
            </a:r>
            <a:r>
              <a:rPr lang="en-US" sz="882" dirty="0">
                <a:hlinkClick r:id="rId3"/>
              </a:rPr>
              <a:t>https://scikit-learn.org/stable/modules/cross_validation.html</a:t>
            </a:r>
            <a:endParaRPr lang="en-US" sz="882" dirty="0"/>
          </a:p>
        </p:txBody>
      </p:sp>
    </p:spTree>
    <p:extLst>
      <p:ext uri="{BB962C8B-B14F-4D97-AF65-F5344CB8AC3E}">
        <p14:creationId xmlns:p14="http://schemas.microsoft.com/office/powerpoint/2010/main" val="2667398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6A00-6E51-466A-BB59-E2480C5D4FAF}"/>
              </a:ext>
            </a:extLst>
          </p:cNvPr>
          <p:cNvSpPr>
            <a:spLocks noGrp="1"/>
          </p:cNvSpPr>
          <p:nvPr>
            <p:ph type="title"/>
          </p:nvPr>
        </p:nvSpPr>
        <p:spPr/>
        <p:txBody>
          <a:bodyPr/>
          <a:lstStyle/>
          <a:p>
            <a:r>
              <a:rPr lang="en-US" dirty="0"/>
              <a:t>Ensemble Learning</a:t>
            </a:r>
          </a:p>
        </p:txBody>
      </p:sp>
      <p:sp>
        <p:nvSpPr>
          <p:cNvPr id="3" name="Content Placeholder 2">
            <a:extLst>
              <a:ext uri="{FF2B5EF4-FFF2-40B4-BE49-F238E27FC236}">
                <a16:creationId xmlns:a16="http://schemas.microsoft.com/office/drawing/2014/main" id="{8E1E3D4B-2BAB-410D-8604-3C25AF784CA8}"/>
              </a:ext>
            </a:extLst>
          </p:cNvPr>
          <p:cNvSpPr>
            <a:spLocks noGrp="1"/>
          </p:cNvSpPr>
          <p:nvPr>
            <p:ph idx="1"/>
          </p:nvPr>
        </p:nvSpPr>
        <p:spPr/>
        <p:txBody>
          <a:bodyPr>
            <a:normAutofit/>
          </a:bodyPr>
          <a:lstStyle/>
          <a:p>
            <a:r>
              <a:rPr lang="en-US" b="1" i="1" dirty="0">
                <a:solidFill>
                  <a:srgbClr val="0070C0"/>
                </a:solidFill>
              </a:rPr>
              <a:t>Ensemble learning </a:t>
            </a:r>
            <a:r>
              <a:rPr lang="en-US" dirty="0"/>
              <a:t>is training multiple classifiers separately and combining their predictions </a:t>
            </a:r>
          </a:p>
          <a:p>
            <a:pPr lvl="1"/>
            <a:r>
              <a:rPr lang="en-US" dirty="0"/>
              <a:t>Ensemble learning often outperforms individual classifiers</a:t>
            </a:r>
          </a:p>
          <a:p>
            <a:pPr lvl="1"/>
            <a:r>
              <a:rPr lang="en-US" dirty="0"/>
              <a:t>Better results obtained with higher model variety in the ensemble</a:t>
            </a:r>
          </a:p>
          <a:p>
            <a:pPr lvl="1"/>
            <a:r>
              <a:rPr lang="en-US" b="1" i="1" dirty="0">
                <a:solidFill>
                  <a:srgbClr val="0070C0"/>
                </a:solidFill>
              </a:rPr>
              <a:t>Bagging</a:t>
            </a:r>
            <a:r>
              <a:rPr lang="en-US" dirty="0"/>
              <a:t> (</a:t>
            </a:r>
            <a:r>
              <a:rPr lang="en-US" b="1" dirty="0">
                <a:solidFill>
                  <a:srgbClr val="0070C0"/>
                </a:solidFill>
              </a:rPr>
              <a:t>b</a:t>
            </a:r>
            <a:r>
              <a:rPr lang="en-US" dirty="0"/>
              <a:t>ootstrap </a:t>
            </a:r>
            <a:r>
              <a:rPr lang="en-US" b="1" dirty="0">
                <a:solidFill>
                  <a:srgbClr val="0070C0"/>
                </a:solidFill>
              </a:rPr>
              <a:t>ag</a:t>
            </a:r>
            <a:r>
              <a:rPr lang="en-US" dirty="0"/>
              <a:t>gregating)</a:t>
            </a:r>
          </a:p>
          <a:p>
            <a:pPr lvl="2"/>
            <a:r>
              <a:rPr lang="en-US" dirty="0"/>
              <a:t>Randomly draw subsets from the training set (i.e., bootstrap samples)</a:t>
            </a:r>
          </a:p>
          <a:p>
            <a:pPr lvl="2"/>
            <a:r>
              <a:rPr lang="en-US" dirty="0"/>
              <a:t>Train separate classifiers on each subset of the training set</a:t>
            </a:r>
          </a:p>
          <a:p>
            <a:pPr lvl="2"/>
            <a:r>
              <a:rPr lang="en-US" dirty="0"/>
              <a:t>Perform classification based on the average vote of all classifiers</a:t>
            </a:r>
          </a:p>
          <a:p>
            <a:pPr lvl="1"/>
            <a:r>
              <a:rPr lang="en-US" b="1" i="1" dirty="0">
                <a:solidFill>
                  <a:srgbClr val="0070C0"/>
                </a:solidFill>
              </a:rPr>
              <a:t>Boosting</a:t>
            </a:r>
            <a:endParaRPr lang="en-US" dirty="0"/>
          </a:p>
          <a:p>
            <a:pPr lvl="2"/>
            <a:r>
              <a:rPr lang="en-US" dirty="0"/>
              <a:t>Train a classifier, and apply weights on the training set (apply </a:t>
            </a:r>
            <a:r>
              <a:rPr lang="en-US" dirty="0">
                <a:solidFill>
                  <a:srgbClr val="FF0000"/>
                </a:solidFill>
              </a:rPr>
              <a:t>higher weights on misclassified examples</a:t>
            </a:r>
            <a:r>
              <a:rPr lang="en-US" dirty="0"/>
              <a:t>, focus on “hard examples”)</a:t>
            </a:r>
          </a:p>
          <a:p>
            <a:pPr lvl="2"/>
            <a:r>
              <a:rPr lang="en-US" dirty="0"/>
              <a:t>Train new classifier, reweight training set according to prediction error</a:t>
            </a:r>
          </a:p>
          <a:p>
            <a:pPr lvl="2"/>
            <a:r>
              <a:rPr lang="en-US" dirty="0"/>
              <a:t>Repeat</a:t>
            </a:r>
          </a:p>
          <a:p>
            <a:pPr lvl="2"/>
            <a:r>
              <a:rPr lang="en-US" dirty="0"/>
              <a:t>Perform classification based on weighted vote of the classifiers</a:t>
            </a:r>
          </a:p>
          <a:p>
            <a:endParaRPr lang="en-US" dirty="0"/>
          </a:p>
        </p:txBody>
      </p:sp>
      <p:sp>
        <p:nvSpPr>
          <p:cNvPr id="4" name="Content Placeholder 3">
            <a:extLst>
              <a:ext uri="{FF2B5EF4-FFF2-40B4-BE49-F238E27FC236}">
                <a16:creationId xmlns:a16="http://schemas.microsoft.com/office/drawing/2014/main" id="{15B06AA6-9DFD-4E65-BC88-3A73065828D2}"/>
              </a:ext>
            </a:extLst>
          </p:cNvPr>
          <p:cNvSpPr>
            <a:spLocks noGrp="1"/>
          </p:cNvSpPr>
          <p:nvPr>
            <p:ph idx="10"/>
          </p:nvPr>
        </p:nvSpPr>
        <p:spPr/>
        <p:txBody>
          <a:bodyPr/>
          <a:lstStyle/>
          <a:p>
            <a:r>
              <a:rPr lang="en-US" dirty="0"/>
              <a:t>Ensemble Learning</a:t>
            </a:r>
          </a:p>
        </p:txBody>
      </p:sp>
    </p:spTree>
    <p:extLst>
      <p:ext uri="{BB962C8B-B14F-4D97-AF65-F5344CB8AC3E}">
        <p14:creationId xmlns:p14="http://schemas.microsoft.com/office/powerpoint/2010/main" val="1121727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vs Shallow Networks</a:t>
            </a:r>
          </a:p>
        </p:txBody>
      </p:sp>
      <p:sp>
        <p:nvSpPr>
          <p:cNvPr id="3" name="Content Placeholder 2"/>
          <p:cNvSpPr>
            <a:spLocks noGrp="1"/>
          </p:cNvSpPr>
          <p:nvPr>
            <p:ph idx="1"/>
          </p:nvPr>
        </p:nvSpPr>
        <p:spPr/>
        <p:txBody>
          <a:bodyPr/>
          <a:lstStyle/>
          <a:p>
            <a:r>
              <a:rPr lang="en-US" dirty="0">
                <a:solidFill>
                  <a:srgbClr val="FF0000"/>
                </a:solidFill>
              </a:rPr>
              <a:t>Deeper networks </a:t>
            </a:r>
            <a:r>
              <a:rPr lang="en-US" dirty="0"/>
              <a:t>perform better than shallow networks</a:t>
            </a:r>
          </a:p>
          <a:p>
            <a:pPr lvl="1"/>
            <a:r>
              <a:rPr lang="en-US" dirty="0"/>
              <a:t>But only up to some limit: after a certain number of layers, the performance of deeper networks plateaus</a:t>
            </a:r>
          </a:p>
        </p:txBody>
      </p:sp>
      <p:sp>
        <p:nvSpPr>
          <p:cNvPr id="4" name="Content Placeholder 3">
            <a:extLst>
              <a:ext uri="{FF2B5EF4-FFF2-40B4-BE49-F238E27FC236}">
                <a16:creationId xmlns:a16="http://schemas.microsoft.com/office/drawing/2014/main" id="{15E2ABF3-FBAB-4AEA-B542-40712CFD670D}"/>
              </a:ext>
            </a:extLst>
          </p:cNvPr>
          <p:cNvSpPr>
            <a:spLocks noGrp="1"/>
          </p:cNvSpPr>
          <p:nvPr>
            <p:ph idx="10"/>
          </p:nvPr>
        </p:nvSpPr>
        <p:spPr/>
        <p:txBody>
          <a:bodyPr/>
          <a:lstStyle/>
          <a:p>
            <a:r>
              <a:rPr lang="en-US" dirty="0"/>
              <a:t>Deep vs Shallow Networks</a:t>
            </a:r>
          </a:p>
          <a:p>
            <a:endParaRPr lang="en-US" dirty="0"/>
          </a:p>
        </p:txBody>
      </p:sp>
      <p:sp>
        <p:nvSpPr>
          <p:cNvPr id="93" name="TextBox 92">
            <a:extLst>
              <a:ext uri="{FF2B5EF4-FFF2-40B4-BE49-F238E27FC236}">
                <a16:creationId xmlns:a16="http://schemas.microsoft.com/office/drawing/2014/main" id="{8BD37686-2CBC-4602-94E5-CE6270E69F25}"/>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grpSp>
        <p:nvGrpSpPr>
          <p:cNvPr id="94" name="群組 127"/>
          <p:cNvGrpSpPr/>
          <p:nvPr/>
        </p:nvGrpSpPr>
        <p:grpSpPr>
          <a:xfrm>
            <a:off x="361591" y="3167328"/>
            <a:ext cx="4649080" cy="2825789"/>
            <a:chOff x="-411205" y="2795203"/>
            <a:chExt cx="5268957" cy="3202561"/>
          </a:xfrm>
        </p:grpSpPr>
        <p:sp>
          <p:nvSpPr>
            <p:cNvPr id="95" name="矩形 3"/>
            <p:cNvSpPr/>
            <p:nvPr/>
          </p:nvSpPr>
          <p:spPr>
            <a:xfrm rot="5400000">
              <a:off x="2252363" y="2404343"/>
              <a:ext cx="714976" cy="449580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96" name="矩形 4"/>
            <p:cNvSpPr/>
            <p:nvPr/>
          </p:nvSpPr>
          <p:spPr>
            <a:xfrm rot="5400000">
              <a:off x="2195397" y="2432167"/>
              <a:ext cx="714976" cy="201719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97" name="矩形 9"/>
            <p:cNvSpPr/>
            <p:nvPr/>
          </p:nvSpPr>
          <p:spPr>
            <a:xfrm rot="5400000">
              <a:off x="2331114" y="4469637"/>
              <a:ext cx="491526" cy="256472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grpSp>
          <p:nvGrpSpPr>
            <p:cNvPr id="98" name="群組 10"/>
            <p:cNvGrpSpPr/>
            <p:nvPr/>
          </p:nvGrpSpPr>
          <p:grpSpPr>
            <a:xfrm>
              <a:off x="1351533" y="3162509"/>
              <a:ext cx="2474555" cy="2765327"/>
              <a:chOff x="1091509" y="3383234"/>
              <a:chExt cx="2474555" cy="2765327"/>
            </a:xfrm>
          </p:grpSpPr>
          <p:sp>
            <p:nvSpPr>
              <p:cNvPr id="114" name="橢圓 11"/>
              <p:cNvSpPr/>
              <p:nvPr/>
            </p:nvSpPr>
            <p:spPr>
              <a:xfrm>
                <a:off x="1091509" y="4646168"/>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grpSp>
            <p:nvGrpSpPr>
              <p:cNvPr id="115" name="群組 12"/>
              <p:cNvGrpSpPr/>
              <p:nvPr/>
            </p:nvGrpSpPr>
            <p:grpSpPr>
              <a:xfrm>
                <a:off x="1211127" y="5591689"/>
                <a:ext cx="2283266" cy="556872"/>
                <a:chOff x="755858" y="5735182"/>
                <a:chExt cx="2283266" cy="556872"/>
              </a:xfrm>
            </p:grpSpPr>
            <p:grpSp>
              <p:nvGrpSpPr>
                <p:cNvPr id="135" name="群組 32"/>
                <p:cNvGrpSpPr/>
                <p:nvPr/>
              </p:nvGrpSpPr>
              <p:grpSpPr>
                <a:xfrm>
                  <a:off x="755858" y="5895047"/>
                  <a:ext cx="289125" cy="383103"/>
                  <a:chOff x="2268775" y="3538012"/>
                  <a:chExt cx="289125" cy="383103"/>
                </a:xfrm>
              </p:grpSpPr>
              <p:sp>
                <p:nvSpPr>
                  <p:cNvPr id="143" name="矩形 40"/>
                  <p:cNvSpPr/>
                  <p:nvPr/>
                </p:nvSpPr>
                <p:spPr>
                  <a:xfrm>
                    <a:off x="2268775" y="3617002"/>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44" name="Object 12"/>
                  <p:cNvGraphicFramePr>
                    <a:graphicFrameLocks noChangeAspect="1"/>
                  </p:cNvGraphicFramePr>
                  <p:nvPr/>
                </p:nvGraphicFramePr>
                <p:xfrm>
                  <a:off x="2279483" y="3538012"/>
                  <a:ext cx="274401" cy="383103"/>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144" name="Object 12"/>
                              <p:cNvPicPr>
                                <a:picLocks noChangeAspect="1" noChangeArrowheads="1"/>
                              </p:cNvPicPr>
                              <p:nvPr/>
                            </p:nvPicPr>
                            <p:blipFill>
                              <a:blip r:embed="rId3"/>
                              <a:srcRect/>
                              <a:stretch>
                                <a:fillRect/>
                              </a:stretch>
                            </p:blipFill>
                            <p:spPr bwMode="auto">
                              <a:xfrm>
                                <a:off x="2279483" y="3538012"/>
                                <a:ext cx="274401" cy="383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6" name="群組 33"/>
                <p:cNvGrpSpPr/>
                <p:nvPr/>
              </p:nvGrpSpPr>
              <p:grpSpPr>
                <a:xfrm>
                  <a:off x="1456763" y="5895047"/>
                  <a:ext cx="317234" cy="383104"/>
                  <a:chOff x="2263870" y="4021266"/>
                  <a:chExt cx="317234" cy="383104"/>
                </a:xfrm>
              </p:grpSpPr>
              <p:sp>
                <p:nvSpPr>
                  <p:cNvPr id="141" name="矩形 38"/>
                  <p:cNvSpPr/>
                  <p:nvPr/>
                </p:nvSpPr>
                <p:spPr>
                  <a:xfrm>
                    <a:off x="2263870" y="4089974"/>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42" name="Object 12"/>
                  <p:cNvGraphicFramePr>
                    <a:graphicFrameLocks noChangeAspect="1"/>
                  </p:cNvGraphicFramePr>
                  <p:nvPr/>
                </p:nvGraphicFramePr>
                <p:xfrm>
                  <a:off x="2283948" y="4021266"/>
                  <a:ext cx="297156" cy="383104"/>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142" name="Object 12"/>
                              <p:cNvPicPr>
                                <a:picLocks noChangeAspect="1" noChangeArrowheads="1"/>
                              </p:cNvPicPr>
                              <p:nvPr/>
                            </p:nvPicPr>
                            <p:blipFill>
                              <a:blip r:embed="rId5"/>
                              <a:srcRect/>
                              <a:stretch>
                                <a:fillRect/>
                              </a:stretch>
                            </p:blipFill>
                            <p:spPr bwMode="auto">
                              <a:xfrm>
                                <a:off x="2283948" y="4021266"/>
                                <a:ext cx="297156" cy="3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7" name="文字方塊 34"/>
                <p:cNvSpPr txBox="1"/>
                <p:nvPr/>
              </p:nvSpPr>
              <p:spPr>
                <a:xfrm>
                  <a:off x="1728860" y="5735182"/>
                  <a:ext cx="1061391" cy="535573"/>
                </a:xfrm>
                <a:prstGeom prst="rect">
                  <a:avLst/>
                </a:prstGeom>
                <a:noFill/>
              </p:spPr>
              <p:txBody>
                <a:bodyPr wrap="square" rtlCol="0">
                  <a:spAutoFit/>
                </a:bodyPr>
                <a:lstStyle/>
                <a:p>
                  <a:pPr algn="ctr"/>
                  <a:r>
                    <a:rPr lang="en-US" altLang="zh-TW" sz="2471" dirty="0"/>
                    <a:t>……</a:t>
                  </a:r>
                  <a:endParaRPr lang="zh-TW" altLang="en-US" sz="2471" dirty="0"/>
                </a:p>
              </p:txBody>
            </p:sp>
            <p:grpSp>
              <p:nvGrpSpPr>
                <p:cNvPr id="138" name="群組 35"/>
                <p:cNvGrpSpPr/>
                <p:nvPr/>
              </p:nvGrpSpPr>
              <p:grpSpPr>
                <a:xfrm>
                  <a:off x="2687405" y="5886570"/>
                  <a:ext cx="351719" cy="405484"/>
                  <a:chOff x="2257778" y="5192060"/>
                  <a:chExt cx="351719" cy="405484"/>
                </a:xfrm>
              </p:grpSpPr>
              <p:sp>
                <p:nvSpPr>
                  <p:cNvPr id="139" name="矩形 36"/>
                  <p:cNvSpPr/>
                  <p:nvPr/>
                </p:nvSpPr>
                <p:spPr>
                  <a:xfrm>
                    <a:off x="2257778" y="5273306"/>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40" name="Object 12"/>
                  <p:cNvGraphicFramePr>
                    <a:graphicFrameLocks noChangeAspect="1"/>
                  </p:cNvGraphicFramePr>
                  <p:nvPr/>
                </p:nvGraphicFramePr>
                <p:xfrm>
                  <a:off x="2266830" y="5192060"/>
                  <a:ext cx="342667" cy="405484"/>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140" name="Object 12"/>
                              <p:cNvPicPr>
                                <a:picLocks noChangeAspect="1" noChangeArrowheads="1"/>
                              </p:cNvPicPr>
                              <p:nvPr/>
                            </p:nvPicPr>
                            <p:blipFill>
                              <a:blip r:embed="rId7"/>
                              <a:srcRect/>
                              <a:stretch>
                                <a:fillRect/>
                              </a:stretch>
                            </p:blipFill>
                            <p:spPr bwMode="auto">
                              <a:xfrm>
                                <a:off x="2266830" y="5192060"/>
                                <a:ext cx="342667" cy="405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16" name="橢圓 13"/>
              <p:cNvSpPr/>
              <p:nvPr/>
            </p:nvSpPr>
            <p:spPr>
              <a:xfrm>
                <a:off x="1836539" y="4666527"/>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17" name="橢圓 14"/>
              <p:cNvSpPr/>
              <p:nvPr/>
            </p:nvSpPr>
            <p:spPr>
              <a:xfrm>
                <a:off x="3081948" y="4653966"/>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18" name="文字方塊 15"/>
              <p:cNvSpPr txBox="1"/>
              <p:nvPr/>
            </p:nvSpPr>
            <p:spPr>
              <a:xfrm>
                <a:off x="2186531" y="4544968"/>
                <a:ext cx="1061392" cy="535574"/>
              </a:xfrm>
              <a:prstGeom prst="rect">
                <a:avLst/>
              </a:prstGeom>
              <a:noFill/>
            </p:spPr>
            <p:txBody>
              <a:bodyPr wrap="square" rtlCol="0">
                <a:spAutoFit/>
              </a:bodyPr>
              <a:lstStyle/>
              <a:p>
                <a:pPr algn="ctr"/>
                <a:r>
                  <a:rPr lang="en-US" altLang="zh-TW" sz="2471" dirty="0"/>
                  <a:t>……</a:t>
                </a:r>
                <a:endParaRPr lang="zh-TW" altLang="en-US" sz="2471" dirty="0"/>
              </a:p>
            </p:txBody>
          </p:sp>
          <p:sp>
            <p:nvSpPr>
              <p:cNvPr id="119" name="橢圓 16"/>
              <p:cNvSpPr/>
              <p:nvPr/>
            </p:nvSpPr>
            <p:spPr>
              <a:xfrm>
                <a:off x="1513734" y="3397463"/>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sp>
            <p:nvSpPr>
              <p:cNvPr id="120" name="橢圓 17"/>
              <p:cNvSpPr/>
              <p:nvPr/>
            </p:nvSpPr>
            <p:spPr>
              <a:xfrm>
                <a:off x="2627689" y="3383234"/>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1588"/>
              </a:p>
            </p:txBody>
          </p:sp>
          <p:cxnSp>
            <p:nvCxnSpPr>
              <p:cNvPr id="121" name="直線單箭頭接點 18"/>
              <p:cNvCxnSpPr>
                <a:endCxn id="114" idx="4"/>
              </p:cNvCxnSpPr>
              <p:nvPr/>
            </p:nvCxnSpPr>
            <p:spPr>
              <a:xfrm flipV="1">
                <a:off x="1333567" y="512231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9"/>
              <p:cNvCxnSpPr/>
              <p:nvPr/>
            </p:nvCxnSpPr>
            <p:spPr>
              <a:xfrm flipV="1">
                <a:off x="2078597" y="5112033"/>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20"/>
              <p:cNvCxnSpPr/>
              <p:nvPr/>
            </p:nvCxnSpPr>
            <p:spPr>
              <a:xfrm flipV="1">
                <a:off x="3303861" y="512844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21"/>
              <p:cNvCxnSpPr>
                <a:endCxn id="116" idx="4"/>
              </p:cNvCxnSpPr>
              <p:nvPr/>
            </p:nvCxnSpPr>
            <p:spPr>
              <a:xfrm flipH="1" flipV="1">
                <a:off x="2078597" y="5142674"/>
                <a:ext cx="1164518" cy="687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22"/>
              <p:cNvCxnSpPr/>
              <p:nvPr/>
            </p:nvCxnSpPr>
            <p:spPr>
              <a:xfrm flipH="1" flipV="1">
                <a:off x="1349851" y="5128445"/>
                <a:ext cx="1951605" cy="7327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23"/>
              <p:cNvCxnSpPr>
                <a:endCxn id="116" idx="4"/>
              </p:cNvCxnSpPr>
              <p:nvPr/>
            </p:nvCxnSpPr>
            <p:spPr>
              <a:xfrm flipV="1">
                <a:off x="1337430" y="5142674"/>
                <a:ext cx="741167" cy="7310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24"/>
              <p:cNvCxnSpPr>
                <a:endCxn id="117" idx="4"/>
              </p:cNvCxnSpPr>
              <p:nvPr/>
            </p:nvCxnSpPr>
            <p:spPr>
              <a:xfrm flipV="1">
                <a:off x="2071100" y="5130113"/>
                <a:ext cx="1252906" cy="713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25"/>
              <p:cNvCxnSpPr>
                <a:endCxn id="114" idx="4"/>
              </p:cNvCxnSpPr>
              <p:nvPr/>
            </p:nvCxnSpPr>
            <p:spPr>
              <a:xfrm flipH="1" flipV="1">
                <a:off x="1333567" y="5122315"/>
                <a:ext cx="664283" cy="72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26"/>
              <p:cNvCxnSpPr>
                <a:stCxn id="114" idx="0"/>
                <a:endCxn id="119" idx="4"/>
              </p:cNvCxnSpPr>
              <p:nvPr/>
            </p:nvCxnSpPr>
            <p:spPr>
              <a:xfrm flipV="1">
                <a:off x="1333567" y="3873610"/>
                <a:ext cx="422225" cy="7725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27"/>
              <p:cNvCxnSpPr>
                <a:stCxn id="116" idx="0"/>
                <a:endCxn id="119" idx="4"/>
              </p:cNvCxnSpPr>
              <p:nvPr/>
            </p:nvCxnSpPr>
            <p:spPr>
              <a:xfrm flipH="1" flipV="1">
                <a:off x="1755792" y="3873610"/>
                <a:ext cx="322805" cy="7929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28"/>
              <p:cNvCxnSpPr>
                <a:stCxn id="117" idx="0"/>
                <a:endCxn id="119" idx="4"/>
              </p:cNvCxnSpPr>
              <p:nvPr/>
            </p:nvCxnSpPr>
            <p:spPr>
              <a:xfrm flipH="1" flipV="1">
                <a:off x="1755792" y="3873610"/>
                <a:ext cx="1568214" cy="7803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單箭頭接點 29"/>
              <p:cNvCxnSpPr>
                <a:stCxn id="117" idx="0"/>
                <a:endCxn id="120" idx="4"/>
              </p:cNvCxnSpPr>
              <p:nvPr/>
            </p:nvCxnSpPr>
            <p:spPr>
              <a:xfrm flipH="1" flipV="1">
                <a:off x="2869747" y="3859381"/>
                <a:ext cx="454259" cy="7945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30"/>
              <p:cNvCxnSpPr>
                <a:stCxn id="116" idx="0"/>
                <a:endCxn id="120" idx="4"/>
              </p:cNvCxnSpPr>
              <p:nvPr/>
            </p:nvCxnSpPr>
            <p:spPr>
              <a:xfrm flipV="1">
                <a:off x="2078597" y="3859381"/>
                <a:ext cx="791150" cy="807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單箭頭接點 31"/>
              <p:cNvCxnSpPr>
                <a:stCxn id="114" idx="0"/>
                <a:endCxn id="120" idx="4"/>
              </p:cNvCxnSpPr>
              <p:nvPr/>
            </p:nvCxnSpPr>
            <p:spPr>
              <a:xfrm flipV="1">
                <a:off x="1333567" y="3859381"/>
                <a:ext cx="1536180" cy="7867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文字方塊 86"/>
            <p:cNvSpPr txBox="1"/>
            <p:nvPr/>
          </p:nvSpPr>
          <p:spPr>
            <a:xfrm>
              <a:off x="-411205" y="3146088"/>
              <a:ext cx="1457023" cy="966504"/>
            </a:xfrm>
            <a:prstGeom prst="rect">
              <a:avLst/>
            </a:prstGeom>
            <a:noFill/>
          </p:spPr>
          <p:txBody>
            <a:bodyPr wrap="square" rtlCol="0">
              <a:spAutoFit/>
            </a:bodyPr>
            <a:lstStyle/>
            <a:p>
              <a:pPr algn="ctr"/>
              <a:r>
                <a:rPr lang="en-US" altLang="zh-TW" sz="2471" dirty="0"/>
                <a:t>Shallow NN</a:t>
              </a:r>
              <a:endParaRPr lang="zh-TW" altLang="en-US" sz="2471" dirty="0"/>
            </a:p>
          </p:txBody>
        </p:sp>
        <p:cxnSp>
          <p:nvCxnSpPr>
            <p:cNvPr id="100" name="直線單箭頭接點 88"/>
            <p:cNvCxnSpPr/>
            <p:nvPr/>
          </p:nvCxnSpPr>
          <p:spPr>
            <a:xfrm flipV="1">
              <a:off x="2022770" y="2826808"/>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89"/>
            <p:cNvCxnSpPr/>
            <p:nvPr/>
          </p:nvCxnSpPr>
          <p:spPr>
            <a:xfrm flipV="1">
              <a:off x="3151277" y="2795203"/>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橢圓 92"/>
            <p:cNvSpPr/>
            <p:nvPr/>
          </p:nvSpPr>
          <p:spPr>
            <a:xfrm>
              <a:off x="533220" y="4405331"/>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sp>
          <p:nvSpPr>
            <p:cNvPr id="103" name="橢圓 93"/>
            <p:cNvSpPr/>
            <p:nvPr/>
          </p:nvSpPr>
          <p:spPr>
            <a:xfrm>
              <a:off x="4195437" y="4450170"/>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588"/>
            </a:p>
          </p:txBody>
        </p:sp>
        <p:cxnSp>
          <p:nvCxnSpPr>
            <p:cNvPr id="104" name="直線單箭頭接點 94"/>
            <p:cNvCxnSpPr>
              <a:endCxn id="103" idx="3"/>
            </p:cNvCxnSpPr>
            <p:nvPr/>
          </p:nvCxnSpPr>
          <p:spPr>
            <a:xfrm flipV="1">
              <a:off x="3541139" y="4856587"/>
              <a:ext cx="725195" cy="831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98"/>
            <p:cNvCxnSpPr>
              <a:endCxn id="102" idx="4"/>
            </p:cNvCxnSpPr>
            <p:nvPr/>
          </p:nvCxnSpPr>
          <p:spPr>
            <a:xfrm flipH="1" flipV="1">
              <a:off x="775278" y="4881478"/>
              <a:ext cx="2819573" cy="80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2"/>
            <p:cNvCxnSpPr>
              <a:endCxn id="103" idx="3"/>
            </p:cNvCxnSpPr>
            <p:nvPr/>
          </p:nvCxnSpPr>
          <p:spPr>
            <a:xfrm flipV="1">
              <a:off x="2346118" y="4856587"/>
              <a:ext cx="1920216"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endCxn id="102" idx="4"/>
            </p:cNvCxnSpPr>
            <p:nvPr/>
          </p:nvCxnSpPr>
          <p:spPr>
            <a:xfrm flipH="1" flipV="1">
              <a:off x="775278" y="4881478"/>
              <a:ext cx="1565332" cy="7947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9"/>
            <p:cNvCxnSpPr>
              <a:endCxn id="103" idx="3"/>
            </p:cNvCxnSpPr>
            <p:nvPr/>
          </p:nvCxnSpPr>
          <p:spPr>
            <a:xfrm flipV="1">
              <a:off x="1577134" y="4856587"/>
              <a:ext cx="2689200"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12"/>
            <p:cNvCxnSpPr>
              <a:endCxn id="102" idx="4"/>
            </p:cNvCxnSpPr>
            <p:nvPr/>
          </p:nvCxnSpPr>
          <p:spPr>
            <a:xfrm flipH="1" flipV="1">
              <a:off x="775278" y="4881478"/>
              <a:ext cx="803632" cy="758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115"/>
            <p:cNvCxnSpPr>
              <a:stCxn id="103" idx="0"/>
            </p:cNvCxnSpPr>
            <p:nvPr/>
          </p:nvCxnSpPr>
          <p:spPr>
            <a:xfrm flipH="1" flipV="1">
              <a:off x="3222223" y="3701326"/>
              <a:ext cx="1215272" cy="748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118"/>
            <p:cNvCxnSpPr>
              <a:stCxn id="103" idx="0"/>
            </p:cNvCxnSpPr>
            <p:nvPr/>
          </p:nvCxnSpPr>
          <p:spPr>
            <a:xfrm flipH="1" flipV="1">
              <a:off x="2117281" y="3675932"/>
              <a:ext cx="2320214" cy="774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121"/>
            <p:cNvCxnSpPr>
              <a:endCxn id="120" idx="4"/>
            </p:cNvCxnSpPr>
            <p:nvPr/>
          </p:nvCxnSpPr>
          <p:spPr>
            <a:xfrm flipV="1">
              <a:off x="856319" y="3638656"/>
              <a:ext cx="2273452" cy="811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23"/>
            <p:cNvCxnSpPr>
              <a:stCxn id="102" idx="0"/>
            </p:cNvCxnSpPr>
            <p:nvPr/>
          </p:nvCxnSpPr>
          <p:spPr>
            <a:xfrm flipV="1">
              <a:off x="775278" y="3679127"/>
              <a:ext cx="1189281" cy="7262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5" name="TextBox 144"/>
          <p:cNvSpPr txBox="1"/>
          <p:nvPr/>
        </p:nvSpPr>
        <p:spPr>
          <a:xfrm>
            <a:off x="2157615" y="6097532"/>
            <a:ext cx="1622286" cy="336695"/>
          </a:xfrm>
          <a:prstGeom prst="rect">
            <a:avLst/>
          </a:prstGeom>
          <a:noFill/>
        </p:spPr>
        <p:txBody>
          <a:bodyPr wrap="square" rtlCol="0">
            <a:spAutoFit/>
          </a:bodyPr>
          <a:lstStyle/>
          <a:p>
            <a:pPr algn="ctr"/>
            <a:r>
              <a:rPr lang="en-US" sz="1588" dirty="0"/>
              <a:t>input</a:t>
            </a:r>
          </a:p>
        </p:txBody>
      </p:sp>
      <p:sp>
        <p:nvSpPr>
          <p:cNvPr id="146" name="TextBox 145"/>
          <p:cNvSpPr txBox="1"/>
          <p:nvPr/>
        </p:nvSpPr>
        <p:spPr>
          <a:xfrm>
            <a:off x="2157615" y="2818456"/>
            <a:ext cx="1622286" cy="336695"/>
          </a:xfrm>
          <a:prstGeom prst="rect">
            <a:avLst/>
          </a:prstGeom>
          <a:noFill/>
        </p:spPr>
        <p:txBody>
          <a:bodyPr wrap="square" rtlCol="0">
            <a:spAutoFit/>
          </a:bodyPr>
          <a:lstStyle/>
          <a:p>
            <a:pPr algn="ctr"/>
            <a:r>
              <a:rPr lang="en-US" sz="1588" dirty="0"/>
              <a:t>output</a:t>
            </a:r>
          </a:p>
        </p:txBody>
      </p:sp>
      <p:pic>
        <p:nvPicPr>
          <p:cNvPr id="147" name="Picture 146"/>
          <p:cNvPicPr>
            <a:picLocks noChangeAspect="1"/>
          </p:cNvPicPr>
          <p:nvPr/>
        </p:nvPicPr>
        <p:blipFill>
          <a:blip r:embed="rId8"/>
          <a:stretch>
            <a:fillRect/>
          </a:stretch>
        </p:blipFill>
        <p:spPr>
          <a:xfrm>
            <a:off x="5715656" y="2577418"/>
            <a:ext cx="2101103" cy="4219015"/>
          </a:xfrm>
          <a:prstGeom prst="rect">
            <a:avLst/>
          </a:prstGeom>
        </p:spPr>
      </p:pic>
      <p:sp>
        <p:nvSpPr>
          <p:cNvPr id="148" name="文字方塊 87"/>
          <p:cNvSpPr txBox="1"/>
          <p:nvPr/>
        </p:nvSpPr>
        <p:spPr>
          <a:xfrm>
            <a:off x="7431141" y="3470653"/>
            <a:ext cx="1604945" cy="852798"/>
          </a:xfrm>
          <a:prstGeom prst="rect">
            <a:avLst/>
          </a:prstGeom>
          <a:noFill/>
        </p:spPr>
        <p:txBody>
          <a:bodyPr wrap="square" rtlCol="0">
            <a:spAutoFit/>
          </a:bodyPr>
          <a:lstStyle/>
          <a:p>
            <a:pPr algn="ctr"/>
            <a:r>
              <a:rPr lang="en-US" altLang="zh-TW" sz="2471" dirty="0"/>
              <a:t>Deep</a:t>
            </a:r>
          </a:p>
          <a:p>
            <a:pPr algn="ctr"/>
            <a:r>
              <a:rPr lang="en-US" altLang="zh-TW" sz="2471" dirty="0"/>
              <a:t>NN</a:t>
            </a:r>
            <a:endParaRPr lang="zh-TW" altLang="en-US" sz="2471" dirty="0"/>
          </a:p>
        </p:txBody>
      </p:sp>
    </p:spTree>
    <p:extLst>
      <p:ext uri="{BB962C8B-B14F-4D97-AF65-F5344CB8AC3E}">
        <p14:creationId xmlns:p14="http://schemas.microsoft.com/office/powerpoint/2010/main" val="3437619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Convolutional neural networks</a:t>
            </a:r>
            <a:r>
              <a:rPr lang="en-US" dirty="0"/>
              <a:t> (CNNs) were primarily designed for image data</a:t>
            </a:r>
          </a:p>
          <a:p>
            <a:r>
              <a:rPr lang="en-US" dirty="0"/>
              <a:t>CNNs use </a:t>
            </a:r>
            <a:r>
              <a:rPr lang="en-US" dirty="0">
                <a:solidFill>
                  <a:srgbClr val="FF0000"/>
                </a:solidFill>
              </a:rPr>
              <a:t>a convolutional operator </a:t>
            </a:r>
            <a:r>
              <a:rPr lang="en-US" dirty="0"/>
              <a:t>for extracting data features</a:t>
            </a:r>
          </a:p>
          <a:p>
            <a:pPr lvl="1"/>
            <a:r>
              <a:rPr lang="en-US" dirty="0"/>
              <a:t>Allows </a:t>
            </a:r>
            <a:r>
              <a:rPr lang="en-US" dirty="0">
                <a:solidFill>
                  <a:srgbClr val="FF0000"/>
                </a:solidFill>
              </a:rPr>
              <a:t>parameter sharing</a:t>
            </a:r>
          </a:p>
          <a:p>
            <a:pPr lvl="1"/>
            <a:r>
              <a:rPr lang="en-US" dirty="0"/>
              <a:t>Efficient to train</a:t>
            </a:r>
          </a:p>
          <a:p>
            <a:pPr lvl="1"/>
            <a:r>
              <a:rPr lang="en-US" dirty="0"/>
              <a:t>Have </a:t>
            </a:r>
            <a:r>
              <a:rPr lang="en-US" dirty="0">
                <a:solidFill>
                  <a:srgbClr val="FF0000"/>
                </a:solidFill>
              </a:rPr>
              <a:t>less parameters </a:t>
            </a:r>
            <a:r>
              <a:rPr lang="en-US" dirty="0"/>
              <a:t>than NNs with fully-connected layers</a:t>
            </a:r>
          </a:p>
          <a:p>
            <a:r>
              <a:rPr lang="en-US" dirty="0"/>
              <a:t>CNNs are </a:t>
            </a:r>
            <a:r>
              <a:rPr lang="en-US" dirty="0">
                <a:solidFill>
                  <a:srgbClr val="FF0000"/>
                </a:solidFill>
              </a:rPr>
              <a:t>robust to spatial translations </a:t>
            </a:r>
            <a:r>
              <a:rPr lang="en-US" dirty="0"/>
              <a:t>of objects in images</a:t>
            </a:r>
          </a:p>
          <a:p>
            <a:r>
              <a:rPr lang="en-US" dirty="0"/>
              <a:t>A convolutional filter slides (i.e., convolves) across the image</a:t>
            </a:r>
          </a:p>
          <a:p>
            <a:endParaRPr lang="en-US" dirty="0"/>
          </a:p>
        </p:txBody>
      </p:sp>
      <p:sp>
        <p:nvSpPr>
          <p:cNvPr id="11" name="Content Placeholder 10">
            <a:extLst>
              <a:ext uri="{FF2B5EF4-FFF2-40B4-BE49-F238E27FC236}">
                <a16:creationId xmlns:a16="http://schemas.microsoft.com/office/drawing/2014/main" id="{313BB407-44EF-45C1-93A6-6E0835922896}"/>
              </a:ext>
            </a:extLst>
          </p:cNvPr>
          <p:cNvSpPr>
            <a:spLocks noGrp="1"/>
          </p:cNvSpPr>
          <p:nvPr>
            <p:ph idx="10"/>
          </p:nvPr>
        </p:nvSpPr>
        <p:spPr/>
        <p:txBody>
          <a:bodyPr/>
          <a:lstStyle/>
          <a:p>
            <a:r>
              <a:rPr lang="en-US" dirty="0"/>
              <a:t>Convolutional Neural Networks</a:t>
            </a:r>
          </a:p>
        </p:txBody>
      </p:sp>
      <p:pic>
        <p:nvPicPr>
          <p:cNvPr id="4" name="Picture 3"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901" y="4445584"/>
            <a:ext cx="2162553" cy="1581568"/>
          </a:xfrm>
          <a:prstGeom prst="rect">
            <a:avLst/>
          </a:prstGeom>
        </p:spPr>
      </p:pic>
      <p:pic>
        <p:nvPicPr>
          <p:cNvPr id="5" name="Εικόνα 12"/>
          <p:cNvPicPr>
            <a:picLocks noChangeAspect="1"/>
          </p:cNvPicPr>
          <p:nvPr/>
        </p:nvPicPr>
        <p:blipFill>
          <a:blip r:embed="rId4"/>
          <a:stretch>
            <a:fillRect/>
          </a:stretch>
        </p:blipFill>
        <p:spPr>
          <a:xfrm>
            <a:off x="1403672" y="4565389"/>
            <a:ext cx="1277471" cy="1210235"/>
          </a:xfrm>
          <a:prstGeom prst="rect">
            <a:avLst/>
          </a:prstGeom>
        </p:spPr>
      </p:pic>
      <p:pic>
        <p:nvPicPr>
          <p:cNvPr id="6" name="Εικόνα 13"/>
          <p:cNvPicPr>
            <a:picLocks noChangeAspect="1"/>
          </p:cNvPicPr>
          <p:nvPr/>
        </p:nvPicPr>
        <p:blipFill>
          <a:blip r:embed="rId5"/>
          <a:stretch>
            <a:fillRect/>
          </a:stretch>
        </p:blipFill>
        <p:spPr>
          <a:xfrm>
            <a:off x="3113602" y="4817521"/>
            <a:ext cx="784412" cy="705971"/>
          </a:xfrm>
          <a:prstGeom prst="rect">
            <a:avLst/>
          </a:prstGeom>
        </p:spPr>
      </p:pic>
      <p:sp>
        <p:nvSpPr>
          <p:cNvPr id="7" name="TextBox 6"/>
          <p:cNvSpPr txBox="1"/>
          <p:nvPr/>
        </p:nvSpPr>
        <p:spPr>
          <a:xfrm>
            <a:off x="1404146" y="5742007"/>
            <a:ext cx="1234440" cy="336695"/>
          </a:xfrm>
          <a:prstGeom prst="rect">
            <a:avLst/>
          </a:prstGeom>
          <a:noFill/>
        </p:spPr>
        <p:txBody>
          <a:bodyPr wrap="none" rtlCol="0">
            <a:spAutoFit/>
          </a:bodyPr>
          <a:lstStyle/>
          <a:p>
            <a:r>
              <a:rPr lang="en-US" sz="1588"/>
              <a:t>Input matrix</a:t>
            </a:r>
            <a:endParaRPr lang="el-GR" sz="1588" dirty="0"/>
          </a:p>
        </p:txBody>
      </p:sp>
      <p:sp>
        <p:nvSpPr>
          <p:cNvPr id="8" name="TextBox 7"/>
          <p:cNvSpPr txBox="1"/>
          <p:nvPr/>
        </p:nvSpPr>
        <p:spPr>
          <a:xfrm>
            <a:off x="2776986" y="5456860"/>
            <a:ext cx="1457643" cy="581057"/>
          </a:xfrm>
          <a:prstGeom prst="rect">
            <a:avLst/>
          </a:prstGeom>
          <a:noFill/>
        </p:spPr>
        <p:txBody>
          <a:bodyPr wrap="none" rtlCol="0">
            <a:spAutoFit/>
          </a:bodyPr>
          <a:lstStyle/>
          <a:p>
            <a:pPr algn="ctr"/>
            <a:r>
              <a:rPr lang="en-US" sz="1588" dirty="0"/>
              <a:t>Convolutional </a:t>
            </a:r>
          </a:p>
          <a:p>
            <a:pPr algn="ctr"/>
            <a:r>
              <a:rPr lang="en-US" sz="1588" dirty="0"/>
              <a:t>3x3 filter</a:t>
            </a:r>
            <a:endParaRPr lang="el-GR" sz="1588" dirty="0"/>
          </a:p>
        </p:txBody>
      </p:sp>
      <p:sp>
        <p:nvSpPr>
          <p:cNvPr id="9" name="Δεξιό βέλος 16"/>
          <p:cNvSpPr/>
          <p:nvPr/>
        </p:nvSpPr>
        <p:spPr>
          <a:xfrm>
            <a:off x="4415053" y="4906815"/>
            <a:ext cx="655482" cy="4276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sz="1588"/>
          </a:p>
        </p:txBody>
      </p:sp>
      <p:sp>
        <p:nvSpPr>
          <p:cNvPr id="10" name="TextBox 9"/>
          <p:cNvSpPr txBox="1"/>
          <p:nvPr/>
        </p:nvSpPr>
        <p:spPr>
          <a:xfrm>
            <a:off x="1649322" y="6640746"/>
            <a:ext cx="6099501" cy="228076"/>
          </a:xfrm>
          <a:prstGeom prst="rect">
            <a:avLst/>
          </a:prstGeom>
          <a:noFill/>
        </p:spPr>
        <p:txBody>
          <a:bodyPr wrap="square" rtlCol="0">
            <a:spAutoFit/>
          </a:bodyPr>
          <a:lstStyle/>
          <a:p>
            <a:pPr algn="ctr"/>
            <a:r>
              <a:rPr lang="en-US" sz="882" dirty="0"/>
              <a:t>Picture from: </a:t>
            </a:r>
            <a:r>
              <a:rPr lang="en-US" sz="882" dirty="0">
                <a:hlinkClick r:id="rId6"/>
              </a:rPr>
              <a:t>http://deeplearning.stanford.edu/wiki/index.php/Feature_extraction_using_convolution</a:t>
            </a:r>
            <a:endParaRPr lang="en-US" sz="882" dirty="0"/>
          </a:p>
        </p:txBody>
      </p:sp>
    </p:spTree>
    <p:extLst>
      <p:ext uri="{BB962C8B-B14F-4D97-AF65-F5344CB8AC3E}">
        <p14:creationId xmlns:p14="http://schemas.microsoft.com/office/powerpoint/2010/main" val="2491344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Convolutional Neural Networks (CNNs)</a:t>
            </a:r>
          </a:p>
        </p:txBody>
      </p:sp>
      <p:sp>
        <p:nvSpPr>
          <p:cNvPr id="3" name="Content Placeholder 2"/>
          <p:cNvSpPr>
            <a:spLocks noGrp="1"/>
          </p:cNvSpPr>
          <p:nvPr>
            <p:ph idx="1"/>
          </p:nvPr>
        </p:nvSpPr>
        <p:spPr/>
        <p:txBody>
          <a:bodyPr/>
          <a:lstStyle/>
          <a:p>
            <a:r>
              <a:rPr lang="en-US" dirty="0"/>
              <a:t>When the convolutional filters are scanned over the image, they capture useful features</a:t>
            </a:r>
          </a:p>
          <a:p>
            <a:pPr lvl="1"/>
            <a:r>
              <a:rPr lang="en-US" dirty="0"/>
              <a:t>E.g., edge detection by convolutions</a:t>
            </a:r>
          </a:p>
        </p:txBody>
      </p:sp>
      <p:sp>
        <p:nvSpPr>
          <p:cNvPr id="16" name="Content Placeholder 15">
            <a:extLst>
              <a:ext uri="{FF2B5EF4-FFF2-40B4-BE49-F238E27FC236}">
                <a16:creationId xmlns:a16="http://schemas.microsoft.com/office/drawing/2014/main" id="{5A1E72E1-7E48-4D0C-B450-0A09043778A8}"/>
              </a:ext>
            </a:extLst>
          </p:cNvPr>
          <p:cNvSpPr>
            <a:spLocks noGrp="1"/>
          </p:cNvSpPr>
          <p:nvPr>
            <p:ph idx="10"/>
          </p:nvPr>
        </p:nvSpPr>
        <p:spPr/>
        <p:txBody>
          <a:bodyPr/>
          <a:lstStyle/>
          <a:p>
            <a:r>
              <a:rPr lang="en-US" dirty="0"/>
              <a:t>Convolutional Neural Networks</a:t>
            </a:r>
          </a:p>
          <a:p>
            <a:endParaRPr lang="en-US" dirty="0"/>
          </a:p>
        </p:txBody>
      </p:sp>
      <p:sp>
        <p:nvSpPr>
          <p:cNvPr id="4" name="Content Placeholder 2"/>
          <p:cNvSpPr txBox="1">
            <a:spLocks/>
          </p:cNvSpPr>
          <p:nvPr/>
        </p:nvSpPr>
        <p:spPr>
          <a:xfrm>
            <a:off x="1242553" y="2999520"/>
            <a:ext cx="4437529" cy="476333"/>
          </a:xfrm>
          <a:prstGeom prst="rect">
            <a:avLst/>
          </a:prstGeom>
        </p:spPr>
        <p:txBody>
          <a:bodyPr vert="horz" lIns="80682" tIns="40341" rIns="80682" bIns="40341"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18" dirty="0"/>
              <a:t>Filter</a:t>
            </a:r>
          </a:p>
        </p:txBody>
      </p:sp>
      <p:pic>
        <p:nvPicPr>
          <p:cNvPr id="5" name="Picture 4"/>
          <p:cNvPicPr>
            <a:picLocks/>
          </p:cNvPicPr>
          <p:nvPr/>
        </p:nvPicPr>
        <p:blipFill>
          <a:blip r:embed="rId3"/>
          <a:stretch>
            <a:fillRect/>
          </a:stretch>
        </p:blipFill>
        <p:spPr>
          <a:xfrm>
            <a:off x="1258689" y="3660297"/>
            <a:ext cx="2888090" cy="22292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688" y="3668348"/>
            <a:ext cx="2888090" cy="22422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0633" y="3668348"/>
            <a:ext cx="3026909" cy="2249597"/>
          </a:xfrm>
          <a:prstGeom prst="rect">
            <a:avLst/>
          </a:prstGeom>
        </p:spPr>
      </p:pic>
      <p:grpSp>
        <p:nvGrpSpPr>
          <p:cNvPr id="8" name="Group 7"/>
          <p:cNvGrpSpPr/>
          <p:nvPr/>
        </p:nvGrpSpPr>
        <p:grpSpPr>
          <a:xfrm>
            <a:off x="3239103" y="2920710"/>
            <a:ext cx="672353" cy="1042593"/>
            <a:chOff x="2095500" y="1904999"/>
            <a:chExt cx="762000" cy="1181605"/>
          </a:xfrm>
        </p:grpSpPr>
        <p:sp>
          <p:nvSpPr>
            <p:cNvPr id="9" name="TextBox 8"/>
            <p:cNvSpPr txBox="1"/>
            <p:nvPr/>
          </p:nvSpPr>
          <p:spPr>
            <a:xfrm>
              <a:off x="2133600" y="1904999"/>
              <a:ext cx="685800" cy="1181605"/>
            </a:xfrm>
            <a:prstGeom prst="rect">
              <a:avLst/>
            </a:prstGeom>
            <a:noFill/>
          </p:spPr>
          <p:txBody>
            <a:bodyPr wrap="square" rtlCol="0">
              <a:spAutoFit/>
            </a:bodyPr>
            <a:lstStyle/>
            <a:p>
              <a:r>
                <a:rPr lang="en-US" sz="1235" dirty="0">
                  <a:latin typeface="Garamond" charset="0"/>
                  <a:ea typeface="Garamond" charset="0"/>
                  <a:cs typeface="Garamond" charset="0"/>
                </a:rPr>
                <a:t>0   1  0</a:t>
              </a:r>
            </a:p>
            <a:p>
              <a:r>
                <a:rPr lang="en-US" sz="1235" dirty="0">
                  <a:latin typeface="Garamond" charset="0"/>
                  <a:ea typeface="Garamond" charset="0"/>
                  <a:cs typeface="Garamond" charset="0"/>
                </a:rPr>
                <a:t>1  -4  1</a:t>
              </a:r>
            </a:p>
            <a:p>
              <a:r>
                <a:rPr lang="en-US" sz="1235" dirty="0">
                  <a:latin typeface="Garamond" charset="0"/>
                  <a:ea typeface="Garamond" charset="0"/>
                  <a:cs typeface="Garamond" charset="0"/>
                </a:rPr>
                <a:t>0   1  0</a:t>
              </a:r>
            </a:p>
            <a:p>
              <a:endParaRPr lang="en-US" sz="1235" dirty="0">
                <a:latin typeface="Garamond" charset="0"/>
                <a:ea typeface="Garamond" charset="0"/>
                <a:cs typeface="Garamond" charset="0"/>
              </a:endParaRPr>
            </a:p>
          </p:txBody>
        </p:sp>
        <p:sp>
          <p:nvSpPr>
            <p:cNvPr id="10" name="Double Bracket 9"/>
            <p:cNvSpPr/>
            <p:nvPr/>
          </p:nvSpPr>
          <p:spPr bwMode="auto">
            <a:xfrm>
              <a:off x="2095500" y="1973349"/>
              <a:ext cx="762000" cy="609600"/>
            </a:xfrm>
            <a:prstGeom prst="bracketPair">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anose="020B0604020202020204" pitchFamily="34" charset="0"/>
                <a:ea typeface="ヒラギノ角ゴ Pro W3" pitchFamily="86" charset="-128"/>
              </a:endParaRP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6513" y="3759691"/>
            <a:ext cx="347382" cy="347382"/>
          </a:xfrm>
          <a:prstGeom prst="rect">
            <a:avLst/>
          </a:prstGeom>
          <a:ln w="57150">
            <a:solidFill>
              <a:srgbClr val="F7615A"/>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7809" y="3057551"/>
            <a:ext cx="347382" cy="347382"/>
          </a:xfrm>
          <a:prstGeom prst="rect">
            <a:avLst/>
          </a:prstGeom>
          <a:ln w="57150">
            <a:solidFill>
              <a:srgbClr val="F7615A"/>
            </a:solidFill>
          </a:ln>
        </p:spPr>
      </p:pic>
      <p:sp>
        <p:nvSpPr>
          <p:cNvPr id="13" name="TextBox 12"/>
          <p:cNvSpPr txBox="1"/>
          <p:nvPr/>
        </p:nvSpPr>
        <p:spPr>
          <a:xfrm>
            <a:off x="2237041" y="5966494"/>
            <a:ext cx="1069297" cy="309637"/>
          </a:xfrm>
          <a:prstGeom prst="rect">
            <a:avLst/>
          </a:prstGeom>
          <a:solidFill>
            <a:srgbClr val="F7615A"/>
          </a:solidFill>
        </p:spPr>
        <p:txBody>
          <a:bodyPr wrap="square" rtlCol="0">
            <a:spAutoFit/>
          </a:bodyPr>
          <a:lstStyle/>
          <a:p>
            <a:r>
              <a:rPr lang="en-US" sz="1412" dirty="0">
                <a:solidFill>
                  <a:schemeClr val="bg1"/>
                </a:solidFill>
                <a:latin typeface="Garamond" charset="0"/>
                <a:ea typeface="Garamond" charset="0"/>
                <a:cs typeface="Garamond" charset="0"/>
              </a:rPr>
              <a:t>Input Image</a:t>
            </a:r>
          </a:p>
        </p:txBody>
      </p:sp>
      <p:sp>
        <p:nvSpPr>
          <p:cNvPr id="14" name="TextBox 13"/>
          <p:cNvSpPr txBox="1"/>
          <p:nvPr/>
        </p:nvSpPr>
        <p:spPr>
          <a:xfrm>
            <a:off x="6271158" y="5947536"/>
            <a:ext cx="1472709" cy="526939"/>
          </a:xfrm>
          <a:prstGeom prst="rect">
            <a:avLst/>
          </a:prstGeom>
          <a:solidFill>
            <a:srgbClr val="F7615A"/>
          </a:solidFill>
        </p:spPr>
        <p:txBody>
          <a:bodyPr wrap="square" rtlCol="0">
            <a:spAutoFit/>
          </a:bodyPr>
          <a:lstStyle/>
          <a:p>
            <a:r>
              <a:rPr lang="en-US" sz="1412" dirty="0">
                <a:solidFill>
                  <a:schemeClr val="bg1"/>
                </a:solidFill>
                <a:latin typeface="Garamond" charset="0"/>
                <a:ea typeface="Garamond" charset="0"/>
                <a:cs typeface="Garamond" charset="0"/>
              </a:rPr>
              <a:t>Convoluted Image</a:t>
            </a:r>
          </a:p>
        </p:txBody>
      </p:sp>
      <p:sp>
        <p:nvSpPr>
          <p:cNvPr id="15" name="TextBox 14">
            <a:extLst>
              <a:ext uri="{FF2B5EF4-FFF2-40B4-BE49-F238E27FC236}">
                <a16:creationId xmlns:a16="http://schemas.microsoft.com/office/drawing/2014/main" id="{E9BAA7C9-A00A-4EF8-8F60-769F25DCD846}"/>
              </a:ext>
            </a:extLst>
          </p:cNvPr>
          <p:cNvSpPr txBox="1"/>
          <p:nvPr/>
        </p:nvSpPr>
        <p:spPr>
          <a:xfrm>
            <a:off x="1458713"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p:spTree>
    <p:extLst>
      <p:ext uri="{BB962C8B-B14F-4D97-AF65-F5344CB8AC3E}">
        <p14:creationId xmlns:p14="http://schemas.microsoft.com/office/powerpoint/2010/main" val="35657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347 -0.00531 L 0.32007 -0.00531 " pathEditMode="relative" rAng="0" ptsTypes="AA">
                                      <p:cBhvr>
                                        <p:cTn id="16" dur="500" fill="hold"/>
                                        <p:tgtEl>
                                          <p:spTgt spid="11"/>
                                        </p:tgtEl>
                                        <p:attrNameLst>
                                          <p:attrName>ppt_x</p:attrName>
                                          <p:attrName>ppt_y</p:attrName>
                                        </p:attrNameLst>
                                      </p:cBhvr>
                                      <p:rCtr x="15830" y="0"/>
                                    </p:animMotion>
                                  </p:childTnLst>
                                </p:cTn>
                              </p:par>
                            </p:childTnLst>
                          </p:cTn>
                        </p:par>
                        <p:par>
                          <p:cTn id="17" fill="hold">
                            <p:stCondLst>
                              <p:cond delay="500"/>
                            </p:stCondLst>
                            <p:childTnLst>
                              <p:par>
                                <p:cTn id="18" presetID="0" presetClass="path" presetSubtype="0" accel="50000" decel="50000" fill="hold" nodeType="afterEffect">
                                  <p:stCondLst>
                                    <p:cond delay="0"/>
                                  </p:stCondLst>
                                  <p:childTnLst>
                                    <p:animMotion origin="layout" path="M 0.32007 -0.00531 L 0.32007 0.07251 " pathEditMode="relative" rAng="0" ptsTypes="AA">
                                      <p:cBhvr>
                                        <p:cTn id="19" dur="100" fill="hold"/>
                                        <p:tgtEl>
                                          <p:spTgt spid="11"/>
                                        </p:tgtEl>
                                        <p:attrNameLst>
                                          <p:attrName>ppt_x</p:attrName>
                                          <p:attrName>ppt_y</p:attrName>
                                        </p:attrNameLst>
                                      </p:cBhvr>
                                      <p:rCtr x="0" y="3881"/>
                                    </p:animMotion>
                                  </p:childTnLst>
                                </p:cTn>
                              </p:par>
                            </p:childTnLst>
                          </p:cTn>
                        </p:par>
                        <p:par>
                          <p:cTn id="20" fill="hold">
                            <p:stCondLst>
                              <p:cond delay="600"/>
                            </p:stCondLst>
                            <p:childTnLst>
                              <p:par>
                                <p:cTn id="21" presetID="0" presetClass="path" presetSubtype="0" accel="50000" decel="50000" fill="hold" nodeType="afterEffect">
                                  <p:stCondLst>
                                    <p:cond delay="0"/>
                                  </p:stCondLst>
                                  <p:childTnLst>
                                    <p:animMotion origin="layout" path="M 0.32007 0.07251 L 0.00347 0.07251 " pathEditMode="relative" rAng="0" ptsTypes="AA">
                                      <p:cBhvr>
                                        <p:cTn id="22" dur="200" fill="hold"/>
                                        <p:tgtEl>
                                          <p:spTgt spid="11"/>
                                        </p:tgtEl>
                                        <p:attrNameLst>
                                          <p:attrName>ppt_x</p:attrName>
                                          <p:attrName>ppt_y</p:attrName>
                                        </p:attrNameLst>
                                      </p:cBhvr>
                                      <p:rCtr x="-15830" y="0"/>
                                    </p:animMotion>
                                  </p:childTnLst>
                                </p:cTn>
                              </p:par>
                            </p:childTnLst>
                          </p:cTn>
                        </p:par>
                        <p:par>
                          <p:cTn id="23" fill="hold">
                            <p:stCondLst>
                              <p:cond delay="800"/>
                            </p:stCondLst>
                            <p:childTnLst>
                              <p:par>
                                <p:cTn id="24" presetID="0" presetClass="path" presetSubtype="0" accel="50000" decel="50000" fill="hold" nodeType="afterEffect">
                                  <p:stCondLst>
                                    <p:cond delay="0"/>
                                  </p:stCondLst>
                                  <p:childTnLst>
                                    <p:animMotion origin="layout" path="M 0.00347 0.13909 L 0.32007 0.13909 " pathEditMode="relative" rAng="0" ptsTypes="AA">
                                      <p:cBhvr>
                                        <p:cTn id="25" dur="200" fill="hold"/>
                                        <p:tgtEl>
                                          <p:spTgt spid="11"/>
                                        </p:tgtEl>
                                        <p:attrNameLst>
                                          <p:attrName>ppt_x</p:attrName>
                                          <p:attrName>ppt_y</p:attrName>
                                        </p:attrNameLst>
                                      </p:cBhvr>
                                      <p:rCtr x="15830" y="0"/>
                                    </p:animMotion>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0.32007 0.13909 L 0.32007 0.20568 " pathEditMode="relative" rAng="0" ptsTypes="AA">
                                      <p:cBhvr>
                                        <p:cTn id="28" dur="100" fill="hold"/>
                                        <p:tgtEl>
                                          <p:spTgt spid="11"/>
                                        </p:tgtEl>
                                        <p:attrNameLst>
                                          <p:attrName>ppt_x</p:attrName>
                                          <p:attrName>ppt_y</p:attrName>
                                        </p:attrNameLst>
                                      </p:cBhvr>
                                      <p:rCtr x="0" y="3329"/>
                                    </p:animMotion>
                                  </p:childTnLst>
                                </p:cTn>
                              </p:par>
                            </p:childTnLst>
                          </p:cTn>
                        </p:par>
                        <p:par>
                          <p:cTn id="29" fill="hold">
                            <p:stCondLst>
                              <p:cond delay="1100"/>
                            </p:stCondLst>
                            <p:childTnLst>
                              <p:par>
                                <p:cTn id="30" presetID="0" presetClass="path" presetSubtype="0" accel="50000" decel="50000" fill="hold" nodeType="afterEffect">
                                  <p:stCondLst>
                                    <p:cond delay="0"/>
                                  </p:stCondLst>
                                  <p:childTnLst>
                                    <p:animMotion origin="layout" path="M 0.32007 0.20568 L 0.00347 0.20568 " pathEditMode="relative" rAng="0" ptsTypes="AA">
                                      <p:cBhvr>
                                        <p:cTn id="31" dur="200" fill="hold"/>
                                        <p:tgtEl>
                                          <p:spTgt spid="11"/>
                                        </p:tgtEl>
                                        <p:attrNameLst>
                                          <p:attrName>ppt_x</p:attrName>
                                          <p:attrName>ppt_y</p:attrName>
                                        </p:attrNameLst>
                                      </p:cBhvr>
                                      <p:rCtr x="-15830" y="0"/>
                                    </p:animMotion>
                                  </p:childTnLst>
                                </p:cTn>
                              </p:par>
                            </p:childTnLst>
                          </p:cTn>
                        </p:par>
                        <p:par>
                          <p:cTn id="32" fill="hold">
                            <p:stCondLst>
                              <p:cond delay="1300"/>
                            </p:stCondLst>
                            <p:childTnLst>
                              <p:par>
                                <p:cTn id="33" presetID="0" presetClass="path" presetSubtype="0" accel="50000" decel="50000" fill="hold" nodeType="afterEffect">
                                  <p:stCondLst>
                                    <p:cond delay="0"/>
                                  </p:stCondLst>
                                  <p:childTnLst>
                                    <p:animMotion origin="layout" path="M 0.00347 0.20568 L 0.00347 0.27247 " pathEditMode="relative" rAng="0" ptsTypes="AA">
                                      <p:cBhvr>
                                        <p:cTn id="34" dur="100" fill="hold"/>
                                        <p:tgtEl>
                                          <p:spTgt spid="11"/>
                                        </p:tgtEl>
                                        <p:attrNameLst>
                                          <p:attrName>ppt_x</p:attrName>
                                          <p:attrName>ppt_y</p:attrName>
                                        </p:attrNameLst>
                                      </p:cBhvr>
                                      <p:rCtr x="0" y="3329"/>
                                    </p:animMotion>
                                  </p:childTnLst>
                                </p:cTn>
                              </p:par>
                            </p:childTnLst>
                          </p:cTn>
                        </p:par>
                        <p:par>
                          <p:cTn id="35" fill="hold">
                            <p:stCondLst>
                              <p:cond delay="1400"/>
                            </p:stCondLst>
                            <p:childTnLst>
                              <p:par>
                                <p:cTn id="36" presetID="0" presetClass="path" presetSubtype="0" accel="50000" decel="50000" fill="hold" nodeType="afterEffect">
                                  <p:stCondLst>
                                    <p:cond delay="0"/>
                                  </p:stCondLst>
                                  <p:childTnLst>
                                    <p:animMotion origin="layout" path="M 0.00347 0.27247 L 0.32007 0.27247 " pathEditMode="relative" rAng="0" ptsTypes="AA">
                                      <p:cBhvr>
                                        <p:cTn id="37" dur="200" fill="hold"/>
                                        <p:tgtEl>
                                          <p:spTgt spid="11"/>
                                        </p:tgtEl>
                                        <p:attrNameLst>
                                          <p:attrName>ppt_x</p:attrName>
                                          <p:attrName>ppt_y</p:attrName>
                                        </p:attrNameLst>
                                      </p:cBhvr>
                                      <p:rCtr x="15830" y="0"/>
                                    </p:animMotion>
                                  </p:childTnLst>
                                </p:cTn>
                              </p:par>
                            </p:childTnLst>
                          </p:cTn>
                        </p:par>
                        <p:par>
                          <p:cTn id="38" fill="hold">
                            <p:stCondLst>
                              <p:cond delay="1600"/>
                            </p:stCondLst>
                            <p:childTnLst>
                              <p:par>
                                <p:cTn id="39" presetID="0" presetClass="path" presetSubtype="0" accel="50000" decel="50000" fill="hold" nodeType="afterEffect">
                                  <p:stCondLst>
                                    <p:cond delay="0"/>
                                  </p:stCondLst>
                                  <p:childTnLst>
                                    <p:animMotion origin="layout" path="M 0.32007 0.31699 L 0.00347 0.31699 " pathEditMode="relative" rAng="0" ptsTypes="AA">
                                      <p:cBhvr>
                                        <p:cTn id="40" dur="200" fill="hold"/>
                                        <p:tgtEl>
                                          <p:spTgt spid="11"/>
                                        </p:tgtEl>
                                        <p:attrNameLst>
                                          <p:attrName>ppt_x</p:attrName>
                                          <p:attrName>ppt_y</p:attrName>
                                        </p:attrNameLst>
                                      </p:cBhvr>
                                      <p:rCtr x="-15830" y="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Representational Power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8594" y="1844826"/>
                <a:ext cx="8456704" cy="2468260"/>
              </a:xfrm>
            </p:spPr>
            <p:txBody>
              <a:bodyPr>
                <a:normAutofit/>
              </a:bodyPr>
              <a:lstStyle/>
              <a:p>
                <a:r>
                  <a:rPr lang="en-US" dirty="0"/>
                  <a:t>NNs with at least one hidden layer are </a:t>
                </a:r>
                <a:r>
                  <a:rPr lang="en-US" dirty="0">
                    <a:solidFill>
                      <a:srgbClr val="FF0000"/>
                    </a:solidFill>
                  </a:rPr>
                  <a:t>universal approximators</a:t>
                </a:r>
              </a:p>
              <a:p>
                <a:pPr lvl="1"/>
                <a:r>
                  <a:rPr lang="en-US" dirty="0"/>
                  <a:t>Given any continuous function </a:t>
                </a:r>
                <a:r>
                  <a:rPr lang="en-US" i="1" dirty="0"/>
                  <a:t>h</a:t>
                </a:r>
                <a:r>
                  <a:rPr lang="en-US" dirty="0"/>
                  <a:t>(</a:t>
                </a:r>
                <a:r>
                  <a:rPr lang="en-US" i="1" dirty="0"/>
                  <a:t>x</a:t>
                </a:r>
                <a:r>
                  <a:rPr lang="en-US" dirty="0"/>
                  <a:t>) and some </a:t>
                </a:r>
                <a14:m>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&gt;0</m:t>
                    </m:r>
                  </m:oMath>
                </a14:m>
                <a:r>
                  <a:rPr lang="en-US" dirty="0"/>
                  <a:t>, there exists a NN with one hidden layer (and with a reasonable choice of non-linearity) described with the function </a:t>
                </a:r>
                <a:r>
                  <a:rPr lang="en-US" i="1" dirty="0"/>
                  <a:t>f</a:t>
                </a:r>
                <a:r>
                  <a:rPr lang="en-US" dirty="0"/>
                  <a:t>(</a:t>
                </a:r>
                <a:r>
                  <a:rPr lang="en-US" i="1" dirty="0"/>
                  <a:t>x</a:t>
                </a:r>
                <a:r>
                  <a:rPr lang="en-US" dirty="0"/>
                  <a:t>), such that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𝜖</m:t>
                    </m:r>
                  </m:oMath>
                </a14:m>
                <a:endParaRPr lang="en-US" dirty="0"/>
              </a:p>
              <a:p>
                <a:pPr lvl="1"/>
                <a:r>
                  <a:rPr lang="en-US" dirty="0"/>
                  <a:t>I.e., NN can approximate any arbitrary complex continuous function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8594" y="1844826"/>
                <a:ext cx="8456704" cy="2468260"/>
              </a:xfrm>
              <a:blipFill>
                <a:blip r:embed="rId3"/>
                <a:stretch>
                  <a:fillRect l="-577" t="-2469"/>
                </a:stretch>
              </a:blipFill>
            </p:spPr>
            <p:txBody>
              <a:bodyPr/>
              <a:lstStyle/>
              <a:p>
                <a:r>
                  <a:rPr lang="tr-TR">
                    <a:noFill/>
                  </a:rPr>
                  <a:t> </a:t>
                </a:r>
              </a:p>
            </p:txBody>
          </p:sp>
        </mc:Fallback>
      </mc:AlternateContent>
      <p:sp>
        <p:nvSpPr>
          <p:cNvPr id="4" name="Content Placeholder 3">
            <a:extLst>
              <a:ext uri="{FF2B5EF4-FFF2-40B4-BE49-F238E27FC236}">
                <a16:creationId xmlns:a16="http://schemas.microsoft.com/office/drawing/2014/main" id="{8126AF81-244A-4B6F-9708-FA6FA7118138}"/>
              </a:ext>
            </a:extLst>
          </p:cNvPr>
          <p:cNvSpPr>
            <a:spLocks noGrp="1"/>
          </p:cNvSpPr>
          <p:nvPr>
            <p:ph idx="10"/>
          </p:nvPr>
        </p:nvSpPr>
        <p:spPr/>
        <p:txBody>
          <a:bodyPr/>
          <a:lstStyle/>
          <a:p>
            <a:r>
              <a:rPr lang="en-US" dirty="0"/>
              <a:t>Introduction to Deep Learning</a:t>
            </a:r>
          </a:p>
          <a:p>
            <a:endParaRPr lang="en-US" dirty="0"/>
          </a:p>
        </p:txBody>
      </p:sp>
      <p:pic>
        <p:nvPicPr>
          <p:cNvPr id="6" name="Picture 5"/>
          <p:cNvPicPr>
            <a:picLocks noChangeAspect="1"/>
          </p:cNvPicPr>
          <p:nvPr/>
        </p:nvPicPr>
        <p:blipFill>
          <a:blip r:embed="rId4"/>
          <a:stretch>
            <a:fillRect/>
          </a:stretch>
        </p:blipFill>
        <p:spPr>
          <a:xfrm>
            <a:off x="6188116" y="3301927"/>
            <a:ext cx="2640828" cy="2468259"/>
          </a:xfrm>
          <a:prstGeom prst="rect">
            <a:avLst/>
          </a:prstGeom>
        </p:spPr>
      </p:pic>
      <p:sp>
        <p:nvSpPr>
          <p:cNvPr id="7" name="Content Placeholder 2">
            <a:extLst>
              <a:ext uri="{FF2B5EF4-FFF2-40B4-BE49-F238E27FC236}">
                <a16:creationId xmlns:a16="http://schemas.microsoft.com/office/drawing/2014/main" id="{6C50DA9A-581D-498A-8515-D7F69FC0E846}"/>
              </a:ext>
            </a:extLst>
          </p:cNvPr>
          <p:cNvSpPr txBox="1">
            <a:spLocks/>
          </p:cNvSpPr>
          <p:nvPr/>
        </p:nvSpPr>
        <p:spPr>
          <a:xfrm>
            <a:off x="378594" y="3301927"/>
            <a:ext cx="5803167" cy="2468260"/>
          </a:xfrm>
          <a:prstGeom prst="rect">
            <a:avLst/>
          </a:prstGeom>
        </p:spPr>
        <p:txBody>
          <a:bodyPr vert="horz" lIns="80682" tIns="40341" rIns="80682" bIns="40341"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1765" dirty="0"/>
              <a:t>NNs use nonlinear mapping of the inputs </a:t>
            </a:r>
            <a:r>
              <a:rPr lang="en-US" sz="1765" i="1" dirty="0"/>
              <a:t>x </a:t>
            </a:r>
            <a:r>
              <a:rPr lang="en-GB" altLang="en-US" sz="1765" dirty="0"/>
              <a:t>to the outputs </a:t>
            </a:r>
            <a:r>
              <a:rPr lang="en-US" sz="1765" i="1" dirty="0"/>
              <a:t>f</a:t>
            </a:r>
            <a:r>
              <a:rPr lang="en-US" sz="1765" dirty="0"/>
              <a:t>(</a:t>
            </a:r>
            <a:r>
              <a:rPr lang="en-US" sz="1765" i="1" dirty="0"/>
              <a:t>x</a:t>
            </a:r>
            <a:r>
              <a:rPr lang="en-US" sz="1765" dirty="0"/>
              <a:t>)</a:t>
            </a:r>
            <a:r>
              <a:rPr lang="en-GB" sz="1765" dirty="0"/>
              <a:t> to </a:t>
            </a:r>
            <a:r>
              <a:rPr lang="en-GB" altLang="en-US" sz="1765" dirty="0"/>
              <a:t>compute complex decision boundaries</a:t>
            </a:r>
          </a:p>
          <a:p>
            <a:r>
              <a:rPr lang="en-GB" sz="1765" dirty="0"/>
              <a:t>But then, why use deeper NNs?</a:t>
            </a:r>
          </a:p>
          <a:p>
            <a:pPr lvl="1">
              <a:buFont typeface="Wingdings" panose="05000000000000000000" pitchFamily="2" charset="2"/>
              <a:buChar char="§"/>
            </a:pPr>
            <a:r>
              <a:rPr lang="en-US" sz="1588" dirty="0"/>
              <a:t>The fact that deep NNs work better is an empirical observation</a:t>
            </a:r>
          </a:p>
          <a:p>
            <a:pPr lvl="1">
              <a:buFont typeface="Wingdings" panose="05000000000000000000" pitchFamily="2" charset="2"/>
              <a:buChar char="§"/>
            </a:pPr>
            <a:r>
              <a:rPr lang="en-US" sz="1588" dirty="0"/>
              <a:t>Mathematically, deep NNs have the same representational power as a one-layer NN</a:t>
            </a:r>
          </a:p>
          <a:p>
            <a:pPr lvl="1"/>
            <a:endParaRPr lang="en-US" sz="1588" dirty="0"/>
          </a:p>
        </p:txBody>
      </p:sp>
    </p:spTree>
    <p:extLst>
      <p:ext uri="{BB962C8B-B14F-4D97-AF65-F5344CB8AC3E}">
        <p14:creationId xmlns:p14="http://schemas.microsoft.com/office/powerpoint/2010/main" val="2034302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Convolutional Neural Networks (CNNs)</a:t>
            </a:r>
          </a:p>
        </p:txBody>
      </p:sp>
      <p:sp>
        <p:nvSpPr>
          <p:cNvPr id="3" name="Content Placeholder 2"/>
          <p:cNvSpPr>
            <a:spLocks noGrp="1"/>
          </p:cNvSpPr>
          <p:nvPr>
            <p:ph idx="1"/>
          </p:nvPr>
        </p:nvSpPr>
        <p:spPr/>
        <p:txBody>
          <a:bodyPr/>
          <a:lstStyle/>
          <a:p>
            <a:r>
              <a:rPr lang="en-US" dirty="0"/>
              <a:t>In CNNs, hidden units in a layer are only connected to a small region of the layer before it (called local </a:t>
            </a:r>
            <a:r>
              <a:rPr lang="en-US" dirty="0">
                <a:solidFill>
                  <a:srgbClr val="FF0000"/>
                </a:solidFill>
              </a:rPr>
              <a:t>receptive field</a:t>
            </a:r>
            <a:r>
              <a:rPr lang="en-US" dirty="0"/>
              <a:t>)</a:t>
            </a:r>
          </a:p>
          <a:p>
            <a:pPr lvl="1"/>
            <a:r>
              <a:rPr lang="en-US" dirty="0"/>
              <a:t>The depth of each </a:t>
            </a:r>
            <a:r>
              <a:rPr lang="en-US" dirty="0">
                <a:solidFill>
                  <a:srgbClr val="FF0000"/>
                </a:solidFill>
              </a:rPr>
              <a:t>feature map </a:t>
            </a:r>
            <a:r>
              <a:rPr lang="en-US" dirty="0"/>
              <a:t>corresponds to the number of convolutional filters used at each layer</a:t>
            </a:r>
          </a:p>
          <a:p>
            <a:endParaRPr lang="en-US" dirty="0"/>
          </a:p>
        </p:txBody>
      </p:sp>
      <p:sp>
        <p:nvSpPr>
          <p:cNvPr id="24" name="Content Placeholder 23">
            <a:extLst>
              <a:ext uri="{FF2B5EF4-FFF2-40B4-BE49-F238E27FC236}">
                <a16:creationId xmlns:a16="http://schemas.microsoft.com/office/drawing/2014/main" id="{7F7185A7-C931-4E5A-B1E9-1E71C373067A}"/>
              </a:ext>
            </a:extLst>
          </p:cNvPr>
          <p:cNvSpPr>
            <a:spLocks noGrp="1"/>
          </p:cNvSpPr>
          <p:nvPr>
            <p:ph idx="10"/>
          </p:nvPr>
        </p:nvSpPr>
        <p:spPr/>
        <p:txBody>
          <a:bodyPr/>
          <a:lstStyle/>
          <a:p>
            <a:r>
              <a:rPr lang="en-US" dirty="0"/>
              <a:t>Convolutional Neural Networks</a:t>
            </a:r>
          </a:p>
          <a:p>
            <a:endParaRPr lang="en-US" dirty="0"/>
          </a:p>
        </p:txBody>
      </p:sp>
      <p:graphicFrame>
        <p:nvGraphicFramePr>
          <p:cNvPr id="4" name="Table 3"/>
          <p:cNvGraphicFramePr>
            <a:graphicFrameLocks noGrp="1"/>
          </p:cNvGraphicFramePr>
          <p:nvPr/>
        </p:nvGraphicFramePr>
        <p:xfrm>
          <a:off x="1332664" y="3250966"/>
          <a:ext cx="1680880" cy="1947132"/>
        </p:xfrm>
        <a:graphic>
          <a:graphicData uri="http://schemas.openxmlformats.org/drawingml/2006/table">
            <a:tbl>
              <a:tblPr firstRow="1" bandRow="1">
                <a:tableStyleId>{5C22544A-7EE6-4342-B048-85BDC9FD1C3A}</a:tableStyleId>
              </a:tblPr>
              <a:tblGrid>
                <a:gridCol w="210110">
                  <a:extLst>
                    <a:ext uri="{9D8B030D-6E8A-4147-A177-3AD203B41FA5}">
                      <a16:colId xmlns:a16="http://schemas.microsoft.com/office/drawing/2014/main" val="20000"/>
                    </a:ext>
                  </a:extLst>
                </a:gridCol>
                <a:gridCol w="210110">
                  <a:extLst>
                    <a:ext uri="{9D8B030D-6E8A-4147-A177-3AD203B41FA5}">
                      <a16:colId xmlns:a16="http://schemas.microsoft.com/office/drawing/2014/main" val="20001"/>
                    </a:ext>
                  </a:extLst>
                </a:gridCol>
                <a:gridCol w="210110">
                  <a:extLst>
                    <a:ext uri="{9D8B030D-6E8A-4147-A177-3AD203B41FA5}">
                      <a16:colId xmlns:a16="http://schemas.microsoft.com/office/drawing/2014/main" val="20002"/>
                    </a:ext>
                  </a:extLst>
                </a:gridCol>
                <a:gridCol w="210110">
                  <a:extLst>
                    <a:ext uri="{9D8B030D-6E8A-4147-A177-3AD203B41FA5}">
                      <a16:colId xmlns:a16="http://schemas.microsoft.com/office/drawing/2014/main" val="20003"/>
                    </a:ext>
                  </a:extLst>
                </a:gridCol>
                <a:gridCol w="210110">
                  <a:extLst>
                    <a:ext uri="{9D8B030D-6E8A-4147-A177-3AD203B41FA5}">
                      <a16:colId xmlns:a16="http://schemas.microsoft.com/office/drawing/2014/main" val="20004"/>
                    </a:ext>
                  </a:extLst>
                </a:gridCol>
                <a:gridCol w="210110">
                  <a:extLst>
                    <a:ext uri="{9D8B030D-6E8A-4147-A177-3AD203B41FA5}">
                      <a16:colId xmlns:a16="http://schemas.microsoft.com/office/drawing/2014/main" val="20005"/>
                    </a:ext>
                  </a:extLst>
                </a:gridCol>
                <a:gridCol w="210110">
                  <a:extLst>
                    <a:ext uri="{9D8B030D-6E8A-4147-A177-3AD203B41FA5}">
                      <a16:colId xmlns:a16="http://schemas.microsoft.com/office/drawing/2014/main" val="20006"/>
                    </a:ext>
                  </a:extLst>
                </a:gridCol>
                <a:gridCol w="210110">
                  <a:extLst>
                    <a:ext uri="{9D8B030D-6E8A-4147-A177-3AD203B41FA5}">
                      <a16:colId xmlns:a16="http://schemas.microsoft.com/office/drawing/2014/main" val="20007"/>
                    </a:ext>
                  </a:extLst>
                </a:gridCol>
              </a:tblGrid>
              <a:tr h="322729">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nvGraphicFramePr>
        <p:xfrm>
          <a:off x="3958074" y="3506995"/>
          <a:ext cx="1680880" cy="1947132"/>
        </p:xfrm>
        <a:graphic>
          <a:graphicData uri="http://schemas.openxmlformats.org/drawingml/2006/table">
            <a:tbl>
              <a:tblPr firstRow="1" bandRow="1">
                <a:tableStyleId>{5C22544A-7EE6-4342-B048-85BDC9FD1C3A}</a:tableStyleId>
              </a:tblPr>
              <a:tblGrid>
                <a:gridCol w="210110">
                  <a:extLst>
                    <a:ext uri="{9D8B030D-6E8A-4147-A177-3AD203B41FA5}">
                      <a16:colId xmlns:a16="http://schemas.microsoft.com/office/drawing/2014/main" val="20000"/>
                    </a:ext>
                  </a:extLst>
                </a:gridCol>
                <a:gridCol w="210110">
                  <a:extLst>
                    <a:ext uri="{9D8B030D-6E8A-4147-A177-3AD203B41FA5}">
                      <a16:colId xmlns:a16="http://schemas.microsoft.com/office/drawing/2014/main" val="20001"/>
                    </a:ext>
                  </a:extLst>
                </a:gridCol>
                <a:gridCol w="210110">
                  <a:extLst>
                    <a:ext uri="{9D8B030D-6E8A-4147-A177-3AD203B41FA5}">
                      <a16:colId xmlns:a16="http://schemas.microsoft.com/office/drawing/2014/main" val="20002"/>
                    </a:ext>
                  </a:extLst>
                </a:gridCol>
                <a:gridCol w="210110">
                  <a:extLst>
                    <a:ext uri="{9D8B030D-6E8A-4147-A177-3AD203B41FA5}">
                      <a16:colId xmlns:a16="http://schemas.microsoft.com/office/drawing/2014/main" val="20003"/>
                    </a:ext>
                  </a:extLst>
                </a:gridCol>
                <a:gridCol w="210110">
                  <a:extLst>
                    <a:ext uri="{9D8B030D-6E8A-4147-A177-3AD203B41FA5}">
                      <a16:colId xmlns:a16="http://schemas.microsoft.com/office/drawing/2014/main" val="20004"/>
                    </a:ext>
                  </a:extLst>
                </a:gridCol>
                <a:gridCol w="210110">
                  <a:extLst>
                    <a:ext uri="{9D8B030D-6E8A-4147-A177-3AD203B41FA5}">
                      <a16:colId xmlns:a16="http://schemas.microsoft.com/office/drawing/2014/main" val="20005"/>
                    </a:ext>
                  </a:extLst>
                </a:gridCol>
                <a:gridCol w="210110">
                  <a:extLst>
                    <a:ext uri="{9D8B030D-6E8A-4147-A177-3AD203B41FA5}">
                      <a16:colId xmlns:a16="http://schemas.microsoft.com/office/drawing/2014/main" val="20006"/>
                    </a:ext>
                  </a:extLst>
                </a:gridCol>
                <a:gridCol w="210110">
                  <a:extLst>
                    <a:ext uri="{9D8B030D-6E8A-4147-A177-3AD203B41FA5}">
                      <a16:colId xmlns:a16="http://schemas.microsoft.com/office/drawing/2014/main" val="20007"/>
                    </a:ext>
                  </a:extLst>
                </a:gridCol>
              </a:tblGrid>
              <a:tr h="322729">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nvGraphicFramePr>
        <p:xfrm>
          <a:off x="6590096" y="3765378"/>
          <a:ext cx="1539945" cy="1947132"/>
        </p:xfrm>
        <a:graphic>
          <a:graphicData uri="http://schemas.openxmlformats.org/drawingml/2006/table">
            <a:tbl>
              <a:tblPr firstRow="1" bandRow="1">
                <a:tableStyleId>{5C22544A-7EE6-4342-B048-85BDC9FD1C3A}</a:tableStyleId>
              </a:tblPr>
              <a:tblGrid>
                <a:gridCol w="188626">
                  <a:extLst>
                    <a:ext uri="{9D8B030D-6E8A-4147-A177-3AD203B41FA5}">
                      <a16:colId xmlns:a16="http://schemas.microsoft.com/office/drawing/2014/main" val="20000"/>
                    </a:ext>
                  </a:extLst>
                </a:gridCol>
                <a:gridCol w="196361">
                  <a:extLst>
                    <a:ext uri="{9D8B030D-6E8A-4147-A177-3AD203B41FA5}">
                      <a16:colId xmlns:a16="http://schemas.microsoft.com/office/drawing/2014/main" val="20001"/>
                    </a:ext>
                  </a:extLst>
                </a:gridCol>
                <a:gridCol w="192493">
                  <a:extLst>
                    <a:ext uri="{9D8B030D-6E8A-4147-A177-3AD203B41FA5}">
                      <a16:colId xmlns:a16="http://schemas.microsoft.com/office/drawing/2014/main" val="20002"/>
                    </a:ext>
                  </a:extLst>
                </a:gridCol>
                <a:gridCol w="192493">
                  <a:extLst>
                    <a:ext uri="{9D8B030D-6E8A-4147-A177-3AD203B41FA5}">
                      <a16:colId xmlns:a16="http://schemas.microsoft.com/office/drawing/2014/main" val="20003"/>
                    </a:ext>
                  </a:extLst>
                </a:gridCol>
                <a:gridCol w="192493">
                  <a:extLst>
                    <a:ext uri="{9D8B030D-6E8A-4147-A177-3AD203B41FA5}">
                      <a16:colId xmlns:a16="http://schemas.microsoft.com/office/drawing/2014/main" val="20004"/>
                    </a:ext>
                  </a:extLst>
                </a:gridCol>
                <a:gridCol w="192493">
                  <a:extLst>
                    <a:ext uri="{9D8B030D-6E8A-4147-A177-3AD203B41FA5}">
                      <a16:colId xmlns:a16="http://schemas.microsoft.com/office/drawing/2014/main" val="20005"/>
                    </a:ext>
                  </a:extLst>
                </a:gridCol>
                <a:gridCol w="192493">
                  <a:extLst>
                    <a:ext uri="{9D8B030D-6E8A-4147-A177-3AD203B41FA5}">
                      <a16:colId xmlns:a16="http://schemas.microsoft.com/office/drawing/2014/main" val="20006"/>
                    </a:ext>
                  </a:extLst>
                </a:gridCol>
                <a:gridCol w="192493">
                  <a:extLst>
                    <a:ext uri="{9D8B030D-6E8A-4147-A177-3AD203B41FA5}">
                      <a16:colId xmlns:a16="http://schemas.microsoft.com/office/drawing/2014/main" val="20007"/>
                    </a:ext>
                  </a:extLst>
                </a:gridCol>
              </a:tblGrid>
              <a:tr h="322729">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729">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bwMode="auto">
          <a:xfrm>
            <a:off x="1399899" y="3344314"/>
            <a:ext cx="2622176" cy="336176"/>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1601605" y="3522487"/>
            <a:ext cx="2420471" cy="158003"/>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flipV="1">
            <a:off x="1601605" y="3680490"/>
            <a:ext cx="2420471" cy="90768"/>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flipV="1">
            <a:off x="1399899" y="3680490"/>
            <a:ext cx="2622176" cy="188259"/>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bwMode="auto">
          <a:xfrm>
            <a:off x="4022076" y="3629463"/>
            <a:ext cx="2622176" cy="28238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a:off x="4223781" y="3753848"/>
            <a:ext cx="2420471" cy="158003"/>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flipV="1">
            <a:off x="4223781" y="3911851"/>
            <a:ext cx="2420471" cy="9076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p:cNvCxnSpPr/>
          <p:nvPr/>
        </p:nvCxnSpPr>
        <p:spPr bwMode="auto">
          <a:xfrm flipV="1">
            <a:off x="4022076" y="3911851"/>
            <a:ext cx="2622176" cy="188259"/>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TextBox 14"/>
          <p:cNvSpPr txBox="1"/>
          <p:nvPr/>
        </p:nvSpPr>
        <p:spPr>
          <a:xfrm>
            <a:off x="1601605" y="5293265"/>
            <a:ext cx="1069297" cy="309637"/>
          </a:xfrm>
          <a:prstGeom prst="rect">
            <a:avLst/>
          </a:prstGeom>
          <a:solidFill>
            <a:srgbClr val="F7615A"/>
          </a:solidFill>
        </p:spPr>
        <p:txBody>
          <a:bodyPr wrap="square" rtlCol="0">
            <a:spAutoFit/>
          </a:bodyPr>
          <a:lstStyle/>
          <a:p>
            <a:r>
              <a:rPr lang="en-US" sz="1412" dirty="0">
                <a:solidFill>
                  <a:schemeClr val="bg1"/>
                </a:solidFill>
                <a:latin typeface="Garamond" charset="0"/>
                <a:ea typeface="Garamond" charset="0"/>
                <a:cs typeface="Garamond" charset="0"/>
              </a:rPr>
              <a:t>Input Image</a:t>
            </a:r>
          </a:p>
        </p:txBody>
      </p:sp>
      <p:sp>
        <p:nvSpPr>
          <p:cNvPr id="16" name="TextBox 15"/>
          <p:cNvSpPr txBox="1"/>
          <p:nvPr/>
        </p:nvSpPr>
        <p:spPr>
          <a:xfrm>
            <a:off x="4366742" y="5527673"/>
            <a:ext cx="1069297" cy="526939"/>
          </a:xfrm>
          <a:prstGeom prst="rect">
            <a:avLst/>
          </a:prstGeom>
          <a:solidFill>
            <a:srgbClr val="F7615A"/>
          </a:solidFill>
        </p:spPr>
        <p:txBody>
          <a:bodyPr wrap="square" rtlCol="0">
            <a:spAutoFit/>
          </a:bodyPr>
          <a:lstStyle/>
          <a:p>
            <a:r>
              <a:rPr lang="en-US" sz="1412" dirty="0">
                <a:solidFill>
                  <a:schemeClr val="bg1"/>
                </a:solidFill>
                <a:latin typeface="Garamond" charset="0"/>
                <a:ea typeface="Garamond" charset="0"/>
                <a:cs typeface="Garamond" charset="0"/>
              </a:rPr>
              <a:t>Layer 1 Feature Map</a:t>
            </a:r>
          </a:p>
        </p:txBody>
      </p:sp>
      <p:sp>
        <p:nvSpPr>
          <p:cNvPr id="17" name="TextBox 16"/>
          <p:cNvSpPr txBox="1"/>
          <p:nvPr/>
        </p:nvSpPr>
        <p:spPr>
          <a:xfrm>
            <a:off x="6983711" y="5781819"/>
            <a:ext cx="1069297" cy="526939"/>
          </a:xfrm>
          <a:prstGeom prst="rect">
            <a:avLst/>
          </a:prstGeom>
          <a:solidFill>
            <a:srgbClr val="F7615A"/>
          </a:solidFill>
        </p:spPr>
        <p:txBody>
          <a:bodyPr wrap="square" rtlCol="0">
            <a:spAutoFit/>
          </a:bodyPr>
          <a:lstStyle/>
          <a:p>
            <a:r>
              <a:rPr lang="en-US" sz="1412" dirty="0">
                <a:solidFill>
                  <a:schemeClr val="bg1"/>
                </a:solidFill>
                <a:latin typeface="Garamond" charset="0"/>
                <a:ea typeface="Garamond" charset="0"/>
                <a:cs typeface="Garamond" charset="0"/>
              </a:rPr>
              <a:t>Layer 2 Feature Map</a:t>
            </a:r>
          </a:p>
        </p:txBody>
      </p:sp>
      <p:graphicFrame>
        <p:nvGraphicFramePr>
          <p:cNvPr id="18" name="Table 17"/>
          <p:cNvGraphicFramePr>
            <a:graphicFrameLocks noGrp="1"/>
          </p:cNvGraphicFramePr>
          <p:nvPr/>
        </p:nvGraphicFramePr>
        <p:xfrm>
          <a:off x="3110424" y="4206530"/>
          <a:ext cx="691324" cy="546138"/>
        </p:xfrm>
        <a:graphic>
          <a:graphicData uri="http://schemas.openxmlformats.org/drawingml/2006/table">
            <a:tbl>
              <a:tblPr firstRow="1" bandRow="1">
                <a:tableStyleId>{5C22544A-7EE6-4342-B048-85BDC9FD1C3A}</a:tableStyleId>
              </a:tblPr>
              <a:tblGrid>
                <a:gridCol w="345662">
                  <a:extLst>
                    <a:ext uri="{9D8B030D-6E8A-4147-A177-3AD203B41FA5}">
                      <a16:colId xmlns:a16="http://schemas.microsoft.com/office/drawing/2014/main" val="20000"/>
                    </a:ext>
                  </a:extLst>
                </a:gridCol>
                <a:gridCol w="345662">
                  <a:extLst>
                    <a:ext uri="{9D8B030D-6E8A-4147-A177-3AD203B41FA5}">
                      <a16:colId xmlns:a16="http://schemas.microsoft.com/office/drawing/2014/main" val="20001"/>
                    </a:ext>
                  </a:extLst>
                </a:gridCol>
              </a:tblGrid>
              <a:tr h="273069">
                <a:tc>
                  <a:txBody>
                    <a:bodyPr/>
                    <a:lstStyle/>
                    <a:p>
                      <a:pPr algn="ctr"/>
                      <a:r>
                        <a:rPr lang="en-US" sz="1100" b="0" dirty="0">
                          <a:solidFill>
                            <a:srgbClr val="C00000"/>
                          </a:solidFill>
                        </a:rPr>
                        <a:t>w1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100" b="0" dirty="0">
                          <a:solidFill>
                            <a:srgbClr val="C00000"/>
                          </a:solidFill>
                        </a:rPr>
                        <a:t>w2</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0"/>
                  </a:ext>
                </a:extLst>
              </a:tr>
              <a:tr h="273069">
                <a:tc>
                  <a:txBody>
                    <a:bodyPr/>
                    <a:lstStyle/>
                    <a:p>
                      <a:pPr algn="ctr"/>
                      <a:r>
                        <a:rPr lang="en-US" sz="1100" dirty="0">
                          <a:solidFill>
                            <a:srgbClr val="C00000"/>
                          </a:solidFill>
                        </a:rPr>
                        <a:t>w3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100" dirty="0">
                          <a:solidFill>
                            <a:srgbClr val="C00000"/>
                          </a:solidFill>
                        </a:rPr>
                        <a:t>w4</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5765558" y="4481770"/>
          <a:ext cx="691324" cy="546138"/>
        </p:xfrm>
        <a:graphic>
          <a:graphicData uri="http://schemas.openxmlformats.org/drawingml/2006/table">
            <a:tbl>
              <a:tblPr firstRow="1" bandRow="1">
                <a:tableStyleId>{5C22544A-7EE6-4342-B048-85BDC9FD1C3A}</a:tableStyleId>
              </a:tblPr>
              <a:tblGrid>
                <a:gridCol w="345662">
                  <a:extLst>
                    <a:ext uri="{9D8B030D-6E8A-4147-A177-3AD203B41FA5}">
                      <a16:colId xmlns:a16="http://schemas.microsoft.com/office/drawing/2014/main" val="20000"/>
                    </a:ext>
                  </a:extLst>
                </a:gridCol>
                <a:gridCol w="345662">
                  <a:extLst>
                    <a:ext uri="{9D8B030D-6E8A-4147-A177-3AD203B41FA5}">
                      <a16:colId xmlns:a16="http://schemas.microsoft.com/office/drawing/2014/main" val="20001"/>
                    </a:ext>
                  </a:extLst>
                </a:gridCol>
              </a:tblGrid>
              <a:tr h="273069">
                <a:tc>
                  <a:txBody>
                    <a:bodyPr/>
                    <a:lstStyle/>
                    <a:p>
                      <a:pPr algn="ctr"/>
                      <a:r>
                        <a:rPr lang="en-US" sz="1100" b="0" dirty="0">
                          <a:solidFill>
                            <a:srgbClr val="C00000"/>
                          </a:solidFill>
                        </a:rPr>
                        <a:t>w5</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100" b="0" dirty="0">
                          <a:solidFill>
                            <a:srgbClr val="C00000"/>
                          </a:solidFill>
                        </a:rPr>
                        <a:t>w6</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0"/>
                  </a:ext>
                </a:extLst>
              </a:tr>
              <a:tr h="273069">
                <a:tc>
                  <a:txBody>
                    <a:bodyPr/>
                    <a:lstStyle/>
                    <a:p>
                      <a:pPr algn="ctr"/>
                      <a:r>
                        <a:rPr lang="en-US" sz="1100" dirty="0">
                          <a:solidFill>
                            <a:srgbClr val="C00000"/>
                          </a:solidFill>
                        </a:rPr>
                        <a:t>w7</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100" dirty="0">
                          <a:solidFill>
                            <a:srgbClr val="C00000"/>
                          </a:solidFill>
                        </a:rPr>
                        <a:t>w8</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3113848" y="4893189"/>
            <a:ext cx="684477" cy="309637"/>
          </a:xfrm>
          <a:prstGeom prst="rect">
            <a:avLst/>
          </a:prstGeom>
          <a:solidFill>
            <a:srgbClr val="F7615A"/>
          </a:solidFill>
        </p:spPr>
        <p:txBody>
          <a:bodyPr wrap="square" rtlCol="0">
            <a:spAutoFit/>
          </a:bodyPr>
          <a:lstStyle/>
          <a:p>
            <a:pPr algn="ctr"/>
            <a:r>
              <a:rPr lang="en-US" sz="1412" dirty="0">
                <a:solidFill>
                  <a:schemeClr val="bg1"/>
                </a:solidFill>
                <a:latin typeface="Garamond" charset="0"/>
                <a:ea typeface="Garamond" charset="0"/>
                <a:cs typeface="Garamond" charset="0"/>
              </a:rPr>
              <a:t>Filter 1</a:t>
            </a:r>
          </a:p>
        </p:txBody>
      </p:sp>
      <p:sp>
        <p:nvSpPr>
          <p:cNvPr id="21" name="TextBox 20"/>
          <p:cNvSpPr txBox="1"/>
          <p:nvPr/>
        </p:nvSpPr>
        <p:spPr>
          <a:xfrm>
            <a:off x="5754769" y="5144648"/>
            <a:ext cx="684477" cy="309637"/>
          </a:xfrm>
          <a:prstGeom prst="rect">
            <a:avLst/>
          </a:prstGeom>
          <a:solidFill>
            <a:srgbClr val="F7615A"/>
          </a:solidFill>
        </p:spPr>
        <p:txBody>
          <a:bodyPr wrap="square" rtlCol="0">
            <a:spAutoFit/>
          </a:bodyPr>
          <a:lstStyle/>
          <a:p>
            <a:pPr algn="ctr"/>
            <a:r>
              <a:rPr lang="en-US" sz="1412" dirty="0">
                <a:solidFill>
                  <a:schemeClr val="bg1"/>
                </a:solidFill>
                <a:latin typeface="Garamond" charset="0"/>
                <a:ea typeface="Garamond" charset="0"/>
                <a:cs typeface="Garamond" charset="0"/>
              </a:rPr>
              <a:t>Filter 2</a:t>
            </a:r>
          </a:p>
        </p:txBody>
      </p:sp>
      <p:sp>
        <p:nvSpPr>
          <p:cNvPr id="22" name="Rectangle 21"/>
          <p:cNvSpPr/>
          <p:nvPr/>
        </p:nvSpPr>
        <p:spPr bwMode="auto">
          <a:xfrm>
            <a:off x="1265428" y="3174854"/>
            <a:ext cx="739588" cy="1075765"/>
          </a:xfrm>
          <a:prstGeom prst="rect">
            <a:avLst/>
          </a:prstGeom>
          <a:no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anose="020B0604020202020204" pitchFamily="34" charset="0"/>
              <a:ea typeface="ヒラギノ角ゴ Pro W3" pitchFamily="86" charset="-128"/>
            </a:endParaRPr>
          </a:p>
        </p:txBody>
      </p:sp>
      <p:sp>
        <p:nvSpPr>
          <p:cNvPr id="23" name="TextBox 22">
            <a:extLst>
              <a:ext uri="{FF2B5EF4-FFF2-40B4-BE49-F238E27FC236}">
                <a16:creationId xmlns:a16="http://schemas.microsoft.com/office/drawing/2014/main" id="{63D29ED5-D3C0-4702-BBE5-20955C16AC7B}"/>
              </a:ext>
            </a:extLst>
          </p:cNvPr>
          <p:cNvSpPr txBox="1"/>
          <p:nvPr/>
        </p:nvSpPr>
        <p:spPr>
          <a:xfrm>
            <a:off x="1458713" y="6642715"/>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p:spTree>
    <p:extLst>
      <p:ext uri="{BB962C8B-B14F-4D97-AF65-F5344CB8AC3E}">
        <p14:creationId xmlns:p14="http://schemas.microsoft.com/office/powerpoint/2010/main" val="4046485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Max pooling</a:t>
            </a:r>
            <a:r>
              <a:rPr lang="en-US" dirty="0"/>
              <a:t>: reports the maximum output within a rectangular neighborhood</a:t>
            </a:r>
          </a:p>
          <a:p>
            <a:r>
              <a:rPr lang="en-US" b="1" i="1" dirty="0">
                <a:solidFill>
                  <a:srgbClr val="0070C0"/>
                </a:solidFill>
              </a:rPr>
              <a:t>Average pooling</a:t>
            </a:r>
            <a:r>
              <a:rPr lang="en-US" dirty="0"/>
              <a:t>: reports the average output of a rectangular neighborhood</a:t>
            </a:r>
          </a:p>
          <a:p>
            <a:r>
              <a:rPr lang="en-US" dirty="0"/>
              <a:t>Pooling layers reduce the spatial size of the feature maps</a:t>
            </a:r>
          </a:p>
          <a:p>
            <a:pPr lvl="1"/>
            <a:r>
              <a:rPr lang="en-US" dirty="0"/>
              <a:t>Reduce the number of parameters, prevent overfitting</a:t>
            </a:r>
          </a:p>
          <a:p>
            <a:endParaRPr lang="en-US" dirty="0"/>
          </a:p>
        </p:txBody>
      </p:sp>
      <p:sp>
        <p:nvSpPr>
          <p:cNvPr id="10" name="Content Placeholder 9">
            <a:extLst>
              <a:ext uri="{FF2B5EF4-FFF2-40B4-BE49-F238E27FC236}">
                <a16:creationId xmlns:a16="http://schemas.microsoft.com/office/drawing/2014/main" id="{2754E0F0-1D8A-4023-9FC2-20FD11D4639D}"/>
              </a:ext>
            </a:extLst>
          </p:cNvPr>
          <p:cNvSpPr>
            <a:spLocks noGrp="1"/>
          </p:cNvSpPr>
          <p:nvPr>
            <p:ph idx="10"/>
          </p:nvPr>
        </p:nvSpPr>
        <p:spPr/>
        <p:txBody>
          <a:bodyPr/>
          <a:lstStyle/>
          <a:p>
            <a:r>
              <a:rPr lang="en-US" dirty="0"/>
              <a:t>Convolutional Neural Networks</a:t>
            </a:r>
          </a:p>
          <a:p>
            <a:endParaRPr lang="en-US" dirty="0"/>
          </a:p>
        </p:txBody>
      </p:sp>
      <p:graphicFrame>
        <p:nvGraphicFramePr>
          <p:cNvPr id="4" name="Table 3"/>
          <p:cNvGraphicFramePr>
            <a:graphicFrameLocks noGrp="1"/>
          </p:cNvGraphicFramePr>
          <p:nvPr/>
        </p:nvGraphicFramePr>
        <p:xfrm>
          <a:off x="1218731" y="3782038"/>
          <a:ext cx="2151528" cy="1344704"/>
        </p:xfrm>
        <a:graphic>
          <a:graphicData uri="http://schemas.openxmlformats.org/drawingml/2006/table">
            <a:tbl>
              <a:tblPr firstRow="1" bandRow="1">
                <a:tableStyleId>{5C22544A-7EE6-4342-B048-85BDC9FD1C3A}</a:tableStyleId>
              </a:tblPr>
              <a:tblGrid>
                <a:gridCol w="537882">
                  <a:extLst>
                    <a:ext uri="{9D8B030D-6E8A-4147-A177-3AD203B41FA5}">
                      <a16:colId xmlns:a16="http://schemas.microsoft.com/office/drawing/2014/main" val="20000"/>
                    </a:ext>
                  </a:extLst>
                </a:gridCol>
                <a:gridCol w="537882">
                  <a:extLst>
                    <a:ext uri="{9D8B030D-6E8A-4147-A177-3AD203B41FA5}">
                      <a16:colId xmlns:a16="http://schemas.microsoft.com/office/drawing/2014/main" val="20001"/>
                    </a:ext>
                  </a:extLst>
                </a:gridCol>
                <a:gridCol w="537882">
                  <a:extLst>
                    <a:ext uri="{9D8B030D-6E8A-4147-A177-3AD203B41FA5}">
                      <a16:colId xmlns:a16="http://schemas.microsoft.com/office/drawing/2014/main" val="20002"/>
                    </a:ext>
                  </a:extLst>
                </a:gridCol>
                <a:gridCol w="537882">
                  <a:extLst>
                    <a:ext uri="{9D8B030D-6E8A-4147-A177-3AD203B41FA5}">
                      <a16:colId xmlns:a16="http://schemas.microsoft.com/office/drawing/2014/main" val="20003"/>
                    </a:ext>
                  </a:extLst>
                </a:gridCol>
              </a:tblGrid>
              <a:tr h="336176">
                <a:tc>
                  <a:txBody>
                    <a:bodyPr/>
                    <a:lstStyle/>
                    <a:p>
                      <a:pPr algn="ctr"/>
                      <a:r>
                        <a:rPr lang="en-US" sz="1600" b="0" dirty="0">
                          <a:solidFill>
                            <a:srgbClr val="C00000"/>
                          </a:solidFill>
                        </a:rPr>
                        <a:t>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sz="1600" b="0" dirty="0">
                          <a:solidFill>
                            <a:srgbClr val="C00000"/>
                          </a:solidFill>
                        </a:rPr>
                        <a:t>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sz="1600" b="0" dirty="0">
                          <a:solidFill>
                            <a:srgbClr val="C00000"/>
                          </a:solidFill>
                        </a:rPr>
                        <a:t>5</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sz="1600" b="0" dirty="0">
                          <a:solidFill>
                            <a:srgbClr val="C00000"/>
                          </a:solidFill>
                        </a:rPr>
                        <a:t>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0"/>
                  </a:ext>
                </a:extLst>
              </a:tr>
              <a:tr h="336176">
                <a:tc>
                  <a:txBody>
                    <a:bodyPr/>
                    <a:lstStyle/>
                    <a:p>
                      <a:pPr algn="ctr"/>
                      <a:r>
                        <a:rPr lang="en-US" sz="1600" dirty="0">
                          <a:solidFill>
                            <a:srgbClr val="C00000"/>
                          </a:solidFill>
                        </a:rPr>
                        <a:t>4</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sz="1600" dirty="0">
                          <a:solidFill>
                            <a:srgbClr val="C00000"/>
                          </a:solidFill>
                        </a:rPr>
                        <a:t>2</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sz="1600" dirty="0">
                          <a:solidFill>
                            <a:srgbClr val="C00000"/>
                          </a:solidFill>
                        </a:rPr>
                        <a:t>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sz="1600" dirty="0">
                          <a:solidFill>
                            <a:srgbClr val="C00000"/>
                          </a:solidFill>
                        </a:rPr>
                        <a:t>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1"/>
                  </a:ext>
                </a:extLst>
              </a:tr>
              <a:tr h="336176">
                <a:tc>
                  <a:txBody>
                    <a:bodyPr/>
                    <a:lstStyle/>
                    <a:p>
                      <a:pPr algn="ctr"/>
                      <a:r>
                        <a:rPr lang="en-US" sz="1600" dirty="0" err="1">
                          <a:solidFill>
                            <a:srgbClr val="C00000"/>
                          </a:solidFill>
                        </a:rPr>
                        <a:t>3</a:t>
                      </a:r>
                      <a:endParaRPr lang="en-US" sz="1600" dirty="0">
                        <a:solidFill>
                          <a:srgbClr val="C00000"/>
                        </a:solidFill>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sz="1600" dirty="0">
                          <a:solidFill>
                            <a:srgbClr val="C00000"/>
                          </a:solidFill>
                        </a:rPr>
                        <a:t>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sz="1600" dirty="0">
                          <a:solidFill>
                            <a:srgbClr val="C00000"/>
                          </a:solidFill>
                        </a:rPr>
                        <a:t>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sz="1600" dirty="0">
                          <a:solidFill>
                            <a:srgbClr val="C00000"/>
                          </a:solidFill>
                        </a:rPr>
                        <a:t>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2"/>
                  </a:ext>
                </a:extLst>
              </a:tr>
              <a:tr h="336176">
                <a:tc>
                  <a:txBody>
                    <a:bodyPr/>
                    <a:lstStyle/>
                    <a:p>
                      <a:pPr algn="ctr"/>
                      <a:r>
                        <a:rPr lang="en-US" sz="1600" dirty="0">
                          <a:solidFill>
                            <a:srgbClr val="C00000"/>
                          </a:solidFill>
                        </a:rPr>
                        <a:t>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sz="1600" dirty="0">
                          <a:solidFill>
                            <a:srgbClr val="C00000"/>
                          </a:solidFill>
                        </a:rPr>
                        <a:t>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sz="1600" dirty="0">
                          <a:solidFill>
                            <a:srgbClr val="C00000"/>
                          </a:solidFill>
                        </a:rPr>
                        <a:t>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sz="1600" dirty="0">
                          <a:solidFill>
                            <a:srgbClr val="C00000"/>
                          </a:solidFill>
                        </a:rPr>
                        <a:t>4</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3936635" y="3429000"/>
            <a:ext cx="4361799" cy="363946"/>
          </a:xfrm>
          <a:prstGeom prst="rect">
            <a:avLst/>
          </a:prstGeom>
          <a:noFill/>
        </p:spPr>
        <p:txBody>
          <a:bodyPr wrap="square" rtlCol="0">
            <a:spAutoFit/>
          </a:bodyPr>
          <a:lstStyle/>
          <a:p>
            <a:r>
              <a:rPr lang="en-US" sz="1765" dirty="0" err="1"/>
              <a:t>MaxPool</a:t>
            </a:r>
            <a:r>
              <a:rPr lang="en-US" sz="1765" dirty="0"/>
              <a:t> with a 2×2 filter with stride of 2</a:t>
            </a:r>
          </a:p>
        </p:txBody>
      </p:sp>
      <p:sp>
        <p:nvSpPr>
          <p:cNvPr id="6" name="TextBox 5"/>
          <p:cNvSpPr txBox="1"/>
          <p:nvPr/>
        </p:nvSpPr>
        <p:spPr>
          <a:xfrm>
            <a:off x="1689378" y="5328451"/>
            <a:ext cx="1069297" cy="526939"/>
          </a:xfrm>
          <a:prstGeom prst="rect">
            <a:avLst/>
          </a:prstGeom>
          <a:solidFill>
            <a:srgbClr val="F7615A"/>
          </a:solidFill>
        </p:spPr>
        <p:txBody>
          <a:bodyPr wrap="square" rtlCol="0">
            <a:spAutoFit/>
          </a:bodyPr>
          <a:lstStyle/>
          <a:p>
            <a:r>
              <a:rPr lang="en-US" sz="1412" dirty="0">
                <a:solidFill>
                  <a:schemeClr val="bg1"/>
                </a:solidFill>
                <a:ea typeface="Garamond" charset="0"/>
                <a:cs typeface="Garamond" charset="0"/>
              </a:rPr>
              <a:t>Input Matrix</a:t>
            </a:r>
          </a:p>
        </p:txBody>
      </p:sp>
      <p:sp>
        <p:nvSpPr>
          <p:cNvPr id="7" name="TextBox 6"/>
          <p:cNvSpPr txBox="1"/>
          <p:nvPr/>
        </p:nvSpPr>
        <p:spPr>
          <a:xfrm>
            <a:off x="5340905" y="4985397"/>
            <a:ext cx="1226127" cy="526939"/>
          </a:xfrm>
          <a:prstGeom prst="rect">
            <a:avLst/>
          </a:prstGeom>
          <a:solidFill>
            <a:srgbClr val="F7615A"/>
          </a:solidFill>
        </p:spPr>
        <p:txBody>
          <a:bodyPr wrap="square" rtlCol="0">
            <a:spAutoFit/>
          </a:bodyPr>
          <a:lstStyle/>
          <a:p>
            <a:r>
              <a:rPr lang="en-US" sz="1412" dirty="0">
                <a:solidFill>
                  <a:schemeClr val="bg1"/>
                </a:solidFill>
                <a:ea typeface="Garamond" charset="0"/>
                <a:cs typeface="Garamond" charset="0"/>
              </a:rPr>
              <a:t>Output Matrix</a:t>
            </a:r>
          </a:p>
        </p:txBody>
      </p:sp>
      <p:graphicFrame>
        <p:nvGraphicFramePr>
          <p:cNvPr id="8" name="Table 7"/>
          <p:cNvGraphicFramePr>
            <a:graphicFrameLocks noGrp="1"/>
          </p:cNvGraphicFramePr>
          <p:nvPr/>
        </p:nvGraphicFramePr>
        <p:xfrm>
          <a:off x="5334438" y="4006105"/>
          <a:ext cx="1075764" cy="672352"/>
        </p:xfrm>
        <a:graphic>
          <a:graphicData uri="http://schemas.openxmlformats.org/drawingml/2006/table">
            <a:tbl>
              <a:tblPr firstRow="1" bandRow="1">
                <a:tableStyleId>{5C22544A-7EE6-4342-B048-85BDC9FD1C3A}</a:tableStyleId>
              </a:tblPr>
              <a:tblGrid>
                <a:gridCol w="537882">
                  <a:extLst>
                    <a:ext uri="{9D8B030D-6E8A-4147-A177-3AD203B41FA5}">
                      <a16:colId xmlns:a16="http://schemas.microsoft.com/office/drawing/2014/main" val="20000"/>
                    </a:ext>
                  </a:extLst>
                </a:gridCol>
                <a:gridCol w="537882">
                  <a:extLst>
                    <a:ext uri="{9D8B030D-6E8A-4147-A177-3AD203B41FA5}">
                      <a16:colId xmlns:a16="http://schemas.microsoft.com/office/drawing/2014/main" val="20001"/>
                    </a:ext>
                  </a:extLst>
                </a:gridCol>
              </a:tblGrid>
              <a:tr h="336176">
                <a:tc>
                  <a:txBody>
                    <a:bodyPr/>
                    <a:lstStyle/>
                    <a:p>
                      <a:pPr algn="ctr"/>
                      <a:r>
                        <a:rPr lang="en-US" sz="1600" b="0" dirty="0">
                          <a:solidFill>
                            <a:srgbClr val="C00000"/>
                          </a:solidFill>
                        </a:rPr>
                        <a:t>4</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sz="1600" b="0" dirty="0">
                          <a:solidFill>
                            <a:srgbClr val="C00000"/>
                          </a:solidFill>
                        </a:rPr>
                        <a:t>5</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3000"/>
                      </a:schemeClr>
                    </a:solidFill>
                  </a:tcPr>
                </a:tc>
                <a:extLst>
                  <a:ext uri="{0D108BD9-81ED-4DB2-BD59-A6C34878D82A}">
                    <a16:rowId xmlns:a16="http://schemas.microsoft.com/office/drawing/2014/main" val="10000"/>
                  </a:ext>
                </a:extLst>
              </a:tr>
              <a:tr h="336176">
                <a:tc>
                  <a:txBody>
                    <a:bodyPr/>
                    <a:lstStyle/>
                    <a:p>
                      <a:pPr algn="ctr"/>
                      <a:r>
                        <a:rPr lang="en-US" sz="1600" dirty="0">
                          <a:solidFill>
                            <a:srgbClr val="C00000"/>
                          </a:solidFill>
                        </a:rPr>
                        <a:t>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3000"/>
                      </a:srgbClr>
                    </a:solidFill>
                  </a:tcPr>
                </a:tc>
                <a:tc>
                  <a:txBody>
                    <a:bodyPr/>
                    <a:lstStyle/>
                    <a:p>
                      <a:pPr algn="ctr"/>
                      <a:r>
                        <a:rPr lang="en-US" sz="1600" dirty="0">
                          <a:solidFill>
                            <a:srgbClr val="C00000"/>
                          </a:solidFill>
                        </a:rPr>
                        <a:t>4</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000"/>
                      </a:srgbClr>
                    </a:solid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E70B2D22-7D7B-48FA-A638-2FBBB0DFDD80}"/>
              </a:ext>
            </a:extLst>
          </p:cNvPr>
          <p:cNvSpPr txBox="1"/>
          <p:nvPr/>
        </p:nvSpPr>
        <p:spPr>
          <a:xfrm>
            <a:off x="1458713"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p:spTree>
    <p:extLst>
      <p:ext uri="{BB962C8B-B14F-4D97-AF65-F5344CB8AC3E}">
        <p14:creationId xmlns:p14="http://schemas.microsoft.com/office/powerpoint/2010/main" val="2161869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Convolutional Neural Networks (CNNs)</a:t>
            </a:r>
          </a:p>
        </p:txBody>
      </p:sp>
      <p:sp>
        <p:nvSpPr>
          <p:cNvPr id="3" name="Content Placeholder 2"/>
          <p:cNvSpPr>
            <a:spLocks noGrp="1"/>
          </p:cNvSpPr>
          <p:nvPr>
            <p:ph idx="1"/>
          </p:nvPr>
        </p:nvSpPr>
        <p:spPr/>
        <p:txBody>
          <a:bodyPr/>
          <a:lstStyle/>
          <a:p>
            <a:r>
              <a:rPr lang="en-US" dirty="0"/>
              <a:t>Feature extraction architecture</a:t>
            </a:r>
          </a:p>
          <a:p>
            <a:pPr lvl="1"/>
            <a:r>
              <a:rPr lang="en-US" dirty="0"/>
              <a:t>After 2 convolutional layers, a max-pooling layer reduces the size of the feature maps (typically by 2)</a:t>
            </a:r>
          </a:p>
          <a:p>
            <a:pPr lvl="1"/>
            <a:r>
              <a:rPr lang="en-US" dirty="0"/>
              <a:t>A fully convolutional and a </a:t>
            </a:r>
            <a:r>
              <a:rPr lang="en-US" dirty="0" err="1"/>
              <a:t>softmax</a:t>
            </a:r>
            <a:r>
              <a:rPr lang="en-US" dirty="0"/>
              <a:t> layers are added last to perform classification</a:t>
            </a:r>
          </a:p>
        </p:txBody>
      </p:sp>
      <p:sp>
        <p:nvSpPr>
          <p:cNvPr id="46" name="Content Placeholder 45">
            <a:extLst>
              <a:ext uri="{FF2B5EF4-FFF2-40B4-BE49-F238E27FC236}">
                <a16:creationId xmlns:a16="http://schemas.microsoft.com/office/drawing/2014/main" id="{B689A9D3-1DF1-4AF1-8C93-CEB5AF2C2834}"/>
              </a:ext>
            </a:extLst>
          </p:cNvPr>
          <p:cNvSpPr>
            <a:spLocks noGrp="1"/>
          </p:cNvSpPr>
          <p:nvPr>
            <p:ph idx="10"/>
          </p:nvPr>
        </p:nvSpPr>
        <p:spPr/>
        <p:txBody>
          <a:bodyPr/>
          <a:lstStyle/>
          <a:p>
            <a:r>
              <a:rPr lang="en-US" dirty="0"/>
              <a:t>Convolutional Neural Networks</a:t>
            </a:r>
          </a:p>
          <a:p>
            <a:endParaRPr lang="en-US" dirty="0"/>
          </a:p>
        </p:txBody>
      </p:sp>
      <p:sp>
        <p:nvSpPr>
          <p:cNvPr id="4" name="Flowchart: Process 3"/>
          <p:cNvSpPr/>
          <p:nvPr/>
        </p:nvSpPr>
        <p:spPr bwMode="auto">
          <a:xfrm>
            <a:off x="3212219" y="3673154"/>
            <a:ext cx="137232" cy="1680882"/>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5" name="Flowchart: Process 4"/>
          <p:cNvSpPr/>
          <p:nvPr/>
        </p:nvSpPr>
        <p:spPr bwMode="auto">
          <a:xfrm>
            <a:off x="3792095" y="3915037"/>
            <a:ext cx="161288" cy="1210235"/>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6" name="Flowchart: Process 5"/>
          <p:cNvSpPr/>
          <p:nvPr/>
        </p:nvSpPr>
        <p:spPr bwMode="auto">
          <a:xfrm>
            <a:off x="4705339" y="4116743"/>
            <a:ext cx="180094" cy="806824"/>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7" name="Flowchart: Process 6"/>
          <p:cNvSpPr/>
          <p:nvPr/>
        </p:nvSpPr>
        <p:spPr bwMode="auto">
          <a:xfrm>
            <a:off x="5634971" y="4251214"/>
            <a:ext cx="205187" cy="537882"/>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8" name="Flowchart: Process 7"/>
          <p:cNvSpPr/>
          <p:nvPr/>
        </p:nvSpPr>
        <p:spPr bwMode="auto">
          <a:xfrm>
            <a:off x="6663661" y="4385120"/>
            <a:ext cx="128599" cy="275474"/>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grpSp>
        <p:nvGrpSpPr>
          <p:cNvPr id="9" name="Group 8"/>
          <p:cNvGrpSpPr/>
          <p:nvPr/>
        </p:nvGrpSpPr>
        <p:grpSpPr>
          <a:xfrm>
            <a:off x="2808575" y="3242684"/>
            <a:ext cx="432897" cy="2420471"/>
            <a:chOff x="1776958" y="2133600"/>
            <a:chExt cx="680827" cy="2743200"/>
          </a:xfrm>
        </p:grpSpPr>
        <p:grpSp>
          <p:nvGrpSpPr>
            <p:cNvPr id="10" name="Group 9"/>
            <p:cNvGrpSpPr/>
            <p:nvPr/>
          </p:nvGrpSpPr>
          <p:grpSpPr>
            <a:xfrm>
              <a:off x="1942180" y="2133600"/>
              <a:ext cx="374456" cy="2743200"/>
              <a:chOff x="990601" y="2133600"/>
              <a:chExt cx="435971" cy="2667000"/>
            </a:xfrm>
          </p:grpSpPr>
          <p:sp>
            <p:nvSpPr>
              <p:cNvPr id="13" name="Flowchart: Process 12"/>
              <p:cNvSpPr/>
              <p:nvPr/>
            </p:nvSpPr>
            <p:spPr bwMode="auto">
              <a:xfrm>
                <a:off x="990601"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14" name="Flowchart: Process 13"/>
              <p:cNvSpPr/>
              <p:nvPr/>
            </p:nvSpPr>
            <p:spPr bwMode="auto">
              <a:xfrm>
                <a:off x="1263083"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grpSp>
        <p:sp>
          <p:nvSpPr>
            <p:cNvPr id="11" name="TextBox 10"/>
            <p:cNvSpPr txBox="1"/>
            <p:nvPr/>
          </p:nvSpPr>
          <p:spPr>
            <a:xfrm rot="16200000">
              <a:off x="1770414" y="3336095"/>
              <a:ext cx="457201"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64</a:t>
              </a:r>
            </a:p>
          </p:txBody>
        </p:sp>
        <p:sp>
          <p:nvSpPr>
            <p:cNvPr id="12" name="TextBox 11"/>
            <p:cNvSpPr txBox="1"/>
            <p:nvPr/>
          </p:nvSpPr>
          <p:spPr>
            <a:xfrm rot="16200000">
              <a:off x="2007128" y="3356083"/>
              <a:ext cx="457202"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64</a:t>
              </a:r>
            </a:p>
          </p:txBody>
        </p:sp>
      </p:grpSp>
      <p:grpSp>
        <p:nvGrpSpPr>
          <p:cNvPr id="15" name="Group 14"/>
          <p:cNvGrpSpPr/>
          <p:nvPr/>
        </p:nvGrpSpPr>
        <p:grpSpPr>
          <a:xfrm>
            <a:off x="3319355" y="3673154"/>
            <a:ext cx="486116" cy="1680882"/>
            <a:chOff x="2580274" y="2621466"/>
            <a:chExt cx="764526" cy="1905000"/>
          </a:xfrm>
        </p:grpSpPr>
        <p:sp>
          <p:nvSpPr>
            <p:cNvPr id="16" name="Flowchart: Process 15"/>
            <p:cNvSpPr/>
            <p:nvPr/>
          </p:nvSpPr>
          <p:spPr bwMode="auto">
            <a:xfrm>
              <a:off x="2724095"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17" name="Flowchart: Process 16"/>
            <p:cNvSpPr/>
            <p:nvPr/>
          </p:nvSpPr>
          <p:spPr bwMode="auto">
            <a:xfrm>
              <a:off x="3041491"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18" name="TextBox 17"/>
            <p:cNvSpPr txBox="1"/>
            <p:nvPr/>
          </p:nvSpPr>
          <p:spPr>
            <a:xfrm rot="16200000">
              <a:off x="2535629" y="3351910"/>
              <a:ext cx="533403"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128</a:t>
              </a:r>
            </a:p>
          </p:txBody>
        </p:sp>
        <p:sp>
          <p:nvSpPr>
            <p:cNvPr id="19" name="TextBox 18"/>
            <p:cNvSpPr txBox="1"/>
            <p:nvPr/>
          </p:nvSpPr>
          <p:spPr>
            <a:xfrm rot="16200000">
              <a:off x="2856042" y="3370952"/>
              <a:ext cx="533403"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128</a:t>
              </a:r>
            </a:p>
          </p:txBody>
        </p:sp>
      </p:grpSp>
      <p:grpSp>
        <p:nvGrpSpPr>
          <p:cNvPr id="20" name="Group 19"/>
          <p:cNvGrpSpPr/>
          <p:nvPr/>
        </p:nvGrpSpPr>
        <p:grpSpPr>
          <a:xfrm>
            <a:off x="3969104" y="3915037"/>
            <a:ext cx="738940" cy="1210235"/>
            <a:chOff x="3602148" y="2895600"/>
            <a:chExt cx="1162148" cy="1371600"/>
          </a:xfrm>
        </p:grpSpPr>
        <p:sp>
          <p:nvSpPr>
            <p:cNvPr id="21" name="Flowchart: Process 20"/>
            <p:cNvSpPr/>
            <p:nvPr/>
          </p:nvSpPr>
          <p:spPr bwMode="auto">
            <a:xfrm>
              <a:off x="3696791"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22" name="Flowchart: Process 21"/>
            <p:cNvSpPr/>
            <p:nvPr/>
          </p:nvSpPr>
          <p:spPr bwMode="auto">
            <a:xfrm>
              <a:off x="4056393"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23" name="Flowchart: Process 22"/>
            <p:cNvSpPr/>
            <p:nvPr/>
          </p:nvSpPr>
          <p:spPr bwMode="auto">
            <a:xfrm>
              <a:off x="4415995"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24" name="TextBox 23"/>
            <p:cNvSpPr txBox="1"/>
            <p:nvPr/>
          </p:nvSpPr>
          <p:spPr>
            <a:xfrm rot="16200000">
              <a:off x="3557503" y="3359342"/>
              <a:ext cx="533403"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256</a:t>
              </a:r>
            </a:p>
          </p:txBody>
        </p:sp>
        <p:sp>
          <p:nvSpPr>
            <p:cNvPr id="25" name="TextBox 24"/>
            <p:cNvSpPr txBox="1"/>
            <p:nvPr/>
          </p:nvSpPr>
          <p:spPr>
            <a:xfrm rot="16200000">
              <a:off x="3907631" y="3359341"/>
              <a:ext cx="533403"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256</a:t>
              </a:r>
            </a:p>
          </p:txBody>
        </p:sp>
        <p:sp>
          <p:nvSpPr>
            <p:cNvPr id="26" name="TextBox 25"/>
            <p:cNvSpPr txBox="1"/>
            <p:nvPr/>
          </p:nvSpPr>
          <p:spPr>
            <a:xfrm rot="16200000">
              <a:off x="4275538" y="3370953"/>
              <a:ext cx="533403"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256</a:t>
              </a:r>
            </a:p>
          </p:txBody>
        </p:sp>
      </p:grpSp>
      <p:grpSp>
        <p:nvGrpSpPr>
          <p:cNvPr id="27" name="Group 26"/>
          <p:cNvGrpSpPr/>
          <p:nvPr/>
        </p:nvGrpSpPr>
        <p:grpSpPr>
          <a:xfrm>
            <a:off x="4873300" y="4110184"/>
            <a:ext cx="747173" cy="813383"/>
            <a:chOff x="5024198" y="3116766"/>
            <a:chExt cx="1175097" cy="921834"/>
          </a:xfrm>
        </p:grpSpPr>
        <p:sp>
          <p:nvSpPr>
            <p:cNvPr id="28" name="Flowchart: Process 27"/>
            <p:cNvSpPr/>
            <p:nvPr/>
          </p:nvSpPr>
          <p:spPr bwMode="auto">
            <a:xfrm>
              <a:off x="5131582"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29" name="Flowchart: Process 28"/>
            <p:cNvSpPr/>
            <p:nvPr/>
          </p:nvSpPr>
          <p:spPr bwMode="auto">
            <a:xfrm>
              <a:off x="5491462" y="3124200"/>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30" name="Flowchart: Process 29"/>
            <p:cNvSpPr/>
            <p:nvPr/>
          </p:nvSpPr>
          <p:spPr bwMode="auto">
            <a:xfrm>
              <a:off x="5849676"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31" name="TextBox 30"/>
            <p:cNvSpPr txBox="1"/>
            <p:nvPr/>
          </p:nvSpPr>
          <p:spPr>
            <a:xfrm rot="16200000">
              <a:off x="4979553" y="3359344"/>
              <a:ext cx="533404" cy="444113"/>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512</a:t>
              </a:r>
            </a:p>
          </p:txBody>
        </p:sp>
        <p:sp>
          <p:nvSpPr>
            <p:cNvPr id="32" name="TextBox 31"/>
            <p:cNvSpPr txBox="1"/>
            <p:nvPr/>
          </p:nvSpPr>
          <p:spPr>
            <a:xfrm rot="16200000">
              <a:off x="5387278" y="3359344"/>
              <a:ext cx="533404" cy="444114"/>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512</a:t>
              </a:r>
            </a:p>
          </p:txBody>
        </p:sp>
        <p:sp>
          <p:nvSpPr>
            <p:cNvPr id="33" name="TextBox 32"/>
            <p:cNvSpPr txBox="1"/>
            <p:nvPr/>
          </p:nvSpPr>
          <p:spPr>
            <a:xfrm rot="16200000">
              <a:off x="5710536" y="3370955"/>
              <a:ext cx="533404" cy="444114"/>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512</a:t>
              </a:r>
            </a:p>
          </p:txBody>
        </p:sp>
      </p:grpSp>
      <p:grpSp>
        <p:nvGrpSpPr>
          <p:cNvPr id="34" name="Group 33"/>
          <p:cNvGrpSpPr/>
          <p:nvPr/>
        </p:nvGrpSpPr>
        <p:grpSpPr>
          <a:xfrm>
            <a:off x="5854039" y="4251214"/>
            <a:ext cx="787268" cy="541162"/>
            <a:chOff x="6566636" y="3276600"/>
            <a:chExt cx="1238156" cy="613317"/>
          </a:xfrm>
        </p:grpSpPr>
        <p:sp>
          <p:nvSpPr>
            <p:cNvPr id="35" name="Flowchart: Process 34"/>
            <p:cNvSpPr/>
            <p:nvPr/>
          </p:nvSpPr>
          <p:spPr bwMode="auto">
            <a:xfrm>
              <a:off x="6611234"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36" name="Flowchart: Process 35"/>
            <p:cNvSpPr/>
            <p:nvPr/>
          </p:nvSpPr>
          <p:spPr bwMode="auto">
            <a:xfrm>
              <a:off x="7002273"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37" name="Flowchart: Process 36"/>
            <p:cNvSpPr/>
            <p:nvPr/>
          </p:nvSpPr>
          <p:spPr bwMode="auto">
            <a:xfrm>
              <a:off x="7400906" y="3280317"/>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1235">
                <a:latin typeface="Arial" panose="020B0604020202020204" pitchFamily="34" charset="0"/>
                <a:ea typeface="ヒラギノ角ゴ Pro W3" pitchFamily="86" charset="-128"/>
              </a:endParaRPr>
            </a:p>
          </p:txBody>
        </p:sp>
        <p:sp>
          <p:nvSpPr>
            <p:cNvPr id="38" name="TextBox 37"/>
            <p:cNvSpPr txBox="1"/>
            <p:nvPr/>
          </p:nvSpPr>
          <p:spPr>
            <a:xfrm rot="16200000">
              <a:off x="6521990" y="3363988"/>
              <a:ext cx="533405" cy="444114"/>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512</a:t>
              </a:r>
            </a:p>
          </p:txBody>
        </p:sp>
        <p:sp>
          <p:nvSpPr>
            <p:cNvPr id="39" name="TextBox 38"/>
            <p:cNvSpPr txBox="1"/>
            <p:nvPr/>
          </p:nvSpPr>
          <p:spPr>
            <a:xfrm rot="16200000">
              <a:off x="6912312" y="3370952"/>
              <a:ext cx="533405" cy="444114"/>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512</a:t>
              </a:r>
            </a:p>
          </p:txBody>
        </p:sp>
        <p:sp>
          <p:nvSpPr>
            <p:cNvPr id="40" name="TextBox 39"/>
            <p:cNvSpPr txBox="1"/>
            <p:nvPr/>
          </p:nvSpPr>
          <p:spPr>
            <a:xfrm rot="16200000">
              <a:off x="7316032" y="3359341"/>
              <a:ext cx="533405" cy="444114"/>
            </a:xfrm>
            <a:prstGeom prst="rect">
              <a:avLst/>
            </a:prstGeom>
            <a:solidFill>
              <a:schemeClr val="bg1">
                <a:alpha val="61000"/>
              </a:schemeClr>
            </a:solidFill>
          </p:spPr>
          <p:txBody>
            <a:bodyPr wrap="square" rtlCol="0">
              <a:spAutoFit/>
            </a:bodyPr>
            <a:lstStyle/>
            <a:p>
              <a:r>
                <a:rPr lang="en-US" sz="1235" dirty="0">
                  <a:latin typeface="Garamond" panose="02020404030301010803" pitchFamily="18" charset="0"/>
                </a:rPr>
                <a:t>512</a:t>
              </a:r>
            </a:p>
          </p:txBody>
        </p:sp>
      </p:grpSp>
      <p:pic>
        <p:nvPicPr>
          <p:cNvPr id="41" name="Picture 4" descr="Image result for airbnb photo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V="1">
            <a:off x="511903" y="3790698"/>
            <a:ext cx="2280831" cy="1227632"/>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TextBox 41"/>
          <p:cNvSpPr txBox="1"/>
          <p:nvPr/>
        </p:nvSpPr>
        <p:spPr>
          <a:xfrm>
            <a:off x="4879763" y="5410614"/>
            <a:ext cx="401970" cy="911614"/>
          </a:xfrm>
          <a:prstGeom prst="rect">
            <a:avLst/>
          </a:prstGeom>
          <a:pattFill prst="narHorz">
            <a:fgClr>
              <a:srgbClr val="F7615A"/>
            </a:fgClr>
            <a:bgClr>
              <a:schemeClr val="bg1"/>
            </a:bgClr>
          </a:pattFill>
        </p:spPr>
        <p:txBody>
          <a:bodyPr vert="vert270" wrap="square" rtlCol="0">
            <a:spAutoFit/>
          </a:bodyPr>
          <a:lstStyle/>
          <a:p>
            <a:pPr algn="ctr"/>
            <a:r>
              <a:rPr lang="en-US" sz="1412" dirty="0" err="1">
                <a:latin typeface="Garamond" panose="02020404030301010803" pitchFamily="18" charset="0"/>
              </a:rPr>
              <a:t>Conv</a:t>
            </a:r>
            <a:r>
              <a:rPr lang="en-US" sz="1412" dirty="0">
                <a:latin typeface="Garamond" panose="02020404030301010803" pitchFamily="18" charset="0"/>
              </a:rPr>
              <a:t> layer</a:t>
            </a:r>
          </a:p>
        </p:txBody>
      </p:sp>
      <p:sp>
        <p:nvSpPr>
          <p:cNvPr id="43" name="TextBox 42"/>
          <p:cNvSpPr txBox="1"/>
          <p:nvPr/>
        </p:nvSpPr>
        <p:spPr>
          <a:xfrm>
            <a:off x="5398999" y="5398631"/>
            <a:ext cx="401970" cy="911614"/>
          </a:xfrm>
          <a:prstGeom prst="rect">
            <a:avLst/>
          </a:prstGeom>
          <a:solidFill>
            <a:srgbClr val="F7615A"/>
          </a:solidFill>
        </p:spPr>
        <p:txBody>
          <a:bodyPr vert="vert270" wrap="square" rtlCol="0">
            <a:spAutoFit/>
          </a:bodyPr>
          <a:lstStyle/>
          <a:p>
            <a:pPr algn="ctr"/>
            <a:r>
              <a:rPr lang="en-US" sz="1412" dirty="0">
                <a:solidFill>
                  <a:schemeClr val="bg1"/>
                </a:solidFill>
                <a:latin typeface="Garamond" panose="02020404030301010803" pitchFamily="18" charset="0"/>
              </a:rPr>
              <a:t>Max Pool</a:t>
            </a:r>
          </a:p>
        </p:txBody>
      </p:sp>
      <p:sp>
        <p:nvSpPr>
          <p:cNvPr id="44" name="TextBox 43"/>
          <p:cNvSpPr txBox="1"/>
          <p:nvPr/>
        </p:nvSpPr>
        <p:spPr>
          <a:xfrm>
            <a:off x="5871592" y="5747985"/>
            <a:ext cx="1815942" cy="309637"/>
          </a:xfrm>
          <a:prstGeom prst="rect">
            <a:avLst/>
          </a:prstGeom>
          <a:solidFill>
            <a:schemeClr val="accent1">
              <a:lumMod val="75000"/>
            </a:schemeClr>
          </a:solidFill>
        </p:spPr>
        <p:txBody>
          <a:bodyPr vert="horz" wrap="square" rtlCol="0">
            <a:spAutoFit/>
          </a:bodyPr>
          <a:lstStyle/>
          <a:p>
            <a:pPr algn="ctr"/>
            <a:r>
              <a:rPr lang="en-US" sz="1412" dirty="0">
                <a:solidFill>
                  <a:schemeClr val="bg1"/>
                </a:solidFill>
                <a:latin typeface="Garamond" panose="02020404030301010803" pitchFamily="18" charset="0"/>
              </a:rPr>
              <a:t>Fully Connected Layer</a:t>
            </a:r>
          </a:p>
        </p:txBody>
      </p:sp>
      <p:sp>
        <p:nvSpPr>
          <p:cNvPr id="45" name="TextBox 44"/>
          <p:cNvSpPr txBox="1"/>
          <p:nvPr/>
        </p:nvSpPr>
        <p:spPr>
          <a:xfrm>
            <a:off x="6886612" y="4404513"/>
            <a:ext cx="360272" cy="363946"/>
          </a:xfrm>
          <a:prstGeom prst="rect">
            <a:avLst/>
          </a:prstGeom>
          <a:solidFill>
            <a:schemeClr val="accent1">
              <a:lumMod val="75000"/>
            </a:schemeClr>
          </a:solidFill>
        </p:spPr>
        <p:txBody>
          <a:bodyPr vert="horz" wrap="square" rtlCol="0">
            <a:spAutoFit/>
          </a:bodyPr>
          <a:lstStyle/>
          <a:p>
            <a:pPr algn="ctr"/>
            <a:endParaRPr lang="en-US" sz="1765" dirty="0">
              <a:solidFill>
                <a:schemeClr val="bg1"/>
              </a:solidFill>
              <a:latin typeface="Garamond" panose="02020404030301010803" pitchFamily="18" charset="0"/>
            </a:endParaRPr>
          </a:p>
        </p:txBody>
      </p:sp>
      <p:sp>
        <p:nvSpPr>
          <p:cNvPr id="61" name="TextBox 60"/>
          <p:cNvSpPr txBox="1"/>
          <p:nvPr/>
        </p:nvSpPr>
        <p:spPr>
          <a:xfrm>
            <a:off x="7601949" y="3238391"/>
            <a:ext cx="1003886" cy="282385"/>
          </a:xfrm>
          <a:prstGeom prst="rect">
            <a:avLst/>
          </a:prstGeom>
          <a:noFill/>
          <a:ln w="28575">
            <a:solidFill>
              <a:srgbClr val="C00000"/>
            </a:solidFill>
          </a:ln>
        </p:spPr>
        <p:txBody>
          <a:bodyPr wrap="square" rtlCol="0">
            <a:spAutoFit/>
          </a:bodyPr>
          <a:lstStyle/>
          <a:p>
            <a:pPr algn="ctr"/>
            <a:r>
              <a:rPr lang="en-US" sz="1235" dirty="0">
                <a:latin typeface="Garamond" panose="02020404030301010803" pitchFamily="18" charset="0"/>
              </a:rPr>
              <a:t>Living Room</a:t>
            </a:r>
          </a:p>
        </p:txBody>
      </p:sp>
      <p:sp>
        <p:nvSpPr>
          <p:cNvPr id="62" name="TextBox 61"/>
          <p:cNvSpPr txBox="1"/>
          <p:nvPr/>
        </p:nvSpPr>
        <p:spPr>
          <a:xfrm>
            <a:off x="7601949" y="3778608"/>
            <a:ext cx="1003886" cy="282385"/>
          </a:xfrm>
          <a:prstGeom prst="rect">
            <a:avLst/>
          </a:prstGeom>
          <a:noFill/>
          <a:ln w="28575">
            <a:solidFill>
              <a:srgbClr val="C00000"/>
            </a:solidFill>
          </a:ln>
        </p:spPr>
        <p:txBody>
          <a:bodyPr wrap="square" rtlCol="0">
            <a:spAutoFit/>
          </a:bodyPr>
          <a:lstStyle/>
          <a:p>
            <a:pPr algn="ctr"/>
            <a:r>
              <a:rPr lang="en-US" sz="1235" dirty="0">
                <a:latin typeface="Garamond" panose="02020404030301010803" pitchFamily="18" charset="0"/>
              </a:rPr>
              <a:t>Bedroom</a:t>
            </a:r>
          </a:p>
        </p:txBody>
      </p:sp>
      <p:sp>
        <p:nvSpPr>
          <p:cNvPr id="63" name="TextBox 62"/>
          <p:cNvSpPr txBox="1"/>
          <p:nvPr/>
        </p:nvSpPr>
        <p:spPr>
          <a:xfrm>
            <a:off x="7601949" y="4348516"/>
            <a:ext cx="1003886" cy="282385"/>
          </a:xfrm>
          <a:prstGeom prst="rect">
            <a:avLst/>
          </a:prstGeom>
          <a:noFill/>
          <a:ln w="28575">
            <a:solidFill>
              <a:srgbClr val="C00000"/>
            </a:solidFill>
          </a:ln>
        </p:spPr>
        <p:txBody>
          <a:bodyPr wrap="square" rtlCol="0">
            <a:spAutoFit/>
          </a:bodyPr>
          <a:lstStyle/>
          <a:p>
            <a:pPr algn="ctr"/>
            <a:r>
              <a:rPr lang="en-US" sz="1235" dirty="0">
                <a:latin typeface="Garamond" panose="02020404030301010803" pitchFamily="18" charset="0"/>
              </a:rPr>
              <a:t>Kitchen</a:t>
            </a:r>
          </a:p>
        </p:txBody>
      </p:sp>
      <p:sp>
        <p:nvSpPr>
          <p:cNvPr id="64" name="TextBox 63"/>
          <p:cNvSpPr txBox="1"/>
          <p:nvPr/>
        </p:nvSpPr>
        <p:spPr>
          <a:xfrm>
            <a:off x="7621854" y="4853407"/>
            <a:ext cx="1003886" cy="282385"/>
          </a:xfrm>
          <a:prstGeom prst="rect">
            <a:avLst/>
          </a:prstGeom>
          <a:noFill/>
          <a:ln w="28575">
            <a:solidFill>
              <a:srgbClr val="C00000"/>
            </a:solidFill>
          </a:ln>
        </p:spPr>
        <p:txBody>
          <a:bodyPr wrap="square" rtlCol="0">
            <a:spAutoFit/>
          </a:bodyPr>
          <a:lstStyle/>
          <a:p>
            <a:pPr algn="ctr"/>
            <a:r>
              <a:rPr lang="en-US" sz="1235" dirty="0">
                <a:latin typeface="Garamond" panose="02020404030301010803" pitchFamily="18" charset="0"/>
              </a:rPr>
              <a:t>Bathroom</a:t>
            </a:r>
          </a:p>
        </p:txBody>
      </p:sp>
      <p:sp>
        <p:nvSpPr>
          <p:cNvPr id="65" name="TextBox 64"/>
          <p:cNvSpPr txBox="1"/>
          <p:nvPr/>
        </p:nvSpPr>
        <p:spPr>
          <a:xfrm>
            <a:off x="7634448" y="5384345"/>
            <a:ext cx="1003886" cy="282385"/>
          </a:xfrm>
          <a:prstGeom prst="rect">
            <a:avLst/>
          </a:prstGeom>
          <a:noFill/>
          <a:ln w="28575">
            <a:solidFill>
              <a:srgbClr val="C00000"/>
            </a:solidFill>
          </a:ln>
        </p:spPr>
        <p:txBody>
          <a:bodyPr wrap="square" rtlCol="0">
            <a:spAutoFit/>
          </a:bodyPr>
          <a:lstStyle/>
          <a:p>
            <a:pPr algn="ctr"/>
            <a:r>
              <a:rPr lang="en-US" sz="1235" dirty="0">
                <a:latin typeface="Garamond" panose="02020404030301010803" pitchFamily="18" charset="0"/>
              </a:rPr>
              <a:t>Outdoor</a:t>
            </a:r>
          </a:p>
        </p:txBody>
      </p:sp>
      <p:cxnSp>
        <p:nvCxnSpPr>
          <p:cNvPr id="66" name="Straight Arrow Connector 65"/>
          <p:cNvCxnSpPr>
            <a:endCxn id="61" idx="1"/>
          </p:cNvCxnSpPr>
          <p:nvPr/>
        </p:nvCxnSpPr>
        <p:spPr bwMode="auto">
          <a:xfrm flipV="1">
            <a:off x="7293096" y="3379584"/>
            <a:ext cx="308853" cy="11301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Arrow Connector 66"/>
          <p:cNvCxnSpPr>
            <a:endCxn id="62" idx="1"/>
          </p:cNvCxnSpPr>
          <p:nvPr/>
        </p:nvCxnSpPr>
        <p:spPr bwMode="auto">
          <a:xfrm flipV="1">
            <a:off x="7293096" y="3919801"/>
            <a:ext cx="308853" cy="58992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Arrow Connector 67"/>
          <p:cNvCxnSpPr>
            <a:endCxn id="63" idx="1"/>
          </p:cNvCxnSpPr>
          <p:nvPr/>
        </p:nvCxnSpPr>
        <p:spPr bwMode="auto">
          <a:xfrm flipV="1">
            <a:off x="7293096" y="4489709"/>
            <a:ext cx="308853" cy="200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Arrow Connector 68"/>
          <p:cNvCxnSpPr>
            <a:endCxn id="64" idx="1"/>
          </p:cNvCxnSpPr>
          <p:nvPr/>
        </p:nvCxnSpPr>
        <p:spPr bwMode="auto">
          <a:xfrm>
            <a:off x="7293096" y="4509723"/>
            <a:ext cx="328758" cy="4848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Arrow Connector 69"/>
          <p:cNvCxnSpPr>
            <a:endCxn id="65" idx="1"/>
          </p:cNvCxnSpPr>
          <p:nvPr/>
        </p:nvCxnSpPr>
        <p:spPr bwMode="auto">
          <a:xfrm>
            <a:off x="7293097" y="4509724"/>
            <a:ext cx="341351" cy="10158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6" name="TextBox 55">
            <a:extLst>
              <a:ext uri="{FF2B5EF4-FFF2-40B4-BE49-F238E27FC236}">
                <a16:creationId xmlns:a16="http://schemas.microsoft.com/office/drawing/2014/main" id="{EAD48975-CFA7-4C85-8667-EF1B28E5E6E8}"/>
              </a:ext>
            </a:extLst>
          </p:cNvPr>
          <p:cNvSpPr txBox="1"/>
          <p:nvPr/>
        </p:nvSpPr>
        <p:spPr>
          <a:xfrm>
            <a:off x="1458713"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p:spTree>
    <p:extLst>
      <p:ext uri="{BB962C8B-B14F-4D97-AF65-F5344CB8AC3E}">
        <p14:creationId xmlns:p14="http://schemas.microsoft.com/office/powerpoint/2010/main" val="1567833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D5D-89F9-4B3E-ADBB-F9E5FFB11D3D}"/>
              </a:ext>
            </a:extLst>
          </p:cNvPr>
          <p:cNvSpPr>
            <a:spLocks noGrp="1"/>
          </p:cNvSpPr>
          <p:nvPr>
            <p:ph type="title"/>
          </p:nvPr>
        </p:nvSpPr>
        <p:spPr/>
        <p:txBody>
          <a:bodyPr/>
          <a:lstStyle/>
          <a:p>
            <a:r>
              <a:rPr lang="en-US" dirty="0"/>
              <a:t>Residual CNNs</a:t>
            </a:r>
          </a:p>
        </p:txBody>
      </p:sp>
      <p:sp>
        <p:nvSpPr>
          <p:cNvPr id="3" name="Content Placeholder 2">
            <a:extLst>
              <a:ext uri="{FF2B5EF4-FFF2-40B4-BE49-F238E27FC236}">
                <a16:creationId xmlns:a16="http://schemas.microsoft.com/office/drawing/2014/main" id="{59F8748B-D995-46CB-AF96-955BC2BC4E96}"/>
              </a:ext>
            </a:extLst>
          </p:cNvPr>
          <p:cNvSpPr>
            <a:spLocks noGrp="1"/>
          </p:cNvSpPr>
          <p:nvPr>
            <p:ph idx="1"/>
          </p:nvPr>
        </p:nvSpPr>
        <p:spPr>
          <a:xfrm>
            <a:off x="378594" y="1844827"/>
            <a:ext cx="6480719" cy="4736177"/>
          </a:xfrm>
        </p:spPr>
        <p:txBody>
          <a:bodyPr/>
          <a:lstStyle/>
          <a:p>
            <a:r>
              <a:rPr lang="en-US" b="1" i="1" dirty="0">
                <a:solidFill>
                  <a:srgbClr val="0070C0"/>
                </a:solidFill>
              </a:rPr>
              <a:t>Residual networks</a:t>
            </a:r>
            <a:r>
              <a:rPr lang="en-US" dirty="0"/>
              <a:t> (</a:t>
            </a:r>
            <a:r>
              <a:rPr lang="en-US" dirty="0" err="1"/>
              <a:t>ResNets</a:t>
            </a:r>
            <a:r>
              <a:rPr lang="en-US" dirty="0"/>
              <a:t>)</a:t>
            </a:r>
          </a:p>
          <a:p>
            <a:pPr lvl="1"/>
            <a:r>
              <a:rPr lang="en-US" dirty="0"/>
              <a:t>Introduce “identity” </a:t>
            </a:r>
            <a:r>
              <a:rPr lang="en-US" dirty="0">
                <a:solidFill>
                  <a:srgbClr val="FF0000"/>
                </a:solidFill>
              </a:rPr>
              <a:t>skip connections</a:t>
            </a:r>
          </a:p>
          <a:p>
            <a:pPr lvl="2"/>
            <a:r>
              <a:rPr lang="en-US" dirty="0"/>
              <a:t>Layer inputs are propagated and added to the layer output</a:t>
            </a:r>
          </a:p>
          <a:p>
            <a:pPr lvl="2"/>
            <a:r>
              <a:rPr lang="en-US" dirty="0"/>
              <a:t>Mitigate the problem of vanishing gradients during training</a:t>
            </a:r>
          </a:p>
          <a:p>
            <a:pPr lvl="2"/>
            <a:r>
              <a:rPr lang="en-US" dirty="0"/>
              <a:t>Allow training very deep NN (with over 1,000 layers)</a:t>
            </a:r>
          </a:p>
          <a:p>
            <a:pPr lvl="1"/>
            <a:r>
              <a:rPr lang="en-US" dirty="0"/>
              <a:t>Several </a:t>
            </a:r>
            <a:r>
              <a:rPr lang="en-US" dirty="0" err="1"/>
              <a:t>ResNet</a:t>
            </a:r>
            <a:r>
              <a:rPr lang="en-US" dirty="0"/>
              <a:t> variants exist: 18, 34, 50, 101, 152, and 200 layers</a:t>
            </a:r>
          </a:p>
          <a:p>
            <a:pPr lvl="1"/>
            <a:r>
              <a:rPr lang="en-US" dirty="0"/>
              <a:t>Are used as base models of other state-of-the-art NNs </a:t>
            </a:r>
          </a:p>
          <a:p>
            <a:pPr lvl="2"/>
            <a:r>
              <a:rPr lang="en-US" dirty="0"/>
              <a:t>Other similar models: </a:t>
            </a:r>
            <a:r>
              <a:rPr lang="en-US" dirty="0" err="1"/>
              <a:t>ResNeXT</a:t>
            </a:r>
            <a:r>
              <a:rPr lang="en-US" dirty="0"/>
              <a:t>, </a:t>
            </a:r>
            <a:r>
              <a:rPr lang="en-US" dirty="0" err="1"/>
              <a:t>DenseNet</a:t>
            </a:r>
            <a:endParaRPr lang="en-US" dirty="0"/>
          </a:p>
          <a:p>
            <a:pPr lvl="1"/>
            <a:endParaRPr lang="en-US" dirty="0"/>
          </a:p>
        </p:txBody>
      </p:sp>
      <p:sp>
        <p:nvSpPr>
          <p:cNvPr id="5" name="Content Placeholder 4">
            <a:extLst>
              <a:ext uri="{FF2B5EF4-FFF2-40B4-BE49-F238E27FC236}">
                <a16:creationId xmlns:a16="http://schemas.microsoft.com/office/drawing/2014/main" id="{E752A4E8-3022-4FBD-AA5E-8AC466FED283}"/>
              </a:ext>
            </a:extLst>
          </p:cNvPr>
          <p:cNvSpPr>
            <a:spLocks noGrp="1"/>
          </p:cNvSpPr>
          <p:nvPr>
            <p:ph idx="10"/>
          </p:nvPr>
        </p:nvSpPr>
        <p:spPr/>
        <p:txBody>
          <a:bodyPr/>
          <a:lstStyle/>
          <a:p>
            <a:r>
              <a:rPr lang="en-US" dirty="0"/>
              <a:t>Convolutional Neural Networks</a:t>
            </a:r>
          </a:p>
          <a:p>
            <a:endParaRPr lang="en-US" dirty="0"/>
          </a:p>
        </p:txBody>
      </p:sp>
      <p:pic>
        <p:nvPicPr>
          <p:cNvPr id="46082" name="Picture 2" descr="ResNet (34, 50, 101): Residual CNNs for Image Classification Tasks">
            <a:extLst>
              <a:ext uri="{FF2B5EF4-FFF2-40B4-BE49-F238E27FC236}">
                <a16:creationId xmlns:a16="http://schemas.microsoft.com/office/drawing/2014/main" id="{F0677D04-6335-4D25-8AF0-E947D7F11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370" y="4382047"/>
            <a:ext cx="3184851" cy="1789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051180" y="1459369"/>
            <a:ext cx="1523618" cy="5273527"/>
          </a:xfrm>
          <a:prstGeom prst="rect">
            <a:avLst/>
          </a:prstGeom>
        </p:spPr>
      </p:pic>
    </p:spTree>
    <p:extLst>
      <p:ext uri="{BB962C8B-B14F-4D97-AF65-F5344CB8AC3E}">
        <p14:creationId xmlns:p14="http://schemas.microsoft.com/office/powerpoint/2010/main" val="1342958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p:txBody>
          <a:bodyPr/>
          <a:lstStyle/>
          <a:p>
            <a:r>
              <a:rPr lang="en-US" b="1" i="1" dirty="0">
                <a:solidFill>
                  <a:srgbClr val="0070C0"/>
                </a:solidFill>
              </a:rPr>
              <a:t>Recurrent NNs </a:t>
            </a:r>
            <a:r>
              <a:rPr lang="en-US" dirty="0"/>
              <a:t>are used for modeling </a:t>
            </a:r>
            <a:r>
              <a:rPr lang="en-US" dirty="0">
                <a:solidFill>
                  <a:srgbClr val="FF0000"/>
                </a:solidFill>
              </a:rPr>
              <a:t>sequential data </a:t>
            </a:r>
            <a:r>
              <a:rPr lang="en-US" dirty="0"/>
              <a:t>and data with varying length of inputs and outputs</a:t>
            </a:r>
          </a:p>
          <a:p>
            <a:pPr lvl="1"/>
            <a:r>
              <a:rPr lang="en-US" dirty="0"/>
              <a:t>Videos, text, speech, DNA sequences, human skeletal data</a:t>
            </a:r>
          </a:p>
          <a:p>
            <a:r>
              <a:rPr lang="en-US" dirty="0"/>
              <a:t>RNNs introduce recurrent connections between the neurons</a:t>
            </a:r>
          </a:p>
          <a:p>
            <a:pPr lvl="1"/>
            <a:r>
              <a:rPr lang="en-US" dirty="0"/>
              <a:t>This allows processing sequential data one element at a time by selectively passing information across a sequence</a:t>
            </a:r>
          </a:p>
          <a:p>
            <a:pPr lvl="1"/>
            <a:r>
              <a:rPr lang="en-US" dirty="0"/>
              <a:t>Memory of the previous inputs is stored in the model’s internal state and affect the model predictions</a:t>
            </a:r>
          </a:p>
          <a:p>
            <a:pPr lvl="1"/>
            <a:r>
              <a:rPr lang="en-US" dirty="0"/>
              <a:t>Can capture correlations in sequential data</a:t>
            </a:r>
          </a:p>
          <a:p>
            <a:r>
              <a:rPr lang="en-US" dirty="0"/>
              <a:t>RNNs use </a:t>
            </a:r>
            <a:r>
              <a:rPr lang="en-US" dirty="0">
                <a:solidFill>
                  <a:srgbClr val="FF0000"/>
                </a:solidFill>
              </a:rPr>
              <a:t>backpropagation-through-time</a:t>
            </a:r>
            <a:r>
              <a:rPr lang="en-US" dirty="0"/>
              <a:t> for training</a:t>
            </a:r>
          </a:p>
          <a:p>
            <a:r>
              <a:rPr lang="en-US" dirty="0"/>
              <a:t>RNNs are more sensitive to the vanishing gradient problem than CNNs</a:t>
            </a:r>
          </a:p>
          <a:p>
            <a:pPr lvl="1"/>
            <a:endParaRPr lang="en-US" dirty="0"/>
          </a:p>
          <a:p>
            <a:endParaRPr lang="en-US" dirty="0"/>
          </a:p>
        </p:txBody>
      </p:sp>
      <p:sp>
        <p:nvSpPr>
          <p:cNvPr id="4" name="Content Placeholder 3">
            <a:extLst>
              <a:ext uri="{FF2B5EF4-FFF2-40B4-BE49-F238E27FC236}">
                <a16:creationId xmlns:a16="http://schemas.microsoft.com/office/drawing/2014/main" id="{8E249AF0-68C1-4CF4-A9BB-0D5B58D04142}"/>
              </a:ext>
            </a:extLst>
          </p:cNvPr>
          <p:cNvSpPr>
            <a:spLocks noGrp="1"/>
          </p:cNvSpPr>
          <p:nvPr>
            <p:ph idx="10"/>
          </p:nvPr>
        </p:nvSpPr>
        <p:spPr/>
        <p:txBody>
          <a:bodyPr/>
          <a:lstStyle/>
          <a:p>
            <a:r>
              <a:rPr lang="en-US" dirty="0"/>
              <a:t>Recurrent Neural Networks</a:t>
            </a:r>
          </a:p>
          <a:p>
            <a:endParaRPr lang="en-US" dirty="0"/>
          </a:p>
        </p:txBody>
      </p:sp>
    </p:spTree>
    <p:extLst>
      <p:ext uri="{BB962C8B-B14F-4D97-AF65-F5344CB8AC3E}">
        <p14:creationId xmlns:p14="http://schemas.microsoft.com/office/powerpoint/2010/main" val="152806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Recurrent Neural Networks (RNNs)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RNN use same set of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𝑥</m:t>
                        </m:r>
                      </m:sub>
                    </m:sSub>
                  </m:oMath>
                </a14:m>
                <a:r>
                  <a:rPr lang="en-US" dirty="0"/>
                  <a:t> </a:t>
                </a:r>
                <a:r>
                  <a:rPr lang="en-US" dirty="0">
                    <a:solidFill>
                      <a:srgbClr val="FF0000"/>
                    </a:solidFill>
                  </a:rPr>
                  <a:t>across all time steps</a:t>
                </a:r>
              </a:p>
              <a:p>
                <a:pPr lvl="1"/>
                <a:r>
                  <a:rPr lang="en-US" dirty="0"/>
                  <a:t>A sequence of </a:t>
                </a:r>
                <a:r>
                  <a:rPr lang="en-US" dirty="0">
                    <a:solidFill>
                      <a:srgbClr val="FF0000"/>
                    </a:solidFill>
                  </a:rPr>
                  <a:t>hidden states </a:t>
                </a:r>
                <a14:m>
                  <m:oMath xmlns:m="http://schemas.openxmlformats.org/officeDocument/2006/math">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𝑜</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𝑜</m:t>
                                </m:r>
                              </m:sub>
                            </m:sSub>
                            <m:r>
                              <a:rPr lang="en-US" i="1" dirty="0">
                                <a:latin typeface="Cambria Math" panose="02040503050406030204" pitchFamily="18" charset="0"/>
                              </a:rPr>
                              <m:t>h</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3</m:t>
                            </m:r>
                          </m:sub>
                        </m:sSub>
                        <m:r>
                          <a:rPr lang="en-US" i="1" dirty="0">
                            <a:latin typeface="Cambria Math" panose="02040503050406030204" pitchFamily="18" charset="0"/>
                          </a:rPr>
                          <m:t>, …</m:t>
                        </m:r>
                      </m:e>
                    </m:d>
                    <m:r>
                      <a:rPr lang="en-US" b="0" i="1" dirty="0" smtClean="0">
                        <a:latin typeface="Cambria Math" panose="02040503050406030204" pitchFamily="18" charset="0"/>
                      </a:rPr>
                      <m:t> </m:t>
                    </m:r>
                  </m:oMath>
                </a14:m>
                <a:r>
                  <a:rPr lang="en-US" dirty="0"/>
                  <a:t>is learned, which represents the memory of the network</a:t>
                </a:r>
              </a:p>
              <a:p>
                <a:pPr lvl="1"/>
                <a:r>
                  <a:rPr lang="en-US" dirty="0"/>
                  <a:t>The hidden state at step </a:t>
                </a:r>
                <a:r>
                  <a:rPr lang="en-US" i="1" dirty="0"/>
                  <a:t>t</a:t>
                </a:r>
                <a:r>
                  <a:rPr lang="en-US" dirty="0"/>
                  <a: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is calculated based on the previous hidden state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oMath>
                </a14:m>
                <a:r>
                  <a:rPr lang="en-US" dirty="0"/>
                  <a:t> and the input at the current step </a:t>
                </a:r>
                <a14:m>
                  <m:oMath xmlns:m="http://schemas.openxmlformats.org/officeDocument/2006/math">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i.e.,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h</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r>
                          <a:rPr lang="en-US" i="1">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e>
                    </m:d>
                  </m:oMath>
                </a14:m>
                <a:endParaRPr lang="en-US" dirty="0"/>
              </a:p>
              <a:p>
                <a:pPr lvl="1"/>
                <a:r>
                  <a:rPr lang="en-US" dirty="0"/>
                  <a:t>The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h</m:t>
                        </m:r>
                      </m:sub>
                    </m:sSub>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oMath>
                </a14:m>
                <a:r>
                  <a:rPr lang="en-US" dirty="0"/>
                  <a:t> is a nonlinear activation function, e.g., </a:t>
                </a:r>
                <a:r>
                  <a:rPr lang="en-US" dirty="0" err="1"/>
                  <a:t>ReLU</a:t>
                </a:r>
                <a:r>
                  <a:rPr lang="en-US" dirty="0"/>
                  <a:t> or </a:t>
                </a:r>
                <a:r>
                  <a:rPr lang="en-US" dirty="0" err="1"/>
                  <a:t>tanh</a:t>
                </a:r>
                <a:endParaRPr lang="en-US" dirty="0"/>
              </a:p>
              <a:p>
                <a:r>
                  <a:rPr lang="en-US" dirty="0"/>
                  <a:t>RNN shown rolled over 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8AD0FB9-9872-4995-8E78-A408A50A143F}"/>
              </a:ext>
            </a:extLst>
          </p:cNvPr>
          <p:cNvSpPr>
            <a:spLocks noGrp="1"/>
          </p:cNvSpPr>
          <p:nvPr>
            <p:ph idx="10"/>
          </p:nvPr>
        </p:nvSpPr>
        <p:spPr/>
        <p:txBody>
          <a:bodyPr/>
          <a:lstStyle/>
          <a:p>
            <a:r>
              <a:rPr lang="en-US" dirty="0"/>
              <a:t>Recurrent Neural Networks</a:t>
            </a:r>
          </a:p>
          <a:p>
            <a:endParaRPr lang="en-US" dirty="0"/>
          </a:p>
        </p:txBody>
      </p:sp>
      <p:grpSp>
        <p:nvGrpSpPr>
          <p:cNvPr id="9" name="Group 8"/>
          <p:cNvGrpSpPr/>
          <p:nvPr/>
        </p:nvGrpSpPr>
        <p:grpSpPr>
          <a:xfrm>
            <a:off x="885151" y="4474750"/>
            <a:ext cx="2389208" cy="1593188"/>
            <a:chOff x="734104" y="4062374"/>
            <a:chExt cx="2707769" cy="1805614"/>
          </a:xfrm>
        </p:grpSpPr>
        <p:sp>
          <p:nvSpPr>
            <p:cNvPr id="10" name="TextBox 9"/>
            <p:cNvSpPr txBox="1"/>
            <p:nvPr/>
          </p:nvSpPr>
          <p:spPr>
            <a:xfrm>
              <a:off x="1956566" y="5486400"/>
              <a:ext cx="528701" cy="381588"/>
            </a:xfrm>
            <a:prstGeom prst="rect">
              <a:avLst/>
            </a:prstGeom>
            <a:solidFill>
              <a:schemeClr val="bg1"/>
            </a:solidFill>
            <a:ln w="38100">
              <a:solidFill>
                <a:srgbClr val="C00000"/>
              </a:solidFill>
            </a:ln>
          </p:spPr>
          <p:txBody>
            <a:bodyPr wrap="square" rtlCol="0">
              <a:spAutoFit/>
            </a:bodyPr>
            <a:lstStyle/>
            <a:p>
              <a:pPr algn="ctr"/>
              <a:r>
                <a:rPr lang="en-US" sz="1588" dirty="0"/>
                <a:t>x1</a:t>
              </a:r>
            </a:p>
          </p:txBody>
        </p:sp>
        <p:sp>
          <p:nvSpPr>
            <p:cNvPr id="11" name="TextBox 10"/>
            <p:cNvSpPr txBox="1"/>
            <p:nvPr/>
          </p:nvSpPr>
          <p:spPr>
            <a:xfrm>
              <a:off x="734104" y="4337827"/>
              <a:ext cx="529312" cy="381588"/>
            </a:xfrm>
            <a:prstGeom prst="rect">
              <a:avLst/>
            </a:prstGeom>
            <a:solidFill>
              <a:schemeClr val="bg1"/>
            </a:solidFill>
            <a:ln w="38100">
              <a:solidFill>
                <a:srgbClr val="C00000"/>
              </a:solidFill>
            </a:ln>
          </p:spPr>
          <p:txBody>
            <a:bodyPr wrap="square" rtlCol="0">
              <a:spAutoFit/>
            </a:bodyPr>
            <a:lstStyle/>
            <a:p>
              <a:pPr algn="ctr"/>
              <a:r>
                <a:rPr lang="en-US" sz="1588" dirty="0"/>
                <a:t>h0</a:t>
              </a:r>
            </a:p>
          </p:txBody>
        </p:sp>
        <p:grpSp>
          <p:nvGrpSpPr>
            <p:cNvPr id="12" name="Group 11"/>
            <p:cNvGrpSpPr/>
            <p:nvPr/>
          </p:nvGrpSpPr>
          <p:grpSpPr>
            <a:xfrm>
              <a:off x="1905000" y="4247040"/>
              <a:ext cx="637445" cy="562051"/>
              <a:chOff x="3858302" y="3151589"/>
              <a:chExt cx="637445" cy="562051"/>
            </a:xfrm>
          </p:grpSpPr>
          <p:sp>
            <p:nvSpPr>
              <p:cNvPr id="19" name="Oval 18"/>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20" name="TextBox 19"/>
                  <p:cNvSpPr txBox="1"/>
                  <p:nvPr/>
                </p:nvSpPr>
                <p:spPr>
                  <a:xfrm>
                    <a:off x="3934555" y="3247948"/>
                    <a:ext cx="402880" cy="27694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sz="1588" i="1">
                                <a:solidFill>
                                  <a:schemeClr val="bg1"/>
                                </a:solidFill>
                                <a:latin typeface="Cambria Math" panose="02040503050406030204" pitchFamily="18" charset="0"/>
                              </a:rPr>
                            </m:ctrlPr>
                          </m:sSubPr>
                          <m:e>
                            <m:r>
                              <a:rPr lang="en-US" sz="1588" i="1">
                                <a:solidFill>
                                  <a:schemeClr val="bg1"/>
                                </a:solidFill>
                                <a:latin typeface="Cambria Math" panose="02040503050406030204" pitchFamily="18" charset="0"/>
                              </a:rPr>
                              <m:t>𝑓</m:t>
                            </m:r>
                          </m:e>
                          <m:sub>
                            <m:r>
                              <a:rPr lang="en-US" sz="1588" i="1">
                                <a:solidFill>
                                  <a:schemeClr val="bg1"/>
                                </a:solidFill>
                                <a:latin typeface="Cambria Math" panose="02040503050406030204" pitchFamily="18" charset="0"/>
                              </a:rPr>
                              <m:t>h</m:t>
                            </m:r>
                          </m:sub>
                        </m:sSub>
                      </m:oMath>
                    </a14:m>
                    <a:r>
                      <a:rPr lang="en-US" sz="1588" dirty="0">
                        <a:solidFill>
                          <a:schemeClr val="bg1"/>
                        </a:solidFill>
                      </a:rPr>
                      <a:t>(</a:t>
                    </a:r>
                    <a:r>
                      <a:rPr lang="en-US" sz="1588" dirty="0">
                        <a:solidFill>
                          <a:schemeClr val="bg1"/>
                        </a:solidFill>
                        <a:latin typeface="Palatino Linotype" panose="02040502050505030304" pitchFamily="18" charset="0"/>
                      </a:rPr>
                      <a:t>·</a:t>
                    </a:r>
                    <a:r>
                      <a:rPr lang="en-US" sz="1588" dirty="0">
                        <a:solidFill>
                          <a:schemeClr val="bg1"/>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3934555" y="3247948"/>
                    <a:ext cx="402880" cy="276944"/>
                  </a:xfrm>
                  <a:prstGeom prst="rect">
                    <a:avLst/>
                  </a:prstGeom>
                  <a:blipFill>
                    <a:blip r:embed="rId4"/>
                    <a:stretch>
                      <a:fillRect l="-27586" t="-27500" r="-34483" b="-50000"/>
                    </a:stretch>
                  </a:blipFill>
                </p:spPr>
                <p:txBody>
                  <a:bodyPr/>
                  <a:lstStyle/>
                  <a:p>
                    <a:r>
                      <a:rPr lang="tr-TR">
                        <a:noFill/>
                      </a:rPr>
                      <a:t> </a:t>
                    </a:r>
                  </a:p>
                </p:txBody>
              </p:sp>
            </mc:Fallback>
          </mc:AlternateContent>
        </p:grpSp>
        <p:cxnSp>
          <p:nvCxnSpPr>
            <p:cNvPr id="13" name="Straight Arrow Connector 12"/>
            <p:cNvCxnSpPr>
              <a:stCxn id="11" idx="3"/>
              <a:endCxn id="19" idx="2"/>
            </p:cNvCxnSpPr>
            <p:nvPr/>
          </p:nvCxnSpPr>
          <p:spPr bwMode="auto">
            <a:xfrm flipV="1">
              <a:off x="1263416" y="4528067"/>
              <a:ext cx="641585" cy="5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Arrow Connector 13"/>
            <p:cNvCxnSpPr>
              <a:stCxn id="10" idx="0"/>
              <a:endCxn id="19"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 name="TextBox 14"/>
                <p:cNvSpPr txBox="1"/>
                <p:nvPr/>
              </p:nvSpPr>
              <p:spPr>
                <a:xfrm>
                  <a:off x="1339667" y="4062374"/>
                  <a:ext cx="329556" cy="276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h</m:t>
                            </m:r>
                          </m:sub>
                        </m:sSub>
                      </m:oMath>
                    </m:oMathPara>
                  </a14:m>
                  <a:endParaRPr lang="en-US" sz="1588" dirty="0"/>
                </a:p>
              </p:txBody>
            </p:sp>
          </mc:Choice>
          <mc:Fallback xmlns="">
            <p:sp>
              <p:nvSpPr>
                <p:cNvPr id="15" name="TextBox 14"/>
                <p:cNvSpPr txBox="1">
                  <a:spLocks noRot="1" noChangeAspect="1" noMove="1" noResize="1" noEditPoints="1" noAdjustHandles="1" noChangeArrowheads="1" noChangeShapeType="1" noTextEdit="1"/>
                </p:cNvSpPr>
                <p:nvPr/>
              </p:nvSpPr>
              <p:spPr>
                <a:xfrm>
                  <a:off x="1339667" y="4062374"/>
                  <a:ext cx="329556" cy="276944"/>
                </a:xfrm>
                <a:prstGeom prst="rect">
                  <a:avLst/>
                </a:prstGeom>
                <a:blipFill>
                  <a:blip r:embed="rId5"/>
                  <a:stretch>
                    <a:fillRect l="-10417" r="-4167" b="-175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76051" y="4897399"/>
                  <a:ext cx="317347" cy="276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𝑥</m:t>
                            </m:r>
                          </m:sub>
                        </m:sSub>
                      </m:oMath>
                    </m:oMathPara>
                  </a14:m>
                  <a:endParaRPr lang="en-US" sz="1588" dirty="0"/>
                </a:p>
              </p:txBody>
            </p:sp>
          </mc:Choice>
          <mc:Fallback xmlns="">
            <p:sp>
              <p:nvSpPr>
                <p:cNvPr id="16" name="TextBox 15"/>
                <p:cNvSpPr txBox="1">
                  <a:spLocks noRot="1" noChangeAspect="1" noMove="1" noResize="1" noEditPoints="1" noAdjustHandles="1" noChangeArrowheads="1" noChangeShapeType="1" noTextEdit="1"/>
                </p:cNvSpPr>
                <p:nvPr/>
              </p:nvSpPr>
              <p:spPr>
                <a:xfrm>
                  <a:off x="1776051" y="4897399"/>
                  <a:ext cx="317347" cy="276944"/>
                </a:xfrm>
                <a:prstGeom prst="rect">
                  <a:avLst/>
                </a:prstGeom>
                <a:blipFill>
                  <a:blip r:embed="rId6"/>
                  <a:stretch>
                    <a:fillRect l="-8696" r="-2174" b="-10000"/>
                  </a:stretch>
                </a:blipFill>
              </p:spPr>
              <p:txBody>
                <a:bodyPr/>
                <a:lstStyle/>
                <a:p>
                  <a:r>
                    <a:rPr lang="tr-TR">
                      <a:noFill/>
                    </a:rPr>
                    <a:t> </a:t>
                  </a:r>
                </a:p>
              </p:txBody>
            </p:sp>
          </mc:Fallback>
        </mc:AlternateContent>
        <p:sp>
          <p:nvSpPr>
            <p:cNvPr id="17" name="TextBox 16"/>
            <p:cNvSpPr txBox="1"/>
            <p:nvPr/>
          </p:nvSpPr>
          <p:spPr>
            <a:xfrm>
              <a:off x="2895600" y="4337827"/>
              <a:ext cx="546273" cy="381588"/>
            </a:xfrm>
            <a:prstGeom prst="rect">
              <a:avLst/>
            </a:prstGeom>
            <a:solidFill>
              <a:schemeClr val="bg1"/>
            </a:solidFill>
            <a:ln w="38100">
              <a:solidFill>
                <a:srgbClr val="C00000"/>
              </a:solidFill>
            </a:ln>
          </p:spPr>
          <p:txBody>
            <a:bodyPr wrap="square" rtlCol="0">
              <a:spAutoFit/>
            </a:bodyPr>
            <a:lstStyle/>
            <a:p>
              <a:pPr algn="ctr"/>
              <a:r>
                <a:rPr lang="en-US" sz="1588" dirty="0"/>
                <a:t>h1</a:t>
              </a:r>
            </a:p>
          </p:txBody>
        </p:sp>
        <p:cxnSp>
          <p:nvCxnSpPr>
            <p:cNvPr id="18" name="Straight Arrow Connector 17"/>
            <p:cNvCxnSpPr>
              <a:stCxn id="19" idx="6"/>
              <a:endCxn id="17" idx="1"/>
            </p:cNvCxnSpPr>
            <p:nvPr/>
          </p:nvCxnSpPr>
          <p:spPr bwMode="auto">
            <a:xfrm>
              <a:off x="2542445" y="4528067"/>
              <a:ext cx="353155" cy="5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 name="Group 23"/>
          <p:cNvGrpSpPr/>
          <p:nvPr/>
        </p:nvGrpSpPr>
        <p:grpSpPr>
          <a:xfrm>
            <a:off x="3294018" y="4474750"/>
            <a:ext cx="1922168" cy="1593188"/>
            <a:chOff x="1263416" y="4062374"/>
            <a:chExt cx="2178457" cy="1805614"/>
          </a:xfrm>
        </p:grpSpPr>
        <p:sp>
          <p:nvSpPr>
            <p:cNvPr id="25" name="TextBox 24"/>
            <p:cNvSpPr txBox="1"/>
            <p:nvPr/>
          </p:nvSpPr>
          <p:spPr>
            <a:xfrm>
              <a:off x="1956566" y="5486400"/>
              <a:ext cx="528701" cy="381588"/>
            </a:xfrm>
            <a:prstGeom prst="rect">
              <a:avLst/>
            </a:prstGeom>
            <a:solidFill>
              <a:schemeClr val="bg1"/>
            </a:solidFill>
            <a:ln w="38100">
              <a:solidFill>
                <a:srgbClr val="C00000"/>
              </a:solidFill>
            </a:ln>
          </p:spPr>
          <p:txBody>
            <a:bodyPr wrap="square" rtlCol="0">
              <a:spAutoFit/>
            </a:bodyPr>
            <a:lstStyle/>
            <a:p>
              <a:pPr algn="ctr"/>
              <a:r>
                <a:rPr lang="en-US" sz="1588" dirty="0"/>
                <a:t>x2</a:t>
              </a:r>
            </a:p>
          </p:txBody>
        </p:sp>
        <p:grpSp>
          <p:nvGrpSpPr>
            <p:cNvPr id="26" name="Group 25"/>
            <p:cNvGrpSpPr/>
            <p:nvPr/>
          </p:nvGrpSpPr>
          <p:grpSpPr>
            <a:xfrm>
              <a:off x="1905000" y="4247040"/>
              <a:ext cx="637445" cy="562051"/>
              <a:chOff x="3858302" y="3151589"/>
              <a:chExt cx="637445" cy="562051"/>
            </a:xfrm>
          </p:grpSpPr>
          <p:sp>
            <p:nvSpPr>
              <p:cNvPr id="33" name="Oval 32"/>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34" name="TextBox 33"/>
                  <p:cNvSpPr txBox="1"/>
                  <p:nvPr/>
                </p:nvSpPr>
                <p:spPr>
                  <a:xfrm>
                    <a:off x="3934555" y="3247948"/>
                    <a:ext cx="402880" cy="27694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sz="1588" i="1">
                                <a:solidFill>
                                  <a:schemeClr val="bg1"/>
                                </a:solidFill>
                                <a:latin typeface="Cambria Math" panose="02040503050406030204" pitchFamily="18" charset="0"/>
                              </a:rPr>
                            </m:ctrlPr>
                          </m:sSubPr>
                          <m:e>
                            <m:r>
                              <a:rPr lang="en-US" sz="1588" i="1">
                                <a:solidFill>
                                  <a:schemeClr val="bg1"/>
                                </a:solidFill>
                                <a:latin typeface="Cambria Math" panose="02040503050406030204" pitchFamily="18" charset="0"/>
                              </a:rPr>
                              <m:t>𝑓</m:t>
                            </m:r>
                          </m:e>
                          <m:sub>
                            <m:r>
                              <a:rPr lang="en-US" sz="1588" i="1">
                                <a:solidFill>
                                  <a:schemeClr val="bg1"/>
                                </a:solidFill>
                                <a:latin typeface="Cambria Math" panose="02040503050406030204" pitchFamily="18" charset="0"/>
                              </a:rPr>
                              <m:t>h</m:t>
                            </m:r>
                          </m:sub>
                        </m:sSub>
                      </m:oMath>
                    </a14:m>
                    <a:r>
                      <a:rPr lang="en-US" sz="1588" dirty="0">
                        <a:solidFill>
                          <a:schemeClr val="bg1"/>
                        </a:solidFill>
                      </a:rPr>
                      <a:t>(</a:t>
                    </a:r>
                    <a:r>
                      <a:rPr lang="en-US" sz="1588" dirty="0">
                        <a:solidFill>
                          <a:schemeClr val="bg1"/>
                        </a:solidFill>
                        <a:latin typeface="Palatino Linotype" panose="02040502050505030304" pitchFamily="18" charset="0"/>
                      </a:rPr>
                      <a:t>·</a:t>
                    </a:r>
                    <a:r>
                      <a:rPr lang="en-US" sz="1588" dirty="0">
                        <a:solidFill>
                          <a:schemeClr val="bg1"/>
                        </a:solidFill>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934555" y="3247948"/>
                    <a:ext cx="402880" cy="276944"/>
                  </a:xfrm>
                  <a:prstGeom prst="rect">
                    <a:avLst/>
                  </a:prstGeom>
                  <a:blipFill>
                    <a:blip r:embed="rId7"/>
                    <a:stretch>
                      <a:fillRect l="-25424" t="-27500" r="-33898" b="-50000"/>
                    </a:stretch>
                  </a:blipFill>
                </p:spPr>
                <p:txBody>
                  <a:bodyPr/>
                  <a:lstStyle/>
                  <a:p>
                    <a:r>
                      <a:rPr lang="tr-TR">
                        <a:noFill/>
                      </a:rPr>
                      <a:t> </a:t>
                    </a:r>
                  </a:p>
                </p:txBody>
              </p:sp>
            </mc:Fallback>
          </mc:AlternateContent>
        </p:grpSp>
        <p:cxnSp>
          <p:nvCxnSpPr>
            <p:cNvPr id="27" name="Straight Arrow Connector 26"/>
            <p:cNvCxnSpPr>
              <a:endCxn id="33"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Arrow Connector 27"/>
            <p:cNvCxnSpPr>
              <a:stCxn id="25" idx="0"/>
              <a:endCxn id="33"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extBox 28"/>
                <p:cNvSpPr txBox="1"/>
                <p:nvPr/>
              </p:nvSpPr>
              <p:spPr>
                <a:xfrm>
                  <a:off x="1339667" y="4062374"/>
                  <a:ext cx="329556" cy="276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h</m:t>
                            </m:r>
                          </m:sub>
                        </m:sSub>
                      </m:oMath>
                    </m:oMathPara>
                  </a14:m>
                  <a:endParaRPr lang="en-US" sz="1588" dirty="0"/>
                </a:p>
              </p:txBody>
            </p:sp>
          </mc:Choice>
          <mc:Fallback xmlns="">
            <p:sp>
              <p:nvSpPr>
                <p:cNvPr id="29" name="TextBox 28"/>
                <p:cNvSpPr txBox="1">
                  <a:spLocks noRot="1" noChangeAspect="1" noMove="1" noResize="1" noEditPoints="1" noAdjustHandles="1" noChangeArrowheads="1" noChangeShapeType="1" noTextEdit="1"/>
                </p:cNvSpPr>
                <p:nvPr/>
              </p:nvSpPr>
              <p:spPr>
                <a:xfrm>
                  <a:off x="1339667" y="4062374"/>
                  <a:ext cx="329556" cy="276944"/>
                </a:xfrm>
                <a:prstGeom prst="rect">
                  <a:avLst/>
                </a:prstGeom>
                <a:blipFill>
                  <a:blip r:embed="rId8"/>
                  <a:stretch>
                    <a:fillRect l="-8333" r="-6250" b="-175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776051" y="4897399"/>
                  <a:ext cx="317347" cy="276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𝑥</m:t>
                            </m:r>
                          </m:sub>
                        </m:sSub>
                      </m:oMath>
                    </m:oMathPara>
                  </a14:m>
                  <a:endParaRPr lang="en-US" sz="1588" dirty="0"/>
                </a:p>
              </p:txBody>
            </p:sp>
          </mc:Choice>
          <mc:Fallback xmlns="">
            <p:sp>
              <p:nvSpPr>
                <p:cNvPr id="30" name="TextBox 29"/>
                <p:cNvSpPr txBox="1">
                  <a:spLocks noRot="1" noChangeAspect="1" noMove="1" noResize="1" noEditPoints="1" noAdjustHandles="1" noChangeArrowheads="1" noChangeShapeType="1" noTextEdit="1"/>
                </p:cNvSpPr>
                <p:nvPr/>
              </p:nvSpPr>
              <p:spPr>
                <a:xfrm>
                  <a:off x="1776051" y="4897399"/>
                  <a:ext cx="317347" cy="276944"/>
                </a:xfrm>
                <a:prstGeom prst="rect">
                  <a:avLst/>
                </a:prstGeom>
                <a:blipFill>
                  <a:blip r:embed="rId9"/>
                  <a:stretch>
                    <a:fillRect l="-11111" r="-2222" b="-10000"/>
                  </a:stretch>
                </a:blipFill>
              </p:spPr>
              <p:txBody>
                <a:bodyPr/>
                <a:lstStyle/>
                <a:p>
                  <a:r>
                    <a:rPr lang="tr-TR">
                      <a:noFill/>
                    </a:rPr>
                    <a:t> </a:t>
                  </a:r>
                </a:p>
              </p:txBody>
            </p:sp>
          </mc:Fallback>
        </mc:AlternateContent>
        <p:sp>
          <p:nvSpPr>
            <p:cNvPr id="31" name="TextBox 30"/>
            <p:cNvSpPr txBox="1"/>
            <p:nvPr/>
          </p:nvSpPr>
          <p:spPr>
            <a:xfrm>
              <a:off x="2895600" y="4337827"/>
              <a:ext cx="546273" cy="381588"/>
            </a:xfrm>
            <a:prstGeom prst="rect">
              <a:avLst/>
            </a:prstGeom>
            <a:solidFill>
              <a:schemeClr val="bg1"/>
            </a:solidFill>
            <a:ln w="38100">
              <a:solidFill>
                <a:srgbClr val="C00000"/>
              </a:solidFill>
            </a:ln>
          </p:spPr>
          <p:txBody>
            <a:bodyPr wrap="square" rtlCol="0">
              <a:spAutoFit/>
            </a:bodyPr>
            <a:lstStyle/>
            <a:p>
              <a:pPr algn="ctr"/>
              <a:r>
                <a:rPr lang="en-US" sz="1588" dirty="0"/>
                <a:t>h2</a:t>
              </a:r>
            </a:p>
          </p:txBody>
        </p:sp>
        <p:cxnSp>
          <p:nvCxnSpPr>
            <p:cNvPr id="32" name="Straight Arrow Connector 31"/>
            <p:cNvCxnSpPr>
              <a:stCxn id="33" idx="6"/>
              <a:endCxn id="31" idx="1"/>
            </p:cNvCxnSpPr>
            <p:nvPr/>
          </p:nvCxnSpPr>
          <p:spPr bwMode="auto">
            <a:xfrm>
              <a:off x="2542445" y="4528067"/>
              <a:ext cx="353155" cy="5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5" name="Group 34"/>
          <p:cNvGrpSpPr/>
          <p:nvPr/>
        </p:nvGrpSpPr>
        <p:grpSpPr>
          <a:xfrm>
            <a:off x="5222386" y="4474750"/>
            <a:ext cx="1922168" cy="1593188"/>
            <a:chOff x="1263416" y="4062374"/>
            <a:chExt cx="2178457" cy="1805614"/>
          </a:xfrm>
        </p:grpSpPr>
        <p:sp>
          <p:nvSpPr>
            <p:cNvPr id="36" name="TextBox 35"/>
            <p:cNvSpPr txBox="1"/>
            <p:nvPr/>
          </p:nvSpPr>
          <p:spPr>
            <a:xfrm>
              <a:off x="1956566" y="5486400"/>
              <a:ext cx="528701" cy="381588"/>
            </a:xfrm>
            <a:prstGeom prst="rect">
              <a:avLst/>
            </a:prstGeom>
            <a:solidFill>
              <a:schemeClr val="bg1"/>
            </a:solidFill>
            <a:ln w="38100">
              <a:solidFill>
                <a:srgbClr val="C00000"/>
              </a:solidFill>
            </a:ln>
          </p:spPr>
          <p:txBody>
            <a:bodyPr wrap="square" rtlCol="0">
              <a:spAutoFit/>
            </a:bodyPr>
            <a:lstStyle/>
            <a:p>
              <a:pPr algn="ctr"/>
              <a:r>
                <a:rPr lang="en-US" sz="1588" dirty="0"/>
                <a:t>x3</a:t>
              </a:r>
            </a:p>
          </p:txBody>
        </p:sp>
        <p:grpSp>
          <p:nvGrpSpPr>
            <p:cNvPr id="37" name="Group 36"/>
            <p:cNvGrpSpPr/>
            <p:nvPr/>
          </p:nvGrpSpPr>
          <p:grpSpPr>
            <a:xfrm>
              <a:off x="1905000" y="4247040"/>
              <a:ext cx="637445" cy="562051"/>
              <a:chOff x="3858302" y="3151589"/>
              <a:chExt cx="637445" cy="562051"/>
            </a:xfrm>
          </p:grpSpPr>
          <p:sp>
            <p:nvSpPr>
              <p:cNvPr id="44" name="Oval 43"/>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5" name="TextBox 44"/>
                  <p:cNvSpPr txBox="1"/>
                  <p:nvPr/>
                </p:nvSpPr>
                <p:spPr>
                  <a:xfrm>
                    <a:off x="3934555" y="3247948"/>
                    <a:ext cx="402880" cy="27694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sz="1588" i="1">
                                <a:solidFill>
                                  <a:schemeClr val="bg1"/>
                                </a:solidFill>
                                <a:latin typeface="Cambria Math" panose="02040503050406030204" pitchFamily="18" charset="0"/>
                              </a:rPr>
                            </m:ctrlPr>
                          </m:sSubPr>
                          <m:e>
                            <m:r>
                              <a:rPr lang="en-US" sz="1588" i="1">
                                <a:solidFill>
                                  <a:schemeClr val="bg1"/>
                                </a:solidFill>
                                <a:latin typeface="Cambria Math" panose="02040503050406030204" pitchFamily="18" charset="0"/>
                              </a:rPr>
                              <m:t>𝑓</m:t>
                            </m:r>
                          </m:e>
                          <m:sub>
                            <m:r>
                              <a:rPr lang="en-US" sz="1588" i="1">
                                <a:solidFill>
                                  <a:schemeClr val="bg1"/>
                                </a:solidFill>
                                <a:latin typeface="Cambria Math" panose="02040503050406030204" pitchFamily="18" charset="0"/>
                              </a:rPr>
                              <m:t>h</m:t>
                            </m:r>
                          </m:sub>
                        </m:sSub>
                      </m:oMath>
                    </a14:m>
                    <a:r>
                      <a:rPr lang="en-US" sz="1588" dirty="0">
                        <a:solidFill>
                          <a:schemeClr val="bg1"/>
                        </a:solidFill>
                      </a:rPr>
                      <a:t>(</a:t>
                    </a:r>
                    <a:r>
                      <a:rPr lang="en-US" sz="1588" dirty="0">
                        <a:solidFill>
                          <a:schemeClr val="bg1"/>
                        </a:solidFill>
                        <a:latin typeface="Palatino Linotype" panose="02040502050505030304" pitchFamily="18" charset="0"/>
                      </a:rPr>
                      <a:t>·</a:t>
                    </a:r>
                    <a:r>
                      <a:rPr lang="en-US" sz="1588" dirty="0">
                        <a:solidFill>
                          <a:schemeClr val="bg1"/>
                        </a:solidFill>
                      </a:rPr>
                      <a:t>)</a:t>
                    </a:r>
                  </a:p>
                </p:txBody>
              </p:sp>
            </mc:Choice>
            <mc:Fallback xmlns="">
              <p:sp>
                <p:nvSpPr>
                  <p:cNvPr id="45" name="TextBox 44"/>
                  <p:cNvSpPr txBox="1">
                    <a:spLocks noRot="1" noChangeAspect="1" noMove="1" noResize="1" noEditPoints="1" noAdjustHandles="1" noChangeArrowheads="1" noChangeShapeType="1" noTextEdit="1"/>
                  </p:cNvSpPr>
                  <p:nvPr/>
                </p:nvSpPr>
                <p:spPr>
                  <a:xfrm>
                    <a:off x="3934555" y="3247948"/>
                    <a:ext cx="402880" cy="276944"/>
                  </a:xfrm>
                  <a:prstGeom prst="rect">
                    <a:avLst/>
                  </a:prstGeom>
                  <a:blipFill>
                    <a:blip r:embed="rId10"/>
                    <a:stretch>
                      <a:fillRect l="-27586" t="-27500" r="-34483" b="-50000"/>
                    </a:stretch>
                  </a:blipFill>
                </p:spPr>
                <p:txBody>
                  <a:bodyPr/>
                  <a:lstStyle/>
                  <a:p>
                    <a:r>
                      <a:rPr lang="tr-TR">
                        <a:noFill/>
                      </a:rPr>
                      <a:t> </a:t>
                    </a:r>
                  </a:p>
                </p:txBody>
              </p:sp>
            </mc:Fallback>
          </mc:AlternateContent>
        </p:grpSp>
        <p:cxnSp>
          <p:nvCxnSpPr>
            <p:cNvPr id="38" name="Straight Arrow Connector 37"/>
            <p:cNvCxnSpPr>
              <a:endCxn id="44"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Arrow Connector 38"/>
            <p:cNvCxnSpPr>
              <a:stCxn id="36" idx="0"/>
              <a:endCxn id="44"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1339667" y="4062374"/>
                  <a:ext cx="329556" cy="276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h</m:t>
                            </m:r>
                          </m:sub>
                        </m:sSub>
                      </m:oMath>
                    </m:oMathPara>
                  </a14:m>
                  <a:endParaRPr lang="en-US" sz="1588" dirty="0"/>
                </a:p>
              </p:txBody>
            </p:sp>
          </mc:Choice>
          <mc:Fallback xmlns="">
            <p:sp>
              <p:nvSpPr>
                <p:cNvPr id="40" name="TextBox 39"/>
                <p:cNvSpPr txBox="1">
                  <a:spLocks noRot="1" noChangeAspect="1" noMove="1" noResize="1" noEditPoints="1" noAdjustHandles="1" noChangeArrowheads="1" noChangeShapeType="1" noTextEdit="1"/>
                </p:cNvSpPr>
                <p:nvPr/>
              </p:nvSpPr>
              <p:spPr>
                <a:xfrm>
                  <a:off x="1339667" y="4062374"/>
                  <a:ext cx="329556" cy="276944"/>
                </a:xfrm>
                <a:prstGeom prst="rect">
                  <a:avLst/>
                </a:prstGeom>
                <a:blipFill>
                  <a:blip r:embed="rId11"/>
                  <a:stretch>
                    <a:fillRect l="-10638" r="-6383" b="-175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776051" y="4897399"/>
                  <a:ext cx="317347" cy="276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𝑥</m:t>
                            </m:r>
                          </m:sub>
                        </m:sSub>
                      </m:oMath>
                    </m:oMathPara>
                  </a14:m>
                  <a:endParaRPr lang="en-US" sz="1588" dirty="0"/>
                </a:p>
              </p:txBody>
            </p:sp>
          </mc:Choice>
          <mc:Fallback xmlns="">
            <p:sp>
              <p:nvSpPr>
                <p:cNvPr id="41" name="TextBox 40"/>
                <p:cNvSpPr txBox="1">
                  <a:spLocks noRot="1" noChangeAspect="1" noMove="1" noResize="1" noEditPoints="1" noAdjustHandles="1" noChangeArrowheads="1" noChangeShapeType="1" noTextEdit="1"/>
                </p:cNvSpPr>
                <p:nvPr/>
              </p:nvSpPr>
              <p:spPr>
                <a:xfrm>
                  <a:off x="1776051" y="4897399"/>
                  <a:ext cx="317347" cy="276944"/>
                </a:xfrm>
                <a:prstGeom prst="rect">
                  <a:avLst/>
                </a:prstGeom>
                <a:blipFill>
                  <a:blip r:embed="rId12"/>
                  <a:stretch>
                    <a:fillRect l="-10870" b="-10000"/>
                  </a:stretch>
                </a:blipFill>
              </p:spPr>
              <p:txBody>
                <a:bodyPr/>
                <a:lstStyle/>
                <a:p>
                  <a:r>
                    <a:rPr lang="tr-TR">
                      <a:noFill/>
                    </a:rPr>
                    <a:t> </a:t>
                  </a:r>
                </a:p>
              </p:txBody>
            </p:sp>
          </mc:Fallback>
        </mc:AlternateContent>
        <p:sp>
          <p:nvSpPr>
            <p:cNvPr id="42" name="TextBox 41"/>
            <p:cNvSpPr txBox="1"/>
            <p:nvPr/>
          </p:nvSpPr>
          <p:spPr>
            <a:xfrm>
              <a:off x="2895600" y="4337827"/>
              <a:ext cx="546273" cy="381588"/>
            </a:xfrm>
            <a:prstGeom prst="rect">
              <a:avLst/>
            </a:prstGeom>
            <a:solidFill>
              <a:schemeClr val="bg1"/>
            </a:solidFill>
            <a:ln w="38100">
              <a:solidFill>
                <a:srgbClr val="C00000"/>
              </a:solidFill>
            </a:ln>
          </p:spPr>
          <p:txBody>
            <a:bodyPr wrap="square" rtlCol="0">
              <a:spAutoFit/>
            </a:bodyPr>
            <a:lstStyle/>
            <a:p>
              <a:pPr algn="ctr"/>
              <a:r>
                <a:rPr lang="en-US" sz="1588" dirty="0"/>
                <a:t>h3</a:t>
              </a:r>
            </a:p>
          </p:txBody>
        </p:sp>
        <p:cxnSp>
          <p:nvCxnSpPr>
            <p:cNvPr id="43" name="Straight Arrow Connector 42"/>
            <p:cNvCxnSpPr>
              <a:stCxn id="44" idx="6"/>
              <a:endCxn id="42" idx="1"/>
            </p:cNvCxnSpPr>
            <p:nvPr/>
          </p:nvCxnSpPr>
          <p:spPr bwMode="auto">
            <a:xfrm>
              <a:off x="2542445" y="4528067"/>
              <a:ext cx="353155" cy="5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6" name="Oval 45"/>
          <p:cNvSpPr/>
          <p:nvPr/>
        </p:nvSpPr>
        <p:spPr bwMode="auto">
          <a:xfrm>
            <a:off x="7548363" y="4614140"/>
            <a:ext cx="613741" cy="495927"/>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7" name="TextBox 46"/>
              <p:cNvSpPr txBox="1"/>
              <p:nvPr/>
            </p:nvSpPr>
            <p:spPr>
              <a:xfrm>
                <a:off x="7626133" y="4694245"/>
                <a:ext cx="458203" cy="263983"/>
              </a:xfrm>
              <a:prstGeom prst="rect">
                <a:avLst/>
              </a:prstGeom>
              <a:solidFill>
                <a:srgbClr val="C00000"/>
              </a:solidFill>
            </p:spPr>
            <p:txBody>
              <a:bodyPr wrap="square" lIns="0" tIns="0" rIns="0" bIns="0" rtlCol="0">
                <a:spAutoFit/>
              </a:bodyPr>
              <a:lstStyle/>
              <a:p>
                <a14:m>
                  <m:oMath xmlns:m="http://schemas.openxmlformats.org/officeDocument/2006/math">
                    <m:sSub>
                      <m:sSubPr>
                        <m:ctrlPr>
                          <a:rPr lang="en-US" sz="1588" i="1">
                            <a:solidFill>
                              <a:schemeClr val="bg1"/>
                            </a:solidFill>
                            <a:latin typeface="Cambria Math" panose="02040503050406030204" pitchFamily="18" charset="0"/>
                          </a:rPr>
                        </m:ctrlPr>
                      </m:sSubPr>
                      <m:e>
                        <m:r>
                          <a:rPr lang="en-US" sz="1588" i="1">
                            <a:solidFill>
                              <a:schemeClr val="bg1"/>
                            </a:solidFill>
                            <a:latin typeface="Cambria Math" panose="02040503050406030204" pitchFamily="18" charset="0"/>
                          </a:rPr>
                          <m:t>𝑓</m:t>
                        </m:r>
                      </m:e>
                      <m:sub>
                        <m:r>
                          <a:rPr lang="en-US" sz="1588" i="1">
                            <a:solidFill>
                              <a:schemeClr val="bg1"/>
                            </a:solidFill>
                            <a:latin typeface="Cambria Math" panose="02040503050406030204" pitchFamily="18" charset="0"/>
                          </a:rPr>
                          <m:t>𝑦</m:t>
                        </m:r>
                      </m:sub>
                    </m:sSub>
                  </m:oMath>
                </a14:m>
                <a:r>
                  <a:rPr lang="en-US" sz="1588" dirty="0">
                    <a:solidFill>
                      <a:schemeClr val="bg1"/>
                    </a:solidFill>
                  </a:rPr>
                  <a:t>(</a:t>
                </a:r>
                <a:r>
                  <a:rPr lang="en-US" sz="1588" dirty="0">
                    <a:solidFill>
                      <a:schemeClr val="bg1"/>
                    </a:solidFill>
                    <a:latin typeface="Palatino Linotype" panose="02040502050505030304" pitchFamily="18" charset="0"/>
                  </a:rPr>
                  <a:t>·</a:t>
                </a:r>
                <a:r>
                  <a:rPr lang="en-US" sz="1588" dirty="0">
                    <a:solidFill>
                      <a:schemeClr val="bg1"/>
                    </a:solidFill>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7626133" y="4694245"/>
                <a:ext cx="458203" cy="263983"/>
              </a:xfrm>
              <a:prstGeom prst="rect">
                <a:avLst/>
              </a:prstGeom>
              <a:blipFill>
                <a:blip r:embed="rId13"/>
                <a:stretch>
                  <a:fillRect l="-20000" t="-23256" r="-4000" b="-41860"/>
                </a:stretch>
              </a:blipFill>
            </p:spPr>
            <p:txBody>
              <a:bodyPr/>
              <a:lstStyle/>
              <a:p>
                <a:r>
                  <a:rPr lang="tr-TR">
                    <a:noFill/>
                  </a:rPr>
                  <a:t> </a:t>
                </a:r>
              </a:p>
            </p:txBody>
          </p:sp>
        </mc:Fallback>
      </mc:AlternateContent>
      <p:cxnSp>
        <p:nvCxnSpPr>
          <p:cNvPr id="48" name="Straight Arrow Connector 47"/>
          <p:cNvCxnSpPr>
            <a:stCxn id="42" idx="3"/>
          </p:cNvCxnSpPr>
          <p:nvPr/>
        </p:nvCxnSpPr>
        <p:spPr bwMode="auto">
          <a:xfrm flipV="1">
            <a:off x="7144554" y="4880186"/>
            <a:ext cx="438274" cy="595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Arrow Connector 48"/>
          <p:cNvCxnSpPr>
            <a:endCxn id="51" idx="2"/>
          </p:cNvCxnSpPr>
          <p:nvPr/>
        </p:nvCxnSpPr>
        <p:spPr bwMode="auto">
          <a:xfrm flipV="1">
            <a:off x="7855233" y="4392861"/>
            <a:ext cx="0" cy="2212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0" name="TextBox 49"/>
              <p:cNvSpPr txBox="1"/>
              <p:nvPr/>
            </p:nvSpPr>
            <p:spPr>
              <a:xfrm>
                <a:off x="7148516" y="4475045"/>
                <a:ext cx="286104" cy="2639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panose="02040503050406030204" pitchFamily="18" charset="0"/>
                            </a:rPr>
                            <m:t>𝑤</m:t>
                          </m:r>
                        </m:e>
                        <m:sub>
                          <m:r>
                            <a:rPr lang="en-US" sz="1588" i="1">
                              <a:latin typeface="Cambria Math" panose="02040503050406030204" pitchFamily="18" charset="0"/>
                            </a:rPr>
                            <m:t>𝑦</m:t>
                          </m:r>
                        </m:sub>
                      </m:sSub>
                    </m:oMath>
                  </m:oMathPara>
                </a14:m>
                <a:endParaRPr lang="en-US" sz="1588" dirty="0"/>
              </a:p>
            </p:txBody>
          </p:sp>
        </mc:Choice>
        <mc:Fallback xmlns="">
          <p:sp>
            <p:nvSpPr>
              <p:cNvPr id="50" name="TextBox 49"/>
              <p:cNvSpPr txBox="1">
                <a:spLocks noRot="1" noChangeAspect="1" noMove="1" noResize="1" noEditPoints="1" noAdjustHandles="1" noChangeArrowheads="1" noChangeShapeType="1" noTextEdit="1"/>
              </p:cNvSpPr>
              <p:nvPr/>
            </p:nvSpPr>
            <p:spPr>
              <a:xfrm>
                <a:off x="7148516" y="4475045"/>
                <a:ext cx="286104" cy="263983"/>
              </a:xfrm>
              <a:prstGeom prst="rect">
                <a:avLst/>
              </a:prstGeom>
              <a:blipFill>
                <a:blip r:embed="rId14"/>
                <a:stretch>
                  <a:fillRect l="-10638" r="-6383" b="-20930"/>
                </a:stretch>
              </a:blipFill>
            </p:spPr>
            <p:txBody>
              <a:bodyPr/>
              <a:lstStyle/>
              <a:p>
                <a:r>
                  <a:rPr lang="tr-TR">
                    <a:noFill/>
                  </a:rPr>
                  <a:t> </a:t>
                </a:r>
              </a:p>
            </p:txBody>
          </p:sp>
        </mc:Fallback>
      </mc:AlternateContent>
      <p:sp>
        <p:nvSpPr>
          <p:cNvPr id="51" name="TextBox 50"/>
          <p:cNvSpPr txBox="1"/>
          <p:nvPr/>
        </p:nvSpPr>
        <p:spPr>
          <a:xfrm>
            <a:off x="7262741" y="4056166"/>
            <a:ext cx="1184984" cy="336695"/>
          </a:xfrm>
          <a:prstGeom prst="rect">
            <a:avLst/>
          </a:prstGeom>
          <a:solidFill>
            <a:schemeClr val="bg1"/>
          </a:solidFill>
          <a:ln w="38100">
            <a:solidFill>
              <a:srgbClr val="C00000"/>
            </a:solidFill>
          </a:ln>
        </p:spPr>
        <p:txBody>
          <a:bodyPr wrap="square" rtlCol="0">
            <a:spAutoFit/>
          </a:bodyPr>
          <a:lstStyle/>
          <a:p>
            <a:pPr algn="ctr"/>
            <a:r>
              <a:rPr lang="en-US" sz="1588" dirty="0"/>
              <a:t>OUTPUT</a:t>
            </a:r>
          </a:p>
        </p:txBody>
      </p:sp>
      <p:sp>
        <p:nvSpPr>
          <p:cNvPr id="53" name="TextBox 52">
            <a:extLst>
              <a:ext uri="{FF2B5EF4-FFF2-40B4-BE49-F238E27FC236}">
                <a16:creationId xmlns:a16="http://schemas.microsoft.com/office/drawing/2014/main" id="{AEF606FA-44B1-46D7-B26B-DA5AC11495A4}"/>
              </a:ext>
            </a:extLst>
          </p:cNvPr>
          <p:cNvSpPr txBox="1"/>
          <p:nvPr/>
        </p:nvSpPr>
        <p:spPr>
          <a:xfrm>
            <a:off x="1458713"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mc:AlternateContent xmlns:mc="http://schemas.openxmlformats.org/markup-compatibility/2006" xmlns:a14="http://schemas.microsoft.com/office/drawing/2010/main">
        <mc:Choice Requires="a14">
          <p:sp>
            <p:nvSpPr>
              <p:cNvPr id="54" name="TextBox 53"/>
              <p:cNvSpPr txBox="1"/>
              <p:nvPr/>
            </p:nvSpPr>
            <p:spPr>
              <a:xfrm>
                <a:off x="2430295" y="6161069"/>
                <a:ext cx="3272089" cy="336695"/>
              </a:xfrm>
              <a:prstGeom prst="rect">
                <a:avLst/>
              </a:prstGeom>
              <a:solidFill>
                <a:schemeClr val="bg1"/>
              </a:solidFill>
              <a:ln w="38100">
                <a:solidFill>
                  <a:srgbClr val="C00000"/>
                </a:solidFill>
              </a:ln>
            </p:spPr>
            <p:txBody>
              <a:bodyPr wrap="square" rtlCol="0">
                <a:spAutoFit/>
              </a:bodyPr>
              <a:lstStyle/>
              <a:p>
                <a:r>
                  <a:rPr lang="en-US" sz="1588" dirty="0"/>
                  <a:t>INPUT SEQUENCE: </a:t>
                </a:r>
                <a14:m>
                  <m:oMath xmlns:m="http://schemas.openxmlformats.org/officeDocument/2006/math">
                    <m:sSub>
                      <m:sSubPr>
                        <m:ctrlPr>
                          <a:rPr lang="en-US" sz="1588" i="1" dirty="0">
                            <a:latin typeface="Cambria Math" panose="02040503050406030204" pitchFamily="18" charset="0"/>
                          </a:rPr>
                        </m:ctrlPr>
                      </m:sSubPr>
                      <m:e>
                        <m:r>
                          <a:rPr lang="en-US" sz="1588" i="1" dirty="0">
                            <a:latin typeface="Cambria Math" panose="02040503050406030204" pitchFamily="18" charset="0"/>
                          </a:rPr>
                          <m:t>𝑥</m:t>
                        </m:r>
                      </m:e>
                      <m:sub>
                        <m:r>
                          <a:rPr lang="en-US" sz="1588" i="1" dirty="0">
                            <a:latin typeface="Cambria Math" panose="02040503050406030204" pitchFamily="18" charset="0"/>
                          </a:rPr>
                          <m:t>1</m:t>
                        </m:r>
                      </m:sub>
                    </m:sSub>
                    <m:r>
                      <a:rPr lang="en-US" sz="1588" i="1" dirty="0">
                        <a:latin typeface="Cambria Math" panose="02040503050406030204" pitchFamily="18" charset="0"/>
                      </a:rPr>
                      <m:t>,</m:t>
                    </m:r>
                    <m:sSub>
                      <m:sSubPr>
                        <m:ctrlPr>
                          <a:rPr lang="en-US" sz="1588" i="1" dirty="0">
                            <a:latin typeface="Cambria Math" panose="02040503050406030204" pitchFamily="18" charset="0"/>
                          </a:rPr>
                        </m:ctrlPr>
                      </m:sSubPr>
                      <m:e>
                        <m:r>
                          <a:rPr lang="en-US" sz="1588" i="1" dirty="0">
                            <a:latin typeface="Cambria Math" panose="02040503050406030204" pitchFamily="18" charset="0"/>
                          </a:rPr>
                          <m:t>𝑥</m:t>
                        </m:r>
                      </m:e>
                      <m:sub>
                        <m:r>
                          <a:rPr lang="en-US" sz="1588" i="1" dirty="0">
                            <a:latin typeface="Cambria Math" panose="02040503050406030204" pitchFamily="18" charset="0"/>
                          </a:rPr>
                          <m:t>2</m:t>
                        </m:r>
                      </m:sub>
                    </m:sSub>
                    <m:r>
                      <a:rPr lang="en-US" sz="1588" i="1" dirty="0">
                        <a:latin typeface="Cambria Math" panose="02040503050406030204" pitchFamily="18" charset="0"/>
                      </a:rPr>
                      <m:t>,</m:t>
                    </m:r>
                    <m:sSub>
                      <m:sSubPr>
                        <m:ctrlPr>
                          <a:rPr lang="en-US" sz="1588" i="1" dirty="0">
                            <a:latin typeface="Cambria Math" panose="02040503050406030204" pitchFamily="18" charset="0"/>
                          </a:rPr>
                        </m:ctrlPr>
                      </m:sSubPr>
                      <m:e>
                        <m:r>
                          <a:rPr lang="en-US" sz="1588" i="1" dirty="0">
                            <a:latin typeface="Cambria Math" panose="02040503050406030204" pitchFamily="18" charset="0"/>
                          </a:rPr>
                          <m:t>𝑥</m:t>
                        </m:r>
                      </m:e>
                      <m:sub>
                        <m:r>
                          <a:rPr lang="en-US" sz="1588" i="1" dirty="0">
                            <a:latin typeface="Cambria Math" panose="02040503050406030204" pitchFamily="18" charset="0"/>
                          </a:rPr>
                          <m:t>3</m:t>
                        </m:r>
                      </m:sub>
                    </m:sSub>
                    <m:r>
                      <a:rPr lang="en-US" sz="1588" i="1" dirty="0">
                        <a:latin typeface="Cambria Math" panose="02040503050406030204" pitchFamily="18" charset="0"/>
                      </a:rPr>
                      <m:t>, ….</m:t>
                    </m:r>
                  </m:oMath>
                </a14:m>
                <a:endParaRPr lang="en-US" sz="1588" dirty="0"/>
              </a:p>
            </p:txBody>
          </p:sp>
        </mc:Choice>
        <mc:Fallback xmlns="">
          <p:sp>
            <p:nvSpPr>
              <p:cNvPr id="54" name="TextBox 53"/>
              <p:cNvSpPr txBox="1">
                <a:spLocks noRot="1" noChangeAspect="1" noMove="1" noResize="1" noEditPoints="1" noAdjustHandles="1" noChangeArrowheads="1" noChangeShapeType="1" noTextEdit="1"/>
              </p:cNvSpPr>
              <p:nvPr/>
            </p:nvSpPr>
            <p:spPr>
              <a:xfrm>
                <a:off x="2430295" y="6161069"/>
                <a:ext cx="3272089" cy="336695"/>
              </a:xfrm>
              <a:prstGeom prst="rect">
                <a:avLst/>
              </a:prstGeom>
              <a:blipFill>
                <a:blip r:embed="rId15"/>
                <a:stretch>
                  <a:fillRect l="-554" b="-16393"/>
                </a:stretch>
              </a:blipFill>
              <a:ln w="38100">
                <a:solidFill>
                  <a:srgbClr val="C00000"/>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649322" y="4056166"/>
                <a:ext cx="3948318" cy="581057"/>
              </a:xfrm>
              <a:prstGeom prst="rect">
                <a:avLst/>
              </a:prstGeom>
              <a:solidFill>
                <a:schemeClr val="bg1"/>
              </a:solidFill>
              <a:ln w="38100">
                <a:solidFill>
                  <a:srgbClr val="C00000"/>
                </a:solidFill>
              </a:ln>
            </p:spPr>
            <p:txBody>
              <a:bodyPr wrap="square" rtlCol="0">
                <a:spAutoFit/>
              </a:bodyPr>
              <a:lstStyle/>
              <a:p>
                <a:r>
                  <a:rPr lang="en-US" sz="1588" dirty="0"/>
                  <a:t>HIDDEN STATES SEQUENCE: </a:t>
                </a:r>
                <a14:m>
                  <m:oMath xmlns:m="http://schemas.openxmlformats.org/officeDocument/2006/math">
                    <m:sSub>
                      <m:sSubPr>
                        <m:ctrlPr>
                          <a:rPr lang="en-US" sz="1588" i="1" dirty="0">
                            <a:latin typeface="Cambria Math" panose="02040503050406030204" pitchFamily="18" charset="0"/>
                          </a:rPr>
                        </m:ctrlPr>
                      </m:sSubPr>
                      <m:e>
                        <m:sSub>
                          <m:sSubPr>
                            <m:ctrlPr>
                              <a:rPr lang="en-US" sz="1588" i="1" dirty="0">
                                <a:latin typeface="Cambria Math" panose="02040503050406030204" pitchFamily="18" charset="0"/>
                              </a:rPr>
                            </m:ctrlPr>
                          </m:sSubPr>
                          <m:e>
                            <m:r>
                              <a:rPr lang="en-US" sz="1588" i="1" dirty="0">
                                <a:latin typeface="Cambria Math" panose="02040503050406030204" pitchFamily="18" charset="0"/>
                              </a:rPr>
                              <m:t>h</m:t>
                            </m:r>
                          </m:e>
                          <m:sub>
                            <m:r>
                              <a:rPr lang="en-US" sz="1588" i="1" dirty="0">
                                <a:latin typeface="Cambria Math" panose="02040503050406030204" pitchFamily="18" charset="0"/>
                              </a:rPr>
                              <m:t>𝑜</m:t>
                            </m:r>
                          </m:sub>
                        </m:sSub>
                        <m:r>
                          <a:rPr lang="en-US" sz="1588" i="1" dirty="0">
                            <a:latin typeface="Cambria Math" panose="02040503050406030204" pitchFamily="18" charset="0"/>
                          </a:rPr>
                          <m:t>,</m:t>
                        </m:r>
                        <m:r>
                          <a:rPr lang="en-US" sz="1588" i="1" dirty="0">
                            <a:latin typeface="Cambria Math" panose="02040503050406030204" pitchFamily="18" charset="0"/>
                          </a:rPr>
                          <m:t>h</m:t>
                        </m:r>
                      </m:e>
                      <m:sub>
                        <m:r>
                          <a:rPr lang="en-US" sz="1588" i="1" dirty="0">
                            <a:latin typeface="Cambria Math" panose="02040503050406030204" pitchFamily="18" charset="0"/>
                          </a:rPr>
                          <m:t>1</m:t>
                        </m:r>
                      </m:sub>
                    </m:sSub>
                    <m:r>
                      <a:rPr lang="en-US" sz="1588" i="1" dirty="0">
                        <a:latin typeface="Cambria Math" panose="02040503050406030204" pitchFamily="18" charset="0"/>
                      </a:rPr>
                      <m:t>,</m:t>
                    </m:r>
                    <m:sSub>
                      <m:sSubPr>
                        <m:ctrlPr>
                          <a:rPr lang="en-US" sz="1588" i="1" dirty="0">
                            <a:latin typeface="Cambria Math" panose="02040503050406030204" pitchFamily="18" charset="0"/>
                          </a:rPr>
                        </m:ctrlPr>
                      </m:sSubPr>
                      <m:e>
                        <m:r>
                          <a:rPr lang="en-US" sz="1588" i="1" dirty="0">
                            <a:latin typeface="Cambria Math" panose="02040503050406030204" pitchFamily="18" charset="0"/>
                          </a:rPr>
                          <m:t>h</m:t>
                        </m:r>
                      </m:e>
                      <m:sub>
                        <m:r>
                          <a:rPr lang="en-US" sz="1588" i="1" dirty="0">
                            <a:latin typeface="Cambria Math" panose="02040503050406030204" pitchFamily="18" charset="0"/>
                          </a:rPr>
                          <m:t>2</m:t>
                        </m:r>
                      </m:sub>
                    </m:sSub>
                    <m:r>
                      <a:rPr lang="en-US" sz="1588" i="1" dirty="0">
                        <a:latin typeface="Cambria Math" panose="02040503050406030204" pitchFamily="18" charset="0"/>
                      </a:rPr>
                      <m:t>,</m:t>
                    </m:r>
                    <m:sSub>
                      <m:sSubPr>
                        <m:ctrlPr>
                          <a:rPr lang="en-US" sz="1588" i="1" dirty="0">
                            <a:latin typeface="Cambria Math" panose="02040503050406030204" pitchFamily="18" charset="0"/>
                          </a:rPr>
                        </m:ctrlPr>
                      </m:sSubPr>
                      <m:e>
                        <m:r>
                          <a:rPr lang="en-US" sz="1588" i="1" dirty="0">
                            <a:latin typeface="Cambria Math" panose="02040503050406030204" pitchFamily="18" charset="0"/>
                          </a:rPr>
                          <m:t>h</m:t>
                        </m:r>
                      </m:e>
                      <m:sub>
                        <m:r>
                          <a:rPr lang="en-US" sz="1588" i="1" dirty="0">
                            <a:latin typeface="Cambria Math" panose="02040503050406030204" pitchFamily="18" charset="0"/>
                          </a:rPr>
                          <m:t>3</m:t>
                        </m:r>
                      </m:sub>
                    </m:sSub>
                    <m:r>
                      <a:rPr lang="en-US" sz="1588" i="1" dirty="0">
                        <a:latin typeface="Cambria Math" panose="02040503050406030204" pitchFamily="18" charset="0"/>
                      </a:rPr>
                      <m:t>, ….</m:t>
                    </m:r>
                  </m:oMath>
                </a14:m>
                <a:endParaRPr lang="en-US" sz="1588" dirty="0"/>
              </a:p>
            </p:txBody>
          </p:sp>
        </mc:Choice>
        <mc:Fallback xmlns="">
          <p:sp>
            <p:nvSpPr>
              <p:cNvPr id="55" name="TextBox 54"/>
              <p:cNvSpPr txBox="1">
                <a:spLocks noRot="1" noChangeAspect="1" noMove="1" noResize="1" noEditPoints="1" noAdjustHandles="1" noChangeArrowheads="1" noChangeShapeType="1" noTextEdit="1"/>
              </p:cNvSpPr>
              <p:nvPr/>
            </p:nvSpPr>
            <p:spPr>
              <a:xfrm>
                <a:off x="1649322" y="4056166"/>
                <a:ext cx="3948318" cy="581057"/>
              </a:xfrm>
              <a:prstGeom prst="rect">
                <a:avLst/>
              </a:prstGeom>
              <a:blipFill>
                <a:blip r:embed="rId16"/>
                <a:stretch>
                  <a:fillRect l="-459"/>
                </a:stretch>
              </a:blipFill>
              <a:ln w="38100">
                <a:solidFill>
                  <a:srgbClr val="C00000"/>
                </a:solidFill>
              </a:ln>
            </p:spPr>
            <p:txBody>
              <a:bodyPr/>
              <a:lstStyle/>
              <a:p>
                <a:r>
                  <a:rPr lang="tr-TR">
                    <a:noFill/>
                  </a:rPr>
                  <a:t> </a:t>
                </a:r>
              </a:p>
            </p:txBody>
          </p:sp>
        </mc:Fallback>
      </mc:AlternateContent>
    </p:spTree>
    <p:extLst>
      <p:ext uri="{BB962C8B-B14F-4D97-AF65-F5344CB8AC3E}">
        <p14:creationId xmlns:p14="http://schemas.microsoft.com/office/powerpoint/2010/main" val="4022099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p:txBody>
          <a:bodyPr/>
          <a:lstStyle/>
          <a:p>
            <a:r>
              <a:rPr lang="en-US" dirty="0"/>
              <a:t>RNNs can have one of many inputs and one of many outputs</a:t>
            </a:r>
          </a:p>
        </p:txBody>
      </p:sp>
      <p:sp>
        <p:nvSpPr>
          <p:cNvPr id="11" name="Content Placeholder 10">
            <a:extLst>
              <a:ext uri="{FF2B5EF4-FFF2-40B4-BE49-F238E27FC236}">
                <a16:creationId xmlns:a16="http://schemas.microsoft.com/office/drawing/2014/main" id="{D60E17B0-88CF-430F-AF10-BEB776657C59}"/>
              </a:ext>
            </a:extLst>
          </p:cNvPr>
          <p:cNvSpPr>
            <a:spLocks noGrp="1"/>
          </p:cNvSpPr>
          <p:nvPr>
            <p:ph idx="10"/>
          </p:nvPr>
        </p:nvSpPr>
        <p:spPr/>
        <p:txBody>
          <a:bodyPr/>
          <a:lstStyle/>
          <a:p>
            <a:r>
              <a:rPr lang="en-US" dirty="0"/>
              <a:t>Recurrent Neural Networks</a:t>
            </a:r>
          </a:p>
          <a:p>
            <a:endParaRPr lang="en-US" dirty="0"/>
          </a:p>
        </p:txBody>
      </p:sp>
      <p:pic>
        <p:nvPicPr>
          <p:cNvPr id="4" name="Picture 4" descr="Image result for person riding a motorcycle on a dirt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7228" y="2804155"/>
            <a:ext cx="1653615" cy="102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044" r="69027"/>
          <a:stretch/>
        </p:blipFill>
        <p:spPr>
          <a:xfrm rot="5400000">
            <a:off x="986519" y="2097635"/>
            <a:ext cx="1146702" cy="2362553"/>
          </a:xfrm>
          <a:prstGeom prst="rect">
            <a:avLst/>
          </a:prstGeom>
        </p:spPr>
      </p:pic>
      <p:sp>
        <p:nvSpPr>
          <p:cNvPr id="6" name="TextBox 5"/>
          <p:cNvSpPr txBox="1"/>
          <p:nvPr/>
        </p:nvSpPr>
        <p:spPr>
          <a:xfrm>
            <a:off x="7075836" y="2907632"/>
            <a:ext cx="1906677" cy="907171"/>
          </a:xfrm>
          <a:prstGeom prst="rect">
            <a:avLst/>
          </a:prstGeom>
          <a:noFill/>
        </p:spPr>
        <p:txBody>
          <a:bodyPr wrap="square" rtlCol="0">
            <a:spAutoFit/>
          </a:bodyPr>
          <a:lstStyle/>
          <a:p>
            <a:r>
              <a:rPr lang="en-US" sz="1765" dirty="0"/>
              <a:t>A person riding a motorbike on dirt road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398" r="49558"/>
          <a:stretch/>
        </p:blipFill>
        <p:spPr>
          <a:xfrm rot="5400000">
            <a:off x="925472" y="3421023"/>
            <a:ext cx="1107858" cy="2416787"/>
          </a:xfrm>
          <a:prstGeom prst="rect">
            <a:avLst/>
          </a:prstGeom>
        </p:spPr>
      </p:pic>
      <p:sp>
        <p:nvSpPr>
          <p:cNvPr id="8" name="Rectangle 7"/>
          <p:cNvSpPr/>
          <p:nvPr/>
        </p:nvSpPr>
        <p:spPr>
          <a:xfrm>
            <a:off x="4696726" y="4340479"/>
            <a:ext cx="2379110" cy="581057"/>
          </a:xfrm>
          <a:prstGeom prst="rect">
            <a:avLst/>
          </a:prstGeom>
        </p:spPr>
        <p:txBody>
          <a:bodyPr wrap="square">
            <a:spAutoFit/>
          </a:bodyPr>
          <a:lstStyle/>
          <a:p>
            <a:r>
              <a:rPr lang="en-US" sz="1588" dirty="0">
                <a:solidFill>
                  <a:srgbClr val="111111"/>
                </a:solidFill>
                <a:latin typeface="Amazon Ember"/>
              </a:rPr>
              <a:t>Awesome movie. Highly recommended.</a:t>
            </a:r>
            <a:endParaRPr lang="en-US" sz="1588" dirty="0"/>
          </a:p>
        </p:txBody>
      </p:sp>
      <p:sp>
        <p:nvSpPr>
          <p:cNvPr id="9" name="Rectangle 8"/>
          <p:cNvSpPr/>
          <p:nvPr/>
        </p:nvSpPr>
        <p:spPr>
          <a:xfrm>
            <a:off x="7461526" y="4525638"/>
            <a:ext cx="1359006" cy="336695"/>
          </a:xfrm>
          <a:prstGeom prst="rect">
            <a:avLst/>
          </a:prstGeom>
        </p:spPr>
        <p:txBody>
          <a:bodyPr wrap="square">
            <a:spAutoFit/>
          </a:bodyPr>
          <a:lstStyle/>
          <a:p>
            <a:r>
              <a:rPr lang="en-US" sz="1588" dirty="0">
                <a:solidFill>
                  <a:srgbClr val="111111"/>
                </a:solidFill>
                <a:latin typeface="Amazon Ember"/>
              </a:rPr>
              <a:t>Positive</a:t>
            </a:r>
            <a:endParaRPr lang="en-US" sz="1588"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3982" r="20354"/>
          <a:stretch/>
        </p:blipFill>
        <p:spPr>
          <a:xfrm rot="5400000">
            <a:off x="692342" y="5163661"/>
            <a:ext cx="1406773" cy="1798993"/>
          </a:xfrm>
          <a:prstGeom prst="rect">
            <a:avLst/>
          </a:prstGeom>
        </p:spPr>
      </p:pic>
      <p:sp>
        <p:nvSpPr>
          <p:cNvPr id="12" name="TextBox 11"/>
          <p:cNvSpPr txBox="1"/>
          <p:nvPr/>
        </p:nvSpPr>
        <p:spPr>
          <a:xfrm>
            <a:off x="4957228" y="5729925"/>
            <a:ext cx="1638830" cy="391004"/>
          </a:xfrm>
          <a:prstGeom prst="rect">
            <a:avLst/>
          </a:prstGeom>
          <a:noFill/>
        </p:spPr>
        <p:txBody>
          <a:bodyPr wrap="square" rtlCol="0">
            <a:spAutoFit/>
          </a:bodyPr>
          <a:lstStyle/>
          <a:p>
            <a:r>
              <a:rPr lang="en-US" sz="1941" dirty="0"/>
              <a:t>Happy Diwali</a:t>
            </a:r>
          </a:p>
        </p:txBody>
      </p:sp>
      <p:sp>
        <p:nvSpPr>
          <p:cNvPr id="14" name="Rectangle 5"/>
          <p:cNvSpPr>
            <a:spLocks noChangeArrowheads="1"/>
          </p:cNvSpPr>
          <p:nvPr/>
        </p:nvSpPr>
        <p:spPr bwMode="auto">
          <a:xfrm>
            <a:off x="7484689" y="5818796"/>
            <a:ext cx="1312680" cy="4887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806867" eaLnBrk="0" fontAlgn="base" hangingPunct="0">
              <a:spcBef>
                <a:spcPct val="0"/>
              </a:spcBef>
              <a:spcAft>
                <a:spcPct val="0"/>
              </a:spcAft>
            </a:pPr>
            <a:r>
              <a:rPr lang="hi-IN" altLang="en-US" sz="1588" dirty="0">
                <a:solidFill>
                  <a:srgbClr val="212121"/>
                </a:solidFill>
                <a:latin typeface="inherit"/>
                <a:cs typeface="Mangal"/>
              </a:rPr>
              <a:t>शुभ</a:t>
            </a:r>
            <a:r>
              <a:rPr lang="hi-IN" altLang="en-US" sz="353" dirty="0">
                <a:cs typeface="Mangal"/>
              </a:rPr>
              <a:t> </a:t>
            </a:r>
            <a:r>
              <a:rPr lang="en-US" altLang="en-US" sz="353" dirty="0">
                <a:cs typeface="Mangal"/>
              </a:rPr>
              <a:t>       </a:t>
            </a:r>
            <a:r>
              <a:rPr lang="hi-IN" altLang="en-US" sz="1588" dirty="0">
                <a:solidFill>
                  <a:srgbClr val="212121"/>
                </a:solidFill>
                <a:latin typeface="inherit"/>
              </a:rPr>
              <a:t>दीपावली</a:t>
            </a:r>
            <a:r>
              <a:rPr lang="hi-IN" altLang="en-US" sz="353" dirty="0"/>
              <a:t> </a:t>
            </a:r>
            <a:endParaRPr lang="en-US" altLang="en-US" sz="1588" dirty="0">
              <a:latin typeface="Arial" panose="020B0604020202020204" pitchFamily="34" charset="0"/>
            </a:endParaRPr>
          </a:p>
          <a:p>
            <a:pPr defTabSz="806867" eaLnBrk="0" fontAlgn="base" hangingPunct="0">
              <a:spcBef>
                <a:spcPct val="0"/>
              </a:spcBef>
              <a:spcAft>
                <a:spcPct val="0"/>
              </a:spcAft>
            </a:pPr>
            <a:endParaRPr lang="en-US" altLang="en-US" sz="1588" dirty="0">
              <a:latin typeface="Arial" panose="020B0604020202020204" pitchFamily="34" charset="0"/>
            </a:endParaRPr>
          </a:p>
        </p:txBody>
      </p:sp>
      <p:sp>
        <p:nvSpPr>
          <p:cNvPr id="16" name="TextBox 15"/>
          <p:cNvSpPr txBox="1"/>
          <p:nvPr/>
        </p:nvSpPr>
        <p:spPr>
          <a:xfrm>
            <a:off x="3002843" y="3043417"/>
            <a:ext cx="1277471" cy="635559"/>
          </a:xfrm>
          <a:prstGeom prst="rect">
            <a:avLst/>
          </a:prstGeom>
          <a:solidFill>
            <a:srgbClr val="C00000"/>
          </a:solidFill>
        </p:spPr>
        <p:txBody>
          <a:bodyPr wrap="square" rtlCol="0">
            <a:spAutoFit/>
          </a:bodyPr>
          <a:lstStyle/>
          <a:p>
            <a:pPr algn="ctr"/>
            <a:r>
              <a:rPr lang="en-US" sz="1765" dirty="0">
                <a:solidFill>
                  <a:schemeClr val="bg1"/>
                </a:solidFill>
              </a:rPr>
              <a:t>Image Captioning</a:t>
            </a:r>
          </a:p>
        </p:txBody>
      </p:sp>
      <p:sp>
        <p:nvSpPr>
          <p:cNvPr id="17" name="TextBox 16"/>
          <p:cNvSpPr txBox="1"/>
          <p:nvPr/>
        </p:nvSpPr>
        <p:spPr>
          <a:xfrm>
            <a:off x="3002843" y="4254863"/>
            <a:ext cx="1277471" cy="635559"/>
          </a:xfrm>
          <a:prstGeom prst="rect">
            <a:avLst/>
          </a:prstGeom>
          <a:solidFill>
            <a:srgbClr val="C00000"/>
          </a:solidFill>
        </p:spPr>
        <p:txBody>
          <a:bodyPr wrap="square" rtlCol="0">
            <a:spAutoFit/>
          </a:bodyPr>
          <a:lstStyle/>
          <a:p>
            <a:pPr algn="ctr"/>
            <a:r>
              <a:rPr lang="en-US" sz="1765" dirty="0">
                <a:solidFill>
                  <a:schemeClr val="bg1"/>
                </a:solidFill>
              </a:rPr>
              <a:t>Sentiment Analysis</a:t>
            </a:r>
          </a:p>
        </p:txBody>
      </p:sp>
      <p:sp>
        <p:nvSpPr>
          <p:cNvPr id="18" name="TextBox 17"/>
          <p:cNvSpPr txBox="1"/>
          <p:nvPr/>
        </p:nvSpPr>
        <p:spPr>
          <a:xfrm>
            <a:off x="3092992" y="5629505"/>
            <a:ext cx="1277471" cy="635559"/>
          </a:xfrm>
          <a:prstGeom prst="rect">
            <a:avLst/>
          </a:prstGeom>
          <a:solidFill>
            <a:srgbClr val="C00000"/>
          </a:solidFill>
        </p:spPr>
        <p:txBody>
          <a:bodyPr wrap="square" rtlCol="0">
            <a:spAutoFit/>
          </a:bodyPr>
          <a:lstStyle/>
          <a:p>
            <a:pPr algn="ctr"/>
            <a:r>
              <a:rPr lang="en-US" sz="1765" dirty="0">
                <a:solidFill>
                  <a:schemeClr val="bg1"/>
                </a:solidFill>
              </a:rPr>
              <a:t>Machine Translation</a:t>
            </a:r>
          </a:p>
        </p:txBody>
      </p:sp>
      <p:cxnSp>
        <p:nvCxnSpPr>
          <p:cNvPr id="20" name="Straight Connector 19"/>
          <p:cNvCxnSpPr/>
          <p:nvPr/>
        </p:nvCxnSpPr>
        <p:spPr>
          <a:xfrm>
            <a:off x="255189" y="4000828"/>
            <a:ext cx="8700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1652" y="5271558"/>
            <a:ext cx="8700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1652" y="2730099"/>
            <a:ext cx="870082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2739" y="2348880"/>
            <a:ext cx="1143656" cy="336695"/>
          </a:xfrm>
          <a:prstGeom prst="rect">
            <a:avLst/>
          </a:prstGeom>
          <a:noFill/>
          <a:ln>
            <a:solidFill>
              <a:schemeClr val="accent6">
                <a:lumMod val="75000"/>
              </a:schemeClr>
            </a:solidFill>
          </a:ln>
        </p:spPr>
        <p:txBody>
          <a:bodyPr wrap="square" rtlCol="0">
            <a:spAutoFit/>
          </a:bodyPr>
          <a:lstStyle/>
          <a:p>
            <a:pPr algn="ctr"/>
            <a:r>
              <a:rPr lang="en-US" sz="1588" dirty="0">
                <a:solidFill>
                  <a:schemeClr val="accent6">
                    <a:lumMod val="75000"/>
                  </a:schemeClr>
                </a:solidFill>
              </a:rPr>
              <a:t>RNN</a:t>
            </a:r>
          </a:p>
        </p:txBody>
      </p:sp>
      <p:sp>
        <p:nvSpPr>
          <p:cNvPr id="24" name="TextBox 23"/>
          <p:cNvSpPr txBox="1"/>
          <p:nvPr/>
        </p:nvSpPr>
        <p:spPr>
          <a:xfrm>
            <a:off x="3069757" y="2348880"/>
            <a:ext cx="1375171" cy="336695"/>
          </a:xfrm>
          <a:prstGeom prst="rect">
            <a:avLst/>
          </a:prstGeom>
          <a:noFill/>
          <a:ln>
            <a:solidFill>
              <a:schemeClr val="accent6">
                <a:lumMod val="75000"/>
              </a:schemeClr>
            </a:solidFill>
          </a:ln>
        </p:spPr>
        <p:txBody>
          <a:bodyPr wrap="square" rtlCol="0">
            <a:spAutoFit/>
          </a:bodyPr>
          <a:lstStyle/>
          <a:p>
            <a:pPr algn="ctr"/>
            <a:r>
              <a:rPr lang="en-US" sz="1588" dirty="0">
                <a:solidFill>
                  <a:schemeClr val="accent6">
                    <a:lumMod val="75000"/>
                  </a:schemeClr>
                </a:solidFill>
              </a:rPr>
              <a:t>Application</a:t>
            </a:r>
          </a:p>
        </p:txBody>
      </p:sp>
      <p:sp>
        <p:nvSpPr>
          <p:cNvPr id="25" name="TextBox 24"/>
          <p:cNvSpPr txBox="1"/>
          <p:nvPr/>
        </p:nvSpPr>
        <p:spPr>
          <a:xfrm>
            <a:off x="5102924" y="2348880"/>
            <a:ext cx="1375171" cy="336695"/>
          </a:xfrm>
          <a:prstGeom prst="rect">
            <a:avLst/>
          </a:prstGeom>
          <a:noFill/>
          <a:ln>
            <a:solidFill>
              <a:schemeClr val="accent6">
                <a:lumMod val="75000"/>
              </a:schemeClr>
            </a:solidFill>
          </a:ln>
        </p:spPr>
        <p:txBody>
          <a:bodyPr wrap="square" rtlCol="0">
            <a:spAutoFit/>
          </a:bodyPr>
          <a:lstStyle/>
          <a:p>
            <a:pPr algn="ctr"/>
            <a:r>
              <a:rPr lang="en-US" sz="1588" dirty="0">
                <a:solidFill>
                  <a:schemeClr val="accent6">
                    <a:lumMod val="75000"/>
                  </a:schemeClr>
                </a:solidFill>
              </a:rPr>
              <a:t>Input</a:t>
            </a:r>
          </a:p>
        </p:txBody>
      </p:sp>
      <p:sp>
        <p:nvSpPr>
          <p:cNvPr id="26" name="TextBox 25"/>
          <p:cNvSpPr txBox="1"/>
          <p:nvPr/>
        </p:nvSpPr>
        <p:spPr>
          <a:xfrm>
            <a:off x="7075836" y="2326372"/>
            <a:ext cx="1375171" cy="336695"/>
          </a:xfrm>
          <a:prstGeom prst="rect">
            <a:avLst/>
          </a:prstGeom>
          <a:noFill/>
          <a:ln>
            <a:solidFill>
              <a:schemeClr val="accent6">
                <a:lumMod val="75000"/>
              </a:schemeClr>
            </a:solidFill>
          </a:ln>
        </p:spPr>
        <p:txBody>
          <a:bodyPr wrap="square" rtlCol="0">
            <a:spAutoFit/>
          </a:bodyPr>
          <a:lstStyle/>
          <a:p>
            <a:pPr algn="ctr"/>
            <a:r>
              <a:rPr lang="en-US" sz="1588" dirty="0">
                <a:solidFill>
                  <a:schemeClr val="accent6">
                    <a:lumMod val="75000"/>
                  </a:schemeClr>
                </a:solidFill>
              </a:rPr>
              <a:t>Output</a:t>
            </a:r>
          </a:p>
        </p:txBody>
      </p:sp>
      <p:sp>
        <p:nvSpPr>
          <p:cNvPr id="27" name="TextBox 26">
            <a:extLst>
              <a:ext uri="{FF2B5EF4-FFF2-40B4-BE49-F238E27FC236}">
                <a16:creationId xmlns:a16="http://schemas.microsoft.com/office/drawing/2014/main" id="{BDE1974B-879F-48AA-A3D5-6FC01447B0F1}"/>
              </a:ext>
            </a:extLst>
          </p:cNvPr>
          <p:cNvSpPr txBox="1"/>
          <p:nvPr/>
        </p:nvSpPr>
        <p:spPr>
          <a:xfrm>
            <a:off x="1458713"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a:t>
            </a:r>
            <a:r>
              <a:rPr lang="en-US" sz="882" dirty="0" err="1"/>
              <a:t>SIngh</a:t>
            </a:r>
            <a:r>
              <a:rPr lang="en-US" sz="882" dirty="0"/>
              <a:t>– Deep Learning</a:t>
            </a:r>
          </a:p>
        </p:txBody>
      </p:sp>
    </p:spTree>
    <p:extLst>
      <p:ext uri="{BB962C8B-B14F-4D97-AF65-F5344CB8AC3E}">
        <p14:creationId xmlns:p14="http://schemas.microsoft.com/office/powerpoint/2010/main" val="1086845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Bidirectional RNNs</a:t>
            </a:r>
          </a:p>
        </p:txBody>
      </p:sp>
      <p:sp>
        <p:nvSpPr>
          <p:cNvPr id="3" name="Content Placeholder 2"/>
          <p:cNvSpPr>
            <a:spLocks noGrp="1"/>
          </p:cNvSpPr>
          <p:nvPr>
            <p:ph idx="1"/>
          </p:nvPr>
        </p:nvSpPr>
        <p:spPr/>
        <p:txBody>
          <a:bodyPr/>
          <a:lstStyle/>
          <a:p>
            <a:r>
              <a:rPr lang="en-US" b="1" i="1" dirty="0">
                <a:solidFill>
                  <a:srgbClr val="0070C0"/>
                </a:solidFill>
              </a:rPr>
              <a:t>Bidirectional RNNs </a:t>
            </a:r>
            <a:r>
              <a:rPr lang="en-US" dirty="0"/>
              <a:t>incorporate both forward and backward passes through sequential data</a:t>
            </a:r>
          </a:p>
          <a:p>
            <a:pPr lvl="1"/>
            <a:r>
              <a:rPr lang="en-US" dirty="0"/>
              <a:t>The output may not only depend on the previous elements in the sequence,  but also on future elements in the sequence</a:t>
            </a:r>
          </a:p>
          <a:p>
            <a:pPr lvl="1"/>
            <a:r>
              <a:rPr lang="en-US" dirty="0"/>
              <a:t>It resembles two RNNs stacked on top of each other</a:t>
            </a:r>
          </a:p>
          <a:p>
            <a:endParaRPr lang="en-US" dirty="0"/>
          </a:p>
        </p:txBody>
      </p:sp>
      <p:sp>
        <p:nvSpPr>
          <p:cNvPr id="12" name="Content Placeholder 11">
            <a:extLst>
              <a:ext uri="{FF2B5EF4-FFF2-40B4-BE49-F238E27FC236}">
                <a16:creationId xmlns:a16="http://schemas.microsoft.com/office/drawing/2014/main" id="{3651143A-37E2-432B-8CD0-25B489455F91}"/>
              </a:ext>
            </a:extLst>
          </p:cNvPr>
          <p:cNvSpPr>
            <a:spLocks noGrp="1"/>
          </p:cNvSpPr>
          <p:nvPr>
            <p:ph idx="10"/>
          </p:nvPr>
        </p:nvSpPr>
        <p:spPr/>
        <p:txBody>
          <a:bodyPr/>
          <a:lstStyle/>
          <a:p>
            <a:r>
              <a:rPr lang="en-US" dirty="0"/>
              <a:t>Recurrent Neural Networks</a:t>
            </a:r>
          </a:p>
          <a:p>
            <a:endParaRPr lang="en-US" dirty="0"/>
          </a:p>
        </p:txBody>
      </p:sp>
      <mc:AlternateContent xmlns:mc="http://schemas.openxmlformats.org/markup-compatibility/2006" xmlns:a14="http://schemas.microsoft.com/office/drawing/2010/main">
        <mc:Choice Requires="a14">
          <p:sp>
            <p:nvSpPr>
              <p:cNvPr id="5" name="Ορθογώνιο 17"/>
              <p:cNvSpPr/>
              <p:nvPr/>
            </p:nvSpPr>
            <p:spPr>
              <a:xfrm>
                <a:off x="840571" y="5553093"/>
                <a:ext cx="7310655" cy="336695"/>
              </a:xfrm>
              <a:prstGeom prst="rect">
                <a:avLst/>
              </a:prstGeom>
            </p:spPr>
            <p:txBody>
              <a:bodyPr wrap="square">
                <a:spAutoFit/>
              </a:bodyPr>
              <a:lstStyle/>
              <a:p>
                <a:pPr defTabSz="806867"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1588" i="1">
                          <a:latin typeface="Cambria Math" charset="0"/>
                        </a:rPr>
                        <m:t> </m:t>
                      </m:r>
                    </m:oMath>
                  </m:oMathPara>
                </a14:m>
                <a:endParaRPr lang="el-GR" altLang="el-GR" sz="1588" dirty="0"/>
              </a:p>
            </p:txBody>
          </p:sp>
        </mc:Choice>
        <mc:Fallback xmlns="">
          <p:sp>
            <p:nvSpPr>
              <p:cNvPr id="5" name="Ορθογώνιο 17"/>
              <p:cNvSpPr>
                <a:spLocks noRot="1" noChangeAspect="1" noMove="1" noResize="1" noEditPoints="1" noAdjustHandles="1" noChangeArrowheads="1" noChangeShapeType="1" noTextEdit="1"/>
              </p:cNvSpPr>
              <p:nvPr/>
            </p:nvSpPr>
            <p:spPr>
              <a:xfrm>
                <a:off x="840571" y="5553093"/>
                <a:ext cx="7310655" cy="336695"/>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Ορθογώνιο 18"/>
              <p:cNvSpPr/>
              <p:nvPr/>
            </p:nvSpPr>
            <p:spPr>
              <a:xfrm>
                <a:off x="5186340" y="4258610"/>
                <a:ext cx="2926891" cy="372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acc>
                            <m:accPr>
                              <m:chr m:val="⃖"/>
                              <m:ctrlPr>
                                <a:rPr lang="en-US" sz="1588" i="1">
                                  <a:latin typeface="Cambria Math" panose="02040503050406030204" pitchFamily="18" charset="0"/>
                                </a:rPr>
                              </m:ctrlPr>
                            </m:accPr>
                            <m:e>
                              <m:r>
                                <a:rPr lang="en-US" sz="1588" i="1">
                                  <a:latin typeface="Cambria Math" charset="0"/>
                                </a:rPr>
                                <m:t>h</m:t>
                              </m:r>
                            </m:e>
                          </m:acc>
                        </m:e>
                        <m:sub>
                          <m:r>
                            <a:rPr lang="en-US" sz="1588" i="1">
                              <a:latin typeface="Cambria Math" charset="0"/>
                            </a:rPr>
                            <m:t>𝑡</m:t>
                          </m:r>
                        </m:sub>
                      </m:sSub>
                      <m:r>
                        <a:rPr lang="en-US" sz="1588" i="1">
                          <a:latin typeface="Cambria Math" charset="0"/>
                        </a:rPr>
                        <m:t>=  </m:t>
                      </m:r>
                      <m:r>
                        <a:rPr lang="el-GR" sz="1588" i="1">
                          <a:latin typeface="Cambria Math" charset="0"/>
                        </a:rPr>
                        <m:t>𝜎</m:t>
                      </m:r>
                      <m:r>
                        <a:rPr lang="el-GR" sz="1588" i="1">
                          <a:latin typeface="Cambria Math" charset="0"/>
                        </a:rPr>
                        <m:t>(</m:t>
                      </m:r>
                      <m:sSup>
                        <m:sSupPr>
                          <m:ctrlPr>
                            <a:rPr lang="el-GR" sz="1588" i="1">
                              <a:latin typeface="Cambria Math" panose="02040503050406030204" pitchFamily="18" charset="0"/>
                            </a:rPr>
                          </m:ctrlPr>
                        </m:sSupPr>
                        <m:e>
                          <m:acc>
                            <m:accPr>
                              <m:chr m:val="⃖"/>
                              <m:ctrlPr>
                                <a:rPr lang="el-GR" sz="1588" i="1">
                                  <a:latin typeface="Cambria Math" panose="02040503050406030204" pitchFamily="18" charset="0"/>
                                </a:rPr>
                              </m:ctrlPr>
                            </m:accPr>
                            <m:e>
                              <m:r>
                                <a:rPr lang="en-US" sz="1588" i="1">
                                  <a:latin typeface="Cambria Math" charset="0"/>
                                </a:rPr>
                                <m:t>𝑊</m:t>
                              </m:r>
                            </m:e>
                          </m:acc>
                        </m:e>
                        <m:sup>
                          <m:r>
                            <a:rPr lang="en-US" sz="1588" i="1">
                              <a:latin typeface="Cambria Math" charset="0"/>
                            </a:rPr>
                            <m:t>(</m:t>
                          </m:r>
                          <m:r>
                            <a:rPr lang="en-US" sz="1588" i="1">
                              <a:latin typeface="Cambria Math" charset="0"/>
                            </a:rPr>
                            <m:t>hh</m:t>
                          </m:r>
                          <m:r>
                            <a:rPr lang="en-US" sz="1588" i="1">
                              <a:latin typeface="Cambria Math" charset="0"/>
                            </a:rPr>
                            <m:t>)</m:t>
                          </m:r>
                        </m:sup>
                      </m:sSup>
                      <m:sSub>
                        <m:sSubPr>
                          <m:ctrlPr>
                            <a:rPr lang="en-US" sz="1588" i="1">
                              <a:latin typeface="Cambria Math" panose="02040503050406030204" pitchFamily="18" charset="0"/>
                            </a:rPr>
                          </m:ctrlPr>
                        </m:sSubPr>
                        <m:e>
                          <m:acc>
                            <m:accPr>
                              <m:chr m:val="⃖"/>
                              <m:ctrlPr>
                                <a:rPr lang="en-US" sz="1588" i="1">
                                  <a:latin typeface="Cambria Math" panose="02040503050406030204" pitchFamily="18" charset="0"/>
                                </a:rPr>
                              </m:ctrlPr>
                            </m:accPr>
                            <m:e>
                              <m:r>
                                <a:rPr lang="en-US" sz="1588" i="1">
                                  <a:latin typeface="Cambria Math" charset="0"/>
                                </a:rPr>
                                <m:t>h</m:t>
                              </m:r>
                            </m:e>
                          </m:acc>
                        </m:e>
                        <m:sub>
                          <m:r>
                            <a:rPr lang="en-US" sz="1588" i="1">
                              <a:latin typeface="Cambria Math" charset="0"/>
                            </a:rPr>
                            <m:t>𝑡</m:t>
                          </m:r>
                          <m:r>
                            <a:rPr lang="en-US" sz="1588" i="1">
                              <a:latin typeface="Cambria Math" charset="0"/>
                            </a:rPr>
                            <m:t>+1</m:t>
                          </m:r>
                        </m:sub>
                      </m:sSub>
                      <m:r>
                        <a:rPr lang="en-US" sz="1588" i="1">
                          <a:latin typeface="Cambria Math" charset="0"/>
                        </a:rPr>
                        <m:t>+</m:t>
                      </m:r>
                      <m:sSup>
                        <m:sSupPr>
                          <m:ctrlPr>
                            <a:rPr lang="el-GR" sz="1588" i="1">
                              <a:latin typeface="Cambria Math" panose="02040503050406030204" pitchFamily="18" charset="0"/>
                            </a:rPr>
                          </m:ctrlPr>
                        </m:sSupPr>
                        <m:e>
                          <m:acc>
                            <m:accPr>
                              <m:chr m:val="⃖"/>
                              <m:ctrlPr>
                                <a:rPr lang="el-GR" sz="1588" i="1">
                                  <a:latin typeface="Cambria Math" panose="02040503050406030204" pitchFamily="18" charset="0"/>
                                </a:rPr>
                              </m:ctrlPr>
                            </m:accPr>
                            <m:e>
                              <m:r>
                                <a:rPr lang="en-US" sz="1588" i="1">
                                  <a:latin typeface="Cambria Math" charset="0"/>
                                </a:rPr>
                                <m:t>𝑊</m:t>
                              </m:r>
                            </m:e>
                          </m:acc>
                        </m:e>
                        <m:sup>
                          <m:r>
                            <a:rPr lang="en-US" sz="1588" i="1">
                              <a:latin typeface="Cambria Math" charset="0"/>
                            </a:rPr>
                            <m:t>(</m:t>
                          </m:r>
                          <m:r>
                            <a:rPr lang="en-US" sz="1588" i="1">
                              <a:latin typeface="Cambria Math" charset="0"/>
                            </a:rPr>
                            <m:t>h𝑥</m:t>
                          </m:r>
                          <m:r>
                            <a:rPr lang="en-US" sz="1588" i="1">
                              <a:latin typeface="Cambria Math" charset="0"/>
                            </a:rPr>
                            <m:t>)</m:t>
                          </m:r>
                        </m:sup>
                      </m:sSup>
                      <m:sSub>
                        <m:sSubPr>
                          <m:ctrlPr>
                            <a:rPr lang="en-US" sz="1588" i="1">
                              <a:latin typeface="Cambria Math" panose="02040503050406030204" pitchFamily="18" charset="0"/>
                            </a:rPr>
                          </m:ctrlPr>
                        </m:sSubPr>
                        <m:e>
                          <m:r>
                            <a:rPr lang="en-US" sz="1588" i="1">
                              <a:latin typeface="Cambria Math" charset="0"/>
                            </a:rPr>
                            <m:t>𝑥</m:t>
                          </m:r>
                        </m:e>
                        <m:sub>
                          <m:r>
                            <a:rPr lang="en-US" sz="1588" i="1">
                              <a:latin typeface="Cambria Math" charset="0"/>
                            </a:rPr>
                            <m:t>𝑡</m:t>
                          </m:r>
                        </m:sub>
                      </m:sSub>
                      <m:r>
                        <a:rPr lang="en-US" sz="1588" i="1">
                          <a:latin typeface="Cambria Math" charset="0"/>
                        </a:rPr>
                        <m:t>)</m:t>
                      </m:r>
                    </m:oMath>
                  </m:oMathPara>
                </a14:m>
                <a:endParaRPr lang="el-GR" sz="1588" dirty="0"/>
              </a:p>
            </p:txBody>
          </p:sp>
        </mc:Choice>
        <mc:Fallback xmlns="">
          <p:sp>
            <p:nvSpPr>
              <p:cNvPr id="6" name="Ορθογώνιο 18"/>
              <p:cNvSpPr>
                <a:spLocks noRot="1" noChangeAspect="1" noMove="1" noResize="1" noEditPoints="1" noAdjustHandles="1" noChangeArrowheads="1" noChangeShapeType="1" noTextEdit="1"/>
              </p:cNvSpPr>
              <p:nvPr/>
            </p:nvSpPr>
            <p:spPr>
              <a:xfrm>
                <a:off x="5186340" y="4258610"/>
                <a:ext cx="2926891" cy="372859"/>
              </a:xfrm>
              <a:prstGeom prst="rect">
                <a:avLst/>
              </a:prstGeom>
              <a:blipFill>
                <a:blip r:embed="rId4"/>
                <a:stretch>
                  <a:fillRect b="-983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Ορθογώνιο 19"/>
              <p:cNvSpPr/>
              <p:nvPr/>
            </p:nvSpPr>
            <p:spPr>
              <a:xfrm>
                <a:off x="5243604" y="3781165"/>
                <a:ext cx="2926891" cy="372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acc>
                            <m:accPr>
                              <m:chr m:val="⃑"/>
                              <m:ctrlPr>
                                <a:rPr lang="en-US" sz="1588" i="1">
                                  <a:latin typeface="Cambria Math" panose="02040503050406030204" pitchFamily="18" charset="0"/>
                                </a:rPr>
                              </m:ctrlPr>
                            </m:accPr>
                            <m:e>
                              <m:r>
                                <a:rPr lang="en-US" sz="1588" i="1">
                                  <a:latin typeface="Cambria Math" charset="0"/>
                                </a:rPr>
                                <m:t>h</m:t>
                              </m:r>
                            </m:e>
                          </m:acc>
                        </m:e>
                        <m:sub>
                          <m:r>
                            <a:rPr lang="en-US" sz="1588" i="1">
                              <a:latin typeface="Cambria Math" charset="0"/>
                            </a:rPr>
                            <m:t>𝑡</m:t>
                          </m:r>
                        </m:sub>
                      </m:sSub>
                      <m:r>
                        <a:rPr lang="en-US" sz="1588" i="1">
                          <a:latin typeface="Cambria Math" charset="0"/>
                        </a:rPr>
                        <m:t>=  </m:t>
                      </m:r>
                      <m:r>
                        <a:rPr lang="el-GR" sz="1588" i="1">
                          <a:latin typeface="Cambria Math" charset="0"/>
                        </a:rPr>
                        <m:t>𝜎</m:t>
                      </m:r>
                      <m:r>
                        <a:rPr lang="el-GR" sz="1588" i="1">
                          <a:latin typeface="Cambria Math" charset="0"/>
                        </a:rPr>
                        <m:t>(</m:t>
                      </m:r>
                      <m:sSup>
                        <m:sSupPr>
                          <m:ctrlPr>
                            <a:rPr lang="el-GR" sz="1588" i="1">
                              <a:latin typeface="Cambria Math" panose="02040503050406030204" pitchFamily="18" charset="0"/>
                            </a:rPr>
                          </m:ctrlPr>
                        </m:sSupPr>
                        <m:e>
                          <m:acc>
                            <m:accPr>
                              <m:chr m:val="⃑"/>
                              <m:ctrlPr>
                                <a:rPr lang="el-GR" sz="1588" i="1">
                                  <a:latin typeface="Cambria Math" panose="02040503050406030204" pitchFamily="18" charset="0"/>
                                </a:rPr>
                              </m:ctrlPr>
                            </m:accPr>
                            <m:e>
                              <m:r>
                                <a:rPr lang="en-US" sz="1588" i="1">
                                  <a:latin typeface="Cambria Math" charset="0"/>
                                </a:rPr>
                                <m:t>𝑊</m:t>
                              </m:r>
                            </m:e>
                          </m:acc>
                        </m:e>
                        <m:sup>
                          <m:r>
                            <a:rPr lang="en-US" sz="1588" i="1">
                              <a:latin typeface="Cambria Math" charset="0"/>
                            </a:rPr>
                            <m:t>(</m:t>
                          </m:r>
                          <m:r>
                            <a:rPr lang="en-US" sz="1588" i="1">
                              <a:latin typeface="Cambria Math" charset="0"/>
                            </a:rPr>
                            <m:t>hh</m:t>
                          </m:r>
                          <m:r>
                            <a:rPr lang="en-US" sz="1588" i="1">
                              <a:latin typeface="Cambria Math" charset="0"/>
                            </a:rPr>
                            <m:t>)</m:t>
                          </m:r>
                        </m:sup>
                      </m:sSup>
                      <m:sSub>
                        <m:sSubPr>
                          <m:ctrlPr>
                            <a:rPr lang="en-US" sz="1588" i="1">
                              <a:latin typeface="Cambria Math" panose="02040503050406030204" pitchFamily="18" charset="0"/>
                            </a:rPr>
                          </m:ctrlPr>
                        </m:sSubPr>
                        <m:e>
                          <m:acc>
                            <m:accPr>
                              <m:chr m:val="⃑"/>
                              <m:ctrlPr>
                                <a:rPr lang="en-US" sz="1588" i="1">
                                  <a:latin typeface="Cambria Math" panose="02040503050406030204" pitchFamily="18" charset="0"/>
                                </a:rPr>
                              </m:ctrlPr>
                            </m:accPr>
                            <m:e>
                              <m:r>
                                <a:rPr lang="en-US" sz="1588" i="1">
                                  <a:latin typeface="Cambria Math" charset="0"/>
                                </a:rPr>
                                <m:t>h</m:t>
                              </m:r>
                            </m:e>
                          </m:acc>
                        </m:e>
                        <m:sub>
                          <m:r>
                            <a:rPr lang="en-US" sz="1588" i="1">
                              <a:latin typeface="Cambria Math" charset="0"/>
                            </a:rPr>
                            <m:t>𝑡</m:t>
                          </m:r>
                          <m:r>
                            <a:rPr lang="en-US" sz="1588" i="1">
                              <a:latin typeface="Cambria Math" charset="0"/>
                            </a:rPr>
                            <m:t>−1</m:t>
                          </m:r>
                        </m:sub>
                      </m:sSub>
                      <m:r>
                        <a:rPr lang="en-US" sz="1588" i="1">
                          <a:latin typeface="Cambria Math" charset="0"/>
                        </a:rPr>
                        <m:t>+</m:t>
                      </m:r>
                      <m:sSup>
                        <m:sSupPr>
                          <m:ctrlPr>
                            <a:rPr lang="el-GR" sz="1588" i="1">
                              <a:latin typeface="Cambria Math" panose="02040503050406030204" pitchFamily="18" charset="0"/>
                            </a:rPr>
                          </m:ctrlPr>
                        </m:sSupPr>
                        <m:e>
                          <m:acc>
                            <m:accPr>
                              <m:chr m:val="⃑"/>
                              <m:ctrlPr>
                                <a:rPr lang="el-GR" sz="1588" i="1">
                                  <a:latin typeface="Cambria Math" panose="02040503050406030204" pitchFamily="18" charset="0"/>
                                </a:rPr>
                              </m:ctrlPr>
                            </m:accPr>
                            <m:e>
                              <m:r>
                                <a:rPr lang="en-US" sz="1588" i="1">
                                  <a:latin typeface="Cambria Math" charset="0"/>
                                </a:rPr>
                                <m:t>𝑊</m:t>
                              </m:r>
                            </m:e>
                          </m:acc>
                        </m:e>
                        <m:sup>
                          <m:r>
                            <a:rPr lang="en-US" sz="1588" i="1">
                              <a:latin typeface="Cambria Math" charset="0"/>
                            </a:rPr>
                            <m:t>(</m:t>
                          </m:r>
                          <m:r>
                            <a:rPr lang="en-US" sz="1588" i="1">
                              <a:latin typeface="Cambria Math" charset="0"/>
                            </a:rPr>
                            <m:t>h𝑥</m:t>
                          </m:r>
                          <m:r>
                            <a:rPr lang="en-US" sz="1588" i="1">
                              <a:latin typeface="Cambria Math" charset="0"/>
                            </a:rPr>
                            <m:t>)</m:t>
                          </m:r>
                        </m:sup>
                      </m:sSup>
                      <m:sSub>
                        <m:sSubPr>
                          <m:ctrlPr>
                            <a:rPr lang="en-US" sz="1588" i="1">
                              <a:latin typeface="Cambria Math" panose="02040503050406030204" pitchFamily="18" charset="0"/>
                            </a:rPr>
                          </m:ctrlPr>
                        </m:sSubPr>
                        <m:e>
                          <m:r>
                            <a:rPr lang="en-US" sz="1588" i="1">
                              <a:latin typeface="Cambria Math" charset="0"/>
                            </a:rPr>
                            <m:t>𝑥</m:t>
                          </m:r>
                        </m:e>
                        <m:sub>
                          <m:r>
                            <a:rPr lang="en-US" sz="1588" i="1">
                              <a:latin typeface="Cambria Math" charset="0"/>
                            </a:rPr>
                            <m:t>𝑡</m:t>
                          </m:r>
                        </m:sub>
                      </m:sSub>
                      <m:r>
                        <a:rPr lang="en-US" sz="1588" i="1">
                          <a:latin typeface="Cambria Math" charset="0"/>
                        </a:rPr>
                        <m:t>)</m:t>
                      </m:r>
                    </m:oMath>
                  </m:oMathPara>
                </a14:m>
                <a:endParaRPr lang="el-GR" sz="1588" dirty="0"/>
              </a:p>
            </p:txBody>
          </p:sp>
        </mc:Choice>
        <mc:Fallback xmlns="">
          <p:sp>
            <p:nvSpPr>
              <p:cNvPr id="7" name="Ορθογώνιο 19"/>
              <p:cNvSpPr>
                <a:spLocks noRot="1" noChangeAspect="1" noMove="1" noResize="1" noEditPoints="1" noAdjustHandles="1" noChangeArrowheads="1" noChangeShapeType="1" noTextEdit="1"/>
              </p:cNvSpPr>
              <p:nvPr/>
            </p:nvSpPr>
            <p:spPr>
              <a:xfrm>
                <a:off x="5243604" y="3781165"/>
                <a:ext cx="2926891" cy="372859"/>
              </a:xfrm>
              <a:prstGeom prst="rect">
                <a:avLst/>
              </a:prstGeom>
              <a:blipFill>
                <a:blip r:embed="rId5"/>
                <a:stretch>
                  <a:fillRect b="-983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43604" y="4722658"/>
                <a:ext cx="1715278" cy="3924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88" i="1">
                              <a:latin typeface="Cambria Math" panose="02040503050406030204" pitchFamily="18" charset="0"/>
                            </a:rPr>
                          </m:ctrlPr>
                        </m:sSubPr>
                        <m:e>
                          <m:r>
                            <a:rPr lang="en-US" sz="1588" i="1">
                              <a:latin typeface="Cambria Math" charset="0"/>
                            </a:rPr>
                            <m:t>𝑦</m:t>
                          </m:r>
                        </m:e>
                        <m:sub>
                          <m:r>
                            <a:rPr lang="en-US" sz="1588" i="1">
                              <a:latin typeface="Cambria Math" charset="0"/>
                            </a:rPr>
                            <m:t>𝑡</m:t>
                          </m:r>
                        </m:sub>
                      </m:sSub>
                      <m:r>
                        <a:rPr lang="en-US" sz="1588" i="1">
                          <a:latin typeface="Cambria Math" charset="0"/>
                        </a:rPr>
                        <m:t>=</m:t>
                      </m:r>
                      <m:r>
                        <a:rPr lang="en-US" sz="1588" i="1">
                          <a:latin typeface="Cambria Math" charset="0"/>
                        </a:rPr>
                        <m:t>𝑓</m:t>
                      </m:r>
                      <m:d>
                        <m:dPr>
                          <m:ctrlPr>
                            <a:rPr lang="mr-IN" sz="1588" i="1">
                              <a:latin typeface="Cambria Math" panose="02040503050406030204" pitchFamily="18" charset="0"/>
                            </a:rPr>
                          </m:ctrlPr>
                        </m:dPr>
                        <m:e>
                          <m:r>
                            <a:rPr lang="en-US" sz="1588" i="1">
                              <a:latin typeface="Cambria Math" charset="0"/>
                            </a:rPr>
                            <m:t> </m:t>
                          </m:r>
                          <m:d>
                            <m:dPr>
                              <m:begChr m:val="["/>
                              <m:endChr m:val="]"/>
                              <m:ctrlPr>
                                <a:rPr lang="mr-IN" sz="1588" i="1">
                                  <a:latin typeface="Cambria Math" panose="02040503050406030204" pitchFamily="18" charset="0"/>
                                </a:rPr>
                              </m:ctrlPr>
                            </m:dPr>
                            <m:e>
                              <m:sSub>
                                <m:sSubPr>
                                  <m:ctrlPr>
                                    <a:rPr lang="en-US" sz="1588" i="1">
                                      <a:latin typeface="Cambria Math" panose="02040503050406030204" pitchFamily="18" charset="0"/>
                                    </a:rPr>
                                  </m:ctrlPr>
                                </m:sSubPr>
                                <m:e>
                                  <m:acc>
                                    <m:accPr>
                                      <m:chr m:val="⃑"/>
                                      <m:ctrlPr>
                                        <a:rPr lang="en-US" sz="1588" i="1">
                                          <a:latin typeface="Cambria Math" panose="02040503050406030204" pitchFamily="18" charset="0"/>
                                        </a:rPr>
                                      </m:ctrlPr>
                                    </m:accPr>
                                    <m:e>
                                      <m:r>
                                        <a:rPr lang="en-US" sz="1588" i="1">
                                          <a:latin typeface="Cambria Math" charset="0"/>
                                        </a:rPr>
                                        <m:t>h</m:t>
                                      </m:r>
                                    </m:e>
                                  </m:acc>
                                </m:e>
                                <m:sub>
                                  <m:r>
                                    <a:rPr lang="en-US" sz="1588" i="1">
                                      <a:latin typeface="Cambria Math" charset="0"/>
                                    </a:rPr>
                                    <m:t>𝑡</m:t>
                                  </m:r>
                                </m:sub>
                              </m:sSub>
                              <m:sSub>
                                <m:sSubPr>
                                  <m:ctrlPr>
                                    <a:rPr lang="en-US" sz="1588" i="1">
                                      <a:latin typeface="Cambria Math" panose="02040503050406030204" pitchFamily="18" charset="0"/>
                                    </a:rPr>
                                  </m:ctrlPr>
                                </m:sSubPr>
                                <m:e>
                                  <m:r>
                                    <a:rPr lang="en-US" sz="1588" i="1">
                                      <a:latin typeface="Cambria Math" charset="0"/>
                                    </a:rPr>
                                    <m:t>;</m:t>
                                  </m:r>
                                  <m:acc>
                                    <m:accPr>
                                      <m:chr m:val="⃖"/>
                                      <m:ctrlPr>
                                        <a:rPr lang="en-US" sz="1588" i="1">
                                          <a:latin typeface="Cambria Math" panose="02040503050406030204" pitchFamily="18" charset="0"/>
                                        </a:rPr>
                                      </m:ctrlPr>
                                    </m:accPr>
                                    <m:e>
                                      <m:r>
                                        <a:rPr lang="en-US" sz="1588" i="1">
                                          <a:latin typeface="Cambria Math" charset="0"/>
                                        </a:rPr>
                                        <m:t>h</m:t>
                                      </m:r>
                                    </m:e>
                                  </m:acc>
                                </m:e>
                                <m:sub>
                                  <m:r>
                                    <a:rPr lang="en-US" sz="1588" i="1">
                                      <a:latin typeface="Cambria Math" charset="0"/>
                                    </a:rPr>
                                    <m:t>𝑡</m:t>
                                  </m:r>
                                </m:sub>
                              </m:sSub>
                            </m:e>
                          </m:d>
                          <m:r>
                            <a:rPr lang="en-US" sz="1588" i="1">
                              <a:latin typeface="Cambria Math" charset="0"/>
                            </a:rPr>
                            <m:t> </m:t>
                          </m:r>
                        </m:e>
                      </m:d>
                    </m:oMath>
                  </m:oMathPara>
                </a14:m>
                <a:endParaRPr lang="el-GR" sz="1588" dirty="0"/>
              </a:p>
            </p:txBody>
          </p:sp>
        </mc:Choice>
        <mc:Fallback xmlns="">
          <p:sp>
            <p:nvSpPr>
              <p:cNvPr id="8" name="TextBox 7"/>
              <p:cNvSpPr txBox="1">
                <a:spLocks noRot="1" noChangeAspect="1" noMove="1" noResize="1" noEditPoints="1" noAdjustHandles="1" noChangeArrowheads="1" noChangeShapeType="1" noTextEdit="1"/>
              </p:cNvSpPr>
              <p:nvPr/>
            </p:nvSpPr>
            <p:spPr>
              <a:xfrm>
                <a:off x="5243604" y="4722658"/>
                <a:ext cx="1715278" cy="392415"/>
              </a:xfrm>
              <a:prstGeom prst="rect">
                <a:avLst/>
              </a:prstGeom>
              <a:blipFill>
                <a:blip r:embed="rId6"/>
                <a:stretch>
                  <a:fillRect b="-6250"/>
                </a:stretch>
              </a:blipFill>
            </p:spPr>
            <p:txBody>
              <a:bodyPr/>
              <a:lstStyle/>
              <a:p>
                <a:r>
                  <a:rPr lang="tr-TR">
                    <a:noFill/>
                  </a:rPr>
                  <a:t> </a:t>
                </a:r>
              </a:p>
            </p:txBody>
          </p:sp>
        </mc:Fallback>
      </mc:AlternateContent>
      <p:sp>
        <p:nvSpPr>
          <p:cNvPr id="9" name="TextBox 8"/>
          <p:cNvSpPr txBox="1"/>
          <p:nvPr/>
        </p:nvSpPr>
        <p:spPr>
          <a:xfrm>
            <a:off x="5097889" y="5489557"/>
            <a:ext cx="3587136" cy="336695"/>
          </a:xfrm>
          <a:prstGeom prst="rect">
            <a:avLst/>
          </a:prstGeom>
          <a:noFill/>
        </p:spPr>
        <p:txBody>
          <a:bodyPr wrap="none" rtlCol="0">
            <a:spAutoFit/>
          </a:bodyPr>
          <a:lstStyle/>
          <a:p>
            <a:r>
              <a:rPr lang="en-US" sz="1588" dirty="0"/>
              <a:t>Outputs both past and future elements</a:t>
            </a:r>
            <a:endParaRPr lang="el-GR" sz="1588" dirty="0"/>
          </a:p>
        </p:txBody>
      </p:sp>
      <p:cxnSp>
        <p:nvCxnSpPr>
          <p:cNvPr id="10" name="Ευθύγραμμο βέλος σύνδεσης 24"/>
          <p:cNvCxnSpPr/>
          <p:nvPr/>
        </p:nvCxnSpPr>
        <p:spPr>
          <a:xfrm flipH="1" flipV="1">
            <a:off x="6471610" y="5066504"/>
            <a:ext cx="1035154" cy="551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26"/>
          <p:cNvCxnSpPr/>
          <p:nvPr/>
        </p:nvCxnSpPr>
        <p:spPr>
          <a:xfrm flipH="1" flipV="1">
            <a:off x="6222225" y="5031552"/>
            <a:ext cx="249384" cy="512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E64B24-F22E-4AB5-88B9-8D81FB0C823B}"/>
              </a:ext>
            </a:extLst>
          </p:cNvPr>
          <p:cNvSpPr txBox="1"/>
          <p:nvPr/>
        </p:nvSpPr>
        <p:spPr>
          <a:xfrm>
            <a:off x="1458713" y="6640746"/>
            <a:ext cx="6099501" cy="228076"/>
          </a:xfrm>
          <a:prstGeom prst="rect">
            <a:avLst/>
          </a:prstGeom>
          <a:noFill/>
        </p:spPr>
        <p:txBody>
          <a:bodyPr wrap="square" rtlCol="0">
            <a:spAutoFit/>
          </a:bodyPr>
          <a:lstStyle/>
          <a:p>
            <a:pPr algn="ctr"/>
            <a:r>
              <a:rPr lang="en-US" sz="882" dirty="0"/>
              <a:t>Slide credit: Param </a:t>
            </a:r>
            <a:r>
              <a:rPr lang="en-US" sz="882" dirty="0" err="1"/>
              <a:t>Vir</a:t>
            </a:r>
            <a:r>
              <a:rPr lang="en-US" sz="882" dirty="0"/>
              <a:t> Singh – Deep Learning</a:t>
            </a:r>
          </a:p>
        </p:txBody>
      </p:sp>
      <p:pic>
        <p:nvPicPr>
          <p:cNvPr id="14" name="Picture 8" descr="Fig. 2. Bidirectional Recurrent Neural Network"/>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6094"/>
          <a:stretch/>
        </p:blipFill>
        <p:spPr bwMode="auto">
          <a:xfrm>
            <a:off x="479331" y="3492537"/>
            <a:ext cx="4283278" cy="277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95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LSTM Networks</a:t>
            </a:r>
          </a:p>
        </p:txBody>
      </p:sp>
      <p:sp>
        <p:nvSpPr>
          <p:cNvPr id="3" name="Content Placeholder 2"/>
          <p:cNvSpPr>
            <a:spLocks noGrp="1"/>
          </p:cNvSpPr>
          <p:nvPr>
            <p:ph idx="1"/>
          </p:nvPr>
        </p:nvSpPr>
        <p:spPr/>
        <p:txBody>
          <a:bodyPr/>
          <a:lstStyle/>
          <a:p>
            <a:r>
              <a:rPr lang="en-US" b="1" i="1" dirty="0">
                <a:solidFill>
                  <a:srgbClr val="0070C0"/>
                </a:solidFill>
              </a:rPr>
              <a:t>Long Short-Term Memory (LSTM) </a:t>
            </a:r>
            <a:r>
              <a:rPr lang="en-US" dirty="0"/>
              <a:t>networks are a variant of RNNs</a:t>
            </a:r>
          </a:p>
          <a:p>
            <a:r>
              <a:rPr lang="en-US" dirty="0"/>
              <a:t>LSTM mitigates the vanishing/exploding gradient problem</a:t>
            </a:r>
          </a:p>
          <a:p>
            <a:pPr lvl="1"/>
            <a:r>
              <a:rPr lang="en-US" dirty="0"/>
              <a:t>Solution: a </a:t>
            </a:r>
            <a:r>
              <a:rPr lang="en-US" dirty="0">
                <a:solidFill>
                  <a:srgbClr val="FF0000"/>
                </a:solidFill>
              </a:rPr>
              <a:t>Memory Cell</a:t>
            </a:r>
            <a:r>
              <a:rPr lang="en-US" dirty="0"/>
              <a:t>, updated at each step in the sequence</a:t>
            </a:r>
          </a:p>
          <a:p>
            <a:r>
              <a:rPr lang="en-US" dirty="0"/>
              <a:t>Three gates control the flow of information to and from the Memory Cell</a:t>
            </a:r>
          </a:p>
          <a:p>
            <a:pPr lvl="1"/>
            <a:r>
              <a:rPr lang="en-US" dirty="0">
                <a:solidFill>
                  <a:srgbClr val="FF0000"/>
                </a:solidFill>
              </a:rPr>
              <a:t>Input Gate</a:t>
            </a:r>
            <a:r>
              <a:rPr lang="en-US" dirty="0"/>
              <a:t>: protects the current step from irrelevant inputs</a:t>
            </a:r>
          </a:p>
          <a:p>
            <a:pPr lvl="1"/>
            <a:r>
              <a:rPr lang="en-US" dirty="0">
                <a:solidFill>
                  <a:srgbClr val="FF0000"/>
                </a:solidFill>
              </a:rPr>
              <a:t>Output Gate</a:t>
            </a:r>
            <a:r>
              <a:rPr lang="en-US" dirty="0"/>
              <a:t>: prevents current step from passing irrelevant information to later steps</a:t>
            </a:r>
          </a:p>
          <a:p>
            <a:pPr lvl="1"/>
            <a:r>
              <a:rPr lang="en-US" dirty="0">
                <a:solidFill>
                  <a:srgbClr val="FF0000"/>
                </a:solidFill>
              </a:rPr>
              <a:t>Forget Gate</a:t>
            </a:r>
            <a:r>
              <a:rPr lang="en-US" dirty="0"/>
              <a:t>: limits information passed from one cell to the next</a:t>
            </a:r>
          </a:p>
          <a:p>
            <a:r>
              <a:rPr lang="en-US" dirty="0"/>
              <a:t>Most modern RNN models use either LSTM units or other more advanced types of recurrent units (e.g., GRU units)</a:t>
            </a:r>
          </a:p>
          <a:p>
            <a:endParaRPr lang="en-US" dirty="0"/>
          </a:p>
        </p:txBody>
      </p:sp>
      <p:sp>
        <p:nvSpPr>
          <p:cNvPr id="4" name="Content Placeholder 3">
            <a:extLst>
              <a:ext uri="{FF2B5EF4-FFF2-40B4-BE49-F238E27FC236}">
                <a16:creationId xmlns:a16="http://schemas.microsoft.com/office/drawing/2014/main" id="{C3E94E63-CBC4-4072-9406-F358276D428A}"/>
              </a:ext>
            </a:extLst>
          </p:cNvPr>
          <p:cNvSpPr>
            <a:spLocks noGrp="1"/>
          </p:cNvSpPr>
          <p:nvPr>
            <p:ph idx="10"/>
          </p:nvPr>
        </p:nvSpPr>
        <p:spPr/>
        <p:txBody>
          <a:bodyPr/>
          <a:lstStyle/>
          <a:p>
            <a:r>
              <a:rPr lang="en-US" dirty="0"/>
              <a:t>Recurrent Neural Networks</a:t>
            </a:r>
          </a:p>
          <a:p>
            <a:endParaRPr lang="en-US" dirty="0"/>
          </a:p>
        </p:txBody>
      </p:sp>
    </p:spTree>
    <p:extLst>
      <p:ext uri="{BB962C8B-B14F-4D97-AF65-F5344CB8AC3E}">
        <p14:creationId xmlns:p14="http://schemas.microsoft.com/office/powerpoint/2010/main" val="38282468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LSTM Networks</a:t>
            </a:r>
          </a:p>
        </p:txBody>
      </p:sp>
      <p:sp>
        <p:nvSpPr>
          <p:cNvPr id="3" name="Content Placeholder 2"/>
          <p:cNvSpPr>
            <a:spLocks noGrp="1"/>
          </p:cNvSpPr>
          <p:nvPr>
            <p:ph idx="1"/>
          </p:nvPr>
        </p:nvSpPr>
        <p:spPr/>
        <p:txBody>
          <a:bodyPr/>
          <a:lstStyle/>
          <a:p>
            <a:r>
              <a:rPr lang="en-US" dirty="0"/>
              <a:t>LSTM cell</a:t>
            </a:r>
          </a:p>
          <a:p>
            <a:pPr lvl="1"/>
            <a:r>
              <a:rPr lang="en-US" dirty="0"/>
              <a:t>Input gate, output gate, forget gate, memory cell </a:t>
            </a:r>
          </a:p>
          <a:p>
            <a:pPr lvl="1"/>
            <a:r>
              <a:rPr lang="en-US" dirty="0"/>
              <a:t>LSTM can learn long-term correlations within data sequences</a:t>
            </a:r>
          </a:p>
        </p:txBody>
      </p:sp>
      <p:sp>
        <p:nvSpPr>
          <p:cNvPr id="4" name="Content Placeholder 3">
            <a:extLst>
              <a:ext uri="{FF2B5EF4-FFF2-40B4-BE49-F238E27FC236}">
                <a16:creationId xmlns:a16="http://schemas.microsoft.com/office/drawing/2014/main" id="{2B2C746D-A81B-4E1B-80DA-E30AD6C684E6}"/>
              </a:ext>
            </a:extLst>
          </p:cNvPr>
          <p:cNvSpPr>
            <a:spLocks noGrp="1"/>
          </p:cNvSpPr>
          <p:nvPr>
            <p:ph idx="10"/>
          </p:nvPr>
        </p:nvSpPr>
        <p:spPr/>
        <p:txBody>
          <a:bodyPr/>
          <a:lstStyle/>
          <a:p>
            <a:r>
              <a:rPr lang="en-US" dirty="0"/>
              <a:t>Recurrent Neural Networks</a:t>
            </a:r>
          </a:p>
          <a:p>
            <a:endParaRPr lang="en-US" dirty="0"/>
          </a:p>
        </p:txBody>
      </p:sp>
      <p:pic>
        <p:nvPicPr>
          <p:cNvPr id="5" name="Picture 4">
            <a:extLst>
              <a:ext uri="{FF2B5EF4-FFF2-40B4-BE49-F238E27FC236}">
                <a16:creationId xmlns:a16="http://schemas.microsoft.com/office/drawing/2014/main" id="{2A9BEC8E-6C3A-4849-89E7-DCA51F6C6C47}"/>
              </a:ext>
            </a:extLst>
          </p:cNvPr>
          <p:cNvPicPr>
            <a:picLocks noChangeAspect="1"/>
          </p:cNvPicPr>
          <p:nvPr/>
        </p:nvPicPr>
        <p:blipFill>
          <a:blip r:embed="rId3"/>
          <a:stretch>
            <a:fillRect/>
          </a:stretch>
        </p:blipFill>
        <p:spPr>
          <a:xfrm>
            <a:off x="5906266" y="3397728"/>
            <a:ext cx="2958838" cy="1606036"/>
          </a:xfrm>
          <a:prstGeom prst="rect">
            <a:avLst/>
          </a:prstGeom>
        </p:spPr>
      </p:pic>
      <p:pic>
        <p:nvPicPr>
          <p:cNvPr id="6" name="Picture 5"/>
          <p:cNvPicPr>
            <a:picLocks noChangeAspect="1"/>
          </p:cNvPicPr>
          <p:nvPr/>
        </p:nvPicPr>
        <p:blipFill rotWithShape="1">
          <a:blip r:embed="rId4"/>
          <a:srcRect l="2491"/>
          <a:stretch/>
        </p:blipFill>
        <p:spPr>
          <a:xfrm>
            <a:off x="315056" y="2857172"/>
            <a:ext cx="4973859" cy="3671467"/>
          </a:xfrm>
          <a:prstGeom prst="rect">
            <a:avLst/>
          </a:prstGeom>
        </p:spPr>
      </p:pic>
    </p:spTree>
    <p:extLst>
      <p:ext uri="{BB962C8B-B14F-4D97-AF65-F5344CB8AC3E}">
        <p14:creationId xmlns:p14="http://schemas.microsoft.com/office/powerpoint/2010/main" val="110590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p:txBody>
          <a:bodyPr>
            <a:normAutofit/>
          </a:bodyPr>
          <a:lstStyle/>
          <a:p>
            <a:r>
              <a:rPr lang="en-US" dirty="0"/>
              <a:t>Handwritten digit recognition (</a:t>
            </a:r>
            <a:r>
              <a:rPr lang="en-US" dirty="0">
                <a:solidFill>
                  <a:srgbClr val="FF0000"/>
                </a:solidFill>
              </a:rPr>
              <a:t>MNIST dataset</a:t>
            </a:r>
            <a:r>
              <a:rPr lang="en-US" dirty="0"/>
              <a:t>)</a:t>
            </a:r>
          </a:p>
          <a:p>
            <a:pPr lvl="1"/>
            <a:r>
              <a:rPr lang="en-US" dirty="0"/>
              <a:t>The intensity of each pixel is considered an </a:t>
            </a:r>
            <a:r>
              <a:rPr lang="en-US" dirty="0">
                <a:solidFill>
                  <a:srgbClr val="FF0000"/>
                </a:solidFill>
              </a:rPr>
              <a:t>input</a:t>
            </a:r>
            <a:r>
              <a:rPr lang="en-US" dirty="0"/>
              <a:t> element</a:t>
            </a:r>
          </a:p>
          <a:p>
            <a:pPr lvl="1"/>
            <a:r>
              <a:rPr lang="en-US" dirty="0">
                <a:solidFill>
                  <a:srgbClr val="FF0000"/>
                </a:solidFill>
              </a:rPr>
              <a:t>Output </a:t>
            </a:r>
            <a:r>
              <a:rPr lang="en-US" dirty="0"/>
              <a:t>is the class of the digit</a:t>
            </a:r>
          </a:p>
        </p:txBody>
      </p:sp>
      <p:sp>
        <p:nvSpPr>
          <p:cNvPr id="5" name="Content Placeholder 4">
            <a:extLst>
              <a:ext uri="{FF2B5EF4-FFF2-40B4-BE49-F238E27FC236}">
                <a16:creationId xmlns:a16="http://schemas.microsoft.com/office/drawing/2014/main" id="{41F421A8-B2F4-4320-9759-F56015B0ECBA}"/>
              </a:ext>
            </a:extLst>
          </p:cNvPr>
          <p:cNvSpPr>
            <a:spLocks noGrp="1"/>
          </p:cNvSpPr>
          <p:nvPr>
            <p:ph idx="10"/>
          </p:nvPr>
        </p:nvSpPr>
        <p:spPr/>
        <p:txBody>
          <a:bodyPr/>
          <a:lstStyle/>
          <a:p>
            <a:r>
              <a:rPr lang="en-US" dirty="0"/>
              <a:t>Introduction to Neural Networks</a:t>
            </a:r>
          </a:p>
          <a:p>
            <a:endParaRPr lang="en-US" dirty="0"/>
          </a:p>
        </p:txBody>
      </p:sp>
      <p:sp>
        <p:nvSpPr>
          <p:cNvPr id="4" name="文字版面配置區 2"/>
          <p:cNvSpPr txBox="1">
            <a:spLocks/>
          </p:cNvSpPr>
          <p:nvPr/>
        </p:nvSpPr>
        <p:spPr>
          <a:xfrm>
            <a:off x="1763575" y="2793636"/>
            <a:ext cx="1585394" cy="579061"/>
          </a:xfrm>
          <a:prstGeom prst="rect">
            <a:avLst/>
          </a:prstGeom>
        </p:spPr>
        <p:txBody>
          <a:bodyPr vert="horz" lIns="80682" tIns="40341" rIns="80682" bIns="40341"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sz="2118" b="1" dirty="0"/>
              <a:t>Input</a:t>
            </a:r>
            <a:endParaRPr lang="zh-TW" altLang="en-US" sz="2118" b="1" dirty="0"/>
          </a:p>
        </p:txBody>
      </p:sp>
      <p:pic>
        <p:nvPicPr>
          <p:cNvPr id="6" name="圖片 6"/>
          <p:cNvPicPr>
            <a:picLocks noChangeAspect="1"/>
          </p:cNvPicPr>
          <p:nvPr/>
        </p:nvPicPr>
        <p:blipFill>
          <a:blip r:embed="rId3"/>
          <a:stretch>
            <a:fillRect/>
          </a:stretch>
        </p:blipFill>
        <p:spPr>
          <a:xfrm>
            <a:off x="1280842" y="3577239"/>
            <a:ext cx="1879431" cy="1867460"/>
          </a:xfrm>
          <a:prstGeom prst="rect">
            <a:avLst/>
          </a:prstGeom>
        </p:spPr>
      </p:pic>
      <p:sp>
        <p:nvSpPr>
          <p:cNvPr id="7" name="文字方塊 7"/>
          <p:cNvSpPr txBox="1"/>
          <p:nvPr/>
        </p:nvSpPr>
        <p:spPr>
          <a:xfrm>
            <a:off x="1499100" y="5433253"/>
            <a:ext cx="1489177" cy="336695"/>
          </a:xfrm>
          <a:prstGeom prst="rect">
            <a:avLst/>
          </a:prstGeom>
          <a:noFill/>
        </p:spPr>
        <p:txBody>
          <a:bodyPr wrap="square" rtlCol="0">
            <a:spAutoFit/>
          </a:bodyPr>
          <a:lstStyle/>
          <a:p>
            <a:r>
              <a:rPr lang="en-US" altLang="zh-TW" sz="1588" dirty="0"/>
              <a:t>16 x 16 = 256</a:t>
            </a:r>
            <a:endParaRPr lang="zh-TW" altLang="en-US" sz="1588" dirty="0"/>
          </a:p>
        </p:txBody>
      </p:sp>
      <p:sp>
        <p:nvSpPr>
          <p:cNvPr id="8" name="矩形 8"/>
          <p:cNvSpPr/>
          <p:nvPr/>
        </p:nvSpPr>
        <p:spPr>
          <a:xfrm>
            <a:off x="3362935" y="3309815"/>
            <a:ext cx="440251" cy="231622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9" name="矩形 9"/>
          <p:cNvSpPr/>
          <p:nvPr/>
        </p:nvSpPr>
        <p:spPr>
          <a:xfrm>
            <a:off x="3423277" y="3943074"/>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0" name="矩形 10"/>
          <p:cNvSpPr/>
          <p:nvPr/>
        </p:nvSpPr>
        <p:spPr>
          <a:xfrm>
            <a:off x="3428411" y="3439842"/>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1" name="Object 12"/>
          <p:cNvGraphicFramePr>
            <a:graphicFrameLocks noChangeAspect="1"/>
          </p:cNvGraphicFramePr>
          <p:nvPr/>
        </p:nvGraphicFramePr>
        <p:xfrm>
          <a:off x="3439616" y="3355798"/>
          <a:ext cx="287151" cy="407614"/>
        </p:xfrm>
        <a:graphic>
          <a:graphicData uri="http://schemas.openxmlformats.org/presentationml/2006/ole">
            <mc:AlternateContent xmlns:mc="http://schemas.openxmlformats.org/markup-compatibility/2006">
              <mc:Choice xmlns:v="urn:schemas-microsoft-com:vml" Requires="v">
                <p:oleObj name="方程式" r:id="rId4" imgW="152280" imgH="215640" progId="Equation.3">
                  <p:embed/>
                </p:oleObj>
              </mc:Choice>
              <mc:Fallback>
                <p:oleObj name="方程式" r:id="rId4" imgW="152280" imgH="215640" progId="Equation.3">
                  <p:embed/>
                  <p:pic>
                    <p:nvPicPr>
                      <p:cNvPr id="11" name="Object 12"/>
                      <p:cNvPicPr>
                        <a:picLocks noChangeAspect="1" noChangeArrowheads="1"/>
                      </p:cNvPicPr>
                      <p:nvPr/>
                    </p:nvPicPr>
                    <p:blipFill>
                      <a:blip r:embed="rId5"/>
                      <a:srcRect/>
                      <a:stretch>
                        <a:fillRect/>
                      </a:stretch>
                    </p:blipFill>
                    <p:spPr bwMode="auto">
                      <a:xfrm>
                        <a:off x="3439616" y="3355798"/>
                        <a:ext cx="287151"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3444289" y="3869972"/>
          <a:ext cx="310963" cy="407614"/>
        </p:xfrm>
        <a:graphic>
          <a:graphicData uri="http://schemas.openxmlformats.org/presentationml/2006/ole">
            <mc:AlternateContent xmlns:mc="http://schemas.openxmlformats.org/markup-compatibility/2006">
              <mc:Choice xmlns:v="urn:schemas-microsoft-com:vml" Requires="v">
                <p:oleObj name="方程式" r:id="rId6" imgW="164880" imgH="215640" progId="Equation.3">
                  <p:embed/>
                </p:oleObj>
              </mc:Choice>
              <mc:Fallback>
                <p:oleObj name="方程式" r:id="rId6" imgW="164880" imgH="215640" progId="Equation.3">
                  <p:embed/>
                  <p:pic>
                    <p:nvPicPr>
                      <p:cNvPr id="12" name="Object 11"/>
                      <p:cNvPicPr>
                        <a:picLocks noChangeAspect="1" noChangeArrowheads="1"/>
                      </p:cNvPicPr>
                      <p:nvPr/>
                    </p:nvPicPr>
                    <p:blipFill>
                      <a:blip r:embed="rId7"/>
                      <a:srcRect/>
                      <a:stretch>
                        <a:fillRect/>
                      </a:stretch>
                    </p:blipFill>
                    <p:spPr bwMode="auto">
                      <a:xfrm>
                        <a:off x="3444289" y="3869972"/>
                        <a:ext cx="310963" cy="4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3"/>
          <p:cNvSpPr/>
          <p:nvPr/>
        </p:nvSpPr>
        <p:spPr>
          <a:xfrm>
            <a:off x="3431681" y="5176389"/>
            <a:ext cx="302559" cy="302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4" name="Object 12"/>
          <p:cNvGraphicFramePr>
            <a:graphicFrameLocks noChangeAspect="1"/>
          </p:cNvGraphicFramePr>
          <p:nvPr/>
        </p:nvGraphicFramePr>
        <p:xfrm>
          <a:off x="3368220" y="5091006"/>
          <a:ext cx="480452" cy="431426"/>
        </p:xfrm>
        <a:graphic>
          <a:graphicData uri="http://schemas.openxmlformats.org/presentationml/2006/ole">
            <mc:AlternateContent xmlns:mc="http://schemas.openxmlformats.org/markup-compatibility/2006">
              <mc:Choice xmlns:v="urn:schemas-microsoft-com:vml" Requires="v">
                <p:oleObj name="方程式" r:id="rId8" imgW="253800" imgH="228600" progId="Equation.3">
                  <p:embed/>
                </p:oleObj>
              </mc:Choice>
              <mc:Fallback>
                <p:oleObj name="方程式" r:id="rId8" imgW="253800" imgH="228600" progId="Equation.3">
                  <p:embed/>
                  <p:pic>
                    <p:nvPicPr>
                      <p:cNvPr id="14" name="Object 12"/>
                      <p:cNvPicPr>
                        <a:picLocks noChangeAspect="1" noChangeArrowheads="1"/>
                      </p:cNvPicPr>
                      <p:nvPr/>
                    </p:nvPicPr>
                    <p:blipFill>
                      <a:blip r:embed="rId9"/>
                      <a:srcRect/>
                      <a:stretch>
                        <a:fillRect/>
                      </a:stretch>
                    </p:blipFill>
                    <p:spPr bwMode="auto">
                      <a:xfrm>
                        <a:off x="3368220" y="5091006"/>
                        <a:ext cx="480452" cy="431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文字方塊 15"/>
          <p:cNvSpPr txBox="1"/>
          <p:nvPr/>
        </p:nvSpPr>
        <p:spPr>
          <a:xfrm rot="5400000">
            <a:off x="3322210" y="4349889"/>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16" name="手繪多邊形 16"/>
          <p:cNvSpPr/>
          <p:nvPr/>
        </p:nvSpPr>
        <p:spPr>
          <a:xfrm>
            <a:off x="1391782" y="3363988"/>
            <a:ext cx="2033868" cy="321124"/>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7" name="手繪多邊形 17"/>
          <p:cNvSpPr/>
          <p:nvPr/>
        </p:nvSpPr>
        <p:spPr>
          <a:xfrm>
            <a:off x="1509444" y="3516583"/>
            <a:ext cx="1916206" cy="570096"/>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8" name="手繪多邊形 18"/>
          <p:cNvSpPr/>
          <p:nvPr/>
        </p:nvSpPr>
        <p:spPr>
          <a:xfrm>
            <a:off x="3039047" y="5319325"/>
            <a:ext cx="409015" cy="214684"/>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19" name="文字方塊 19"/>
          <p:cNvSpPr txBox="1"/>
          <p:nvPr/>
        </p:nvSpPr>
        <p:spPr>
          <a:xfrm>
            <a:off x="1675750" y="5834819"/>
            <a:ext cx="1465932" cy="744178"/>
          </a:xfrm>
          <a:prstGeom prst="rect">
            <a:avLst/>
          </a:prstGeom>
          <a:noFill/>
        </p:spPr>
        <p:txBody>
          <a:bodyPr wrap="square" rtlCol="0">
            <a:spAutoFit/>
          </a:bodyPr>
          <a:lstStyle/>
          <a:p>
            <a:r>
              <a:rPr lang="en-US" altLang="zh-TW" sz="2118" dirty="0"/>
              <a:t>Ink → 1</a:t>
            </a:r>
          </a:p>
          <a:p>
            <a:r>
              <a:rPr lang="en-US" altLang="zh-TW" sz="2118" dirty="0"/>
              <a:t>No ink → 0</a:t>
            </a:r>
            <a:endParaRPr lang="zh-TW" altLang="en-US" sz="2118" dirty="0"/>
          </a:p>
        </p:txBody>
      </p:sp>
      <p:grpSp>
        <p:nvGrpSpPr>
          <p:cNvPr id="20" name="群組 25"/>
          <p:cNvGrpSpPr/>
          <p:nvPr/>
        </p:nvGrpSpPr>
        <p:grpSpPr>
          <a:xfrm>
            <a:off x="4751774" y="3264523"/>
            <a:ext cx="852798" cy="2331950"/>
            <a:chOff x="6985632" y="1987121"/>
            <a:chExt cx="966505" cy="2642877"/>
          </a:xfrm>
        </p:grpSpPr>
        <p:sp>
          <p:nvSpPr>
            <p:cNvPr id="21"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22" name="文字方塊 21"/>
            <p:cNvSpPr txBox="1"/>
            <p:nvPr/>
          </p:nvSpPr>
          <p:spPr>
            <a:xfrm rot="5400000">
              <a:off x="7084256" y="3284299"/>
              <a:ext cx="769257" cy="966505"/>
            </a:xfrm>
            <a:prstGeom prst="rect">
              <a:avLst/>
            </a:prstGeom>
            <a:noFill/>
          </p:spPr>
          <p:txBody>
            <a:bodyPr wrap="square" rtlCol="0">
              <a:spAutoFit/>
            </a:bodyPr>
            <a:lstStyle/>
            <a:p>
              <a:pPr algn="ctr"/>
              <a:r>
                <a:rPr lang="en-US" altLang="zh-TW" sz="2471" dirty="0"/>
                <a:t>……</a:t>
              </a:r>
              <a:endParaRPr lang="zh-TW" altLang="en-US" sz="2471" dirty="0"/>
            </a:p>
          </p:txBody>
        </p:sp>
        <p:sp>
          <p:nvSpPr>
            <p:cNvPr id="23" name="文字方塊 22"/>
            <p:cNvSpPr txBox="1"/>
            <p:nvPr/>
          </p:nvSpPr>
          <p:spPr>
            <a:xfrm>
              <a:off x="7153348" y="1987121"/>
              <a:ext cx="631069" cy="535574"/>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24" name="文字方塊 23"/>
            <p:cNvSpPr txBox="1"/>
            <p:nvPr/>
          </p:nvSpPr>
          <p:spPr>
            <a:xfrm>
              <a:off x="7142066" y="2785341"/>
              <a:ext cx="631069" cy="535574"/>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25" name="文字方塊 24"/>
            <p:cNvSpPr txBox="1"/>
            <p:nvPr/>
          </p:nvSpPr>
          <p:spPr>
            <a:xfrm>
              <a:off x="7142066" y="4051573"/>
              <a:ext cx="631069" cy="535574"/>
            </a:xfrm>
            <a:prstGeom prst="rect">
              <a:avLst/>
            </a:prstGeom>
            <a:noFill/>
          </p:spPr>
          <p:txBody>
            <a:bodyPr wrap="square" rtlCol="0">
              <a:spAutoFit/>
            </a:bodyPr>
            <a:lstStyle/>
            <a:p>
              <a:r>
                <a:rPr lang="en-US" altLang="zh-TW" sz="2471" dirty="0"/>
                <a:t>y</a:t>
              </a:r>
              <a:r>
                <a:rPr lang="en-US" altLang="zh-TW" sz="2471" baseline="-25000" dirty="0"/>
                <a:t>10</a:t>
              </a:r>
              <a:endParaRPr lang="zh-TW" altLang="en-US" sz="2471" baseline="-25000" dirty="0"/>
            </a:p>
          </p:txBody>
        </p:sp>
      </p:grpSp>
      <p:sp>
        <p:nvSpPr>
          <p:cNvPr id="26" name="文字方塊 26"/>
          <p:cNvSpPr txBox="1"/>
          <p:nvPr/>
        </p:nvSpPr>
        <p:spPr>
          <a:xfrm>
            <a:off x="4718854" y="5787083"/>
            <a:ext cx="3147076" cy="63555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1765" dirty="0"/>
              <a:t>Each dimension represents the confidence of a digit</a:t>
            </a:r>
            <a:endParaRPr lang="zh-TW" altLang="en-US" sz="1765" dirty="0"/>
          </a:p>
        </p:txBody>
      </p:sp>
      <p:sp>
        <p:nvSpPr>
          <p:cNvPr id="27" name="文字方塊 27"/>
          <p:cNvSpPr txBox="1"/>
          <p:nvPr/>
        </p:nvSpPr>
        <p:spPr>
          <a:xfrm>
            <a:off x="5656677" y="3318836"/>
            <a:ext cx="760264" cy="4182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is 1</a:t>
            </a:r>
            <a:endParaRPr lang="zh-TW" altLang="en-US" sz="2118" dirty="0"/>
          </a:p>
        </p:txBody>
      </p:sp>
      <p:sp>
        <p:nvSpPr>
          <p:cNvPr id="28" name="文字方塊 28"/>
          <p:cNvSpPr txBox="1"/>
          <p:nvPr/>
        </p:nvSpPr>
        <p:spPr>
          <a:xfrm>
            <a:off x="5663126" y="4008202"/>
            <a:ext cx="747364" cy="4182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is 2</a:t>
            </a:r>
            <a:endParaRPr lang="zh-TW" altLang="en-US" sz="2118" dirty="0"/>
          </a:p>
        </p:txBody>
      </p:sp>
      <p:sp>
        <p:nvSpPr>
          <p:cNvPr id="29" name="文字方塊 29"/>
          <p:cNvSpPr txBox="1"/>
          <p:nvPr/>
        </p:nvSpPr>
        <p:spPr>
          <a:xfrm>
            <a:off x="5663126" y="5132293"/>
            <a:ext cx="736558" cy="4182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118" dirty="0"/>
              <a:t>is 0</a:t>
            </a:r>
            <a:endParaRPr lang="zh-TW" altLang="en-US" sz="2118" dirty="0"/>
          </a:p>
        </p:txBody>
      </p:sp>
      <p:sp>
        <p:nvSpPr>
          <p:cNvPr id="30" name="文字方塊 30"/>
          <p:cNvSpPr txBox="1"/>
          <p:nvPr/>
        </p:nvSpPr>
        <p:spPr>
          <a:xfrm rot="5400000">
            <a:off x="5780210" y="4392135"/>
            <a:ext cx="678756" cy="852798"/>
          </a:xfrm>
          <a:prstGeom prst="rect">
            <a:avLst/>
          </a:prstGeom>
          <a:noFill/>
        </p:spPr>
        <p:txBody>
          <a:bodyPr wrap="square" rtlCol="0">
            <a:spAutoFit/>
          </a:bodyPr>
          <a:lstStyle/>
          <a:p>
            <a:pPr algn="ctr"/>
            <a:r>
              <a:rPr lang="en-US" altLang="zh-TW" sz="2471" dirty="0"/>
              <a:t>……</a:t>
            </a:r>
            <a:endParaRPr lang="zh-TW" altLang="en-US" sz="2471" dirty="0"/>
          </a:p>
        </p:txBody>
      </p:sp>
      <p:sp>
        <p:nvSpPr>
          <p:cNvPr id="31" name="矩形 31"/>
          <p:cNvSpPr/>
          <p:nvPr/>
        </p:nvSpPr>
        <p:spPr>
          <a:xfrm>
            <a:off x="4833956" y="3372579"/>
            <a:ext cx="546871"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0.1</a:t>
            </a:r>
            <a:endParaRPr lang="zh-TW" altLang="en-US" sz="2118" dirty="0"/>
          </a:p>
        </p:txBody>
      </p:sp>
      <p:sp>
        <p:nvSpPr>
          <p:cNvPr id="32" name="矩形 32"/>
          <p:cNvSpPr/>
          <p:nvPr/>
        </p:nvSpPr>
        <p:spPr>
          <a:xfrm>
            <a:off x="4833956" y="4011760"/>
            <a:ext cx="546871"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0.7</a:t>
            </a:r>
            <a:endParaRPr lang="zh-TW" altLang="en-US" sz="2118" dirty="0"/>
          </a:p>
        </p:txBody>
      </p:sp>
      <p:sp>
        <p:nvSpPr>
          <p:cNvPr id="33" name="矩形 33"/>
          <p:cNvSpPr/>
          <p:nvPr/>
        </p:nvSpPr>
        <p:spPr>
          <a:xfrm>
            <a:off x="4817326" y="5131697"/>
            <a:ext cx="579476" cy="381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118" dirty="0"/>
              <a:t>0.2</a:t>
            </a:r>
            <a:endParaRPr lang="zh-TW" altLang="en-US" sz="2118" dirty="0"/>
          </a:p>
        </p:txBody>
      </p:sp>
      <p:sp>
        <p:nvSpPr>
          <p:cNvPr id="34" name="矩形 34"/>
          <p:cNvSpPr/>
          <p:nvPr/>
        </p:nvSpPr>
        <p:spPr>
          <a:xfrm>
            <a:off x="4738799" y="3930535"/>
            <a:ext cx="1721444" cy="565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35" name="矩形 35"/>
          <p:cNvSpPr/>
          <p:nvPr/>
        </p:nvSpPr>
        <p:spPr>
          <a:xfrm>
            <a:off x="6690573" y="4141576"/>
            <a:ext cx="2074834" cy="797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118" dirty="0"/>
              <a:t>The image is  “2”</a:t>
            </a:r>
            <a:endParaRPr lang="zh-TW" altLang="en-US" sz="2118" dirty="0"/>
          </a:p>
        </p:txBody>
      </p:sp>
      <p:sp>
        <p:nvSpPr>
          <p:cNvPr id="36" name="文字版面配置區 2"/>
          <p:cNvSpPr txBox="1">
            <a:spLocks/>
          </p:cNvSpPr>
          <p:nvPr/>
        </p:nvSpPr>
        <p:spPr>
          <a:xfrm>
            <a:off x="5015616" y="2793636"/>
            <a:ext cx="1585394" cy="579061"/>
          </a:xfrm>
          <a:prstGeom prst="rect">
            <a:avLst/>
          </a:prstGeom>
        </p:spPr>
        <p:txBody>
          <a:bodyPr vert="horz" lIns="80682" tIns="40341" rIns="80682" bIns="40341"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sz="2118" b="1" dirty="0"/>
              <a:t>Output</a:t>
            </a:r>
            <a:endParaRPr lang="zh-TW" altLang="en-US" sz="2118" b="1" dirty="0"/>
          </a:p>
        </p:txBody>
      </p:sp>
      <p:sp>
        <p:nvSpPr>
          <p:cNvPr id="37" name="TextBox 36">
            <a:extLst>
              <a:ext uri="{FF2B5EF4-FFF2-40B4-BE49-F238E27FC236}">
                <a16:creationId xmlns:a16="http://schemas.microsoft.com/office/drawing/2014/main" id="{51578576-4416-4109-A541-417BBA464034}"/>
              </a:ext>
            </a:extLst>
          </p:cNvPr>
          <p:cNvSpPr txBox="1"/>
          <p:nvPr/>
        </p:nvSpPr>
        <p:spPr>
          <a:xfrm>
            <a:off x="1522250" y="6642715"/>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41883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3" grpId="0" animBg="1"/>
      <p:bldP spid="15" grpId="0"/>
      <p:bldP spid="16" grpId="0" animBg="1"/>
      <p:bldP spid="17" grpId="0" animBg="1"/>
      <p:bldP spid="18" grpId="0" animBg="1"/>
      <p:bldP spid="19" grpId="0"/>
      <p:bldP spid="26" grpId="0" animBg="1"/>
      <p:bldP spid="27" grpId="0" animBg="1"/>
      <p:bldP spid="28" grpId="0" animBg="1"/>
      <p:bldP spid="29" grpId="0" animBg="1"/>
      <p:bldP spid="30" grpId="0"/>
      <p:bldP spid="31" grpId="0" animBg="1"/>
      <p:bldP spid="32" grpId="0" animBg="1"/>
      <p:bldP spid="33" grpId="0" animBg="1"/>
      <p:bldP spid="34" grpId="0" animBg="1"/>
      <p:bldP spid="3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2927-035E-761C-C589-0466FF223E4F}"/>
              </a:ext>
            </a:extLst>
          </p:cNvPr>
          <p:cNvSpPr>
            <a:spLocks noGrp="1"/>
          </p:cNvSpPr>
          <p:nvPr>
            <p:ph type="title"/>
          </p:nvPr>
        </p:nvSpPr>
        <p:spPr/>
        <p:txBody>
          <a:bodyPr/>
          <a:lstStyle/>
          <a:p>
            <a:r>
              <a:rPr lang="en-US" sz="2700" dirty="0">
                <a:solidFill>
                  <a:srgbClr val="0000FF"/>
                </a:solidFill>
                <a:latin typeface="NimbusRomNo9L-Regu"/>
              </a:rPr>
              <a:t>The Encoder-Decoder Model with RNNs</a:t>
            </a:r>
            <a:endParaRPr lang="tr-TR" dirty="0"/>
          </a:p>
        </p:txBody>
      </p:sp>
      <p:sp>
        <p:nvSpPr>
          <p:cNvPr id="3" name="Content Placeholder 2">
            <a:extLst>
              <a:ext uri="{FF2B5EF4-FFF2-40B4-BE49-F238E27FC236}">
                <a16:creationId xmlns:a16="http://schemas.microsoft.com/office/drawing/2014/main" id="{5E6A65E1-FB5C-0526-3A5D-E08BC5382B58}"/>
              </a:ext>
            </a:extLst>
          </p:cNvPr>
          <p:cNvSpPr>
            <a:spLocks noGrp="1"/>
          </p:cNvSpPr>
          <p:nvPr>
            <p:ph idx="1"/>
          </p:nvPr>
        </p:nvSpPr>
        <p:spPr/>
        <p:txBody>
          <a:bodyPr>
            <a:normAutofit fontScale="70000" lnSpcReduction="20000"/>
          </a:bodyPr>
          <a:lstStyle/>
          <a:p>
            <a:r>
              <a:rPr lang="en-US" dirty="0"/>
              <a:t>We introduce a new model, </a:t>
            </a:r>
            <a:r>
              <a:rPr lang="en-US" dirty="0">
                <a:solidFill>
                  <a:srgbClr val="FF0000"/>
                </a:solidFill>
              </a:rPr>
              <a:t>the encoder-decoder model</a:t>
            </a:r>
            <a:r>
              <a:rPr lang="en-US" dirty="0"/>
              <a:t>, which is used when we are taking an input sequence and translating it to an output sequence x that is of a different length than the input, and doesn’t align with it in a word-to-word way.</a:t>
            </a:r>
          </a:p>
          <a:p>
            <a:r>
              <a:rPr lang="en-US" dirty="0"/>
              <a:t>Encoder-decoder models are used especially for tasks like </a:t>
            </a:r>
            <a:r>
              <a:rPr lang="en-US" dirty="0">
                <a:solidFill>
                  <a:srgbClr val="FF0000"/>
                </a:solidFill>
              </a:rPr>
              <a:t>machine translation</a:t>
            </a:r>
            <a:r>
              <a:rPr lang="en-US" dirty="0"/>
              <a:t>, where the input sequence and output sequence can have different lengths and the mapping between a token in the input and a token in the output can be very indirect (in some languages the verb appears at the beginning of the sentence; in other languages at the end.)</a:t>
            </a:r>
          </a:p>
          <a:p>
            <a:r>
              <a:rPr lang="tr-TR" dirty="0">
                <a:solidFill>
                  <a:srgbClr val="FF0000"/>
                </a:solidFill>
              </a:rPr>
              <a:t>Encoder-</a:t>
            </a:r>
            <a:r>
              <a:rPr lang="en-US" dirty="0">
                <a:solidFill>
                  <a:srgbClr val="FF0000"/>
                </a:solidFill>
              </a:rPr>
              <a:t>decoder networks</a:t>
            </a:r>
            <a:r>
              <a:rPr lang="en-US" dirty="0"/>
              <a:t>, sometimes called sequence-to-sequence networks, are models capable of generating contextually appropriate, arbitrary length, output sequences given an input sequence. Encoder-decoder networks have been applied to a very wide range of applications including summarization, question answering, and dialogue, but they are particularly popular for machine translation.</a:t>
            </a:r>
          </a:p>
          <a:p>
            <a:endParaRPr lang="tr-TR" dirty="0"/>
          </a:p>
        </p:txBody>
      </p:sp>
      <p:sp>
        <p:nvSpPr>
          <p:cNvPr id="5" name="Slide Number Placeholder 4">
            <a:extLst>
              <a:ext uri="{FF2B5EF4-FFF2-40B4-BE49-F238E27FC236}">
                <a16:creationId xmlns:a16="http://schemas.microsoft.com/office/drawing/2014/main" id="{AF3711A1-D851-70C0-BC33-889084901406}"/>
              </a:ext>
            </a:extLst>
          </p:cNvPr>
          <p:cNvSpPr>
            <a:spLocks noGrp="1"/>
          </p:cNvSpPr>
          <p:nvPr>
            <p:ph type="sldNum" sz="quarter" idx="4294967295"/>
          </p:nvPr>
        </p:nvSpPr>
        <p:spPr>
          <a:xfrm>
            <a:off x="0" y="6356350"/>
            <a:ext cx="3086100" cy="365125"/>
          </a:xfrm>
        </p:spPr>
        <p:txBody>
          <a:bodyPr/>
          <a:lstStyle/>
          <a:p>
            <a:pPr>
              <a:defRPr/>
            </a:pPr>
            <a:fld id="{62B181C8-006E-4804-BAD8-B2379D1B1B5D}" type="slidenum">
              <a:rPr lang="en-US" altLang="en-US" smtClean="0"/>
              <a:pPr>
                <a:defRPr/>
              </a:pPr>
              <a:t>80</a:t>
            </a:fld>
            <a:endParaRPr lang="en-US" altLang="en-US"/>
          </a:p>
        </p:txBody>
      </p:sp>
    </p:spTree>
    <p:extLst>
      <p:ext uri="{BB962C8B-B14F-4D97-AF65-F5344CB8AC3E}">
        <p14:creationId xmlns:p14="http://schemas.microsoft.com/office/powerpoint/2010/main" val="131924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Demo: Chat-bot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內容版面配置區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9694" y="2125267"/>
            <a:ext cx="6531119" cy="2932139"/>
          </a:xfrm>
          <a:prstGeom prst="rect">
            <a:avLst/>
          </a:prstGeom>
        </p:spPr>
      </p:pic>
    </p:spTree>
    <p:extLst>
      <p:ext uri="{BB962C8B-B14F-4D97-AF65-F5344CB8AC3E}">
        <p14:creationId xmlns:p14="http://schemas.microsoft.com/office/powerpoint/2010/main" val="3743726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Sequence-to-sequence </a:t>
            </a:r>
            <a:br>
              <a:rPr lang="en-US" altLang="zh-TW" dirty="0"/>
            </a:br>
            <a:r>
              <a:rPr lang="en-US" altLang="zh-TW" dirty="0"/>
              <a:t>Auto-encoder</a:t>
            </a:r>
            <a:endParaRPr lang="zh-TW" altLang="en-US" dirty="0"/>
          </a:p>
        </p:txBody>
      </p:sp>
      <p:sp>
        <p:nvSpPr>
          <p:cNvPr id="3" name="Content Placeholder 2">
            <a:extLst>
              <a:ext uri="{FF2B5EF4-FFF2-40B4-BE49-F238E27FC236}">
                <a16:creationId xmlns:a16="http://schemas.microsoft.com/office/drawing/2014/main" id="{2060E9FA-58B0-85E2-9795-DBA4F1B379D4}"/>
              </a:ext>
            </a:extLst>
          </p:cNvPr>
          <p:cNvSpPr>
            <a:spLocks noGrp="1"/>
          </p:cNvSpPr>
          <p:nvPr>
            <p:ph idx="1"/>
          </p:nvPr>
        </p:nvSpPr>
        <p:spPr/>
        <p:txBody>
          <a:bodyPr/>
          <a:lstStyle/>
          <a:p>
            <a:endParaRPr lang="tr-TR"/>
          </a:p>
        </p:txBody>
      </p:sp>
      <p:sp>
        <p:nvSpPr>
          <p:cNvPr id="10" name="矩形 9"/>
          <p:cNvSpPr/>
          <p:nvPr/>
        </p:nvSpPr>
        <p:spPr>
          <a:xfrm>
            <a:off x="1832709" y="3868660"/>
            <a:ext cx="346250" cy="4543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sp>
        <p:nvSpPr>
          <p:cNvPr id="11" name="矩形 10"/>
          <p:cNvSpPr/>
          <p:nvPr/>
        </p:nvSpPr>
        <p:spPr>
          <a:xfrm>
            <a:off x="2532853" y="3868659"/>
            <a:ext cx="348865" cy="4543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cxnSp>
        <p:nvCxnSpPr>
          <p:cNvPr id="19" name="直線單箭頭接點 18"/>
          <p:cNvCxnSpPr/>
          <p:nvPr/>
        </p:nvCxnSpPr>
        <p:spPr>
          <a:xfrm flipV="1">
            <a:off x="1993490" y="4407511"/>
            <a:ext cx="0" cy="472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2178958" y="4113809"/>
            <a:ext cx="35921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4" name="群組 43"/>
          <p:cNvGrpSpPr/>
          <p:nvPr/>
        </p:nvGrpSpPr>
        <p:grpSpPr>
          <a:xfrm>
            <a:off x="1784846" y="5380031"/>
            <a:ext cx="2459797" cy="510608"/>
            <a:chOff x="4005606" y="5533027"/>
            <a:chExt cx="1757324" cy="929291"/>
          </a:xfrm>
        </p:grpSpPr>
        <p:pic>
          <p:nvPicPr>
            <p:cNvPr id="45"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5606" y="5533027"/>
              <a:ext cx="6778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3630" y="5533631"/>
              <a:ext cx="7493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560422" y="5533251"/>
              <a:ext cx="749266" cy="92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5" name="直線單箭頭接點 54"/>
          <p:cNvCxnSpPr/>
          <p:nvPr/>
        </p:nvCxnSpPr>
        <p:spPr>
          <a:xfrm flipV="1">
            <a:off x="2705341" y="4407453"/>
            <a:ext cx="0" cy="472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3365411" y="4407453"/>
            <a:ext cx="0" cy="472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V="1">
            <a:off x="4046139" y="4407453"/>
            <a:ext cx="0" cy="472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3207894" y="3865105"/>
            <a:ext cx="348865" cy="4543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cxnSp>
        <p:nvCxnSpPr>
          <p:cNvPr id="59" name="直線單箭頭接點 58"/>
          <p:cNvCxnSpPr/>
          <p:nvPr/>
        </p:nvCxnSpPr>
        <p:spPr>
          <a:xfrm>
            <a:off x="2888665" y="4113809"/>
            <a:ext cx="31922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3884268" y="3886629"/>
            <a:ext cx="348865" cy="4543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cxnSp>
        <p:nvCxnSpPr>
          <p:cNvPr id="61" name="直線單箭頭接點 60"/>
          <p:cNvCxnSpPr/>
          <p:nvPr/>
        </p:nvCxnSpPr>
        <p:spPr>
          <a:xfrm>
            <a:off x="3552290" y="4101460"/>
            <a:ext cx="33197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rot="5400000">
            <a:off x="1658192" y="506052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49" name="文字方塊 48"/>
          <p:cNvSpPr txBox="1"/>
          <p:nvPr/>
        </p:nvSpPr>
        <p:spPr>
          <a:xfrm rot="5400000">
            <a:off x="2333952" y="506052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50" name="文字方塊 49"/>
          <p:cNvSpPr txBox="1"/>
          <p:nvPr/>
        </p:nvSpPr>
        <p:spPr>
          <a:xfrm rot="5400000">
            <a:off x="3009713" y="506052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51" name="文字方塊 50"/>
          <p:cNvSpPr txBox="1"/>
          <p:nvPr/>
        </p:nvSpPr>
        <p:spPr>
          <a:xfrm rot="5400000">
            <a:off x="3685474" y="506052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9" name="矩形 8"/>
          <p:cNvSpPr/>
          <p:nvPr/>
        </p:nvSpPr>
        <p:spPr>
          <a:xfrm>
            <a:off x="1696263" y="3651710"/>
            <a:ext cx="2660845" cy="105147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32" name="矩形 31"/>
          <p:cNvSpPr/>
          <p:nvPr/>
        </p:nvSpPr>
        <p:spPr>
          <a:xfrm>
            <a:off x="4962954" y="3886629"/>
            <a:ext cx="348865" cy="4543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sp>
        <p:nvSpPr>
          <p:cNvPr id="33" name="矩形 32"/>
          <p:cNvSpPr/>
          <p:nvPr/>
        </p:nvSpPr>
        <p:spPr>
          <a:xfrm>
            <a:off x="5684763" y="3886629"/>
            <a:ext cx="348865" cy="4543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sp>
        <p:nvSpPr>
          <p:cNvPr id="34" name="矩形 33"/>
          <p:cNvSpPr/>
          <p:nvPr/>
        </p:nvSpPr>
        <p:spPr>
          <a:xfrm>
            <a:off x="6406571" y="3886629"/>
            <a:ext cx="348865" cy="4543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cxnSp>
        <p:nvCxnSpPr>
          <p:cNvPr id="40" name="直線單箭頭接點 39"/>
          <p:cNvCxnSpPr/>
          <p:nvPr/>
        </p:nvCxnSpPr>
        <p:spPr>
          <a:xfrm flipV="1">
            <a:off x="5166066" y="3413398"/>
            <a:ext cx="0" cy="47284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flipV="1">
            <a:off x="5849090" y="3396438"/>
            <a:ext cx="0" cy="4725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V="1">
            <a:off x="6590696" y="3409950"/>
            <a:ext cx="0" cy="4725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60" idx="3"/>
          </p:cNvCxnSpPr>
          <p:nvPr/>
        </p:nvCxnSpPr>
        <p:spPr>
          <a:xfrm flipV="1">
            <a:off x="4233131" y="4112939"/>
            <a:ext cx="698580" cy="87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a:off x="5320027" y="4105622"/>
            <a:ext cx="35921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p:nvPr/>
        </p:nvCxnSpPr>
        <p:spPr>
          <a:xfrm>
            <a:off x="6032837" y="4107704"/>
            <a:ext cx="35921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7149807" y="3886629"/>
            <a:ext cx="348865" cy="4543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42900"/>
            <a:endParaRPr lang="zh-TW" altLang="en-US" sz="1350" dirty="0">
              <a:solidFill>
                <a:prstClr val="black"/>
              </a:solidFill>
              <a:latin typeface="Calibri" panose="020F0502020204030204"/>
              <a:ea typeface="新細明體" panose="02020500000000000000" pitchFamily="18" charset="-120"/>
            </a:endParaRPr>
          </a:p>
        </p:txBody>
      </p:sp>
      <p:cxnSp>
        <p:nvCxnSpPr>
          <p:cNvPr id="70" name="直線單箭頭接點 69"/>
          <p:cNvCxnSpPr/>
          <p:nvPr/>
        </p:nvCxnSpPr>
        <p:spPr>
          <a:xfrm flipV="1">
            <a:off x="7318361" y="3434612"/>
            <a:ext cx="0" cy="4725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6776073" y="4107704"/>
            <a:ext cx="35921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手繪多邊形 72"/>
          <p:cNvSpPr/>
          <p:nvPr/>
        </p:nvSpPr>
        <p:spPr>
          <a:xfrm>
            <a:off x="5304949" y="3354587"/>
            <a:ext cx="557213" cy="1235154"/>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74" name="手繪多邊形 73"/>
          <p:cNvSpPr/>
          <p:nvPr/>
        </p:nvSpPr>
        <p:spPr>
          <a:xfrm>
            <a:off x="6033484" y="3368867"/>
            <a:ext cx="557213" cy="1226219"/>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75" name="手繪多邊形 74"/>
          <p:cNvSpPr/>
          <p:nvPr/>
        </p:nvSpPr>
        <p:spPr>
          <a:xfrm>
            <a:off x="6762083" y="3337081"/>
            <a:ext cx="557213" cy="1252661"/>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77" name="文字方塊 76"/>
          <p:cNvSpPr txBox="1"/>
          <p:nvPr/>
        </p:nvSpPr>
        <p:spPr>
          <a:xfrm rot="5400000">
            <a:off x="4826030" y="206562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78" name="文字方塊 77"/>
          <p:cNvSpPr txBox="1"/>
          <p:nvPr/>
        </p:nvSpPr>
        <p:spPr>
          <a:xfrm rot="5400000">
            <a:off x="5529178" y="206562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79" name="文字方塊 78"/>
          <p:cNvSpPr txBox="1"/>
          <p:nvPr/>
        </p:nvSpPr>
        <p:spPr>
          <a:xfrm rot="5400000">
            <a:off x="6237636" y="2059649"/>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80" name="文字方塊 79"/>
          <p:cNvSpPr txBox="1"/>
          <p:nvPr/>
        </p:nvSpPr>
        <p:spPr>
          <a:xfrm rot="5400000">
            <a:off x="6961811" y="2036757"/>
            <a:ext cx="67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81" name="文字方塊 80"/>
          <p:cNvSpPr txBox="1"/>
          <p:nvPr/>
        </p:nvSpPr>
        <p:spPr>
          <a:xfrm rot="5400000">
            <a:off x="4812464" y="2891232"/>
            <a:ext cx="675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82" name="文字方塊 81"/>
          <p:cNvSpPr txBox="1"/>
          <p:nvPr/>
        </p:nvSpPr>
        <p:spPr>
          <a:xfrm rot="5400000">
            <a:off x="5511590" y="2880346"/>
            <a:ext cx="675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83" name="文字方塊 82"/>
          <p:cNvSpPr txBox="1"/>
          <p:nvPr/>
        </p:nvSpPr>
        <p:spPr>
          <a:xfrm rot="5400000">
            <a:off x="6251954" y="2896576"/>
            <a:ext cx="675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84" name="文字方塊 83"/>
          <p:cNvSpPr txBox="1"/>
          <p:nvPr/>
        </p:nvSpPr>
        <p:spPr>
          <a:xfrm rot="5400000">
            <a:off x="6964670" y="2880346"/>
            <a:ext cx="675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342900"/>
            <a:endParaRPr lang="zh-TW" altLang="en-US" dirty="0">
              <a:solidFill>
                <a:prstClr val="black"/>
              </a:solidFill>
              <a:latin typeface="Calibri" panose="020F0502020204030204"/>
              <a:ea typeface="新細明體" panose="02020500000000000000" pitchFamily="18" charset="-120"/>
            </a:endParaRPr>
          </a:p>
        </p:txBody>
      </p:sp>
      <p:sp>
        <p:nvSpPr>
          <p:cNvPr id="85" name="矩形 84"/>
          <p:cNvSpPr/>
          <p:nvPr/>
        </p:nvSpPr>
        <p:spPr>
          <a:xfrm>
            <a:off x="4759166" y="3656846"/>
            <a:ext cx="2958371" cy="106640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86" name="文字方塊 85"/>
          <p:cNvSpPr txBox="1"/>
          <p:nvPr/>
        </p:nvSpPr>
        <p:spPr>
          <a:xfrm>
            <a:off x="5949770" y="4755027"/>
            <a:ext cx="1782198" cy="415498"/>
          </a:xfrm>
          <a:prstGeom prst="rect">
            <a:avLst/>
          </a:prstGeom>
          <a:noFill/>
        </p:spPr>
        <p:txBody>
          <a:bodyPr wrap="square" rtlCol="0">
            <a:spAutoFit/>
          </a:bodyPr>
          <a:lstStyle/>
          <a:p>
            <a:pPr algn="ctr" defTabSz="342900"/>
            <a:r>
              <a:rPr lang="en-US" altLang="zh-TW" sz="2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RNN Decoder</a:t>
            </a:r>
            <a:endParaRPr lang="zh-TW" altLang="en-US" sz="2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8" name="上-下雙向箭號 7"/>
          <p:cNvSpPr/>
          <p:nvPr/>
        </p:nvSpPr>
        <p:spPr>
          <a:xfrm>
            <a:off x="5049964" y="2458162"/>
            <a:ext cx="203003" cy="3899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87" name="上-下雙向箭號 86"/>
          <p:cNvSpPr/>
          <p:nvPr/>
        </p:nvSpPr>
        <p:spPr>
          <a:xfrm>
            <a:off x="5762221" y="2459155"/>
            <a:ext cx="203003" cy="3899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88" name="上-下雙向箭號 87"/>
          <p:cNvSpPr/>
          <p:nvPr/>
        </p:nvSpPr>
        <p:spPr>
          <a:xfrm>
            <a:off x="6494820" y="2439742"/>
            <a:ext cx="203003" cy="3899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89" name="上-下雙向箭號 88"/>
          <p:cNvSpPr/>
          <p:nvPr/>
        </p:nvSpPr>
        <p:spPr>
          <a:xfrm>
            <a:off x="7216861" y="2458161"/>
            <a:ext cx="203003" cy="3899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12" name="文字方塊 11"/>
          <p:cNvSpPr txBox="1"/>
          <p:nvPr/>
        </p:nvSpPr>
        <p:spPr>
          <a:xfrm>
            <a:off x="1820010" y="5072070"/>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1</a:t>
            </a:r>
            <a:endParaRPr lang="zh-TW" altLang="en-US" baseline="-25000" dirty="0">
              <a:solidFill>
                <a:prstClr val="black"/>
              </a:solidFill>
              <a:latin typeface="Calibri" panose="020F0502020204030204"/>
              <a:ea typeface="新細明體" panose="02020500000000000000" pitchFamily="18" charset="-120"/>
            </a:endParaRPr>
          </a:p>
        </p:txBody>
      </p:sp>
      <p:sp>
        <p:nvSpPr>
          <p:cNvPr id="90" name="文字方塊 89"/>
          <p:cNvSpPr txBox="1"/>
          <p:nvPr/>
        </p:nvSpPr>
        <p:spPr>
          <a:xfrm>
            <a:off x="2490700" y="5064401"/>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2</a:t>
            </a:r>
            <a:endParaRPr lang="zh-TW" altLang="en-US" baseline="-25000" dirty="0">
              <a:solidFill>
                <a:prstClr val="black"/>
              </a:solidFill>
              <a:latin typeface="Calibri" panose="020F0502020204030204"/>
              <a:ea typeface="新細明體" panose="02020500000000000000" pitchFamily="18" charset="-120"/>
            </a:endParaRPr>
          </a:p>
        </p:txBody>
      </p:sp>
      <p:sp>
        <p:nvSpPr>
          <p:cNvPr id="91" name="文字方塊 90"/>
          <p:cNvSpPr txBox="1"/>
          <p:nvPr/>
        </p:nvSpPr>
        <p:spPr>
          <a:xfrm>
            <a:off x="3138063" y="5076631"/>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3</a:t>
            </a:r>
            <a:endParaRPr lang="zh-TW" altLang="en-US" baseline="-25000" dirty="0">
              <a:solidFill>
                <a:prstClr val="black"/>
              </a:solidFill>
              <a:latin typeface="Calibri" panose="020F0502020204030204"/>
              <a:ea typeface="新細明體" panose="02020500000000000000" pitchFamily="18" charset="-120"/>
            </a:endParaRPr>
          </a:p>
        </p:txBody>
      </p:sp>
      <p:sp>
        <p:nvSpPr>
          <p:cNvPr id="92" name="文字方塊 91"/>
          <p:cNvSpPr txBox="1"/>
          <p:nvPr/>
        </p:nvSpPr>
        <p:spPr>
          <a:xfrm>
            <a:off x="3829759" y="5072070"/>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4</a:t>
            </a:r>
            <a:endParaRPr lang="zh-TW" altLang="en-US" baseline="-25000" dirty="0">
              <a:solidFill>
                <a:prstClr val="black"/>
              </a:solidFill>
              <a:latin typeface="Calibri" panose="020F0502020204030204"/>
              <a:ea typeface="新細明體" panose="02020500000000000000" pitchFamily="18" charset="-120"/>
            </a:endParaRPr>
          </a:p>
        </p:txBody>
      </p:sp>
      <p:sp>
        <p:nvSpPr>
          <p:cNvPr id="93" name="文字方塊 92"/>
          <p:cNvSpPr txBox="1"/>
          <p:nvPr/>
        </p:nvSpPr>
        <p:spPr>
          <a:xfrm>
            <a:off x="4944394" y="2881481"/>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y</a:t>
            </a:r>
            <a:r>
              <a:rPr lang="en-US" altLang="zh-TW" baseline="-25000" dirty="0">
                <a:solidFill>
                  <a:prstClr val="black"/>
                </a:solidFill>
                <a:latin typeface="Calibri" panose="020F0502020204030204"/>
                <a:ea typeface="新細明體" panose="02020500000000000000" pitchFamily="18" charset="-120"/>
              </a:rPr>
              <a:t>1</a:t>
            </a:r>
            <a:endParaRPr lang="zh-TW" altLang="en-US" baseline="-25000" dirty="0">
              <a:solidFill>
                <a:prstClr val="black"/>
              </a:solidFill>
              <a:latin typeface="Calibri" panose="020F0502020204030204"/>
              <a:ea typeface="新細明體" panose="02020500000000000000" pitchFamily="18" charset="-120"/>
            </a:endParaRPr>
          </a:p>
        </p:txBody>
      </p:sp>
      <p:sp>
        <p:nvSpPr>
          <p:cNvPr id="94" name="文字方塊 93"/>
          <p:cNvSpPr txBox="1"/>
          <p:nvPr/>
        </p:nvSpPr>
        <p:spPr>
          <a:xfrm>
            <a:off x="5655096" y="2864186"/>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y</a:t>
            </a:r>
            <a:r>
              <a:rPr lang="en-US" altLang="zh-TW" baseline="-25000" dirty="0">
                <a:solidFill>
                  <a:prstClr val="black"/>
                </a:solidFill>
                <a:latin typeface="Calibri" panose="020F0502020204030204"/>
                <a:ea typeface="新細明體" panose="02020500000000000000" pitchFamily="18" charset="-120"/>
              </a:rPr>
              <a:t>2</a:t>
            </a:r>
            <a:endParaRPr lang="zh-TW" altLang="en-US" baseline="-25000" dirty="0">
              <a:solidFill>
                <a:prstClr val="black"/>
              </a:solidFill>
              <a:latin typeface="Calibri" panose="020F0502020204030204"/>
              <a:ea typeface="新細明體" panose="02020500000000000000" pitchFamily="18" charset="-120"/>
            </a:endParaRPr>
          </a:p>
        </p:txBody>
      </p:sp>
      <p:sp>
        <p:nvSpPr>
          <p:cNvPr id="95" name="文字方塊 94"/>
          <p:cNvSpPr txBox="1"/>
          <p:nvPr/>
        </p:nvSpPr>
        <p:spPr>
          <a:xfrm>
            <a:off x="6399075" y="2886041"/>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y</a:t>
            </a:r>
            <a:r>
              <a:rPr lang="en-US" altLang="zh-TW" baseline="-25000" dirty="0">
                <a:solidFill>
                  <a:prstClr val="black"/>
                </a:solidFill>
                <a:latin typeface="Calibri" panose="020F0502020204030204"/>
                <a:ea typeface="新細明體" panose="02020500000000000000" pitchFamily="18" charset="-120"/>
              </a:rPr>
              <a:t>3</a:t>
            </a:r>
            <a:endParaRPr lang="zh-TW" altLang="en-US" baseline="-25000" dirty="0">
              <a:solidFill>
                <a:prstClr val="black"/>
              </a:solidFill>
              <a:latin typeface="Calibri" panose="020F0502020204030204"/>
              <a:ea typeface="新細明體" panose="02020500000000000000" pitchFamily="18" charset="-120"/>
            </a:endParaRPr>
          </a:p>
        </p:txBody>
      </p:sp>
      <p:sp>
        <p:nvSpPr>
          <p:cNvPr id="96" name="文字方塊 95"/>
          <p:cNvSpPr txBox="1"/>
          <p:nvPr/>
        </p:nvSpPr>
        <p:spPr>
          <a:xfrm>
            <a:off x="7090771" y="2881481"/>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y</a:t>
            </a:r>
            <a:r>
              <a:rPr lang="en-US" altLang="zh-TW" baseline="-25000" dirty="0">
                <a:solidFill>
                  <a:prstClr val="black"/>
                </a:solidFill>
                <a:latin typeface="Calibri" panose="020F0502020204030204"/>
                <a:ea typeface="新細明體" panose="02020500000000000000" pitchFamily="18" charset="-120"/>
              </a:rPr>
              <a:t>4</a:t>
            </a:r>
            <a:endParaRPr lang="zh-TW" altLang="en-US" baseline="-25000" dirty="0">
              <a:solidFill>
                <a:prstClr val="black"/>
              </a:solidFill>
              <a:latin typeface="Calibri" panose="020F0502020204030204"/>
              <a:ea typeface="新細明體" panose="02020500000000000000" pitchFamily="18" charset="-120"/>
            </a:endParaRPr>
          </a:p>
        </p:txBody>
      </p:sp>
      <p:sp>
        <p:nvSpPr>
          <p:cNvPr id="97" name="文字方塊 96"/>
          <p:cNvSpPr txBox="1"/>
          <p:nvPr/>
        </p:nvSpPr>
        <p:spPr>
          <a:xfrm>
            <a:off x="5012337" y="2073179"/>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1</a:t>
            </a:r>
            <a:endParaRPr lang="zh-TW" altLang="en-US" baseline="-25000" dirty="0">
              <a:solidFill>
                <a:prstClr val="black"/>
              </a:solidFill>
              <a:latin typeface="Calibri" panose="020F0502020204030204"/>
              <a:ea typeface="新細明體" panose="02020500000000000000" pitchFamily="18" charset="-120"/>
            </a:endParaRPr>
          </a:p>
        </p:txBody>
      </p:sp>
      <p:sp>
        <p:nvSpPr>
          <p:cNvPr id="98" name="文字方塊 97"/>
          <p:cNvSpPr txBox="1"/>
          <p:nvPr/>
        </p:nvSpPr>
        <p:spPr>
          <a:xfrm>
            <a:off x="5683026" y="2065510"/>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2</a:t>
            </a:r>
            <a:endParaRPr lang="zh-TW" altLang="en-US" baseline="-25000" dirty="0">
              <a:solidFill>
                <a:prstClr val="black"/>
              </a:solidFill>
              <a:latin typeface="Calibri" panose="020F0502020204030204"/>
              <a:ea typeface="新細明體" panose="02020500000000000000" pitchFamily="18" charset="-120"/>
            </a:endParaRPr>
          </a:p>
        </p:txBody>
      </p:sp>
      <p:sp>
        <p:nvSpPr>
          <p:cNvPr id="99" name="文字方塊 98"/>
          <p:cNvSpPr txBox="1"/>
          <p:nvPr/>
        </p:nvSpPr>
        <p:spPr>
          <a:xfrm>
            <a:off x="6382440" y="2096643"/>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3</a:t>
            </a:r>
            <a:endParaRPr lang="zh-TW" altLang="en-US" baseline="-25000" dirty="0">
              <a:solidFill>
                <a:prstClr val="black"/>
              </a:solidFill>
              <a:latin typeface="Calibri" panose="020F0502020204030204"/>
              <a:ea typeface="新細明體" panose="02020500000000000000" pitchFamily="18" charset="-120"/>
            </a:endParaRPr>
          </a:p>
        </p:txBody>
      </p:sp>
      <p:sp>
        <p:nvSpPr>
          <p:cNvPr id="100" name="文字方塊 99"/>
          <p:cNvSpPr txBox="1"/>
          <p:nvPr/>
        </p:nvSpPr>
        <p:spPr>
          <a:xfrm>
            <a:off x="7120576" y="2044937"/>
            <a:ext cx="397966"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x</a:t>
            </a:r>
            <a:r>
              <a:rPr lang="en-US" altLang="zh-TW" baseline="-25000" dirty="0">
                <a:solidFill>
                  <a:prstClr val="black"/>
                </a:solidFill>
                <a:latin typeface="Calibri" panose="020F0502020204030204"/>
                <a:ea typeface="新細明體" panose="02020500000000000000" pitchFamily="18" charset="-120"/>
              </a:rPr>
              <a:t>4</a:t>
            </a:r>
            <a:endParaRPr lang="zh-TW" altLang="en-US" baseline="-25000" dirty="0">
              <a:solidFill>
                <a:prstClr val="black"/>
              </a:solidFill>
              <a:latin typeface="Calibri" panose="020F0502020204030204"/>
              <a:ea typeface="新細明體" panose="02020500000000000000" pitchFamily="18" charset="-120"/>
            </a:endParaRPr>
          </a:p>
        </p:txBody>
      </p:sp>
      <p:sp>
        <p:nvSpPr>
          <p:cNvPr id="69" name="文字方塊 68"/>
          <p:cNvSpPr txBox="1"/>
          <p:nvPr/>
        </p:nvSpPr>
        <p:spPr>
          <a:xfrm>
            <a:off x="2184671" y="3238405"/>
            <a:ext cx="1782198" cy="415498"/>
          </a:xfrm>
          <a:prstGeom prst="rect">
            <a:avLst/>
          </a:prstGeom>
          <a:noFill/>
        </p:spPr>
        <p:txBody>
          <a:bodyPr wrap="square" rtlCol="0">
            <a:spAutoFit/>
          </a:bodyPr>
          <a:lstStyle/>
          <a:p>
            <a:pPr algn="ctr" defTabSz="342900"/>
            <a:r>
              <a:rPr lang="en-US" altLang="zh-TW" sz="2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RNN Encoder</a:t>
            </a:r>
            <a:endParaRPr lang="zh-TW" altLang="en-US" sz="2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76" name="文字方塊 75"/>
          <p:cNvSpPr txBox="1"/>
          <p:nvPr/>
        </p:nvSpPr>
        <p:spPr>
          <a:xfrm>
            <a:off x="4216190" y="5522849"/>
            <a:ext cx="1782198" cy="369332"/>
          </a:xfrm>
          <a:prstGeom prst="rect">
            <a:avLst/>
          </a:prstGeom>
          <a:noFill/>
        </p:spPr>
        <p:txBody>
          <a:bodyPr wrap="square" rtlCol="0">
            <a:spAutoFit/>
          </a:bodyPr>
          <a:lstStyle/>
          <a:p>
            <a:pPr defTabSz="342900"/>
            <a:r>
              <a:rPr lang="en-US" altLang="zh-TW"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audio segment</a:t>
            </a:r>
            <a:endParaRPr lang="zh-TW" altLang="en-US"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1" name="文字方塊 100"/>
          <p:cNvSpPr txBox="1"/>
          <p:nvPr/>
        </p:nvSpPr>
        <p:spPr>
          <a:xfrm>
            <a:off x="4195905" y="5094087"/>
            <a:ext cx="1782198" cy="369332"/>
          </a:xfrm>
          <a:prstGeom prst="rect">
            <a:avLst/>
          </a:prstGeom>
          <a:noFill/>
        </p:spPr>
        <p:txBody>
          <a:bodyPr wrap="square" rtlCol="0">
            <a:spAutoFit/>
          </a:bodyPr>
          <a:lstStyle/>
          <a:p>
            <a:pPr defTabSz="342900"/>
            <a:r>
              <a:rPr lang="en-US" altLang="zh-TW"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acoustic features</a:t>
            </a:r>
            <a:endParaRPr lang="zh-TW" altLang="en-US"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文字方塊 4"/>
          <p:cNvSpPr txBox="1"/>
          <p:nvPr/>
        </p:nvSpPr>
        <p:spPr>
          <a:xfrm>
            <a:off x="1382436" y="2306637"/>
            <a:ext cx="3356386" cy="738664"/>
          </a:xfrm>
          <a:prstGeom prst="rect">
            <a:avLst/>
          </a:prstGeom>
          <a:noFill/>
        </p:spPr>
        <p:txBody>
          <a:bodyPr wrap="square" rtlCol="0">
            <a:spAutoFit/>
          </a:bodyPr>
          <a:lstStyle/>
          <a:p>
            <a:pPr algn="ctr" defTabSz="342900"/>
            <a:r>
              <a:rPr lang="en-US" altLang="zh-TW" sz="2100" dirty="0">
                <a:solidFill>
                  <a:srgbClr val="FF0000"/>
                </a:solidFill>
                <a:latin typeface="Calibri" panose="020F0502020204030204"/>
                <a:ea typeface="新細明體" panose="02020500000000000000" pitchFamily="18" charset="-120"/>
              </a:rPr>
              <a:t>The RNN encoder and decoder are jointly trained.</a:t>
            </a:r>
            <a:endParaRPr lang="zh-TW" altLang="en-US" sz="2100" dirty="0">
              <a:solidFill>
                <a:srgbClr val="FF0000"/>
              </a:solidFill>
              <a:latin typeface="Calibri" panose="020F0502020204030204"/>
              <a:ea typeface="新細明體" panose="02020500000000000000" pitchFamily="18" charset="-120"/>
            </a:endParaRPr>
          </a:p>
        </p:txBody>
      </p:sp>
      <p:sp>
        <p:nvSpPr>
          <p:cNvPr id="102" name="矩形 101"/>
          <p:cNvSpPr/>
          <p:nvPr/>
        </p:nvSpPr>
        <p:spPr>
          <a:xfrm>
            <a:off x="3878728" y="3907212"/>
            <a:ext cx="365915" cy="4725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TW" altLang="en-US" sz="1350">
              <a:solidFill>
                <a:prstClr val="white"/>
              </a:solidFill>
              <a:latin typeface="Calibri" panose="020F0502020204030204"/>
              <a:ea typeface="新細明體" panose="02020500000000000000" pitchFamily="18" charset="-120"/>
            </a:endParaRPr>
          </a:p>
        </p:txBody>
      </p:sp>
      <p:sp>
        <p:nvSpPr>
          <p:cNvPr id="14" name="文字方塊 13"/>
          <p:cNvSpPr txBox="1"/>
          <p:nvPr/>
        </p:nvSpPr>
        <p:spPr>
          <a:xfrm>
            <a:off x="4902754" y="1558343"/>
            <a:ext cx="2606900" cy="369332"/>
          </a:xfrm>
          <a:prstGeom prst="rect">
            <a:avLst/>
          </a:prstGeom>
          <a:noFill/>
        </p:spPr>
        <p:txBody>
          <a:bodyPr wrap="square" rtlCol="0">
            <a:spAutoFit/>
          </a:bodyPr>
          <a:lstStyle/>
          <a:p>
            <a:pPr algn="ctr" defTabSz="342900"/>
            <a:r>
              <a:rPr lang="en-US" altLang="zh-TW" dirty="0">
                <a:solidFill>
                  <a:prstClr val="black"/>
                </a:solidFill>
                <a:latin typeface="Calibri" panose="020F0502020204030204"/>
                <a:ea typeface="新細明體" panose="02020500000000000000" pitchFamily="18" charset="-120"/>
              </a:rPr>
              <a:t>Input acoustic features</a:t>
            </a:r>
            <a:endParaRPr lang="zh-TW" altLang="en-US" dirty="0">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3262006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68"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 grpId="0" animBg="1"/>
      <p:bldP spid="87" grpId="0" animBg="1"/>
      <p:bldP spid="88" grpId="0" animBg="1"/>
      <p:bldP spid="89" grpId="0" animBg="1"/>
      <p:bldP spid="93" grpId="0"/>
      <p:bldP spid="94" grpId="0"/>
      <p:bldP spid="95" grpId="0"/>
      <p:bldP spid="96" grpId="0"/>
      <p:bldP spid="97" grpId="0"/>
      <p:bldP spid="98" grpId="0"/>
      <p:bldP spid="99" grpId="0"/>
      <p:bldP spid="100" grpId="0"/>
      <p:bldP spid="5" grpId="0"/>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604E-D5F0-4E4D-6DEA-9F7E66CEBD1E}"/>
              </a:ext>
            </a:extLst>
          </p:cNvPr>
          <p:cNvSpPr>
            <a:spLocks noGrp="1"/>
          </p:cNvSpPr>
          <p:nvPr>
            <p:ph type="title"/>
          </p:nvPr>
        </p:nvSpPr>
        <p:spPr/>
        <p:txBody>
          <a:bodyPr/>
          <a:lstStyle/>
          <a:p>
            <a:r>
              <a:rPr lang="tr-TR" dirty="0" err="1"/>
              <a:t>The</a:t>
            </a:r>
            <a:r>
              <a:rPr lang="tr-TR" dirty="0"/>
              <a:t> </a:t>
            </a:r>
            <a:r>
              <a:rPr lang="tr-TR" dirty="0" err="1"/>
              <a:t>encoder-decoder</a:t>
            </a:r>
            <a:r>
              <a:rPr lang="tr-TR" dirty="0"/>
              <a:t> </a:t>
            </a:r>
            <a:r>
              <a:rPr lang="tr-TR" dirty="0" err="1"/>
              <a:t>architecture</a:t>
            </a:r>
            <a:endParaRPr lang="tr-TR" dirty="0"/>
          </a:p>
        </p:txBody>
      </p:sp>
      <p:sp>
        <p:nvSpPr>
          <p:cNvPr id="3" name="Content Placeholder 2">
            <a:extLst>
              <a:ext uri="{FF2B5EF4-FFF2-40B4-BE49-F238E27FC236}">
                <a16:creationId xmlns:a16="http://schemas.microsoft.com/office/drawing/2014/main" id="{03118C6B-5ECD-6EC1-36FD-AC671BA91DD1}"/>
              </a:ext>
            </a:extLst>
          </p:cNvPr>
          <p:cNvSpPr>
            <a:spLocks noGrp="1"/>
          </p:cNvSpPr>
          <p:nvPr>
            <p:ph idx="1"/>
          </p:nvPr>
        </p:nvSpPr>
        <p:spPr>
          <a:xfrm>
            <a:off x="457200" y="1885951"/>
            <a:ext cx="8229600" cy="971549"/>
          </a:xfrm>
        </p:spPr>
        <p:txBody>
          <a:bodyPr>
            <a:normAutofit fontScale="62500" lnSpcReduction="20000"/>
          </a:bodyPr>
          <a:lstStyle/>
          <a:p>
            <a:r>
              <a:rPr lang="en-US" dirty="0"/>
              <a:t>The key idea underlying these networks is the use of an </a:t>
            </a:r>
            <a:r>
              <a:rPr lang="en-US" dirty="0">
                <a:solidFill>
                  <a:srgbClr val="0070C0"/>
                </a:solidFill>
              </a:rPr>
              <a:t>encoder </a:t>
            </a:r>
            <a:r>
              <a:rPr lang="en-US" dirty="0"/>
              <a:t>network that takes an input sequence and </a:t>
            </a:r>
            <a:r>
              <a:rPr lang="en-US" dirty="0">
                <a:highlight>
                  <a:srgbClr val="FFFF00"/>
                </a:highlight>
              </a:rPr>
              <a:t>creates a contextualized representation of it</a:t>
            </a:r>
            <a:r>
              <a:rPr lang="en-US" dirty="0"/>
              <a:t>, often called the </a:t>
            </a:r>
            <a:r>
              <a:rPr lang="en-US" dirty="0">
                <a:solidFill>
                  <a:srgbClr val="0070C0"/>
                </a:solidFill>
              </a:rPr>
              <a:t>context</a:t>
            </a:r>
            <a:r>
              <a:rPr lang="en-US" dirty="0"/>
              <a:t>. This representation is then passed to a </a:t>
            </a:r>
            <a:r>
              <a:rPr lang="en-US" dirty="0">
                <a:solidFill>
                  <a:srgbClr val="0070C0"/>
                </a:solidFill>
              </a:rPr>
              <a:t>decoder </a:t>
            </a:r>
            <a:r>
              <a:rPr lang="en-US" dirty="0"/>
              <a:t>which generates a task specific output sequence. Fig. 9.16 illustrates the architecture.</a:t>
            </a:r>
            <a:endParaRPr lang="tr-TR" dirty="0"/>
          </a:p>
        </p:txBody>
      </p:sp>
      <p:sp>
        <p:nvSpPr>
          <p:cNvPr id="4" name="Footer Placeholder 3">
            <a:extLst>
              <a:ext uri="{FF2B5EF4-FFF2-40B4-BE49-F238E27FC236}">
                <a16:creationId xmlns:a16="http://schemas.microsoft.com/office/drawing/2014/main" id="{D005BC2B-0E89-EA9C-F261-8B320FC17F11}"/>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1C76275D-E10F-B920-0C4F-F92DC12CE306}"/>
              </a:ext>
            </a:extLst>
          </p:cNvPr>
          <p:cNvSpPr>
            <a:spLocks noGrp="1"/>
          </p:cNvSpPr>
          <p:nvPr>
            <p:ph type="sldNum" sz="quarter" idx="11"/>
          </p:nvPr>
        </p:nvSpPr>
        <p:spPr/>
        <p:txBody>
          <a:bodyPr/>
          <a:lstStyle/>
          <a:p>
            <a:pPr>
              <a:defRPr/>
            </a:pPr>
            <a:fld id="{62B181C8-006E-4804-BAD8-B2379D1B1B5D}" type="slidenum">
              <a:rPr lang="en-US" altLang="en-US" smtClean="0"/>
              <a:pPr>
                <a:defRPr/>
              </a:pPr>
              <a:t>83</a:t>
            </a:fld>
            <a:endParaRPr lang="en-US" altLang="en-US"/>
          </a:p>
        </p:txBody>
      </p:sp>
      <p:pic>
        <p:nvPicPr>
          <p:cNvPr id="7" name="Picture 6">
            <a:extLst>
              <a:ext uri="{FF2B5EF4-FFF2-40B4-BE49-F238E27FC236}">
                <a16:creationId xmlns:a16="http://schemas.microsoft.com/office/drawing/2014/main" id="{73A70A1A-CF71-7E7E-36D8-C9E5907AF8D7}"/>
              </a:ext>
            </a:extLst>
          </p:cNvPr>
          <p:cNvPicPr>
            <a:picLocks noChangeAspect="1"/>
          </p:cNvPicPr>
          <p:nvPr/>
        </p:nvPicPr>
        <p:blipFill>
          <a:blip r:embed="rId2"/>
          <a:stretch>
            <a:fillRect/>
          </a:stretch>
        </p:blipFill>
        <p:spPr>
          <a:xfrm>
            <a:off x="457200" y="2837793"/>
            <a:ext cx="8229600" cy="2648607"/>
          </a:xfrm>
          <a:prstGeom prst="rect">
            <a:avLst/>
          </a:prstGeom>
        </p:spPr>
      </p:pic>
    </p:spTree>
    <p:extLst>
      <p:ext uri="{BB962C8B-B14F-4D97-AF65-F5344CB8AC3E}">
        <p14:creationId xmlns:p14="http://schemas.microsoft.com/office/powerpoint/2010/main" val="2747109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D930-07C5-BE5C-99F5-C35FC04D1D40}"/>
              </a:ext>
            </a:extLst>
          </p:cNvPr>
          <p:cNvSpPr>
            <a:spLocks noGrp="1"/>
          </p:cNvSpPr>
          <p:nvPr>
            <p:ph type="title"/>
          </p:nvPr>
        </p:nvSpPr>
        <p:spPr/>
        <p:txBody>
          <a:bodyPr/>
          <a:lstStyle/>
          <a:p>
            <a:r>
              <a:rPr lang="en-US" dirty="0"/>
              <a:t>A translation model using an encoder-decoder </a:t>
            </a:r>
            <a:endParaRPr lang="tr-TR" dirty="0"/>
          </a:p>
        </p:txBody>
      </p:sp>
      <p:pic>
        <p:nvPicPr>
          <p:cNvPr id="7" name="Content Placeholder 6">
            <a:extLst>
              <a:ext uri="{FF2B5EF4-FFF2-40B4-BE49-F238E27FC236}">
                <a16:creationId xmlns:a16="http://schemas.microsoft.com/office/drawing/2014/main" id="{253E25DD-00D7-258A-BAD4-83CC6D5ECC05}"/>
              </a:ext>
            </a:extLst>
          </p:cNvPr>
          <p:cNvPicPr>
            <a:picLocks noGrp="1" noChangeAspect="1"/>
          </p:cNvPicPr>
          <p:nvPr>
            <p:ph idx="1"/>
          </p:nvPr>
        </p:nvPicPr>
        <p:blipFill>
          <a:blip r:embed="rId2"/>
          <a:stretch>
            <a:fillRect/>
          </a:stretch>
        </p:blipFill>
        <p:spPr>
          <a:xfrm>
            <a:off x="228600" y="1828800"/>
            <a:ext cx="8686800" cy="3707438"/>
          </a:xfrm>
        </p:spPr>
      </p:pic>
      <p:sp>
        <p:nvSpPr>
          <p:cNvPr id="4" name="Footer Placeholder 3">
            <a:extLst>
              <a:ext uri="{FF2B5EF4-FFF2-40B4-BE49-F238E27FC236}">
                <a16:creationId xmlns:a16="http://schemas.microsoft.com/office/drawing/2014/main" id="{BEB658DA-F07E-290A-0B6F-8F83D3F94454}"/>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B150B748-4F92-801F-4AF5-3B01819D7B92}"/>
              </a:ext>
            </a:extLst>
          </p:cNvPr>
          <p:cNvSpPr>
            <a:spLocks noGrp="1"/>
          </p:cNvSpPr>
          <p:nvPr>
            <p:ph type="sldNum" sz="quarter" idx="11"/>
          </p:nvPr>
        </p:nvSpPr>
        <p:spPr/>
        <p:txBody>
          <a:bodyPr/>
          <a:lstStyle/>
          <a:p>
            <a:pPr>
              <a:defRPr/>
            </a:pPr>
            <a:fld id="{62B181C8-006E-4804-BAD8-B2379D1B1B5D}" type="slidenum">
              <a:rPr lang="en-US" altLang="en-US" smtClean="0"/>
              <a:pPr>
                <a:defRPr/>
              </a:pPr>
              <a:t>84</a:t>
            </a:fld>
            <a:endParaRPr lang="en-US" altLang="en-US"/>
          </a:p>
        </p:txBody>
      </p:sp>
    </p:spTree>
    <p:extLst>
      <p:ext uri="{BB962C8B-B14F-4D97-AF65-F5344CB8AC3E}">
        <p14:creationId xmlns:p14="http://schemas.microsoft.com/office/powerpoint/2010/main" val="25023703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0959-11F3-7EDD-F66C-FCEDACCD7998}"/>
              </a:ext>
            </a:extLst>
          </p:cNvPr>
          <p:cNvSpPr>
            <a:spLocks noGrp="1"/>
          </p:cNvSpPr>
          <p:nvPr>
            <p:ph type="title"/>
          </p:nvPr>
        </p:nvSpPr>
        <p:spPr>
          <a:xfrm>
            <a:off x="459171" y="971550"/>
            <a:ext cx="8229600" cy="857250"/>
          </a:xfrm>
        </p:spPr>
        <p:txBody>
          <a:bodyPr>
            <a:normAutofit fontScale="90000"/>
          </a:bodyPr>
          <a:lstStyle/>
          <a:p>
            <a:r>
              <a:rPr lang="en-US" dirty="0"/>
              <a:t>A translation model using an encoder-decoder </a:t>
            </a:r>
            <a:endParaRPr lang="tr-TR" dirty="0"/>
          </a:p>
        </p:txBody>
      </p:sp>
      <p:sp>
        <p:nvSpPr>
          <p:cNvPr id="3" name="Content Placeholder 2">
            <a:extLst>
              <a:ext uri="{FF2B5EF4-FFF2-40B4-BE49-F238E27FC236}">
                <a16:creationId xmlns:a16="http://schemas.microsoft.com/office/drawing/2014/main" id="{85557D31-6D58-A1DC-8029-0C25670BEA19}"/>
              </a:ext>
            </a:extLst>
          </p:cNvPr>
          <p:cNvSpPr>
            <a:spLocks noGrp="1"/>
          </p:cNvSpPr>
          <p:nvPr>
            <p:ph idx="1"/>
          </p:nvPr>
        </p:nvSpPr>
        <p:spPr>
          <a:xfrm>
            <a:off x="457200" y="1885951"/>
            <a:ext cx="3714750" cy="3394472"/>
          </a:xfrm>
        </p:spPr>
        <p:txBody>
          <a:bodyPr>
            <a:normAutofit fontScale="92500" lnSpcReduction="10000"/>
          </a:bodyPr>
          <a:lstStyle/>
          <a:p>
            <a:pPr algn="l"/>
            <a:r>
              <a:rPr lang="en-US" sz="1800" dirty="0">
                <a:latin typeface="NimbusRomNo9L-Regu"/>
              </a:rPr>
              <a:t>To translate a source text, we </a:t>
            </a:r>
            <a:r>
              <a:rPr lang="en-US" sz="1800" dirty="0">
                <a:solidFill>
                  <a:srgbClr val="FF0000"/>
                </a:solidFill>
                <a:latin typeface="NimbusRomNo9L-Regu"/>
              </a:rPr>
              <a:t>run it through the network performing forward inference to generate hidden states </a:t>
            </a:r>
            <a:r>
              <a:rPr lang="en-US" sz="1800" dirty="0">
                <a:latin typeface="NimbusRomNo9L-Regu"/>
              </a:rPr>
              <a:t>until we get to the end of the source. </a:t>
            </a:r>
          </a:p>
          <a:p>
            <a:pPr algn="l"/>
            <a:r>
              <a:rPr lang="en-US" sz="1800" dirty="0">
                <a:latin typeface="NimbusRomNo9L-Regu"/>
              </a:rPr>
              <a:t>Then we </a:t>
            </a:r>
            <a:r>
              <a:rPr lang="en-US" sz="1800" dirty="0">
                <a:solidFill>
                  <a:srgbClr val="FF0000"/>
                </a:solidFill>
                <a:latin typeface="NimbusRomNo9L-Regu"/>
              </a:rPr>
              <a:t>begin autoregressive generation, asking for a word in the context of the hidden layer </a:t>
            </a:r>
            <a:r>
              <a:rPr lang="en-US" sz="1800" dirty="0">
                <a:latin typeface="NimbusRomNo9L-Regu"/>
              </a:rPr>
              <a:t>from the end of the source input as well as the end-of-sentence marker. </a:t>
            </a:r>
          </a:p>
          <a:p>
            <a:pPr algn="l"/>
            <a:r>
              <a:rPr lang="en-US" sz="1800" dirty="0">
                <a:solidFill>
                  <a:srgbClr val="FF0000"/>
                </a:solidFill>
                <a:latin typeface="NimbusRomNo9L-Regu"/>
              </a:rPr>
              <a:t>Subsequent words are conditioned on the previous hidden state </a:t>
            </a:r>
            <a:r>
              <a:rPr lang="en-US" sz="1800" dirty="0">
                <a:latin typeface="NimbusRomNo9L-Regu"/>
              </a:rPr>
              <a:t>and the embedding for the last word </a:t>
            </a:r>
            <a:r>
              <a:rPr lang="tr-TR" sz="1800" dirty="0" err="1">
                <a:latin typeface="NimbusRomNo9L-Regu"/>
              </a:rPr>
              <a:t>generated</a:t>
            </a:r>
            <a:r>
              <a:rPr lang="tr-TR" sz="1800" dirty="0">
                <a:latin typeface="NimbusRomNo9L-Regu"/>
              </a:rPr>
              <a:t>.</a:t>
            </a:r>
            <a:endParaRPr lang="tr-TR" dirty="0"/>
          </a:p>
        </p:txBody>
      </p:sp>
      <p:sp>
        <p:nvSpPr>
          <p:cNvPr id="4" name="Footer Placeholder 3">
            <a:extLst>
              <a:ext uri="{FF2B5EF4-FFF2-40B4-BE49-F238E27FC236}">
                <a16:creationId xmlns:a16="http://schemas.microsoft.com/office/drawing/2014/main" id="{0C5AD1CF-5D2D-3AE5-D605-096FC0C16F04}"/>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BFD1775D-AA3B-80D3-67D2-B5D3A5E9C9B6}"/>
              </a:ext>
            </a:extLst>
          </p:cNvPr>
          <p:cNvSpPr>
            <a:spLocks noGrp="1"/>
          </p:cNvSpPr>
          <p:nvPr>
            <p:ph type="sldNum" sz="quarter" idx="11"/>
          </p:nvPr>
        </p:nvSpPr>
        <p:spPr/>
        <p:txBody>
          <a:bodyPr/>
          <a:lstStyle/>
          <a:p>
            <a:pPr>
              <a:defRPr/>
            </a:pPr>
            <a:fld id="{62B181C8-006E-4804-BAD8-B2379D1B1B5D}" type="slidenum">
              <a:rPr lang="en-US" altLang="en-US" smtClean="0"/>
              <a:pPr>
                <a:defRPr/>
              </a:pPr>
              <a:t>85</a:t>
            </a:fld>
            <a:endParaRPr lang="en-US" altLang="en-US"/>
          </a:p>
        </p:txBody>
      </p:sp>
      <p:pic>
        <p:nvPicPr>
          <p:cNvPr id="6" name="Content Placeholder 6">
            <a:extLst>
              <a:ext uri="{FF2B5EF4-FFF2-40B4-BE49-F238E27FC236}">
                <a16:creationId xmlns:a16="http://schemas.microsoft.com/office/drawing/2014/main" id="{085BA00D-34BD-E9FC-D18B-280D908CF548}"/>
              </a:ext>
            </a:extLst>
          </p:cNvPr>
          <p:cNvPicPr>
            <a:picLocks noChangeAspect="1"/>
          </p:cNvPicPr>
          <p:nvPr/>
        </p:nvPicPr>
        <p:blipFill>
          <a:blip r:embed="rId2"/>
          <a:stretch>
            <a:fillRect/>
          </a:stretch>
        </p:blipFill>
        <p:spPr bwMode="auto">
          <a:xfrm>
            <a:off x="4400550" y="1828800"/>
            <a:ext cx="4514850" cy="370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545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4D31-DD01-726E-D943-4DD93DB2D63D}"/>
              </a:ext>
            </a:extLst>
          </p:cNvPr>
          <p:cNvSpPr>
            <a:spLocks noGrp="1"/>
          </p:cNvSpPr>
          <p:nvPr>
            <p:ph type="title"/>
          </p:nvPr>
        </p:nvSpPr>
        <p:spPr/>
        <p:txBody>
          <a:bodyPr/>
          <a:lstStyle/>
          <a:p>
            <a:r>
              <a:rPr lang="en-US" dirty="0"/>
              <a:t>A translation model using an encoder-decoder </a:t>
            </a:r>
            <a:endParaRPr lang="tr-T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6DEA86-7BB7-2C9D-7D82-9E9FB0F8C1A1}"/>
                  </a:ext>
                </a:extLst>
              </p:cNvPr>
              <p:cNvSpPr>
                <a:spLocks noGrp="1"/>
              </p:cNvSpPr>
              <p:nvPr>
                <p:ph idx="1"/>
              </p:nvPr>
            </p:nvSpPr>
            <p:spPr>
              <a:xfrm>
                <a:off x="171450" y="1885951"/>
                <a:ext cx="8858250" cy="1828799"/>
              </a:xfrm>
            </p:spPr>
            <p:txBody>
              <a:bodyPr>
                <a:normAutofit fontScale="85000" lnSpcReduction="20000"/>
              </a:bodyPr>
              <a:lstStyle/>
              <a:p>
                <a:pPr algn="l"/>
                <a:r>
                  <a:rPr lang="en-US" sz="1800" dirty="0">
                    <a:latin typeface="NimbusRomNo9L-Regu"/>
                  </a:rPr>
                  <a:t>The entire purpose of the </a:t>
                </a:r>
                <a:r>
                  <a:rPr lang="en-US" sz="1800" dirty="0">
                    <a:solidFill>
                      <a:srgbClr val="FF0000"/>
                    </a:solidFill>
                    <a:latin typeface="NimbusRomNo9L-Regu"/>
                  </a:rPr>
                  <a:t>encoder</a:t>
                </a:r>
                <a:r>
                  <a:rPr lang="en-US" sz="1800" dirty="0">
                    <a:latin typeface="NimbusRomNo9L-Regu"/>
                  </a:rPr>
                  <a:t> is to </a:t>
                </a:r>
                <a:r>
                  <a:rPr lang="en-US" sz="1800" dirty="0">
                    <a:solidFill>
                      <a:srgbClr val="FF0000"/>
                    </a:solidFill>
                    <a:latin typeface="NimbusRomNo9L-Regu"/>
                  </a:rPr>
                  <a:t>generate a contextualized representation</a:t>
                </a:r>
                <a:r>
                  <a:rPr lang="tr-TR" dirty="0">
                    <a:solidFill>
                      <a:srgbClr val="FF0000"/>
                    </a:solidFill>
                    <a:latin typeface="NimbusRomNo9L-Regu"/>
                  </a:rPr>
                  <a:t> </a:t>
                </a:r>
                <a:r>
                  <a:rPr lang="en-US" sz="1800" dirty="0">
                    <a:latin typeface="NimbusRomNo9L-Regu"/>
                  </a:rPr>
                  <a:t>of the input. This representation is </a:t>
                </a:r>
                <a:r>
                  <a:rPr lang="en-US" sz="1800" dirty="0">
                    <a:solidFill>
                      <a:srgbClr val="FF0000"/>
                    </a:solidFill>
                    <a:latin typeface="NimbusRomNo9L-Regu"/>
                  </a:rPr>
                  <a:t>embodied in the final hidden state </a:t>
                </a:r>
                <a:r>
                  <a:rPr lang="en-US" sz="1800" dirty="0">
                    <a:latin typeface="NimbusRomNo9L-Regu"/>
                  </a:rPr>
                  <a:t>of the encoder, </a:t>
                </a:r>
                <a14:m>
                  <m:oMath xmlns:m="http://schemas.openxmlformats.org/officeDocument/2006/math">
                    <m:sSubSup>
                      <m:sSubSupPr>
                        <m:ctrlPr>
                          <a:rPr lang="tr-TR" sz="1800" i="1" dirty="0">
                            <a:latin typeface="Cambria Math" panose="02040503050406030204" pitchFamily="18" charset="0"/>
                          </a:rPr>
                        </m:ctrlPr>
                      </m:sSubSupPr>
                      <m:e>
                        <m:r>
                          <a:rPr lang="en-US" sz="1800" i="1" dirty="0">
                            <a:latin typeface="Cambria Math" panose="02040503050406030204" pitchFamily="18" charset="0"/>
                          </a:rPr>
                          <m:t>h</m:t>
                        </m:r>
                      </m:e>
                      <m:sub>
                        <m:r>
                          <a:rPr lang="en-US" sz="1800" i="1" dirty="0">
                            <a:latin typeface="Cambria Math" panose="02040503050406030204" pitchFamily="18" charset="0"/>
                          </a:rPr>
                          <m:t>𝑛</m:t>
                        </m:r>
                      </m:sub>
                      <m:sup>
                        <m:r>
                          <a:rPr lang="en-US" sz="1800" i="1" dirty="0">
                            <a:latin typeface="Cambria Math" panose="02040503050406030204" pitchFamily="18" charset="0"/>
                          </a:rPr>
                          <m:t>𝑒</m:t>
                        </m:r>
                      </m:sup>
                    </m:sSubSup>
                    <m:r>
                      <a:rPr lang="en-US" sz="1800" i="1" dirty="0">
                        <a:latin typeface="Cambria Math" panose="02040503050406030204" pitchFamily="18" charset="0"/>
                      </a:rPr>
                      <m:t>. </m:t>
                    </m:r>
                  </m:oMath>
                </a14:m>
                <a:r>
                  <a:rPr lang="en-US" sz="1800" dirty="0">
                    <a:latin typeface="NimbusRomNo9L-Regu"/>
                  </a:rPr>
                  <a:t>This representation, also </a:t>
                </a:r>
                <a:r>
                  <a:rPr lang="en-US" sz="1800" dirty="0">
                    <a:solidFill>
                      <a:srgbClr val="FF0000"/>
                    </a:solidFill>
                    <a:latin typeface="NimbusRomNo9L-Regu"/>
                  </a:rPr>
                  <a:t>called </a:t>
                </a:r>
                <a:r>
                  <a:rPr lang="en-US" sz="1800" dirty="0">
                    <a:solidFill>
                      <a:srgbClr val="FF0000"/>
                    </a:solidFill>
                    <a:latin typeface="CMSSBX10"/>
                  </a:rPr>
                  <a:t>c </a:t>
                </a:r>
                <a:r>
                  <a:rPr lang="en-US" sz="1800" dirty="0">
                    <a:solidFill>
                      <a:srgbClr val="FF0000"/>
                    </a:solidFill>
                    <a:latin typeface="NimbusRomNo9L-Regu"/>
                  </a:rPr>
                  <a:t>for </a:t>
                </a:r>
                <a:r>
                  <a:rPr lang="en-US" sz="1800" dirty="0">
                    <a:solidFill>
                      <a:srgbClr val="FF0000"/>
                    </a:solidFill>
                    <a:latin typeface="NimbusRomNo9L-Medi"/>
                  </a:rPr>
                  <a:t>context</a:t>
                </a:r>
                <a:r>
                  <a:rPr lang="en-US" sz="1800" dirty="0">
                    <a:latin typeface="NimbusRomNo9L-Regu"/>
                  </a:rPr>
                  <a:t>, is then passed to the decoder.</a:t>
                </a:r>
              </a:p>
              <a:p>
                <a:pPr algn="l"/>
                <a:r>
                  <a:rPr lang="en-US" sz="1800" dirty="0">
                    <a:latin typeface="NimbusRomNo9L-Regu"/>
                  </a:rPr>
                  <a:t>The </a:t>
                </a:r>
                <a:r>
                  <a:rPr lang="en-US" sz="1800" dirty="0">
                    <a:solidFill>
                      <a:srgbClr val="FF0000"/>
                    </a:solidFill>
                    <a:latin typeface="NimbusRomNo9L-Medi"/>
                  </a:rPr>
                  <a:t>decoder</a:t>
                </a:r>
                <a:r>
                  <a:rPr lang="en-US" sz="1800" dirty="0">
                    <a:latin typeface="NimbusRomNo9L-Medi"/>
                  </a:rPr>
                  <a:t> </a:t>
                </a:r>
                <a:r>
                  <a:rPr lang="en-US" sz="1800" dirty="0">
                    <a:latin typeface="NimbusRomNo9L-Regu"/>
                  </a:rPr>
                  <a:t>network on the right takes this state and </a:t>
                </a:r>
                <a:r>
                  <a:rPr lang="en-US" sz="1800" dirty="0">
                    <a:solidFill>
                      <a:srgbClr val="FF0000"/>
                    </a:solidFill>
                    <a:latin typeface="NimbusRomNo9L-Regu"/>
                  </a:rPr>
                  <a:t>uses it to initialize the first hidden state </a:t>
                </a:r>
                <a:r>
                  <a:rPr lang="en-US" sz="1800" dirty="0">
                    <a:latin typeface="NimbusRomNo9L-Regu"/>
                  </a:rPr>
                  <a:t>of the decoder. That is, the first decoder RNN cell uses </a:t>
                </a:r>
                <a:r>
                  <a:rPr lang="en-US" sz="1800" dirty="0">
                    <a:latin typeface="NimbusRomNo9L-ReguItal"/>
                  </a:rPr>
                  <a:t>c </a:t>
                </a:r>
                <a:r>
                  <a:rPr lang="en-US" sz="1800" dirty="0">
                    <a:latin typeface="NimbusRomNo9L-Regu"/>
                  </a:rPr>
                  <a:t>as its prior </a:t>
                </a:r>
                <a:r>
                  <a:rPr lang="tr-TR" sz="1800" dirty="0" err="1">
                    <a:latin typeface="NimbusRomNo9L-Regu"/>
                  </a:rPr>
                  <a:t>hidden</a:t>
                </a:r>
                <a:r>
                  <a:rPr lang="tr-TR" sz="1800" dirty="0">
                    <a:latin typeface="NimbusRomNo9L-Regu"/>
                  </a:rPr>
                  <a:t> </a:t>
                </a:r>
                <a:r>
                  <a:rPr lang="tr-TR" sz="1800" dirty="0" err="1">
                    <a:latin typeface="NimbusRomNo9L-Regu"/>
                  </a:rPr>
                  <a:t>state</a:t>
                </a:r>
                <a:r>
                  <a:rPr lang="tr-TR" sz="1800" dirty="0">
                    <a:latin typeface="NimbusRomNo9L-Regu"/>
                  </a:rPr>
                  <a:t> </a:t>
                </a:r>
                <a14:m>
                  <m:oMath xmlns:m="http://schemas.openxmlformats.org/officeDocument/2006/math">
                    <m:sSubSup>
                      <m:sSubSupPr>
                        <m:ctrlPr>
                          <a:rPr lang="tr-TR" sz="1800" i="1" dirty="0">
                            <a:latin typeface="Cambria Math" panose="02040503050406030204" pitchFamily="18" charset="0"/>
                          </a:rPr>
                        </m:ctrlPr>
                      </m:sSubSupPr>
                      <m:e>
                        <m:r>
                          <a:rPr lang="en-US" sz="1800" i="1" dirty="0">
                            <a:latin typeface="Cambria Math" panose="02040503050406030204" pitchFamily="18" charset="0"/>
                          </a:rPr>
                          <m:t>h</m:t>
                        </m:r>
                      </m:e>
                      <m:sub>
                        <m:r>
                          <a:rPr lang="en-US" sz="1800" i="1" dirty="0">
                            <a:latin typeface="Cambria Math" panose="02040503050406030204" pitchFamily="18" charset="0"/>
                          </a:rPr>
                          <m:t>0</m:t>
                        </m:r>
                      </m:sub>
                      <m:sup>
                        <m:r>
                          <a:rPr lang="en-US" sz="1800" i="1" dirty="0">
                            <a:latin typeface="Cambria Math" panose="02040503050406030204" pitchFamily="18" charset="0"/>
                          </a:rPr>
                          <m:t>𝑑</m:t>
                        </m:r>
                      </m:sup>
                    </m:sSubSup>
                    <m:r>
                      <a:rPr lang="en-US" sz="1800" i="1" dirty="0">
                        <a:latin typeface="Cambria Math" panose="02040503050406030204" pitchFamily="18" charset="0"/>
                      </a:rPr>
                      <m:t>.</m:t>
                    </m:r>
                  </m:oMath>
                </a14:m>
                <a:endParaRPr lang="tr-TR" sz="600" dirty="0">
                  <a:latin typeface="NimbusRomNo9L-Regu"/>
                </a:endParaRPr>
              </a:p>
              <a:p>
                <a:pPr algn="l"/>
                <a:r>
                  <a:rPr lang="en-US" sz="1800" dirty="0">
                    <a:latin typeface="NimbusRomNo9L-Regu"/>
                  </a:rPr>
                  <a:t>The </a:t>
                </a:r>
                <a:r>
                  <a:rPr lang="en-US" sz="1800" dirty="0">
                    <a:solidFill>
                      <a:srgbClr val="FF0000"/>
                    </a:solidFill>
                    <a:latin typeface="NimbusRomNo9L-Regu"/>
                  </a:rPr>
                  <a:t>decoder autoregressively generates a sequence of outputs</a:t>
                </a:r>
                <a:r>
                  <a:rPr lang="en-US" sz="1800" dirty="0">
                    <a:latin typeface="NimbusRomNo9L-Regu"/>
                  </a:rPr>
                  <a:t>, an element at a time, until an end-of-sequence marker is generated. Each hidden state is conditioned on the previous hidden state and the output generated in the previous </a:t>
                </a:r>
                <a:r>
                  <a:rPr lang="tr-TR" sz="1800" dirty="0" err="1">
                    <a:latin typeface="NimbusRomNo9L-Regu"/>
                  </a:rPr>
                  <a:t>state</a:t>
                </a:r>
                <a:r>
                  <a:rPr lang="tr-TR" sz="1800" dirty="0">
                    <a:latin typeface="NimbusRomNo9L-Regu"/>
                  </a:rPr>
                  <a:t>.</a:t>
                </a:r>
                <a:endParaRPr lang="tr-TR" dirty="0"/>
              </a:p>
            </p:txBody>
          </p:sp>
        </mc:Choice>
        <mc:Fallback xmlns="">
          <p:sp>
            <p:nvSpPr>
              <p:cNvPr id="3" name="Content Placeholder 2">
                <a:extLst>
                  <a:ext uri="{FF2B5EF4-FFF2-40B4-BE49-F238E27FC236}">
                    <a16:creationId xmlns:a16="http://schemas.microsoft.com/office/drawing/2014/main" id="{EA6DEA86-7BB7-2C9D-7D82-9E9FB0F8C1A1}"/>
                  </a:ext>
                </a:extLst>
              </p:cNvPr>
              <p:cNvSpPr>
                <a:spLocks noGrp="1" noRot="1" noChangeAspect="1" noMove="1" noResize="1" noEditPoints="1" noAdjustHandles="1" noChangeArrowheads="1" noChangeShapeType="1" noTextEdit="1"/>
              </p:cNvSpPr>
              <p:nvPr>
                <p:ph idx="1"/>
              </p:nvPr>
            </p:nvSpPr>
            <p:spPr>
              <a:xfrm>
                <a:off x="171450" y="1885951"/>
                <a:ext cx="8858250" cy="1828799"/>
              </a:xfrm>
              <a:blipFill>
                <a:blip r:embed="rId2"/>
                <a:stretch>
                  <a:fillRect l="-206" r="-551"/>
                </a:stretch>
              </a:blipFill>
            </p:spPr>
            <p:txBody>
              <a:bodyPr/>
              <a:lstStyle/>
              <a:p>
                <a:r>
                  <a:rPr lang="tr-TR">
                    <a:noFill/>
                  </a:rPr>
                  <a:t> </a:t>
                </a:r>
              </a:p>
            </p:txBody>
          </p:sp>
        </mc:Fallback>
      </mc:AlternateContent>
      <p:sp>
        <p:nvSpPr>
          <p:cNvPr id="4" name="Footer Placeholder 3">
            <a:extLst>
              <a:ext uri="{FF2B5EF4-FFF2-40B4-BE49-F238E27FC236}">
                <a16:creationId xmlns:a16="http://schemas.microsoft.com/office/drawing/2014/main" id="{7428FEA1-BA50-8F27-1979-0D31CA5F1166}"/>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ED35FA1F-5C62-7A5F-F1F7-498FF7B0C04F}"/>
              </a:ext>
            </a:extLst>
          </p:cNvPr>
          <p:cNvSpPr>
            <a:spLocks noGrp="1"/>
          </p:cNvSpPr>
          <p:nvPr>
            <p:ph type="sldNum" sz="quarter" idx="11"/>
          </p:nvPr>
        </p:nvSpPr>
        <p:spPr/>
        <p:txBody>
          <a:bodyPr/>
          <a:lstStyle/>
          <a:p>
            <a:pPr>
              <a:defRPr/>
            </a:pPr>
            <a:fld id="{62B181C8-006E-4804-BAD8-B2379D1B1B5D}" type="slidenum">
              <a:rPr lang="en-US" altLang="en-US" smtClean="0"/>
              <a:pPr>
                <a:defRPr/>
              </a:pPr>
              <a:t>86</a:t>
            </a:fld>
            <a:endParaRPr lang="en-US" altLang="en-US"/>
          </a:p>
        </p:txBody>
      </p:sp>
      <p:pic>
        <p:nvPicPr>
          <p:cNvPr id="7" name="Picture 6">
            <a:extLst>
              <a:ext uri="{FF2B5EF4-FFF2-40B4-BE49-F238E27FC236}">
                <a16:creationId xmlns:a16="http://schemas.microsoft.com/office/drawing/2014/main" id="{9B921D3A-68D8-05ED-BA8E-B0DAD89C5498}"/>
              </a:ext>
            </a:extLst>
          </p:cNvPr>
          <p:cNvPicPr>
            <a:picLocks noChangeAspect="1"/>
          </p:cNvPicPr>
          <p:nvPr/>
        </p:nvPicPr>
        <p:blipFill>
          <a:blip r:embed="rId3"/>
          <a:stretch>
            <a:fillRect/>
          </a:stretch>
        </p:blipFill>
        <p:spPr>
          <a:xfrm>
            <a:off x="638041" y="3600451"/>
            <a:ext cx="7934459" cy="2343150"/>
          </a:xfrm>
          <a:prstGeom prst="rect">
            <a:avLst/>
          </a:prstGeom>
        </p:spPr>
      </p:pic>
    </p:spTree>
    <p:extLst>
      <p:ext uri="{BB962C8B-B14F-4D97-AF65-F5344CB8AC3E}">
        <p14:creationId xmlns:p14="http://schemas.microsoft.com/office/powerpoint/2010/main" val="1162954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68DA-8D2B-DF0A-610A-CE34B2CAD250}"/>
              </a:ext>
            </a:extLst>
          </p:cNvPr>
          <p:cNvSpPr>
            <a:spLocks noGrp="1"/>
          </p:cNvSpPr>
          <p:nvPr>
            <p:ph type="title"/>
          </p:nvPr>
        </p:nvSpPr>
        <p:spPr/>
        <p:txBody>
          <a:bodyPr/>
          <a:lstStyle/>
          <a:p>
            <a:r>
              <a:rPr lang="tr-TR" sz="2700" dirty="0">
                <a:solidFill>
                  <a:srgbClr val="0000FF"/>
                </a:solidFill>
                <a:latin typeface="NimbusRomNo9L-Medi"/>
              </a:rPr>
              <a:t>Training </a:t>
            </a:r>
            <a:r>
              <a:rPr lang="tr-TR" sz="2700" dirty="0" err="1">
                <a:solidFill>
                  <a:srgbClr val="0000FF"/>
                </a:solidFill>
                <a:latin typeface="NimbusRomNo9L-Medi"/>
              </a:rPr>
              <a:t>the</a:t>
            </a:r>
            <a:r>
              <a:rPr lang="tr-TR" sz="2700" dirty="0">
                <a:solidFill>
                  <a:srgbClr val="0000FF"/>
                </a:solidFill>
                <a:latin typeface="NimbusRomNo9L-Medi"/>
              </a:rPr>
              <a:t> Encoder-</a:t>
            </a:r>
            <a:r>
              <a:rPr lang="tr-TR" sz="2700" dirty="0" err="1">
                <a:solidFill>
                  <a:srgbClr val="0000FF"/>
                </a:solidFill>
                <a:latin typeface="NimbusRomNo9L-Medi"/>
              </a:rPr>
              <a:t>Decoder</a:t>
            </a:r>
            <a:r>
              <a:rPr lang="tr-TR" sz="2700" dirty="0">
                <a:solidFill>
                  <a:srgbClr val="0000FF"/>
                </a:solidFill>
                <a:latin typeface="NimbusRomNo9L-Medi"/>
              </a:rPr>
              <a:t> Model</a:t>
            </a:r>
            <a:endParaRPr lang="tr-TR" dirty="0"/>
          </a:p>
        </p:txBody>
      </p:sp>
      <p:sp>
        <p:nvSpPr>
          <p:cNvPr id="3" name="Content Placeholder 2">
            <a:extLst>
              <a:ext uri="{FF2B5EF4-FFF2-40B4-BE49-F238E27FC236}">
                <a16:creationId xmlns:a16="http://schemas.microsoft.com/office/drawing/2014/main" id="{010B5D2B-4FA7-8F67-D420-52513F376124}"/>
              </a:ext>
            </a:extLst>
          </p:cNvPr>
          <p:cNvSpPr>
            <a:spLocks noGrp="1"/>
          </p:cNvSpPr>
          <p:nvPr>
            <p:ph idx="1"/>
          </p:nvPr>
        </p:nvSpPr>
        <p:spPr/>
        <p:txBody>
          <a:bodyPr/>
          <a:lstStyle/>
          <a:p>
            <a:pPr algn="l"/>
            <a:r>
              <a:rPr lang="en-US" sz="2400" dirty="0">
                <a:solidFill>
                  <a:srgbClr val="FF0000"/>
                </a:solidFill>
              </a:rPr>
              <a:t>Encoder-decoder architectures are trained end-to-end</a:t>
            </a:r>
            <a:r>
              <a:rPr lang="en-US" sz="2400" dirty="0"/>
              <a:t>, just as with the RNN language models of Chapter 9. </a:t>
            </a:r>
          </a:p>
          <a:p>
            <a:pPr algn="l"/>
            <a:r>
              <a:rPr lang="en-US" sz="2400" dirty="0"/>
              <a:t>Each training example is a tuple of paired strings, a source and a target. Concatenated with a separator token, these source-target pairs can now </a:t>
            </a:r>
            <a:r>
              <a:rPr lang="tr-TR" sz="2400" dirty="0" err="1"/>
              <a:t>serve</a:t>
            </a:r>
            <a:r>
              <a:rPr lang="tr-TR" sz="2400" dirty="0"/>
              <a:t> as </a:t>
            </a:r>
            <a:r>
              <a:rPr lang="tr-TR" sz="2400" dirty="0" err="1"/>
              <a:t>training</a:t>
            </a:r>
            <a:r>
              <a:rPr lang="tr-TR" sz="2400" dirty="0"/>
              <a:t> data.</a:t>
            </a:r>
            <a:endParaRPr lang="en-US" sz="2400" dirty="0"/>
          </a:p>
          <a:p>
            <a:pPr algn="l"/>
            <a:r>
              <a:rPr lang="en-US" sz="2400" dirty="0"/>
              <a:t>For MT, the training data typically consists of sets of sentences and their translations. These can be drawn from standard datasets of aligned sentence pairs.</a:t>
            </a:r>
            <a:endParaRPr lang="tr-TR" sz="2400" dirty="0"/>
          </a:p>
        </p:txBody>
      </p:sp>
      <p:sp>
        <p:nvSpPr>
          <p:cNvPr id="4" name="Footer Placeholder 3">
            <a:extLst>
              <a:ext uri="{FF2B5EF4-FFF2-40B4-BE49-F238E27FC236}">
                <a16:creationId xmlns:a16="http://schemas.microsoft.com/office/drawing/2014/main" id="{BA0791A9-B40B-96AE-4510-6DFA16FDF6C3}"/>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2B33F9B1-C054-A124-7D21-F8B661981DD9}"/>
              </a:ext>
            </a:extLst>
          </p:cNvPr>
          <p:cNvSpPr>
            <a:spLocks noGrp="1"/>
          </p:cNvSpPr>
          <p:nvPr>
            <p:ph type="sldNum" sz="quarter" idx="11"/>
          </p:nvPr>
        </p:nvSpPr>
        <p:spPr/>
        <p:txBody>
          <a:bodyPr/>
          <a:lstStyle/>
          <a:p>
            <a:pPr>
              <a:defRPr/>
            </a:pPr>
            <a:fld id="{62B181C8-006E-4804-BAD8-B2379D1B1B5D}" type="slidenum">
              <a:rPr lang="en-US" altLang="en-US" smtClean="0"/>
              <a:pPr>
                <a:defRPr/>
              </a:pPr>
              <a:t>87</a:t>
            </a:fld>
            <a:endParaRPr lang="en-US" altLang="en-US"/>
          </a:p>
        </p:txBody>
      </p:sp>
    </p:spTree>
    <p:extLst>
      <p:ext uri="{BB962C8B-B14F-4D97-AF65-F5344CB8AC3E}">
        <p14:creationId xmlns:p14="http://schemas.microsoft.com/office/powerpoint/2010/main" val="24812555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D6D9-3EAC-70AA-DCB2-49EE74EE05BB}"/>
              </a:ext>
            </a:extLst>
          </p:cNvPr>
          <p:cNvSpPr>
            <a:spLocks noGrp="1"/>
          </p:cNvSpPr>
          <p:nvPr>
            <p:ph type="title"/>
          </p:nvPr>
        </p:nvSpPr>
        <p:spPr/>
        <p:txBody>
          <a:bodyPr/>
          <a:lstStyle/>
          <a:p>
            <a:r>
              <a:rPr lang="tr-TR" dirty="0"/>
              <a:t>Training </a:t>
            </a:r>
            <a:r>
              <a:rPr lang="tr-TR" dirty="0" err="1"/>
              <a:t>the</a:t>
            </a:r>
            <a:r>
              <a:rPr lang="tr-TR" dirty="0"/>
              <a:t> Encoder-</a:t>
            </a:r>
            <a:r>
              <a:rPr lang="tr-TR" dirty="0" err="1"/>
              <a:t>Decoder</a:t>
            </a:r>
            <a:r>
              <a:rPr lang="tr-TR" dirty="0"/>
              <a:t>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ED51C0-3346-BAB3-BA5D-C450912FE9C2}"/>
                  </a:ext>
                </a:extLst>
              </p:cNvPr>
              <p:cNvSpPr>
                <a:spLocks noGrp="1"/>
              </p:cNvSpPr>
              <p:nvPr>
                <p:ph idx="1"/>
              </p:nvPr>
            </p:nvSpPr>
            <p:spPr>
              <a:xfrm>
                <a:off x="457200" y="1885951"/>
                <a:ext cx="8229600" cy="3143249"/>
              </a:xfrm>
            </p:spPr>
            <p:txBody>
              <a:bodyPr>
                <a:normAutofit/>
              </a:bodyPr>
              <a:lstStyle/>
              <a:p>
                <a:pPr algn="l"/>
                <a:r>
                  <a:rPr lang="en-US" sz="1800" dirty="0">
                    <a:solidFill>
                      <a:srgbClr val="000000"/>
                    </a:solidFill>
                    <a:latin typeface="NimbusRomNo9L-Regu"/>
                  </a:rPr>
                  <a:t>The network is </a:t>
                </a:r>
                <a:r>
                  <a:rPr lang="en-US" sz="1800" dirty="0">
                    <a:solidFill>
                      <a:srgbClr val="FF0000"/>
                    </a:solidFill>
                    <a:latin typeface="NimbusRomNo9L-Regu"/>
                  </a:rPr>
                  <a:t>given the source text and then starting with the separator token </a:t>
                </a:r>
                <a:r>
                  <a:rPr lang="en-US" sz="1800" dirty="0">
                    <a:solidFill>
                      <a:srgbClr val="000000"/>
                    </a:solidFill>
                    <a:latin typeface="NimbusRomNo9L-Regu"/>
                  </a:rPr>
                  <a:t>is </a:t>
                </a:r>
                <a:r>
                  <a:rPr lang="en-US" sz="1800" dirty="0">
                    <a:solidFill>
                      <a:srgbClr val="FF0000"/>
                    </a:solidFill>
                    <a:latin typeface="NimbusRomNo9L-Regu"/>
                  </a:rPr>
                  <a:t>trained autoregressively</a:t>
                </a:r>
                <a:r>
                  <a:rPr lang="en-US" sz="1800" dirty="0">
                    <a:solidFill>
                      <a:srgbClr val="000000"/>
                    </a:solidFill>
                    <a:latin typeface="NimbusRomNo9L-Regu"/>
                  </a:rPr>
                  <a:t> to predict the next word, as shown in Fig. </a:t>
                </a:r>
                <a:r>
                  <a:rPr lang="en-US" sz="1800" dirty="0">
                    <a:solidFill>
                      <a:srgbClr val="0000FF"/>
                    </a:solidFill>
                    <a:latin typeface="NimbusRomNo9L-Regu"/>
                  </a:rPr>
                  <a:t>9.20</a:t>
                </a:r>
                <a:r>
                  <a:rPr lang="en-US" sz="1800" dirty="0">
                    <a:solidFill>
                      <a:srgbClr val="000000"/>
                    </a:solidFill>
                    <a:latin typeface="NimbusRomNo9L-Regu"/>
                  </a:rPr>
                  <a:t>. </a:t>
                </a:r>
              </a:p>
              <a:p>
                <a:pPr algn="l"/>
                <a:r>
                  <a:rPr lang="en-US" sz="1800" dirty="0">
                    <a:solidFill>
                      <a:srgbClr val="000000"/>
                    </a:solidFill>
                    <a:latin typeface="NimbusRomNo9L-Regu"/>
                  </a:rPr>
                  <a:t>The decoder during inference </a:t>
                </a:r>
                <a:r>
                  <a:rPr lang="en-US" sz="1800" dirty="0">
                    <a:solidFill>
                      <a:srgbClr val="FF0000"/>
                    </a:solidFill>
                    <a:latin typeface="NimbusRomNo9L-Regu"/>
                  </a:rPr>
                  <a:t>uses its own estimated output</a:t>
                </a:r>
                <a:r>
                  <a:rPr lang="en-US" sz="1800" dirty="0">
                    <a:solidFill>
                      <a:srgbClr val="000000"/>
                    </a:solidFill>
                    <a:latin typeface="NimbusRomNo9L-Regu"/>
                  </a:rPr>
                  <a:t>. Thus the decoder will tend to deviate more and more from the gold target sentence as it keeps generating teacher forcing more tokens.</a:t>
                </a:r>
              </a:p>
              <a:p>
                <a:pPr algn="l"/>
                <a:r>
                  <a:rPr lang="en-US" sz="1800" dirty="0">
                    <a:latin typeface="NimbusRomNo9L-Regu"/>
                  </a:rPr>
                  <a:t>In training, therefore, it is more common to use </a:t>
                </a:r>
                <a:r>
                  <a:rPr lang="en-US" sz="1800" dirty="0">
                    <a:solidFill>
                      <a:srgbClr val="0070C0"/>
                    </a:solidFill>
                    <a:latin typeface="NimbusRomNo9L-Medi"/>
                  </a:rPr>
                  <a:t>teacher forcing </a:t>
                </a:r>
                <a:r>
                  <a:rPr lang="en-US" sz="1800" dirty="0">
                    <a:latin typeface="NimbusRomNo9L-Regu"/>
                  </a:rPr>
                  <a:t>in the decoder.</a:t>
                </a:r>
              </a:p>
              <a:p>
                <a:pPr algn="l"/>
                <a:r>
                  <a:rPr lang="en-US" sz="1800" dirty="0">
                    <a:latin typeface="NimbusRomNo9L-Regu"/>
                  </a:rPr>
                  <a:t>Teacher forcing means that we </a:t>
                </a:r>
                <a:r>
                  <a:rPr lang="en-US" sz="1800" dirty="0">
                    <a:solidFill>
                      <a:srgbClr val="FF0000"/>
                    </a:solidFill>
                    <a:latin typeface="NimbusRomNo9L-Regu"/>
                  </a:rPr>
                  <a:t>force the system to use the gold target token </a:t>
                </a:r>
                <a:r>
                  <a:rPr lang="en-US" sz="1800" dirty="0">
                    <a:latin typeface="NimbusRomNo9L-Regu"/>
                  </a:rPr>
                  <a:t>from training as the next input </a:t>
                </a:r>
                <a:r>
                  <a:rPr lang="en-US" sz="2700" dirty="0">
                    <a:latin typeface="NimbusRomNo9L-ReguItal"/>
                  </a:rPr>
                  <a:t>x</a:t>
                </a:r>
                <a:r>
                  <a:rPr lang="en-US" sz="788" dirty="0">
                    <a:latin typeface="NimbusRomNo9L-ReguItal"/>
                  </a:rPr>
                  <a:t>t</a:t>
                </a:r>
                <a:r>
                  <a:rPr lang="en-US" sz="788" dirty="0">
                    <a:latin typeface="CMR10"/>
                  </a:rPr>
                  <a:t>+</a:t>
                </a:r>
                <a:r>
                  <a:rPr lang="en-US" sz="788" dirty="0">
                    <a:latin typeface="NimbusRomNo9L-Regu"/>
                  </a:rPr>
                  <a:t>1</a:t>
                </a:r>
                <a:r>
                  <a:rPr lang="en-US" sz="1800" dirty="0">
                    <a:latin typeface="NimbusRomNo9L-Regu"/>
                  </a:rPr>
                  <a:t>, rather than allowing it to rely on the (possibly erroneous) decoder output </a:t>
                </a:r>
                <a14:m>
                  <m:oMath xmlns:m="http://schemas.openxmlformats.org/officeDocument/2006/math">
                    <m:sSub>
                      <m:sSubPr>
                        <m:ctrlPr>
                          <a:rPr lang="en-US" sz="2100" i="1" dirty="0">
                            <a:latin typeface="Cambria Math" panose="02040503050406030204" pitchFamily="18" charset="0"/>
                          </a:rPr>
                        </m:ctrlPr>
                      </m:sSubPr>
                      <m:e>
                        <m:acc>
                          <m:accPr>
                            <m:chr m:val="̂"/>
                            <m:ctrlPr>
                              <a:rPr lang="en-US" sz="2100" i="1" dirty="0">
                                <a:latin typeface="Cambria Math" panose="02040503050406030204" pitchFamily="18" charset="0"/>
                              </a:rPr>
                            </m:ctrlPr>
                          </m:accPr>
                          <m:e>
                            <m:r>
                              <a:rPr lang="en-US" sz="2100" i="1" dirty="0">
                                <a:latin typeface="Cambria Math" panose="02040503050406030204" pitchFamily="18" charset="0"/>
                              </a:rPr>
                              <m:t>𝑦</m:t>
                            </m:r>
                          </m:e>
                        </m:acc>
                      </m:e>
                      <m:sub>
                        <m:r>
                          <a:rPr lang="en-US" sz="2100" i="1" dirty="0">
                            <a:latin typeface="Cambria Math" panose="02040503050406030204" pitchFamily="18" charset="0"/>
                          </a:rPr>
                          <m:t>𝑡</m:t>
                        </m:r>
                      </m:sub>
                    </m:sSub>
                  </m:oMath>
                </a14:m>
                <a:r>
                  <a:rPr lang="en-US" sz="1800" dirty="0">
                    <a:latin typeface="NimbusRomNo9L-Regu"/>
                  </a:rPr>
                  <a:t>. This speeds up training.</a:t>
                </a:r>
                <a:endParaRPr lang="tr-TR" dirty="0"/>
              </a:p>
            </p:txBody>
          </p:sp>
        </mc:Choice>
        <mc:Fallback xmlns="">
          <p:sp>
            <p:nvSpPr>
              <p:cNvPr id="3" name="Content Placeholder 2">
                <a:extLst>
                  <a:ext uri="{FF2B5EF4-FFF2-40B4-BE49-F238E27FC236}">
                    <a16:creationId xmlns:a16="http://schemas.microsoft.com/office/drawing/2014/main" id="{0DED51C0-3346-BAB3-BA5D-C450912FE9C2}"/>
                  </a:ext>
                </a:extLst>
              </p:cNvPr>
              <p:cNvSpPr>
                <a:spLocks noGrp="1" noRot="1" noChangeAspect="1" noMove="1" noResize="1" noEditPoints="1" noAdjustHandles="1" noChangeArrowheads="1" noChangeShapeType="1" noTextEdit="1"/>
              </p:cNvSpPr>
              <p:nvPr>
                <p:ph idx="1"/>
              </p:nvPr>
            </p:nvSpPr>
            <p:spPr>
              <a:xfrm>
                <a:off x="457200" y="1885951"/>
                <a:ext cx="8229600" cy="3143249"/>
              </a:xfrm>
              <a:blipFill>
                <a:blip r:embed="rId2"/>
                <a:stretch>
                  <a:fillRect l="-444" t="-1744" r="-963"/>
                </a:stretch>
              </a:blipFill>
            </p:spPr>
            <p:txBody>
              <a:bodyPr/>
              <a:lstStyle/>
              <a:p>
                <a:r>
                  <a:rPr lang="tr-TR">
                    <a:noFill/>
                  </a:rPr>
                  <a:t> </a:t>
                </a:r>
              </a:p>
            </p:txBody>
          </p:sp>
        </mc:Fallback>
      </mc:AlternateContent>
      <p:sp>
        <p:nvSpPr>
          <p:cNvPr id="4" name="Footer Placeholder 3">
            <a:extLst>
              <a:ext uri="{FF2B5EF4-FFF2-40B4-BE49-F238E27FC236}">
                <a16:creationId xmlns:a16="http://schemas.microsoft.com/office/drawing/2014/main" id="{21C68F30-A09A-2DB4-6C22-1E31DFAFA1D8}"/>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2572B3BE-0345-D61B-F3C1-EF9240C5A994}"/>
              </a:ext>
            </a:extLst>
          </p:cNvPr>
          <p:cNvSpPr>
            <a:spLocks noGrp="1"/>
          </p:cNvSpPr>
          <p:nvPr>
            <p:ph type="sldNum" sz="quarter" idx="11"/>
          </p:nvPr>
        </p:nvSpPr>
        <p:spPr/>
        <p:txBody>
          <a:bodyPr/>
          <a:lstStyle/>
          <a:p>
            <a:pPr>
              <a:defRPr/>
            </a:pPr>
            <a:fld id="{62B181C8-006E-4804-BAD8-B2379D1B1B5D}" type="slidenum">
              <a:rPr lang="en-US" altLang="en-US" smtClean="0"/>
              <a:pPr>
                <a:defRPr/>
              </a:pPr>
              <a:t>88</a:t>
            </a:fld>
            <a:endParaRPr lang="en-US" altLang="en-US"/>
          </a:p>
        </p:txBody>
      </p:sp>
    </p:spTree>
    <p:extLst>
      <p:ext uri="{BB962C8B-B14F-4D97-AF65-F5344CB8AC3E}">
        <p14:creationId xmlns:p14="http://schemas.microsoft.com/office/powerpoint/2010/main" val="29342524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92F6-83A4-6073-9DF8-A287A67E673F}"/>
              </a:ext>
            </a:extLst>
          </p:cNvPr>
          <p:cNvSpPr>
            <a:spLocks noGrp="1"/>
          </p:cNvSpPr>
          <p:nvPr>
            <p:ph type="title"/>
          </p:nvPr>
        </p:nvSpPr>
        <p:spPr>
          <a:xfrm>
            <a:off x="457200" y="971551"/>
            <a:ext cx="8229600" cy="857250"/>
          </a:xfrm>
        </p:spPr>
        <p:txBody>
          <a:bodyPr/>
          <a:lstStyle/>
          <a:p>
            <a:r>
              <a:rPr lang="tr-TR" sz="2700" dirty="0">
                <a:solidFill>
                  <a:srgbClr val="0000FF"/>
                </a:solidFill>
                <a:latin typeface="NimbusRomNo9L-Medi"/>
              </a:rPr>
              <a:t>Training </a:t>
            </a:r>
            <a:r>
              <a:rPr lang="tr-TR" sz="2700" dirty="0" err="1">
                <a:solidFill>
                  <a:srgbClr val="0000FF"/>
                </a:solidFill>
                <a:latin typeface="NimbusRomNo9L-Medi"/>
              </a:rPr>
              <a:t>the</a:t>
            </a:r>
            <a:r>
              <a:rPr lang="tr-TR" sz="2700" dirty="0">
                <a:solidFill>
                  <a:srgbClr val="0000FF"/>
                </a:solidFill>
                <a:latin typeface="NimbusRomNo9L-Medi"/>
              </a:rPr>
              <a:t> Encoder-</a:t>
            </a:r>
            <a:r>
              <a:rPr lang="tr-TR" sz="2700" dirty="0" err="1">
                <a:solidFill>
                  <a:srgbClr val="0000FF"/>
                </a:solidFill>
                <a:latin typeface="NimbusRomNo9L-Medi"/>
              </a:rPr>
              <a:t>Decoder</a:t>
            </a:r>
            <a:r>
              <a:rPr lang="tr-TR" sz="2700" dirty="0">
                <a:solidFill>
                  <a:srgbClr val="0000FF"/>
                </a:solidFill>
                <a:latin typeface="NimbusRomNo9L-Medi"/>
              </a:rPr>
              <a:t> Model</a:t>
            </a:r>
            <a:endParaRPr lang="tr-TR" dirty="0"/>
          </a:p>
        </p:txBody>
      </p:sp>
      <p:sp>
        <p:nvSpPr>
          <p:cNvPr id="3" name="Content Placeholder 2">
            <a:extLst>
              <a:ext uri="{FF2B5EF4-FFF2-40B4-BE49-F238E27FC236}">
                <a16:creationId xmlns:a16="http://schemas.microsoft.com/office/drawing/2014/main" id="{DDA61910-3FB3-50F4-2C79-D7A234728F6B}"/>
              </a:ext>
            </a:extLst>
          </p:cNvPr>
          <p:cNvSpPr>
            <a:spLocks noGrp="1"/>
          </p:cNvSpPr>
          <p:nvPr>
            <p:ph idx="1"/>
          </p:nvPr>
        </p:nvSpPr>
        <p:spPr/>
        <p:txBody>
          <a:bodyPr/>
          <a:lstStyle/>
          <a:p>
            <a:endParaRPr lang="tr-TR" dirty="0"/>
          </a:p>
        </p:txBody>
      </p:sp>
      <p:sp>
        <p:nvSpPr>
          <p:cNvPr id="4" name="Footer Placeholder 3">
            <a:extLst>
              <a:ext uri="{FF2B5EF4-FFF2-40B4-BE49-F238E27FC236}">
                <a16:creationId xmlns:a16="http://schemas.microsoft.com/office/drawing/2014/main" id="{DB55C795-FC9A-6707-3AF3-C19E8D6D352C}"/>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DBAC90D7-DD22-51E3-0759-7C0DAD91F3AF}"/>
              </a:ext>
            </a:extLst>
          </p:cNvPr>
          <p:cNvSpPr>
            <a:spLocks noGrp="1"/>
          </p:cNvSpPr>
          <p:nvPr>
            <p:ph type="sldNum" sz="quarter" idx="11"/>
          </p:nvPr>
        </p:nvSpPr>
        <p:spPr/>
        <p:txBody>
          <a:bodyPr/>
          <a:lstStyle/>
          <a:p>
            <a:pPr>
              <a:defRPr/>
            </a:pPr>
            <a:fld id="{62B181C8-006E-4804-BAD8-B2379D1B1B5D}" type="slidenum">
              <a:rPr lang="en-US" altLang="en-US" smtClean="0"/>
              <a:pPr>
                <a:defRPr/>
              </a:pPr>
              <a:t>89</a:t>
            </a:fld>
            <a:endParaRPr lang="en-US" altLang="en-US"/>
          </a:p>
        </p:txBody>
      </p:sp>
      <p:pic>
        <p:nvPicPr>
          <p:cNvPr id="7" name="Picture 6">
            <a:extLst>
              <a:ext uri="{FF2B5EF4-FFF2-40B4-BE49-F238E27FC236}">
                <a16:creationId xmlns:a16="http://schemas.microsoft.com/office/drawing/2014/main" id="{2BC3ED53-EE2F-09B5-2688-137B798FC080}"/>
              </a:ext>
            </a:extLst>
          </p:cNvPr>
          <p:cNvPicPr>
            <a:picLocks noChangeAspect="1"/>
          </p:cNvPicPr>
          <p:nvPr/>
        </p:nvPicPr>
        <p:blipFill>
          <a:blip r:embed="rId2"/>
          <a:stretch>
            <a:fillRect/>
          </a:stretch>
        </p:blipFill>
        <p:spPr>
          <a:xfrm>
            <a:off x="171450" y="1657350"/>
            <a:ext cx="8458200" cy="4286250"/>
          </a:xfrm>
          <a:prstGeom prst="rect">
            <a:avLst/>
          </a:prstGeom>
        </p:spPr>
      </p:pic>
    </p:spTree>
    <p:extLst>
      <p:ext uri="{BB962C8B-B14F-4D97-AF65-F5344CB8AC3E}">
        <p14:creationId xmlns:p14="http://schemas.microsoft.com/office/powerpoint/2010/main" val="255960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p:txBody>
          <a:bodyPr/>
          <a:lstStyle/>
          <a:p>
            <a:r>
              <a:rPr lang="en-US" dirty="0"/>
              <a:t>Handwritten digit recognition</a:t>
            </a:r>
          </a:p>
          <a:p>
            <a:endParaRPr lang="en-US" dirty="0"/>
          </a:p>
        </p:txBody>
      </p:sp>
      <p:sp>
        <p:nvSpPr>
          <p:cNvPr id="27" name="Content Placeholder 26">
            <a:extLst>
              <a:ext uri="{FF2B5EF4-FFF2-40B4-BE49-F238E27FC236}">
                <a16:creationId xmlns:a16="http://schemas.microsoft.com/office/drawing/2014/main" id="{C548507D-56BE-4043-9753-20CC89026DDC}"/>
              </a:ext>
            </a:extLst>
          </p:cNvPr>
          <p:cNvSpPr>
            <a:spLocks noGrp="1"/>
          </p:cNvSpPr>
          <p:nvPr>
            <p:ph idx="10"/>
          </p:nvPr>
        </p:nvSpPr>
        <p:spPr/>
        <p:txBody>
          <a:bodyPr/>
          <a:lstStyle/>
          <a:p>
            <a:r>
              <a:rPr lang="en-US" dirty="0"/>
              <a:t>Introduction to Neural Networks</a:t>
            </a:r>
          </a:p>
          <a:p>
            <a:endParaRPr lang="en-US" dirty="0"/>
          </a:p>
        </p:txBody>
      </p:sp>
      <p:pic>
        <p:nvPicPr>
          <p:cNvPr id="4" name="圖片 4"/>
          <p:cNvPicPr>
            <a:picLocks noChangeAspect="1"/>
          </p:cNvPicPr>
          <p:nvPr/>
        </p:nvPicPr>
        <p:blipFill>
          <a:blip r:embed="rId2"/>
          <a:stretch>
            <a:fillRect/>
          </a:stretch>
        </p:blipFill>
        <p:spPr>
          <a:xfrm>
            <a:off x="896410" y="3152579"/>
            <a:ext cx="1413919" cy="1404913"/>
          </a:xfrm>
          <a:prstGeom prst="rect">
            <a:avLst/>
          </a:prstGeom>
        </p:spPr>
      </p:pic>
      <p:sp>
        <p:nvSpPr>
          <p:cNvPr id="5" name="矩形 6"/>
          <p:cNvSpPr/>
          <p:nvPr/>
        </p:nvSpPr>
        <p:spPr>
          <a:xfrm>
            <a:off x="3643275" y="3125092"/>
            <a:ext cx="1794770" cy="1338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71" dirty="0"/>
              <a:t>Machine</a:t>
            </a:r>
            <a:endParaRPr lang="zh-TW" altLang="en-US" sz="2471" dirty="0"/>
          </a:p>
        </p:txBody>
      </p:sp>
      <p:sp>
        <p:nvSpPr>
          <p:cNvPr id="6" name="向右箭號 7"/>
          <p:cNvSpPr/>
          <p:nvPr/>
        </p:nvSpPr>
        <p:spPr>
          <a:xfrm>
            <a:off x="2967445" y="3452162"/>
            <a:ext cx="607707" cy="747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7" name="向右箭號 8"/>
          <p:cNvSpPr/>
          <p:nvPr/>
        </p:nvSpPr>
        <p:spPr>
          <a:xfrm>
            <a:off x="5622067" y="3452162"/>
            <a:ext cx="711056" cy="747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88"/>
          </a:p>
        </p:txBody>
      </p:sp>
      <p:sp>
        <p:nvSpPr>
          <p:cNvPr id="8" name="文字方塊 9"/>
          <p:cNvSpPr txBox="1"/>
          <p:nvPr/>
        </p:nvSpPr>
        <p:spPr>
          <a:xfrm>
            <a:off x="6938807" y="3590571"/>
            <a:ext cx="636462" cy="526939"/>
          </a:xfrm>
          <a:prstGeom prst="rect">
            <a:avLst/>
          </a:prstGeom>
          <a:noFill/>
        </p:spPr>
        <p:txBody>
          <a:bodyPr wrap="square" rtlCol="0">
            <a:spAutoFit/>
          </a:bodyPr>
          <a:lstStyle/>
          <a:p>
            <a:r>
              <a:rPr lang="en-US" altLang="zh-TW" sz="2824" dirty="0"/>
              <a:t>“2”</a:t>
            </a:r>
            <a:endParaRPr lang="zh-TW" altLang="en-US" sz="2824" dirty="0"/>
          </a:p>
        </p:txBody>
      </p:sp>
      <p:grpSp>
        <p:nvGrpSpPr>
          <p:cNvPr id="9" name="群組 5"/>
          <p:cNvGrpSpPr/>
          <p:nvPr/>
        </p:nvGrpSpPr>
        <p:grpSpPr>
          <a:xfrm>
            <a:off x="2312967" y="2683896"/>
            <a:ext cx="852798" cy="2316222"/>
            <a:chOff x="2317337" y="2538616"/>
            <a:chExt cx="966504" cy="2625052"/>
          </a:xfrm>
        </p:grpSpPr>
        <p:sp>
          <p:nvSpPr>
            <p:cNvPr id="10" name="矩形 11"/>
            <p:cNvSpPr/>
            <p:nvPr/>
          </p:nvSpPr>
          <p:spPr>
            <a:xfrm>
              <a:off x="2462115" y="253861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11" name="矩形 12"/>
            <p:cNvSpPr/>
            <p:nvPr/>
          </p:nvSpPr>
          <p:spPr>
            <a:xfrm>
              <a:off x="2530503" y="325630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sp>
          <p:nvSpPr>
            <p:cNvPr id="12" name="矩形 13"/>
            <p:cNvSpPr/>
            <p:nvPr/>
          </p:nvSpPr>
          <p:spPr>
            <a:xfrm>
              <a:off x="2536321" y="268598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3" name="Object 12"/>
            <p:cNvGraphicFramePr>
              <a:graphicFrameLocks noChangeAspect="1"/>
            </p:cNvGraphicFramePr>
            <p:nvPr/>
          </p:nvGraphicFramePr>
          <p:xfrm>
            <a:off x="2549020" y="2590730"/>
            <a:ext cx="325438" cy="461962"/>
          </p:xfrm>
          <a:graphic>
            <a:graphicData uri="http://schemas.openxmlformats.org/presentationml/2006/ole">
              <mc:AlternateContent xmlns:mc="http://schemas.openxmlformats.org/markup-compatibility/2006">
                <mc:Choice xmlns:v="urn:schemas-microsoft-com:vml" Requires="v">
                  <p:oleObj name="方程式" r:id="rId3" imgW="152280" imgH="215640" progId="Equation.3">
                    <p:embed/>
                  </p:oleObj>
                </mc:Choice>
                <mc:Fallback>
                  <p:oleObj name="方程式" r:id="rId3" imgW="152280" imgH="215640" progId="Equation.3">
                    <p:embed/>
                    <p:pic>
                      <p:nvPicPr>
                        <p:cNvPr id="13" name="Object 12"/>
                        <p:cNvPicPr>
                          <a:picLocks noChangeAspect="1" noChangeArrowheads="1"/>
                        </p:cNvPicPr>
                        <p:nvPr/>
                      </p:nvPicPr>
                      <p:blipFill>
                        <a:blip r:embed="rId4"/>
                        <a:srcRect/>
                        <a:stretch>
                          <a:fillRect/>
                        </a:stretch>
                      </p:blipFill>
                      <p:spPr bwMode="auto">
                        <a:xfrm>
                          <a:off x="2549020" y="2590730"/>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nvGraphicFramePr>
          <p:xfrm>
            <a:off x="2554316" y="3173459"/>
            <a:ext cx="352425" cy="461963"/>
          </p:xfrm>
          <a:graphic>
            <a:graphicData uri="http://schemas.openxmlformats.org/presentationml/2006/ole">
              <mc:AlternateContent xmlns:mc="http://schemas.openxmlformats.org/markup-compatibility/2006">
                <mc:Choice xmlns:v="urn:schemas-microsoft-com:vml" Requires="v">
                  <p:oleObj name="方程式" r:id="rId5" imgW="164880" imgH="215640" progId="Equation.3">
                    <p:embed/>
                  </p:oleObj>
                </mc:Choice>
                <mc:Fallback>
                  <p:oleObj name="方程式" r:id="rId5" imgW="164880" imgH="215640" progId="Equation.3">
                    <p:embed/>
                    <p:pic>
                      <p:nvPicPr>
                        <p:cNvPr id="14" name="Object 12"/>
                        <p:cNvPicPr>
                          <a:picLocks noChangeAspect="1" noChangeArrowheads="1"/>
                        </p:cNvPicPr>
                        <p:nvPr/>
                      </p:nvPicPr>
                      <p:blipFill>
                        <a:blip r:embed="rId6"/>
                        <a:srcRect/>
                        <a:stretch>
                          <a:fillRect/>
                        </a:stretch>
                      </p:blipFill>
                      <p:spPr bwMode="auto">
                        <a:xfrm>
                          <a:off x="2554316" y="3173459"/>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6"/>
            <p:cNvSpPr/>
            <p:nvPr/>
          </p:nvSpPr>
          <p:spPr>
            <a:xfrm>
              <a:off x="2540028" y="465406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1588"/>
            </a:p>
          </p:txBody>
        </p:sp>
        <p:graphicFrame>
          <p:nvGraphicFramePr>
            <p:cNvPr id="16" name="Object 12"/>
            <p:cNvGraphicFramePr>
              <a:graphicFrameLocks noChangeAspect="1"/>
            </p:cNvGraphicFramePr>
            <p:nvPr/>
          </p:nvGraphicFramePr>
          <p:xfrm>
            <a:off x="2468105" y="4557299"/>
            <a:ext cx="544512" cy="488950"/>
          </p:xfrm>
          <a:graphic>
            <a:graphicData uri="http://schemas.openxmlformats.org/presentationml/2006/ole">
              <mc:AlternateContent xmlns:mc="http://schemas.openxmlformats.org/markup-compatibility/2006">
                <mc:Choice xmlns:v="urn:schemas-microsoft-com:vml" Requires="v">
                  <p:oleObj name="方程式" r:id="rId7" imgW="253800" imgH="228600" progId="Equation.3">
                    <p:embed/>
                  </p:oleObj>
                </mc:Choice>
                <mc:Fallback>
                  <p:oleObj name="方程式" r:id="rId7" imgW="253800" imgH="228600" progId="Equation.3">
                    <p:embed/>
                    <p:pic>
                      <p:nvPicPr>
                        <p:cNvPr id="16" name="Object 12"/>
                        <p:cNvPicPr>
                          <a:picLocks noChangeAspect="1" noChangeArrowheads="1"/>
                        </p:cNvPicPr>
                        <p:nvPr/>
                      </p:nvPicPr>
                      <p:blipFill>
                        <a:blip r:embed="rId8"/>
                        <a:srcRect/>
                        <a:stretch>
                          <a:fillRect/>
                        </a:stretch>
                      </p:blipFill>
                      <p:spPr bwMode="auto">
                        <a:xfrm>
                          <a:off x="2468105" y="4557299"/>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文字方塊 18"/>
            <p:cNvSpPr txBox="1"/>
            <p:nvPr/>
          </p:nvSpPr>
          <p:spPr>
            <a:xfrm rot="5400000">
              <a:off x="2415960" y="3717366"/>
              <a:ext cx="769257" cy="966504"/>
            </a:xfrm>
            <a:prstGeom prst="rect">
              <a:avLst/>
            </a:prstGeom>
            <a:noFill/>
          </p:spPr>
          <p:txBody>
            <a:bodyPr wrap="square" rtlCol="0">
              <a:spAutoFit/>
            </a:bodyPr>
            <a:lstStyle/>
            <a:p>
              <a:pPr algn="ctr"/>
              <a:r>
                <a:rPr lang="en-US" altLang="zh-TW" sz="2471" dirty="0"/>
                <a:t>……</a:t>
              </a:r>
              <a:endParaRPr lang="zh-TW" altLang="en-US" sz="2471" dirty="0"/>
            </a:p>
          </p:txBody>
        </p:sp>
      </p:grpSp>
      <p:grpSp>
        <p:nvGrpSpPr>
          <p:cNvPr id="18" name="群組 19"/>
          <p:cNvGrpSpPr/>
          <p:nvPr/>
        </p:nvGrpSpPr>
        <p:grpSpPr>
          <a:xfrm>
            <a:off x="6281573" y="2712806"/>
            <a:ext cx="852798" cy="2331950"/>
            <a:chOff x="6985632" y="1987121"/>
            <a:chExt cx="966505" cy="2642877"/>
          </a:xfrm>
        </p:grpSpPr>
        <p:sp>
          <p:nvSpPr>
            <p:cNvPr id="19"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588"/>
            </a:p>
          </p:txBody>
        </p:sp>
        <p:sp>
          <p:nvSpPr>
            <p:cNvPr id="20" name="文字方塊 21"/>
            <p:cNvSpPr txBox="1"/>
            <p:nvPr/>
          </p:nvSpPr>
          <p:spPr>
            <a:xfrm rot="5400000">
              <a:off x="7084256" y="3284299"/>
              <a:ext cx="769257" cy="966505"/>
            </a:xfrm>
            <a:prstGeom prst="rect">
              <a:avLst/>
            </a:prstGeom>
            <a:noFill/>
          </p:spPr>
          <p:txBody>
            <a:bodyPr wrap="square" rtlCol="0">
              <a:spAutoFit/>
            </a:bodyPr>
            <a:lstStyle/>
            <a:p>
              <a:pPr algn="ctr"/>
              <a:r>
                <a:rPr lang="en-US" altLang="zh-TW" sz="2471" dirty="0"/>
                <a:t>……</a:t>
              </a:r>
              <a:endParaRPr lang="zh-TW" altLang="en-US" sz="2471" dirty="0"/>
            </a:p>
          </p:txBody>
        </p:sp>
        <p:sp>
          <p:nvSpPr>
            <p:cNvPr id="21" name="文字方塊 22"/>
            <p:cNvSpPr txBox="1"/>
            <p:nvPr/>
          </p:nvSpPr>
          <p:spPr>
            <a:xfrm>
              <a:off x="7153348" y="1987121"/>
              <a:ext cx="631069" cy="535574"/>
            </a:xfrm>
            <a:prstGeom prst="rect">
              <a:avLst/>
            </a:prstGeom>
            <a:noFill/>
          </p:spPr>
          <p:txBody>
            <a:bodyPr wrap="square" rtlCol="0">
              <a:spAutoFit/>
            </a:bodyPr>
            <a:lstStyle/>
            <a:p>
              <a:r>
                <a:rPr lang="en-US" altLang="zh-TW" sz="2471" dirty="0"/>
                <a:t>y</a:t>
              </a:r>
              <a:r>
                <a:rPr lang="en-US" altLang="zh-TW" sz="2471" baseline="-25000" dirty="0"/>
                <a:t>1</a:t>
              </a:r>
              <a:endParaRPr lang="zh-TW" altLang="en-US" sz="2471" baseline="-25000" dirty="0"/>
            </a:p>
          </p:txBody>
        </p:sp>
        <p:sp>
          <p:nvSpPr>
            <p:cNvPr id="22" name="文字方塊 23"/>
            <p:cNvSpPr txBox="1"/>
            <p:nvPr/>
          </p:nvSpPr>
          <p:spPr>
            <a:xfrm>
              <a:off x="7142066" y="2785341"/>
              <a:ext cx="631069" cy="535574"/>
            </a:xfrm>
            <a:prstGeom prst="rect">
              <a:avLst/>
            </a:prstGeom>
            <a:noFill/>
          </p:spPr>
          <p:txBody>
            <a:bodyPr wrap="square" rtlCol="0">
              <a:spAutoFit/>
            </a:bodyPr>
            <a:lstStyle/>
            <a:p>
              <a:r>
                <a:rPr lang="en-US" altLang="zh-TW" sz="2471" dirty="0"/>
                <a:t>y</a:t>
              </a:r>
              <a:r>
                <a:rPr lang="en-US" altLang="zh-TW" sz="2471" baseline="-25000" dirty="0"/>
                <a:t>2</a:t>
              </a:r>
              <a:endParaRPr lang="zh-TW" altLang="en-US" sz="2471" baseline="-25000" dirty="0"/>
            </a:p>
          </p:txBody>
        </p:sp>
        <p:sp>
          <p:nvSpPr>
            <p:cNvPr id="23" name="文字方塊 24"/>
            <p:cNvSpPr txBox="1"/>
            <p:nvPr/>
          </p:nvSpPr>
          <p:spPr>
            <a:xfrm>
              <a:off x="7142066" y="4051573"/>
              <a:ext cx="631069" cy="535574"/>
            </a:xfrm>
            <a:prstGeom prst="rect">
              <a:avLst/>
            </a:prstGeom>
            <a:noFill/>
          </p:spPr>
          <p:txBody>
            <a:bodyPr wrap="square" rtlCol="0">
              <a:spAutoFit/>
            </a:bodyPr>
            <a:lstStyle/>
            <a:p>
              <a:r>
                <a:rPr lang="en-US" altLang="zh-TW" sz="2471" dirty="0"/>
                <a:t>y</a:t>
              </a:r>
              <a:r>
                <a:rPr lang="en-US" altLang="zh-TW" sz="2471" baseline="-25000" dirty="0"/>
                <a:t>10</a:t>
              </a:r>
              <a:endParaRPr lang="zh-TW" altLang="en-US" sz="2471" baseline="-25000" dirty="0"/>
            </a:p>
          </p:txBody>
        </p:sp>
      </p:grpSp>
      <mc:AlternateContent xmlns:mc="http://schemas.openxmlformats.org/markup-compatibility/2006" xmlns:a14="http://schemas.microsoft.com/office/drawing/2010/main">
        <mc:Choice Requires="a14">
          <p:sp>
            <p:nvSpPr>
              <p:cNvPr id="24" name="文字方塊 28"/>
              <p:cNvSpPr txBox="1"/>
              <p:nvPr/>
            </p:nvSpPr>
            <p:spPr>
              <a:xfrm>
                <a:off x="3576538" y="4551976"/>
                <a:ext cx="1941685" cy="384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71" i="1">
                          <a:latin typeface="Cambria Math" panose="02040503050406030204" pitchFamily="18" charset="0"/>
                        </a:rPr>
                        <m:t>𝑓</m:t>
                      </m:r>
                      <m:r>
                        <a:rPr lang="en-US" altLang="zh-TW" sz="2471" i="1">
                          <a:latin typeface="Cambria Math" panose="02040503050406030204" pitchFamily="18" charset="0"/>
                        </a:rPr>
                        <m:t>:</m:t>
                      </m:r>
                      <m:sSup>
                        <m:sSupPr>
                          <m:ctrlPr>
                            <a:rPr lang="en-US" altLang="zh-TW" sz="2471" i="1">
                              <a:latin typeface="Cambria Math" panose="02040503050406030204" pitchFamily="18" charset="0"/>
                            </a:rPr>
                          </m:ctrlPr>
                        </m:sSupPr>
                        <m:e>
                          <m:r>
                            <a:rPr lang="en-US" altLang="zh-TW" sz="2471" i="1">
                              <a:latin typeface="Cambria Math" panose="02040503050406030204" pitchFamily="18" charset="0"/>
                            </a:rPr>
                            <m:t>𝑅</m:t>
                          </m:r>
                        </m:e>
                        <m:sup>
                          <m:r>
                            <a:rPr lang="en-US" altLang="zh-TW" sz="2471" i="1">
                              <a:latin typeface="Cambria Math" panose="02040503050406030204" pitchFamily="18" charset="0"/>
                            </a:rPr>
                            <m:t>256</m:t>
                          </m:r>
                        </m:sup>
                      </m:sSup>
                      <m:r>
                        <a:rPr lang="en-US" altLang="zh-TW" sz="2471" i="1">
                          <a:latin typeface="Cambria Math" panose="02040503050406030204" pitchFamily="18" charset="0"/>
                          <a:ea typeface="Cambria Math" panose="02040503050406030204" pitchFamily="18" charset="0"/>
                        </a:rPr>
                        <m:t>→</m:t>
                      </m:r>
                      <m:sSup>
                        <m:sSupPr>
                          <m:ctrlPr>
                            <a:rPr lang="en-US" altLang="zh-TW" sz="2471" i="1">
                              <a:latin typeface="Cambria Math" panose="02040503050406030204" pitchFamily="18" charset="0"/>
                            </a:rPr>
                          </m:ctrlPr>
                        </m:sSupPr>
                        <m:e>
                          <m:r>
                            <a:rPr lang="en-US" altLang="zh-TW" sz="2471" i="1">
                              <a:latin typeface="Cambria Math" panose="02040503050406030204" pitchFamily="18" charset="0"/>
                            </a:rPr>
                            <m:t>𝑅</m:t>
                          </m:r>
                        </m:e>
                        <m:sup>
                          <m:r>
                            <a:rPr lang="en-US" altLang="zh-TW" sz="2471" i="1">
                              <a:latin typeface="Cambria Math" panose="02040503050406030204" pitchFamily="18" charset="0"/>
                            </a:rPr>
                            <m:t>10</m:t>
                          </m:r>
                        </m:sup>
                      </m:sSup>
                    </m:oMath>
                  </m:oMathPara>
                </a14:m>
                <a:endParaRPr lang="zh-TW" altLang="en-US" sz="2471" dirty="0"/>
              </a:p>
            </p:txBody>
          </p:sp>
        </mc:Choice>
        <mc:Fallback xmlns="">
          <p:sp>
            <p:nvSpPr>
              <p:cNvPr id="24" name="文字方塊 28"/>
              <p:cNvSpPr txBox="1">
                <a:spLocks noRot="1" noChangeAspect="1" noMove="1" noResize="1" noEditPoints="1" noAdjustHandles="1" noChangeArrowheads="1" noChangeShapeType="1" noTextEdit="1"/>
              </p:cNvSpPr>
              <p:nvPr/>
            </p:nvSpPr>
            <p:spPr>
              <a:xfrm>
                <a:off x="3576538" y="4551976"/>
                <a:ext cx="1941685" cy="384529"/>
              </a:xfrm>
              <a:prstGeom prst="rect">
                <a:avLst/>
              </a:prstGeom>
              <a:blipFill>
                <a:blip r:embed="rId9"/>
                <a:stretch>
                  <a:fillRect l="-5346" t="-1587" r="-943" b="-33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5" name="文字方塊 3"/>
              <p:cNvSpPr txBox="1"/>
              <p:nvPr/>
            </p:nvSpPr>
            <p:spPr>
              <a:xfrm>
                <a:off x="2030541" y="5236202"/>
                <a:ext cx="5020235" cy="363946"/>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1765" dirty="0"/>
                  <a:t>The function </a:t>
                </a:r>
                <a14:m>
                  <m:oMath xmlns:m="http://schemas.openxmlformats.org/officeDocument/2006/math">
                    <m:r>
                      <a:rPr lang="en-US" altLang="zh-TW" sz="1765" i="1">
                        <a:latin typeface="Cambria Math" panose="02040503050406030204" pitchFamily="18" charset="0"/>
                      </a:rPr>
                      <m:t>𝑓</m:t>
                    </m:r>
                  </m:oMath>
                </a14:m>
                <a:r>
                  <a:rPr lang="zh-TW" altLang="en-US" sz="1765" dirty="0"/>
                  <a:t> </a:t>
                </a:r>
                <a:r>
                  <a:rPr lang="en-US" altLang="zh-TW" sz="1765" dirty="0"/>
                  <a:t>is represented by a neural network</a:t>
                </a:r>
                <a:endParaRPr lang="zh-TW" altLang="en-US" sz="1765" dirty="0"/>
              </a:p>
            </p:txBody>
          </p:sp>
        </mc:Choice>
        <mc:Fallback xmlns="">
          <p:sp>
            <p:nvSpPr>
              <p:cNvPr id="25" name="文字方塊 3"/>
              <p:cNvSpPr txBox="1">
                <a:spLocks noRot="1" noChangeAspect="1" noMove="1" noResize="1" noEditPoints="1" noAdjustHandles="1" noChangeArrowheads="1" noChangeShapeType="1" noTextEdit="1"/>
              </p:cNvSpPr>
              <p:nvPr/>
            </p:nvSpPr>
            <p:spPr>
              <a:xfrm>
                <a:off x="2030541" y="5236202"/>
                <a:ext cx="5020235" cy="363946"/>
              </a:xfrm>
              <a:prstGeom prst="rect">
                <a:avLst/>
              </a:prstGeom>
              <a:blipFill>
                <a:blip r:embed="rId10"/>
                <a:stretch>
                  <a:fillRect/>
                </a:stretch>
              </a:blipFill>
            </p:spPr>
            <p:txBody>
              <a:bodyPr/>
              <a:lstStyle/>
              <a:p>
                <a:r>
                  <a:rPr lang="tr-TR">
                    <a:noFill/>
                  </a:rPr>
                  <a:t> </a:t>
                </a:r>
              </a:p>
            </p:txBody>
          </p:sp>
        </mc:Fallback>
      </mc:AlternateContent>
      <p:sp>
        <p:nvSpPr>
          <p:cNvPr id="26" name="TextBox 25">
            <a:extLst>
              <a:ext uri="{FF2B5EF4-FFF2-40B4-BE49-F238E27FC236}">
                <a16:creationId xmlns:a16="http://schemas.microsoft.com/office/drawing/2014/main" id="{5514B589-D754-4ACA-AFC0-90017A825D4B}"/>
              </a:ext>
            </a:extLst>
          </p:cNvPr>
          <p:cNvSpPr txBox="1"/>
          <p:nvPr/>
        </p:nvSpPr>
        <p:spPr>
          <a:xfrm>
            <a:off x="1522250" y="6640746"/>
            <a:ext cx="6099501" cy="228076"/>
          </a:xfrm>
          <a:prstGeom prst="rect">
            <a:avLst/>
          </a:prstGeom>
          <a:noFill/>
        </p:spPr>
        <p:txBody>
          <a:bodyPr wrap="square" rtlCol="0">
            <a:spAutoFit/>
          </a:bodyPr>
          <a:lstStyle/>
          <a:p>
            <a:pPr algn="ctr"/>
            <a:r>
              <a:rPr lang="en-US" sz="882" dirty="0"/>
              <a:t>Slide credit: Hung-</a:t>
            </a:r>
            <a:r>
              <a:rPr lang="en-US" sz="882" dirty="0" err="1"/>
              <a:t>yi</a:t>
            </a:r>
            <a:r>
              <a:rPr lang="en-US" sz="882" dirty="0"/>
              <a:t> Lee – Deep Learning Tutorial</a:t>
            </a:r>
          </a:p>
        </p:txBody>
      </p:sp>
    </p:spTree>
    <p:extLst>
      <p:ext uri="{BB962C8B-B14F-4D97-AF65-F5344CB8AC3E}">
        <p14:creationId xmlns:p14="http://schemas.microsoft.com/office/powerpoint/2010/main" val="11965184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a:t>
            </a:r>
          </a:p>
        </p:txBody>
      </p:sp>
      <p:sp>
        <p:nvSpPr>
          <p:cNvPr id="3" name="Content Placeholder 2"/>
          <p:cNvSpPr>
            <a:spLocks noGrp="1"/>
          </p:cNvSpPr>
          <p:nvPr>
            <p:ph idx="1"/>
          </p:nvPr>
        </p:nvSpPr>
        <p:spPr>
          <a:xfrm>
            <a:off x="628650" y="1885950"/>
            <a:ext cx="7429500" cy="3515916"/>
          </a:xfrm>
        </p:spPr>
        <p:txBody>
          <a:bodyPr/>
          <a:lstStyle/>
          <a:p>
            <a:r>
              <a:rPr lang="en-US" sz="2100" dirty="0"/>
              <a:t>For many applications, it </a:t>
            </a:r>
            <a:r>
              <a:rPr lang="en-US" sz="2100" dirty="0">
                <a:solidFill>
                  <a:srgbClr val="FF0000"/>
                </a:solidFill>
              </a:rPr>
              <a:t>helps to add “attention” to RNNs.</a:t>
            </a:r>
          </a:p>
          <a:p>
            <a:r>
              <a:rPr lang="en-US" sz="2100" dirty="0"/>
              <a:t>Allows network to </a:t>
            </a:r>
            <a:r>
              <a:rPr lang="en-US" sz="2100" dirty="0">
                <a:solidFill>
                  <a:srgbClr val="FF0000"/>
                </a:solidFill>
              </a:rPr>
              <a:t>learn to attend to different parts </a:t>
            </a:r>
            <a:r>
              <a:rPr lang="en-US" sz="2100" dirty="0"/>
              <a:t>of the input at different time steps, </a:t>
            </a:r>
            <a:r>
              <a:rPr lang="en-US" sz="2100" dirty="0">
                <a:solidFill>
                  <a:srgbClr val="FF0000"/>
                </a:solidFill>
              </a:rPr>
              <a:t>shifting its attention to focus on different aspects</a:t>
            </a:r>
            <a:r>
              <a:rPr lang="en-US" sz="2100" dirty="0"/>
              <a:t> during its processing.</a:t>
            </a:r>
          </a:p>
          <a:p>
            <a:r>
              <a:rPr lang="en-US" sz="2100" dirty="0"/>
              <a:t>Used in </a:t>
            </a:r>
            <a:r>
              <a:rPr lang="en-US" sz="2100" dirty="0">
                <a:solidFill>
                  <a:srgbClr val="FF0000"/>
                </a:solidFill>
              </a:rPr>
              <a:t>image captioning to focus on different parts of an image</a:t>
            </a:r>
            <a:r>
              <a:rPr lang="en-US" sz="2100" dirty="0"/>
              <a:t> when generating different parts of the output sentence.</a:t>
            </a:r>
          </a:p>
          <a:p>
            <a:r>
              <a:rPr lang="en-US" sz="2100" dirty="0"/>
              <a:t>In MT, allows </a:t>
            </a:r>
            <a:r>
              <a:rPr lang="en-US" sz="2100" dirty="0">
                <a:solidFill>
                  <a:srgbClr val="FF0000"/>
                </a:solidFill>
              </a:rPr>
              <a:t>focusing attention on different parts of the source sentence</a:t>
            </a:r>
            <a:r>
              <a:rPr lang="en-US" sz="2100" dirty="0"/>
              <a:t> when generating different parts of the translation.</a:t>
            </a:r>
          </a:p>
        </p:txBody>
      </p:sp>
      <p:sp>
        <p:nvSpPr>
          <p:cNvPr id="4" name="Slide Number Placeholder 3"/>
          <p:cNvSpPr>
            <a:spLocks noGrp="1"/>
          </p:cNvSpPr>
          <p:nvPr>
            <p:ph type="sldNum" sz="quarter" idx="11"/>
          </p:nvPr>
        </p:nvSpPr>
        <p:spPr/>
        <p:txBody>
          <a:bodyPr/>
          <a:lstStyle/>
          <a:p>
            <a:pPr fontAlgn="base">
              <a:spcBef>
                <a:spcPct val="0"/>
              </a:spcBef>
              <a:spcAft>
                <a:spcPct val="0"/>
              </a:spcAft>
            </a:pPr>
            <a:fld id="{1D553280-E9B5-4529-AC08-074397BE5D29}" type="slidenum">
              <a:rPr lang="en-US">
                <a:solidFill>
                  <a:srgbClr val="000000"/>
                </a:solidFill>
              </a:rPr>
              <a:pPr fontAlgn="base">
                <a:spcBef>
                  <a:spcPct val="0"/>
                </a:spcBef>
                <a:spcAft>
                  <a:spcPct val="0"/>
                </a:spcAft>
              </a:pPr>
              <a:t>90</a:t>
            </a:fld>
            <a:endParaRPr lang="en-US">
              <a:solidFill>
                <a:srgbClr val="000000"/>
              </a:solidFill>
              <a:latin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for Image Captioning</a:t>
            </a:r>
            <a:br>
              <a:rPr lang="en-US" dirty="0"/>
            </a:br>
            <a:r>
              <a:rPr lang="en-US" sz="2400" dirty="0">
                <a:solidFill>
                  <a:srgbClr val="006600"/>
                </a:solidFill>
              </a:rPr>
              <a:t>(</a:t>
            </a:r>
            <a:r>
              <a:rPr lang="en-US" sz="2400" dirty="0" err="1">
                <a:solidFill>
                  <a:srgbClr val="006600"/>
                </a:solidFill>
              </a:rPr>
              <a:t>Xu</a:t>
            </a:r>
            <a:r>
              <a:rPr lang="en-US" sz="2400" dirty="0">
                <a:solidFill>
                  <a:srgbClr val="006600"/>
                </a:solidFill>
              </a:rPr>
              <a:t>, et al. 2015)</a:t>
            </a:r>
            <a:endParaRPr lang="en-US" dirty="0">
              <a:solidFill>
                <a:srgbClr val="006600"/>
              </a:solidFill>
            </a:endParaRPr>
          </a:p>
        </p:txBody>
      </p:sp>
      <p:sp>
        <p:nvSpPr>
          <p:cNvPr id="4" name="Slide Number Placeholder 3"/>
          <p:cNvSpPr>
            <a:spLocks noGrp="1"/>
          </p:cNvSpPr>
          <p:nvPr>
            <p:ph type="sldNum" sz="quarter" idx="11"/>
          </p:nvPr>
        </p:nvSpPr>
        <p:spPr/>
        <p:txBody>
          <a:bodyPr/>
          <a:lstStyle/>
          <a:p>
            <a:pPr fontAlgn="base">
              <a:spcBef>
                <a:spcPct val="0"/>
              </a:spcBef>
              <a:spcAft>
                <a:spcPct val="0"/>
              </a:spcAft>
            </a:pPr>
            <a:fld id="{1D553280-E9B5-4529-AC08-074397BE5D29}" type="slidenum">
              <a:rPr lang="en-US">
                <a:solidFill>
                  <a:srgbClr val="000000"/>
                </a:solidFill>
              </a:rPr>
              <a:pPr fontAlgn="base">
                <a:spcBef>
                  <a:spcPct val="0"/>
                </a:spcBef>
                <a:spcAft>
                  <a:spcPct val="0"/>
                </a:spcAft>
              </a:pPr>
              <a:t>91</a:t>
            </a:fld>
            <a:endParaRPr lang="en-US">
              <a:solidFill>
                <a:srgbClr val="000000"/>
              </a:solidFill>
              <a:latin typeface="Times New Roman"/>
            </a:endParaRPr>
          </a:p>
        </p:txBody>
      </p:sp>
      <p:pic>
        <p:nvPicPr>
          <p:cNvPr id="1027" name="Picture 3"/>
          <p:cNvPicPr>
            <a:picLocks noChangeAspect="1" noChangeArrowheads="1"/>
          </p:cNvPicPr>
          <p:nvPr/>
        </p:nvPicPr>
        <p:blipFill>
          <a:blip r:embed="rId2" cstate="print"/>
          <a:srcRect/>
          <a:stretch>
            <a:fillRect/>
          </a:stretch>
        </p:blipFill>
        <p:spPr bwMode="auto">
          <a:xfrm>
            <a:off x="514350" y="1915367"/>
            <a:ext cx="7829550" cy="4071589"/>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4CEE-DAC2-AE94-B3CF-D6A641B19ADB}"/>
              </a:ext>
            </a:extLst>
          </p:cNvPr>
          <p:cNvSpPr>
            <a:spLocks noGrp="1"/>
          </p:cNvSpPr>
          <p:nvPr>
            <p:ph type="title"/>
          </p:nvPr>
        </p:nvSpPr>
        <p:spPr>
          <a:xfrm>
            <a:off x="427640" y="832617"/>
            <a:ext cx="8229600" cy="857250"/>
          </a:xfrm>
        </p:spPr>
        <p:txBody>
          <a:bodyPr/>
          <a:lstStyle/>
          <a:p>
            <a:r>
              <a:rPr lang="tr-TR" dirty="0" err="1"/>
              <a:t>Attention</a:t>
            </a:r>
            <a:endParaRPr lang="tr-TR" dirty="0"/>
          </a:p>
        </p:txBody>
      </p:sp>
      <p:sp>
        <p:nvSpPr>
          <p:cNvPr id="3" name="Content Placeholder 2">
            <a:extLst>
              <a:ext uri="{FF2B5EF4-FFF2-40B4-BE49-F238E27FC236}">
                <a16:creationId xmlns:a16="http://schemas.microsoft.com/office/drawing/2014/main" id="{7276788A-8093-1957-4550-88F7E060FF54}"/>
              </a:ext>
            </a:extLst>
          </p:cNvPr>
          <p:cNvSpPr>
            <a:spLocks noGrp="1"/>
          </p:cNvSpPr>
          <p:nvPr>
            <p:ph idx="1"/>
          </p:nvPr>
        </p:nvSpPr>
        <p:spPr>
          <a:xfrm>
            <a:off x="171450" y="1485900"/>
            <a:ext cx="8858250" cy="1657350"/>
          </a:xfrm>
        </p:spPr>
        <p:txBody>
          <a:bodyPr>
            <a:normAutofit fontScale="92500"/>
          </a:bodyPr>
          <a:lstStyle/>
          <a:p>
            <a:r>
              <a:rPr lang="en-US" sz="1350" dirty="0"/>
              <a:t>The simplicity of the encoder-decoder model is its clean separation of the encoder— which builds a representation of the source text—from the decoder, which uses this context to generate a target text.</a:t>
            </a:r>
          </a:p>
          <a:p>
            <a:pPr algn="l"/>
            <a:r>
              <a:rPr lang="en-US" sz="1350" dirty="0"/>
              <a:t>In the model as we’ve described it so far, </a:t>
            </a:r>
            <a:r>
              <a:rPr lang="en-US" sz="1350" dirty="0">
                <a:solidFill>
                  <a:srgbClr val="FF0000"/>
                </a:solidFill>
              </a:rPr>
              <a:t>this context vector is </a:t>
            </a:r>
            <a:r>
              <a:rPr lang="en-US" sz="1350" dirty="0" err="1">
                <a:solidFill>
                  <a:srgbClr val="FF0000"/>
                </a:solidFill>
              </a:rPr>
              <a:t>h</a:t>
            </a:r>
            <a:r>
              <a:rPr lang="en-US" sz="1350" baseline="-25000" dirty="0" err="1">
                <a:solidFill>
                  <a:srgbClr val="FF0000"/>
                </a:solidFill>
              </a:rPr>
              <a:t>n</a:t>
            </a:r>
            <a:r>
              <a:rPr lang="en-US" sz="1350" dirty="0">
                <a:solidFill>
                  <a:srgbClr val="FF0000"/>
                </a:solidFill>
              </a:rPr>
              <a:t>, the hidden state of the last (nth) time step of the source text.</a:t>
            </a:r>
          </a:p>
          <a:p>
            <a:pPr algn="l"/>
            <a:r>
              <a:rPr lang="en-US" sz="1350" dirty="0">
                <a:solidFill>
                  <a:srgbClr val="FF0000"/>
                </a:solidFill>
              </a:rPr>
              <a:t>This final hidden state </a:t>
            </a:r>
            <a:r>
              <a:rPr lang="en-US" sz="1350" dirty="0">
                <a:solidFill>
                  <a:srgbClr val="000000"/>
                </a:solidFill>
              </a:rPr>
              <a:t>is thus acting </a:t>
            </a:r>
            <a:r>
              <a:rPr lang="en-US" sz="1350" dirty="0">
                <a:solidFill>
                  <a:srgbClr val="FF0000"/>
                </a:solidFill>
                <a:highlight>
                  <a:srgbClr val="FFFF00"/>
                </a:highlight>
              </a:rPr>
              <a:t>as a bottleneck</a:t>
            </a:r>
            <a:r>
              <a:rPr lang="en-US" sz="1350" dirty="0">
                <a:solidFill>
                  <a:srgbClr val="000000"/>
                </a:solidFill>
              </a:rPr>
              <a:t>: it </a:t>
            </a:r>
            <a:r>
              <a:rPr lang="en-US" sz="1350" dirty="0">
                <a:solidFill>
                  <a:srgbClr val="FF0000"/>
                </a:solidFill>
              </a:rPr>
              <a:t>must represent absolutely everything</a:t>
            </a:r>
            <a:r>
              <a:rPr lang="en-US" sz="1350" dirty="0">
                <a:solidFill>
                  <a:srgbClr val="000000"/>
                </a:solidFill>
              </a:rPr>
              <a:t> about the meaning of the source text, since the only thing the decoder knows about the source text is what’s in this context vector (Fig. </a:t>
            </a:r>
            <a:r>
              <a:rPr lang="en-US" sz="1350" dirty="0">
                <a:solidFill>
                  <a:srgbClr val="0000FF"/>
                </a:solidFill>
              </a:rPr>
              <a:t>9.21</a:t>
            </a:r>
            <a:r>
              <a:rPr lang="en-US" sz="1350" dirty="0">
                <a:solidFill>
                  <a:srgbClr val="000000"/>
                </a:solidFill>
              </a:rPr>
              <a:t>).</a:t>
            </a:r>
          </a:p>
          <a:p>
            <a:pPr algn="l"/>
            <a:r>
              <a:rPr lang="tr-TR" sz="1350" dirty="0">
                <a:solidFill>
                  <a:srgbClr val="FF0000"/>
                </a:solidFill>
                <a:latin typeface="NimbusRomNo9L-Regu"/>
              </a:rPr>
              <a:t>Information</a:t>
            </a:r>
            <a:r>
              <a:rPr lang="en-US" sz="1350" dirty="0">
                <a:solidFill>
                  <a:srgbClr val="FF0000"/>
                </a:solidFill>
                <a:latin typeface="NimbusRomNo9L-Regu"/>
              </a:rPr>
              <a:t> at the beginning </a:t>
            </a:r>
            <a:r>
              <a:rPr lang="en-US" sz="1350" dirty="0">
                <a:latin typeface="NimbusRomNo9L-Regu"/>
              </a:rPr>
              <a:t>of the sentence, especially for long sentences, </a:t>
            </a:r>
            <a:r>
              <a:rPr lang="en-US" sz="1350" dirty="0">
                <a:solidFill>
                  <a:srgbClr val="FF0000"/>
                </a:solidFill>
                <a:latin typeface="NimbusRomNo9L-Regu"/>
              </a:rPr>
              <a:t>may not be equally well represented in the context vector.</a:t>
            </a:r>
            <a:endParaRPr lang="tr-TR" sz="1350" dirty="0">
              <a:solidFill>
                <a:srgbClr val="FF0000"/>
              </a:solidFill>
            </a:endParaRPr>
          </a:p>
        </p:txBody>
      </p:sp>
      <p:sp>
        <p:nvSpPr>
          <p:cNvPr id="4" name="Footer Placeholder 3">
            <a:extLst>
              <a:ext uri="{FF2B5EF4-FFF2-40B4-BE49-F238E27FC236}">
                <a16:creationId xmlns:a16="http://schemas.microsoft.com/office/drawing/2014/main" id="{980F63B8-A343-C76E-C90E-40C484BF857A}"/>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53F00AD1-D9BA-5706-18D8-79C4BB8A837C}"/>
              </a:ext>
            </a:extLst>
          </p:cNvPr>
          <p:cNvSpPr>
            <a:spLocks noGrp="1"/>
          </p:cNvSpPr>
          <p:nvPr>
            <p:ph type="sldNum" sz="quarter" idx="11"/>
          </p:nvPr>
        </p:nvSpPr>
        <p:spPr/>
        <p:txBody>
          <a:bodyPr/>
          <a:lstStyle/>
          <a:p>
            <a:pPr>
              <a:defRPr/>
            </a:pPr>
            <a:fld id="{62B181C8-006E-4804-BAD8-B2379D1B1B5D}" type="slidenum">
              <a:rPr lang="en-US" altLang="en-US" smtClean="0"/>
              <a:pPr>
                <a:defRPr/>
              </a:pPr>
              <a:t>92</a:t>
            </a:fld>
            <a:endParaRPr lang="en-US" altLang="en-US"/>
          </a:p>
        </p:txBody>
      </p:sp>
      <p:pic>
        <p:nvPicPr>
          <p:cNvPr id="7" name="Picture 6">
            <a:extLst>
              <a:ext uri="{FF2B5EF4-FFF2-40B4-BE49-F238E27FC236}">
                <a16:creationId xmlns:a16="http://schemas.microsoft.com/office/drawing/2014/main" id="{A0B13522-E3C9-5022-AD50-6A3F59FF8BAC}"/>
              </a:ext>
            </a:extLst>
          </p:cNvPr>
          <p:cNvPicPr>
            <a:picLocks noChangeAspect="1"/>
          </p:cNvPicPr>
          <p:nvPr/>
        </p:nvPicPr>
        <p:blipFill>
          <a:blip r:embed="rId2"/>
          <a:stretch>
            <a:fillRect/>
          </a:stretch>
        </p:blipFill>
        <p:spPr>
          <a:xfrm>
            <a:off x="285750" y="3082158"/>
            <a:ext cx="8343900" cy="2804292"/>
          </a:xfrm>
          <a:prstGeom prst="rect">
            <a:avLst/>
          </a:prstGeom>
        </p:spPr>
      </p:pic>
    </p:spTree>
    <p:extLst>
      <p:ext uri="{BB962C8B-B14F-4D97-AF65-F5344CB8AC3E}">
        <p14:creationId xmlns:p14="http://schemas.microsoft.com/office/powerpoint/2010/main" val="1064401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00100" y="1145702"/>
            <a:ext cx="7543800" cy="680397"/>
          </a:xfrm>
        </p:spPr>
        <p:txBody>
          <a:bodyPr>
            <a:normAutofit fontScale="90000"/>
          </a:bodyPr>
          <a:lstStyle/>
          <a:p>
            <a:r>
              <a:rPr lang="en-US" dirty="0"/>
              <a:t>Attention definition</a:t>
            </a:r>
          </a:p>
        </p:txBody>
      </p:sp>
      <p:sp>
        <p:nvSpPr>
          <p:cNvPr id="20483" name="Rectangle 3"/>
          <p:cNvSpPr>
            <a:spLocks noGrp="1" noChangeArrowheads="1"/>
          </p:cNvSpPr>
          <p:nvPr>
            <p:ph idx="1"/>
          </p:nvPr>
        </p:nvSpPr>
        <p:spPr>
          <a:xfrm>
            <a:off x="800100" y="2400300"/>
            <a:ext cx="7658100" cy="3429000"/>
          </a:xfrm>
        </p:spPr>
        <p:txBody>
          <a:bodyPr>
            <a:normAutofit lnSpcReduction="10000"/>
          </a:bodyPr>
          <a:lstStyle/>
          <a:p>
            <a:pPr marL="0" indent="0"/>
            <a:r>
              <a:rPr lang="en-US" sz="2700" dirty="0"/>
              <a:t>A mechanism for helping compute the embedding for a token by selectively attending to and integrating information from surrounding tokens (at the previous layer).</a:t>
            </a:r>
            <a:br>
              <a:rPr lang="en-US" sz="2700" dirty="0"/>
            </a:br>
            <a:endParaRPr lang="en-US" sz="2700" dirty="0"/>
          </a:p>
          <a:p>
            <a:pPr marL="0" indent="0"/>
            <a:r>
              <a:rPr lang="en-US" sz="2700" dirty="0"/>
              <a:t>More formally: a method for doing a weighted sum of vectors.</a:t>
            </a:r>
            <a:br>
              <a:rPr lang="en-US" sz="2400" dirty="0"/>
            </a:br>
            <a:br>
              <a:rPr lang="en-US" sz="2400" dirty="0"/>
            </a:br>
            <a:endParaRPr lang="en-US" sz="2400" dirty="0"/>
          </a:p>
        </p:txBody>
      </p:sp>
    </p:spTree>
    <p:extLst>
      <p:ext uri="{BB962C8B-B14F-4D97-AF65-F5344CB8AC3E}">
        <p14:creationId xmlns:p14="http://schemas.microsoft.com/office/powerpoint/2010/main" val="41716752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C5CD-4027-CE35-176F-FBCC77B72B9B}"/>
              </a:ext>
            </a:extLst>
          </p:cNvPr>
          <p:cNvSpPr>
            <a:spLocks noGrp="1"/>
          </p:cNvSpPr>
          <p:nvPr>
            <p:ph type="title"/>
          </p:nvPr>
        </p:nvSpPr>
        <p:spPr/>
        <p:txBody>
          <a:bodyPr/>
          <a:lstStyle/>
          <a:p>
            <a:r>
              <a:rPr lang="en-US" dirty="0"/>
              <a:t>A</a:t>
            </a:r>
            <a:r>
              <a:rPr lang="tr-TR" dirty="0" err="1"/>
              <a:t>ttention</a:t>
            </a:r>
            <a:r>
              <a:rPr lang="tr-TR" dirty="0"/>
              <a:t> </a:t>
            </a:r>
            <a:r>
              <a:rPr lang="en-US" dirty="0"/>
              <a:t>M</a:t>
            </a:r>
            <a:r>
              <a:rPr lang="tr-TR" dirty="0" err="1"/>
              <a:t>echanism</a:t>
            </a:r>
            <a:endParaRPr lang="tr-TR" dirty="0"/>
          </a:p>
        </p:txBody>
      </p:sp>
      <p:pic>
        <p:nvPicPr>
          <p:cNvPr id="7" name="Content Placeholder 6">
            <a:extLst>
              <a:ext uri="{FF2B5EF4-FFF2-40B4-BE49-F238E27FC236}">
                <a16:creationId xmlns:a16="http://schemas.microsoft.com/office/drawing/2014/main" id="{8B43BB3D-11D6-1643-CA87-017B23B4C07F}"/>
              </a:ext>
            </a:extLst>
          </p:cNvPr>
          <p:cNvPicPr>
            <a:picLocks noGrp="1" noChangeAspect="1"/>
          </p:cNvPicPr>
          <p:nvPr>
            <p:ph idx="1"/>
          </p:nvPr>
        </p:nvPicPr>
        <p:blipFill>
          <a:blip r:embed="rId2"/>
          <a:stretch>
            <a:fillRect/>
          </a:stretch>
        </p:blipFill>
        <p:spPr>
          <a:xfrm>
            <a:off x="457200" y="1828800"/>
            <a:ext cx="8172450" cy="3965971"/>
          </a:xfrm>
        </p:spPr>
      </p:pic>
      <p:sp>
        <p:nvSpPr>
          <p:cNvPr id="5" name="Slide Number Placeholder 4">
            <a:extLst>
              <a:ext uri="{FF2B5EF4-FFF2-40B4-BE49-F238E27FC236}">
                <a16:creationId xmlns:a16="http://schemas.microsoft.com/office/drawing/2014/main" id="{F8A84339-6CCF-CFC4-5D4F-DC189A6BB69F}"/>
              </a:ext>
            </a:extLst>
          </p:cNvPr>
          <p:cNvSpPr>
            <a:spLocks noGrp="1"/>
          </p:cNvSpPr>
          <p:nvPr>
            <p:ph type="sldNum" sz="quarter" idx="11"/>
          </p:nvPr>
        </p:nvSpPr>
        <p:spPr/>
        <p:txBody>
          <a:bodyPr/>
          <a:lstStyle/>
          <a:p>
            <a:pPr>
              <a:defRPr/>
            </a:pPr>
            <a:fld id="{62B181C8-006E-4804-BAD8-B2379D1B1B5D}" type="slidenum">
              <a:rPr lang="en-US" altLang="en-US" smtClean="0"/>
              <a:pPr>
                <a:defRPr/>
              </a:pPr>
              <a:t>94</a:t>
            </a:fld>
            <a:endParaRPr lang="en-US" altLang="en-US"/>
          </a:p>
        </p:txBody>
      </p:sp>
    </p:spTree>
    <p:extLst>
      <p:ext uri="{BB962C8B-B14F-4D97-AF65-F5344CB8AC3E}">
        <p14:creationId xmlns:p14="http://schemas.microsoft.com/office/powerpoint/2010/main" val="1474794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B14E-3C6A-14A8-D777-4FF3AA33609C}"/>
              </a:ext>
            </a:extLst>
          </p:cNvPr>
          <p:cNvSpPr>
            <a:spLocks noGrp="1"/>
          </p:cNvSpPr>
          <p:nvPr>
            <p:ph type="title"/>
          </p:nvPr>
        </p:nvSpPr>
        <p:spPr>
          <a:xfrm>
            <a:off x="457200" y="1063228"/>
            <a:ext cx="8229600" cy="594122"/>
          </a:xfrm>
        </p:spPr>
        <p:txBody>
          <a:bodyPr>
            <a:normAutofit fontScale="90000"/>
          </a:bodyPr>
          <a:lstStyle/>
          <a:p>
            <a:r>
              <a:rPr lang="tr-TR" dirty="0" err="1"/>
              <a:t>Multihead</a:t>
            </a:r>
            <a:r>
              <a:rPr lang="tr-TR" dirty="0"/>
              <a:t> </a:t>
            </a:r>
            <a:r>
              <a:rPr lang="tr-TR" dirty="0" err="1"/>
              <a:t>Attention</a:t>
            </a:r>
            <a:endParaRPr lang="tr-TR" dirty="0"/>
          </a:p>
        </p:txBody>
      </p:sp>
      <p:sp>
        <p:nvSpPr>
          <p:cNvPr id="3" name="Content Placeholder 2">
            <a:extLst>
              <a:ext uri="{FF2B5EF4-FFF2-40B4-BE49-F238E27FC236}">
                <a16:creationId xmlns:a16="http://schemas.microsoft.com/office/drawing/2014/main" id="{31689C65-3A69-4475-1718-2A97FA1F891A}"/>
              </a:ext>
            </a:extLst>
          </p:cNvPr>
          <p:cNvSpPr>
            <a:spLocks noGrp="1"/>
          </p:cNvSpPr>
          <p:nvPr>
            <p:ph idx="1"/>
          </p:nvPr>
        </p:nvSpPr>
        <p:spPr>
          <a:xfrm>
            <a:off x="457200" y="1700213"/>
            <a:ext cx="8229600" cy="3580211"/>
          </a:xfrm>
        </p:spPr>
        <p:txBody>
          <a:bodyPr>
            <a:normAutofit fontScale="70000" lnSpcReduction="20000"/>
          </a:bodyPr>
          <a:lstStyle/>
          <a:p>
            <a:pPr algn="l"/>
            <a:r>
              <a:rPr lang="en-US" b="0" i="0" u="none" strike="noStrike" baseline="0" dirty="0">
                <a:solidFill>
                  <a:srgbClr val="000000"/>
                </a:solidFill>
              </a:rPr>
              <a:t>The </a:t>
            </a:r>
            <a:r>
              <a:rPr lang="en-US" b="0" i="0" u="none" strike="noStrike" baseline="0" dirty="0">
                <a:solidFill>
                  <a:srgbClr val="FF0000"/>
                </a:solidFill>
              </a:rPr>
              <a:t>different words in a sentence can relate to each other </a:t>
            </a:r>
            <a:r>
              <a:rPr lang="en-US" b="0" i="0" u="none" strike="noStrike" baseline="0" dirty="0">
                <a:solidFill>
                  <a:srgbClr val="000000"/>
                </a:solidFill>
              </a:rPr>
              <a:t>in many different ways simultaneously. For example, </a:t>
            </a:r>
            <a:r>
              <a:rPr lang="en-US" b="0" i="0" u="none" strike="noStrike" baseline="0" dirty="0">
                <a:solidFill>
                  <a:srgbClr val="FF0000"/>
                </a:solidFill>
              </a:rPr>
              <a:t>distinct syntactic</a:t>
            </a:r>
            <a:r>
              <a:rPr lang="en-US" b="0" i="0" u="none" strike="noStrike" baseline="0" dirty="0">
                <a:solidFill>
                  <a:srgbClr val="000000"/>
                </a:solidFill>
              </a:rPr>
              <a:t>, </a:t>
            </a:r>
            <a:r>
              <a:rPr lang="en-US" b="0" i="0" u="none" strike="noStrike" baseline="0" dirty="0">
                <a:solidFill>
                  <a:srgbClr val="FF0000"/>
                </a:solidFill>
              </a:rPr>
              <a:t>semantic</a:t>
            </a:r>
            <a:r>
              <a:rPr lang="en-US" b="0" i="0" u="none" strike="noStrike" baseline="0" dirty="0">
                <a:solidFill>
                  <a:srgbClr val="000000"/>
                </a:solidFill>
              </a:rPr>
              <a:t>, and </a:t>
            </a:r>
            <a:r>
              <a:rPr lang="en-US" b="0" i="0" u="none" strike="noStrike" baseline="0" dirty="0">
                <a:solidFill>
                  <a:srgbClr val="FF0000"/>
                </a:solidFill>
              </a:rPr>
              <a:t>discourse relationships</a:t>
            </a:r>
            <a:r>
              <a:rPr lang="en-US" b="0" i="0" u="none" strike="noStrike" baseline="0" dirty="0">
                <a:solidFill>
                  <a:srgbClr val="000000"/>
                </a:solidFill>
              </a:rPr>
              <a:t> can hold between verbs and their arguments in a sentence. </a:t>
            </a:r>
          </a:p>
          <a:p>
            <a:pPr algn="l"/>
            <a:r>
              <a:rPr lang="en-US" b="0" i="0" u="none" strike="noStrike" baseline="0" dirty="0">
                <a:solidFill>
                  <a:srgbClr val="000000"/>
                </a:solidFill>
              </a:rPr>
              <a:t>It would be difficult for a single transformer block to learn to capture all of the different kinds of parallel relations among its inputs. </a:t>
            </a:r>
          </a:p>
          <a:p>
            <a:pPr algn="l"/>
            <a:r>
              <a:rPr lang="en-US" b="0" i="0" u="none" strike="noStrike" baseline="0" dirty="0">
                <a:solidFill>
                  <a:srgbClr val="000000"/>
                </a:solidFill>
              </a:rPr>
              <a:t>Transformers address this issue with </a:t>
            </a:r>
            <a:r>
              <a:rPr lang="en-US" b="0" i="0" u="none" strike="noStrike" baseline="0" dirty="0" err="1">
                <a:solidFill>
                  <a:srgbClr val="0070C0"/>
                </a:solidFill>
              </a:rPr>
              <a:t>multihead</a:t>
            </a:r>
            <a:r>
              <a:rPr lang="en-US" b="0" i="0" u="none" strike="noStrike" baseline="0" dirty="0">
                <a:solidFill>
                  <a:srgbClr val="0070C0"/>
                </a:solidFill>
              </a:rPr>
              <a:t> self-attention layers</a:t>
            </a:r>
            <a:r>
              <a:rPr lang="en-US" b="0" i="0" u="none" strike="noStrike" baseline="0" dirty="0">
                <a:solidFill>
                  <a:srgbClr val="000000"/>
                </a:solidFill>
              </a:rPr>
              <a:t>. </a:t>
            </a:r>
          </a:p>
          <a:p>
            <a:pPr algn="l"/>
            <a:r>
              <a:rPr lang="en-US" b="0" i="0" u="none" strike="noStrike" baseline="0" dirty="0">
                <a:solidFill>
                  <a:srgbClr val="000000"/>
                </a:solidFill>
              </a:rPr>
              <a:t>These are sets of self-attention layers, </a:t>
            </a:r>
            <a:r>
              <a:rPr lang="en-US" b="0" i="0" u="none" strike="noStrike" baseline="0" dirty="0">
                <a:solidFill>
                  <a:srgbClr val="FF0000"/>
                </a:solidFill>
              </a:rPr>
              <a:t>called heads</a:t>
            </a:r>
            <a:r>
              <a:rPr lang="en-US" b="0" i="0" u="none" strike="noStrike" baseline="0" dirty="0">
                <a:solidFill>
                  <a:srgbClr val="000000"/>
                </a:solidFill>
              </a:rPr>
              <a:t>, that reside in parallel layers at the same depth in a model, </a:t>
            </a:r>
            <a:r>
              <a:rPr lang="en-US" b="0" i="0" u="none" strike="noStrike" baseline="0" dirty="0">
                <a:solidFill>
                  <a:srgbClr val="FF0000"/>
                </a:solidFill>
              </a:rPr>
              <a:t>each with its own set of parameters</a:t>
            </a:r>
            <a:r>
              <a:rPr lang="en-US" b="0" i="0" u="none" strike="noStrike" baseline="0" dirty="0">
                <a:solidFill>
                  <a:srgbClr val="000000"/>
                </a:solidFill>
              </a:rPr>
              <a:t>.</a:t>
            </a:r>
          </a:p>
          <a:p>
            <a:pPr algn="l"/>
            <a:r>
              <a:rPr lang="en-US" dirty="0"/>
              <a:t>Given these distinct sets of parameters</a:t>
            </a:r>
            <a:r>
              <a:rPr lang="en-US" dirty="0">
                <a:solidFill>
                  <a:srgbClr val="FF0066"/>
                </a:solidFill>
              </a:rPr>
              <a:t>, </a:t>
            </a:r>
            <a:r>
              <a:rPr lang="en-US" dirty="0">
                <a:solidFill>
                  <a:srgbClr val="FF0000"/>
                </a:solidFill>
              </a:rPr>
              <a:t>each head can learn different aspects of the relationships</a:t>
            </a:r>
            <a:r>
              <a:rPr lang="en-US" dirty="0"/>
              <a:t> that exist among inputs at the same level of abstraction.</a:t>
            </a:r>
            <a:endParaRPr lang="tr-TR" dirty="0"/>
          </a:p>
        </p:txBody>
      </p:sp>
      <p:sp>
        <p:nvSpPr>
          <p:cNvPr id="4" name="Footer Placeholder 3">
            <a:extLst>
              <a:ext uri="{FF2B5EF4-FFF2-40B4-BE49-F238E27FC236}">
                <a16:creationId xmlns:a16="http://schemas.microsoft.com/office/drawing/2014/main" id="{BF8BC542-4EDE-6222-A4A6-8BE9AF1AC322}"/>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6B5FB30D-4663-C2E5-EB05-64E4AFD999FB}"/>
              </a:ext>
            </a:extLst>
          </p:cNvPr>
          <p:cNvSpPr>
            <a:spLocks noGrp="1"/>
          </p:cNvSpPr>
          <p:nvPr>
            <p:ph type="sldNum" sz="quarter" idx="11"/>
          </p:nvPr>
        </p:nvSpPr>
        <p:spPr/>
        <p:txBody>
          <a:bodyPr/>
          <a:lstStyle/>
          <a:p>
            <a:pPr>
              <a:defRPr/>
            </a:pPr>
            <a:fld id="{62B181C8-006E-4804-BAD8-B2379D1B1B5D}" type="slidenum">
              <a:rPr lang="en-US" altLang="en-US" smtClean="0"/>
              <a:pPr>
                <a:defRPr/>
              </a:pPr>
              <a:t>95</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E92112C-0F34-8074-85FD-760D4D4284D3}"/>
                  </a:ext>
                </a:extLst>
              </p14:cNvPr>
              <p14:cNvContentPartPr/>
              <p14:nvPr/>
            </p14:nvContentPartPr>
            <p14:xfrm>
              <a:off x="6947692" y="1836245"/>
              <a:ext cx="1401840" cy="33480"/>
            </p14:xfrm>
          </p:contentPart>
        </mc:Choice>
        <mc:Fallback xmlns="">
          <p:pic>
            <p:nvPicPr>
              <p:cNvPr id="6" name="Ink 5">
                <a:extLst>
                  <a:ext uri="{FF2B5EF4-FFF2-40B4-BE49-F238E27FC236}">
                    <a16:creationId xmlns:a16="http://schemas.microsoft.com/office/drawing/2014/main" id="{3E92112C-0F34-8074-85FD-760D4D4284D3}"/>
                  </a:ext>
                </a:extLst>
              </p:cNvPr>
              <p:cNvPicPr/>
              <p:nvPr/>
            </p:nvPicPr>
            <p:blipFill>
              <a:blip r:embed="rId3"/>
              <a:stretch>
                <a:fillRect/>
              </a:stretch>
            </p:blipFill>
            <p:spPr>
              <a:xfrm>
                <a:off x="6893692" y="1728245"/>
                <a:ext cx="15094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099741D-6D9E-EB11-A0D9-6168C142E0C7}"/>
                  </a:ext>
                </a:extLst>
              </p14:cNvPr>
              <p14:cNvContentPartPr/>
              <p14:nvPr/>
            </p14:nvContentPartPr>
            <p14:xfrm>
              <a:off x="791692" y="2143505"/>
              <a:ext cx="2034990" cy="45360"/>
            </p14:xfrm>
          </p:contentPart>
        </mc:Choice>
        <mc:Fallback xmlns="">
          <p:pic>
            <p:nvPicPr>
              <p:cNvPr id="7" name="Ink 6">
                <a:extLst>
                  <a:ext uri="{FF2B5EF4-FFF2-40B4-BE49-F238E27FC236}">
                    <a16:creationId xmlns:a16="http://schemas.microsoft.com/office/drawing/2014/main" id="{A099741D-6D9E-EB11-A0D9-6168C142E0C7}"/>
                  </a:ext>
                </a:extLst>
              </p:cNvPr>
              <p:cNvPicPr/>
              <p:nvPr/>
            </p:nvPicPr>
            <p:blipFill>
              <a:blip r:embed="rId5"/>
              <a:stretch>
                <a:fillRect/>
              </a:stretch>
            </p:blipFill>
            <p:spPr>
              <a:xfrm>
                <a:off x="737704" y="2036355"/>
                <a:ext cx="2142606" cy="2593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DC44307-ADA5-537A-38A2-9D08D2D16FA8}"/>
                  </a:ext>
                </a:extLst>
              </p14:cNvPr>
              <p14:cNvContentPartPr/>
              <p14:nvPr/>
            </p14:nvContentPartPr>
            <p14:xfrm>
              <a:off x="6874252" y="3011015"/>
              <a:ext cx="1602180" cy="18900"/>
            </p14:xfrm>
          </p:contentPart>
        </mc:Choice>
        <mc:Fallback xmlns="">
          <p:pic>
            <p:nvPicPr>
              <p:cNvPr id="8" name="Ink 7">
                <a:extLst>
                  <a:ext uri="{FF2B5EF4-FFF2-40B4-BE49-F238E27FC236}">
                    <a16:creationId xmlns:a16="http://schemas.microsoft.com/office/drawing/2014/main" id="{ADC44307-ADA5-537A-38A2-9D08D2D16FA8}"/>
                  </a:ext>
                </a:extLst>
              </p:cNvPr>
              <p:cNvPicPr/>
              <p:nvPr/>
            </p:nvPicPr>
            <p:blipFill>
              <a:blip r:embed="rId7"/>
              <a:stretch>
                <a:fillRect/>
              </a:stretch>
            </p:blipFill>
            <p:spPr>
              <a:xfrm>
                <a:off x="6820258" y="2906015"/>
                <a:ext cx="1709808" cy="2285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2C8257E-56E7-A085-39F8-6ED8B4283160}"/>
                  </a:ext>
                </a:extLst>
              </p14:cNvPr>
              <p14:cNvContentPartPr/>
              <p14:nvPr/>
            </p14:nvContentPartPr>
            <p14:xfrm>
              <a:off x="873502" y="3267515"/>
              <a:ext cx="3217590" cy="56430"/>
            </p14:xfrm>
          </p:contentPart>
        </mc:Choice>
        <mc:Fallback xmlns="">
          <p:pic>
            <p:nvPicPr>
              <p:cNvPr id="9" name="Ink 8">
                <a:extLst>
                  <a:ext uri="{FF2B5EF4-FFF2-40B4-BE49-F238E27FC236}">
                    <a16:creationId xmlns:a16="http://schemas.microsoft.com/office/drawing/2014/main" id="{92C8257E-56E7-A085-39F8-6ED8B4283160}"/>
                  </a:ext>
                </a:extLst>
              </p:cNvPr>
              <p:cNvPicPr/>
              <p:nvPr/>
            </p:nvPicPr>
            <p:blipFill>
              <a:blip r:embed="rId9"/>
              <a:stretch>
                <a:fillRect/>
              </a:stretch>
            </p:blipFill>
            <p:spPr>
              <a:xfrm>
                <a:off x="819504" y="3159687"/>
                <a:ext cx="3325227" cy="271727"/>
              </a:xfrm>
              <a:prstGeom prst="rect">
                <a:avLst/>
              </a:prstGeom>
            </p:spPr>
          </p:pic>
        </mc:Fallback>
      </mc:AlternateContent>
    </p:spTree>
    <p:extLst>
      <p:ext uri="{BB962C8B-B14F-4D97-AF65-F5344CB8AC3E}">
        <p14:creationId xmlns:p14="http://schemas.microsoft.com/office/powerpoint/2010/main" val="41359286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6BF8-C750-1C2B-BD0D-231CBAA78072}"/>
              </a:ext>
            </a:extLst>
          </p:cNvPr>
          <p:cNvSpPr>
            <a:spLocks noGrp="1"/>
          </p:cNvSpPr>
          <p:nvPr>
            <p:ph type="title"/>
          </p:nvPr>
        </p:nvSpPr>
        <p:spPr>
          <a:xfrm>
            <a:off x="457200" y="1063229"/>
            <a:ext cx="8229600" cy="400050"/>
          </a:xfrm>
        </p:spPr>
        <p:txBody>
          <a:bodyPr>
            <a:normAutofit fontScale="90000"/>
          </a:bodyPr>
          <a:lstStyle/>
          <a:p>
            <a:r>
              <a:rPr lang="tr-TR" dirty="0" err="1"/>
              <a:t>Multihead</a:t>
            </a:r>
            <a:r>
              <a:rPr lang="tr-TR" dirty="0"/>
              <a:t> </a:t>
            </a:r>
            <a:r>
              <a:rPr lang="tr-TR" dirty="0" err="1"/>
              <a:t>Attention</a:t>
            </a:r>
            <a:endParaRPr lang="tr-TR" dirty="0"/>
          </a:p>
        </p:txBody>
      </p:sp>
      <p:sp>
        <p:nvSpPr>
          <p:cNvPr id="4" name="Footer Placeholder 3">
            <a:extLst>
              <a:ext uri="{FF2B5EF4-FFF2-40B4-BE49-F238E27FC236}">
                <a16:creationId xmlns:a16="http://schemas.microsoft.com/office/drawing/2014/main" id="{C845836B-E3F4-5521-0DF0-1A8637146326}"/>
              </a:ext>
            </a:extLst>
          </p:cNvPr>
          <p:cNvSpPr>
            <a:spLocks noGrp="1"/>
          </p:cNvSpPr>
          <p:nvPr>
            <p:ph type="ftr" sz="quarter" idx="10"/>
          </p:nvPr>
        </p:nvSpPr>
        <p:spPr/>
        <p:txBody>
          <a:bodyPr/>
          <a:lstStyle/>
          <a:p>
            <a:pPr>
              <a:defRPr/>
            </a:pPr>
            <a:r>
              <a:rPr lang="en-US" altLang="en-US" dirty="0"/>
              <a:t>Source: https://jalammar.github.io/illustrated-transformer/</a:t>
            </a:r>
          </a:p>
        </p:txBody>
      </p:sp>
      <p:sp>
        <p:nvSpPr>
          <p:cNvPr id="5" name="Slide Number Placeholder 4">
            <a:extLst>
              <a:ext uri="{FF2B5EF4-FFF2-40B4-BE49-F238E27FC236}">
                <a16:creationId xmlns:a16="http://schemas.microsoft.com/office/drawing/2014/main" id="{AF62ADF5-E0C2-286C-D6BA-17FE230E6FC0}"/>
              </a:ext>
            </a:extLst>
          </p:cNvPr>
          <p:cNvSpPr>
            <a:spLocks noGrp="1"/>
          </p:cNvSpPr>
          <p:nvPr>
            <p:ph type="sldNum" sz="quarter" idx="11"/>
          </p:nvPr>
        </p:nvSpPr>
        <p:spPr/>
        <p:txBody>
          <a:bodyPr/>
          <a:lstStyle/>
          <a:p>
            <a:pPr>
              <a:defRPr/>
            </a:pPr>
            <a:fld id="{62B181C8-006E-4804-BAD8-B2379D1B1B5D}" type="slidenum">
              <a:rPr lang="en-US" altLang="en-US" smtClean="0"/>
              <a:pPr>
                <a:defRPr/>
              </a:pPr>
              <a:t>96</a:t>
            </a:fld>
            <a:endParaRPr lang="en-US" altLang="en-US"/>
          </a:p>
        </p:txBody>
      </p:sp>
      <p:pic>
        <p:nvPicPr>
          <p:cNvPr id="10" name="Picture 9">
            <a:extLst>
              <a:ext uri="{FF2B5EF4-FFF2-40B4-BE49-F238E27FC236}">
                <a16:creationId xmlns:a16="http://schemas.microsoft.com/office/drawing/2014/main" id="{CC8A9421-909E-CF47-33E2-52D1E1365239}"/>
              </a:ext>
            </a:extLst>
          </p:cNvPr>
          <p:cNvPicPr>
            <a:picLocks noChangeAspect="1"/>
          </p:cNvPicPr>
          <p:nvPr/>
        </p:nvPicPr>
        <p:blipFill>
          <a:blip r:embed="rId2"/>
          <a:stretch>
            <a:fillRect/>
          </a:stretch>
        </p:blipFill>
        <p:spPr>
          <a:xfrm>
            <a:off x="189186" y="1543051"/>
            <a:ext cx="3868464" cy="2986088"/>
          </a:xfrm>
          <a:prstGeom prst="rect">
            <a:avLst/>
          </a:prstGeom>
        </p:spPr>
      </p:pic>
      <p:sp>
        <p:nvSpPr>
          <p:cNvPr id="12" name="TextBox 11">
            <a:extLst>
              <a:ext uri="{FF2B5EF4-FFF2-40B4-BE49-F238E27FC236}">
                <a16:creationId xmlns:a16="http://schemas.microsoft.com/office/drawing/2014/main" id="{EBCB0B1C-F57D-7D9F-DCAD-2883360B034D}"/>
              </a:ext>
            </a:extLst>
          </p:cNvPr>
          <p:cNvSpPr txBox="1"/>
          <p:nvPr/>
        </p:nvSpPr>
        <p:spPr>
          <a:xfrm>
            <a:off x="189186" y="4514850"/>
            <a:ext cx="4104126" cy="1131079"/>
          </a:xfrm>
          <a:prstGeom prst="rect">
            <a:avLst/>
          </a:prstGeom>
          <a:noFill/>
        </p:spPr>
        <p:txBody>
          <a:bodyPr wrap="square">
            <a:spAutoFit/>
          </a:bodyPr>
          <a:lstStyle/>
          <a:p>
            <a:r>
              <a:rPr lang="en-US" sz="1350" dirty="0"/>
              <a:t>HEAD 1: As we are encoding the word "it" in encoder #5 (the top encoder in the stack), part of the attention mechanism was </a:t>
            </a:r>
            <a:r>
              <a:rPr lang="en-US" sz="1350" dirty="0">
                <a:solidFill>
                  <a:srgbClr val="FF0000"/>
                </a:solidFill>
              </a:rPr>
              <a:t>focusing on "</a:t>
            </a:r>
            <a:r>
              <a:rPr lang="en-US" sz="1350" dirty="0">
                <a:solidFill>
                  <a:srgbClr val="FF0000"/>
                </a:solidFill>
                <a:highlight>
                  <a:srgbClr val="FFFF00"/>
                </a:highlight>
              </a:rPr>
              <a:t>The  Animal</a:t>
            </a:r>
            <a:r>
              <a:rPr lang="en-US" sz="1350" dirty="0">
                <a:solidFill>
                  <a:srgbClr val="FF0000"/>
                </a:solidFill>
              </a:rPr>
              <a:t>"</a:t>
            </a:r>
            <a:r>
              <a:rPr lang="en-US" sz="1350" dirty="0"/>
              <a:t>, and baked a part of its representation into the encoding of "it".</a:t>
            </a:r>
            <a:endParaRPr lang="tr-TR" sz="1350" dirty="0"/>
          </a:p>
        </p:txBody>
      </p:sp>
      <p:sp>
        <p:nvSpPr>
          <p:cNvPr id="14" name="TextBox 13">
            <a:extLst>
              <a:ext uri="{FF2B5EF4-FFF2-40B4-BE49-F238E27FC236}">
                <a16:creationId xmlns:a16="http://schemas.microsoft.com/office/drawing/2014/main" id="{424F7660-DEE7-BF53-AC57-3FFC96FC4044}"/>
              </a:ext>
            </a:extLst>
          </p:cNvPr>
          <p:cNvSpPr txBox="1"/>
          <p:nvPr/>
        </p:nvSpPr>
        <p:spPr>
          <a:xfrm>
            <a:off x="4286250" y="4457700"/>
            <a:ext cx="4857750" cy="1338828"/>
          </a:xfrm>
          <a:prstGeom prst="rect">
            <a:avLst/>
          </a:prstGeom>
          <a:noFill/>
        </p:spPr>
        <p:txBody>
          <a:bodyPr wrap="square">
            <a:spAutoFit/>
          </a:bodyPr>
          <a:lstStyle/>
          <a:p>
            <a:pPr fontAlgn="base"/>
            <a:r>
              <a:rPr lang="en-US" sz="1350" dirty="0"/>
              <a:t>HEAD 2: As we encode the word "it", </a:t>
            </a:r>
            <a:r>
              <a:rPr lang="en-US" sz="1350" dirty="0">
                <a:solidFill>
                  <a:srgbClr val="FF0000"/>
                </a:solidFill>
              </a:rPr>
              <a:t>one attention head is focusing most on "the animal"</a:t>
            </a:r>
            <a:r>
              <a:rPr lang="en-US" sz="1350" dirty="0"/>
              <a:t>, while </a:t>
            </a:r>
            <a:r>
              <a:rPr lang="en-US" sz="1350" dirty="0">
                <a:solidFill>
                  <a:srgbClr val="00B0F0"/>
                </a:solidFill>
              </a:rPr>
              <a:t>another is focusing on </a:t>
            </a:r>
            <a:r>
              <a:rPr lang="en-US" sz="1350" dirty="0">
                <a:solidFill>
                  <a:srgbClr val="00B0F0"/>
                </a:solidFill>
                <a:highlight>
                  <a:srgbClr val="FFFF00"/>
                </a:highlight>
              </a:rPr>
              <a:t>"tired</a:t>
            </a:r>
            <a:r>
              <a:rPr lang="en-US" sz="1350" dirty="0">
                <a:solidFill>
                  <a:srgbClr val="00B0F0"/>
                </a:solidFill>
              </a:rPr>
              <a:t>"</a:t>
            </a:r>
            <a:r>
              <a:rPr lang="en-US" sz="1350" dirty="0"/>
              <a:t> -- in a sense, the model's representation of the word "it" bakes in some of the representation of both "animal" and "tired". </a:t>
            </a:r>
            <a:br>
              <a:rPr lang="en-US" sz="1350" dirty="0"/>
            </a:br>
            <a:endParaRPr lang="tr-TR" sz="1350" dirty="0"/>
          </a:p>
        </p:txBody>
      </p:sp>
      <p:pic>
        <p:nvPicPr>
          <p:cNvPr id="17" name="Picture 16">
            <a:extLst>
              <a:ext uri="{FF2B5EF4-FFF2-40B4-BE49-F238E27FC236}">
                <a16:creationId xmlns:a16="http://schemas.microsoft.com/office/drawing/2014/main" id="{B5B6BD57-A705-C7D4-1829-900FE19E289C}"/>
              </a:ext>
            </a:extLst>
          </p:cNvPr>
          <p:cNvPicPr>
            <a:picLocks noChangeAspect="1"/>
          </p:cNvPicPr>
          <p:nvPr/>
        </p:nvPicPr>
        <p:blipFill>
          <a:blip r:embed="rId3"/>
          <a:stretch>
            <a:fillRect/>
          </a:stretch>
        </p:blipFill>
        <p:spPr>
          <a:xfrm>
            <a:off x="4293312" y="1543050"/>
            <a:ext cx="4450638" cy="2914650"/>
          </a:xfrm>
          <a:prstGeom prst="rect">
            <a:avLst/>
          </a:prstGeom>
        </p:spPr>
      </p:pic>
    </p:spTree>
    <p:extLst>
      <p:ext uri="{BB962C8B-B14F-4D97-AF65-F5344CB8AC3E}">
        <p14:creationId xmlns:p14="http://schemas.microsoft.com/office/powerpoint/2010/main" val="3119801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a:extLst>
              <a:ext uri="{FF2B5EF4-FFF2-40B4-BE49-F238E27FC236}">
                <a16:creationId xmlns:a16="http://schemas.microsoft.com/office/drawing/2014/main" id="{8A09150B-CE41-CBEE-5E47-C9E5622F3E1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1800">
                <a:solidFill>
                  <a:schemeClr val="tx1"/>
                </a:solidFill>
                <a:latin typeface="Arial" panose="020B0604020202020204" pitchFamily="34" charset="0"/>
                <a:cs typeface="Arial" panose="020B0604020202020204" pitchFamily="34" charset="0"/>
              </a:defRPr>
            </a:lvl1pPr>
            <a:lvl2pPr marL="557213" indent="-214313">
              <a:spcBef>
                <a:spcPct val="20000"/>
              </a:spcBef>
              <a:buChar char="–"/>
              <a:defRPr sz="1500">
                <a:solidFill>
                  <a:schemeClr val="tx1"/>
                </a:solidFill>
                <a:latin typeface="Arial" panose="020B0604020202020204" pitchFamily="34" charset="0"/>
                <a:cs typeface="Arial" panose="020B0604020202020204" pitchFamily="34" charset="0"/>
              </a:defRPr>
            </a:lvl2pPr>
            <a:lvl3pPr marL="857250" indent="-171450">
              <a:spcBef>
                <a:spcPct val="20000"/>
              </a:spcBef>
              <a:buChar char="•"/>
              <a:defRPr>
                <a:solidFill>
                  <a:schemeClr val="tx1"/>
                </a:solidFill>
                <a:latin typeface="Arial" panose="020B0604020202020204" pitchFamily="34" charset="0"/>
                <a:cs typeface="Arial" panose="020B0604020202020204" pitchFamily="34" charset="0"/>
              </a:defRPr>
            </a:lvl3pPr>
            <a:lvl4pPr marL="1200150" indent="-171450">
              <a:spcBef>
                <a:spcPct val="20000"/>
              </a:spcBef>
              <a:buChar char="–"/>
              <a:defRPr sz="1200">
                <a:solidFill>
                  <a:schemeClr val="tx1"/>
                </a:solidFill>
                <a:latin typeface="Arial" panose="020B0604020202020204" pitchFamily="34" charset="0"/>
                <a:cs typeface="Arial" panose="020B0604020202020204" pitchFamily="34" charset="0"/>
              </a:defRPr>
            </a:lvl4pPr>
            <a:lvl5pPr marL="1543050" indent="-171450">
              <a:spcBef>
                <a:spcPct val="20000"/>
              </a:spcBef>
              <a:buChar char="»"/>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D24E8858-DFAB-4158-881A-E7FED1FE5EFA}" type="slidenum">
              <a:rPr lang="en-US" altLang="en-US" sz="1050">
                <a:solidFill>
                  <a:srgbClr val="000000"/>
                </a:solidFill>
              </a:rPr>
              <a:pPr fontAlgn="base">
                <a:spcBef>
                  <a:spcPct val="0"/>
                </a:spcBef>
                <a:spcAft>
                  <a:spcPct val="0"/>
                </a:spcAft>
                <a:buNone/>
              </a:pPr>
              <a:t>97</a:t>
            </a:fld>
            <a:endParaRPr lang="en-US" altLang="en-US" sz="1050">
              <a:solidFill>
                <a:srgbClr val="000000"/>
              </a:solidFill>
            </a:endParaRPr>
          </a:p>
        </p:txBody>
      </p:sp>
      <p:sp>
        <p:nvSpPr>
          <p:cNvPr id="7172" name="Rectangle 2">
            <a:extLst>
              <a:ext uri="{FF2B5EF4-FFF2-40B4-BE49-F238E27FC236}">
                <a16:creationId xmlns:a16="http://schemas.microsoft.com/office/drawing/2014/main" id="{DA840D8B-BBC4-A617-4978-F9308DCF96E9}"/>
              </a:ext>
            </a:extLst>
          </p:cNvPr>
          <p:cNvSpPr>
            <a:spLocks noGrp="1" noChangeArrowheads="1"/>
          </p:cNvSpPr>
          <p:nvPr>
            <p:ph type="title" idx="4294967295"/>
          </p:nvPr>
        </p:nvSpPr>
        <p:spPr>
          <a:xfrm>
            <a:off x="1143000" y="350061"/>
            <a:ext cx="6172200" cy="857250"/>
          </a:xfrm>
        </p:spPr>
        <p:txBody>
          <a:bodyPr>
            <a:normAutofit/>
          </a:bodyPr>
          <a:lstStyle/>
          <a:p>
            <a:pPr eaLnBrk="1" hangingPunct="1"/>
            <a:r>
              <a:rPr lang="en-US" sz="3200" dirty="0"/>
              <a:t>Transformers</a:t>
            </a:r>
            <a:endParaRPr lang="en-US" altLang="en-US" sz="3200" dirty="0"/>
          </a:p>
        </p:txBody>
      </p:sp>
      <p:sp>
        <p:nvSpPr>
          <p:cNvPr id="20486" name="Rectangle 6">
            <a:extLst>
              <a:ext uri="{FF2B5EF4-FFF2-40B4-BE49-F238E27FC236}">
                <a16:creationId xmlns:a16="http://schemas.microsoft.com/office/drawing/2014/main" id="{080D9646-B49E-1BF2-0CAA-93BB548BD139}"/>
              </a:ext>
            </a:extLst>
          </p:cNvPr>
          <p:cNvSpPr>
            <a:spLocks noChangeArrowheads="1"/>
          </p:cNvSpPr>
          <p:nvPr/>
        </p:nvSpPr>
        <p:spPr bwMode="auto">
          <a:xfrm>
            <a:off x="514350" y="1300162"/>
            <a:ext cx="7943850" cy="4300538"/>
          </a:xfrm>
          <a:prstGeom prst="rect">
            <a:avLst/>
          </a:prstGeom>
          <a:noFill/>
          <a:ln w="9525">
            <a:noFill/>
            <a:miter lim="800000"/>
            <a:headEnd/>
            <a:tailEnd/>
          </a:ln>
          <a:effec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l">
              <a:buFont typeface="Arial" panose="020B0604020202020204" pitchFamily="34" charset="0"/>
              <a:buChar char="•"/>
            </a:pPr>
            <a:r>
              <a:rPr lang="en-US" sz="1500" dirty="0">
                <a:solidFill>
                  <a:srgbClr val="0070C0"/>
                </a:solidFill>
                <a:latin typeface="+mn-lt"/>
              </a:rPr>
              <a:t>Transformers </a:t>
            </a:r>
            <a:r>
              <a:rPr lang="en-US" sz="1500" dirty="0">
                <a:solidFill>
                  <a:srgbClr val="000000"/>
                </a:solidFill>
                <a:latin typeface="+mn-lt"/>
              </a:rPr>
              <a:t>map sequences of input vectors (x</a:t>
            </a:r>
            <a:r>
              <a:rPr lang="en-US" sz="600" dirty="0">
                <a:solidFill>
                  <a:srgbClr val="000000"/>
                </a:solidFill>
                <a:latin typeface="+mn-lt"/>
              </a:rPr>
              <a:t>1</a:t>
            </a:r>
            <a:r>
              <a:rPr lang="en-US" sz="1500" dirty="0">
                <a:solidFill>
                  <a:srgbClr val="000000"/>
                </a:solidFill>
                <a:latin typeface="+mn-lt"/>
              </a:rPr>
              <a:t>….,</a:t>
            </a:r>
            <a:r>
              <a:rPr lang="en-US" sz="1500" dirty="0" err="1">
                <a:solidFill>
                  <a:srgbClr val="000000"/>
                </a:solidFill>
                <a:latin typeface="+mn-lt"/>
              </a:rPr>
              <a:t>x</a:t>
            </a:r>
            <a:r>
              <a:rPr lang="en-US" sz="600" dirty="0" err="1">
                <a:solidFill>
                  <a:srgbClr val="000000"/>
                </a:solidFill>
                <a:latin typeface="+mn-lt"/>
              </a:rPr>
              <a:t>n</a:t>
            </a:r>
            <a:r>
              <a:rPr lang="en-US" sz="1500" dirty="0">
                <a:solidFill>
                  <a:srgbClr val="000000"/>
                </a:solidFill>
                <a:latin typeface="+mn-lt"/>
              </a:rPr>
              <a:t>) to sequences of output vectors (y</a:t>
            </a:r>
            <a:r>
              <a:rPr lang="en-US" sz="600" dirty="0">
                <a:solidFill>
                  <a:srgbClr val="000000"/>
                </a:solidFill>
                <a:latin typeface="+mn-lt"/>
              </a:rPr>
              <a:t>1</a:t>
            </a:r>
            <a:r>
              <a:rPr lang="en-US" sz="1500" dirty="0">
                <a:solidFill>
                  <a:srgbClr val="000000"/>
                </a:solidFill>
                <a:latin typeface="+mn-lt"/>
              </a:rPr>
              <a:t>,…,</a:t>
            </a:r>
            <a:r>
              <a:rPr lang="en-US" sz="1500" dirty="0" err="1">
                <a:solidFill>
                  <a:srgbClr val="000000"/>
                </a:solidFill>
                <a:latin typeface="+mn-lt"/>
              </a:rPr>
              <a:t>y</a:t>
            </a:r>
            <a:r>
              <a:rPr lang="en-US" sz="600" dirty="0" err="1">
                <a:solidFill>
                  <a:srgbClr val="000000"/>
                </a:solidFill>
                <a:latin typeface="+mn-lt"/>
              </a:rPr>
              <a:t>n</a:t>
            </a:r>
            <a:r>
              <a:rPr lang="en-US" sz="1500" dirty="0">
                <a:solidFill>
                  <a:srgbClr val="000000"/>
                </a:solidFill>
                <a:latin typeface="+mn-lt"/>
              </a:rPr>
              <a:t>) of the same length. </a:t>
            </a:r>
          </a:p>
          <a:p>
            <a:pPr algn="l">
              <a:buFont typeface="Arial" panose="020B0604020202020204" pitchFamily="34" charset="0"/>
              <a:buChar char="•"/>
            </a:pPr>
            <a:r>
              <a:rPr lang="en-US" sz="1500" dirty="0">
                <a:solidFill>
                  <a:srgbClr val="000000"/>
                </a:solidFill>
                <a:latin typeface="+mn-lt"/>
              </a:rPr>
              <a:t>Transformers are </a:t>
            </a:r>
            <a:r>
              <a:rPr lang="en-US" sz="1500" dirty="0">
                <a:solidFill>
                  <a:srgbClr val="0070C0"/>
                </a:solidFill>
                <a:latin typeface="+mn-lt"/>
              </a:rPr>
              <a:t>made up of stacks of transformer blocks</a:t>
            </a:r>
            <a:r>
              <a:rPr lang="en-US" sz="1500" dirty="0">
                <a:solidFill>
                  <a:srgbClr val="000000"/>
                </a:solidFill>
                <a:latin typeface="+mn-lt"/>
              </a:rPr>
              <a:t>, each of which is a multilayer network made by combining simple linear layers, feedforward networks, and </a:t>
            </a:r>
            <a:r>
              <a:rPr lang="en-US" sz="1500" b="1" dirty="0">
                <a:solidFill>
                  <a:srgbClr val="000000"/>
                </a:solidFill>
                <a:latin typeface="+mn-lt"/>
              </a:rPr>
              <a:t>self-attention layers</a:t>
            </a:r>
            <a:r>
              <a:rPr lang="en-US" sz="1500" dirty="0">
                <a:solidFill>
                  <a:srgbClr val="000000"/>
                </a:solidFill>
                <a:latin typeface="+mn-lt"/>
              </a:rPr>
              <a:t>, the key innovation of </a:t>
            </a:r>
            <a:r>
              <a:rPr lang="tr-TR" sz="1500" dirty="0" err="1">
                <a:solidFill>
                  <a:srgbClr val="000000"/>
                </a:solidFill>
                <a:latin typeface="+mn-lt"/>
              </a:rPr>
              <a:t>transformers</a:t>
            </a:r>
            <a:r>
              <a:rPr lang="tr-TR" sz="1500" dirty="0">
                <a:solidFill>
                  <a:srgbClr val="000000"/>
                </a:solidFill>
                <a:latin typeface="+mn-lt"/>
              </a:rPr>
              <a:t>.</a:t>
            </a:r>
            <a:endParaRPr lang="en-US" sz="1500" b="1" i="1" dirty="0">
              <a:solidFill>
                <a:srgbClr val="0070C0"/>
              </a:solidFill>
              <a:latin typeface="+mn-lt"/>
              <a:cs typeface="+mn-cs"/>
            </a:endParaRPr>
          </a:p>
          <a:p>
            <a:pPr algn="l">
              <a:buFont typeface="Arial" panose="020B0604020202020204" pitchFamily="34" charset="0"/>
              <a:buChar char="•"/>
            </a:pPr>
            <a:r>
              <a:rPr lang="en-US" sz="1500" dirty="0">
                <a:solidFill>
                  <a:srgbClr val="0070C0"/>
                </a:solidFill>
                <a:latin typeface="NimbusRomNo9L-Regu"/>
              </a:rPr>
              <a:t>Self-attention</a:t>
            </a:r>
            <a:r>
              <a:rPr lang="en-US" sz="1500" dirty="0">
                <a:latin typeface="NimbusRomNo9L-Regu"/>
              </a:rPr>
              <a:t> allows a network to directly extract and </a:t>
            </a:r>
            <a:r>
              <a:rPr lang="en-US" sz="1500" dirty="0">
                <a:solidFill>
                  <a:srgbClr val="FF0000"/>
                </a:solidFill>
                <a:latin typeface="NimbusRomNo9L-Regu"/>
              </a:rPr>
              <a:t>use information from arbitrarily large contexts </a:t>
            </a:r>
            <a:r>
              <a:rPr lang="en-US" sz="1500" dirty="0">
                <a:latin typeface="NimbusRomNo9L-Regu"/>
              </a:rPr>
              <a:t>without the need to pass it through intermediate recurrent </a:t>
            </a:r>
            <a:r>
              <a:rPr lang="tr-TR" sz="1500" dirty="0" err="1">
                <a:latin typeface="NimbusRomNo9L-Regu"/>
              </a:rPr>
              <a:t>connections</a:t>
            </a:r>
            <a:r>
              <a:rPr lang="tr-TR" sz="1500" dirty="0">
                <a:latin typeface="NimbusRomNo9L-Regu"/>
              </a:rPr>
              <a:t> as in </a:t>
            </a:r>
            <a:r>
              <a:rPr lang="tr-TR" sz="1500" dirty="0" err="1">
                <a:latin typeface="NimbusRomNo9L-Regu"/>
              </a:rPr>
              <a:t>RNNs</a:t>
            </a:r>
            <a:r>
              <a:rPr lang="tr-TR" sz="1500" dirty="0">
                <a:latin typeface="NimbusRomNo9L-Regu"/>
              </a:rPr>
              <a:t>.</a:t>
            </a:r>
            <a:endParaRPr lang="en-US" sz="1500" b="1" i="1" dirty="0">
              <a:solidFill>
                <a:srgbClr val="0070C0"/>
              </a:solidFill>
              <a:latin typeface="Palatino Linotype" panose="02040502050505030304" pitchFamily="18" charset="0"/>
              <a:cs typeface="+mn-cs"/>
            </a:endParaRPr>
          </a:p>
          <a:p>
            <a:pPr marL="303609" lvl="1" indent="0" defTabSz="685742">
              <a:spcBef>
                <a:spcPct val="20000"/>
              </a:spcBef>
              <a:buClr>
                <a:srgbClr val="1F497D"/>
              </a:buClr>
              <a:buSzPct val="90000"/>
              <a:defRPr/>
            </a:pPr>
            <a:endParaRPr lang="en-US" sz="1200" dirty="0">
              <a:solidFill>
                <a:prstClr val="black"/>
              </a:solidFill>
              <a:latin typeface="Palatino Linotype" panose="02040502050505030304" pitchFamily="18" charset="0"/>
              <a:cs typeface="+mn-cs"/>
            </a:endParaRPr>
          </a:p>
          <a:p>
            <a:pPr fontAlgn="base">
              <a:spcBef>
                <a:spcPct val="20000"/>
              </a:spcBef>
              <a:spcAft>
                <a:spcPct val="0"/>
              </a:spcAft>
              <a:buClr>
                <a:srgbClr val="009999"/>
              </a:buClr>
              <a:buSzPct val="70000"/>
              <a:buFont typeface="Wingdings" pitchFamily="2" charset="2"/>
              <a:buChar char="n"/>
              <a:defRPr/>
            </a:pPr>
            <a:endParaRPr lang="tr-TR" altLang="en-US" sz="1350" dirty="0">
              <a:solidFill>
                <a:srgbClr val="000000"/>
              </a:solidFill>
              <a:effectLst>
                <a:outerShdw blurRad="38100" dist="38100" dir="2700000" algn="tl">
                  <a:srgbClr val="C0C0C0"/>
                </a:outerShdw>
              </a:effectLst>
              <a:latin typeface="Tahoma" pitchFamily="34" charset="0"/>
            </a:endParaRPr>
          </a:p>
          <a:p>
            <a:pPr fontAlgn="base">
              <a:spcBef>
                <a:spcPct val="20000"/>
              </a:spcBef>
              <a:spcAft>
                <a:spcPct val="0"/>
              </a:spcAft>
              <a:buClr>
                <a:srgbClr val="009999"/>
              </a:buClr>
              <a:buSzPct val="70000"/>
              <a:buFont typeface="Wingdings" pitchFamily="2" charset="2"/>
              <a:buChar char="n"/>
              <a:defRPr/>
            </a:pPr>
            <a:endParaRPr lang="en-US" altLang="en-US" sz="1350" dirty="0">
              <a:solidFill>
                <a:srgbClr val="000000"/>
              </a:solidFill>
              <a:effectLst>
                <a:outerShdw blurRad="38100" dist="38100" dir="2700000" algn="tl">
                  <a:srgbClr val="C0C0C0"/>
                </a:outerShdw>
              </a:effectLst>
              <a:latin typeface="Tahoma" pitchFamily="34" charset="0"/>
            </a:endParaRPr>
          </a:p>
        </p:txBody>
      </p:sp>
      <p:pic>
        <p:nvPicPr>
          <p:cNvPr id="3" name="Picture 2">
            <a:extLst>
              <a:ext uri="{FF2B5EF4-FFF2-40B4-BE49-F238E27FC236}">
                <a16:creationId xmlns:a16="http://schemas.microsoft.com/office/drawing/2014/main" id="{F0184F01-FF7A-C70C-6B12-47E72A1E92C4}"/>
              </a:ext>
            </a:extLst>
          </p:cNvPr>
          <p:cNvPicPr>
            <a:picLocks noChangeAspect="1"/>
          </p:cNvPicPr>
          <p:nvPr/>
        </p:nvPicPr>
        <p:blipFill>
          <a:blip r:embed="rId3"/>
          <a:stretch>
            <a:fillRect/>
          </a:stretch>
        </p:blipFill>
        <p:spPr>
          <a:xfrm>
            <a:off x="528145" y="3586129"/>
            <a:ext cx="2933195" cy="1743098"/>
          </a:xfrm>
          <a:prstGeom prst="rect">
            <a:avLst/>
          </a:prstGeom>
        </p:spPr>
      </p:pic>
      <p:pic>
        <p:nvPicPr>
          <p:cNvPr id="5" name="Picture 4">
            <a:extLst>
              <a:ext uri="{FF2B5EF4-FFF2-40B4-BE49-F238E27FC236}">
                <a16:creationId xmlns:a16="http://schemas.microsoft.com/office/drawing/2014/main" id="{79DCF304-2FBB-B3E0-9913-569C2BB8308F}"/>
              </a:ext>
            </a:extLst>
          </p:cNvPr>
          <p:cNvPicPr>
            <a:picLocks noChangeAspect="1"/>
          </p:cNvPicPr>
          <p:nvPr/>
        </p:nvPicPr>
        <p:blipFill>
          <a:blip r:embed="rId4"/>
          <a:stretch>
            <a:fillRect/>
          </a:stretch>
        </p:blipFill>
        <p:spPr>
          <a:xfrm>
            <a:off x="3698984" y="3455150"/>
            <a:ext cx="5086350" cy="2102688"/>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FD91-612A-1C03-DA1D-A8C49036FEB1}"/>
              </a:ext>
            </a:extLst>
          </p:cNvPr>
          <p:cNvSpPr>
            <a:spLocks noGrp="1"/>
          </p:cNvSpPr>
          <p:nvPr>
            <p:ph type="title"/>
          </p:nvPr>
        </p:nvSpPr>
        <p:spPr/>
        <p:txBody>
          <a:bodyPr/>
          <a:lstStyle/>
          <a:p>
            <a:r>
              <a:rPr lang="tr-TR" dirty="0" err="1"/>
              <a:t>Summary</a:t>
            </a:r>
            <a:endParaRPr lang="tr-TR" dirty="0"/>
          </a:p>
        </p:txBody>
      </p:sp>
      <p:pic>
        <p:nvPicPr>
          <p:cNvPr id="7" name="Content Placeholder 6">
            <a:extLst>
              <a:ext uri="{FF2B5EF4-FFF2-40B4-BE49-F238E27FC236}">
                <a16:creationId xmlns:a16="http://schemas.microsoft.com/office/drawing/2014/main" id="{545DD1D4-0B24-EBB2-98AD-2D2E720A63A6}"/>
              </a:ext>
            </a:extLst>
          </p:cNvPr>
          <p:cNvPicPr>
            <a:picLocks noGrp="1" noChangeAspect="1"/>
          </p:cNvPicPr>
          <p:nvPr>
            <p:ph idx="1"/>
          </p:nvPr>
        </p:nvPicPr>
        <p:blipFill>
          <a:blip r:embed="rId2"/>
          <a:stretch>
            <a:fillRect/>
          </a:stretch>
        </p:blipFill>
        <p:spPr>
          <a:xfrm>
            <a:off x="571500" y="1828800"/>
            <a:ext cx="7943850" cy="434579"/>
          </a:xfrm>
        </p:spPr>
      </p:pic>
      <p:sp>
        <p:nvSpPr>
          <p:cNvPr id="5" name="Slide Number Placeholder 4">
            <a:extLst>
              <a:ext uri="{FF2B5EF4-FFF2-40B4-BE49-F238E27FC236}">
                <a16:creationId xmlns:a16="http://schemas.microsoft.com/office/drawing/2014/main" id="{F3D3736E-FCE6-E745-C554-AC182DF662A1}"/>
              </a:ext>
            </a:extLst>
          </p:cNvPr>
          <p:cNvSpPr>
            <a:spLocks noGrp="1"/>
          </p:cNvSpPr>
          <p:nvPr>
            <p:ph type="sldNum" sz="quarter" idx="11"/>
          </p:nvPr>
        </p:nvSpPr>
        <p:spPr/>
        <p:txBody>
          <a:bodyPr/>
          <a:lstStyle/>
          <a:p>
            <a:pPr>
              <a:defRPr/>
            </a:pPr>
            <a:fld id="{62B181C8-006E-4804-BAD8-B2379D1B1B5D}" type="slidenum">
              <a:rPr lang="en-US" altLang="en-US" smtClean="0"/>
              <a:pPr>
                <a:defRPr/>
              </a:pPr>
              <a:t>98</a:t>
            </a:fld>
            <a:endParaRPr lang="en-US" altLang="en-US"/>
          </a:p>
        </p:txBody>
      </p:sp>
      <p:pic>
        <p:nvPicPr>
          <p:cNvPr id="9" name="Picture 8">
            <a:extLst>
              <a:ext uri="{FF2B5EF4-FFF2-40B4-BE49-F238E27FC236}">
                <a16:creationId xmlns:a16="http://schemas.microsoft.com/office/drawing/2014/main" id="{697D1D03-6098-0348-8135-EE6F94317B0E}"/>
              </a:ext>
            </a:extLst>
          </p:cNvPr>
          <p:cNvPicPr>
            <a:picLocks noChangeAspect="1"/>
          </p:cNvPicPr>
          <p:nvPr/>
        </p:nvPicPr>
        <p:blipFill>
          <a:blip r:embed="rId3"/>
          <a:stretch>
            <a:fillRect/>
          </a:stretch>
        </p:blipFill>
        <p:spPr>
          <a:xfrm>
            <a:off x="857250" y="2343150"/>
            <a:ext cx="7543800" cy="434579"/>
          </a:xfrm>
          <a:prstGeom prst="rect">
            <a:avLst/>
          </a:prstGeom>
        </p:spPr>
      </p:pic>
      <p:pic>
        <p:nvPicPr>
          <p:cNvPr id="11" name="Picture 10">
            <a:extLst>
              <a:ext uri="{FF2B5EF4-FFF2-40B4-BE49-F238E27FC236}">
                <a16:creationId xmlns:a16="http://schemas.microsoft.com/office/drawing/2014/main" id="{FC7FA692-84F8-2082-4C2D-4A9518D6150F}"/>
              </a:ext>
            </a:extLst>
          </p:cNvPr>
          <p:cNvPicPr>
            <a:picLocks noChangeAspect="1"/>
          </p:cNvPicPr>
          <p:nvPr/>
        </p:nvPicPr>
        <p:blipFill>
          <a:blip r:embed="rId4"/>
          <a:stretch>
            <a:fillRect/>
          </a:stretch>
        </p:blipFill>
        <p:spPr>
          <a:xfrm>
            <a:off x="653143" y="2898321"/>
            <a:ext cx="7772400" cy="2885339"/>
          </a:xfrm>
          <a:prstGeom prst="rect">
            <a:avLst/>
          </a:prstGeom>
        </p:spPr>
      </p:pic>
    </p:spTree>
    <p:extLst>
      <p:ext uri="{BB962C8B-B14F-4D97-AF65-F5344CB8AC3E}">
        <p14:creationId xmlns:p14="http://schemas.microsoft.com/office/powerpoint/2010/main" val="26964134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DAA4-B4E5-3C08-7631-61A4833AE706}"/>
              </a:ext>
            </a:extLst>
          </p:cNvPr>
          <p:cNvSpPr>
            <a:spLocks noGrp="1"/>
          </p:cNvSpPr>
          <p:nvPr>
            <p:ph type="title"/>
          </p:nvPr>
        </p:nvSpPr>
        <p:spPr>
          <a:xfrm>
            <a:off x="411874" y="888576"/>
            <a:ext cx="8229600" cy="365522"/>
          </a:xfrm>
        </p:spPr>
        <p:txBody>
          <a:bodyPr>
            <a:normAutofit fontScale="90000"/>
          </a:bodyPr>
          <a:lstStyle/>
          <a:p>
            <a:r>
              <a:rPr lang="tr-TR" dirty="0" err="1"/>
              <a:t>Transformers</a:t>
            </a:r>
            <a:r>
              <a:rPr lang="tr-TR" dirty="0"/>
              <a:t> as Language </a:t>
            </a:r>
            <a:r>
              <a:rPr lang="tr-TR" dirty="0" err="1"/>
              <a:t>Models</a:t>
            </a:r>
            <a:endParaRPr lang="tr-TR" dirty="0"/>
          </a:p>
        </p:txBody>
      </p:sp>
      <p:sp>
        <p:nvSpPr>
          <p:cNvPr id="3" name="Content Placeholder 2">
            <a:extLst>
              <a:ext uri="{FF2B5EF4-FFF2-40B4-BE49-F238E27FC236}">
                <a16:creationId xmlns:a16="http://schemas.microsoft.com/office/drawing/2014/main" id="{DF8358DD-C1B5-7634-1F66-B0C9B8D80F6E}"/>
              </a:ext>
            </a:extLst>
          </p:cNvPr>
          <p:cNvSpPr>
            <a:spLocks noGrp="1"/>
          </p:cNvSpPr>
          <p:nvPr>
            <p:ph idx="1"/>
          </p:nvPr>
        </p:nvSpPr>
        <p:spPr>
          <a:xfrm>
            <a:off x="228601" y="1428750"/>
            <a:ext cx="8743949" cy="1657351"/>
          </a:xfrm>
        </p:spPr>
        <p:txBody>
          <a:bodyPr>
            <a:normAutofit fontScale="47500" lnSpcReduction="20000"/>
          </a:bodyPr>
          <a:lstStyle/>
          <a:p>
            <a:r>
              <a:rPr lang="en-US" dirty="0"/>
              <a:t>We’ve seen all the major components of transformers, let’s examine </a:t>
            </a:r>
            <a:r>
              <a:rPr lang="en-US" dirty="0">
                <a:solidFill>
                  <a:srgbClr val="FF0000"/>
                </a:solidFill>
              </a:rPr>
              <a:t>how to deploy them as language models </a:t>
            </a:r>
            <a:r>
              <a:rPr lang="en-US" dirty="0"/>
              <a:t>via self-supervised learning.</a:t>
            </a:r>
          </a:p>
          <a:p>
            <a:pPr algn="l"/>
            <a:r>
              <a:rPr lang="en-US" dirty="0"/>
              <a:t>Given a training corpus of plain text we’ll in a sequence </a:t>
            </a:r>
            <a:r>
              <a:rPr lang="en-US" dirty="0" err="1"/>
              <a:t>y</a:t>
            </a:r>
            <a:r>
              <a:rPr lang="en-US" baseline="-25000" dirty="0" err="1"/>
              <a:t>t</a:t>
            </a:r>
            <a:r>
              <a:rPr lang="en-US" dirty="0"/>
              <a:t> , using cross-entropy loss.</a:t>
            </a:r>
            <a:r>
              <a:rPr lang="en-US" dirty="0">
                <a:solidFill>
                  <a:srgbClr val="FF0000"/>
                </a:solidFill>
              </a:rPr>
              <a:t> train the model autoregressively to predict the next token  </a:t>
            </a:r>
            <a:r>
              <a:rPr lang="en-US" dirty="0"/>
              <a:t>(</a:t>
            </a:r>
            <a:r>
              <a:rPr lang="en-US" sz="1800" dirty="0">
                <a:solidFill>
                  <a:srgbClr val="000000"/>
                </a:solidFill>
                <a:latin typeface="NimbusRomNo9L-Regu"/>
              </a:rPr>
              <a:t>Recall from Section </a:t>
            </a:r>
            <a:r>
              <a:rPr lang="en-US" sz="1800" dirty="0">
                <a:solidFill>
                  <a:srgbClr val="0000FF"/>
                </a:solidFill>
                <a:latin typeface="NimbusRomNo9L-Regu"/>
              </a:rPr>
              <a:t>9.3.3 </a:t>
            </a:r>
            <a:r>
              <a:rPr lang="en-US" sz="1800" dirty="0">
                <a:solidFill>
                  <a:srgbClr val="000000"/>
                </a:solidFill>
                <a:latin typeface="NimbusRomNo9L-Regu"/>
              </a:rPr>
              <a:t>that using a language model to incrementally generate words by repeatedly sampling the next word conditioned on our previous choices is called </a:t>
            </a:r>
            <a:r>
              <a:rPr lang="en-US" sz="1800" b="1" dirty="0">
                <a:solidFill>
                  <a:srgbClr val="000000"/>
                </a:solidFill>
                <a:latin typeface="NimbusRomNo9L-Medi"/>
              </a:rPr>
              <a:t>autoregressive generation </a:t>
            </a:r>
            <a:r>
              <a:rPr lang="en-US" sz="1800" dirty="0">
                <a:solidFill>
                  <a:srgbClr val="000000"/>
                </a:solidFill>
                <a:latin typeface="NimbusRomNo9L-Regu"/>
              </a:rPr>
              <a:t>or </a:t>
            </a:r>
            <a:r>
              <a:rPr lang="en-US" sz="1800" b="1" dirty="0">
                <a:latin typeface="NimbusRomNo9L-Medi"/>
              </a:rPr>
              <a:t>causal LM generation</a:t>
            </a:r>
            <a:r>
              <a:rPr lang="en-US" sz="1800" dirty="0">
                <a:solidFill>
                  <a:srgbClr val="000000"/>
                </a:solidFill>
                <a:latin typeface="NimbusRomNo9L-Regu"/>
              </a:rPr>
              <a:t>.)</a:t>
            </a:r>
            <a:endParaRPr lang="en-US" dirty="0"/>
          </a:p>
          <a:p>
            <a:r>
              <a:rPr lang="en-US" dirty="0"/>
              <a:t>Fig. 10.7 illustrates the general training approach. At each step, </a:t>
            </a:r>
            <a:r>
              <a:rPr lang="en-US" dirty="0">
                <a:solidFill>
                  <a:srgbClr val="FF0000"/>
                </a:solidFill>
              </a:rPr>
              <a:t>given all the preceding words</a:t>
            </a:r>
            <a:r>
              <a:rPr lang="en-US" dirty="0"/>
              <a:t>, the final transformer layer </a:t>
            </a:r>
            <a:r>
              <a:rPr lang="en-US" dirty="0">
                <a:solidFill>
                  <a:srgbClr val="FF0000"/>
                </a:solidFill>
              </a:rPr>
              <a:t>produces an output distribution over the entire vocabulary</a:t>
            </a:r>
            <a:r>
              <a:rPr lang="en-US" dirty="0"/>
              <a:t>. During training, the probability assigned to the correct word is used to calculate the cross-entropy loss for each item in the sequence</a:t>
            </a:r>
            <a:endParaRPr lang="tr-TR" dirty="0"/>
          </a:p>
        </p:txBody>
      </p:sp>
      <p:sp>
        <p:nvSpPr>
          <p:cNvPr id="4" name="Footer Placeholder 3">
            <a:extLst>
              <a:ext uri="{FF2B5EF4-FFF2-40B4-BE49-F238E27FC236}">
                <a16:creationId xmlns:a16="http://schemas.microsoft.com/office/drawing/2014/main" id="{FE0EE6DC-C888-7324-06D2-4122ACE6D32F}"/>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D261FEEE-2C1F-5C2A-BF87-355F84751EF7}"/>
              </a:ext>
            </a:extLst>
          </p:cNvPr>
          <p:cNvSpPr>
            <a:spLocks noGrp="1"/>
          </p:cNvSpPr>
          <p:nvPr>
            <p:ph type="sldNum" sz="quarter" idx="11"/>
          </p:nvPr>
        </p:nvSpPr>
        <p:spPr/>
        <p:txBody>
          <a:bodyPr/>
          <a:lstStyle/>
          <a:p>
            <a:pPr>
              <a:defRPr/>
            </a:pPr>
            <a:fld id="{62B181C8-006E-4804-BAD8-B2379D1B1B5D}" type="slidenum">
              <a:rPr lang="en-US" altLang="en-US" smtClean="0"/>
              <a:pPr>
                <a:defRPr/>
              </a:pPr>
              <a:t>99</a:t>
            </a:fld>
            <a:endParaRPr lang="en-US" altLang="en-US"/>
          </a:p>
        </p:txBody>
      </p:sp>
      <p:pic>
        <p:nvPicPr>
          <p:cNvPr id="7" name="Picture 6">
            <a:extLst>
              <a:ext uri="{FF2B5EF4-FFF2-40B4-BE49-F238E27FC236}">
                <a16:creationId xmlns:a16="http://schemas.microsoft.com/office/drawing/2014/main" id="{3E7930B6-AC5D-44F1-B78C-43561E911100}"/>
              </a:ext>
            </a:extLst>
          </p:cNvPr>
          <p:cNvPicPr>
            <a:picLocks noChangeAspect="1"/>
          </p:cNvPicPr>
          <p:nvPr/>
        </p:nvPicPr>
        <p:blipFill>
          <a:blip r:embed="rId2"/>
          <a:stretch>
            <a:fillRect/>
          </a:stretch>
        </p:blipFill>
        <p:spPr>
          <a:xfrm>
            <a:off x="342901" y="2948892"/>
            <a:ext cx="8286749" cy="2877206"/>
          </a:xfrm>
          <a:prstGeom prst="rect">
            <a:avLst/>
          </a:prstGeom>
        </p:spPr>
      </p:pic>
      <p:pic>
        <p:nvPicPr>
          <p:cNvPr id="9" name="Picture 8">
            <a:extLst>
              <a:ext uri="{FF2B5EF4-FFF2-40B4-BE49-F238E27FC236}">
                <a16:creationId xmlns:a16="http://schemas.microsoft.com/office/drawing/2014/main" id="{FAB57D7E-1AF3-E3F8-60C8-2362A6422B3C}"/>
              </a:ext>
            </a:extLst>
          </p:cNvPr>
          <p:cNvPicPr>
            <a:picLocks noChangeAspect="1"/>
          </p:cNvPicPr>
          <p:nvPr/>
        </p:nvPicPr>
        <p:blipFill>
          <a:blip r:embed="rId3"/>
          <a:stretch>
            <a:fillRect/>
          </a:stretch>
        </p:blipFill>
        <p:spPr>
          <a:xfrm>
            <a:off x="6629401" y="3128963"/>
            <a:ext cx="1682420" cy="208893"/>
          </a:xfrm>
          <a:prstGeom prst="rect">
            <a:avLst/>
          </a:prstGeom>
        </p:spPr>
      </p:pic>
    </p:spTree>
    <p:extLst>
      <p:ext uri="{BB962C8B-B14F-4D97-AF65-F5344CB8AC3E}">
        <p14:creationId xmlns:p14="http://schemas.microsoft.com/office/powerpoint/2010/main" val="30556317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7009</TotalTime>
  <Words>8020</Words>
  <Application>Microsoft Office PowerPoint</Application>
  <PresentationFormat>On-screen Show (4:3)</PresentationFormat>
  <Paragraphs>1304</Paragraphs>
  <Slides>101</Slides>
  <Notes>51</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24" baseType="lpstr">
      <vt:lpstr>ＭＳ Ｐゴシック</vt:lpstr>
      <vt:lpstr>Amazon Ember</vt:lpstr>
      <vt:lpstr>Aptos</vt:lpstr>
      <vt:lpstr>Aptos Display</vt:lpstr>
      <vt:lpstr>Arial</vt:lpstr>
      <vt:lpstr>Calibri</vt:lpstr>
      <vt:lpstr>Cambria Math</vt:lpstr>
      <vt:lpstr>CMR10</vt:lpstr>
      <vt:lpstr>CMSSBX10</vt:lpstr>
      <vt:lpstr>Courier New</vt:lpstr>
      <vt:lpstr>Garamond</vt:lpstr>
      <vt:lpstr>inherit</vt:lpstr>
      <vt:lpstr>Mangal</vt:lpstr>
      <vt:lpstr>NimbusRomNo9L-Medi</vt:lpstr>
      <vt:lpstr>NimbusRomNo9L-Regu</vt:lpstr>
      <vt:lpstr>NimbusRomNo9L-ReguItal</vt:lpstr>
      <vt:lpstr>Palatino Linotype</vt:lpstr>
      <vt:lpstr>Tahoma</vt:lpstr>
      <vt:lpstr>times</vt:lpstr>
      <vt:lpstr>Times New Roman</vt:lpstr>
      <vt:lpstr>Wingdings</vt:lpstr>
      <vt:lpstr>Office Theme</vt:lpstr>
      <vt:lpstr>方程式</vt:lpstr>
      <vt:lpstr>Artificial Intelligence  for Medicine II </vt:lpstr>
      <vt:lpstr>Lecture Outline</vt:lpstr>
      <vt:lpstr>ML vs. Deep Learning</vt:lpstr>
      <vt:lpstr>ML vs. Deep Learning</vt:lpstr>
      <vt:lpstr>ML vs. Deep Learning</vt:lpstr>
      <vt:lpstr>Why is DL Useful?</vt:lpstr>
      <vt:lpstr>Representational Power</vt:lpstr>
      <vt:lpstr>Introduction to Neural Networks </vt:lpstr>
      <vt:lpstr>Introduction to Neural Networks </vt:lpstr>
      <vt:lpstr>Elements of Neural Networks </vt:lpstr>
      <vt:lpstr>Elements of Neural Networks </vt:lpstr>
      <vt:lpstr>Elements of Neural Networks </vt:lpstr>
      <vt:lpstr>Elements of Neural Networks </vt:lpstr>
      <vt:lpstr>Elements of Neural Networks </vt:lpstr>
      <vt:lpstr>Elements of Neural Networks </vt:lpstr>
      <vt:lpstr>Matrix Operation</vt:lpstr>
      <vt:lpstr>Matrix Operation</vt:lpstr>
      <vt:lpstr>Matrix Operation</vt:lpstr>
      <vt:lpstr>Matrix Operation</vt:lpstr>
      <vt:lpstr>Softmax Layer</vt:lpstr>
      <vt:lpstr>Softmax Layer</vt:lpstr>
      <vt:lpstr>Activation Functions</vt:lpstr>
      <vt:lpstr>Activation: Sigmoid</vt:lpstr>
      <vt:lpstr>Activation: Tanh</vt:lpstr>
      <vt:lpstr>Activation: ReLU</vt:lpstr>
      <vt:lpstr>Activation: Leaky ReLU</vt:lpstr>
      <vt:lpstr>Activation: Linear Function</vt:lpstr>
      <vt:lpstr>Training NNs</vt:lpstr>
      <vt:lpstr>Training NNs</vt:lpstr>
      <vt:lpstr>Training NNs</vt:lpstr>
      <vt:lpstr>Training NNs</vt:lpstr>
      <vt:lpstr>Training NNs</vt:lpstr>
      <vt:lpstr>Loss Functions</vt:lpstr>
      <vt:lpstr>Loss Functions</vt:lpstr>
      <vt:lpstr>Training NNs</vt:lpstr>
      <vt:lpstr>Gradient Descent Algorithm</vt:lpstr>
      <vt:lpstr>Gradient Descent Algorithm</vt:lpstr>
      <vt:lpstr>Gradient Descent Algorithm</vt:lpstr>
      <vt:lpstr>Gradient Descent Algorithm</vt:lpstr>
      <vt:lpstr>Gradient Descent Algorithm</vt:lpstr>
      <vt:lpstr>Backpropagation</vt:lpstr>
      <vt:lpstr>Mini-batch Gradient Descent</vt:lpstr>
      <vt:lpstr>Stochastic Gradient Descent</vt:lpstr>
      <vt:lpstr>Problems with Gradient Descent</vt:lpstr>
      <vt:lpstr>Gradient Descent with Momentum</vt:lpstr>
      <vt:lpstr>Gradient Descent with Momentum</vt:lpstr>
      <vt:lpstr>Nesterov Accelerated Momentum</vt:lpstr>
      <vt:lpstr>Adam</vt:lpstr>
      <vt:lpstr>Learning Rate</vt:lpstr>
      <vt:lpstr>Learning Rate</vt:lpstr>
      <vt:lpstr>Learning Rate Scheduling</vt:lpstr>
      <vt:lpstr>Vanishing Gradient Problem</vt:lpstr>
      <vt:lpstr>Generalization</vt:lpstr>
      <vt:lpstr>Overfitting</vt:lpstr>
      <vt:lpstr>Regularization: Weight Decay</vt:lpstr>
      <vt:lpstr>Regularization: Weight Decay</vt:lpstr>
      <vt:lpstr>Regularization: Weight Decay</vt:lpstr>
      <vt:lpstr>Regularization: Dropout</vt:lpstr>
      <vt:lpstr>Regularization: Dropout</vt:lpstr>
      <vt:lpstr>Regularization: Early Stopping</vt:lpstr>
      <vt:lpstr>Batch Normalization</vt:lpstr>
      <vt:lpstr>Hyper-parameter Tuning</vt:lpstr>
      <vt:lpstr>Hyper-parameter Tuning</vt:lpstr>
      <vt:lpstr>k-Fold Cross-Validation</vt:lpstr>
      <vt:lpstr>k-Fold Cross-Validation</vt:lpstr>
      <vt:lpstr>Ensemble Learning</vt:lpstr>
      <vt:lpstr>Deep vs Shallow Networks</vt:lpstr>
      <vt:lpstr>Convolutional Neural Networks (CNNs)</vt:lpstr>
      <vt:lpstr>Convolutional Neural Networks (CNNs)</vt:lpstr>
      <vt:lpstr>Convolutional Neural Networks (CNNs)</vt:lpstr>
      <vt:lpstr>Convolutional Neural Networks (CNNs)</vt:lpstr>
      <vt:lpstr>Convolutional Neural Networks (CNNs)</vt:lpstr>
      <vt:lpstr>Residual CNNs</vt:lpstr>
      <vt:lpstr>Recurrent Neural Networks (RNNs)</vt:lpstr>
      <vt:lpstr>Recurrent Neural Networks (RNNs)</vt:lpstr>
      <vt:lpstr>Recurrent Neural Networks (RNNs)</vt:lpstr>
      <vt:lpstr>Bidirectional RNNs</vt:lpstr>
      <vt:lpstr>LSTM Networks</vt:lpstr>
      <vt:lpstr>LSTM Networks</vt:lpstr>
      <vt:lpstr>The Encoder-Decoder Model with RNNs</vt:lpstr>
      <vt:lpstr>Demo: Chat-bot</vt:lpstr>
      <vt:lpstr>Sequence-to-sequence  Auto-encoder</vt:lpstr>
      <vt:lpstr>The encoder-decoder architecture</vt:lpstr>
      <vt:lpstr>A translation model using an encoder-decoder </vt:lpstr>
      <vt:lpstr>A translation model using an encoder-decoder </vt:lpstr>
      <vt:lpstr>A translation model using an encoder-decoder </vt:lpstr>
      <vt:lpstr>Training the Encoder-Decoder Model</vt:lpstr>
      <vt:lpstr>Training the Encoder-Decoder Model</vt:lpstr>
      <vt:lpstr>Training the Encoder-Decoder Model</vt:lpstr>
      <vt:lpstr>Attention</vt:lpstr>
      <vt:lpstr>Attention for Image Captioning (Xu, et al. 2015)</vt:lpstr>
      <vt:lpstr>Attention</vt:lpstr>
      <vt:lpstr>Attention definition</vt:lpstr>
      <vt:lpstr>Attention Mechanism</vt:lpstr>
      <vt:lpstr>Multihead Attention</vt:lpstr>
      <vt:lpstr>Multihead Attention</vt:lpstr>
      <vt:lpstr>Transformers</vt:lpstr>
      <vt:lpstr>Summary</vt:lpstr>
      <vt:lpstr>Transformers as Language Models</vt:lpstr>
      <vt:lpstr>Explosion of Pre-trained LMs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Noriko</dc:creator>
  <cp:lastModifiedBy>Selim AKYOKUŞ</cp:lastModifiedBy>
  <cp:revision>324</cp:revision>
  <dcterms:created xsi:type="dcterms:W3CDTF">2009-07-22T04:23:27Z</dcterms:created>
  <dcterms:modified xsi:type="dcterms:W3CDTF">2025-05-28T10:23:05Z</dcterms:modified>
</cp:coreProperties>
</file>