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22" r:id="rId2"/>
    <p:sldMasterId id="2147483735" r:id="rId3"/>
    <p:sldMasterId id="2147483747" r:id="rId4"/>
  </p:sldMasterIdLst>
  <p:notesMasterIdLst>
    <p:notesMasterId r:id="rId68"/>
  </p:notesMasterIdLst>
  <p:handoutMasterIdLst>
    <p:handoutMasterId r:id="rId69"/>
  </p:handoutMasterIdLst>
  <p:sldIdLst>
    <p:sldId id="256" r:id="rId5"/>
    <p:sldId id="1947" r:id="rId6"/>
    <p:sldId id="1948" r:id="rId7"/>
    <p:sldId id="564" r:id="rId8"/>
    <p:sldId id="1949" r:id="rId9"/>
    <p:sldId id="1950" r:id="rId10"/>
    <p:sldId id="1951" r:id="rId11"/>
    <p:sldId id="1952" r:id="rId12"/>
    <p:sldId id="545" r:id="rId13"/>
    <p:sldId id="1953" r:id="rId14"/>
    <p:sldId id="406" r:id="rId15"/>
    <p:sldId id="405" r:id="rId16"/>
    <p:sldId id="1954" r:id="rId17"/>
    <p:sldId id="1955" r:id="rId18"/>
    <p:sldId id="1956" r:id="rId19"/>
    <p:sldId id="1957" r:id="rId20"/>
    <p:sldId id="1958" r:id="rId21"/>
    <p:sldId id="1959" r:id="rId22"/>
    <p:sldId id="1960" r:id="rId23"/>
    <p:sldId id="1961" r:id="rId24"/>
    <p:sldId id="1962" r:id="rId25"/>
    <p:sldId id="1963" r:id="rId26"/>
    <p:sldId id="1964" r:id="rId27"/>
    <p:sldId id="1965" r:id="rId28"/>
    <p:sldId id="1966" r:id="rId29"/>
    <p:sldId id="1967" r:id="rId30"/>
    <p:sldId id="1968" r:id="rId31"/>
    <p:sldId id="1969" r:id="rId32"/>
    <p:sldId id="1970" r:id="rId33"/>
    <p:sldId id="1971" r:id="rId34"/>
    <p:sldId id="1972" r:id="rId35"/>
    <p:sldId id="1973" r:id="rId36"/>
    <p:sldId id="787" r:id="rId37"/>
    <p:sldId id="1974" r:id="rId38"/>
    <p:sldId id="1975" r:id="rId39"/>
    <p:sldId id="1976" r:id="rId40"/>
    <p:sldId id="793" r:id="rId41"/>
    <p:sldId id="1977" r:id="rId42"/>
    <p:sldId id="1978" r:id="rId43"/>
    <p:sldId id="1979" r:id="rId44"/>
    <p:sldId id="784" r:id="rId45"/>
    <p:sldId id="788" r:id="rId46"/>
    <p:sldId id="789" r:id="rId47"/>
    <p:sldId id="791" r:id="rId48"/>
    <p:sldId id="790" r:id="rId49"/>
    <p:sldId id="1980" r:id="rId50"/>
    <p:sldId id="1981" r:id="rId51"/>
    <p:sldId id="1983" r:id="rId52"/>
    <p:sldId id="1987" r:id="rId53"/>
    <p:sldId id="1985" r:id="rId54"/>
    <p:sldId id="1984" r:id="rId55"/>
    <p:sldId id="1986" r:id="rId56"/>
    <p:sldId id="1993" r:id="rId57"/>
    <p:sldId id="1982" r:id="rId58"/>
    <p:sldId id="1995" r:id="rId59"/>
    <p:sldId id="1994" r:id="rId60"/>
    <p:sldId id="1996" r:id="rId61"/>
    <p:sldId id="1997" r:id="rId62"/>
    <p:sldId id="1990" r:id="rId63"/>
    <p:sldId id="1989" r:id="rId64"/>
    <p:sldId id="1991" r:id="rId65"/>
    <p:sldId id="1988" r:id="rId66"/>
    <p:sldId id="1992" r:id="rId6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0000"/>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91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1E4E275-41A3-4D35-646E-4D96C92353E2}"/>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10243" name="Rectangle 3">
            <a:extLst>
              <a:ext uri="{FF2B5EF4-FFF2-40B4-BE49-F238E27FC236}">
                <a16:creationId xmlns:a16="http://schemas.microsoft.com/office/drawing/2014/main" id="{8A715913-970E-6247-39CB-B11FD83DAECC}"/>
              </a:ext>
            </a:extLst>
          </p:cNvPr>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ltLang="en-US"/>
          </a:p>
        </p:txBody>
      </p:sp>
      <p:sp>
        <p:nvSpPr>
          <p:cNvPr id="10244" name="Rectangle 4">
            <a:extLst>
              <a:ext uri="{FF2B5EF4-FFF2-40B4-BE49-F238E27FC236}">
                <a16:creationId xmlns:a16="http://schemas.microsoft.com/office/drawing/2014/main" id="{C9D96A7B-76F6-68E4-F26E-9C8D12CBC910}"/>
              </a:ext>
            </a:extLst>
          </p:cNvPr>
          <p:cNvSpPr>
            <a:spLocks noGrp="1" noChangeArrowheads="1"/>
          </p:cNvSpPr>
          <p:nvPr>
            <p:ph type="ftr" sz="quarter" idx="2"/>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10245" name="Rectangle 5">
            <a:extLst>
              <a:ext uri="{FF2B5EF4-FFF2-40B4-BE49-F238E27FC236}">
                <a16:creationId xmlns:a16="http://schemas.microsoft.com/office/drawing/2014/main" id="{BC813A21-4948-DB33-A9F8-C4B83849D62E}"/>
              </a:ext>
            </a:extLst>
          </p:cNvPr>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8681ACE7-92EE-4494-916B-C3CFB279A2E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0:35:02.1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93,'57'-2,"70"-10,-18 3,176 7,-129 5,442-32,-359 14,-227 14,408-20,454 17,-475 6,-373-1,-2 2,2 1,32 9,38 5,84 6,-152-21,1-1,35-3,22 2,-89-2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0:35:05.2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32,'51'3,"0"1,0 3,79 21,-45-11,-1-4,89 2,173-9,-236-5,2094-56,-980 37,-793 21,-312-2,131-3,-232 0,0-1,30-9,7-2,-23 7,50-8,-75 14,0 1,0-1,1 1,-2 1,2 0,-1-1,0 2,12 2,-18-3,-1-1,1 0,0 1,0-1,-1 0,1 1,0-1,0 0,-1 1,0-1,1 1,0 0,0-1,-1 0,0 1,1 0,-1 0,1-1,0 1,-1 0,0 0,0-1,0 1,1 0,-1 0,0-1,0 1,0 0,0 0,1-1,-1 1,-1 0,1 0,0-1,0 1,0 1,0-2,-1 1,1 1,-20 26,20-27,-22 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0:35:10.6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5,'50'3,"85"15,18 1,536-11,-424-11,2003 3,-2193-4,83-13,23-3,24 17,40-2,-221 4,-24 2,0-1,0 0,0 0,0 0,0 0,-1 0,1 0,0 0,0 1,0-1,0 0,0 0,0 0,-1 0,1 0,0 0,0 0,0 0,0 0,0 1,0-1,0 0,0 0,0 0,0 1,0-1,0 0,0 0,0 0,0 0,0 1,0-1,0 0,0 0,0 0,1 0,-1 0,0 0,0 0,0 0,0 0,0 0,0 1,1-1,-1 0,0 0,0 0,0 0,0 0,0 0,0 0,0 1,0-1,0 0,0 0,1 0,-1 0,0 0,0 0,0 0,1 0,-1 0,0 0,-14 8,-24 9,-8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0:35:14.1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17,'40'0,"-13"-1,-1 1,1 1,-1 2,1 0,33 9,-20-2,0-2,0-2,1-2,-1-2,52-2,-88 0,45 2,1 2,-2 3,74 19,-3 1,-21-15,-1-3,111-5,-140-4,1407 0,-625-2,-128-12,491 3,-738 13,-171 1,235-3,-2-33,-450 24,49-7,144 2,-245 13,46-7,9-2,-14 8,-23 2,94-15,-101 9,0 3,75 2,-78 2,1-1,85-13,-110 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B60210B-D8A7-3B4B-CCCB-5DA36A6BD06D}"/>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3" name="Rectangle 3">
            <a:extLst>
              <a:ext uri="{FF2B5EF4-FFF2-40B4-BE49-F238E27FC236}">
                <a16:creationId xmlns:a16="http://schemas.microsoft.com/office/drawing/2014/main" id="{6E8FE1B4-BD00-D08B-EC37-4AF452622124}"/>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ltLang="en-US"/>
          </a:p>
        </p:txBody>
      </p:sp>
      <p:sp>
        <p:nvSpPr>
          <p:cNvPr id="2052" name="Rectangle 4">
            <a:extLst>
              <a:ext uri="{FF2B5EF4-FFF2-40B4-BE49-F238E27FC236}">
                <a16:creationId xmlns:a16="http://schemas.microsoft.com/office/drawing/2014/main" id="{A3B7DB48-9510-188D-A23C-940EBDF60D1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16491C5C-DA22-8819-B769-27D69925998B}"/>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7F1EA570-5AB7-90E8-F579-BCC1C9C17765}"/>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7" name="Rectangle 7">
            <a:extLst>
              <a:ext uri="{FF2B5EF4-FFF2-40B4-BE49-F238E27FC236}">
                <a16:creationId xmlns:a16="http://schemas.microsoft.com/office/drawing/2014/main" id="{21BA5E41-C1CF-D4EC-AC35-43A18A732CCA}"/>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40747867-4E1E-496C-BAAF-5ECD9DEA91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552EC3D-0B78-DBAB-F8E2-2955BF65CF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379222-2690-4B4E-AFD6-28C834CD6883}" type="slidenum">
              <a:rPr lang="en-US" altLang="en-US" sz="1300"/>
              <a:pPr>
                <a:spcBef>
                  <a:spcPct val="0"/>
                </a:spcBef>
              </a:pPr>
              <a:t>1</a:t>
            </a:fld>
            <a:endParaRPr lang="en-US" altLang="en-US" sz="1300"/>
          </a:p>
        </p:txBody>
      </p:sp>
      <p:sp>
        <p:nvSpPr>
          <p:cNvPr id="5123" name="Rectangle 2">
            <a:extLst>
              <a:ext uri="{FF2B5EF4-FFF2-40B4-BE49-F238E27FC236}">
                <a16:creationId xmlns:a16="http://schemas.microsoft.com/office/drawing/2014/main" id="{AC2573C6-0A73-947E-3891-73C6E3D84945}"/>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BA9F8A78-1EE6-59C6-70F1-9A76029E34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A432D-9934-914A-2A1E-F5A4A83A48DA}"/>
            </a:ext>
          </a:extLst>
        </p:cNvPr>
        <p:cNvGrpSpPr/>
        <p:nvPr/>
      </p:nvGrpSpPr>
      <p:grpSpPr>
        <a:xfrm>
          <a:off x="0" y="0"/>
          <a:ext cx="0" cy="0"/>
          <a:chOff x="0" y="0"/>
          <a:chExt cx="0" cy="0"/>
        </a:xfrm>
      </p:grpSpPr>
      <p:sp>
        <p:nvSpPr>
          <p:cNvPr id="82946" name="Rectangle 7">
            <a:extLst>
              <a:ext uri="{FF2B5EF4-FFF2-40B4-BE49-F238E27FC236}">
                <a16:creationId xmlns:a16="http://schemas.microsoft.com/office/drawing/2014/main" id="{B61362DC-FBFF-869D-83F7-F7CCE638FEFA}"/>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1B35A-A25C-A94E-9FD5-654338FF184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47" name="Rectangle 2">
            <a:extLst>
              <a:ext uri="{FF2B5EF4-FFF2-40B4-BE49-F238E27FC236}">
                <a16:creationId xmlns:a16="http://schemas.microsoft.com/office/drawing/2014/main" id="{7CB072D7-9C46-1B5A-3F75-192FE54B3F0E}"/>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F024F015-52B0-A412-9E5A-7C9746B15F5E}"/>
              </a:ext>
            </a:extLst>
          </p:cNvPr>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9907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D5628-1D87-E04A-B86B-0EF3EEC2AD5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80086-1B83-2040-8086-B47A972B77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figure shows some </a:t>
            </a:r>
            <a:r>
              <a:rPr lang="en-US" sz="1800" dirty="0">
                <a:effectLst/>
                <a:latin typeface="NimbusRomNo9L"/>
              </a:rPr>
              <a:t>random sentences generated from unigram, bigram, trigram, and 4- gram models trained on the works of William Shakespeare.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NimbusRomNo9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NimbusRomNo9L"/>
              </a:rPr>
              <a:t>The longer the context, the more coherent the sentences. In these unigram sentences, there's no coherent relation between words. The bigram sentences have some local word-to-word coherence, and sensible punctuation. The 3 and 4-gram sentences are beginning to look a lot like Shakespeare. In fact, they look a little too much like Shakespeare. The words </a:t>
            </a:r>
            <a:r>
              <a:rPr lang="en-US" sz="1800" i="1" dirty="0">
                <a:effectLst/>
                <a:latin typeface="NimbusRomNo9L"/>
              </a:rPr>
              <a:t>It cannot be but so </a:t>
            </a:r>
            <a:r>
              <a:rPr lang="en-US" sz="1800" dirty="0">
                <a:effectLst/>
                <a:latin typeface="NimbusRomNo9L"/>
              </a:rPr>
              <a:t>are directly from </a:t>
            </a:r>
            <a:r>
              <a:rPr lang="en-US" sz="1800" i="1" dirty="0">
                <a:effectLst/>
                <a:latin typeface="NimbusRomNo9L"/>
              </a:rPr>
              <a:t>King John</a:t>
            </a:r>
            <a:r>
              <a:rPr lang="en-US" sz="1800" dirty="0">
                <a:effectLst/>
                <a:latin typeface="NimbusRomNo9L"/>
              </a:rPr>
              <a:t>. </a:t>
            </a:r>
            <a:endParaRPr lang="en-US" sz="28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NimbusRomNo9L"/>
              </a:rPr>
              <a:t> </a:t>
            </a:r>
            <a:endParaRPr lang="en-US" dirty="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07532-839C-41A2-9E71-D5288AEAE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70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1446CB-9CF0-4A65-BAFE-A0376381E89F}" type="slidenum">
              <a:rPr lang="en-US" altLang="en-US" smtClean="0"/>
              <a:pPr>
                <a:defRPr/>
              </a:pPr>
              <a:t>‹#›</a:t>
            </a:fld>
            <a:endParaRPr lang="en-US" altLang="en-US"/>
          </a:p>
        </p:txBody>
      </p:sp>
    </p:spTree>
    <p:extLst>
      <p:ext uri="{BB962C8B-B14F-4D97-AF65-F5344CB8AC3E}">
        <p14:creationId xmlns:p14="http://schemas.microsoft.com/office/powerpoint/2010/main" val="158307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3D993D7-EB97-4B0A-9597-F6D1F7A8A894}" type="slidenum">
              <a:rPr lang="en-US" altLang="en-US" smtClean="0"/>
              <a:pPr>
                <a:defRPr/>
              </a:pPr>
              <a:t>‹#›</a:t>
            </a:fld>
            <a:endParaRPr lang="en-US" altLang="en-US"/>
          </a:p>
        </p:txBody>
      </p:sp>
    </p:spTree>
    <p:extLst>
      <p:ext uri="{BB962C8B-B14F-4D97-AF65-F5344CB8AC3E}">
        <p14:creationId xmlns:p14="http://schemas.microsoft.com/office/powerpoint/2010/main" val="294414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7AF0C81-54D5-4C0F-BF83-26EEF693B4E1}" type="slidenum">
              <a:rPr lang="en-US" altLang="en-US" smtClean="0"/>
              <a:pPr>
                <a:defRPr/>
              </a:pPr>
              <a:t>‹#›</a:t>
            </a:fld>
            <a:endParaRPr lang="en-US" altLang="en-US"/>
          </a:p>
        </p:txBody>
      </p:sp>
    </p:spTree>
    <p:extLst>
      <p:ext uri="{BB962C8B-B14F-4D97-AF65-F5344CB8AC3E}">
        <p14:creationId xmlns:p14="http://schemas.microsoft.com/office/powerpoint/2010/main" val="74267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00E49D3A-5452-A240-34DC-F4C94CBB6A7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9552E801-C65A-90FE-CF6E-48097C5FF567}"/>
              </a:ext>
            </a:extLst>
          </p:cNvPr>
          <p:cNvSpPr>
            <a:spLocks noGrp="1" noChangeArrowheads="1"/>
          </p:cNvSpPr>
          <p:nvPr>
            <p:ph type="sldNum" sz="quarter" idx="11"/>
          </p:nvPr>
        </p:nvSpPr>
        <p:spPr>
          <a:ln/>
        </p:spPr>
        <p:txBody>
          <a:bodyPr/>
          <a:lstStyle>
            <a:lvl1pPr>
              <a:defRPr/>
            </a:lvl1pPr>
          </a:lstStyle>
          <a:p>
            <a:pPr>
              <a:defRPr/>
            </a:pPr>
            <a:fld id="{B31446CB-9CF0-4A65-BAFE-A0376381E89F}" type="slidenum">
              <a:rPr lang="en-US" altLang="en-US"/>
              <a:pPr>
                <a:defRPr/>
              </a:pPr>
              <a:t>‹#›</a:t>
            </a:fld>
            <a:endParaRPr lang="en-US" altLang="en-US"/>
          </a:p>
        </p:txBody>
      </p:sp>
    </p:spTree>
    <p:extLst>
      <p:ext uri="{BB962C8B-B14F-4D97-AF65-F5344CB8AC3E}">
        <p14:creationId xmlns:p14="http://schemas.microsoft.com/office/powerpoint/2010/main" val="50726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3E8BC04-7EAB-BAAF-7599-7A2374C2232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B111F9F9-C83C-6134-48A0-B047D08D4278}"/>
              </a:ext>
            </a:extLst>
          </p:cNvPr>
          <p:cNvSpPr>
            <a:spLocks noGrp="1" noChangeArrowheads="1"/>
          </p:cNvSpPr>
          <p:nvPr>
            <p:ph type="sldNum" sz="quarter" idx="11"/>
          </p:nvPr>
        </p:nvSpPr>
        <p:spPr>
          <a:ln/>
        </p:spPr>
        <p:txBody>
          <a:bodyPr/>
          <a:lstStyle>
            <a:lvl1pPr>
              <a:defRPr/>
            </a:lvl1pPr>
          </a:lstStyle>
          <a:p>
            <a:pPr>
              <a:defRPr/>
            </a:pPr>
            <a:fld id="{62B181C8-006E-4804-BAD8-B2379D1B1B5D}" type="slidenum">
              <a:rPr lang="en-US" altLang="en-US"/>
              <a:pPr>
                <a:defRPr/>
              </a:pPr>
              <a:t>‹#›</a:t>
            </a:fld>
            <a:endParaRPr lang="en-US" altLang="en-US"/>
          </a:p>
        </p:txBody>
      </p:sp>
    </p:spTree>
    <p:extLst>
      <p:ext uri="{BB962C8B-B14F-4D97-AF65-F5344CB8AC3E}">
        <p14:creationId xmlns:p14="http://schemas.microsoft.com/office/powerpoint/2010/main" val="4184387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C4CA7FD-A5CF-384E-B97C-742CA5D617D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27022901-591C-2287-9CD2-CC72B8D5FFD6}"/>
              </a:ext>
            </a:extLst>
          </p:cNvPr>
          <p:cNvSpPr>
            <a:spLocks noGrp="1" noChangeArrowheads="1"/>
          </p:cNvSpPr>
          <p:nvPr>
            <p:ph type="sldNum" sz="quarter" idx="11"/>
          </p:nvPr>
        </p:nvSpPr>
        <p:spPr>
          <a:ln/>
        </p:spPr>
        <p:txBody>
          <a:bodyPr/>
          <a:lstStyle>
            <a:lvl1pPr>
              <a:defRPr/>
            </a:lvl1pPr>
          </a:lstStyle>
          <a:p>
            <a:pPr>
              <a:defRPr/>
            </a:pPr>
            <a:fld id="{3C317369-3EE0-4751-9275-6EF19EA38AF6}" type="slidenum">
              <a:rPr lang="en-US" altLang="en-US"/>
              <a:pPr>
                <a:defRPr/>
              </a:pPr>
              <a:t>‹#›</a:t>
            </a:fld>
            <a:endParaRPr lang="en-US" altLang="en-US"/>
          </a:p>
        </p:txBody>
      </p:sp>
    </p:spTree>
    <p:extLst>
      <p:ext uri="{BB962C8B-B14F-4D97-AF65-F5344CB8AC3E}">
        <p14:creationId xmlns:p14="http://schemas.microsoft.com/office/powerpoint/2010/main" val="65666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D09FB04-E864-B475-1880-19641CAB0785}"/>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9A0BEF4-9B41-586A-37D6-A2276F3C1BD8}"/>
              </a:ext>
            </a:extLst>
          </p:cNvPr>
          <p:cNvSpPr>
            <a:spLocks noGrp="1" noChangeArrowheads="1"/>
          </p:cNvSpPr>
          <p:nvPr>
            <p:ph type="sldNum" sz="quarter" idx="11"/>
          </p:nvPr>
        </p:nvSpPr>
        <p:spPr>
          <a:ln/>
        </p:spPr>
        <p:txBody>
          <a:bodyPr/>
          <a:lstStyle>
            <a:lvl1pPr>
              <a:defRPr/>
            </a:lvl1pPr>
          </a:lstStyle>
          <a:p>
            <a:pPr>
              <a:defRPr/>
            </a:pPr>
            <a:fld id="{926EF11E-C67F-4E20-B353-AA1FD07343DD}" type="slidenum">
              <a:rPr lang="en-US" altLang="en-US"/>
              <a:pPr>
                <a:defRPr/>
              </a:pPr>
              <a:t>‹#›</a:t>
            </a:fld>
            <a:endParaRPr lang="en-US" altLang="en-US"/>
          </a:p>
        </p:txBody>
      </p:sp>
    </p:spTree>
    <p:extLst>
      <p:ext uri="{BB962C8B-B14F-4D97-AF65-F5344CB8AC3E}">
        <p14:creationId xmlns:p14="http://schemas.microsoft.com/office/powerpoint/2010/main" val="211584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837F23D-8D5D-D20A-2928-45586E9BF6F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65BBB86F-9EC1-1BB5-40DB-FF15A0442822}"/>
              </a:ext>
            </a:extLst>
          </p:cNvPr>
          <p:cNvSpPr>
            <a:spLocks noGrp="1" noChangeArrowheads="1"/>
          </p:cNvSpPr>
          <p:nvPr>
            <p:ph type="sldNum" sz="quarter" idx="11"/>
          </p:nvPr>
        </p:nvSpPr>
        <p:spPr>
          <a:ln/>
        </p:spPr>
        <p:txBody>
          <a:bodyPr/>
          <a:lstStyle>
            <a:lvl1pPr>
              <a:defRPr/>
            </a:lvl1pPr>
          </a:lstStyle>
          <a:p>
            <a:pPr>
              <a:defRPr/>
            </a:pPr>
            <a:fld id="{1ABE9D4D-1050-4A3E-BA28-78C3021E37D7}" type="slidenum">
              <a:rPr lang="en-US" altLang="en-US"/>
              <a:pPr>
                <a:defRPr/>
              </a:pPr>
              <a:t>‹#›</a:t>
            </a:fld>
            <a:endParaRPr lang="en-US" altLang="en-US"/>
          </a:p>
        </p:txBody>
      </p:sp>
    </p:spTree>
    <p:extLst>
      <p:ext uri="{BB962C8B-B14F-4D97-AF65-F5344CB8AC3E}">
        <p14:creationId xmlns:p14="http://schemas.microsoft.com/office/powerpoint/2010/main" val="377781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D1FD9F8-A377-99AA-D883-ACC643501E0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3AFAE5D0-5123-9727-40C8-AC946BB35B4A}"/>
              </a:ext>
            </a:extLst>
          </p:cNvPr>
          <p:cNvSpPr>
            <a:spLocks noGrp="1" noChangeArrowheads="1"/>
          </p:cNvSpPr>
          <p:nvPr>
            <p:ph type="sldNum" sz="quarter" idx="11"/>
          </p:nvPr>
        </p:nvSpPr>
        <p:spPr>
          <a:ln/>
        </p:spPr>
        <p:txBody>
          <a:bodyPr/>
          <a:lstStyle>
            <a:lvl1pPr>
              <a:defRPr/>
            </a:lvl1pPr>
          </a:lstStyle>
          <a:p>
            <a:pPr>
              <a:defRPr/>
            </a:pPr>
            <a:fld id="{1CD3BEA8-3A50-4488-B803-5CFC9CD16AD8}" type="slidenum">
              <a:rPr lang="en-US" altLang="en-US"/>
              <a:pPr>
                <a:defRPr/>
              </a:pPr>
              <a:t>‹#›</a:t>
            </a:fld>
            <a:endParaRPr lang="en-US" altLang="en-US"/>
          </a:p>
        </p:txBody>
      </p:sp>
    </p:spTree>
    <p:extLst>
      <p:ext uri="{BB962C8B-B14F-4D97-AF65-F5344CB8AC3E}">
        <p14:creationId xmlns:p14="http://schemas.microsoft.com/office/powerpoint/2010/main" val="376114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64F069A-22C5-0E82-BCCA-200850FD850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7A912C6B-28A9-034C-8C17-6831426D63CA}"/>
              </a:ext>
            </a:extLst>
          </p:cNvPr>
          <p:cNvSpPr>
            <a:spLocks noGrp="1" noChangeArrowheads="1"/>
          </p:cNvSpPr>
          <p:nvPr>
            <p:ph type="sldNum" sz="quarter" idx="11"/>
          </p:nvPr>
        </p:nvSpPr>
        <p:spPr>
          <a:ln/>
        </p:spPr>
        <p:txBody>
          <a:bodyPr/>
          <a:lstStyle>
            <a:lvl1pPr>
              <a:defRPr/>
            </a:lvl1pPr>
          </a:lstStyle>
          <a:p>
            <a:pPr>
              <a:defRPr/>
            </a:pPr>
            <a:fld id="{A9BD5532-1BF0-4ADC-883A-07930DE35A0B}" type="slidenum">
              <a:rPr lang="en-US" altLang="en-US"/>
              <a:pPr>
                <a:defRPr/>
              </a:pPr>
              <a:t>‹#›</a:t>
            </a:fld>
            <a:endParaRPr lang="en-US" altLang="en-US"/>
          </a:p>
        </p:txBody>
      </p:sp>
    </p:spTree>
    <p:extLst>
      <p:ext uri="{BB962C8B-B14F-4D97-AF65-F5344CB8AC3E}">
        <p14:creationId xmlns:p14="http://schemas.microsoft.com/office/powerpoint/2010/main" val="6864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F89EF68-E0A9-9F79-10D7-C47A8B3EDD1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FA325BC-25F5-6470-8647-561C9ADBAF5C}"/>
              </a:ext>
            </a:extLst>
          </p:cNvPr>
          <p:cNvSpPr>
            <a:spLocks noGrp="1" noChangeArrowheads="1"/>
          </p:cNvSpPr>
          <p:nvPr>
            <p:ph type="sldNum" sz="quarter" idx="11"/>
          </p:nvPr>
        </p:nvSpPr>
        <p:spPr>
          <a:ln/>
        </p:spPr>
        <p:txBody>
          <a:bodyPr/>
          <a:lstStyle>
            <a:lvl1pPr>
              <a:defRPr/>
            </a:lvl1pPr>
          </a:lstStyle>
          <a:p>
            <a:pPr>
              <a:defRPr/>
            </a:pPr>
            <a:fld id="{3DE4E493-9EBF-4536-8B4E-7A88ABE46080}" type="slidenum">
              <a:rPr lang="en-US" altLang="en-US"/>
              <a:pPr>
                <a:defRPr/>
              </a:pPr>
              <a:t>‹#›</a:t>
            </a:fld>
            <a:endParaRPr lang="en-US" altLang="en-US"/>
          </a:p>
        </p:txBody>
      </p:sp>
    </p:spTree>
    <p:extLst>
      <p:ext uri="{BB962C8B-B14F-4D97-AF65-F5344CB8AC3E}">
        <p14:creationId xmlns:p14="http://schemas.microsoft.com/office/powerpoint/2010/main" val="145401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2B181C8-006E-4804-BAD8-B2379D1B1B5D}" type="slidenum">
              <a:rPr lang="en-US" altLang="en-US" smtClean="0"/>
              <a:pPr>
                <a:defRPr/>
              </a:pPr>
              <a:t>‹#›</a:t>
            </a:fld>
            <a:endParaRPr lang="en-US" altLang="en-US"/>
          </a:p>
        </p:txBody>
      </p:sp>
    </p:spTree>
    <p:extLst>
      <p:ext uri="{BB962C8B-B14F-4D97-AF65-F5344CB8AC3E}">
        <p14:creationId xmlns:p14="http://schemas.microsoft.com/office/powerpoint/2010/main" val="2592437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1DB69A2-6320-AB09-7F3E-61394DD0F5E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B1694B9-8238-9E84-D2C0-7C9B24831940}"/>
              </a:ext>
            </a:extLst>
          </p:cNvPr>
          <p:cNvSpPr>
            <a:spLocks noGrp="1" noChangeArrowheads="1"/>
          </p:cNvSpPr>
          <p:nvPr>
            <p:ph type="sldNum" sz="quarter" idx="11"/>
          </p:nvPr>
        </p:nvSpPr>
        <p:spPr>
          <a:ln/>
        </p:spPr>
        <p:txBody>
          <a:bodyPr/>
          <a:lstStyle>
            <a:lvl1pPr>
              <a:defRPr/>
            </a:lvl1pPr>
          </a:lstStyle>
          <a:p>
            <a:pPr>
              <a:defRPr/>
            </a:pPr>
            <a:fld id="{7512E4B8-0F1A-406E-9A9B-CE4FA0FD74B1}" type="slidenum">
              <a:rPr lang="en-US" altLang="en-US"/>
              <a:pPr>
                <a:defRPr/>
              </a:pPr>
              <a:t>‹#›</a:t>
            </a:fld>
            <a:endParaRPr lang="en-US" altLang="en-US"/>
          </a:p>
        </p:txBody>
      </p:sp>
    </p:spTree>
    <p:extLst>
      <p:ext uri="{BB962C8B-B14F-4D97-AF65-F5344CB8AC3E}">
        <p14:creationId xmlns:p14="http://schemas.microsoft.com/office/powerpoint/2010/main" val="1606693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E9894D8-B66B-749D-507E-6CA0C857C13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3F4D39DC-EC66-472A-E69C-C9F806FC9F58}"/>
              </a:ext>
            </a:extLst>
          </p:cNvPr>
          <p:cNvSpPr>
            <a:spLocks noGrp="1" noChangeArrowheads="1"/>
          </p:cNvSpPr>
          <p:nvPr>
            <p:ph type="sldNum" sz="quarter" idx="11"/>
          </p:nvPr>
        </p:nvSpPr>
        <p:spPr>
          <a:ln/>
        </p:spPr>
        <p:txBody>
          <a:bodyPr/>
          <a:lstStyle>
            <a:lvl1pPr>
              <a:defRPr/>
            </a:lvl1pPr>
          </a:lstStyle>
          <a:p>
            <a:pPr>
              <a:defRPr/>
            </a:pPr>
            <a:fld id="{23D993D7-EB97-4B0A-9597-F6D1F7A8A894}" type="slidenum">
              <a:rPr lang="en-US" altLang="en-US"/>
              <a:pPr>
                <a:defRPr/>
              </a:pPr>
              <a:t>‹#›</a:t>
            </a:fld>
            <a:endParaRPr lang="en-US" altLang="en-US"/>
          </a:p>
        </p:txBody>
      </p:sp>
    </p:spTree>
    <p:extLst>
      <p:ext uri="{BB962C8B-B14F-4D97-AF65-F5344CB8AC3E}">
        <p14:creationId xmlns:p14="http://schemas.microsoft.com/office/powerpoint/2010/main" val="362293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B78C3D0-EB2D-F20F-C19F-5ACD7AE7E14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03B6FD7E-FF6E-B24C-93D2-3AD0EFA1357C}"/>
              </a:ext>
            </a:extLst>
          </p:cNvPr>
          <p:cNvSpPr>
            <a:spLocks noGrp="1" noChangeArrowheads="1"/>
          </p:cNvSpPr>
          <p:nvPr>
            <p:ph type="sldNum" sz="quarter" idx="11"/>
          </p:nvPr>
        </p:nvSpPr>
        <p:spPr>
          <a:ln/>
        </p:spPr>
        <p:txBody>
          <a:bodyPr/>
          <a:lstStyle>
            <a:lvl1pPr>
              <a:defRPr/>
            </a:lvl1pPr>
          </a:lstStyle>
          <a:p>
            <a:pPr>
              <a:defRPr/>
            </a:pPr>
            <a:fld id="{77AF0C81-54D5-4C0F-BF83-26EEF693B4E1}" type="slidenum">
              <a:rPr lang="en-US" altLang="en-US"/>
              <a:pPr>
                <a:defRPr/>
              </a:pPr>
              <a:t>‹#›</a:t>
            </a:fld>
            <a:endParaRPr lang="en-US" altLang="en-US"/>
          </a:p>
        </p:txBody>
      </p:sp>
    </p:spTree>
    <p:extLst>
      <p:ext uri="{BB962C8B-B14F-4D97-AF65-F5344CB8AC3E}">
        <p14:creationId xmlns:p14="http://schemas.microsoft.com/office/powerpoint/2010/main" val="2206289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234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5" name="Rectangle 7"/>
          <p:cNvSpPr>
            <a:spLocks noGrp="1" noChangeArrowheads="1"/>
          </p:cNvSpPr>
          <p:nvPr>
            <p:ph type="sldNum" sz="quarter" idx="11"/>
          </p:nvPr>
        </p:nvSpPr>
        <p:spPr>
          <a:ln/>
        </p:spPr>
        <p:txBody>
          <a:bodyPr/>
          <a:lstStyle>
            <a:lvl1pPr>
              <a:defRPr/>
            </a:lvl1pPr>
          </a:lstStyle>
          <a:p>
            <a:pPr>
              <a:defRPr/>
            </a:pPr>
            <a:fld id="{ECE33212-B37D-4378-8BAE-748FA5B372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5132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5" name="Rectangle 7"/>
          <p:cNvSpPr>
            <a:spLocks noGrp="1" noChangeArrowheads="1"/>
          </p:cNvSpPr>
          <p:nvPr>
            <p:ph type="sldNum" sz="quarter" idx="11"/>
          </p:nvPr>
        </p:nvSpPr>
        <p:spPr>
          <a:ln/>
        </p:spPr>
        <p:txBody>
          <a:bodyPr/>
          <a:lstStyle>
            <a:lvl1pPr>
              <a:defRPr/>
            </a:lvl1pPr>
          </a:lstStyle>
          <a:p>
            <a:pPr>
              <a:defRPr/>
            </a:pPr>
            <a:fld id="{AEC16F0D-2289-4732-BBED-27F5B05222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5840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5" name="Rectangle 7"/>
          <p:cNvSpPr>
            <a:spLocks noGrp="1" noChangeArrowheads="1"/>
          </p:cNvSpPr>
          <p:nvPr>
            <p:ph type="sldNum" sz="quarter" idx="11"/>
          </p:nvPr>
        </p:nvSpPr>
        <p:spPr>
          <a:ln/>
        </p:spPr>
        <p:txBody>
          <a:bodyPr/>
          <a:lstStyle>
            <a:lvl1pPr>
              <a:defRPr/>
            </a:lvl1pPr>
          </a:lstStyle>
          <a:p>
            <a:pPr>
              <a:defRPr/>
            </a:pPr>
            <a:fld id="{72B3F140-A880-4EEC-AA53-3C2CDDECC4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6249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6" name="Rectangle 7"/>
          <p:cNvSpPr>
            <a:spLocks noGrp="1" noChangeArrowheads="1"/>
          </p:cNvSpPr>
          <p:nvPr>
            <p:ph type="sldNum" sz="quarter" idx="11"/>
          </p:nvPr>
        </p:nvSpPr>
        <p:spPr>
          <a:ln/>
        </p:spPr>
        <p:txBody>
          <a:bodyPr/>
          <a:lstStyle>
            <a:lvl1pPr>
              <a:defRPr/>
            </a:lvl1pPr>
          </a:lstStyle>
          <a:p>
            <a:pPr>
              <a:defRPr/>
            </a:pPr>
            <a:fld id="{BBD7DC94-6823-44FE-8D46-729E9F2EB9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3651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8" name="Rectangle 7"/>
          <p:cNvSpPr>
            <a:spLocks noGrp="1" noChangeArrowheads="1"/>
          </p:cNvSpPr>
          <p:nvPr>
            <p:ph type="sldNum" sz="quarter" idx="11"/>
          </p:nvPr>
        </p:nvSpPr>
        <p:spPr>
          <a:ln/>
        </p:spPr>
        <p:txBody>
          <a:bodyPr/>
          <a:lstStyle>
            <a:lvl1pPr>
              <a:defRPr/>
            </a:lvl1pPr>
          </a:lstStyle>
          <a:p>
            <a:pPr>
              <a:defRPr/>
            </a:pPr>
            <a:fld id="{2C7302F3-4BCF-4B22-B04F-BF3C4BBCD0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15071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4" name="Rectangle 7"/>
          <p:cNvSpPr>
            <a:spLocks noGrp="1" noChangeArrowheads="1"/>
          </p:cNvSpPr>
          <p:nvPr>
            <p:ph type="sldNum" sz="quarter" idx="11"/>
          </p:nvPr>
        </p:nvSpPr>
        <p:spPr>
          <a:ln/>
        </p:spPr>
        <p:txBody>
          <a:bodyPr/>
          <a:lstStyle>
            <a:lvl1pPr>
              <a:defRPr/>
            </a:lvl1pPr>
          </a:lstStyle>
          <a:p>
            <a:pPr>
              <a:defRPr/>
            </a:pPr>
            <a:fld id="{90960159-AFE9-4D12-B751-BC4DA5AF9B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708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A434E-6F8B-4BF4-AFE2-862514621041}" type="datetimeFigureOut">
              <a:rPr lang="tr-TR" smtClean="0"/>
              <a:t>28.05.2025</a:t>
            </a:fld>
            <a:endParaRPr lang="tr-TR"/>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C317369-3EE0-4751-9275-6EF19EA38AF6}" type="slidenum">
              <a:rPr lang="en-US" altLang="en-US" smtClean="0"/>
              <a:pPr>
                <a:defRPr/>
              </a:pPr>
              <a:t>‹#›</a:t>
            </a:fld>
            <a:endParaRPr lang="en-US" altLang="en-US"/>
          </a:p>
        </p:txBody>
      </p:sp>
    </p:spTree>
    <p:extLst>
      <p:ext uri="{BB962C8B-B14F-4D97-AF65-F5344CB8AC3E}">
        <p14:creationId xmlns:p14="http://schemas.microsoft.com/office/powerpoint/2010/main" val="1869395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3" name="Rectangle 7"/>
          <p:cNvSpPr>
            <a:spLocks noGrp="1" noChangeArrowheads="1"/>
          </p:cNvSpPr>
          <p:nvPr>
            <p:ph type="sldNum" sz="quarter" idx="11"/>
          </p:nvPr>
        </p:nvSpPr>
        <p:spPr>
          <a:ln/>
        </p:spPr>
        <p:txBody>
          <a:bodyPr/>
          <a:lstStyle>
            <a:lvl1pPr>
              <a:defRPr/>
            </a:lvl1pPr>
          </a:lstStyle>
          <a:p>
            <a:pPr>
              <a:defRPr/>
            </a:pPr>
            <a:fld id="{A32BEBE4-28F4-4EA3-89D0-80553E92CD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16278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6" name="Rectangle 7"/>
          <p:cNvSpPr>
            <a:spLocks noGrp="1" noChangeArrowheads="1"/>
          </p:cNvSpPr>
          <p:nvPr>
            <p:ph type="sldNum" sz="quarter" idx="11"/>
          </p:nvPr>
        </p:nvSpPr>
        <p:spPr>
          <a:ln/>
        </p:spPr>
        <p:txBody>
          <a:bodyPr/>
          <a:lstStyle>
            <a:lvl1pPr>
              <a:defRPr/>
            </a:lvl1pPr>
          </a:lstStyle>
          <a:p>
            <a:pPr>
              <a:defRPr/>
            </a:pPr>
            <a:fld id="{2E29299C-D710-4A7D-A5FB-896D51920F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3725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6" name="Rectangle 7"/>
          <p:cNvSpPr>
            <a:spLocks noGrp="1" noChangeArrowheads="1"/>
          </p:cNvSpPr>
          <p:nvPr>
            <p:ph type="sldNum" sz="quarter" idx="11"/>
          </p:nvPr>
        </p:nvSpPr>
        <p:spPr>
          <a:ln/>
        </p:spPr>
        <p:txBody>
          <a:bodyPr/>
          <a:lstStyle>
            <a:lvl1pPr>
              <a:defRPr/>
            </a:lvl1pPr>
          </a:lstStyle>
          <a:p>
            <a:pPr>
              <a:defRPr/>
            </a:pPr>
            <a:fld id="{A345D141-B784-4F38-8C84-64B902FE1A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009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5" name="Rectangle 7"/>
          <p:cNvSpPr>
            <a:spLocks noGrp="1" noChangeArrowheads="1"/>
          </p:cNvSpPr>
          <p:nvPr>
            <p:ph type="sldNum" sz="quarter" idx="11"/>
          </p:nvPr>
        </p:nvSpPr>
        <p:spPr>
          <a:ln/>
        </p:spPr>
        <p:txBody>
          <a:bodyPr/>
          <a:lstStyle>
            <a:lvl1pPr>
              <a:defRPr/>
            </a:lvl1pPr>
          </a:lstStyle>
          <a:p>
            <a:pPr>
              <a:defRPr/>
            </a:pPr>
            <a:fld id="{E6FA1642-2209-4602-9322-AB71E812EAF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2594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622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62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                                         Speech and Language Processing - Jurafsky and Martin       </a:t>
            </a:r>
          </a:p>
        </p:txBody>
      </p:sp>
      <p:sp>
        <p:nvSpPr>
          <p:cNvPr id="5" name="Rectangle 7"/>
          <p:cNvSpPr>
            <a:spLocks noGrp="1" noChangeArrowheads="1"/>
          </p:cNvSpPr>
          <p:nvPr>
            <p:ph type="sldNum" sz="quarter" idx="11"/>
          </p:nvPr>
        </p:nvSpPr>
        <p:spPr>
          <a:ln/>
        </p:spPr>
        <p:txBody>
          <a:bodyPr/>
          <a:lstStyle>
            <a:lvl1pPr>
              <a:defRPr/>
            </a:lvl1pPr>
          </a:lstStyle>
          <a:p>
            <a:pPr>
              <a:defRPr/>
            </a:pPr>
            <a:fld id="{E77DD439-F5C3-4192-97BE-01368FD5DEF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0548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00E49D3A-5452-A240-34DC-F4C94CBB6A7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9552E801-C65A-90FE-CF6E-48097C5FF567}"/>
              </a:ext>
            </a:extLst>
          </p:cNvPr>
          <p:cNvSpPr>
            <a:spLocks noGrp="1" noChangeArrowheads="1"/>
          </p:cNvSpPr>
          <p:nvPr>
            <p:ph type="sldNum" sz="quarter" idx="11"/>
          </p:nvPr>
        </p:nvSpPr>
        <p:spPr>
          <a:ln/>
        </p:spPr>
        <p:txBody>
          <a:bodyPr/>
          <a:lstStyle>
            <a:lvl1pPr>
              <a:defRPr/>
            </a:lvl1pPr>
          </a:lstStyle>
          <a:p>
            <a:pPr>
              <a:defRPr/>
            </a:pPr>
            <a:fld id="{B31446CB-9CF0-4A65-BAFE-A0376381E89F}" type="slidenum">
              <a:rPr lang="en-US" altLang="en-US"/>
              <a:pPr>
                <a:defRPr/>
              </a:pPr>
              <a:t>‹#›</a:t>
            </a:fld>
            <a:endParaRPr lang="en-US" altLang="en-US"/>
          </a:p>
        </p:txBody>
      </p:sp>
    </p:spTree>
    <p:extLst>
      <p:ext uri="{BB962C8B-B14F-4D97-AF65-F5344CB8AC3E}">
        <p14:creationId xmlns:p14="http://schemas.microsoft.com/office/powerpoint/2010/main" val="4093294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3E8BC04-7EAB-BAAF-7599-7A2374C2232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B111F9F9-C83C-6134-48A0-B047D08D4278}"/>
              </a:ext>
            </a:extLst>
          </p:cNvPr>
          <p:cNvSpPr>
            <a:spLocks noGrp="1" noChangeArrowheads="1"/>
          </p:cNvSpPr>
          <p:nvPr>
            <p:ph type="sldNum" sz="quarter" idx="11"/>
          </p:nvPr>
        </p:nvSpPr>
        <p:spPr>
          <a:ln/>
        </p:spPr>
        <p:txBody>
          <a:bodyPr/>
          <a:lstStyle>
            <a:lvl1pPr>
              <a:defRPr/>
            </a:lvl1pPr>
          </a:lstStyle>
          <a:p>
            <a:pPr>
              <a:defRPr/>
            </a:pPr>
            <a:fld id="{62B181C8-006E-4804-BAD8-B2379D1B1B5D}" type="slidenum">
              <a:rPr lang="en-US" altLang="en-US"/>
              <a:pPr>
                <a:defRPr/>
              </a:pPr>
              <a:t>‹#›</a:t>
            </a:fld>
            <a:endParaRPr lang="en-US" altLang="en-US"/>
          </a:p>
        </p:txBody>
      </p:sp>
    </p:spTree>
    <p:extLst>
      <p:ext uri="{BB962C8B-B14F-4D97-AF65-F5344CB8AC3E}">
        <p14:creationId xmlns:p14="http://schemas.microsoft.com/office/powerpoint/2010/main" val="1190361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a:extLst>
              <a:ext uri="{FF2B5EF4-FFF2-40B4-BE49-F238E27FC236}">
                <a16:creationId xmlns:a16="http://schemas.microsoft.com/office/drawing/2014/main" id="{CC4CA7FD-A5CF-384E-B97C-742CA5D617D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27022901-591C-2287-9CD2-CC72B8D5FFD6}"/>
              </a:ext>
            </a:extLst>
          </p:cNvPr>
          <p:cNvSpPr>
            <a:spLocks noGrp="1" noChangeArrowheads="1"/>
          </p:cNvSpPr>
          <p:nvPr>
            <p:ph type="sldNum" sz="quarter" idx="11"/>
          </p:nvPr>
        </p:nvSpPr>
        <p:spPr>
          <a:ln/>
        </p:spPr>
        <p:txBody>
          <a:bodyPr/>
          <a:lstStyle>
            <a:lvl1pPr>
              <a:defRPr/>
            </a:lvl1pPr>
          </a:lstStyle>
          <a:p>
            <a:pPr>
              <a:defRPr/>
            </a:pPr>
            <a:fld id="{3C317369-3EE0-4751-9275-6EF19EA38AF6}" type="slidenum">
              <a:rPr lang="en-US" altLang="en-US"/>
              <a:pPr>
                <a:defRPr/>
              </a:pPr>
              <a:t>‹#›</a:t>
            </a:fld>
            <a:endParaRPr lang="en-US" altLang="en-US"/>
          </a:p>
        </p:txBody>
      </p:sp>
    </p:spTree>
    <p:extLst>
      <p:ext uri="{BB962C8B-B14F-4D97-AF65-F5344CB8AC3E}">
        <p14:creationId xmlns:p14="http://schemas.microsoft.com/office/powerpoint/2010/main" val="959263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D09FB04-E864-B475-1880-19641CAB0785}"/>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9A0BEF4-9B41-586A-37D6-A2276F3C1BD8}"/>
              </a:ext>
            </a:extLst>
          </p:cNvPr>
          <p:cNvSpPr>
            <a:spLocks noGrp="1" noChangeArrowheads="1"/>
          </p:cNvSpPr>
          <p:nvPr>
            <p:ph type="sldNum" sz="quarter" idx="11"/>
          </p:nvPr>
        </p:nvSpPr>
        <p:spPr>
          <a:ln/>
        </p:spPr>
        <p:txBody>
          <a:bodyPr/>
          <a:lstStyle>
            <a:lvl1pPr>
              <a:defRPr/>
            </a:lvl1pPr>
          </a:lstStyle>
          <a:p>
            <a:pPr>
              <a:defRPr/>
            </a:pPr>
            <a:fld id="{926EF11E-C67F-4E20-B353-AA1FD07343DD}" type="slidenum">
              <a:rPr lang="en-US" altLang="en-US"/>
              <a:pPr>
                <a:defRPr/>
              </a:pPr>
              <a:t>‹#›</a:t>
            </a:fld>
            <a:endParaRPr lang="en-US" altLang="en-US"/>
          </a:p>
        </p:txBody>
      </p:sp>
    </p:spTree>
    <p:extLst>
      <p:ext uri="{BB962C8B-B14F-4D97-AF65-F5344CB8AC3E}">
        <p14:creationId xmlns:p14="http://schemas.microsoft.com/office/powerpoint/2010/main" val="3406200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837F23D-8D5D-D20A-2928-45586E9BF6F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65BBB86F-9EC1-1BB5-40DB-FF15A0442822}"/>
              </a:ext>
            </a:extLst>
          </p:cNvPr>
          <p:cNvSpPr>
            <a:spLocks noGrp="1" noChangeArrowheads="1"/>
          </p:cNvSpPr>
          <p:nvPr>
            <p:ph type="sldNum" sz="quarter" idx="11"/>
          </p:nvPr>
        </p:nvSpPr>
        <p:spPr>
          <a:ln/>
        </p:spPr>
        <p:txBody>
          <a:bodyPr/>
          <a:lstStyle>
            <a:lvl1pPr>
              <a:defRPr/>
            </a:lvl1pPr>
          </a:lstStyle>
          <a:p>
            <a:pPr>
              <a:defRPr/>
            </a:pPr>
            <a:fld id="{1ABE9D4D-1050-4A3E-BA28-78C3021E37D7}" type="slidenum">
              <a:rPr lang="en-US" altLang="en-US"/>
              <a:pPr>
                <a:defRPr/>
              </a:pPr>
              <a:t>‹#›</a:t>
            </a:fld>
            <a:endParaRPr lang="en-US" altLang="en-US"/>
          </a:p>
        </p:txBody>
      </p:sp>
    </p:spTree>
    <p:extLst>
      <p:ext uri="{BB962C8B-B14F-4D97-AF65-F5344CB8AC3E}">
        <p14:creationId xmlns:p14="http://schemas.microsoft.com/office/powerpoint/2010/main" val="16847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A434E-6F8B-4BF4-AFE2-862514621041}" type="datetimeFigureOut">
              <a:rPr lang="tr-TR" smtClean="0"/>
              <a:t>28.05.2025</a:t>
            </a:fld>
            <a:endParaRPr lang="tr-TR"/>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26EF11E-C67F-4E20-B353-AA1FD07343DD}" type="slidenum">
              <a:rPr lang="en-US" altLang="en-US" smtClean="0"/>
              <a:pPr>
                <a:defRPr/>
              </a:pPr>
              <a:t>‹#›</a:t>
            </a:fld>
            <a:endParaRPr lang="en-US" altLang="en-US"/>
          </a:p>
        </p:txBody>
      </p:sp>
    </p:spTree>
    <p:extLst>
      <p:ext uri="{BB962C8B-B14F-4D97-AF65-F5344CB8AC3E}">
        <p14:creationId xmlns:p14="http://schemas.microsoft.com/office/powerpoint/2010/main" val="514900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D1FD9F8-A377-99AA-D883-ACC643501E0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3AFAE5D0-5123-9727-40C8-AC946BB35B4A}"/>
              </a:ext>
            </a:extLst>
          </p:cNvPr>
          <p:cNvSpPr>
            <a:spLocks noGrp="1" noChangeArrowheads="1"/>
          </p:cNvSpPr>
          <p:nvPr>
            <p:ph type="sldNum" sz="quarter" idx="11"/>
          </p:nvPr>
        </p:nvSpPr>
        <p:spPr>
          <a:ln/>
        </p:spPr>
        <p:txBody>
          <a:bodyPr/>
          <a:lstStyle>
            <a:lvl1pPr>
              <a:defRPr/>
            </a:lvl1pPr>
          </a:lstStyle>
          <a:p>
            <a:pPr>
              <a:defRPr/>
            </a:pPr>
            <a:fld id="{1CD3BEA8-3A50-4488-B803-5CFC9CD16AD8}" type="slidenum">
              <a:rPr lang="en-US" altLang="en-US"/>
              <a:pPr>
                <a:defRPr/>
              </a:pPr>
              <a:t>‹#›</a:t>
            </a:fld>
            <a:endParaRPr lang="en-US" altLang="en-US"/>
          </a:p>
        </p:txBody>
      </p:sp>
    </p:spTree>
    <p:extLst>
      <p:ext uri="{BB962C8B-B14F-4D97-AF65-F5344CB8AC3E}">
        <p14:creationId xmlns:p14="http://schemas.microsoft.com/office/powerpoint/2010/main" val="3325279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64F069A-22C5-0E82-BCCA-200850FD850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7A912C6B-28A9-034C-8C17-6831426D63CA}"/>
              </a:ext>
            </a:extLst>
          </p:cNvPr>
          <p:cNvSpPr>
            <a:spLocks noGrp="1" noChangeArrowheads="1"/>
          </p:cNvSpPr>
          <p:nvPr>
            <p:ph type="sldNum" sz="quarter" idx="11"/>
          </p:nvPr>
        </p:nvSpPr>
        <p:spPr>
          <a:ln/>
        </p:spPr>
        <p:txBody>
          <a:bodyPr/>
          <a:lstStyle>
            <a:lvl1pPr>
              <a:defRPr/>
            </a:lvl1pPr>
          </a:lstStyle>
          <a:p>
            <a:pPr>
              <a:defRPr/>
            </a:pPr>
            <a:fld id="{A9BD5532-1BF0-4ADC-883A-07930DE35A0B}" type="slidenum">
              <a:rPr lang="en-US" altLang="en-US"/>
              <a:pPr>
                <a:defRPr/>
              </a:pPr>
              <a:t>‹#›</a:t>
            </a:fld>
            <a:endParaRPr lang="en-US" altLang="en-US"/>
          </a:p>
        </p:txBody>
      </p:sp>
    </p:spTree>
    <p:extLst>
      <p:ext uri="{BB962C8B-B14F-4D97-AF65-F5344CB8AC3E}">
        <p14:creationId xmlns:p14="http://schemas.microsoft.com/office/powerpoint/2010/main" val="2088126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2F89EF68-E0A9-9F79-10D7-C47A8B3EDD1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FA325BC-25F5-6470-8647-561C9ADBAF5C}"/>
              </a:ext>
            </a:extLst>
          </p:cNvPr>
          <p:cNvSpPr>
            <a:spLocks noGrp="1" noChangeArrowheads="1"/>
          </p:cNvSpPr>
          <p:nvPr>
            <p:ph type="sldNum" sz="quarter" idx="11"/>
          </p:nvPr>
        </p:nvSpPr>
        <p:spPr>
          <a:ln/>
        </p:spPr>
        <p:txBody>
          <a:bodyPr/>
          <a:lstStyle>
            <a:lvl1pPr>
              <a:defRPr/>
            </a:lvl1pPr>
          </a:lstStyle>
          <a:p>
            <a:pPr>
              <a:defRPr/>
            </a:pPr>
            <a:fld id="{3DE4E493-9EBF-4536-8B4E-7A88ABE46080}" type="slidenum">
              <a:rPr lang="en-US" altLang="en-US"/>
              <a:pPr>
                <a:defRPr/>
              </a:pPr>
              <a:t>‹#›</a:t>
            </a:fld>
            <a:endParaRPr lang="en-US" altLang="en-US"/>
          </a:p>
        </p:txBody>
      </p:sp>
    </p:spTree>
    <p:extLst>
      <p:ext uri="{BB962C8B-B14F-4D97-AF65-F5344CB8AC3E}">
        <p14:creationId xmlns:p14="http://schemas.microsoft.com/office/powerpoint/2010/main" val="1468557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a:extLst>
              <a:ext uri="{FF2B5EF4-FFF2-40B4-BE49-F238E27FC236}">
                <a16:creationId xmlns:a16="http://schemas.microsoft.com/office/drawing/2014/main" id="{B1DB69A2-6320-AB09-7F3E-61394DD0F5E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B1694B9-8238-9E84-D2C0-7C9B24831940}"/>
              </a:ext>
            </a:extLst>
          </p:cNvPr>
          <p:cNvSpPr>
            <a:spLocks noGrp="1" noChangeArrowheads="1"/>
          </p:cNvSpPr>
          <p:nvPr>
            <p:ph type="sldNum" sz="quarter" idx="11"/>
          </p:nvPr>
        </p:nvSpPr>
        <p:spPr>
          <a:ln/>
        </p:spPr>
        <p:txBody>
          <a:bodyPr/>
          <a:lstStyle>
            <a:lvl1pPr>
              <a:defRPr/>
            </a:lvl1pPr>
          </a:lstStyle>
          <a:p>
            <a:pPr>
              <a:defRPr/>
            </a:pPr>
            <a:fld id="{7512E4B8-0F1A-406E-9A9B-CE4FA0FD74B1}" type="slidenum">
              <a:rPr lang="en-US" altLang="en-US"/>
              <a:pPr>
                <a:defRPr/>
              </a:pPr>
              <a:t>‹#›</a:t>
            </a:fld>
            <a:endParaRPr lang="en-US" altLang="en-US"/>
          </a:p>
        </p:txBody>
      </p:sp>
    </p:spTree>
    <p:extLst>
      <p:ext uri="{BB962C8B-B14F-4D97-AF65-F5344CB8AC3E}">
        <p14:creationId xmlns:p14="http://schemas.microsoft.com/office/powerpoint/2010/main" val="595568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E9894D8-B66B-749D-507E-6CA0C857C13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3F4D39DC-EC66-472A-E69C-C9F806FC9F58}"/>
              </a:ext>
            </a:extLst>
          </p:cNvPr>
          <p:cNvSpPr>
            <a:spLocks noGrp="1" noChangeArrowheads="1"/>
          </p:cNvSpPr>
          <p:nvPr>
            <p:ph type="sldNum" sz="quarter" idx="11"/>
          </p:nvPr>
        </p:nvSpPr>
        <p:spPr>
          <a:ln/>
        </p:spPr>
        <p:txBody>
          <a:bodyPr/>
          <a:lstStyle>
            <a:lvl1pPr>
              <a:defRPr/>
            </a:lvl1pPr>
          </a:lstStyle>
          <a:p>
            <a:pPr>
              <a:defRPr/>
            </a:pPr>
            <a:fld id="{23D993D7-EB97-4B0A-9597-F6D1F7A8A894}" type="slidenum">
              <a:rPr lang="en-US" altLang="en-US"/>
              <a:pPr>
                <a:defRPr/>
              </a:pPr>
              <a:t>‹#›</a:t>
            </a:fld>
            <a:endParaRPr lang="en-US" altLang="en-US"/>
          </a:p>
        </p:txBody>
      </p:sp>
    </p:spTree>
    <p:extLst>
      <p:ext uri="{BB962C8B-B14F-4D97-AF65-F5344CB8AC3E}">
        <p14:creationId xmlns:p14="http://schemas.microsoft.com/office/powerpoint/2010/main" val="1872334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622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622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B78C3D0-EB2D-F20F-C19F-5ACD7AE7E14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03B6FD7E-FF6E-B24C-93D2-3AD0EFA1357C}"/>
              </a:ext>
            </a:extLst>
          </p:cNvPr>
          <p:cNvSpPr>
            <a:spLocks noGrp="1" noChangeArrowheads="1"/>
          </p:cNvSpPr>
          <p:nvPr>
            <p:ph type="sldNum" sz="quarter" idx="11"/>
          </p:nvPr>
        </p:nvSpPr>
        <p:spPr>
          <a:ln/>
        </p:spPr>
        <p:txBody>
          <a:bodyPr/>
          <a:lstStyle>
            <a:lvl1pPr>
              <a:defRPr/>
            </a:lvl1pPr>
          </a:lstStyle>
          <a:p>
            <a:pPr>
              <a:defRPr/>
            </a:pPr>
            <a:fld id="{77AF0C81-54D5-4C0F-BF83-26EEF693B4E1}" type="slidenum">
              <a:rPr lang="en-US" altLang="en-US"/>
              <a:pPr>
                <a:defRPr/>
              </a:pPr>
              <a:t>‹#›</a:t>
            </a:fld>
            <a:endParaRPr lang="en-US" altLang="en-US"/>
          </a:p>
        </p:txBody>
      </p:sp>
    </p:spTree>
    <p:extLst>
      <p:ext uri="{BB962C8B-B14F-4D97-AF65-F5344CB8AC3E}">
        <p14:creationId xmlns:p14="http://schemas.microsoft.com/office/powerpoint/2010/main" val="1825972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6"/>
            <a:ext cx="9144000" cy="926976"/>
          </a:xfrm>
        </p:spPr>
        <p:txBody>
          <a:bodyPr>
            <a:normAutofit/>
          </a:bodyPr>
          <a:lstStyle>
            <a:lvl1pPr>
              <a:defRPr sz="2912">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51522" y="1844828"/>
            <a:ext cx="8712968" cy="4736177"/>
          </a:xfrm>
        </p:spPr>
        <p:txBody>
          <a:bodyPr/>
          <a:lstStyle>
            <a:lvl1pPr marL="191210" indent="-191210">
              <a:buClr>
                <a:schemeClr val="tx2"/>
              </a:buClr>
              <a:buSzPct val="90000"/>
              <a:buFont typeface="Palatino Linotype" panose="02040502050505030304" pitchFamily="18" charset="0"/>
              <a:buChar char="•"/>
              <a:defRPr sz="1324">
                <a:latin typeface="Palatino Linotype" panose="02040502050505030304" pitchFamily="18" charset="0"/>
              </a:defRPr>
            </a:lvl1pPr>
            <a:lvl2pPr marL="418142" indent="-150237">
              <a:buClr>
                <a:schemeClr val="tx2"/>
              </a:buClr>
              <a:buSzPct val="90000"/>
              <a:buFont typeface="Wingdings" panose="05000000000000000000" pitchFamily="2" charset="2"/>
              <a:buChar char="§"/>
              <a:defRPr sz="1191">
                <a:latin typeface="Palatino Linotype" panose="02040502050505030304" pitchFamily="18" charset="0"/>
              </a:defRPr>
            </a:lvl2pPr>
            <a:lvl3pPr marL="644023" indent="-153389">
              <a:buClr>
                <a:schemeClr val="tx2"/>
              </a:buClr>
              <a:buFont typeface="Courier New" panose="02070309020205020404" pitchFamily="49" charset="0"/>
              <a:buChar char="o"/>
              <a:defRPr sz="1059">
                <a:latin typeface="Palatino Linotype" panose="02040502050505030304" pitchFamily="18" charset="0"/>
              </a:defRPr>
            </a:lvl3pPr>
            <a:lvl4pPr marL="829980" indent="-147085">
              <a:buClr>
                <a:schemeClr val="tx2"/>
              </a:buClr>
              <a:defRPr sz="926">
                <a:latin typeface="Palatino Linotype" panose="02040502050505030304" pitchFamily="18" charset="0"/>
              </a:defRPr>
            </a:lvl4pPr>
            <a:lvl5pPr marL="946598" indent="-116618">
              <a:buClr>
                <a:schemeClr val="tx2"/>
              </a:buClr>
              <a:defRPr sz="794">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100393" y="6581003"/>
            <a:ext cx="1008112" cy="214546"/>
          </a:xfrm>
          <a:prstGeom prst="rect">
            <a:avLst/>
          </a:prstGeom>
          <a:noFill/>
        </p:spPr>
        <p:txBody>
          <a:bodyPr wrap="square" rtlCol="0">
            <a:spAutoFit/>
          </a:bodyPr>
          <a:lstStyle/>
          <a:p>
            <a:pPr algn="r"/>
            <a:fld id="{00102D1B-0293-4647-B4E5-AE469158D403}" type="slidenum">
              <a:rPr lang="en-US" sz="794" smtClean="0">
                <a:solidFill>
                  <a:schemeClr val="bg1">
                    <a:lumMod val="50000"/>
                  </a:schemeClr>
                </a:solidFill>
              </a:rPr>
              <a:pPr algn="r"/>
              <a:t>‹#›</a:t>
            </a:fld>
            <a:endParaRPr lang="en-US" sz="662" dirty="0">
              <a:solidFill>
                <a:schemeClr val="bg1">
                  <a:lumMod val="50000"/>
                </a:schemeClr>
              </a:solidFill>
            </a:endParaRPr>
          </a:p>
        </p:txBody>
      </p:sp>
      <p:grpSp>
        <p:nvGrpSpPr>
          <p:cNvPr id="12" name="Group 11"/>
          <p:cNvGrpSpPr/>
          <p:nvPr userDrawn="1"/>
        </p:nvGrpSpPr>
        <p:grpSpPr>
          <a:xfrm>
            <a:off x="1" y="-27384"/>
            <a:ext cx="9137405" cy="288032"/>
            <a:chOff x="0" y="-27384"/>
            <a:chExt cx="9137405" cy="288032"/>
          </a:xfrm>
        </p:grpSpPr>
        <p:sp>
          <p:nvSpPr>
            <p:cNvPr id="13" name="TextBox 12"/>
            <p:cNvSpPr txBox="1"/>
            <p:nvPr userDrawn="1"/>
          </p:nvSpPr>
          <p:spPr>
            <a:xfrm>
              <a:off x="0" y="-27384"/>
              <a:ext cx="9137405" cy="234808"/>
            </a:xfrm>
            <a:prstGeom prst="rect">
              <a:avLst/>
            </a:prstGeom>
            <a:noFill/>
          </p:spPr>
          <p:txBody>
            <a:bodyPr wrap="square" rtlCol="0">
              <a:spAutoFit/>
            </a:bodyPr>
            <a:lstStyle/>
            <a:p>
              <a:pPr algn="r"/>
              <a:r>
                <a:rPr lang="en-US" sz="926" b="1" i="1" baseline="0" dirty="0">
                  <a:latin typeface="Palatino Linotype" panose="02040502050505030304" pitchFamily="18" charset="0"/>
                </a:rPr>
                <a:t>CS 404/504, Fall 2021</a:t>
              </a:r>
              <a:endParaRPr lang="en-US" sz="926"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userDrawn="1"/>
        </p:nvCxnSpPr>
        <p:spPr>
          <a:xfrm>
            <a:off x="251522" y="1340768"/>
            <a:ext cx="8712968"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51522" y="1332297"/>
            <a:ext cx="5629715" cy="309082"/>
          </a:xfrm>
        </p:spPr>
        <p:txBody>
          <a:bodyPr>
            <a:normAutofit/>
          </a:bodyPr>
          <a:lstStyle>
            <a:lvl1pPr marL="0" indent="0">
              <a:buNone/>
              <a:defRPr sz="926" i="1">
                <a:latin typeface="Palatino Linotype" panose="02040502050505030304" pitchFamily="18" charset="0"/>
              </a:defRPr>
            </a:lvl1pPr>
            <a:lvl2pPr marL="457015" indent="-154440">
              <a:defRPr sz="1191">
                <a:latin typeface="Palatino Linotype" panose="02040502050505030304" pitchFamily="18" charset="0"/>
              </a:defRPr>
            </a:lvl2pPr>
            <a:lvl3pPr marL="682895" indent="-155490">
              <a:buFont typeface="Wingdings" panose="05000000000000000000" pitchFamily="2" charset="2"/>
              <a:buChar char="§"/>
              <a:defRPr sz="1059">
                <a:latin typeface="Palatino Linotype" panose="02040502050505030304" pitchFamily="18" charset="0"/>
              </a:defRPr>
            </a:lvl3pPr>
            <a:lvl4pPr marL="907725" indent="-148136">
              <a:buFont typeface="Arial" panose="020B0604020202020204" pitchFamily="34" charset="0"/>
              <a:buChar char="»"/>
              <a:defRPr sz="926">
                <a:latin typeface="Palatino Linotype" panose="02040502050505030304" pitchFamily="18" charset="0"/>
              </a:defRPr>
            </a:lvl4pPr>
            <a:lvl5pPr>
              <a:defRPr sz="997">
                <a:latin typeface="Palatino Linotype" panose="02040502050505030304" pitchFamily="18" charset="0"/>
              </a:defRPr>
            </a:lvl5pPr>
          </a:lstStyle>
          <a:p>
            <a:pPr lvl="0"/>
            <a:r>
              <a:rPr lang="en-US" dirty="0"/>
              <a:t>Click to edit Master text styles</a:t>
            </a:r>
          </a:p>
        </p:txBody>
      </p:sp>
    </p:spTree>
    <p:extLst>
      <p:ext uri="{BB962C8B-B14F-4D97-AF65-F5344CB8AC3E}">
        <p14:creationId xmlns:p14="http://schemas.microsoft.com/office/powerpoint/2010/main" val="2266624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3601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1" y="-1"/>
            <a:ext cx="7968458" cy="755003"/>
          </a:xfrm>
        </p:spPr>
        <p:txBody>
          <a:bodyPr/>
          <a:lstStyle/>
          <a:p>
            <a:r>
              <a:rPr lang="en-US"/>
              <a:t>Click to edit Master title style</a:t>
            </a:r>
          </a:p>
        </p:txBody>
      </p:sp>
      <p:sp>
        <p:nvSpPr>
          <p:cNvPr id="7" name="Text Placeholder 6"/>
          <p:cNvSpPr>
            <a:spLocks noGrp="1"/>
          </p:cNvSpPr>
          <p:nvPr>
            <p:ph type="body" sz="quarter" idx="10"/>
          </p:nvPr>
        </p:nvSpPr>
        <p:spPr>
          <a:xfrm>
            <a:off x="5076825" y="1163107"/>
            <a:ext cx="36195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192881" indent="0">
              <a:buNone/>
              <a:defRPr/>
            </a:lvl2pPr>
          </a:lstStyle>
          <a:p>
            <a:pPr lvl="0"/>
            <a:r>
              <a:rPr lang="en-US"/>
              <a:t>Click to edit Master text styles</a:t>
            </a:r>
          </a:p>
        </p:txBody>
      </p:sp>
      <p:sp>
        <p:nvSpPr>
          <p:cNvPr id="8" name="Text Placeholder 6"/>
          <p:cNvSpPr>
            <a:spLocks noGrp="1"/>
          </p:cNvSpPr>
          <p:nvPr>
            <p:ph type="body" sz="quarter" idx="11"/>
          </p:nvPr>
        </p:nvSpPr>
        <p:spPr>
          <a:xfrm>
            <a:off x="1181100" y="1163106"/>
            <a:ext cx="36195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192881" indent="0">
              <a:buNone/>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555F990B-26DF-49D0-94B4-2DA5C0F84BC7}"/>
              </a:ext>
            </a:extLst>
          </p:cNvPr>
          <p:cNvSpPr>
            <a:spLocks noGrp="1"/>
          </p:cNvSpPr>
          <p:nvPr>
            <p:ph sz="half" idx="1"/>
          </p:nvPr>
        </p:nvSpPr>
        <p:spPr>
          <a:xfrm>
            <a:off x="1181100" y="1991101"/>
            <a:ext cx="3619500" cy="4543050"/>
          </a:xfrm>
        </p:spPr>
        <p:txBody>
          <a:bodyPr/>
          <a:lstStyle>
            <a:lvl1pPr>
              <a:defRPr sz="1800" b="0">
                <a:latin typeface="Calibri" pitchFamily="34" charset="0"/>
              </a:defRPr>
            </a:lvl1pPr>
            <a:lvl2pPr>
              <a:defRPr sz="1650" b="0">
                <a:latin typeface="Calibri" pitchFamily="34" charset="0"/>
              </a:defRPr>
            </a:lvl2pPr>
            <a:lvl3pPr>
              <a:defRPr sz="1500" b="0">
                <a:latin typeface="Calibri" pitchFamily="34" charset="0"/>
              </a:defRPr>
            </a:lvl3pPr>
            <a:lvl4pPr>
              <a:defRPr sz="1350" b="0">
                <a:latin typeface="Calibri" pitchFamily="34" charset="0"/>
              </a:defRPr>
            </a:lvl4pPr>
            <a:lvl5pPr>
              <a:defRPr sz="1350" b="0">
                <a:latin typeface="Calibri" pitchFamily="34" charset="0"/>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54D40C9-44E8-4D29-B889-2E1A02D7FE86}"/>
              </a:ext>
            </a:extLst>
          </p:cNvPr>
          <p:cNvSpPr>
            <a:spLocks noGrp="1"/>
          </p:cNvSpPr>
          <p:nvPr>
            <p:ph sz="half" idx="12"/>
          </p:nvPr>
        </p:nvSpPr>
        <p:spPr>
          <a:xfrm>
            <a:off x="5076825" y="1989317"/>
            <a:ext cx="3619500" cy="4543050"/>
          </a:xfrm>
        </p:spPr>
        <p:txBody>
          <a:bodyPr/>
          <a:lstStyle>
            <a:lvl1pPr>
              <a:defRPr sz="1800" b="0">
                <a:latin typeface="Calibri" pitchFamily="34" charset="0"/>
              </a:defRPr>
            </a:lvl1pPr>
            <a:lvl2pPr>
              <a:defRPr sz="1650" b="0">
                <a:latin typeface="Calibri" pitchFamily="34" charset="0"/>
              </a:defRPr>
            </a:lvl2pPr>
            <a:lvl3pPr>
              <a:defRPr sz="1500" b="0">
                <a:latin typeface="Calibri" pitchFamily="34" charset="0"/>
              </a:defRPr>
            </a:lvl3pPr>
            <a:lvl4pPr>
              <a:defRPr sz="1350" b="0">
                <a:latin typeface="Calibri" pitchFamily="34" charset="0"/>
              </a:defRPr>
            </a:lvl4pPr>
            <a:lvl5pPr>
              <a:defRPr sz="1350" b="0">
                <a:latin typeface="Calibri" pitchFamily="34" charset="0"/>
              </a:defRPr>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7748923"/>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userDrawn="1">
  <p:cSld name="Title, Content">
    <p:spTree>
      <p:nvGrpSpPr>
        <p:cNvPr id="1" name=""/>
        <p:cNvGrpSpPr/>
        <p:nvPr/>
      </p:nvGrpSpPr>
      <p:grpSpPr bwMode="auto">
        <a:xfrm>
          <a:off x="0" y="0"/>
          <a:ext cx="0" cy="0"/>
          <a:chOff x="0" y="0"/>
          <a:chExt cx="0" cy="0"/>
        </a:xfrm>
      </p:grpSpPr>
      <p:sp>
        <p:nvSpPr>
          <p:cNvPr id="5" name="PlaceHolder 2"/>
          <p:cNvSpPr>
            <a:spLocks noGrp="1"/>
          </p:cNvSpPr>
          <p:nvPr>
            <p:ph type="body"/>
          </p:nvPr>
        </p:nvSpPr>
        <p:spPr bwMode="auto">
          <a:xfrm>
            <a:off x="1257390" y="1239840"/>
            <a:ext cx="7200630" cy="5293800"/>
          </a:xfrm>
          <a:prstGeom prst="rect">
            <a:avLst/>
          </a:prstGeom>
        </p:spPr>
        <p:txBody>
          <a:bodyPr lIns="0" tIns="0" rIns="0" bIns="0">
            <a:normAutofit/>
          </a:bodyPr>
          <a:lstStyle/>
          <a:p>
            <a:pPr>
              <a:defRPr/>
            </a:pPr>
            <a:endParaRPr lang="en-US" sz="1800" b="0" strike="noStrike" spc="-1">
              <a:solidFill>
                <a:srgbClr val="000000"/>
              </a:solidFill>
              <a:latin typeface="Calibri"/>
            </a:endParaRPr>
          </a:p>
        </p:txBody>
      </p:sp>
      <p:sp>
        <p:nvSpPr>
          <p:cNvPr id="6" name="Title 1">
            <a:extLst>
              <a:ext uri="{FF2B5EF4-FFF2-40B4-BE49-F238E27FC236}">
                <a16:creationId xmlns:a16="http://schemas.microsoft.com/office/drawing/2014/main" id="{7166149B-E348-408E-ABB5-93B407378A1B}"/>
              </a:ext>
            </a:extLst>
          </p:cNvPr>
          <p:cNvSpPr>
            <a:spLocks noGrp="1"/>
          </p:cNvSpPr>
          <p:nvPr>
            <p:ph type="title" idx="10"/>
          </p:nvPr>
        </p:nvSpPr>
        <p:spPr>
          <a:xfrm>
            <a:off x="1345980" y="-1"/>
            <a:ext cx="7803576"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361371316"/>
      </p:ext>
    </p:extLst>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A434E-6F8B-4BF4-AFE2-862514621041}" type="datetimeFigureOut">
              <a:rPr lang="tr-TR" smtClean="0"/>
              <a:t>28.05.2025</a:t>
            </a:fld>
            <a:endParaRPr lang="tr-TR"/>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ABE9D4D-1050-4A3E-BA28-78C3021E37D7}" type="slidenum">
              <a:rPr lang="en-US" altLang="en-US" smtClean="0"/>
              <a:pPr>
                <a:defRPr/>
              </a:pPr>
              <a:t>‹#›</a:t>
            </a:fld>
            <a:endParaRPr lang="en-US" altLang="en-US"/>
          </a:p>
        </p:txBody>
      </p:sp>
    </p:spTree>
    <p:extLst>
      <p:ext uri="{BB962C8B-B14F-4D97-AF65-F5344CB8AC3E}">
        <p14:creationId xmlns:p14="http://schemas.microsoft.com/office/powerpoint/2010/main" val="263616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A434E-6F8B-4BF4-AFE2-862514621041}" type="datetimeFigureOut">
              <a:rPr lang="tr-TR" smtClean="0"/>
              <a:t>28.05.2025</a:t>
            </a:fld>
            <a:endParaRPr lang="tr-TR"/>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CD3BEA8-3A50-4488-B803-5CFC9CD16AD8}" type="slidenum">
              <a:rPr lang="en-US" altLang="en-US" smtClean="0"/>
              <a:pPr>
                <a:defRPr/>
              </a:pPr>
              <a:t>‹#›</a:t>
            </a:fld>
            <a:endParaRPr lang="en-US" altLang="en-US"/>
          </a:p>
        </p:txBody>
      </p:sp>
    </p:spTree>
    <p:extLst>
      <p:ext uri="{BB962C8B-B14F-4D97-AF65-F5344CB8AC3E}">
        <p14:creationId xmlns:p14="http://schemas.microsoft.com/office/powerpoint/2010/main" val="54360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A434E-6F8B-4BF4-AFE2-862514621041}" type="datetimeFigureOut">
              <a:rPr lang="tr-TR" smtClean="0"/>
              <a:t>28.05.2025</a:t>
            </a:fld>
            <a:endParaRPr lang="tr-TR"/>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A9BD5532-1BF0-4ADC-883A-07930DE35A0B}" type="slidenum">
              <a:rPr lang="en-US" altLang="en-US" smtClean="0"/>
              <a:pPr>
                <a:defRPr/>
              </a:pPr>
              <a:t>‹#›</a:t>
            </a:fld>
            <a:endParaRPr lang="en-US" altLang="en-US"/>
          </a:p>
        </p:txBody>
      </p:sp>
    </p:spTree>
    <p:extLst>
      <p:ext uri="{BB962C8B-B14F-4D97-AF65-F5344CB8AC3E}">
        <p14:creationId xmlns:p14="http://schemas.microsoft.com/office/powerpoint/2010/main" val="85621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A434E-6F8B-4BF4-AFE2-862514621041}" type="datetimeFigureOut">
              <a:rPr lang="tr-TR" smtClean="0"/>
              <a:t>28.05.2025</a:t>
            </a:fld>
            <a:endParaRPr lang="tr-TR"/>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DE4E493-9EBF-4536-8B4E-7A88ABE46080}" type="slidenum">
              <a:rPr lang="en-US" altLang="en-US" smtClean="0"/>
              <a:pPr>
                <a:defRPr/>
              </a:pPr>
              <a:t>‹#›</a:t>
            </a:fld>
            <a:endParaRPr lang="en-US" altLang="en-US"/>
          </a:p>
        </p:txBody>
      </p:sp>
    </p:spTree>
    <p:extLst>
      <p:ext uri="{BB962C8B-B14F-4D97-AF65-F5344CB8AC3E}">
        <p14:creationId xmlns:p14="http://schemas.microsoft.com/office/powerpoint/2010/main" val="13547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A434E-6F8B-4BF4-AFE2-862514621041}" type="datetimeFigureOut">
              <a:rPr lang="tr-TR" smtClean="0"/>
              <a:t>28.05.2025</a:t>
            </a:fld>
            <a:endParaRPr lang="tr-TR"/>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512E4B8-0F1A-406E-9A9B-CE4FA0FD74B1}" type="slidenum">
              <a:rPr lang="en-US" altLang="en-US" smtClean="0"/>
              <a:pPr>
                <a:defRPr/>
              </a:pPr>
              <a:t>‹#›</a:t>
            </a:fld>
            <a:endParaRPr lang="en-US" altLang="en-US"/>
          </a:p>
        </p:txBody>
      </p:sp>
    </p:spTree>
    <p:extLst>
      <p:ext uri="{BB962C8B-B14F-4D97-AF65-F5344CB8AC3E}">
        <p14:creationId xmlns:p14="http://schemas.microsoft.com/office/powerpoint/2010/main" val="396204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BA434E-6F8B-4BF4-AFE2-862514621041}" type="datetimeFigureOut">
              <a:rPr lang="tr-TR" smtClean="0"/>
              <a:t>28.05.2025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4D322BDB-CD52-4219-B840-0A68861CD819}" type="slidenum">
              <a:rPr lang="en-US" altLang="en-US" smtClean="0"/>
              <a:pPr>
                <a:defRPr/>
              </a:pPr>
              <a:t>‹#›</a:t>
            </a:fld>
            <a:endParaRPr lang="en-US" altLang="en-US"/>
          </a:p>
        </p:txBody>
      </p:sp>
    </p:spTree>
    <p:extLst>
      <p:ext uri="{BB962C8B-B14F-4D97-AF65-F5344CB8AC3E}">
        <p14:creationId xmlns:p14="http://schemas.microsoft.com/office/powerpoint/2010/main" val="314750172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B19D83-051E-31AB-A041-015D8FEE955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F4665AC-5C49-4E30-77BB-AE501B51C33A}"/>
              </a:ext>
            </a:extLst>
          </p:cNvPr>
          <p:cNvSpPr>
            <a:spLocks noGrp="1" noChangeArrowheads="1"/>
          </p:cNvSpPr>
          <p:nvPr>
            <p:ph type="body" idx="1"/>
          </p:nvPr>
        </p:nvSpPr>
        <p:spPr bwMode="auto">
          <a:xfrm>
            <a:off x="457200" y="1371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EF8E6CB-C202-F352-C343-6388F584CB92}"/>
              </a:ext>
            </a:extLst>
          </p:cNvPr>
          <p:cNvSpPr>
            <a:spLocks noGrp="1" noChangeArrowheads="1"/>
          </p:cNvSpPr>
          <p:nvPr>
            <p:ph type="ftr" sz="quarter" idx="3"/>
          </p:nvPr>
        </p:nvSpPr>
        <p:spPr bwMode="auto">
          <a:xfrm>
            <a:off x="0" y="6324600"/>
            <a:ext cx="9144000" cy="533400"/>
          </a:xfrm>
          <a:prstGeom prst="rect">
            <a:avLst/>
          </a:prstGeom>
          <a:solidFill>
            <a:srgbClr val="99CCFF"/>
          </a:solid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ltLang="en-US"/>
          </a:p>
        </p:txBody>
      </p:sp>
      <p:sp>
        <p:nvSpPr>
          <p:cNvPr id="1031" name="Rectangle 7">
            <a:extLst>
              <a:ext uri="{FF2B5EF4-FFF2-40B4-BE49-F238E27FC236}">
                <a16:creationId xmlns:a16="http://schemas.microsoft.com/office/drawing/2014/main" id="{3D0F9C1C-9C5F-7FB5-7AAF-171AA0B59423}"/>
              </a:ext>
            </a:extLst>
          </p:cNvPr>
          <p:cNvSpPr>
            <a:spLocks noGrp="1" noChangeArrowheads="1"/>
          </p:cNvSpPr>
          <p:nvPr>
            <p:ph type="sldNum" sz="quarter" idx="4"/>
          </p:nvPr>
        </p:nvSpPr>
        <p:spPr bwMode="auto">
          <a:xfrm>
            <a:off x="6781800" y="638175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D322BDB-CD52-4219-B840-0A68861CD819}" type="slidenum">
              <a:rPr lang="en-US" altLang="en-US"/>
              <a:pPr>
                <a:defRPr/>
              </a:pPr>
              <a:t>‹#›</a:t>
            </a:fld>
            <a:endParaRPr lang="en-US" altLang="en-US"/>
          </a:p>
        </p:txBody>
      </p:sp>
    </p:spTree>
    <p:extLst>
      <p:ext uri="{BB962C8B-B14F-4D97-AF65-F5344CB8AC3E}">
        <p14:creationId xmlns:p14="http://schemas.microsoft.com/office/powerpoint/2010/main" val="34264662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dt="0"/>
  <p:txStyles>
    <p:titleStyle>
      <a:lvl1pPr algn="ctr" rtl="0" eaLnBrk="0" fontAlgn="base" hangingPunct="0">
        <a:spcBef>
          <a:spcPct val="0"/>
        </a:spcBef>
        <a:spcAft>
          <a:spcPct val="0"/>
        </a:spcAft>
        <a:defRPr sz="3600" b="1">
          <a:solidFill>
            <a:srgbClr val="0066FF"/>
          </a:solidFill>
          <a:latin typeface="+mj-lt"/>
          <a:ea typeface="+mj-ea"/>
          <a:cs typeface="+mj-cs"/>
        </a:defRPr>
      </a:lvl1pPr>
      <a:lvl2pPr algn="ctr" rtl="0" eaLnBrk="0" fontAlgn="base" hangingPunct="0">
        <a:spcBef>
          <a:spcPct val="0"/>
        </a:spcBef>
        <a:spcAft>
          <a:spcPct val="0"/>
        </a:spcAft>
        <a:defRPr sz="3600" b="1">
          <a:solidFill>
            <a:srgbClr val="0066FF"/>
          </a:solidFill>
          <a:latin typeface="Arial" charset="0"/>
          <a:cs typeface="Arial" charset="0"/>
        </a:defRPr>
      </a:lvl2pPr>
      <a:lvl3pPr algn="ctr" rtl="0" eaLnBrk="0" fontAlgn="base" hangingPunct="0">
        <a:spcBef>
          <a:spcPct val="0"/>
        </a:spcBef>
        <a:spcAft>
          <a:spcPct val="0"/>
        </a:spcAft>
        <a:defRPr sz="3600" b="1">
          <a:solidFill>
            <a:srgbClr val="0066FF"/>
          </a:solidFill>
          <a:latin typeface="Arial" charset="0"/>
          <a:cs typeface="Arial" charset="0"/>
        </a:defRPr>
      </a:lvl3pPr>
      <a:lvl4pPr algn="ctr" rtl="0" eaLnBrk="0" fontAlgn="base" hangingPunct="0">
        <a:spcBef>
          <a:spcPct val="0"/>
        </a:spcBef>
        <a:spcAft>
          <a:spcPct val="0"/>
        </a:spcAft>
        <a:defRPr sz="3600" b="1">
          <a:solidFill>
            <a:srgbClr val="0066FF"/>
          </a:solidFill>
          <a:latin typeface="Arial" charset="0"/>
          <a:cs typeface="Arial" charset="0"/>
        </a:defRPr>
      </a:lvl4pPr>
      <a:lvl5pPr algn="ctr" rtl="0" eaLnBrk="0" fontAlgn="base" hangingPunct="0">
        <a:spcBef>
          <a:spcPct val="0"/>
        </a:spcBef>
        <a:spcAft>
          <a:spcPct val="0"/>
        </a:spcAft>
        <a:defRPr sz="3600" b="1">
          <a:solidFill>
            <a:srgbClr val="0066FF"/>
          </a:solidFill>
          <a:latin typeface="Arial" charset="0"/>
          <a:cs typeface="Arial" charset="0"/>
        </a:defRPr>
      </a:lvl5pPr>
      <a:lvl6pPr marL="457200" algn="ctr" rtl="0" fontAlgn="base">
        <a:spcBef>
          <a:spcPct val="0"/>
        </a:spcBef>
        <a:spcAft>
          <a:spcPct val="0"/>
        </a:spcAft>
        <a:defRPr sz="3600" b="1">
          <a:solidFill>
            <a:srgbClr val="0066FF"/>
          </a:solidFill>
          <a:latin typeface="Arial" charset="0"/>
          <a:cs typeface="Arial" charset="0"/>
        </a:defRPr>
      </a:lvl6pPr>
      <a:lvl7pPr marL="914400" algn="ctr" rtl="0" fontAlgn="base">
        <a:spcBef>
          <a:spcPct val="0"/>
        </a:spcBef>
        <a:spcAft>
          <a:spcPct val="0"/>
        </a:spcAft>
        <a:defRPr sz="3600" b="1">
          <a:solidFill>
            <a:srgbClr val="0066FF"/>
          </a:solidFill>
          <a:latin typeface="Arial" charset="0"/>
          <a:cs typeface="Arial" charset="0"/>
        </a:defRPr>
      </a:lvl7pPr>
      <a:lvl8pPr marL="1371600" algn="ctr" rtl="0" fontAlgn="base">
        <a:spcBef>
          <a:spcPct val="0"/>
        </a:spcBef>
        <a:spcAft>
          <a:spcPct val="0"/>
        </a:spcAft>
        <a:defRPr sz="3600" b="1">
          <a:solidFill>
            <a:srgbClr val="0066FF"/>
          </a:solidFill>
          <a:latin typeface="Arial" charset="0"/>
          <a:cs typeface="Arial" charset="0"/>
        </a:defRPr>
      </a:lvl8pPr>
      <a:lvl9pPr marL="1828800" algn="ctr" rtl="0" fontAlgn="base">
        <a:spcBef>
          <a:spcPct val="0"/>
        </a:spcBef>
        <a:spcAft>
          <a:spcPct val="0"/>
        </a:spcAft>
        <a:defRPr sz="3600" b="1">
          <a:solidFill>
            <a:srgbClr val="0066FF"/>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3716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0" y="6324600"/>
            <a:ext cx="9144000" cy="5334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ltLang="en-US">
                <a:solidFill>
                  <a:srgbClr val="000000"/>
                </a:solidFill>
              </a:rPr>
              <a:t>                                         Speech and Language Processing - Jurafsky and Martin       </a:t>
            </a:r>
          </a:p>
        </p:txBody>
      </p:sp>
      <p:sp>
        <p:nvSpPr>
          <p:cNvPr id="1031" name="Rectangle 7"/>
          <p:cNvSpPr>
            <a:spLocks noGrp="1" noChangeArrowheads="1"/>
          </p:cNvSpPr>
          <p:nvPr>
            <p:ph type="sldNum" sz="quarter" idx="4"/>
          </p:nvPr>
        </p:nvSpPr>
        <p:spPr bwMode="auto">
          <a:xfrm>
            <a:off x="67818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085003D-98B1-4C2C-9D91-40D81F5410C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6639282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ctr" rtl="0" eaLnBrk="0" fontAlgn="base" hangingPunct="0">
        <a:spcBef>
          <a:spcPct val="0"/>
        </a:spcBef>
        <a:spcAft>
          <a:spcPct val="0"/>
        </a:spcAft>
        <a:defRPr sz="3600" b="1">
          <a:solidFill>
            <a:srgbClr val="0066FF"/>
          </a:solidFill>
          <a:latin typeface="+mj-lt"/>
          <a:ea typeface="+mj-ea"/>
          <a:cs typeface="+mj-cs"/>
        </a:defRPr>
      </a:lvl1pPr>
      <a:lvl2pPr algn="ctr" rtl="0" eaLnBrk="0" fontAlgn="base" hangingPunct="0">
        <a:spcBef>
          <a:spcPct val="0"/>
        </a:spcBef>
        <a:spcAft>
          <a:spcPct val="0"/>
        </a:spcAft>
        <a:defRPr sz="3600" b="1">
          <a:solidFill>
            <a:srgbClr val="0066FF"/>
          </a:solidFill>
          <a:latin typeface="Arial" charset="0"/>
          <a:cs typeface="Arial" charset="0"/>
        </a:defRPr>
      </a:lvl2pPr>
      <a:lvl3pPr algn="ctr" rtl="0" eaLnBrk="0" fontAlgn="base" hangingPunct="0">
        <a:spcBef>
          <a:spcPct val="0"/>
        </a:spcBef>
        <a:spcAft>
          <a:spcPct val="0"/>
        </a:spcAft>
        <a:defRPr sz="3600" b="1">
          <a:solidFill>
            <a:srgbClr val="0066FF"/>
          </a:solidFill>
          <a:latin typeface="Arial" charset="0"/>
          <a:cs typeface="Arial" charset="0"/>
        </a:defRPr>
      </a:lvl3pPr>
      <a:lvl4pPr algn="ctr" rtl="0" eaLnBrk="0" fontAlgn="base" hangingPunct="0">
        <a:spcBef>
          <a:spcPct val="0"/>
        </a:spcBef>
        <a:spcAft>
          <a:spcPct val="0"/>
        </a:spcAft>
        <a:defRPr sz="3600" b="1">
          <a:solidFill>
            <a:srgbClr val="0066FF"/>
          </a:solidFill>
          <a:latin typeface="Arial" charset="0"/>
          <a:cs typeface="Arial" charset="0"/>
        </a:defRPr>
      </a:lvl4pPr>
      <a:lvl5pPr algn="ctr" rtl="0" eaLnBrk="0" fontAlgn="base" hangingPunct="0">
        <a:spcBef>
          <a:spcPct val="0"/>
        </a:spcBef>
        <a:spcAft>
          <a:spcPct val="0"/>
        </a:spcAft>
        <a:defRPr sz="3600" b="1">
          <a:solidFill>
            <a:srgbClr val="0066FF"/>
          </a:solidFill>
          <a:latin typeface="Arial" charset="0"/>
          <a:cs typeface="Arial" charset="0"/>
        </a:defRPr>
      </a:lvl5pPr>
      <a:lvl6pPr marL="457200" algn="ctr" rtl="0" fontAlgn="base">
        <a:spcBef>
          <a:spcPct val="0"/>
        </a:spcBef>
        <a:spcAft>
          <a:spcPct val="0"/>
        </a:spcAft>
        <a:defRPr sz="3600" b="1">
          <a:solidFill>
            <a:srgbClr val="0066FF"/>
          </a:solidFill>
          <a:latin typeface="Arial" charset="0"/>
          <a:cs typeface="Arial" charset="0"/>
        </a:defRPr>
      </a:lvl6pPr>
      <a:lvl7pPr marL="914400" algn="ctr" rtl="0" fontAlgn="base">
        <a:spcBef>
          <a:spcPct val="0"/>
        </a:spcBef>
        <a:spcAft>
          <a:spcPct val="0"/>
        </a:spcAft>
        <a:defRPr sz="3600" b="1">
          <a:solidFill>
            <a:srgbClr val="0066FF"/>
          </a:solidFill>
          <a:latin typeface="Arial" charset="0"/>
          <a:cs typeface="Arial" charset="0"/>
        </a:defRPr>
      </a:lvl7pPr>
      <a:lvl8pPr marL="1371600" algn="ctr" rtl="0" fontAlgn="base">
        <a:spcBef>
          <a:spcPct val="0"/>
        </a:spcBef>
        <a:spcAft>
          <a:spcPct val="0"/>
        </a:spcAft>
        <a:defRPr sz="3600" b="1">
          <a:solidFill>
            <a:srgbClr val="0066FF"/>
          </a:solidFill>
          <a:latin typeface="Arial" charset="0"/>
          <a:cs typeface="Arial" charset="0"/>
        </a:defRPr>
      </a:lvl8pPr>
      <a:lvl9pPr marL="1828800" algn="ctr" rtl="0" fontAlgn="base">
        <a:spcBef>
          <a:spcPct val="0"/>
        </a:spcBef>
        <a:spcAft>
          <a:spcPct val="0"/>
        </a:spcAft>
        <a:defRPr sz="3600" b="1">
          <a:solidFill>
            <a:srgbClr val="0066FF"/>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B19D83-051E-31AB-A041-015D8FEE955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F4665AC-5C49-4E30-77BB-AE501B51C33A}"/>
              </a:ext>
            </a:extLst>
          </p:cNvPr>
          <p:cNvSpPr>
            <a:spLocks noGrp="1" noChangeArrowheads="1"/>
          </p:cNvSpPr>
          <p:nvPr>
            <p:ph type="body" idx="1"/>
          </p:nvPr>
        </p:nvSpPr>
        <p:spPr bwMode="auto">
          <a:xfrm>
            <a:off x="457200" y="13716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EF8E6CB-C202-F352-C343-6388F584CB92}"/>
              </a:ext>
            </a:extLst>
          </p:cNvPr>
          <p:cNvSpPr>
            <a:spLocks noGrp="1" noChangeArrowheads="1"/>
          </p:cNvSpPr>
          <p:nvPr>
            <p:ph type="ftr" sz="quarter" idx="3"/>
          </p:nvPr>
        </p:nvSpPr>
        <p:spPr bwMode="auto">
          <a:xfrm>
            <a:off x="0" y="6324600"/>
            <a:ext cx="9144000" cy="533400"/>
          </a:xfrm>
          <a:prstGeom prst="rect">
            <a:avLst/>
          </a:prstGeom>
          <a:solidFill>
            <a:srgbClr val="99CCFF"/>
          </a:solidFill>
          <a:ln>
            <a:noFill/>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ltLang="en-US"/>
          </a:p>
        </p:txBody>
      </p:sp>
      <p:sp>
        <p:nvSpPr>
          <p:cNvPr id="1031" name="Rectangle 7">
            <a:extLst>
              <a:ext uri="{FF2B5EF4-FFF2-40B4-BE49-F238E27FC236}">
                <a16:creationId xmlns:a16="http://schemas.microsoft.com/office/drawing/2014/main" id="{3D0F9C1C-9C5F-7FB5-7AAF-171AA0B59423}"/>
              </a:ext>
            </a:extLst>
          </p:cNvPr>
          <p:cNvSpPr>
            <a:spLocks noGrp="1" noChangeArrowheads="1"/>
          </p:cNvSpPr>
          <p:nvPr>
            <p:ph type="sldNum" sz="quarter" idx="4"/>
          </p:nvPr>
        </p:nvSpPr>
        <p:spPr bwMode="auto">
          <a:xfrm>
            <a:off x="6781800" y="638175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4D322BDB-CD52-4219-B840-0A68861CD819}" type="slidenum">
              <a:rPr lang="en-US" altLang="en-US"/>
              <a:pPr>
                <a:defRPr/>
              </a:pPr>
              <a:t>‹#›</a:t>
            </a:fld>
            <a:endParaRPr lang="en-US" altLang="en-US"/>
          </a:p>
        </p:txBody>
      </p:sp>
    </p:spTree>
    <p:extLst>
      <p:ext uri="{BB962C8B-B14F-4D97-AF65-F5344CB8AC3E}">
        <p14:creationId xmlns:p14="http://schemas.microsoft.com/office/powerpoint/2010/main" val="15065744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hf hdr="0" dt="0"/>
  <p:txStyles>
    <p:titleStyle>
      <a:lvl1pPr algn="ctr" rtl="0" eaLnBrk="0" fontAlgn="base" hangingPunct="0">
        <a:spcBef>
          <a:spcPct val="0"/>
        </a:spcBef>
        <a:spcAft>
          <a:spcPct val="0"/>
        </a:spcAft>
        <a:defRPr sz="2700" b="1">
          <a:solidFill>
            <a:srgbClr val="0066FF"/>
          </a:solidFill>
          <a:latin typeface="+mj-lt"/>
          <a:ea typeface="+mj-ea"/>
          <a:cs typeface="+mj-cs"/>
        </a:defRPr>
      </a:lvl1pPr>
      <a:lvl2pPr algn="ctr" rtl="0" eaLnBrk="0" fontAlgn="base" hangingPunct="0">
        <a:spcBef>
          <a:spcPct val="0"/>
        </a:spcBef>
        <a:spcAft>
          <a:spcPct val="0"/>
        </a:spcAft>
        <a:defRPr sz="2700" b="1">
          <a:solidFill>
            <a:srgbClr val="0066FF"/>
          </a:solidFill>
          <a:latin typeface="Arial" charset="0"/>
          <a:cs typeface="Arial" charset="0"/>
        </a:defRPr>
      </a:lvl2pPr>
      <a:lvl3pPr algn="ctr" rtl="0" eaLnBrk="0" fontAlgn="base" hangingPunct="0">
        <a:spcBef>
          <a:spcPct val="0"/>
        </a:spcBef>
        <a:spcAft>
          <a:spcPct val="0"/>
        </a:spcAft>
        <a:defRPr sz="2700" b="1">
          <a:solidFill>
            <a:srgbClr val="0066FF"/>
          </a:solidFill>
          <a:latin typeface="Arial" charset="0"/>
          <a:cs typeface="Arial" charset="0"/>
        </a:defRPr>
      </a:lvl3pPr>
      <a:lvl4pPr algn="ctr" rtl="0" eaLnBrk="0" fontAlgn="base" hangingPunct="0">
        <a:spcBef>
          <a:spcPct val="0"/>
        </a:spcBef>
        <a:spcAft>
          <a:spcPct val="0"/>
        </a:spcAft>
        <a:defRPr sz="2700" b="1">
          <a:solidFill>
            <a:srgbClr val="0066FF"/>
          </a:solidFill>
          <a:latin typeface="Arial" charset="0"/>
          <a:cs typeface="Arial" charset="0"/>
        </a:defRPr>
      </a:lvl4pPr>
      <a:lvl5pPr algn="ctr" rtl="0" eaLnBrk="0" fontAlgn="base" hangingPunct="0">
        <a:spcBef>
          <a:spcPct val="0"/>
        </a:spcBef>
        <a:spcAft>
          <a:spcPct val="0"/>
        </a:spcAft>
        <a:defRPr sz="2700" b="1">
          <a:solidFill>
            <a:srgbClr val="0066FF"/>
          </a:solidFill>
          <a:latin typeface="Arial" charset="0"/>
          <a:cs typeface="Arial" charset="0"/>
        </a:defRPr>
      </a:lvl5pPr>
      <a:lvl6pPr marL="342900" algn="ctr" rtl="0" fontAlgn="base">
        <a:spcBef>
          <a:spcPct val="0"/>
        </a:spcBef>
        <a:spcAft>
          <a:spcPct val="0"/>
        </a:spcAft>
        <a:defRPr sz="2700" b="1">
          <a:solidFill>
            <a:srgbClr val="0066FF"/>
          </a:solidFill>
          <a:latin typeface="Arial" charset="0"/>
          <a:cs typeface="Arial" charset="0"/>
        </a:defRPr>
      </a:lvl6pPr>
      <a:lvl7pPr marL="685800" algn="ctr" rtl="0" fontAlgn="base">
        <a:spcBef>
          <a:spcPct val="0"/>
        </a:spcBef>
        <a:spcAft>
          <a:spcPct val="0"/>
        </a:spcAft>
        <a:defRPr sz="2700" b="1">
          <a:solidFill>
            <a:srgbClr val="0066FF"/>
          </a:solidFill>
          <a:latin typeface="Arial" charset="0"/>
          <a:cs typeface="Arial" charset="0"/>
        </a:defRPr>
      </a:lvl7pPr>
      <a:lvl8pPr marL="1028700" algn="ctr" rtl="0" fontAlgn="base">
        <a:spcBef>
          <a:spcPct val="0"/>
        </a:spcBef>
        <a:spcAft>
          <a:spcPct val="0"/>
        </a:spcAft>
        <a:defRPr sz="2700" b="1">
          <a:solidFill>
            <a:srgbClr val="0066FF"/>
          </a:solidFill>
          <a:latin typeface="Arial" charset="0"/>
          <a:cs typeface="Arial" charset="0"/>
        </a:defRPr>
      </a:lvl8pPr>
      <a:lvl9pPr marL="1371600" algn="ctr" rtl="0" fontAlgn="base">
        <a:spcBef>
          <a:spcPct val="0"/>
        </a:spcBef>
        <a:spcAft>
          <a:spcPct val="0"/>
        </a:spcAft>
        <a:defRPr sz="2700" b="1">
          <a:solidFill>
            <a:srgbClr val="0066FF"/>
          </a:solidFill>
          <a:latin typeface="Arial" charset="0"/>
          <a:cs typeface="Arial" charset="0"/>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500">
          <a:solidFill>
            <a:schemeClr val="tx1"/>
          </a:solidFill>
          <a:latin typeface="+mn-lt"/>
          <a:cs typeface="+mn-cs"/>
        </a:defRPr>
      </a:lvl2pPr>
      <a:lvl3pPr marL="857250" indent="-171450" algn="l" rtl="0" eaLnBrk="0" fontAlgn="base" hangingPunct="0">
        <a:spcBef>
          <a:spcPct val="20000"/>
        </a:spcBef>
        <a:spcAft>
          <a:spcPct val="0"/>
        </a:spcAft>
        <a:buChar char="•"/>
        <a:defRPr>
          <a:solidFill>
            <a:schemeClr val="tx1"/>
          </a:solidFill>
          <a:latin typeface="+mn-lt"/>
          <a:cs typeface="+mn-cs"/>
        </a:defRPr>
      </a:lvl3pPr>
      <a:lvl4pPr marL="1200150" indent="-171450" algn="l" rtl="0" eaLnBrk="0" fontAlgn="base" hangingPunct="0">
        <a:spcBef>
          <a:spcPct val="20000"/>
        </a:spcBef>
        <a:spcAft>
          <a:spcPct val="0"/>
        </a:spcAft>
        <a:buChar char="–"/>
        <a:defRPr sz="1200">
          <a:solidFill>
            <a:schemeClr val="tx1"/>
          </a:solidFill>
          <a:latin typeface="+mn-lt"/>
          <a:cs typeface="+mn-cs"/>
        </a:defRPr>
      </a:lvl4pPr>
      <a:lvl5pPr marL="1543050" indent="-171450" algn="l" rtl="0" eaLnBrk="0" fontAlgn="base" hangingPunct="0">
        <a:spcBef>
          <a:spcPct val="20000"/>
        </a:spcBef>
        <a:spcAft>
          <a:spcPct val="0"/>
        </a:spcAft>
        <a:buChar char="»"/>
        <a:defRPr sz="1050">
          <a:solidFill>
            <a:schemeClr val="tx1"/>
          </a:solidFill>
          <a:latin typeface="+mn-lt"/>
          <a:cs typeface="+mn-cs"/>
        </a:defRPr>
      </a:lvl5pPr>
      <a:lvl6pPr marL="1885950" indent="-171450" algn="l" rtl="0" fontAlgn="base">
        <a:spcBef>
          <a:spcPct val="20000"/>
        </a:spcBef>
        <a:spcAft>
          <a:spcPct val="0"/>
        </a:spcAft>
        <a:buChar char="»"/>
        <a:defRPr sz="1050">
          <a:solidFill>
            <a:schemeClr val="tx1"/>
          </a:solidFill>
          <a:latin typeface="+mn-lt"/>
          <a:cs typeface="+mn-cs"/>
        </a:defRPr>
      </a:lvl6pPr>
      <a:lvl7pPr marL="2228850" indent="-171450" algn="l" rtl="0" fontAlgn="base">
        <a:spcBef>
          <a:spcPct val="20000"/>
        </a:spcBef>
        <a:spcAft>
          <a:spcPct val="0"/>
        </a:spcAft>
        <a:buChar char="»"/>
        <a:defRPr sz="1050">
          <a:solidFill>
            <a:schemeClr val="tx1"/>
          </a:solidFill>
          <a:latin typeface="+mn-lt"/>
          <a:cs typeface="+mn-cs"/>
        </a:defRPr>
      </a:lvl7pPr>
      <a:lvl8pPr marL="2571750" indent="-171450" algn="l" rtl="0" fontAlgn="base">
        <a:spcBef>
          <a:spcPct val="20000"/>
        </a:spcBef>
        <a:spcAft>
          <a:spcPct val="0"/>
        </a:spcAft>
        <a:buChar char="»"/>
        <a:defRPr sz="1050">
          <a:solidFill>
            <a:schemeClr val="tx1"/>
          </a:solidFill>
          <a:latin typeface="+mn-lt"/>
          <a:cs typeface="+mn-cs"/>
        </a:defRPr>
      </a:lvl8pPr>
      <a:lvl9pPr marL="2914650" indent="-171450" algn="l" rtl="0" fontAlgn="base">
        <a:spcBef>
          <a:spcPct val="20000"/>
        </a:spcBef>
        <a:spcAft>
          <a:spcPct val="0"/>
        </a:spcAft>
        <a:buChar char="»"/>
        <a:defRPr sz="105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50.png"/><Relationship Id="rId7" Type="http://schemas.openxmlformats.org/officeDocument/2006/relationships/image" Target="../media/image27.png"/><Relationship Id="rId2" Type="http://schemas.openxmlformats.org/officeDocument/2006/relationships/customXml" Target="../ink/ink1.xml"/><Relationship Id="rId1" Type="http://schemas.openxmlformats.org/officeDocument/2006/relationships/slideLayout" Target="../slideLayouts/slideLayout36.xml"/><Relationship Id="rId6" Type="http://schemas.openxmlformats.org/officeDocument/2006/relationships/customXml" Target="../ink/ink3.xml"/><Relationship Id="rId5" Type="http://schemas.openxmlformats.org/officeDocument/2006/relationships/image" Target="../media/image26.png"/><Relationship Id="rId4" Type="http://schemas.openxmlformats.org/officeDocument/2006/relationships/customXml" Target="../ink/ink2.xml"/><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hyperlink" Target="https://lmarena.ai/?leaderboard" TargetMode="External"/><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1007/s10462-024-10921-0"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huggingface.co/spaces/openlifescienceai/open_medical_llm_leaderboard"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huggingface.co/blog/leaderboard-medicalllm"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323EE8C-9D6B-C6C6-571A-77120DE775BC}"/>
              </a:ext>
            </a:extLst>
          </p:cNvPr>
          <p:cNvSpPr>
            <a:spLocks noGrp="1" noChangeArrowheads="1"/>
          </p:cNvSpPr>
          <p:nvPr>
            <p:ph type="ctrTitle"/>
          </p:nvPr>
        </p:nvSpPr>
        <p:spPr>
          <a:xfrm>
            <a:off x="533400" y="1066800"/>
            <a:ext cx="7772400" cy="1470025"/>
          </a:xfrm>
        </p:spPr>
        <p:txBody>
          <a:bodyPr>
            <a:normAutofit fontScale="90000"/>
          </a:bodyPr>
          <a:lstStyle/>
          <a:p>
            <a:pPr eaLnBrk="1" hangingPunct="1"/>
            <a:r>
              <a:rPr lang="tr-TR" altLang="en-US" sz="3200" b="1" dirty="0" err="1"/>
              <a:t>Artificial</a:t>
            </a:r>
            <a:r>
              <a:rPr lang="tr-TR" altLang="en-US" sz="3200" b="1" dirty="0"/>
              <a:t> </a:t>
            </a:r>
            <a:r>
              <a:rPr lang="tr-TR" altLang="en-US" sz="3200" b="1" dirty="0" err="1"/>
              <a:t>Intelligence</a:t>
            </a:r>
            <a:r>
              <a:rPr lang="tr-TR" altLang="en-US" sz="3200" b="1" dirty="0"/>
              <a:t> </a:t>
            </a:r>
            <a:br>
              <a:rPr lang="tr-TR" altLang="en-US" sz="3200" b="1" dirty="0"/>
            </a:br>
            <a:r>
              <a:rPr lang="tr-TR" altLang="en-US" sz="3200" b="1" dirty="0" err="1"/>
              <a:t>for</a:t>
            </a:r>
            <a:br>
              <a:rPr lang="en-US" altLang="en-US" sz="3200" b="1" dirty="0"/>
            </a:br>
            <a:r>
              <a:rPr lang="tr-TR" altLang="en-US" sz="3200" b="1" dirty="0" err="1"/>
              <a:t>Medicine</a:t>
            </a:r>
            <a:r>
              <a:rPr lang="tr-TR" altLang="en-US" sz="3200" b="1" dirty="0"/>
              <a:t> I</a:t>
            </a:r>
            <a:r>
              <a:rPr lang="en-US" altLang="en-US" sz="3200" b="1" dirty="0"/>
              <a:t>I</a:t>
            </a:r>
            <a:br>
              <a:rPr lang="tr-TR" altLang="en-US" sz="3200" dirty="0"/>
            </a:br>
            <a:endParaRPr lang="en-US" altLang="en-US" sz="3200" dirty="0"/>
          </a:p>
        </p:txBody>
      </p:sp>
      <p:sp>
        <p:nvSpPr>
          <p:cNvPr id="2053" name="Rectangle 3">
            <a:extLst>
              <a:ext uri="{FF2B5EF4-FFF2-40B4-BE49-F238E27FC236}">
                <a16:creationId xmlns:a16="http://schemas.microsoft.com/office/drawing/2014/main" id="{13479CCB-BC0F-5C11-BA2B-FDAFBDDC41B5}"/>
              </a:ext>
            </a:extLst>
          </p:cNvPr>
          <p:cNvSpPr>
            <a:spLocks noGrp="1" noChangeArrowheads="1"/>
          </p:cNvSpPr>
          <p:nvPr>
            <p:ph type="subTitle" idx="1"/>
          </p:nvPr>
        </p:nvSpPr>
        <p:spPr>
          <a:xfrm>
            <a:off x="914400" y="2895600"/>
            <a:ext cx="7391400" cy="2514600"/>
          </a:xfrm>
        </p:spPr>
        <p:txBody>
          <a:bodyPr>
            <a:normAutofit fontScale="70000" lnSpcReduction="20000"/>
          </a:bodyPr>
          <a:lstStyle/>
          <a:p>
            <a:pPr eaLnBrk="1" hangingPunct="1">
              <a:defRPr/>
            </a:pPr>
            <a:r>
              <a:rPr lang="en-US" altLang="en-US" dirty="0"/>
              <a:t>Spring 20</a:t>
            </a:r>
            <a:r>
              <a:rPr lang="tr-TR" altLang="en-US" dirty="0"/>
              <a:t>2</a:t>
            </a:r>
            <a:r>
              <a:rPr lang="en-US" altLang="en-US" dirty="0"/>
              <a:t>5</a:t>
            </a:r>
          </a:p>
          <a:p>
            <a:pPr eaLnBrk="1" hangingPunct="1">
              <a:defRPr/>
            </a:pPr>
            <a:endParaRPr lang="en-US" altLang="en-US" dirty="0"/>
          </a:p>
          <a:p>
            <a:pPr eaLnBrk="1" hangingPunct="1">
              <a:defRPr/>
            </a:pPr>
            <a:r>
              <a:rPr lang="tr-TR" altLang="en-US" b="1" dirty="0" err="1"/>
              <a:t>Lecture</a:t>
            </a:r>
            <a:r>
              <a:rPr lang="tr-TR" altLang="en-US" b="1" dirty="0"/>
              <a:t> </a:t>
            </a:r>
            <a:r>
              <a:rPr lang="en-US" altLang="en-US" b="1" dirty="0"/>
              <a:t>1</a:t>
            </a:r>
            <a:r>
              <a:rPr lang="tr-TR" altLang="en-US" b="1" dirty="0"/>
              <a:t>2: </a:t>
            </a:r>
          </a:p>
          <a:p>
            <a:pPr eaLnBrk="1" hangingPunct="1">
              <a:defRPr/>
            </a:pPr>
            <a:r>
              <a:rPr lang="tr-TR" altLang="en-US" b="1" dirty="0" err="1"/>
              <a:t>Large</a:t>
            </a:r>
            <a:r>
              <a:rPr lang="tr-TR" altLang="en-US" b="1" dirty="0"/>
              <a:t> Language </a:t>
            </a:r>
            <a:r>
              <a:rPr lang="tr-TR" altLang="en-US" b="1" dirty="0" err="1"/>
              <a:t>Models</a:t>
            </a:r>
            <a:r>
              <a:rPr lang="tr-TR" altLang="en-US" b="1" dirty="0"/>
              <a:t> (</a:t>
            </a:r>
            <a:r>
              <a:rPr lang="tr-TR" altLang="en-US" b="1" dirty="0" err="1"/>
              <a:t>LLMs</a:t>
            </a:r>
            <a:r>
              <a:rPr lang="tr-TR" altLang="en-US" b="1" dirty="0"/>
              <a:t>)</a:t>
            </a:r>
          </a:p>
          <a:p>
            <a:pPr eaLnBrk="1" hangingPunct="1">
              <a:defRPr/>
            </a:pPr>
            <a:r>
              <a:rPr lang="tr-TR" altLang="en-US" b="1" dirty="0" err="1"/>
              <a:t>and</a:t>
            </a:r>
            <a:endParaRPr lang="tr-TR" altLang="en-US" b="1" dirty="0"/>
          </a:p>
          <a:p>
            <a:pPr eaLnBrk="1" hangingPunct="1">
              <a:defRPr/>
            </a:pPr>
            <a:r>
              <a:rPr lang="tr-TR" altLang="en-US" b="1" dirty="0" err="1"/>
              <a:t>LLMs</a:t>
            </a:r>
            <a:r>
              <a:rPr lang="tr-TR" altLang="en-US" b="1" dirty="0"/>
              <a:t> in </a:t>
            </a:r>
            <a:r>
              <a:rPr lang="tr-TR" altLang="en-US" b="1" dirty="0" err="1"/>
              <a:t>Medicine</a:t>
            </a:r>
            <a:br>
              <a:rPr lang="tr-TR" altLang="en-US" b="1" dirty="0"/>
            </a:br>
            <a:endParaRPr lang="en-US" altLang="en-US" b="1" dirty="0"/>
          </a:p>
          <a:p>
            <a:pPr eaLnBrk="1" hangingPunct="1">
              <a:defRPr/>
            </a:pPr>
            <a:r>
              <a:rPr lang="en-US" altLang="en-US" sz="1800" dirty="0"/>
              <a:t>(</a:t>
            </a:r>
            <a:r>
              <a:rPr lang="tr-TR" altLang="en-US" sz="1800" dirty="0" err="1"/>
              <a:t>Many</a:t>
            </a:r>
            <a:r>
              <a:rPr lang="en-US" altLang="en-US" sz="1800" dirty="0"/>
              <a:t> slides adapted from mostly Alex </a:t>
            </a:r>
            <a:r>
              <a:rPr lang="en-US" altLang="en-US" sz="1800" dirty="0" err="1"/>
              <a:t>Vakanski</a:t>
            </a:r>
            <a:r>
              <a:rPr lang="en-US" altLang="en-US" sz="1800" dirty="0"/>
              <a:t>, D. </a:t>
            </a:r>
            <a:r>
              <a:rPr lang="en-US" altLang="en-US" sz="1800" dirty="0" err="1"/>
              <a:t>Jurafsky</a:t>
            </a:r>
            <a:r>
              <a:rPr lang="en-US" altLang="en-US" sz="1800" dirty="0"/>
              <a:t>, </a:t>
            </a:r>
            <a:r>
              <a:rPr lang="tr-TR" altLang="en-US" sz="1800" dirty="0"/>
              <a:t>Bing </a:t>
            </a:r>
            <a:r>
              <a:rPr lang="tr-TR" altLang="en-US" sz="1800" dirty="0" err="1"/>
              <a:t>Liu</a:t>
            </a:r>
            <a:r>
              <a:rPr lang="tr-TR" altLang="en-US" sz="1800" dirty="0"/>
              <a:t>, </a:t>
            </a:r>
            <a:r>
              <a:rPr lang="en-US" altLang="tr-TR" sz="1800" dirty="0"/>
              <a:t>Han, Kamber &amp; Pei; </a:t>
            </a:r>
            <a:r>
              <a:rPr lang="en-US" sz="1800" b="0" dirty="0"/>
              <a:t>Tan, Steinbach, Kumar</a:t>
            </a:r>
            <a:r>
              <a:rPr lang="tr-TR" sz="1800" b="0" dirty="0"/>
              <a:t> </a:t>
            </a:r>
            <a:r>
              <a:rPr lang="en-US" altLang="tr-TR" sz="1800" dirty="0"/>
              <a:t>and </a:t>
            </a:r>
            <a:r>
              <a:rPr lang="tr-TR" altLang="en-US" sz="1800" dirty="0" err="1"/>
              <a:t>the</a:t>
            </a:r>
            <a:r>
              <a:rPr lang="tr-TR" altLang="en-US" sz="1800" dirty="0"/>
              <a:t> web</a:t>
            </a:r>
            <a:r>
              <a:rPr lang="en-US" altLang="en-US" sz="1800" dirty="0"/>
              <a:t>)</a:t>
            </a:r>
          </a:p>
          <a:p>
            <a:pPr eaLnBrk="1" hangingPunct="1">
              <a:defRPr/>
            </a:pPr>
            <a:endParaRPr lang="en-US" altLang="en-US" b="1" dirty="0"/>
          </a:p>
        </p:txBody>
      </p:sp>
      <p:sp>
        <p:nvSpPr>
          <p:cNvPr id="4100" name="Footer Placeholder 3">
            <a:extLst>
              <a:ext uri="{FF2B5EF4-FFF2-40B4-BE49-F238E27FC236}">
                <a16:creationId xmlns:a16="http://schemas.microsoft.com/office/drawing/2014/main" id="{369DB49A-9026-51D2-D0A6-0465DA0CA0D1}"/>
              </a:ext>
            </a:extLst>
          </p:cNvPr>
          <p:cNvSpPr>
            <a:spLocks noGrp="1"/>
          </p:cNvSpPr>
          <p:nvPr>
            <p:ph type="ftr" sz="quarter" idx="11"/>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AI for Medicine II</a:t>
            </a:r>
            <a:endParaRPr lang="en-US" altLang="en-US" sz="1400" dirty="0"/>
          </a:p>
        </p:txBody>
      </p:sp>
      <p:sp>
        <p:nvSpPr>
          <p:cNvPr id="4101" name="Slide Number Placeholder 4">
            <a:extLst>
              <a:ext uri="{FF2B5EF4-FFF2-40B4-BE49-F238E27FC236}">
                <a16:creationId xmlns:a16="http://schemas.microsoft.com/office/drawing/2014/main" id="{686EE23F-0E13-DF5C-36D5-54FCEA44ECF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C39B347D-13C3-443C-923C-44BCC433788A}" type="slidenum">
              <a:rPr lang="en-US" altLang="en-US" sz="1400" smtClean="0"/>
              <a:pPr>
                <a:spcBef>
                  <a:spcPct val="0"/>
                </a:spcBef>
                <a:buFontTx/>
                <a:buNone/>
              </a:pPr>
              <a:t>1</a:t>
            </a:fld>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D806-8B79-8C0A-080D-9A21076E394C}"/>
            </a:ext>
          </a:extLst>
        </p:cNvPr>
        <p:cNvGrpSpPr/>
        <p:nvPr/>
      </p:nvGrpSpPr>
      <p:grpSpPr>
        <a:xfrm>
          <a:off x="0" y="0"/>
          <a:ext cx="0" cy="0"/>
          <a:chOff x="0" y="0"/>
          <a:chExt cx="0" cy="0"/>
        </a:xfrm>
      </p:grpSpPr>
      <p:sp>
        <p:nvSpPr>
          <p:cNvPr id="81922" name="Rectangle 2">
            <a:extLst>
              <a:ext uri="{FF2B5EF4-FFF2-40B4-BE49-F238E27FC236}">
                <a16:creationId xmlns:a16="http://schemas.microsoft.com/office/drawing/2014/main" id="{D3E130AF-3F51-8BBA-DC82-3F0F612DF3F8}"/>
              </a:ext>
            </a:extLst>
          </p:cNvPr>
          <p:cNvSpPr>
            <a:spLocks noGrp="1" noChangeArrowheads="1"/>
          </p:cNvSpPr>
          <p:nvPr>
            <p:ph type="title"/>
          </p:nvPr>
        </p:nvSpPr>
        <p:spPr>
          <a:xfrm>
            <a:off x="914400" y="486285"/>
            <a:ext cx="7391400" cy="689372"/>
          </a:xfrm>
        </p:spPr>
        <p:txBody>
          <a:bodyPr/>
          <a:lstStyle/>
          <a:p>
            <a:pPr eaLnBrk="1" hangingPunct="1"/>
            <a:r>
              <a:rPr lang="en-US" dirty="0"/>
              <a:t>An example</a:t>
            </a:r>
            <a:r>
              <a:rPr lang="tr-TR" dirty="0"/>
              <a:t> </a:t>
            </a:r>
            <a:r>
              <a:rPr lang="tr-TR" dirty="0" err="1"/>
              <a:t>for</a:t>
            </a:r>
            <a:r>
              <a:rPr lang="tr-TR" dirty="0"/>
              <a:t> </a:t>
            </a:r>
            <a:r>
              <a:rPr lang="tr-TR" dirty="0" err="1"/>
              <a:t>bi</a:t>
            </a:r>
            <a:r>
              <a:rPr lang="tr-TR" dirty="0"/>
              <a:t>-gram</a:t>
            </a:r>
            <a:endParaRPr lang="en-US" dirty="0"/>
          </a:p>
        </p:txBody>
      </p:sp>
      <p:sp>
        <p:nvSpPr>
          <p:cNvPr id="81923" name="Rectangle 3">
            <a:extLst>
              <a:ext uri="{FF2B5EF4-FFF2-40B4-BE49-F238E27FC236}">
                <a16:creationId xmlns:a16="http://schemas.microsoft.com/office/drawing/2014/main" id="{7BA089FA-470A-7280-22AC-CB6CD70FD2CF}"/>
              </a:ext>
            </a:extLst>
          </p:cNvPr>
          <p:cNvSpPr>
            <a:spLocks noGrp="1" noChangeArrowheads="1"/>
          </p:cNvSpPr>
          <p:nvPr>
            <p:ph idx="1"/>
          </p:nvPr>
        </p:nvSpPr>
        <p:spPr>
          <a:xfrm>
            <a:off x="3886200" y="2209800"/>
            <a:ext cx="5410200" cy="1524000"/>
          </a:xfrm>
        </p:spPr>
        <p:txBody>
          <a:bodyPr/>
          <a:lstStyle/>
          <a:p>
            <a:pPr eaLnBrk="1" hangingPunct="1">
              <a:lnSpc>
                <a:spcPct val="90000"/>
              </a:lnSpc>
              <a:buNone/>
            </a:pPr>
            <a:r>
              <a:rPr lang="en-US" dirty="0">
                <a:latin typeface="Calibri" charset="0"/>
              </a:rPr>
              <a:t>&lt;s&gt; I am Sam &lt;/s&gt;</a:t>
            </a:r>
          </a:p>
          <a:p>
            <a:pPr eaLnBrk="1" hangingPunct="1">
              <a:lnSpc>
                <a:spcPct val="90000"/>
              </a:lnSpc>
              <a:buNone/>
            </a:pPr>
            <a:r>
              <a:rPr lang="en-US" dirty="0">
                <a:latin typeface="Calibri" charset="0"/>
              </a:rPr>
              <a:t>&lt;s&gt; Sam I am &lt;/s&gt;</a:t>
            </a:r>
          </a:p>
          <a:p>
            <a:pPr eaLnBrk="1" hangingPunct="1">
              <a:lnSpc>
                <a:spcPct val="90000"/>
              </a:lnSpc>
              <a:buNone/>
            </a:pPr>
            <a:r>
              <a:rPr lang="en-US" dirty="0">
                <a:latin typeface="Calibri" charset="0"/>
              </a:rPr>
              <a:t>&lt;s&gt; I do not like green eggs and ham &lt;/s&gt;</a:t>
            </a:r>
          </a:p>
          <a:p>
            <a:pPr marL="0" indent="0" eaLnBrk="1" hangingPunct="1">
              <a:lnSpc>
                <a:spcPct val="90000"/>
              </a:lnSpc>
              <a:buNone/>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p:txBody>
      </p:sp>
      <p:pic>
        <p:nvPicPr>
          <p:cNvPr id="6" name="Picture 7" descr="sam.tiff">
            <a:extLst>
              <a:ext uri="{FF2B5EF4-FFF2-40B4-BE49-F238E27FC236}">
                <a16:creationId xmlns:a16="http://schemas.microsoft.com/office/drawing/2014/main" id="{12903D22-82CC-95C0-14F2-B87EC8AB3325}"/>
              </a:ext>
            </a:extLst>
          </p:cNvPr>
          <p:cNvPicPr>
            <a:picLocks noChangeAspect="1"/>
          </p:cNvPicPr>
          <p:nvPr/>
        </p:nvPicPr>
        <p:blipFill>
          <a:blip r:embed="rId3"/>
          <a:srcRect/>
          <a:stretch>
            <a:fillRect/>
          </a:stretch>
        </p:blipFill>
        <p:spPr bwMode="auto">
          <a:xfrm>
            <a:off x="228600" y="4153032"/>
            <a:ext cx="8763000" cy="952368"/>
          </a:xfrm>
          <a:prstGeom prst="rect">
            <a:avLst/>
          </a:prstGeom>
          <a:noFill/>
          <a:ln w="9525">
            <a:noFill/>
            <a:miter lim="800000"/>
            <a:headEnd/>
            <a:tailEnd/>
          </a:ln>
        </p:spPr>
      </p:pic>
      <p:graphicFrame>
        <p:nvGraphicFramePr>
          <p:cNvPr id="8" name="Object 4">
            <a:extLst>
              <a:ext uri="{FF2B5EF4-FFF2-40B4-BE49-F238E27FC236}">
                <a16:creationId xmlns:a16="http://schemas.microsoft.com/office/drawing/2014/main" id="{9DA2FB56-05B8-8A71-2B0D-BA817577569A}"/>
              </a:ext>
            </a:extLst>
          </p:cNvPr>
          <p:cNvGraphicFramePr>
            <a:graphicFrameLocks noChangeAspect="1"/>
          </p:cNvGraphicFramePr>
          <p:nvPr/>
        </p:nvGraphicFramePr>
        <p:xfrm>
          <a:off x="152400" y="2410945"/>
          <a:ext cx="3429000" cy="937073"/>
        </p:xfrm>
        <a:graphic>
          <a:graphicData uri="http://schemas.openxmlformats.org/presentationml/2006/ole">
            <mc:AlternateContent xmlns:mc="http://schemas.openxmlformats.org/markup-compatibility/2006">
              <mc:Choice xmlns:v="urn:schemas-microsoft-com:vml" Requires="v">
                <p:oleObj name="Equation" r:id="rId4" imgW="1485900" imgH="406400" progId="Equation.3">
                  <p:embed/>
                </p:oleObj>
              </mc:Choice>
              <mc:Fallback>
                <p:oleObj name="Equation" r:id="rId4" imgW="1485900" imgH="406400" progId="Equation.3">
                  <p:embed/>
                  <p:pic>
                    <p:nvPicPr>
                      <p:cNvPr id="8" name="Object 4">
                        <a:extLst>
                          <a:ext uri="{FF2B5EF4-FFF2-40B4-BE49-F238E27FC236}">
                            <a16:creationId xmlns:a16="http://schemas.microsoft.com/office/drawing/2014/main" id="{9DA2FB56-05B8-8A71-2B0D-BA81757756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10945"/>
                        <a:ext cx="3429000" cy="9370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2841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tr-TR" sz="3200" dirty="0"/>
              <a:t>n-gram LM </a:t>
            </a:r>
            <a:r>
              <a:rPr lang="tr-TR" sz="3200" dirty="0" err="1"/>
              <a:t>with</a:t>
            </a:r>
            <a:r>
              <a:rPr lang="tr-TR" sz="3200" dirty="0"/>
              <a:t> </a:t>
            </a:r>
            <a:r>
              <a:rPr lang="en-US" sz="3200" dirty="0"/>
              <a:t>Shakespeare </a:t>
            </a:r>
            <a:r>
              <a:rPr lang="tr-TR" sz="3200" dirty="0"/>
              <a:t>C</a:t>
            </a:r>
            <a:r>
              <a:rPr lang="en-US" sz="3200" dirty="0" err="1"/>
              <a:t>orpus</a:t>
            </a:r>
            <a:r>
              <a:rPr lang="tr-TR" sz="3200" dirty="0"/>
              <a:t> </a:t>
            </a:r>
            <a:endParaRPr lang="en-US" sz="3200" dirty="0"/>
          </a:p>
        </p:txBody>
      </p:sp>
      <p:sp>
        <p:nvSpPr>
          <p:cNvPr id="100355" name="Rectangle 3"/>
          <p:cNvSpPr>
            <a:spLocks noGrp="1" noChangeArrowheads="1"/>
          </p:cNvSpPr>
          <p:nvPr>
            <p:ph idx="1"/>
          </p:nvPr>
        </p:nvSpPr>
        <p:spPr>
          <a:xfrm>
            <a:off x="729343" y="1600200"/>
            <a:ext cx="8077200" cy="4983162"/>
          </a:xfrm>
        </p:spPr>
        <p:txBody>
          <a:bodyPr>
            <a:normAutofit fontScale="92500"/>
          </a:bodyPr>
          <a:lstStyle/>
          <a:p>
            <a:pPr eaLnBrk="1" hangingPunct="1"/>
            <a:r>
              <a:rPr lang="tr-TR" sz="2200" dirty="0">
                <a:solidFill>
                  <a:srgbClr val="000000"/>
                </a:solidFill>
                <a:highlight>
                  <a:srgbClr val="FFFF00"/>
                </a:highlight>
              </a:rPr>
              <a:t>Shakespeare </a:t>
            </a:r>
            <a:r>
              <a:rPr lang="tr-TR" sz="2200" dirty="0" err="1">
                <a:solidFill>
                  <a:srgbClr val="000000"/>
                </a:solidFill>
                <a:highlight>
                  <a:srgbClr val="FFFF00"/>
                </a:highlight>
              </a:rPr>
              <a:t>Corpus</a:t>
            </a:r>
            <a:r>
              <a:rPr lang="tr-TR" sz="2200" dirty="0">
                <a:solidFill>
                  <a:srgbClr val="000000"/>
                </a:solidFill>
                <a:highlight>
                  <a:srgbClr val="FFFF00"/>
                </a:highlight>
              </a:rPr>
              <a:t> </a:t>
            </a:r>
            <a:r>
              <a:rPr lang="tr-TR" sz="2200" dirty="0" err="1">
                <a:solidFill>
                  <a:srgbClr val="000000"/>
                </a:solidFill>
              </a:rPr>
              <a:t>contains</a:t>
            </a:r>
            <a:r>
              <a:rPr lang="tr-TR" sz="2200" dirty="0">
                <a:solidFill>
                  <a:srgbClr val="000000"/>
                </a:solidFill>
              </a:rPr>
              <a:t> </a:t>
            </a:r>
            <a:r>
              <a:rPr lang="en-US" sz="2200" dirty="0">
                <a:solidFill>
                  <a:srgbClr val="000000"/>
                </a:solidFill>
              </a:rPr>
              <a:t>the complete works, plays, sonnets, and poems of Shakespeare</a:t>
            </a:r>
            <a:r>
              <a:rPr lang="tr-TR" sz="2200" dirty="0">
                <a:solidFill>
                  <a:srgbClr val="000000"/>
                </a:solidFill>
              </a:rPr>
              <a:t>.</a:t>
            </a:r>
          </a:p>
          <a:p>
            <a:pPr eaLnBrk="1" hangingPunct="1"/>
            <a:r>
              <a:rPr lang="en-US" sz="2200" dirty="0">
                <a:solidFill>
                  <a:srgbClr val="000000"/>
                </a:solidFill>
              </a:rPr>
              <a:t>N=884,647 tokens, V=29,066</a:t>
            </a:r>
          </a:p>
          <a:p>
            <a:r>
              <a:rPr lang="tr-TR" sz="2200" dirty="0" err="1">
                <a:solidFill>
                  <a:srgbClr val="000000"/>
                </a:solidFill>
              </a:rPr>
              <a:t>The</a:t>
            </a:r>
            <a:r>
              <a:rPr lang="tr-TR" sz="2200" dirty="0">
                <a:solidFill>
                  <a:srgbClr val="000000"/>
                </a:solidFill>
              </a:rPr>
              <a:t> </a:t>
            </a:r>
            <a:r>
              <a:rPr lang="en-US" sz="2200" dirty="0">
                <a:solidFill>
                  <a:srgbClr val="000000"/>
                </a:solidFill>
              </a:rPr>
              <a:t>next slide shows random sentences generated from unigram, bigram, trigram, and 4-gram models trained on Shakespeare’s works.</a:t>
            </a:r>
            <a:endParaRPr lang="tr-TR" sz="2200" dirty="0">
              <a:solidFill>
                <a:srgbClr val="000000"/>
              </a:solidFill>
            </a:endParaRPr>
          </a:p>
          <a:p>
            <a:pPr lvl="0"/>
            <a:r>
              <a:rPr lang="en-US" sz="2200" dirty="0">
                <a:solidFill>
                  <a:srgbClr val="000000"/>
                </a:solidFill>
              </a:rPr>
              <a:t>The longer the context on which we train the model, the more coherent the sentences. In the unigram sentences, there is no coherent relation between words or any sentence-final punctuation. </a:t>
            </a:r>
          </a:p>
          <a:p>
            <a:pPr lvl="0"/>
            <a:r>
              <a:rPr lang="en-US" sz="2200" dirty="0">
                <a:solidFill>
                  <a:srgbClr val="000000"/>
                </a:solidFill>
              </a:rPr>
              <a:t>The </a:t>
            </a:r>
            <a:r>
              <a:rPr lang="en-US" sz="2200" dirty="0">
                <a:solidFill>
                  <a:srgbClr val="0070C0"/>
                </a:solidFill>
              </a:rPr>
              <a:t>trigram</a:t>
            </a:r>
            <a:r>
              <a:rPr lang="en-US" sz="2200" dirty="0">
                <a:solidFill>
                  <a:srgbClr val="000000"/>
                </a:solidFill>
              </a:rPr>
              <a:t> and </a:t>
            </a:r>
            <a:r>
              <a:rPr lang="en-US" sz="2200" dirty="0">
                <a:solidFill>
                  <a:srgbClr val="0070C0"/>
                </a:solidFill>
              </a:rPr>
              <a:t>4-gram</a:t>
            </a:r>
            <a:r>
              <a:rPr lang="en-US" sz="2200" dirty="0">
                <a:solidFill>
                  <a:srgbClr val="000000"/>
                </a:solidFill>
              </a:rPr>
              <a:t> sentences are </a:t>
            </a:r>
            <a:r>
              <a:rPr lang="en-US" sz="2200" dirty="0">
                <a:solidFill>
                  <a:srgbClr val="0070C0"/>
                </a:solidFill>
              </a:rPr>
              <a:t>beginning to look a lot like Shakespeare</a:t>
            </a:r>
            <a:r>
              <a:rPr lang="en-US" sz="2200" dirty="0">
                <a:solidFill>
                  <a:srgbClr val="000000"/>
                </a:solidFill>
              </a:rPr>
              <a:t>. </a:t>
            </a:r>
          </a:p>
          <a:p>
            <a:pPr lvl="0"/>
            <a:r>
              <a:rPr lang="en-US" sz="2200" dirty="0">
                <a:solidFill>
                  <a:srgbClr val="000000"/>
                </a:solidFill>
              </a:rPr>
              <a:t>Indeed, a careful investigation of the 4-gram sentences shows that they look a little too much like Shakespeare.</a:t>
            </a:r>
          </a:p>
          <a:p>
            <a:pPr lvl="0"/>
            <a:r>
              <a:rPr lang="en-US" sz="2200" dirty="0">
                <a:solidFill>
                  <a:srgbClr val="000000"/>
                </a:solidFill>
              </a:rPr>
              <a:t>The words “</a:t>
            </a:r>
            <a:r>
              <a:rPr lang="en-US" sz="2200" i="1" dirty="0">
                <a:solidFill>
                  <a:srgbClr val="FF0000"/>
                </a:solidFill>
              </a:rPr>
              <a:t>It cannot be but so” </a:t>
            </a:r>
            <a:r>
              <a:rPr lang="en-US" sz="2200" dirty="0">
                <a:solidFill>
                  <a:srgbClr val="000000"/>
                </a:solidFill>
              </a:rPr>
              <a:t>are directly from King John.</a:t>
            </a:r>
          </a:p>
          <a:p>
            <a:endParaRPr lang="en-US" sz="3200" i="1" dirty="0">
              <a:latin typeface="Helvetica" pitchFamily="2" charset="0"/>
            </a:endParaRPr>
          </a:p>
          <a:p>
            <a:endParaRPr lang="en-US" sz="3200" i="1" dirty="0">
              <a:latin typeface="Helvetica" pitchFamily="2" charset="0"/>
            </a:endParaRPr>
          </a:p>
          <a:p>
            <a:pPr lvl="1"/>
            <a:endParaRPr lang="en-US" sz="2800" dirty="0">
              <a:latin typeface="Calibri" charset="0"/>
            </a:endParaRPr>
          </a:p>
          <a:p>
            <a:pPr lvl="1"/>
            <a:endParaRPr lang="en-US" sz="2800"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val="283958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009860" y="379956"/>
            <a:ext cx="7467600" cy="742950"/>
          </a:xfrm>
        </p:spPr>
        <p:txBody>
          <a:bodyPr/>
          <a:lstStyle/>
          <a:p>
            <a:pPr eaLnBrk="1" hangingPunct="1"/>
            <a:r>
              <a:rPr lang="en-US" dirty="0"/>
              <a:t>Approximating Shakespeare</a:t>
            </a:r>
          </a:p>
        </p:txBody>
      </p:sp>
      <p:sp>
        <p:nvSpPr>
          <p:cNvPr id="98307" name="Content Placeholder 7"/>
          <p:cNvSpPr>
            <a:spLocks noGrp="1"/>
          </p:cNvSpPr>
          <p:nvPr>
            <p:ph sz="quarter" idx="1"/>
          </p:nvPr>
        </p:nvSpPr>
        <p:spPr/>
        <p:txBody>
          <a:bodyPr/>
          <a:lstStyle/>
          <a:p>
            <a:pPr marL="0" indent="0" eaLnBrk="1" hangingPunct="1">
              <a:buNone/>
            </a:pPr>
            <a:r>
              <a:rPr lang="en-US" dirty="0">
                <a:latin typeface="Calibri" charset="0"/>
              </a:rPr>
              <a:t> </a:t>
            </a:r>
          </a:p>
        </p:txBody>
      </p:sp>
      <p:pic>
        <p:nvPicPr>
          <p:cNvPr id="5" name="Picture 8"/>
          <p:cNvPicPr>
            <a:picLocks noChangeAspect="1"/>
          </p:cNvPicPr>
          <p:nvPr/>
        </p:nvPicPr>
        <p:blipFill>
          <a:blip r:embed="rId3"/>
          <a:srcRect/>
          <a:stretch/>
        </p:blipFill>
        <p:spPr bwMode="auto">
          <a:xfrm>
            <a:off x="496840" y="1371602"/>
            <a:ext cx="8342361" cy="4906966"/>
          </a:xfrm>
          <a:prstGeom prst="rect">
            <a:avLst/>
          </a:prstGeom>
          <a:noFill/>
          <a:ln w="9525">
            <a:noFill/>
            <a:miter lim="800000"/>
            <a:headEnd/>
            <a:tailEnd/>
          </a:ln>
        </p:spPr>
      </p:pic>
    </p:spTree>
    <p:extLst>
      <p:ext uri="{BB962C8B-B14F-4D97-AF65-F5344CB8AC3E}">
        <p14:creationId xmlns:p14="http://schemas.microsoft.com/office/powerpoint/2010/main" val="128155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5ECB-82BE-9B37-736C-045858975B45}"/>
              </a:ext>
            </a:extLst>
          </p:cNvPr>
          <p:cNvSpPr>
            <a:spLocks noGrp="1"/>
          </p:cNvSpPr>
          <p:nvPr>
            <p:ph type="title"/>
          </p:nvPr>
        </p:nvSpPr>
        <p:spPr/>
        <p:txBody>
          <a:bodyPr/>
          <a:lstStyle/>
          <a:p>
            <a:r>
              <a:rPr lang="tr-TR" dirty="0"/>
              <a:t>Language </a:t>
            </a:r>
            <a:r>
              <a:rPr lang="tr-TR" dirty="0" err="1"/>
              <a:t>Models</a:t>
            </a:r>
            <a:r>
              <a:rPr lang="tr-TR" dirty="0"/>
              <a:t>: </a:t>
            </a:r>
            <a:r>
              <a:rPr lang="tr-TR" dirty="0" err="1"/>
              <a:t>History</a:t>
            </a:r>
            <a:endParaRPr lang="tr-TR" dirty="0"/>
          </a:p>
        </p:txBody>
      </p:sp>
      <p:sp>
        <p:nvSpPr>
          <p:cNvPr id="3" name="Content Placeholder 2">
            <a:extLst>
              <a:ext uri="{FF2B5EF4-FFF2-40B4-BE49-F238E27FC236}">
                <a16:creationId xmlns:a16="http://schemas.microsoft.com/office/drawing/2014/main" id="{89429A33-3100-3D5A-9F87-0188A597986C}"/>
              </a:ext>
            </a:extLst>
          </p:cNvPr>
          <p:cNvSpPr>
            <a:spLocks noGrp="1"/>
          </p:cNvSpPr>
          <p:nvPr>
            <p:ph idx="1"/>
          </p:nvPr>
        </p:nvSpPr>
        <p:spPr/>
        <p:txBody>
          <a:bodyPr/>
          <a:lstStyle/>
          <a:p>
            <a:r>
              <a:rPr lang="tr-TR" dirty="0" err="1">
                <a:latin typeface="Calibri" panose="020F0502020204030204" pitchFamily="34" charset="0"/>
                <a:ea typeface="Calibri" panose="020F0502020204030204" pitchFamily="34" charset="0"/>
                <a:cs typeface="Calibri" panose="020F0502020204030204" pitchFamily="34" charset="0"/>
              </a:rPr>
              <a:t>Probabilistic</a:t>
            </a:r>
            <a:r>
              <a:rPr lang="tr-TR" dirty="0">
                <a:latin typeface="Calibri" panose="020F0502020204030204" pitchFamily="34" charset="0"/>
                <a:ea typeface="Calibri" panose="020F0502020204030204" pitchFamily="34" charset="0"/>
                <a:cs typeface="Calibri" panose="020F0502020204030204" pitchFamily="34" charset="0"/>
              </a:rPr>
              <a:t> </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n-gram </a:t>
            </a:r>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models</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a:latin typeface="Calibri" panose="020F0502020204030204" pitchFamily="34" charset="0"/>
                <a:ea typeface="Calibri" panose="020F0502020204030204" pitchFamily="34" charset="0"/>
                <a:cs typeface="Calibri" panose="020F0502020204030204" pitchFamily="34" charset="0"/>
              </a:rPr>
              <a:t>of </a:t>
            </a:r>
            <a:r>
              <a:rPr lang="tr-TR" dirty="0" err="1">
                <a:latin typeface="Calibri" panose="020F0502020204030204" pitchFamily="34" charset="0"/>
                <a:ea typeface="Calibri" panose="020F0502020204030204" pitchFamily="34" charset="0"/>
                <a:cs typeface="Calibri" panose="020F0502020204030204" pitchFamily="34" charset="0"/>
              </a:rPr>
              <a:t>text</a:t>
            </a:r>
            <a:r>
              <a:rPr lang="tr-TR" dirty="0">
                <a:latin typeface="Calibri" panose="020F0502020204030204" pitchFamily="34" charset="0"/>
                <a:ea typeface="Calibri" panose="020F0502020204030204" pitchFamily="34" charset="0"/>
                <a:cs typeface="Calibri" panose="020F0502020204030204" pitchFamily="34" charset="0"/>
              </a:rPr>
              <a:t> </a:t>
            </a:r>
            <a:r>
              <a:rPr lang="tr-TR" dirty="0" err="1">
                <a:latin typeface="Calibri" panose="020F0502020204030204" pitchFamily="34" charset="0"/>
                <a:ea typeface="Calibri" panose="020F0502020204030204" pitchFamily="34" charset="0"/>
                <a:cs typeface="Calibri" panose="020F0502020204030204" pitchFamily="34" charset="0"/>
              </a:rPr>
              <a:t>generation</a:t>
            </a:r>
            <a:r>
              <a:rPr lang="tr-TR" dirty="0">
                <a:latin typeface="Calibri" panose="020F0502020204030204" pitchFamily="34" charset="0"/>
                <a:ea typeface="Calibri" panose="020F0502020204030204" pitchFamily="34" charset="0"/>
                <a:cs typeface="Calibri" panose="020F0502020204030204" pitchFamily="34" charset="0"/>
              </a:rPr>
              <a:t> [</a:t>
            </a:r>
            <a:r>
              <a:rPr lang="tr-TR" dirty="0" err="1">
                <a:latin typeface="Calibri" panose="020F0502020204030204" pitchFamily="34" charset="0"/>
                <a:ea typeface="Calibri" panose="020F0502020204030204" pitchFamily="34" charset="0"/>
                <a:cs typeface="Calibri" panose="020F0502020204030204" pitchFamily="34" charset="0"/>
              </a:rPr>
              <a:t>Jelinek</a:t>
            </a:r>
            <a:r>
              <a:rPr lang="tr-TR" dirty="0">
                <a:latin typeface="Calibri" panose="020F0502020204030204" pitchFamily="34" charset="0"/>
                <a:ea typeface="Calibri" panose="020F0502020204030204" pitchFamily="34" charset="0"/>
                <a:cs typeface="Calibri" panose="020F0502020204030204" pitchFamily="34" charset="0"/>
              </a:rPr>
              <a:t>+ 1980’s, …]</a:t>
            </a:r>
          </a:p>
          <a:p>
            <a:pPr lvl="1"/>
            <a:r>
              <a:rPr lang="tr-TR" dirty="0">
                <a:latin typeface="Calibri" panose="020F0502020204030204" pitchFamily="34" charset="0"/>
                <a:ea typeface="Calibri" panose="020F0502020204030204" pitchFamily="34" charset="0"/>
                <a:cs typeface="Calibri" panose="020F0502020204030204" pitchFamily="34" charset="0"/>
              </a:rPr>
              <a:t>Applications: Speech </a:t>
            </a:r>
            <a:r>
              <a:rPr lang="tr-TR" dirty="0" err="1">
                <a:latin typeface="Calibri" panose="020F0502020204030204" pitchFamily="34" charset="0"/>
                <a:ea typeface="Calibri" panose="020F0502020204030204" pitchFamily="34" charset="0"/>
                <a:cs typeface="Calibri" panose="020F0502020204030204" pitchFamily="34" charset="0"/>
              </a:rPr>
              <a:t>Recognition</a:t>
            </a:r>
            <a:r>
              <a:rPr lang="tr-TR" dirty="0">
                <a:latin typeface="Calibri" panose="020F0502020204030204" pitchFamily="34" charset="0"/>
                <a:ea typeface="Calibri" panose="020F0502020204030204" pitchFamily="34" charset="0"/>
                <a:cs typeface="Calibri" panose="020F0502020204030204" pitchFamily="34" charset="0"/>
              </a:rPr>
              <a:t>, Machine </a:t>
            </a:r>
            <a:r>
              <a:rPr lang="tr-TR" dirty="0" err="1">
                <a:latin typeface="Calibri" panose="020F0502020204030204" pitchFamily="34" charset="0"/>
                <a:ea typeface="Calibri" panose="020F0502020204030204" pitchFamily="34" charset="0"/>
                <a:cs typeface="Calibri" panose="020F0502020204030204" pitchFamily="34" charset="0"/>
              </a:rPr>
              <a:t>Translation</a:t>
            </a:r>
            <a:r>
              <a:rPr lang="tr-TR" dirty="0">
                <a:latin typeface="Calibri" panose="020F0502020204030204" pitchFamily="34" charset="0"/>
                <a:ea typeface="Calibri" panose="020F0502020204030204" pitchFamily="34" charset="0"/>
                <a:cs typeface="Calibri" panose="020F0502020204030204" pitchFamily="34" charset="0"/>
              </a:rPr>
              <a:t> </a:t>
            </a:r>
          </a:p>
          <a:p>
            <a:r>
              <a:rPr lang="tr-TR" dirty="0">
                <a:latin typeface="Calibri" panose="020F0502020204030204" pitchFamily="34" charset="0"/>
                <a:ea typeface="Calibri" panose="020F0502020204030204" pitchFamily="34" charset="0"/>
                <a:cs typeface="Calibri" panose="020F0502020204030204" pitchFamily="34" charset="0"/>
              </a:rPr>
              <a:t>Statistical </a:t>
            </a:r>
            <a:r>
              <a:rPr lang="tr-TR" dirty="0" err="1">
                <a:latin typeface="Calibri" panose="020F0502020204030204" pitchFamily="34" charset="0"/>
                <a:ea typeface="Calibri" panose="020F0502020204030204" pitchFamily="34" charset="0"/>
                <a:cs typeface="Calibri" panose="020F0502020204030204" pitchFamily="34" charset="0"/>
              </a:rPr>
              <a:t>or</a:t>
            </a:r>
            <a:r>
              <a:rPr lang="tr-TR" dirty="0">
                <a:latin typeface="Calibri" panose="020F0502020204030204" pitchFamily="34" charset="0"/>
                <a:ea typeface="Calibri" panose="020F0502020204030204" pitchFamily="34" charset="0"/>
                <a:cs typeface="Calibri" panose="020F0502020204030204" pitchFamily="34" charset="0"/>
              </a:rPr>
              <a:t> </a:t>
            </a:r>
            <a:r>
              <a:rPr lang="tr-TR" dirty="0" err="1">
                <a:latin typeface="Calibri" panose="020F0502020204030204" pitchFamily="34" charset="0"/>
                <a:ea typeface="Calibri" panose="020F0502020204030204" pitchFamily="34" charset="0"/>
                <a:cs typeface="Calibri" panose="020F0502020204030204" pitchFamily="34" charset="0"/>
              </a:rPr>
              <a:t>shallow</a:t>
            </a:r>
            <a:r>
              <a:rPr lang="tr-TR" dirty="0">
                <a:latin typeface="Calibri" panose="020F0502020204030204" pitchFamily="34" charset="0"/>
                <a:ea typeface="Calibri" panose="020F0502020204030204" pitchFamily="34" charset="0"/>
                <a:cs typeface="Calibri" panose="020F0502020204030204" pitchFamily="34" charset="0"/>
              </a:rPr>
              <a:t> </a:t>
            </a:r>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neural</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LMs</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a:latin typeface="Calibri" panose="020F0502020204030204" pitchFamily="34" charset="0"/>
                <a:ea typeface="Calibri" panose="020F0502020204030204" pitchFamily="34" charset="0"/>
                <a:cs typeface="Calibri" panose="020F0502020204030204" pitchFamily="34" charset="0"/>
              </a:rPr>
              <a:t>(</a:t>
            </a:r>
            <a:r>
              <a:rPr lang="tr-TR" dirty="0" err="1">
                <a:latin typeface="Calibri" panose="020F0502020204030204" pitchFamily="34" charset="0"/>
                <a:ea typeface="Calibri" panose="020F0502020204030204" pitchFamily="34" charset="0"/>
                <a:cs typeface="Calibri" panose="020F0502020204030204" pitchFamily="34" charset="0"/>
              </a:rPr>
              <a:t>late</a:t>
            </a:r>
            <a:r>
              <a:rPr lang="tr-TR" dirty="0">
                <a:latin typeface="Calibri" panose="020F0502020204030204" pitchFamily="34" charset="0"/>
                <a:ea typeface="Calibri" panose="020F0502020204030204" pitchFamily="34" charset="0"/>
                <a:cs typeface="Calibri" panose="020F0502020204030204" pitchFamily="34" charset="0"/>
              </a:rPr>
              <a:t> 90’s – </a:t>
            </a:r>
            <a:r>
              <a:rPr lang="tr-TR" dirty="0" err="1">
                <a:latin typeface="Calibri" panose="020F0502020204030204" pitchFamily="34" charset="0"/>
                <a:ea typeface="Calibri" panose="020F0502020204030204" pitchFamily="34" charset="0"/>
                <a:cs typeface="Calibri" panose="020F0502020204030204" pitchFamily="34" charset="0"/>
              </a:rPr>
              <a:t>mid</a:t>
            </a:r>
            <a:r>
              <a:rPr lang="tr-TR" dirty="0">
                <a:latin typeface="Calibri" panose="020F0502020204030204" pitchFamily="34" charset="0"/>
                <a:ea typeface="Calibri" panose="020F0502020204030204" pitchFamily="34" charset="0"/>
                <a:cs typeface="Calibri" panose="020F0502020204030204" pitchFamily="34" charset="0"/>
              </a:rPr>
              <a:t> 00’s) [</a:t>
            </a:r>
            <a:r>
              <a:rPr lang="tr-TR" dirty="0" err="1">
                <a:latin typeface="Calibri" panose="020F0502020204030204" pitchFamily="34" charset="0"/>
                <a:ea typeface="Calibri" panose="020F0502020204030204" pitchFamily="34" charset="0"/>
                <a:cs typeface="Calibri" panose="020F0502020204030204" pitchFamily="34" charset="0"/>
              </a:rPr>
              <a:t>Bengio</a:t>
            </a:r>
            <a:r>
              <a:rPr lang="tr-TR" dirty="0">
                <a:latin typeface="Calibri" panose="020F0502020204030204" pitchFamily="34" charset="0"/>
                <a:ea typeface="Calibri" panose="020F0502020204030204" pitchFamily="34" charset="0"/>
                <a:cs typeface="Calibri" panose="020F0502020204030204" pitchFamily="34" charset="0"/>
              </a:rPr>
              <a:t>+ 2001, …] </a:t>
            </a:r>
          </a:p>
          <a:p>
            <a:endParaRPr lang="tr-TR" dirty="0">
              <a:latin typeface="Calibri" panose="020F0502020204030204" pitchFamily="34" charset="0"/>
              <a:ea typeface="Calibri" panose="020F0502020204030204" pitchFamily="34" charset="0"/>
              <a:cs typeface="Calibri" panose="020F0502020204030204" pitchFamily="34" charset="0"/>
            </a:endParaRPr>
          </a:p>
          <a:p>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Recurrent</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neural</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nets</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a:latin typeface="Calibri" panose="020F0502020204030204" pitchFamily="34" charset="0"/>
                <a:ea typeface="Calibri" panose="020F0502020204030204" pitchFamily="34" charset="0"/>
                <a:cs typeface="Calibri" panose="020F0502020204030204" pitchFamily="34" charset="0"/>
              </a:rPr>
              <a:t>(2010s) </a:t>
            </a:r>
          </a:p>
          <a:p>
            <a:endParaRPr lang="tr-TR" dirty="0">
              <a:latin typeface="Calibri" panose="020F0502020204030204" pitchFamily="34" charset="0"/>
              <a:ea typeface="Calibri" panose="020F0502020204030204" pitchFamily="34" charset="0"/>
              <a:cs typeface="Calibri" panose="020F0502020204030204" pitchFamily="34" charset="0"/>
            </a:endParaRPr>
          </a:p>
          <a:p>
            <a:r>
              <a:rPr lang="tr-TR" dirty="0" err="1">
                <a:latin typeface="Calibri" panose="020F0502020204030204" pitchFamily="34" charset="0"/>
                <a:ea typeface="Calibri" panose="020F0502020204030204" pitchFamily="34" charset="0"/>
                <a:cs typeface="Calibri" panose="020F0502020204030204" pitchFamily="34" charset="0"/>
              </a:rPr>
              <a:t>Pre-training</a:t>
            </a:r>
            <a:r>
              <a:rPr lang="tr-TR" dirty="0">
                <a:latin typeface="Calibri" panose="020F0502020204030204" pitchFamily="34" charset="0"/>
                <a:ea typeface="Calibri" panose="020F0502020204030204" pitchFamily="34" charset="0"/>
                <a:cs typeface="Calibri" panose="020F0502020204030204" pitchFamily="34" charset="0"/>
              </a:rPr>
              <a:t> </a:t>
            </a:r>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deep</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neural</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language</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err="1">
                <a:solidFill>
                  <a:srgbClr val="00B050"/>
                </a:solidFill>
                <a:latin typeface="Calibri" panose="020F0502020204030204" pitchFamily="34" charset="0"/>
                <a:ea typeface="Calibri" panose="020F0502020204030204" pitchFamily="34" charset="0"/>
                <a:cs typeface="Calibri" panose="020F0502020204030204" pitchFamily="34" charset="0"/>
              </a:rPr>
              <a:t>models</a:t>
            </a:r>
            <a:r>
              <a:rPr lang="tr-TR"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tr-TR" dirty="0">
                <a:latin typeface="Calibri" panose="020F0502020204030204" pitchFamily="34" charset="0"/>
                <a:ea typeface="Calibri" panose="020F0502020204030204" pitchFamily="34" charset="0"/>
                <a:cs typeface="Calibri" panose="020F0502020204030204" pitchFamily="34" charset="0"/>
              </a:rPr>
              <a:t>(2017’s </a:t>
            </a:r>
            <a:r>
              <a:rPr lang="tr-TR" dirty="0" err="1">
                <a:latin typeface="Calibri" panose="020F0502020204030204" pitchFamily="34" charset="0"/>
                <a:ea typeface="Calibri" panose="020F0502020204030204" pitchFamily="34" charset="0"/>
                <a:cs typeface="Calibri" panose="020F0502020204030204" pitchFamily="34" charset="0"/>
              </a:rPr>
              <a:t>onward</a:t>
            </a:r>
            <a:r>
              <a:rPr lang="tr-TR" dirty="0">
                <a:latin typeface="Calibri" panose="020F0502020204030204" pitchFamily="34" charset="0"/>
                <a:ea typeface="Calibri" panose="020F0502020204030204" pitchFamily="34" charset="0"/>
                <a:cs typeface="Calibri" panose="020F0502020204030204" pitchFamily="34" charset="0"/>
              </a:rPr>
              <a:t>): </a:t>
            </a:r>
          </a:p>
          <a:p>
            <a:pPr lvl="1"/>
            <a:r>
              <a:rPr lang="tr-TR" dirty="0" err="1">
                <a:latin typeface="Calibri" panose="020F0502020204030204" pitchFamily="34" charset="0"/>
                <a:ea typeface="Calibri" panose="020F0502020204030204" pitchFamily="34" charset="0"/>
                <a:cs typeface="Calibri" panose="020F0502020204030204" pitchFamily="34" charset="0"/>
              </a:rPr>
              <a:t>Many</a:t>
            </a:r>
            <a:r>
              <a:rPr lang="tr-TR" dirty="0">
                <a:latin typeface="Calibri" panose="020F0502020204030204" pitchFamily="34" charset="0"/>
                <a:ea typeface="Calibri" panose="020F0502020204030204" pitchFamily="34" charset="0"/>
                <a:cs typeface="Calibri" panose="020F0502020204030204" pitchFamily="34" charset="0"/>
              </a:rPr>
              <a:t> </a:t>
            </a:r>
            <a:r>
              <a:rPr lang="tr-TR" dirty="0" err="1">
                <a:latin typeface="Calibri" panose="020F0502020204030204" pitchFamily="34" charset="0"/>
                <a:ea typeface="Calibri" panose="020F0502020204030204" pitchFamily="34" charset="0"/>
                <a:cs typeface="Calibri" panose="020F0502020204030204" pitchFamily="34" charset="0"/>
              </a:rPr>
              <a:t>models</a:t>
            </a:r>
            <a:r>
              <a:rPr lang="tr-TR" dirty="0">
                <a:latin typeface="Calibri" panose="020F0502020204030204" pitchFamily="34" charset="0"/>
                <a:ea typeface="Calibri" panose="020F0502020204030204" pitchFamily="34" charset="0"/>
                <a:cs typeface="Calibri" panose="020F0502020204030204" pitchFamily="34" charset="0"/>
              </a:rPr>
              <a:t> </a:t>
            </a:r>
            <a:r>
              <a:rPr lang="tr-TR" dirty="0" err="1">
                <a:latin typeface="Calibri" panose="020F0502020204030204" pitchFamily="34" charset="0"/>
                <a:ea typeface="Calibri" panose="020F0502020204030204" pitchFamily="34" charset="0"/>
                <a:cs typeface="Calibri" panose="020F0502020204030204" pitchFamily="34" charset="0"/>
              </a:rPr>
              <a:t>based</a:t>
            </a:r>
            <a:r>
              <a:rPr lang="tr-TR" dirty="0">
                <a:latin typeface="Calibri" panose="020F0502020204030204" pitchFamily="34" charset="0"/>
                <a:ea typeface="Calibri" panose="020F0502020204030204" pitchFamily="34" charset="0"/>
                <a:cs typeface="Calibri" panose="020F0502020204030204" pitchFamily="34" charset="0"/>
              </a:rPr>
              <a:t> on: Self-</a:t>
            </a:r>
            <a:r>
              <a:rPr lang="tr-TR" dirty="0" err="1">
                <a:latin typeface="Calibri" panose="020F0502020204030204" pitchFamily="34" charset="0"/>
                <a:ea typeface="Calibri" panose="020F0502020204030204" pitchFamily="34" charset="0"/>
                <a:cs typeface="Calibri" panose="020F0502020204030204" pitchFamily="34" charset="0"/>
              </a:rPr>
              <a:t>Attention</a:t>
            </a:r>
            <a:endParaRPr lang="tr-T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09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7AB5-DD53-A510-AB8E-3807583A3360}"/>
              </a:ext>
            </a:extLst>
          </p:cNvPr>
          <p:cNvSpPr>
            <a:spLocks noGrp="1"/>
          </p:cNvSpPr>
          <p:nvPr>
            <p:ph type="title"/>
          </p:nvPr>
        </p:nvSpPr>
        <p:spPr/>
        <p:txBody>
          <a:bodyPr/>
          <a:lstStyle/>
          <a:p>
            <a:r>
              <a:rPr lang="tr-TR" dirty="0" err="1"/>
              <a:t>Neural</a:t>
            </a:r>
            <a:r>
              <a:rPr lang="tr-TR" dirty="0"/>
              <a:t> Network (NN)- Language Model</a:t>
            </a:r>
          </a:p>
        </p:txBody>
      </p:sp>
      <p:sp>
        <p:nvSpPr>
          <p:cNvPr id="3" name="Content Placeholder 2">
            <a:extLst>
              <a:ext uri="{FF2B5EF4-FFF2-40B4-BE49-F238E27FC236}">
                <a16:creationId xmlns:a16="http://schemas.microsoft.com/office/drawing/2014/main" id="{7723B136-128B-A651-8880-F085A44AEF50}"/>
              </a:ext>
            </a:extLst>
          </p:cNvPr>
          <p:cNvSpPr>
            <a:spLocks noGrp="1"/>
          </p:cNvSpPr>
          <p:nvPr>
            <p:ph idx="1"/>
          </p:nvPr>
        </p:nvSpPr>
        <p:spPr>
          <a:xfrm>
            <a:off x="6420897" y="1590388"/>
            <a:ext cx="2371411" cy="4719977"/>
          </a:xfrm>
        </p:spPr>
        <p:txBody>
          <a:bodyPr>
            <a:normAutofit fontScale="62500" lnSpcReduction="20000"/>
          </a:bodyPr>
          <a:lstStyle/>
          <a:p>
            <a:pPr marL="0" indent="0">
              <a:buNone/>
            </a:pPr>
            <a:r>
              <a:rPr lang="tr-TR" dirty="0" err="1"/>
              <a:t>Improvements</a:t>
            </a:r>
            <a:r>
              <a:rPr lang="tr-TR" dirty="0"/>
              <a:t> </a:t>
            </a:r>
            <a:r>
              <a:rPr lang="tr-TR" dirty="0" err="1"/>
              <a:t>over</a:t>
            </a:r>
            <a:r>
              <a:rPr lang="tr-TR" dirty="0"/>
              <a:t> n-gram LM:  </a:t>
            </a:r>
          </a:p>
          <a:p>
            <a:r>
              <a:rPr lang="tr-TR" dirty="0" err="1"/>
              <a:t>Tackles</a:t>
            </a:r>
            <a:r>
              <a:rPr lang="tr-TR" dirty="0"/>
              <a:t> </a:t>
            </a:r>
            <a:r>
              <a:rPr lang="tr-TR" dirty="0" err="1"/>
              <a:t>the</a:t>
            </a:r>
            <a:r>
              <a:rPr lang="tr-TR" dirty="0"/>
              <a:t> </a:t>
            </a:r>
            <a:r>
              <a:rPr lang="tr-TR" dirty="0" err="1"/>
              <a:t>sparsity</a:t>
            </a:r>
            <a:r>
              <a:rPr lang="tr-TR" dirty="0"/>
              <a:t> problem</a:t>
            </a:r>
          </a:p>
          <a:p>
            <a:r>
              <a:rPr lang="tr-TR" dirty="0"/>
              <a:t>Model size is O(n) not O(</a:t>
            </a:r>
            <a:r>
              <a:rPr lang="tr-TR" dirty="0" err="1"/>
              <a:t>exp</a:t>
            </a:r>
            <a:r>
              <a:rPr lang="tr-TR" dirty="0"/>
              <a:t>(n)) — n </a:t>
            </a:r>
            <a:r>
              <a:rPr lang="tr-TR" dirty="0" err="1"/>
              <a:t>being</a:t>
            </a:r>
            <a:r>
              <a:rPr lang="tr-TR" dirty="0"/>
              <a:t> </a:t>
            </a:r>
            <a:r>
              <a:rPr lang="tr-TR" dirty="0" err="1"/>
              <a:t>the</a:t>
            </a:r>
            <a:r>
              <a:rPr lang="tr-TR" dirty="0"/>
              <a:t> </a:t>
            </a:r>
            <a:r>
              <a:rPr lang="tr-TR" dirty="0" err="1"/>
              <a:t>window</a:t>
            </a:r>
            <a:r>
              <a:rPr lang="tr-TR" dirty="0"/>
              <a:t> size. </a:t>
            </a:r>
          </a:p>
          <a:p>
            <a:endParaRPr lang="tr-TR" dirty="0"/>
          </a:p>
          <a:p>
            <a:pPr marL="0" indent="0">
              <a:buNone/>
            </a:pPr>
            <a:r>
              <a:rPr lang="tr-TR" dirty="0" err="1"/>
              <a:t>Remaining</a:t>
            </a:r>
            <a:r>
              <a:rPr lang="tr-TR" dirty="0"/>
              <a:t> </a:t>
            </a:r>
            <a:r>
              <a:rPr lang="tr-TR" dirty="0" err="1"/>
              <a:t>problems</a:t>
            </a:r>
            <a:r>
              <a:rPr lang="tr-TR" dirty="0"/>
              <a:t>:  </a:t>
            </a:r>
          </a:p>
          <a:p>
            <a:pPr>
              <a:buFont typeface="Arial" panose="020B0604020202020204" pitchFamily="34" charset="0"/>
              <a:buChar char="•"/>
            </a:pPr>
            <a:r>
              <a:rPr lang="tr-TR" dirty="0" err="1">
                <a:highlight>
                  <a:srgbClr val="FFFF00"/>
                </a:highlight>
              </a:rPr>
              <a:t>Fixed</a:t>
            </a:r>
            <a:r>
              <a:rPr lang="tr-TR" dirty="0">
                <a:highlight>
                  <a:srgbClr val="FFFF00"/>
                </a:highlight>
              </a:rPr>
              <a:t> </a:t>
            </a:r>
            <a:r>
              <a:rPr lang="tr-TR" dirty="0" err="1">
                <a:highlight>
                  <a:srgbClr val="FFFF00"/>
                </a:highlight>
              </a:rPr>
              <a:t>window</a:t>
            </a:r>
            <a:r>
              <a:rPr lang="tr-TR" dirty="0">
                <a:highlight>
                  <a:srgbClr val="FFFF00"/>
                </a:highlight>
              </a:rPr>
              <a:t> </a:t>
            </a:r>
            <a:r>
              <a:rPr lang="tr-TR" dirty="0"/>
              <a:t>is </a:t>
            </a:r>
            <a:r>
              <a:rPr lang="tr-TR" dirty="0" err="1"/>
              <a:t>too</a:t>
            </a:r>
            <a:r>
              <a:rPr lang="tr-TR" dirty="0"/>
              <a:t> </a:t>
            </a:r>
            <a:r>
              <a:rPr lang="tr-TR" dirty="0" err="1"/>
              <a:t>small</a:t>
            </a:r>
            <a:r>
              <a:rPr lang="tr-TR" dirty="0"/>
              <a:t> </a:t>
            </a:r>
          </a:p>
          <a:p>
            <a:pPr>
              <a:buFont typeface="Arial" panose="020B0604020202020204" pitchFamily="34" charset="0"/>
              <a:buChar char="•"/>
            </a:pPr>
            <a:r>
              <a:rPr lang="tr-TR" dirty="0" err="1"/>
              <a:t>Enlarging</a:t>
            </a:r>
            <a:r>
              <a:rPr lang="tr-TR" dirty="0"/>
              <a:t> </a:t>
            </a:r>
            <a:r>
              <a:rPr lang="tr-TR" dirty="0" err="1"/>
              <a:t>window</a:t>
            </a:r>
            <a:r>
              <a:rPr lang="tr-TR" dirty="0"/>
              <a:t> </a:t>
            </a:r>
            <a:r>
              <a:rPr lang="tr-TR" dirty="0" err="1"/>
              <a:t>enlarges</a:t>
            </a:r>
            <a:r>
              <a:rPr lang="tr-TR" dirty="0"/>
              <a:t> 𝑾 — </a:t>
            </a:r>
            <a:r>
              <a:rPr lang="tr-TR" dirty="0" err="1"/>
              <a:t>Window</a:t>
            </a:r>
            <a:r>
              <a:rPr lang="tr-TR" dirty="0"/>
              <a:t> can </a:t>
            </a:r>
            <a:r>
              <a:rPr lang="tr-TR" dirty="0" err="1"/>
              <a:t>never</a:t>
            </a:r>
            <a:r>
              <a:rPr lang="tr-TR" dirty="0"/>
              <a:t> be </a:t>
            </a:r>
            <a:r>
              <a:rPr lang="tr-TR" dirty="0" err="1"/>
              <a:t>large</a:t>
            </a:r>
            <a:r>
              <a:rPr lang="tr-TR" dirty="0"/>
              <a:t> </a:t>
            </a:r>
            <a:r>
              <a:rPr lang="tr-TR" dirty="0" err="1"/>
              <a:t>enough</a:t>
            </a:r>
            <a:r>
              <a:rPr lang="tr-TR" dirty="0"/>
              <a:t>!</a:t>
            </a:r>
          </a:p>
          <a:p>
            <a:pPr>
              <a:buFont typeface="Arial" panose="020B0604020202020204" pitchFamily="34" charset="0"/>
              <a:buChar char="•"/>
            </a:pPr>
            <a:r>
              <a:rPr lang="tr-TR" dirty="0"/>
              <a:t> </a:t>
            </a:r>
            <a:r>
              <a:rPr lang="tr-TR" dirty="0" err="1"/>
              <a:t>It’s</a:t>
            </a:r>
            <a:r>
              <a:rPr lang="tr-TR" dirty="0"/>
              <a:t> not </a:t>
            </a:r>
            <a:r>
              <a:rPr lang="tr-TR" dirty="0" err="1"/>
              <a:t>deep</a:t>
            </a:r>
            <a:r>
              <a:rPr lang="tr-TR" dirty="0"/>
              <a:t> </a:t>
            </a:r>
            <a:r>
              <a:rPr lang="tr-TR" dirty="0" err="1"/>
              <a:t>enough</a:t>
            </a:r>
            <a:r>
              <a:rPr lang="tr-TR" dirty="0"/>
              <a:t> </a:t>
            </a:r>
            <a:r>
              <a:rPr lang="tr-TR" dirty="0" err="1"/>
              <a:t>to</a:t>
            </a:r>
            <a:r>
              <a:rPr lang="tr-TR" dirty="0"/>
              <a:t> </a:t>
            </a:r>
            <a:r>
              <a:rPr lang="tr-TR" dirty="0" err="1"/>
              <a:t>capture</a:t>
            </a:r>
            <a:r>
              <a:rPr lang="tr-TR" dirty="0"/>
              <a:t> </a:t>
            </a:r>
            <a:r>
              <a:rPr lang="tr-TR" dirty="0" err="1"/>
              <a:t>nuanced</a:t>
            </a:r>
            <a:r>
              <a:rPr lang="tr-TR" dirty="0"/>
              <a:t> </a:t>
            </a:r>
            <a:r>
              <a:rPr lang="tr-TR" dirty="0" err="1"/>
              <a:t>contextual</a:t>
            </a:r>
            <a:r>
              <a:rPr lang="tr-TR" dirty="0"/>
              <a:t> </a:t>
            </a:r>
            <a:r>
              <a:rPr lang="tr-TR" dirty="0" err="1"/>
              <a:t>meanings</a:t>
            </a:r>
            <a:endParaRPr lang="tr-TR" dirty="0"/>
          </a:p>
        </p:txBody>
      </p:sp>
      <p:pic>
        <p:nvPicPr>
          <p:cNvPr id="5" name="Picture 4">
            <a:extLst>
              <a:ext uri="{FF2B5EF4-FFF2-40B4-BE49-F238E27FC236}">
                <a16:creationId xmlns:a16="http://schemas.microsoft.com/office/drawing/2014/main" id="{D531A4D8-6BE4-E212-0896-74CA7C66B220}"/>
              </a:ext>
            </a:extLst>
          </p:cNvPr>
          <p:cNvPicPr>
            <a:picLocks noChangeAspect="1"/>
          </p:cNvPicPr>
          <p:nvPr/>
        </p:nvPicPr>
        <p:blipFill>
          <a:blip r:embed="rId2"/>
          <a:stretch>
            <a:fillRect/>
          </a:stretch>
        </p:blipFill>
        <p:spPr>
          <a:xfrm>
            <a:off x="457200" y="1590388"/>
            <a:ext cx="5802923" cy="4840557"/>
          </a:xfrm>
          <a:prstGeom prst="rect">
            <a:avLst/>
          </a:prstGeom>
        </p:spPr>
      </p:pic>
      <p:sp>
        <p:nvSpPr>
          <p:cNvPr id="7" name="TextBox 6">
            <a:extLst>
              <a:ext uri="{FF2B5EF4-FFF2-40B4-BE49-F238E27FC236}">
                <a16:creationId xmlns:a16="http://schemas.microsoft.com/office/drawing/2014/main" id="{636439CF-1509-E6C6-CFFF-618DC5015F8D}"/>
              </a:ext>
            </a:extLst>
          </p:cNvPr>
          <p:cNvSpPr txBox="1"/>
          <p:nvPr/>
        </p:nvSpPr>
        <p:spPr>
          <a:xfrm>
            <a:off x="2069960" y="6654296"/>
            <a:ext cx="5004079"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https://self-supervised.cs.jhu.edu/sp2025/files/slides/07.mlp-language-modeling.pdf</a:t>
            </a:r>
          </a:p>
        </p:txBody>
      </p:sp>
    </p:spTree>
    <p:extLst>
      <p:ext uri="{BB962C8B-B14F-4D97-AF65-F5344CB8AC3E}">
        <p14:creationId xmlns:p14="http://schemas.microsoft.com/office/powerpoint/2010/main" val="1950023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8FAD-8804-945D-28C3-248E264D6D71}"/>
              </a:ext>
            </a:extLst>
          </p:cNvPr>
          <p:cNvSpPr>
            <a:spLocks noGrp="1"/>
          </p:cNvSpPr>
          <p:nvPr>
            <p:ph type="title"/>
          </p:nvPr>
        </p:nvSpPr>
        <p:spPr/>
        <p:txBody>
          <a:bodyPr/>
          <a:lstStyle/>
          <a:p>
            <a:r>
              <a:rPr lang="tr-TR" dirty="0" err="1"/>
              <a:t>Recurrent</a:t>
            </a:r>
            <a:r>
              <a:rPr lang="tr-TR" dirty="0"/>
              <a:t> </a:t>
            </a:r>
            <a:r>
              <a:rPr lang="tr-TR" dirty="0" err="1"/>
              <a:t>Neural</a:t>
            </a:r>
            <a:r>
              <a:rPr lang="tr-TR" dirty="0"/>
              <a:t> Network(RNN) Language </a:t>
            </a:r>
            <a:r>
              <a:rPr lang="tr-TR" dirty="0" err="1"/>
              <a:t>Models</a:t>
            </a:r>
            <a:endParaRPr lang="tr-TR" dirty="0"/>
          </a:p>
        </p:txBody>
      </p:sp>
      <p:pic>
        <p:nvPicPr>
          <p:cNvPr id="5" name="Picture 4">
            <a:extLst>
              <a:ext uri="{FF2B5EF4-FFF2-40B4-BE49-F238E27FC236}">
                <a16:creationId xmlns:a16="http://schemas.microsoft.com/office/drawing/2014/main" id="{29306386-B835-DC73-1197-C369B01CF08B}"/>
              </a:ext>
            </a:extLst>
          </p:cNvPr>
          <p:cNvPicPr>
            <a:picLocks noChangeAspect="1"/>
          </p:cNvPicPr>
          <p:nvPr/>
        </p:nvPicPr>
        <p:blipFill>
          <a:blip r:embed="rId2"/>
          <a:stretch>
            <a:fillRect/>
          </a:stretch>
        </p:blipFill>
        <p:spPr>
          <a:xfrm>
            <a:off x="647152" y="1876208"/>
            <a:ext cx="7849695" cy="4032223"/>
          </a:xfrm>
          <a:prstGeom prst="rect">
            <a:avLst/>
          </a:prstGeom>
        </p:spPr>
      </p:pic>
    </p:spTree>
    <p:extLst>
      <p:ext uri="{BB962C8B-B14F-4D97-AF65-F5344CB8AC3E}">
        <p14:creationId xmlns:p14="http://schemas.microsoft.com/office/powerpoint/2010/main" val="113530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3B15-663D-A76E-E7BB-4EFCC64345C7}"/>
              </a:ext>
            </a:extLst>
          </p:cNvPr>
          <p:cNvSpPr>
            <a:spLocks noGrp="1"/>
          </p:cNvSpPr>
          <p:nvPr>
            <p:ph type="title"/>
          </p:nvPr>
        </p:nvSpPr>
        <p:spPr/>
        <p:txBody>
          <a:bodyPr/>
          <a:lstStyle/>
          <a:p>
            <a:r>
              <a:rPr lang="tr-TR" dirty="0" err="1"/>
              <a:t>RNNs</a:t>
            </a:r>
            <a:r>
              <a:rPr lang="tr-TR" dirty="0"/>
              <a:t>: </a:t>
            </a:r>
            <a:r>
              <a:rPr lang="tr-TR" dirty="0" err="1"/>
              <a:t>Weaknesses</a:t>
            </a:r>
            <a:endParaRPr lang="tr-TR" dirty="0"/>
          </a:p>
        </p:txBody>
      </p:sp>
      <p:sp>
        <p:nvSpPr>
          <p:cNvPr id="3" name="Content Placeholder 2">
            <a:extLst>
              <a:ext uri="{FF2B5EF4-FFF2-40B4-BE49-F238E27FC236}">
                <a16:creationId xmlns:a16="http://schemas.microsoft.com/office/drawing/2014/main" id="{B3374764-0281-373F-6DE1-EBBC6F87AD1A}"/>
              </a:ext>
            </a:extLst>
          </p:cNvPr>
          <p:cNvSpPr>
            <a:spLocks noGrp="1"/>
          </p:cNvSpPr>
          <p:nvPr>
            <p:ph idx="1"/>
          </p:nvPr>
        </p:nvSpPr>
        <p:spPr>
          <a:xfrm>
            <a:off x="457201" y="1371602"/>
            <a:ext cx="3592286" cy="4881825"/>
          </a:xfrm>
        </p:spPr>
        <p:txBody>
          <a:bodyPr>
            <a:normAutofit fontScale="92500" lnSpcReduction="10000"/>
          </a:bodyPr>
          <a:lstStyle/>
          <a:p>
            <a:r>
              <a:rPr lang="en-US" dirty="0"/>
              <a:t>Recurrent computation is slow and difficult to </a:t>
            </a:r>
            <a:r>
              <a:rPr lang="en-US" dirty="0">
                <a:highlight>
                  <a:srgbClr val="FFFF00"/>
                </a:highlight>
              </a:rPr>
              <a:t>parallelize</a:t>
            </a:r>
            <a:r>
              <a:rPr lang="en-US" dirty="0"/>
              <a:t>.</a:t>
            </a:r>
            <a:endParaRPr lang="tr-TR" dirty="0"/>
          </a:p>
          <a:p>
            <a:pPr lvl="1"/>
            <a:r>
              <a:rPr lang="en-US" dirty="0"/>
              <a:t>self-attention mechanism, better at representing long sequences and also parallelizable. </a:t>
            </a:r>
            <a:endParaRPr lang="tr-TR" dirty="0"/>
          </a:p>
          <a:p>
            <a:r>
              <a:rPr lang="en-US" dirty="0"/>
              <a:t>While RNNs in theory can represent long sequences, they quickly forget portions of the input. </a:t>
            </a:r>
            <a:endParaRPr lang="tr-TR" dirty="0"/>
          </a:p>
          <a:p>
            <a:r>
              <a:rPr lang="en-US" dirty="0"/>
              <a:t>Hard to learn </a:t>
            </a:r>
            <a:r>
              <a:rPr lang="en-US" dirty="0">
                <a:highlight>
                  <a:srgbClr val="FFFF00"/>
                </a:highlight>
              </a:rPr>
              <a:t>long-distance dependencies</a:t>
            </a:r>
            <a:endParaRPr lang="tr-TR" dirty="0">
              <a:highlight>
                <a:srgbClr val="FFFF00"/>
              </a:highlight>
            </a:endParaRPr>
          </a:p>
        </p:txBody>
      </p:sp>
      <p:pic>
        <p:nvPicPr>
          <p:cNvPr id="5" name="Picture 4">
            <a:extLst>
              <a:ext uri="{FF2B5EF4-FFF2-40B4-BE49-F238E27FC236}">
                <a16:creationId xmlns:a16="http://schemas.microsoft.com/office/drawing/2014/main" id="{ECED1BA4-F6EA-FDD3-634D-076B0740CF22}"/>
              </a:ext>
            </a:extLst>
          </p:cNvPr>
          <p:cNvPicPr>
            <a:picLocks noChangeAspect="1"/>
          </p:cNvPicPr>
          <p:nvPr/>
        </p:nvPicPr>
        <p:blipFill>
          <a:blip r:embed="rId2"/>
          <a:stretch>
            <a:fillRect/>
          </a:stretch>
        </p:blipFill>
        <p:spPr>
          <a:xfrm>
            <a:off x="4412676" y="1216689"/>
            <a:ext cx="4395187" cy="4881825"/>
          </a:xfrm>
          <a:prstGeom prst="rect">
            <a:avLst/>
          </a:prstGeom>
        </p:spPr>
      </p:pic>
      <p:sp>
        <p:nvSpPr>
          <p:cNvPr id="7" name="TextBox 6">
            <a:extLst>
              <a:ext uri="{FF2B5EF4-FFF2-40B4-BE49-F238E27FC236}">
                <a16:creationId xmlns:a16="http://schemas.microsoft.com/office/drawing/2014/main" id="{EFA530ED-C880-E01C-88F5-14637547934C}"/>
              </a:ext>
            </a:extLst>
          </p:cNvPr>
          <p:cNvSpPr txBox="1"/>
          <p:nvPr/>
        </p:nvSpPr>
        <p:spPr>
          <a:xfrm>
            <a:off x="2795955" y="6253427"/>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https://self-supervised.cs.jhu.edu/sp2025/files/slides/08-9.recurrent-nets.pdf</a:t>
            </a:r>
          </a:p>
        </p:txBody>
      </p:sp>
    </p:spTree>
    <p:extLst>
      <p:ext uri="{BB962C8B-B14F-4D97-AF65-F5344CB8AC3E}">
        <p14:creationId xmlns:p14="http://schemas.microsoft.com/office/powerpoint/2010/main" val="266317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9802-0864-1540-41C5-6A9A9049DC69}"/>
              </a:ext>
            </a:extLst>
          </p:cNvPr>
          <p:cNvSpPr>
            <a:spLocks noGrp="1"/>
          </p:cNvSpPr>
          <p:nvPr>
            <p:ph type="title"/>
          </p:nvPr>
        </p:nvSpPr>
        <p:spPr/>
        <p:txBody>
          <a:bodyPr/>
          <a:lstStyle/>
          <a:p>
            <a:r>
              <a:rPr lang="en-US" sz="2400" dirty="0"/>
              <a:t>Which neural networks should be used for</a:t>
            </a:r>
            <a:r>
              <a:rPr lang="tr-TR" sz="2400" dirty="0"/>
              <a:t> </a:t>
            </a:r>
            <a:r>
              <a:rPr lang="en-US" sz="2400" dirty="0"/>
              <a:t>LLM?</a:t>
            </a:r>
            <a:endParaRPr lang="tr-TR" sz="2400" dirty="0"/>
          </a:p>
        </p:txBody>
      </p:sp>
      <p:pic>
        <p:nvPicPr>
          <p:cNvPr id="5" name="Content Placeholder 4">
            <a:extLst>
              <a:ext uri="{FF2B5EF4-FFF2-40B4-BE49-F238E27FC236}">
                <a16:creationId xmlns:a16="http://schemas.microsoft.com/office/drawing/2014/main" id="{B5C832F2-F40D-24C8-C8C4-82E005E267D3}"/>
              </a:ext>
            </a:extLst>
          </p:cNvPr>
          <p:cNvPicPr>
            <a:picLocks noGrp="1" noChangeAspect="1"/>
          </p:cNvPicPr>
          <p:nvPr>
            <p:ph idx="1"/>
          </p:nvPr>
        </p:nvPicPr>
        <p:blipFill>
          <a:blip r:embed="rId2"/>
          <a:stretch>
            <a:fillRect/>
          </a:stretch>
        </p:blipFill>
        <p:spPr>
          <a:xfrm>
            <a:off x="457200" y="1225899"/>
            <a:ext cx="8229600" cy="5357463"/>
          </a:xfrm>
        </p:spPr>
      </p:pic>
      <p:sp>
        <p:nvSpPr>
          <p:cNvPr id="7" name="TextBox 6">
            <a:extLst>
              <a:ext uri="{FF2B5EF4-FFF2-40B4-BE49-F238E27FC236}">
                <a16:creationId xmlns:a16="http://schemas.microsoft.com/office/drawing/2014/main" id="{9EDE276A-AF35-067D-19B9-3ACB2819A294}"/>
              </a:ext>
            </a:extLst>
          </p:cNvPr>
          <p:cNvSpPr txBox="1"/>
          <p:nvPr/>
        </p:nvSpPr>
        <p:spPr>
          <a:xfrm>
            <a:off x="2486966" y="6475640"/>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TimesNewRomanPS-BoldMT"/>
                <a:ea typeface="+mn-ea"/>
                <a:cs typeface="Arial"/>
              </a:rPr>
              <a:t>Source: CSC6203</a:t>
            </a:r>
            <a:endParaRPr kumimoji="0" lang="tr-TR" sz="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18083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08AE-48CA-93C6-8DA0-E98BD2E79BC7}"/>
              </a:ext>
            </a:extLst>
          </p:cNvPr>
          <p:cNvSpPr>
            <a:spLocks noGrp="1"/>
          </p:cNvSpPr>
          <p:nvPr>
            <p:ph type="title"/>
          </p:nvPr>
        </p:nvSpPr>
        <p:spPr/>
        <p:txBody>
          <a:bodyPr/>
          <a:lstStyle/>
          <a:p>
            <a:r>
              <a:rPr lang="en-US" sz="2000" dirty="0"/>
              <a:t>Which neural networks should be used for</a:t>
            </a:r>
            <a:r>
              <a:rPr lang="tr-TR" sz="2000" dirty="0"/>
              <a:t> </a:t>
            </a:r>
            <a:r>
              <a:rPr lang="en-US" sz="2000" dirty="0"/>
              <a:t>LLM?</a:t>
            </a:r>
            <a:endParaRPr lang="tr-TR" sz="2000" dirty="0"/>
          </a:p>
        </p:txBody>
      </p:sp>
      <p:sp>
        <p:nvSpPr>
          <p:cNvPr id="3" name="Content Placeholder 2">
            <a:extLst>
              <a:ext uri="{FF2B5EF4-FFF2-40B4-BE49-F238E27FC236}">
                <a16:creationId xmlns:a16="http://schemas.microsoft.com/office/drawing/2014/main" id="{E07F015E-DF63-0684-DD2D-CD7C685368AE}"/>
              </a:ext>
            </a:extLst>
          </p:cNvPr>
          <p:cNvSpPr>
            <a:spLocks noGrp="1"/>
          </p:cNvSpPr>
          <p:nvPr>
            <p:ph idx="1"/>
          </p:nvPr>
        </p:nvSpPr>
        <p:spPr/>
        <p:txBody>
          <a:bodyPr>
            <a:normAutofit fontScale="85000" lnSpcReduction="10000"/>
          </a:bodyPr>
          <a:lstStyle/>
          <a:p>
            <a:pPr algn="l"/>
            <a:r>
              <a:rPr lang="tr-TR" sz="2400" b="0" i="0" u="none" strike="noStrike" baseline="0" dirty="0">
                <a:latin typeface="TimesNewRomanPSMT"/>
              </a:rPr>
              <a:t>MLP</a:t>
            </a:r>
          </a:p>
          <a:p>
            <a:pPr marL="400050" lvl="1" indent="0">
              <a:buNone/>
            </a:pPr>
            <a:r>
              <a:rPr lang="en-US" b="0" i="0" u="none" strike="noStrike" baseline="0" dirty="0">
                <a:latin typeface="TimesNewRomanPSMT"/>
              </a:rPr>
              <a:t>+: Strongest inductive bias: if all words are </a:t>
            </a:r>
            <a:r>
              <a:rPr lang="en-US" b="0" i="0" u="none" strike="noStrike" baseline="0" dirty="0" err="1">
                <a:latin typeface="TimesNewRomanPSMT"/>
              </a:rPr>
              <a:t>concate</a:t>
            </a:r>
            <a:r>
              <a:rPr lang="tr-TR" b="0" i="0" u="none" strike="noStrike" baseline="0" dirty="0" err="1">
                <a:latin typeface="TimesNewRomanPSMT"/>
              </a:rPr>
              <a:t>nate</a:t>
            </a:r>
            <a:r>
              <a:rPr lang="en-US" b="0" i="0" u="none" strike="noStrike" baseline="0" dirty="0">
                <a:latin typeface="TimesNewRomanPSMT"/>
              </a:rPr>
              <a:t>d</a:t>
            </a:r>
            <a:endParaRPr lang="tr-TR" dirty="0">
              <a:latin typeface="TimesNewRomanPSMT"/>
            </a:endParaRPr>
          </a:p>
          <a:p>
            <a:pPr marL="400050" lvl="1" indent="0">
              <a:buNone/>
            </a:pPr>
            <a:r>
              <a:rPr lang="en-US" b="0" i="0" u="none" strike="noStrike" baseline="0" dirty="0">
                <a:latin typeface="TimesNewRomanPSMT"/>
              </a:rPr>
              <a:t>+: Weakest inductive bias: if all words are averaged</a:t>
            </a:r>
            <a:endParaRPr lang="tr-TR" b="0" i="0" u="none" strike="noStrike" baseline="0" dirty="0">
              <a:latin typeface="TimesNewRomanPSMT"/>
            </a:endParaRPr>
          </a:p>
          <a:p>
            <a:pPr marL="400050" lvl="1" indent="0">
              <a:buNone/>
            </a:pPr>
            <a:r>
              <a:rPr lang="en-US" sz="2400" b="0" i="0" u="none" strike="noStrike" baseline="0" dirty="0">
                <a:latin typeface="TimesNewRomanPSMT"/>
              </a:rPr>
              <a:t>- : The interaction at the token-level is too weak</a:t>
            </a:r>
          </a:p>
          <a:p>
            <a:pPr algn="l"/>
            <a:r>
              <a:rPr lang="tr-TR" sz="2400" b="0" i="0" u="none" strike="noStrike" baseline="0" dirty="0">
                <a:latin typeface="TimesNewRomanPSMT"/>
              </a:rPr>
              <a:t>CNN &amp; RNN</a:t>
            </a:r>
          </a:p>
          <a:p>
            <a:pPr marL="0" indent="0" algn="l">
              <a:buNone/>
            </a:pPr>
            <a:r>
              <a:rPr lang="tr-TR" dirty="0">
                <a:latin typeface="TimesNewRomanPSMT"/>
              </a:rPr>
              <a:t>     	</a:t>
            </a:r>
            <a:r>
              <a:rPr lang="en-US" sz="2400" b="0" i="0" u="none" strike="noStrike" baseline="0" dirty="0">
                <a:latin typeface="TimesNewRomanPSMT"/>
              </a:rPr>
              <a:t>+: The interaction at the token-level is slightly better.</a:t>
            </a:r>
          </a:p>
          <a:p>
            <a:pPr marL="0" indent="0" algn="l">
              <a:buNone/>
            </a:pPr>
            <a:r>
              <a:rPr lang="tr-TR" sz="2400" b="0" i="0" u="none" strike="noStrike" baseline="0" dirty="0">
                <a:latin typeface="TimesNewRomanPSMT"/>
              </a:rPr>
              <a:t>	</a:t>
            </a:r>
            <a:r>
              <a:rPr lang="en-US" sz="2400" b="0" i="0" u="none" strike="noStrike" baseline="0" dirty="0">
                <a:latin typeface="TimesNewRomanPSMT"/>
              </a:rPr>
              <a:t>CNN: Bringing the global token-level interaction to the window-level</a:t>
            </a:r>
            <a:endParaRPr lang="tr-TR" sz="2400" b="0" i="0" u="none" strike="noStrike" baseline="0" dirty="0">
              <a:latin typeface="TimesNewRomanPSMT"/>
            </a:endParaRPr>
          </a:p>
          <a:p>
            <a:pPr marL="0" indent="0" algn="l">
              <a:buNone/>
            </a:pPr>
            <a:r>
              <a:rPr lang="tr-TR" dirty="0">
                <a:latin typeface="TimesNewRomanPSMT"/>
              </a:rPr>
              <a:t>		</a:t>
            </a:r>
            <a:r>
              <a:rPr lang="en-US" sz="2400" b="0" i="0" u="none" strike="noStrike" baseline="0" dirty="0">
                <a:latin typeface="TimesNewRomanPSMT"/>
              </a:rPr>
              <a:t>- : Make simplifications, its global dependencies are limited</a:t>
            </a:r>
          </a:p>
          <a:p>
            <a:pPr marL="0" indent="0" algn="l">
              <a:buNone/>
            </a:pPr>
            <a:r>
              <a:rPr lang="tr-TR" sz="2400" b="0" i="0" u="none" strike="noStrike" baseline="0" dirty="0">
                <a:latin typeface="TimesNewRomanPSMT"/>
              </a:rPr>
              <a:t>	</a:t>
            </a:r>
            <a:r>
              <a:rPr lang="en-US" sz="2400" b="0" i="0" u="none" strike="noStrike" baseline="0" dirty="0">
                <a:latin typeface="TimesNewRomanPSMT"/>
              </a:rPr>
              <a:t>RNN: An ideal method for processing token sequences</a:t>
            </a:r>
          </a:p>
          <a:p>
            <a:pPr marL="0" indent="0" algn="l">
              <a:buNone/>
            </a:pPr>
            <a:r>
              <a:rPr lang="tr-TR" sz="2400" b="0" i="0" u="none" strike="noStrike" baseline="0" dirty="0">
                <a:latin typeface="TimesNewRomanPSMT"/>
              </a:rPr>
              <a:t>		</a:t>
            </a:r>
            <a:r>
              <a:rPr lang="en-US" sz="2400" b="0" i="0" u="none" strike="noStrike" baseline="0" dirty="0">
                <a:latin typeface="TimesNewRomanPSMT"/>
              </a:rPr>
              <a:t>- : Its recursive nature has the problem of disaster forgetting.</a:t>
            </a:r>
          </a:p>
          <a:p>
            <a:pPr algn="l"/>
            <a:r>
              <a:rPr lang="tr-TR" sz="2400" b="1" i="0" u="none" strike="noStrike" baseline="0" dirty="0" err="1">
                <a:latin typeface="TimesNewRomanPS-BoldMT"/>
              </a:rPr>
              <a:t>Transformer</a:t>
            </a:r>
            <a:endParaRPr lang="tr-TR" sz="2400" b="1" i="0" u="none" strike="noStrike" baseline="0" dirty="0">
              <a:latin typeface="TimesNewRomanPS-BoldMT"/>
            </a:endParaRPr>
          </a:p>
          <a:p>
            <a:pPr marL="457200" lvl="1" indent="0">
              <a:buNone/>
            </a:pPr>
            <a:r>
              <a:rPr lang="en-US" b="0" i="0" u="none" strike="noStrike" baseline="0" dirty="0">
                <a:latin typeface="TimesNewRomanPSMT"/>
              </a:rPr>
              <a:t>+: Achieve </a:t>
            </a:r>
            <a:r>
              <a:rPr lang="en-US" b="1" i="0" u="none" strike="noStrike" baseline="0" dirty="0">
                <a:latin typeface="TimesNewRomanPS-BoldMT"/>
              </a:rPr>
              <a:t>global dependence </a:t>
            </a:r>
            <a:r>
              <a:rPr lang="en-US" b="0" i="0" u="none" strike="noStrike" baseline="0" dirty="0">
                <a:latin typeface="TimesNewRomanPSMT"/>
              </a:rPr>
              <a:t>at the </a:t>
            </a:r>
            <a:r>
              <a:rPr lang="en-US" b="1" i="0" u="none" strike="noStrike" baseline="0" dirty="0">
                <a:latin typeface="TimesNewRomanPS-BoldMT"/>
              </a:rPr>
              <a:t>token-level </a:t>
            </a:r>
            <a:r>
              <a:rPr lang="en-US" b="0" i="0" u="none" strike="noStrike" baseline="0" dirty="0">
                <a:latin typeface="TimesNewRomanPSMT"/>
              </a:rPr>
              <a:t>by </a:t>
            </a:r>
            <a:r>
              <a:rPr lang="en-US" b="1" i="0" u="none" strike="noStrike" baseline="0" dirty="0">
                <a:latin typeface="TimesNewRomanPS-BoldMT"/>
              </a:rPr>
              <a:t>decoupling </a:t>
            </a:r>
            <a:r>
              <a:rPr lang="en-US" b="0" i="0" u="none" strike="noStrike" baseline="0" dirty="0">
                <a:latin typeface="TimesNewRomanPSMT"/>
              </a:rPr>
              <a:t>token-level</a:t>
            </a:r>
            <a:r>
              <a:rPr lang="tr-TR" b="0" i="0" u="none" strike="noStrike" baseline="0" dirty="0">
                <a:latin typeface="TimesNewRomanPSMT"/>
              </a:rPr>
              <a:t> </a:t>
            </a:r>
            <a:r>
              <a:rPr lang="en-US" b="0" i="0" u="none" strike="noStrike" baseline="0" dirty="0">
                <a:latin typeface="TimesNewRomanPSMT"/>
              </a:rPr>
              <a:t>interaction and feature-level abstraction into two components, in </a:t>
            </a:r>
            <a:r>
              <a:rPr lang="en-US" b="1" i="0" u="none" strike="noStrike" baseline="0" dirty="0">
                <a:latin typeface="TimesNewRomanPS-BoldMT"/>
              </a:rPr>
              <a:t>SAN </a:t>
            </a:r>
            <a:r>
              <a:rPr lang="en-US" b="0" i="0" u="none" strike="noStrike" baseline="0" dirty="0">
                <a:latin typeface="TimesNewRomanPSMT"/>
              </a:rPr>
              <a:t>and </a:t>
            </a:r>
            <a:r>
              <a:rPr lang="en-US" b="1" i="0" u="none" strike="noStrike" baseline="0" dirty="0">
                <a:latin typeface="TimesNewRomanPS-BoldMT"/>
              </a:rPr>
              <a:t>FNN</a:t>
            </a:r>
            <a:r>
              <a:rPr lang="en-US" b="0" i="0" u="none" strike="noStrike" baseline="0" dirty="0">
                <a:latin typeface="TimesNewRomanPSMT"/>
              </a:rPr>
              <a:t>.</a:t>
            </a:r>
            <a:endParaRPr lang="tr-TR" dirty="0"/>
          </a:p>
        </p:txBody>
      </p:sp>
      <p:sp>
        <p:nvSpPr>
          <p:cNvPr id="4" name="TextBox 3">
            <a:extLst>
              <a:ext uri="{FF2B5EF4-FFF2-40B4-BE49-F238E27FC236}">
                <a16:creationId xmlns:a16="http://schemas.microsoft.com/office/drawing/2014/main" id="{ECC18A98-8355-238D-3B52-462FCCF4F3A9}"/>
              </a:ext>
            </a:extLst>
          </p:cNvPr>
          <p:cNvSpPr txBox="1"/>
          <p:nvPr/>
        </p:nvSpPr>
        <p:spPr>
          <a:xfrm>
            <a:off x="2286000" y="6063658"/>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TimesNewRomanPS-BoldMT"/>
                <a:ea typeface="+mn-ea"/>
                <a:cs typeface="Arial"/>
              </a:rPr>
              <a:t>Source: CSC6203</a:t>
            </a:r>
            <a:endParaRPr kumimoji="0" lang="tr-TR" sz="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05631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a:extLst>
              <a:ext uri="{FF2B5EF4-FFF2-40B4-BE49-F238E27FC236}">
                <a16:creationId xmlns:a16="http://schemas.microsoft.com/office/drawing/2014/main" id="{ACE2BC8F-CFEA-1BC3-3F6F-924DB48073BF}"/>
              </a:ext>
            </a:extLst>
          </p:cNvPr>
          <p:cNvSpPr>
            <a:spLocks noGrp="1"/>
          </p:cNvSpPr>
          <p:nvPr>
            <p:ph type="ftr" sz="quarter" idx="10"/>
          </p:nvPr>
        </p:nvSpPr>
        <p:spPr>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1800">
                <a:solidFill>
                  <a:schemeClr val="tx1"/>
                </a:solidFill>
                <a:latin typeface="Arial" panose="020B0604020202020204" pitchFamily="34" charset="0"/>
                <a:cs typeface="Arial" panose="020B0604020202020204" pitchFamily="34" charset="0"/>
              </a:defRPr>
            </a:lvl1pPr>
            <a:lvl2pPr marL="557213" indent="-214313">
              <a:spcBef>
                <a:spcPct val="20000"/>
              </a:spcBef>
              <a:buChar char="–"/>
              <a:defRPr sz="1500">
                <a:solidFill>
                  <a:schemeClr val="tx1"/>
                </a:solidFill>
                <a:latin typeface="Arial" panose="020B0604020202020204" pitchFamily="34" charset="0"/>
                <a:cs typeface="Arial" panose="020B0604020202020204" pitchFamily="34" charset="0"/>
              </a:defRPr>
            </a:lvl2pPr>
            <a:lvl3pPr marL="857250" indent="-171450">
              <a:spcBef>
                <a:spcPct val="20000"/>
              </a:spcBef>
              <a:buChar char="•"/>
              <a:defRPr>
                <a:solidFill>
                  <a:schemeClr val="tx1"/>
                </a:solidFill>
                <a:latin typeface="Arial" panose="020B0604020202020204" pitchFamily="34" charset="0"/>
                <a:cs typeface="Arial" panose="020B0604020202020204" pitchFamily="34" charset="0"/>
              </a:defRPr>
            </a:lvl3pPr>
            <a:lvl4pPr marL="1200150" indent="-171450">
              <a:spcBef>
                <a:spcPct val="20000"/>
              </a:spcBef>
              <a:buChar char="–"/>
              <a:defRPr sz="1200">
                <a:solidFill>
                  <a:schemeClr val="tx1"/>
                </a:solidFill>
                <a:latin typeface="Arial" panose="020B0604020202020204" pitchFamily="34" charset="0"/>
                <a:cs typeface="Arial" panose="020B0604020202020204" pitchFamily="34" charset="0"/>
              </a:defRPr>
            </a:lvl4pPr>
            <a:lvl5pPr marL="1543050" indent="-171450">
              <a:spcBef>
                <a:spcPct val="20000"/>
              </a:spcBef>
              <a:buChar char="»"/>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1" name="Slide Number Placeholder 2">
            <a:extLst>
              <a:ext uri="{FF2B5EF4-FFF2-40B4-BE49-F238E27FC236}">
                <a16:creationId xmlns:a16="http://schemas.microsoft.com/office/drawing/2014/main" id="{8A09150B-CE41-CBEE-5E47-C9E5622F3E1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1800">
                <a:solidFill>
                  <a:schemeClr val="tx1"/>
                </a:solidFill>
                <a:latin typeface="Arial" panose="020B0604020202020204" pitchFamily="34" charset="0"/>
                <a:cs typeface="Arial" panose="020B0604020202020204" pitchFamily="34" charset="0"/>
              </a:defRPr>
            </a:lvl1pPr>
            <a:lvl2pPr marL="557213" indent="-214313">
              <a:spcBef>
                <a:spcPct val="20000"/>
              </a:spcBef>
              <a:buChar char="–"/>
              <a:defRPr sz="1500">
                <a:solidFill>
                  <a:schemeClr val="tx1"/>
                </a:solidFill>
                <a:latin typeface="Arial" panose="020B0604020202020204" pitchFamily="34" charset="0"/>
                <a:cs typeface="Arial" panose="020B0604020202020204" pitchFamily="34" charset="0"/>
              </a:defRPr>
            </a:lvl2pPr>
            <a:lvl3pPr marL="857250" indent="-171450">
              <a:spcBef>
                <a:spcPct val="20000"/>
              </a:spcBef>
              <a:buChar char="•"/>
              <a:defRPr>
                <a:solidFill>
                  <a:schemeClr val="tx1"/>
                </a:solidFill>
                <a:latin typeface="Arial" panose="020B0604020202020204" pitchFamily="34" charset="0"/>
                <a:cs typeface="Arial" panose="020B0604020202020204" pitchFamily="34" charset="0"/>
              </a:defRPr>
            </a:lvl3pPr>
            <a:lvl4pPr marL="1200150" indent="-171450">
              <a:spcBef>
                <a:spcPct val="20000"/>
              </a:spcBef>
              <a:buChar char="–"/>
              <a:defRPr sz="1200">
                <a:solidFill>
                  <a:schemeClr val="tx1"/>
                </a:solidFill>
                <a:latin typeface="Arial" panose="020B0604020202020204" pitchFamily="34" charset="0"/>
                <a:cs typeface="Arial" panose="020B0604020202020204" pitchFamily="34" charset="0"/>
              </a:defRPr>
            </a:lvl4pPr>
            <a:lvl5pPr marL="1543050" indent="-171450">
              <a:spcBef>
                <a:spcPct val="20000"/>
              </a:spcBef>
              <a:buChar char="»"/>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20000"/>
              </a:spcBef>
              <a:spcAft>
                <a:spcPct val="0"/>
              </a:spcAft>
              <a:buChar char="»"/>
              <a:defRPr sz="105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4E8858-DFAB-4158-881A-E7FED1FE5EFA}"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2" name="Rectangle 2">
            <a:extLst>
              <a:ext uri="{FF2B5EF4-FFF2-40B4-BE49-F238E27FC236}">
                <a16:creationId xmlns:a16="http://schemas.microsoft.com/office/drawing/2014/main" id="{DA840D8B-BBC4-A617-4978-F9308DCF96E9}"/>
              </a:ext>
            </a:extLst>
          </p:cNvPr>
          <p:cNvSpPr>
            <a:spLocks noGrp="1" noChangeArrowheads="1"/>
          </p:cNvSpPr>
          <p:nvPr>
            <p:ph type="title" idx="4294967295"/>
          </p:nvPr>
        </p:nvSpPr>
        <p:spPr>
          <a:xfrm>
            <a:off x="703385" y="219168"/>
            <a:ext cx="7174523" cy="857250"/>
          </a:xfrm>
        </p:spPr>
        <p:txBody>
          <a:bodyPr/>
          <a:lstStyle/>
          <a:p>
            <a:pPr eaLnBrk="1" hangingPunct="1"/>
            <a:r>
              <a:rPr lang="en-US" sz="2400" dirty="0"/>
              <a:t>Transformers</a:t>
            </a:r>
            <a:endParaRPr lang="en-US" altLang="en-US" sz="2400" dirty="0"/>
          </a:p>
        </p:txBody>
      </p:sp>
      <p:sp>
        <p:nvSpPr>
          <p:cNvPr id="20486" name="Rectangle 6">
            <a:extLst>
              <a:ext uri="{FF2B5EF4-FFF2-40B4-BE49-F238E27FC236}">
                <a16:creationId xmlns:a16="http://schemas.microsoft.com/office/drawing/2014/main" id="{080D9646-B49E-1BF2-0CAA-93BB548BD139}"/>
              </a:ext>
            </a:extLst>
          </p:cNvPr>
          <p:cNvSpPr>
            <a:spLocks noChangeArrowheads="1"/>
          </p:cNvSpPr>
          <p:nvPr/>
        </p:nvSpPr>
        <p:spPr bwMode="auto">
          <a:xfrm>
            <a:off x="600075" y="940496"/>
            <a:ext cx="7943850" cy="3886200"/>
          </a:xfrm>
          <a:prstGeom prst="rect">
            <a:avLst/>
          </a:prstGeom>
          <a:noFill/>
          <a:ln w="9525">
            <a:noFill/>
            <a:miter lim="800000"/>
            <a:headEnd/>
            <a:tailEnd/>
          </a:ln>
          <a:effec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70C0"/>
                </a:solidFill>
                <a:effectLst/>
                <a:uLnTx/>
                <a:uFillTx/>
                <a:latin typeface="Arial"/>
                <a:ea typeface="+mn-ea"/>
                <a:cs typeface="Arial" charset="0"/>
              </a:rPr>
              <a:t>Transformers </a:t>
            </a:r>
            <a:r>
              <a:rPr kumimoji="0" lang="en-US" sz="1500" b="0" i="0" u="none" strike="noStrike" kern="1200" cap="none" spc="0" normalizeH="0" baseline="0" noProof="0" dirty="0">
                <a:ln>
                  <a:noFill/>
                </a:ln>
                <a:solidFill>
                  <a:srgbClr val="000000"/>
                </a:solidFill>
                <a:effectLst/>
                <a:uLnTx/>
                <a:uFillTx/>
                <a:latin typeface="Arial"/>
                <a:ea typeface="+mn-ea"/>
                <a:cs typeface="Arial" charset="0"/>
              </a:rPr>
              <a:t>map sequences of input vectors (x</a:t>
            </a:r>
            <a:r>
              <a:rPr kumimoji="0" lang="en-US" sz="600" b="0" i="0" u="none" strike="noStrike" kern="1200" cap="none" spc="0" normalizeH="0" baseline="0" noProof="0" dirty="0">
                <a:ln>
                  <a:noFill/>
                </a:ln>
                <a:solidFill>
                  <a:srgbClr val="000000"/>
                </a:solidFill>
                <a:effectLst/>
                <a:uLnTx/>
                <a:uFillTx/>
                <a:latin typeface="Arial"/>
                <a:ea typeface="+mn-ea"/>
                <a:cs typeface="Arial" charset="0"/>
              </a:rPr>
              <a:t>1</a:t>
            </a:r>
            <a:r>
              <a:rPr kumimoji="0" lang="en-US" sz="1500" b="0" i="0" u="none" strike="noStrike" kern="1200" cap="none" spc="0" normalizeH="0" baseline="0" noProof="0" dirty="0">
                <a:ln>
                  <a:noFill/>
                </a:ln>
                <a:solidFill>
                  <a:srgbClr val="000000"/>
                </a:solidFill>
                <a:effectLst/>
                <a:uLnTx/>
                <a:uFillTx/>
                <a:latin typeface="Arial"/>
                <a:ea typeface="+mn-ea"/>
                <a:cs typeface="Arial" charset="0"/>
              </a:rPr>
              <a:t>….,</a:t>
            </a:r>
            <a:r>
              <a:rPr kumimoji="0" lang="en-US" sz="1500" b="0" i="0" u="none" strike="noStrike" kern="1200" cap="none" spc="0" normalizeH="0" baseline="0" noProof="0" dirty="0" err="1">
                <a:ln>
                  <a:noFill/>
                </a:ln>
                <a:solidFill>
                  <a:srgbClr val="000000"/>
                </a:solidFill>
                <a:effectLst/>
                <a:uLnTx/>
                <a:uFillTx/>
                <a:latin typeface="Arial"/>
                <a:ea typeface="+mn-ea"/>
                <a:cs typeface="Arial" charset="0"/>
              </a:rPr>
              <a:t>x</a:t>
            </a:r>
            <a:r>
              <a:rPr kumimoji="0" lang="en-US" sz="600" b="0" i="0" u="none" strike="noStrike" kern="1200" cap="none" spc="0" normalizeH="0" baseline="0" noProof="0" dirty="0" err="1">
                <a:ln>
                  <a:noFill/>
                </a:ln>
                <a:solidFill>
                  <a:srgbClr val="000000"/>
                </a:solidFill>
                <a:effectLst/>
                <a:uLnTx/>
                <a:uFillTx/>
                <a:latin typeface="Arial"/>
                <a:ea typeface="+mn-ea"/>
                <a:cs typeface="Arial" charset="0"/>
              </a:rPr>
              <a:t>n</a:t>
            </a:r>
            <a:r>
              <a:rPr kumimoji="0" lang="en-US" sz="1500" b="0" i="0" u="none" strike="noStrike" kern="1200" cap="none" spc="0" normalizeH="0" baseline="0" noProof="0" dirty="0">
                <a:ln>
                  <a:noFill/>
                </a:ln>
                <a:solidFill>
                  <a:srgbClr val="000000"/>
                </a:solidFill>
                <a:effectLst/>
                <a:uLnTx/>
                <a:uFillTx/>
                <a:latin typeface="Arial"/>
                <a:ea typeface="+mn-ea"/>
                <a:cs typeface="Arial" charset="0"/>
              </a:rPr>
              <a:t>) to sequences of output vectors (y</a:t>
            </a:r>
            <a:r>
              <a:rPr kumimoji="0" lang="en-US" sz="600" b="0" i="0" u="none" strike="noStrike" kern="1200" cap="none" spc="0" normalizeH="0" baseline="0" noProof="0" dirty="0">
                <a:ln>
                  <a:noFill/>
                </a:ln>
                <a:solidFill>
                  <a:srgbClr val="000000"/>
                </a:solidFill>
                <a:effectLst/>
                <a:uLnTx/>
                <a:uFillTx/>
                <a:latin typeface="Arial"/>
                <a:ea typeface="+mn-ea"/>
                <a:cs typeface="Arial" charset="0"/>
              </a:rPr>
              <a:t>1</a:t>
            </a:r>
            <a:r>
              <a:rPr kumimoji="0" lang="en-US" sz="1500" b="0" i="0" u="none" strike="noStrike" kern="1200" cap="none" spc="0" normalizeH="0" baseline="0" noProof="0" dirty="0">
                <a:ln>
                  <a:noFill/>
                </a:ln>
                <a:solidFill>
                  <a:srgbClr val="000000"/>
                </a:solidFill>
                <a:effectLst/>
                <a:uLnTx/>
                <a:uFillTx/>
                <a:latin typeface="Arial"/>
                <a:ea typeface="+mn-ea"/>
                <a:cs typeface="Arial" charset="0"/>
              </a:rPr>
              <a:t>,…,</a:t>
            </a:r>
            <a:r>
              <a:rPr kumimoji="0" lang="en-US" sz="1500" b="0" i="0" u="none" strike="noStrike" kern="1200" cap="none" spc="0" normalizeH="0" baseline="0" noProof="0" dirty="0" err="1">
                <a:ln>
                  <a:noFill/>
                </a:ln>
                <a:solidFill>
                  <a:srgbClr val="000000"/>
                </a:solidFill>
                <a:effectLst/>
                <a:uLnTx/>
                <a:uFillTx/>
                <a:latin typeface="Arial"/>
                <a:ea typeface="+mn-ea"/>
                <a:cs typeface="Arial" charset="0"/>
              </a:rPr>
              <a:t>y</a:t>
            </a:r>
            <a:r>
              <a:rPr kumimoji="0" lang="en-US" sz="600" b="0" i="0" u="none" strike="noStrike" kern="1200" cap="none" spc="0" normalizeH="0" baseline="0" noProof="0" dirty="0" err="1">
                <a:ln>
                  <a:noFill/>
                </a:ln>
                <a:solidFill>
                  <a:srgbClr val="000000"/>
                </a:solidFill>
                <a:effectLst/>
                <a:uLnTx/>
                <a:uFillTx/>
                <a:latin typeface="Arial"/>
                <a:ea typeface="+mn-ea"/>
                <a:cs typeface="Arial" charset="0"/>
              </a:rPr>
              <a:t>n</a:t>
            </a:r>
            <a:r>
              <a:rPr kumimoji="0" lang="en-US" sz="1500" b="0" i="0" u="none" strike="noStrike" kern="1200" cap="none" spc="0" normalizeH="0" baseline="0" noProof="0" dirty="0">
                <a:ln>
                  <a:noFill/>
                </a:ln>
                <a:solidFill>
                  <a:srgbClr val="000000"/>
                </a:solidFill>
                <a:effectLst/>
                <a:uLnTx/>
                <a:uFillTx/>
                <a:latin typeface="Arial"/>
                <a:ea typeface="+mn-ea"/>
                <a:cs typeface="Arial" charset="0"/>
              </a:rPr>
              <a:t>) of the same length.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Arial" charset="0"/>
              </a:rPr>
              <a:t>Transformers are </a:t>
            </a:r>
            <a:r>
              <a:rPr kumimoji="0" lang="en-US" sz="1500" b="0" i="0" u="none" strike="noStrike" kern="1200" cap="none" spc="0" normalizeH="0" baseline="0" noProof="0" dirty="0">
                <a:ln>
                  <a:noFill/>
                </a:ln>
                <a:solidFill>
                  <a:srgbClr val="0070C0"/>
                </a:solidFill>
                <a:effectLst/>
                <a:uLnTx/>
                <a:uFillTx/>
                <a:latin typeface="Arial"/>
                <a:ea typeface="+mn-ea"/>
                <a:cs typeface="Arial" charset="0"/>
              </a:rPr>
              <a:t>made up of stacks of transformer blocks</a:t>
            </a:r>
            <a:r>
              <a:rPr kumimoji="0" lang="en-US" sz="1500" b="0" i="0" u="none" strike="noStrike" kern="1200" cap="none" spc="0" normalizeH="0" baseline="0" noProof="0" dirty="0">
                <a:ln>
                  <a:noFill/>
                </a:ln>
                <a:solidFill>
                  <a:srgbClr val="000000"/>
                </a:solidFill>
                <a:effectLst/>
                <a:uLnTx/>
                <a:uFillTx/>
                <a:latin typeface="Arial"/>
                <a:ea typeface="+mn-ea"/>
                <a:cs typeface="Arial" charset="0"/>
              </a:rPr>
              <a:t>, each of which is a multilayer network made by combining simple linear layers, feedforward networks, and </a:t>
            </a:r>
            <a:r>
              <a:rPr kumimoji="0" lang="en-US" sz="1500" b="1" i="0" u="none" strike="noStrike" kern="1200" cap="none" spc="0" normalizeH="0" baseline="0" noProof="0" dirty="0">
                <a:ln>
                  <a:noFill/>
                </a:ln>
                <a:solidFill>
                  <a:srgbClr val="000000"/>
                </a:solidFill>
                <a:effectLst/>
                <a:uLnTx/>
                <a:uFillTx/>
                <a:latin typeface="Arial"/>
                <a:ea typeface="+mn-ea"/>
                <a:cs typeface="Arial" charset="0"/>
              </a:rPr>
              <a:t>attention layers</a:t>
            </a:r>
            <a:r>
              <a:rPr kumimoji="0" lang="en-US" sz="1500" b="0" i="0" u="none" strike="noStrike" kern="1200" cap="none" spc="0" normalizeH="0" baseline="0" noProof="0" dirty="0">
                <a:ln>
                  <a:noFill/>
                </a:ln>
                <a:solidFill>
                  <a:srgbClr val="000000"/>
                </a:solidFill>
                <a:effectLst/>
                <a:uLnTx/>
                <a:uFillTx/>
                <a:latin typeface="Arial"/>
                <a:ea typeface="+mn-ea"/>
                <a:cs typeface="Arial" charset="0"/>
              </a:rPr>
              <a:t>, the key innovation of </a:t>
            </a:r>
            <a:r>
              <a:rPr kumimoji="0" lang="tr-TR" sz="1500" b="0" i="0" u="none" strike="noStrike" kern="1200" cap="none" spc="0" normalizeH="0" baseline="0" noProof="0" dirty="0" err="1">
                <a:ln>
                  <a:noFill/>
                </a:ln>
                <a:solidFill>
                  <a:srgbClr val="000000"/>
                </a:solidFill>
                <a:effectLst/>
                <a:uLnTx/>
                <a:uFillTx/>
                <a:latin typeface="Arial"/>
                <a:ea typeface="+mn-ea"/>
                <a:cs typeface="Arial" charset="0"/>
              </a:rPr>
              <a:t>transformers</a:t>
            </a:r>
            <a:r>
              <a:rPr kumimoji="0" lang="tr-TR" sz="1500" b="0" i="0" u="none" strike="noStrike" kern="1200" cap="none" spc="0" normalizeH="0" baseline="0" noProof="0" dirty="0">
                <a:ln>
                  <a:noFill/>
                </a:ln>
                <a:solidFill>
                  <a:srgbClr val="000000"/>
                </a:solidFill>
                <a:effectLst/>
                <a:uLnTx/>
                <a:uFillTx/>
                <a:latin typeface="Arial"/>
                <a:ea typeface="+mn-ea"/>
                <a:cs typeface="Arial" charset="0"/>
              </a:rPr>
              <a:t>.</a:t>
            </a:r>
            <a:endParaRPr kumimoji="0" lang="en-US" sz="1500" b="1" i="1" u="none" strike="noStrike" kern="1200" cap="none" spc="0" normalizeH="0" baseline="0" noProof="0" dirty="0">
              <a:ln>
                <a:noFill/>
              </a:ln>
              <a:solidFill>
                <a:srgbClr val="0070C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70C0"/>
                </a:solidFill>
                <a:effectLst/>
                <a:uLnTx/>
                <a:uFillTx/>
                <a:latin typeface="NimbusRomNo9L-Regu"/>
                <a:ea typeface="+mn-ea"/>
                <a:cs typeface="Arial" charset="0"/>
              </a:rPr>
              <a:t>Self-attention</a:t>
            </a:r>
            <a:r>
              <a:rPr kumimoji="0" lang="en-US" sz="1500" b="0" i="0" u="none" strike="noStrike" kern="1200" cap="none" spc="0" normalizeH="0" baseline="0" noProof="0" dirty="0">
                <a:ln>
                  <a:noFill/>
                </a:ln>
                <a:solidFill>
                  <a:srgbClr val="000000"/>
                </a:solidFill>
                <a:effectLst/>
                <a:uLnTx/>
                <a:uFillTx/>
                <a:latin typeface="NimbusRomNo9L-Regu"/>
                <a:ea typeface="+mn-ea"/>
                <a:cs typeface="Arial" charset="0"/>
              </a:rPr>
              <a:t> allows a network to directly extract and </a:t>
            </a:r>
            <a:r>
              <a:rPr kumimoji="0" lang="en-US" sz="1500" b="0" i="0" u="none" strike="noStrike" kern="1200" cap="none" spc="0" normalizeH="0" baseline="0" noProof="0" dirty="0">
                <a:ln>
                  <a:noFill/>
                </a:ln>
                <a:solidFill>
                  <a:srgbClr val="FF0000"/>
                </a:solidFill>
                <a:effectLst/>
                <a:uLnTx/>
                <a:uFillTx/>
                <a:latin typeface="NimbusRomNo9L-Regu"/>
                <a:ea typeface="+mn-ea"/>
                <a:cs typeface="Arial" charset="0"/>
              </a:rPr>
              <a:t>use information from arbitrarily large contexts </a:t>
            </a:r>
            <a:r>
              <a:rPr kumimoji="0" lang="en-US" sz="1500" b="0" i="0" u="none" strike="noStrike" kern="1200" cap="none" spc="0" normalizeH="0" baseline="0" noProof="0" dirty="0">
                <a:ln>
                  <a:noFill/>
                </a:ln>
                <a:solidFill>
                  <a:srgbClr val="000000"/>
                </a:solidFill>
                <a:effectLst/>
                <a:uLnTx/>
                <a:uFillTx/>
                <a:latin typeface="NimbusRomNo9L-Regu"/>
                <a:ea typeface="+mn-ea"/>
                <a:cs typeface="Arial" charset="0"/>
              </a:rPr>
              <a:t>without the need to pass it through intermediate recurrent </a:t>
            </a:r>
            <a:r>
              <a:rPr kumimoji="0" lang="tr-TR" sz="1500" b="0" i="0" u="none" strike="noStrike" kern="1200" cap="none" spc="0" normalizeH="0" baseline="0" noProof="0" dirty="0" err="1">
                <a:ln>
                  <a:noFill/>
                </a:ln>
                <a:solidFill>
                  <a:srgbClr val="000000"/>
                </a:solidFill>
                <a:effectLst/>
                <a:uLnTx/>
                <a:uFillTx/>
                <a:latin typeface="NimbusRomNo9L-Regu"/>
                <a:ea typeface="+mn-ea"/>
                <a:cs typeface="Arial" charset="0"/>
              </a:rPr>
              <a:t>connections</a:t>
            </a:r>
            <a:r>
              <a:rPr kumimoji="0" lang="tr-TR" sz="1500" b="0" i="0" u="none" strike="noStrike" kern="1200" cap="none" spc="0" normalizeH="0" baseline="0" noProof="0" dirty="0">
                <a:ln>
                  <a:noFill/>
                </a:ln>
                <a:solidFill>
                  <a:srgbClr val="000000"/>
                </a:solidFill>
                <a:effectLst/>
                <a:uLnTx/>
                <a:uFillTx/>
                <a:latin typeface="NimbusRomNo9L-Regu"/>
                <a:ea typeface="+mn-ea"/>
                <a:cs typeface="Arial" charset="0"/>
              </a:rPr>
              <a:t> as in </a:t>
            </a:r>
            <a:r>
              <a:rPr kumimoji="0" lang="tr-TR" sz="1500" b="0" i="0" u="none" strike="noStrike" kern="1200" cap="none" spc="0" normalizeH="0" baseline="0" noProof="0" dirty="0" err="1">
                <a:ln>
                  <a:noFill/>
                </a:ln>
                <a:solidFill>
                  <a:srgbClr val="000000"/>
                </a:solidFill>
                <a:effectLst/>
                <a:uLnTx/>
                <a:uFillTx/>
                <a:latin typeface="NimbusRomNo9L-Regu"/>
                <a:ea typeface="+mn-ea"/>
                <a:cs typeface="Arial" charset="0"/>
              </a:rPr>
              <a:t>RNNs</a:t>
            </a:r>
            <a:r>
              <a:rPr kumimoji="0" lang="tr-TR" sz="1500" b="0" i="0" u="none" strike="noStrike" kern="1200" cap="none" spc="0" normalizeH="0" baseline="0" noProof="0" dirty="0">
                <a:ln>
                  <a:noFill/>
                </a:ln>
                <a:solidFill>
                  <a:srgbClr val="000000"/>
                </a:solidFill>
                <a:effectLst/>
                <a:uLnTx/>
                <a:uFillTx/>
                <a:latin typeface="NimbusRomNo9L-Regu"/>
                <a:ea typeface="+mn-ea"/>
                <a:cs typeface="Arial" charset="0"/>
              </a:rPr>
              <a:t>.</a:t>
            </a:r>
            <a:endParaRPr kumimoji="0" lang="en-US" sz="1500" b="1" i="1" u="none" strike="noStrike" kern="1200" cap="none" spc="0" normalizeH="0" baseline="0" noProof="0" dirty="0">
              <a:ln>
                <a:noFill/>
              </a:ln>
              <a:solidFill>
                <a:srgbClr val="0070C0"/>
              </a:solidFill>
              <a:effectLst/>
              <a:uLnTx/>
              <a:uFillTx/>
              <a:latin typeface="Palatino Linotype" panose="02040502050505030304" pitchFamily="18" charset="0"/>
              <a:ea typeface="+mn-ea"/>
              <a:cs typeface="Arial"/>
            </a:endParaRPr>
          </a:p>
          <a:p>
            <a:pPr marL="303609" marR="0" lvl="1" indent="0" algn="l" defTabSz="685742" rtl="0" eaLnBrk="1" fontAlgn="auto" latinLnBrk="0" hangingPunct="1">
              <a:lnSpc>
                <a:spcPct val="100000"/>
              </a:lnSpc>
              <a:spcBef>
                <a:spcPct val="20000"/>
              </a:spcBef>
              <a:spcAft>
                <a:spcPts val="0"/>
              </a:spcAft>
              <a:buClr>
                <a:srgbClr val="1F497D"/>
              </a:buClr>
              <a:buSzPct val="90000"/>
              <a:buFontTx/>
              <a:buNone/>
              <a:tabLst/>
              <a:defRPr/>
            </a:pPr>
            <a:endParaRPr kumimoji="0" lang="en-US" sz="1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a:endParaRPr>
          </a:p>
          <a:p>
            <a:pPr marL="342900" marR="0" lvl="0" indent="-3429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defRPr/>
            </a:pPr>
            <a:endParaRPr kumimoji="0" lang="tr-TR" altLang="en-US" sz="135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mn-ea"/>
              <a:cs typeface="Arial" charset="0"/>
            </a:endParaRPr>
          </a:p>
          <a:p>
            <a:pPr marL="342900" marR="0" lvl="0" indent="-342900" algn="l" defTabSz="914400" rtl="0" eaLnBrk="1" fontAlgn="base" latinLnBrk="0" hangingPunct="1">
              <a:lnSpc>
                <a:spcPct val="100000"/>
              </a:lnSpc>
              <a:spcBef>
                <a:spcPct val="20000"/>
              </a:spcBef>
              <a:spcAft>
                <a:spcPct val="0"/>
              </a:spcAft>
              <a:buClr>
                <a:srgbClr val="009999"/>
              </a:buClr>
              <a:buSzPct val="70000"/>
              <a:buFont typeface="Wingdings" pitchFamily="2" charset="2"/>
              <a:buChar char="n"/>
              <a:tabLst/>
              <a:defRPr/>
            </a:pPr>
            <a:endParaRPr kumimoji="0" lang="en-US" altLang="en-US" sz="135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mn-ea"/>
              <a:cs typeface="Arial" charset="0"/>
            </a:endParaRPr>
          </a:p>
        </p:txBody>
      </p:sp>
      <p:pic>
        <p:nvPicPr>
          <p:cNvPr id="3" name="Picture 2">
            <a:extLst>
              <a:ext uri="{FF2B5EF4-FFF2-40B4-BE49-F238E27FC236}">
                <a16:creationId xmlns:a16="http://schemas.microsoft.com/office/drawing/2014/main" id="{F0184F01-FF7A-C70C-6B12-47E72A1E92C4}"/>
              </a:ext>
            </a:extLst>
          </p:cNvPr>
          <p:cNvPicPr>
            <a:picLocks noChangeAspect="1"/>
          </p:cNvPicPr>
          <p:nvPr/>
        </p:nvPicPr>
        <p:blipFill>
          <a:blip r:embed="rId3"/>
          <a:stretch>
            <a:fillRect/>
          </a:stretch>
        </p:blipFill>
        <p:spPr>
          <a:xfrm>
            <a:off x="458456" y="3162551"/>
            <a:ext cx="4661598" cy="2604801"/>
          </a:xfrm>
          <a:prstGeom prst="rect">
            <a:avLst/>
          </a:prstGeom>
        </p:spPr>
      </p:pic>
      <p:pic>
        <p:nvPicPr>
          <p:cNvPr id="1026" name="Picture 2" descr="Attention Is All You Need：基於注意力機制的機器翻譯模型| by Youngmi huang | Medium">
            <a:extLst>
              <a:ext uri="{FF2B5EF4-FFF2-40B4-BE49-F238E27FC236}">
                <a16:creationId xmlns:a16="http://schemas.microsoft.com/office/drawing/2014/main" id="{29EA1ACF-CADB-7636-7D7D-DFB868F58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054" y="2753248"/>
            <a:ext cx="3876675" cy="3295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B78F4-17E6-0A3F-BCC2-111034231B56}"/>
              </a:ext>
            </a:extLst>
          </p:cNvPr>
          <p:cNvSpPr>
            <a:spLocks noGrp="1"/>
          </p:cNvSpPr>
          <p:nvPr>
            <p:ph type="title"/>
          </p:nvPr>
        </p:nvSpPr>
        <p:spPr/>
        <p:txBody>
          <a:bodyPr/>
          <a:lstStyle/>
          <a:p>
            <a:r>
              <a:rPr lang="tr-TR" dirty="0"/>
              <a:t>Language </a:t>
            </a:r>
            <a:r>
              <a:rPr lang="tr-TR" dirty="0" err="1"/>
              <a:t>Modeling</a:t>
            </a:r>
            <a:endParaRPr lang="tr-TR" dirty="0"/>
          </a:p>
        </p:txBody>
      </p:sp>
      <p:sp>
        <p:nvSpPr>
          <p:cNvPr id="3" name="Content Placeholder 2">
            <a:extLst>
              <a:ext uri="{FF2B5EF4-FFF2-40B4-BE49-F238E27FC236}">
                <a16:creationId xmlns:a16="http://schemas.microsoft.com/office/drawing/2014/main" id="{34F89AB2-9994-3177-501A-AFD3A240DC0E}"/>
              </a:ext>
            </a:extLst>
          </p:cNvPr>
          <p:cNvSpPr>
            <a:spLocks noGrp="1"/>
          </p:cNvSpPr>
          <p:nvPr>
            <p:ph idx="1"/>
          </p:nvPr>
        </p:nvSpPr>
        <p:spPr>
          <a:xfrm>
            <a:off x="457200" y="1371602"/>
            <a:ext cx="8229600" cy="5370842"/>
          </a:xfrm>
        </p:spPr>
        <p:txBody>
          <a:bodyPr>
            <a:normAutofit lnSpcReduction="10000"/>
          </a:bodyPr>
          <a:lstStyle/>
          <a:p>
            <a:r>
              <a:rPr lang="en-US" dirty="0">
                <a:solidFill>
                  <a:srgbClr val="0070C0"/>
                </a:solidFill>
              </a:rPr>
              <a:t>Language Modeling </a:t>
            </a:r>
            <a:r>
              <a:rPr lang="en-US" dirty="0"/>
              <a:t>is the task of predicting what word comes next</a:t>
            </a:r>
            <a:r>
              <a:rPr lang="tr-TR" dirty="0"/>
              <a:t> </a:t>
            </a:r>
            <a:r>
              <a:rPr lang="tr-TR" dirty="0" err="1"/>
              <a:t>or</a:t>
            </a:r>
            <a:r>
              <a:rPr lang="tr-TR" dirty="0"/>
              <a:t> </a:t>
            </a:r>
            <a:r>
              <a:rPr lang="tr-TR" dirty="0" err="1"/>
              <a:t>the</a:t>
            </a:r>
            <a:r>
              <a:rPr lang="tr-TR" dirty="0"/>
              <a:t> </a:t>
            </a:r>
            <a:r>
              <a:rPr lang="tr-TR" dirty="0" err="1"/>
              <a:t>probability</a:t>
            </a:r>
            <a:r>
              <a:rPr lang="tr-TR" dirty="0"/>
              <a:t> of a </a:t>
            </a:r>
            <a:r>
              <a:rPr lang="tr-TR" dirty="0" err="1"/>
              <a:t>sentence</a:t>
            </a:r>
            <a:r>
              <a:rPr lang="tr-TR" dirty="0"/>
              <a:t>.</a:t>
            </a:r>
          </a:p>
          <a:p>
            <a:endParaRPr lang="tr-TR" dirty="0"/>
          </a:p>
          <a:p>
            <a:endParaRPr lang="tr-TR" dirty="0"/>
          </a:p>
          <a:p>
            <a:endParaRPr lang="tr-TR" dirty="0"/>
          </a:p>
          <a:p>
            <a:endParaRPr lang="tr-TR" dirty="0"/>
          </a:p>
          <a:p>
            <a:r>
              <a:rPr lang="en-US" dirty="0"/>
              <a:t>Goal: </a:t>
            </a:r>
            <a:endParaRPr lang="tr-TR" dirty="0"/>
          </a:p>
          <a:p>
            <a:pPr lvl="1"/>
            <a:r>
              <a:rPr lang="en-US" dirty="0"/>
              <a:t>compute the probability of a sentence or sequence of words:</a:t>
            </a:r>
          </a:p>
          <a:p>
            <a:pPr marL="0" indent="0">
              <a:buNone/>
            </a:pPr>
            <a:r>
              <a:rPr lang="tr-TR" sz="2400" dirty="0">
                <a:latin typeface="Calibri" charset="0"/>
              </a:rPr>
              <a:t>		</a:t>
            </a:r>
            <a:r>
              <a:rPr lang="en-US" sz="2400" dirty="0">
                <a:latin typeface="Calibri" charset="0"/>
              </a:rPr>
              <a:t>P(W) = P(w</a:t>
            </a:r>
            <a:r>
              <a:rPr lang="en-US" sz="2400" baseline="-25000" dirty="0">
                <a:latin typeface="Calibri" charset="0"/>
              </a:rPr>
              <a:t>1</a:t>
            </a:r>
            <a:r>
              <a:rPr lang="en-US" sz="2400" dirty="0">
                <a:latin typeface="Calibri" charset="0"/>
              </a:rPr>
              <a:t>,w</a:t>
            </a:r>
            <a:r>
              <a:rPr lang="en-US" sz="2400" baseline="-25000" dirty="0">
                <a:latin typeface="Calibri" charset="0"/>
              </a:rPr>
              <a:t>2</a:t>
            </a:r>
            <a:r>
              <a:rPr lang="en-US" sz="2400" dirty="0">
                <a:latin typeface="Calibri" charset="0"/>
              </a:rPr>
              <a:t>,w</a:t>
            </a:r>
            <a:r>
              <a:rPr lang="en-US" sz="2400" baseline="-25000" dirty="0">
                <a:latin typeface="Calibri" charset="0"/>
              </a:rPr>
              <a:t>3</a:t>
            </a:r>
            <a:r>
              <a:rPr lang="en-US" sz="2400" dirty="0">
                <a:latin typeface="Calibri" charset="0"/>
              </a:rPr>
              <a:t>,w</a:t>
            </a:r>
            <a:r>
              <a:rPr lang="en-US" sz="2400" baseline="-25000" dirty="0">
                <a:latin typeface="Calibri" charset="0"/>
              </a:rPr>
              <a:t>4</a:t>
            </a:r>
            <a:r>
              <a:rPr lang="en-US" sz="2400" dirty="0">
                <a:latin typeface="Calibri" charset="0"/>
              </a:rPr>
              <a:t>,w</a:t>
            </a:r>
            <a:r>
              <a:rPr lang="en-US" sz="2400" baseline="-25000" dirty="0">
                <a:latin typeface="Calibri" charset="0"/>
              </a:rPr>
              <a:t>5</a:t>
            </a:r>
            <a:r>
              <a:rPr lang="en-US" sz="2400" dirty="0">
                <a:latin typeface="Calibri" charset="0"/>
              </a:rPr>
              <a:t>…</a:t>
            </a:r>
            <a:r>
              <a:rPr lang="en-US" sz="2400" dirty="0" err="1">
                <a:latin typeface="Calibri" charset="0"/>
              </a:rPr>
              <a:t>w</a:t>
            </a:r>
            <a:r>
              <a:rPr lang="en-US" sz="2400" baseline="-25000" dirty="0" err="1">
                <a:latin typeface="Calibri" charset="0"/>
              </a:rPr>
              <a:t>n</a:t>
            </a:r>
            <a:r>
              <a:rPr lang="en-US" sz="2400" dirty="0">
                <a:latin typeface="Calibri" charset="0"/>
              </a:rPr>
              <a:t>)</a:t>
            </a:r>
          </a:p>
          <a:p>
            <a:pPr lvl="1" eaLnBrk="1" hangingPunct="1"/>
            <a:r>
              <a:rPr lang="tr-TR" dirty="0" err="1"/>
              <a:t>compute</a:t>
            </a:r>
            <a:r>
              <a:rPr lang="tr-TR" dirty="0"/>
              <a:t> </a:t>
            </a:r>
            <a:r>
              <a:rPr lang="en-US" sz="2400" dirty="0">
                <a:latin typeface="Calibri" charset="0"/>
              </a:rPr>
              <a:t>probability of an upcoming word:</a:t>
            </a:r>
          </a:p>
          <a:p>
            <a:pPr lvl="1" eaLnBrk="1" hangingPunct="1">
              <a:buNone/>
            </a:pPr>
            <a:r>
              <a:rPr lang="en-US" sz="1800" dirty="0">
                <a:latin typeface="Calibri" charset="0"/>
              </a:rPr>
              <a:t>      </a:t>
            </a:r>
            <a:r>
              <a:rPr lang="tr-TR" sz="1800" dirty="0">
                <a:latin typeface="Calibri" charset="0"/>
              </a:rPr>
              <a:t>                               </a:t>
            </a:r>
            <a:r>
              <a:rPr lang="en-US" sz="1800" dirty="0">
                <a:latin typeface="Calibri" charset="0"/>
              </a:rPr>
              <a:t>P(w</a:t>
            </a:r>
            <a:r>
              <a:rPr lang="en-US" sz="1800" baseline="-25000" dirty="0">
                <a:latin typeface="Calibri" charset="0"/>
              </a:rPr>
              <a:t>5</a:t>
            </a:r>
            <a:r>
              <a:rPr lang="en-US" sz="1800" dirty="0">
                <a:latin typeface="Calibri" charset="0"/>
              </a:rPr>
              <a:t>|w</a:t>
            </a:r>
            <a:r>
              <a:rPr lang="en-US" sz="1800" baseline="-25000" dirty="0">
                <a:latin typeface="Calibri" charset="0"/>
              </a:rPr>
              <a:t>1</a:t>
            </a:r>
            <a:r>
              <a:rPr lang="en-US" sz="1800" dirty="0">
                <a:latin typeface="Calibri" charset="0"/>
              </a:rPr>
              <a:t>,w</a:t>
            </a:r>
            <a:r>
              <a:rPr lang="en-US" sz="1800" baseline="-25000" dirty="0">
                <a:latin typeface="Calibri" charset="0"/>
              </a:rPr>
              <a:t>2</a:t>
            </a:r>
            <a:r>
              <a:rPr lang="en-US" sz="1800" dirty="0">
                <a:latin typeface="Calibri" charset="0"/>
              </a:rPr>
              <a:t>,w</a:t>
            </a:r>
            <a:r>
              <a:rPr lang="en-US" sz="1800" baseline="-25000" dirty="0">
                <a:latin typeface="Calibri" charset="0"/>
              </a:rPr>
              <a:t>3</a:t>
            </a:r>
            <a:r>
              <a:rPr lang="en-US" sz="1800" dirty="0">
                <a:latin typeface="Calibri" charset="0"/>
              </a:rPr>
              <a:t>,w</a:t>
            </a:r>
            <a:r>
              <a:rPr lang="en-US" sz="1800" baseline="-25000" dirty="0">
                <a:latin typeface="Calibri" charset="0"/>
              </a:rPr>
              <a:t>4</a:t>
            </a:r>
            <a:r>
              <a:rPr lang="en-US" sz="1800" dirty="0">
                <a:latin typeface="Calibri" charset="0"/>
              </a:rPr>
              <a:t>)</a:t>
            </a:r>
          </a:p>
          <a:p>
            <a:r>
              <a:rPr lang="en-US" dirty="0"/>
              <a:t>A system that does this is called a </a:t>
            </a:r>
            <a:r>
              <a:rPr lang="en-US" dirty="0">
                <a:solidFill>
                  <a:srgbClr val="0070C0"/>
                </a:solidFill>
              </a:rPr>
              <a:t>Language Model</a:t>
            </a:r>
            <a:r>
              <a:rPr lang="tr-TR" dirty="0">
                <a:solidFill>
                  <a:srgbClr val="0070C0"/>
                </a:solidFill>
              </a:rPr>
              <a:t> (LM)</a:t>
            </a:r>
            <a:r>
              <a:rPr lang="tr-TR" dirty="0"/>
              <a:t>.</a:t>
            </a:r>
          </a:p>
          <a:p>
            <a:endParaRPr lang="tr-TR" dirty="0"/>
          </a:p>
        </p:txBody>
      </p:sp>
      <p:pic>
        <p:nvPicPr>
          <p:cNvPr id="5" name="Picture 4">
            <a:extLst>
              <a:ext uri="{FF2B5EF4-FFF2-40B4-BE49-F238E27FC236}">
                <a16:creationId xmlns:a16="http://schemas.microsoft.com/office/drawing/2014/main" id="{ABEF479F-56DC-BF4F-353B-AD340868A40D}"/>
              </a:ext>
            </a:extLst>
          </p:cNvPr>
          <p:cNvPicPr>
            <a:picLocks noChangeAspect="1"/>
          </p:cNvPicPr>
          <p:nvPr/>
        </p:nvPicPr>
        <p:blipFill>
          <a:blip r:embed="rId2"/>
          <a:stretch>
            <a:fillRect/>
          </a:stretch>
        </p:blipFill>
        <p:spPr>
          <a:xfrm>
            <a:off x="1779871" y="2419926"/>
            <a:ext cx="5182323" cy="1495634"/>
          </a:xfrm>
          <a:prstGeom prst="rect">
            <a:avLst/>
          </a:prstGeom>
        </p:spPr>
      </p:pic>
    </p:spTree>
    <p:extLst>
      <p:ext uri="{BB962C8B-B14F-4D97-AF65-F5344CB8AC3E}">
        <p14:creationId xmlns:p14="http://schemas.microsoft.com/office/powerpoint/2010/main" val="120506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DAA4-B4E5-3C08-7631-61A4833AE706}"/>
              </a:ext>
            </a:extLst>
          </p:cNvPr>
          <p:cNvSpPr>
            <a:spLocks noGrp="1"/>
          </p:cNvSpPr>
          <p:nvPr>
            <p:ph type="title"/>
          </p:nvPr>
        </p:nvSpPr>
        <p:spPr>
          <a:xfrm>
            <a:off x="411874" y="888576"/>
            <a:ext cx="8229600" cy="365522"/>
          </a:xfrm>
        </p:spPr>
        <p:txBody>
          <a:bodyPr/>
          <a:lstStyle/>
          <a:p>
            <a:r>
              <a:rPr lang="tr-TR" dirty="0" err="1"/>
              <a:t>Transformers</a:t>
            </a:r>
            <a:r>
              <a:rPr lang="tr-TR" dirty="0"/>
              <a:t> as Language </a:t>
            </a:r>
            <a:r>
              <a:rPr lang="tr-TR" dirty="0" err="1"/>
              <a:t>Models</a:t>
            </a:r>
            <a:endParaRPr lang="tr-TR" dirty="0"/>
          </a:p>
        </p:txBody>
      </p:sp>
      <p:sp>
        <p:nvSpPr>
          <p:cNvPr id="3" name="Content Placeholder 2">
            <a:extLst>
              <a:ext uri="{FF2B5EF4-FFF2-40B4-BE49-F238E27FC236}">
                <a16:creationId xmlns:a16="http://schemas.microsoft.com/office/drawing/2014/main" id="{DF8358DD-C1B5-7634-1F66-B0C9B8D80F6E}"/>
              </a:ext>
            </a:extLst>
          </p:cNvPr>
          <p:cNvSpPr>
            <a:spLocks noGrp="1"/>
          </p:cNvSpPr>
          <p:nvPr>
            <p:ph idx="1"/>
          </p:nvPr>
        </p:nvSpPr>
        <p:spPr>
          <a:xfrm>
            <a:off x="228601" y="1428751"/>
            <a:ext cx="8743949" cy="1254160"/>
          </a:xfrm>
        </p:spPr>
        <p:txBody>
          <a:bodyPr>
            <a:normAutofit fontScale="77500" lnSpcReduction="20000"/>
          </a:bodyPr>
          <a:lstStyle/>
          <a:p>
            <a:pPr algn="l"/>
            <a:r>
              <a:rPr lang="en-US" dirty="0"/>
              <a:t>Fig. 10.7 illustrates the general training approach. At each step, </a:t>
            </a:r>
            <a:r>
              <a:rPr lang="en-US" dirty="0">
                <a:solidFill>
                  <a:srgbClr val="FF0000"/>
                </a:solidFill>
              </a:rPr>
              <a:t>given all the preceding words</a:t>
            </a:r>
            <a:r>
              <a:rPr lang="en-US" dirty="0"/>
              <a:t>, the final transformer layer </a:t>
            </a:r>
            <a:r>
              <a:rPr lang="en-US" dirty="0">
                <a:solidFill>
                  <a:srgbClr val="FF0000"/>
                </a:solidFill>
              </a:rPr>
              <a:t>produces an output distribution over the entire vocabulary</a:t>
            </a:r>
            <a:r>
              <a:rPr lang="en-US" dirty="0"/>
              <a:t>. During training, the probability assigned to the correct word is used to calculate the cross-entropy loss for each item in the sequence</a:t>
            </a:r>
            <a:endParaRPr lang="tr-TR" dirty="0"/>
          </a:p>
        </p:txBody>
      </p:sp>
      <p:sp>
        <p:nvSpPr>
          <p:cNvPr id="5" name="Slide Number Placeholder 4">
            <a:extLst>
              <a:ext uri="{FF2B5EF4-FFF2-40B4-BE49-F238E27FC236}">
                <a16:creationId xmlns:a16="http://schemas.microsoft.com/office/drawing/2014/main" id="{D261FEEE-2C1F-5C2A-BF87-355F84751EF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pic>
        <p:nvPicPr>
          <p:cNvPr id="7" name="Picture 6">
            <a:extLst>
              <a:ext uri="{FF2B5EF4-FFF2-40B4-BE49-F238E27FC236}">
                <a16:creationId xmlns:a16="http://schemas.microsoft.com/office/drawing/2014/main" id="{3E7930B6-AC5D-44F1-B78C-43561E911100}"/>
              </a:ext>
            </a:extLst>
          </p:cNvPr>
          <p:cNvPicPr>
            <a:picLocks noChangeAspect="1"/>
          </p:cNvPicPr>
          <p:nvPr/>
        </p:nvPicPr>
        <p:blipFill>
          <a:blip r:embed="rId2"/>
          <a:stretch>
            <a:fillRect/>
          </a:stretch>
        </p:blipFill>
        <p:spPr>
          <a:xfrm>
            <a:off x="342901" y="2682911"/>
            <a:ext cx="8286749" cy="3476729"/>
          </a:xfrm>
          <a:prstGeom prst="rect">
            <a:avLst/>
          </a:prstGeom>
        </p:spPr>
      </p:pic>
      <p:pic>
        <p:nvPicPr>
          <p:cNvPr id="9" name="Picture 8">
            <a:extLst>
              <a:ext uri="{FF2B5EF4-FFF2-40B4-BE49-F238E27FC236}">
                <a16:creationId xmlns:a16="http://schemas.microsoft.com/office/drawing/2014/main" id="{FAB57D7E-1AF3-E3F8-60C8-2362A6422B3C}"/>
              </a:ext>
            </a:extLst>
          </p:cNvPr>
          <p:cNvPicPr>
            <a:picLocks noChangeAspect="1"/>
          </p:cNvPicPr>
          <p:nvPr/>
        </p:nvPicPr>
        <p:blipFill>
          <a:blip r:embed="rId3"/>
          <a:stretch>
            <a:fillRect/>
          </a:stretch>
        </p:blipFill>
        <p:spPr>
          <a:xfrm>
            <a:off x="6629401" y="3128963"/>
            <a:ext cx="1682420" cy="208893"/>
          </a:xfrm>
          <a:prstGeom prst="rect">
            <a:avLst/>
          </a:prstGeom>
        </p:spPr>
      </p:pic>
    </p:spTree>
    <p:extLst>
      <p:ext uri="{BB962C8B-B14F-4D97-AF65-F5344CB8AC3E}">
        <p14:creationId xmlns:p14="http://schemas.microsoft.com/office/powerpoint/2010/main" val="3801242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2BA-E659-C34A-1A94-10F306013752}"/>
              </a:ext>
            </a:extLst>
          </p:cNvPr>
          <p:cNvSpPr>
            <a:spLocks noGrp="1"/>
          </p:cNvSpPr>
          <p:nvPr>
            <p:ph type="title"/>
          </p:nvPr>
        </p:nvSpPr>
        <p:spPr/>
        <p:txBody>
          <a:bodyPr/>
          <a:lstStyle/>
          <a:p>
            <a:r>
              <a:rPr lang="tr-TR" dirty="0" err="1"/>
              <a:t>Attention</a:t>
            </a:r>
            <a:endParaRPr lang="tr-TR" dirty="0"/>
          </a:p>
        </p:txBody>
      </p:sp>
      <p:pic>
        <p:nvPicPr>
          <p:cNvPr id="5" name="Picture 4">
            <a:extLst>
              <a:ext uri="{FF2B5EF4-FFF2-40B4-BE49-F238E27FC236}">
                <a16:creationId xmlns:a16="http://schemas.microsoft.com/office/drawing/2014/main" id="{72930ED5-2A7B-102C-9E44-A13B91D17D77}"/>
              </a:ext>
            </a:extLst>
          </p:cNvPr>
          <p:cNvPicPr>
            <a:picLocks noChangeAspect="1"/>
          </p:cNvPicPr>
          <p:nvPr/>
        </p:nvPicPr>
        <p:blipFill>
          <a:blip r:embed="rId2"/>
          <a:stretch>
            <a:fillRect/>
          </a:stretch>
        </p:blipFill>
        <p:spPr>
          <a:xfrm>
            <a:off x="522736" y="1417639"/>
            <a:ext cx="8164064" cy="4078810"/>
          </a:xfrm>
          <a:prstGeom prst="rect">
            <a:avLst/>
          </a:prstGeom>
        </p:spPr>
      </p:pic>
      <p:sp>
        <p:nvSpPr>
          <p:cNvPr id="7" name="TextBox 6">
            <a:extLst>
              <a:ext uri="{FF2B5EF4-FFF2-40B4-BE49-F238E27FC236}">
                <a16:creationId xmlns:a16="http://schemas.microsoft.com/office/drawing/2014/main" id="{FB2E7FD1-167B-79EF-9819-54F8509A6413}"/>
              </a:ext>
            </a:extLst>
          </p:cNvPr>
          <p:cNvSpPr txBox="1"/>
          <p:nvPr/>
        </p:nvSpPr>
        <p:spPr>
          <a:xfrm>
            <a:off x="2210637" y="6341848"/>
            <a:ext cx="767694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Arial"/>
                <a:ea typeface="+mn-ea"/>
                <a:cs typeface="Arial"/>
              </a:rPr>
              <a:t>https://self-supervised.cs.jhu.edu/sp2025/files/slides/10-11.transformers.pdf</a:t>
            </a:r>
          </a:p>
        </p:txBody>
      </p:sp>
      <p:sp>
        <p:nvSpPr>
          <p:cNvPr id="11" name="TextBox 10">
            <a:extLst>
              <a:ext uri="{FF2B5EF4-FFF2-40B4-BE49-F238E27FC236}">
                <a16:creationId xmlns:a16="http://schemas.microsoft.com/office/drawing/2014/main" id="{DA258F09-5B2F-5A73-D0F7-9D4DD939D5A6}"/>
              </a:ext>
            </a:extLst>
          </p:cNvPr>
          <p:cNvSpPr txBox="1"/>
          <p:nvPr/>
        </p:nvSpPr>
        <p:spPr>
          <a:xfrm>
            <a:off x="402045" y="5440361"/>
            <a:ext cx="8405446" cy="9541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The attention mechanism enables the Transformer to handle long-range dependencies more effectively than traditional RNNs or CNNs. It allows the model to understand the context of each word in a sentence by considering its relationships with all other words, leading to better performance on various NLP tasks</a:t>
            </a:r>
            <a:endParaRPr kumimoji="0" lang="tr-TR" sz="14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844732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C7DB-635D-37B5-6CF6-8DE3FE56D8C5}"/>
              </a:ext>
            </a:extLst>
          </p:cNvPr>
          <p:cNvSpPr>
            <a:spLocks noGrp="1"/>
          </p:cNvSpPr>
          <p:nvPr>
            <p:ph type="title"/>
          </p:nvPr>
        </p:nvSpPr>
        <p:spPr/>
        <p:txBody>
          <a:bodyPr/>
          <a:lstStyle/>
          <a:p>
            <a:r>
              <a:rPr lang="tr-TR" dirty="0"/>
              <a:t>RNN </a:t>
            </a:r>
            <a:r>
              <a:rPr lang="tr-TR" dirty="0" err="1"/>
              <a:t>vs</a:t>
            </a:r>
            <a:r>
              <a:rPr lang="tr-TR" dirty="0"/>
              <a:t> </a:t>
            </a:r>
            <a:r>
              <a:rPr lang="tr-TR" dirty="0" err="1"/>
              <a:t>Transformer</a:t>
            </a:r>
            <a:endParaRPr lang="tr-TR" dirty="0"/>
          </a:p>
        </p:txBody>
      </p:sp>
      <p:pic>
        <p:nvPicPr>
          <p:cNvPr id="6" name="Content Placeholder 5">
            <a:extLst>
              <a:ext uri="{FF2B5EF4-FFF2-40B4-BE49-F238E27FC236}">
                <a16:creationId xmlns:a16="http://schemas.microsoft.com/office/drawing/2014/main" id="{5AA520EB-1906-A5C5-01C7-743A04741F1D}"/>
              </a:ext>
            </a:extLst>
          </p:cNvPr>
          <p:cNvPicPr>
            <a:picLocks noGrp="1" noChangeAspect="1"/>
          </p:cNvPicPr>
          <p:nvPr>
            <p:ph idx="1"/>
          </p:nvPr>
        </p:nvPicPr>
        <p:blipFill>
          <a:blip r:embed="rId2"/>
          <a:stretch>
            <a:fillRect/>
          </a:stretch>
        </p:blipFill>
        <p:spPr>
          <a:xfrm>
            <a:off x="457200" y="1417639"/>
            <a:ext cx="8229600" cy="4390308"/>
          </a:xfrm>
        </p:spPr>
      </p:pic>
      <p:sp>
        <p:nvSpPr>
          <p:cNvPr id="8" name="TextBox 7">
            <a:extLst>
              <a:ext uri="{FF2B5EF4-FFF2-40B4-BE49-F238E27FC236}">
                <a16:creationId xmlns:a16="http://schemas.microsoft.com/office/drawing/2014/main" id="{3D222D23-D4F4-C0C2-8079-EDF67F3966A6}"/>
              </a:ext>
            </a:extLst>
          </p:cNvPr>
          <p:cNvSpPr txBox="1"/>
          <p:nvPr/>
        </p:nvSpPr>
        <p:spPr>
          <a:xfrm>
            <a:off x="2607547" y="6199833"/>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https://self-supervised.cs.jhu.edu/sp2025/files/slides/10-11.transformers.pdf</a:t>
            </a:r>
          </a:p>
        </p:txBody>
      </p:sp>
    </p:spTree>
    <p:extLst>
      <p:ext uri="{BB962C8B-B14F-4D97-AF65-F5344CB8AC3E}">
        <p14:creationId xmlns:p14="http://schemas.microsoft.com/office/powerpoint/2010/main" val="3467550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C663-FD2C-2331-D62E-37F7EB1480C6}"/>
              </a:ext>
            </a:extLst>
          </p:cNvPr>
          <p:cNvSpPr>
            <a:spLocks noGrp="1"/>
          </p:cNvSpPr>
          <p:nvPr>
            <p:ph type="title"/>
          </p:nvPr>
        </p:nvSpPr>
        <p:spPr/>
        <p:txBody>
          <a:bodyPr/>
          <a:lstStyle/>
          <a:p>
            <a:r>
              <a:rPr lang="tr-TR" sz="2000" dirty="0" err="1"/>
              <a:t>Transformers</a:t>
            </a:r>
            <a:r>
              <a:rPr lang="tr-TR" sz="2000" dirty="0"/>
              <a:t> </a:t>
            </a:r>
            <a:r>
              <a:rPr lang="tr-TR" sz="2000" dirty="0" err="1"/>
              <a:t>for</a:t>
            </a:r>
            <a:r>
              <a:rPr lang="tr-TR" sz="2000" dirty="0"/>
              <a:t> </a:t>
            </a:r>
            <a:r>
              <a:rPr lang="tr-TR" sz="2000" dirty="0" err="1"/>
              <a:t>Neural</a:t>
            </a:r>
            <a:r>
              <a:rPr lang="tr-TR" sz="2000" dirty="0"/>
              <a:t> Machine </a:t>
            </a:r>
            <a:r>
              <a:rPr lang="tr-TR" sz="2000" dirty="0" err="1"/>
              <a:t>Translation</a:t>
            </a:r>
            <a:r>
              <a:rPr lang="tr-TR" sz="2000" dirty="0"/>
              <a:t> (NMT)</a:t>
            </a:r>
            <a:br>
              <a:rPr lang="tr-TR" sz="2800" dirty="0"/>
            </a:br>
            <a:r>
              <a:rPr lang="tr-TR" sz="2800" dirty="0" err="1"/>
              <a:t>Sequence-to-sequence</a:t>
            </a:r>
            <a:r>
              <a:rPr lang="tr-TR" sz="2800" dirty="0"/>
              <a:t> </a:t>
            </a:r>
            <a:r>
              <a:rPr lang="tr-TR" sz="2800" dirty="0" err="1"/>
              <a:t>with</a:t>
            </a:r>
            <a:r>
              <a:rPr lang="tr-TR" sz="2800" dirty="0"/>
              <a:t> </a:t>
            </a:r>
            <a:r>
              <a:rPr lang="tr-TR" sz="2800" dirty="0" err="1"/>
              <a:t>attention</a:t>
            </a:r>
            <a:endParaRPr lang="tr-TR" sz="2800" dirty="0"/>
          </a:p>
        </p:txBody>
      </p:sp>
      <p:pic>
        <p:nvPicPr>
          <p:cNvPr id="7" name="Content Placeholder 6">
            <a:extLst>
              <a:ext uri="{FF2B5EF4-FFF2-40B4-BE49-F238E27FC236}">
                <a16:creationId xmlns:a16="http://schemas.microsoft.com/office/drawing/2014/main" id="{074EE79E-BEED-C830-9984-E0689C88FD2A}"/>
              </a:ext>
            </a:extLst>
          </p:cNvPr>
          <p:cNvPicPr>
            <a:picLocks noGrp="1" noChangeAspect="1"/>
          </p:cNvPicPr>
          <p:nvPr>
            <p:ph idx="1"/>
          </p:nvPr>
        </p:nvPicPr>
        <p:blipFill>
          <a:blip r:embed="rId2"/>
          <a:stretch>
            <a:fillRect/>
          </a:stretch>
        </p:blipFill>
        <p:spPr>
          <a:xfrm>
            <a:off x="643948" y="1371600"/>
            <a:ext cx="7856103" cy="4525963"/>
          </a:xfrm>
        </p:spPr>
      </p:pic>
      <p:sp>
        <p:nvSpPr>
          <p:cNvPr id="5" name="TextBox 4">
            <a:extLst>
              <a:ext uri="{FF2B5EF4-FFF2-40B4-BE49-F238E27FC236}">
                <a16:creationId xmlns:a16="http://schemas.microsoft.com/office/drawing/2014/main" id="{F914E49B-EA19-03BC-B5CA-4ADF427E701E}"/>
              </a:ext>
            </a:extLst>
          </p:cNvPr>
          <p:cNvSpPr txBox="1"/>
          <p:nvPr/>
        </p:nvSpPr>
        <p:spPr>
          <a:xfrm>
            <a:off x="2708031" y="6242021"/>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https://web.stanford.edu/class/cs224n/slides_w25/cs224n-2025-lecture06-fancy-rnn.pdf</a:t>
            </a:r>
          </a:p>
        </p:txBody>
      </p:sp>
    </p:spTree>
    <p:extLst>
      <p:ext uri="{BB962C8B-B14F-4D97-AF65-F5344CB8AC3E}">
        <p14:creationId xmlns:p14="http://schemas.microsoft.com/office/powerpoint/2010/main" val="59484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5C1D-6267-1CB4-450F-9747D30B87DF}"/>
              </a:ext>
            </a:extLst>
          </p:cNvPr>
          <p:cNvSpPr>
            <a:spLocks noGrp="1"/>
          </p:cNvSpPr>
          <p:nvPr>
            <p:ph type="title"/>
          </p:nvPr>
        </p:nvSpPr>
        <p:spPr/>
        <p:txBody>
          <a:bodyPr/>
          <a:lstStyle/>
          <a:p>
            <a:r>
              <a:rPr lang="tr-TR" sz="2800" dirty="0" err="1"/>
              <a:t>Sequence-to-sequence</a:t>
            </a:r>
            <a:r>
              <a:rPr lang="tr-TR" sz="2800" dirty="0"/>
              <a:t> </a:t>
            </a:r>
            <a:r>
              <a:rPr lang="tr-TR" sz="2800" dirty="0" err="1"/>
              <a:t>with</a:t>
            </a:r>
            <a:r>
              <a:rPr lang="tr-TR" sz="2800" dirty="0"/>
              <a:t> </a:t>
            </a:r>
            <a:r>
              <a:rPr lang="tr-TR" sz="2800" dirty="0" err="1"/>
              <a:t>attention</a:t>
            </a:r>
            <a:endParaRPr lang="tr-TR" sz="2800" dirty="0"/>
          </a:p>
        </p:txBody>
      </p:sp>
      <p:pic>
        <p:nvPicPr>
          <p:cNvPr id="6" name="Content Placeholder 5">
            <a:extLst>
              <a:ext uri="{FF2B5EF4-FFF2-40B4-BE49-F238E27FC236}">
                <a16:creationId xmlns:a16="http://schemas.microsoft.com/office/drawing/2014/main" id="{601B3DEC-E6CB-4075-B328-D14F70B6F969}"/>
              </a:ext>
            </a:extLst>
          </p:cNvPr>
          <p:cNvPicPr>
            <a:picLocks noGrp="1" noChangeAspect="1"/>
          </p:cNvPicPr>
          <p:nvPr>
            <p:ph idx="1"/>
          </p:nvPr>
        </p:nvPicPr>
        <p:blipFill>
          <a:blip r:embed="rId2"/>
          <a:stretch>
            <a:fillRect/>
          </a:stretch>
        </p:blipFill>
        <p:spPr>
          <a:xfrm>
            <a:off x="705449" y="1371600"/>
            <a:ext cx="7733102" cy="4525963"/>
          </a:xfrm>
        </p:spPr>
      </p:pic>
      <p:sp>
        <p:nvSpPr>
          <p:cNvPr id="4" name="TextBox 3">
            <a:extLst>
              <a:ext uri="{FF2B5EF4-FFF2-40B4-BE49-F238E27FC236}">
                <a16:creationId xmlns:a16="http://schemas.microsoft.com/office/drawing/2014/main" id="{84AA7978-8933-23BE-9D0A-C1E014D96BB5}"/>
              </a:ext>
            </a:extLst>
          </p:cNvPr>
          <p:cNvSpPr txBox="1"/>
          <p:nvPr/>
        </p:nvSpPr>
        <p:spPr>
          <a:xfrm>
            <a:off x="2697982" y="6071199"/>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https://web.stanford.edu/class/cs224n/slides_w25/cs224n-2025-lecture06-fancy-rnn.pdf</a:t>
            </a:r>
          </a:p>
        </p:txBody>
      </p:sp>
    </p:spTree>
    <p:extLst>
      <p:ext uri="{BB962C8B-B14F-4D97-AF65-F5344CB8AC3E}">
        <p14:creationId xmlns:p14="http://schemas.microsoft.com/office/powerpoint/2010/main" val="2776727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5896-0817-301E-D39E-791F598E0D3F}"/>
              </a:ext>
            </a:extLst>
          </p:cNvPr>
          <p:cNvSpPr>
            <a:spLocks noGrp="1"/>
          </p:cNvSpPr>
          <p:nvPr>
            <p:ph type="title"/>
          </p:nvPr>
        </p:nvSpPr>
        <p:spPr/>
        <p:txBody>
          <a:bodyPr/>
          <a:lstStyle/>
          <a:p>
            <a:r>
              <a:rPr lang="tr-TR" sz="2800" dirty="0" err="1"/>
              <a:t>Sequence-to-sequence</a:t>
            </a:r>
            <a:r>
              <a:rPr lang="tr-TR" sz="2800" dirty="0"/>
              <a:t> </a:t>
            </a:r>
            <a:r>
              <a:rPr lang="tr-TR" sz="2800" dirty="0" err="1"/>
              <a:t>with</a:t>
            </a:r>
            <a:r>
              <a:rPr lang="tr-TR" sz="2800" dirty="0"/>
              <a:t> </a:t>
            </a:r>
            <a:r>
              <a:rPr lang="tr-TR" sz="2800" dirty="0" err="1"/>
              <a:t>attention</a:t>
            </a:r>
            <a:endParaRPr lang="tr-TR" sz="2800" dirty="0"/>
          </a:p>
        </p:txBody>
      </p:sp>
      <p:pic>
        <p:nvPicPr>
          <p:cNvPr id="5" name="Content Placeholder 4">
            <a:extLst>
              <a:ext uri="{FF2B5EF4-FFF2-40B4-BE49-F238E27FC236}">
                <a16:creationId xmlns:a16="http://schemas.microsoft.com/office/drawing/2014/main" id="{21B4A7C5-53EA-8177-72FD-C92D82A94751}"/>
              </a:ext>
            </a:extLst>
          </p:cNvPr>
          <p:cNvPicPr>
            <a:picLocks noGrp="1" noChangeAspect="1"/>
          </p:cNvPicPr>
          <p:nvPr>
            <p:ph idx="1"/>
          </p:nvPr>
        </p:nvPicPr>
        <p:blipFill>
          <a:blip r:embed="rId2"/>
          <a:stretch>
            <a:fillRect/>
          </a:stretch>
        </p:blipFill>
        <p:spPr>
          <a:xfrm>
            <a:off x="723482" y="1602712"/>
            <a:ext cx="7616650" cy="4525963"/>
          </a:xfrm>
        </p:spPr>
      </p:pic>
      <p:sp>
        <p:nvSpPr>
          <p:cNvPr id="6" name="TextBox 5">
            <a:extLst>
              <a:ext uri="{FF2B5EF4-FFF2-40B4-BE49-F238E27FC236}">
                <a16:creationId xmlns:a16="http://schemas.microsoft.com/office/drawing/2014/main" id="{8971FD52-6E31-E53E-6897-F31832AA33BD}"/>
              </a:ext>
            </a:extLst>
          </p:cNvPr>
          <p:cNvSpPr txBox="1"/>
          <p:nvPr/>
        </p:nvSpPr>
        <p:spPr>
          <a:xfrm>
            <a:off x="2436725" y="6367918"/>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https://web.stanford.edu/class/cs224n/slides_w25/cs224n-2025-lecture06-fancy-rnn.pdf</a:t>
            </a:r>
          </a:p>
        </p:txBody>
      </p:sp>
    </p:spTree>
    <p:extLst>
      <p:ext uri="{BB962C8B-B14F-4D97-AF65-F5344CB8AC3E}">
        <p14:creationId xmlns:p14="http://schemas.microsoft.com/office/powerpoint/2010/main" val="4258591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AC73-6FFA-1D8C-5B36-4F81364C9BDF}"/>
              </a:ext>
            </a:extLst>
          </p:cNvPr>
          <p:cNvSpPr>
            <a:spLocks noGrp="1"/>
          </p:cNvSpPr>
          <p:nvPr>
            <p:ph type="title"/>
          </p:nvPr>
        </p:nvSpPr>
        <p:spPr/>
        <p:txBody>
          <a:bodyPr/>
          <a:lstStyle/>
          <a:p>
            <a:r>
              <a:rPr lang="en-US" sz="2000" dirty="0"/>
              <a:t>Attention is parallelizable, and solves bottleneck issues</a:t>
            </a:r>
            <a:endParaRPr lang="tr-TR" sz="2000" dirty="0"/>
          </a:p>
        </p:txBody>
      </p:sp>
      <p:pic>
        <p:nvPicPr>
          <p:cNvPr id="5" name="Content Placeholder 4">
            <a:extLst>
              <a:ext uri="{FF2B5EF4-FFF2-40B4-BE49-F238E27FC236}">
                <a16:creationId xmlns:a16="http://schemas.microsoft.com/office/drawing/2014/main" id="{B1E8FF73-AD26-4DA2-BFE8-A4B29F0307A0}"/>
              </a:ext>
            </a:extLst>
          </p:cNvPr>
          <p:cNvPicPr>
            <a:picLocks noGrp="1" noChangeAspect="1"/>
          </p:cNvPicPr>
          <p:nvPr>
            <p:ph idx="1"/>
          </p:nvPr>
        </p:nvPicPr>
        <p:blipFill>
          <a:blip r:embed="rId2"/>
          <a:stretch>
            <a:fillRect/>
          </a:stretch>
        </p:blipFill>
        <p:spPr>
          <a:xfrm>
            <a:off x="457200" y="1411565"/>
            <a:ext cx="8229600" cy="4838510"/>
          </a:xfrm>
        </p:spPr>
      </p:pic>
      <p:sp>
        <p:nvSpPr>
          <p:cNvPr id="6" name="TextBox 5">
            <a:extLst>
              <a:ext uri="{FF2B5EF4-FFF2-40B4-BE49-F238E27FC236}">
                <a16:creationId xmlns:a16="http://schemas.microsoft.com/office/drawing/2014/main" id="{6C4DD353-B64E-461B-E4E2-E984520A554E}"/>
              </a:ext>
            </a:extLst>
          </p:cNvPr>
          <p:cNvSpPr txBox="1"/>
          <p:nvPr/>
        </p:nvSpPr>
        <p:spPr>
          <a:xfrm>
            <a:off x="2537208" y="6475640"/>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https://web.stanford.edu/class/cs224n/slides_w25/cs224n-2025-lecture06-fancy-rnn.pdf</a:t>
            </a:r>
          </a:p>
        </p:txBody>
      </p:sp>
    </p:spTree>
    <p:extLst>
      <p:ext uri="{BB962C8B-B14F-4D97-AF65-F5344CB8AC3E}">
        <p14:creationId xmlns:p14="http://schemas.microsoft.com/office/powerpoint/2010/main" val="1271313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B14E-3C6A-14A8-D777-4FF3AA33609C}"/>
              </a:ext>
            </a:extLst>
          </p:cNvPr>
          <p:cNvSpPr>
            <a:spLocks noGrp="1"/>
          </p:cNvSpPr>
          <p:nvPr>
            <p:ph type="title"/>
          </p:nvPr>
        </p:nvSpPr>
        <p:spPr>
          <a:xfrm>
            <a:off x="457200" y="749122"/>
            <a:ext cx="8229600" cy="594122"/>
          </a:xfrm>
        </p:spPr>
        <p:txBody>
          <a:bodyPr/>
          <a:lstStyle/>
          <a:p>
            <a:r>
              <a:rPr lang="tr-TR" dirty="0" err="1"/>
              <a:t>Multihead</a:t>
            </a:r>
            <a:r>
              <a:rPr lang="tr-TR" dirty="0"/>
              <a:t> </a:t>
            </a:r>
            <a:r>
              <a:rPr lang="tr-TR" dirty="0" err="1"/>
              <a:t>Attention</a:t>
            </a:r>
            <a:endParaRPr lang="tr-TR" dirty="0"/>
          </a:p>
        </p:txBody>
      </p:sp>
      <p:sp>
        <p:nvSpPr>
          <p:cNvPr id="3" name="Content Placeholder 2">
            <a:extLst>
              <a:ext uri="{FF2B5EF4-FFF2-40B4-BE49-F238E27FC236}">
                <a16:creationId xmlns:a16="http://schemas.microsoft.com/office/drawing/2014/main" id="{31689C65-3A69-4475-1718-2A97FA1F891A}"/>
              </a:ext>
            </a:extLst>
          </p:cNvPr>
          <p:cNvSpPr>
            <a:spLocks noGrp="1"/>
          </p:cNvSpPr>
          <p:nvPr>
            <p:ph idx="1"/>
          </p:nvPr>
        </p:nvSpPr>
        <p:spPr>
          <a:xfrm>
            <a:off x="457200" y="1668027"/>
            <a:ext cx="8229600" cy="4004283"/>
          </a:xfrm>
        </p:spPr>
        <p:txBody>
          <a:bodyPr/>
          <a:lstStyle/>
          <a:p>
            <a:pPr algn="l"/>
            <a:r>
              <a:rPr lang="en-US" b="0" i="0" u="none" strike="noStrike" baseline="0" dirty="0">
                <a:solidFill>
                  <a:srgbClr val="000000"/>
                </a:solidFill>
              </a:rPr>
              <a:t>The </a:t>
            </a:r>
            <a:r>
              <a:rPr lang="en-US" b="0" i="0" u="none" strike="noStrike" baseline="0" dirty="0">
                <a:solidFill>
                  <a:srgbClr val="FF0000"/>
                </a:solidFill>
              </a:rPr>
              <a:t>different words in a sentence can relate to each other </a:t>
            </a:r>
            <a:r>
              <a:rPr lang="en-US" b="0" i="0" u="none" strike="noStrike" baseline="0" dirty="0">
                <a:solidFill>
                  <a:srgbClr val="000000"/>
                </a:solidFill>
              </a:rPr>
              <a:t>in many different ways simultaneously. For example, </a:t>
            </a:r>
            <a:r>
              <a:rPr lang="en-US" b="0" i="0" u="none" strike="noStrike" baseline="0" dirty="0">
                <a:solidFill>
                  <a:srgbClr val="FF0000"/>
                </a:solidFill>
              </a:rPr>
              <a:t>distinct syntactic</a:t>
            </a:r>
            <a:r>
              <a:rPr lang="en-US" b="0" i="0" u="none" strike="noStrike" baseline="0" dirty="0">
                <a:solidFill>
                  <a:srgbClr val="000000"/>
                </a:solidFill>
              </a:rPr>
              <a:t>, </a:t>
            </a:r>
            <a:r>
              <a:rPr lang="en-US" b="0" i="0" u="none" strike="noStrike" baseline="0" dirty="0">
                <a:solidFill>
                  <a:srgbClr val="FF0000"/>
                </a:solidFill>
              </a:rPr>
              <a:t>semantic</a:t>
            </a:r>
            <a:r>
              <a:rPr lang="en-US" b="0" i="0" u="none" strike="noStrike" baseline="0" dirty="0">
                <a:solidFill>
                  <a:srgbClr val="000000"/>
                </a:solidFill>
              </a:rPr>
              <a:t>, and </a:t>
            </a:r>
            <a:r>
              <a:rPr lang="en-US" b="0" i="0" u="none" strike="noStrike" baseline="0" dirty="0">
                <a:solidFill>
                  <a:srgbClr val="FF0000"/>
                </a:solidFill>
              </a:rPr>
              <a:t>discourse relationships</a:t>
            </a:r>
            <a:r>
              <a:rPr lang="en-US" b="0" i="0" u="none" strike="noStrike" baseline="0" dirty="0">
                <a:solidFill>
                  <a:srgbClr val="000000"/>
                </a:solidFill>
              </a:rPr>
              <a:t> can hold between verbs and their arguments in a sentence. </a:t>
            </a:r>
          </a:p>
          <a:p>
            <a:pPr algn="l"/>
            <a:r>
              <a:rPr lang="en-US" b="0" i="0" u="none" strike="noStrike" baseline="0" dirty="0">
                <a:solidFill>
                  <a:srgbClr val="000000"/>
                </a:solidFill>
              </a:rPr>
              <a:t>It would be difficult for a single transformer block to learn to capture all of the different kinds of parallel relations among its inputs. </a:t>
            </a:r>
          </a:p>
          <a:p>
            <a:pPr algn="l"/>
            <a:r>
              <a:rPr lang="en-US" b="0" i="0" u="none" strike="noStrike" baseline="0" dirty="0">
                <a:solidFill>
                  <a:srgbClr val="000000"/>
                </a:solidFill>
              </a:rPr>
              <a:t>Transformers address this issue with </a:t>
            </a:r>
            <a:r>
              <a:rPr lang="en-US" b="0" i="0" u="none" strike="noStrike" baseline="0" dirty="0" err="1">
                <a:solidFill>
                  <a:srgbClr val="0070C0"/>
                </a:solidFill>
              </a:rPr>
              <a:t>multihead</a:t>
            </a:r>
            <a:r>
              <a:rPr lang="en-US" b="0" i="0" u="none" strike="noStrike" baseline="0" dirty="0">
                <a:solidFill>
                  <a:srgbClr val="0070C0"/>
                </a:solidFill>
              </a:rPr>
              <a:t> self-attention layers</a:t>
            </a:r>
            <a:r>
              <a:rPr lang="en-US" b="0" i="0" u="none" strike="noStrike" baseline="0" dirty="0">
                <a:solidFill>
                  <a:srgbClr val="000000"/>
                </a:solidFill>
              </a:rPr>
              <a:t>. </a:t>
            </a:r>
          </a:p>
          <a:p>
            <a:pPr algn="l"/>
            <a:r>
              <a:rPr lang="en-US" b="0" i="0" u="none" strike="noStrike" baseline="0" dirty="0">
                <a:solidFill>
                  <a:srgbClr val="000000"/>
                </a:solidFill>
              </a:rPr>
              <a:t>These are sets of self-attention layers, </a:t>
            </a:r>
            <a:r>
              <a:rPr lang="en-US" b="0" i="0" u="none" strike="noStrike" baseline="0" dirty="0">
                <a:solidFill>
                  <a:srgbClr val="FF0000"/>
                </a:solidFill>
              </a:rPr>
              <a:t>called heads</a:t>
            </a:r>
            <a:r>
              <a:rPr lang="en-US" b="0" i="0" u="none" strike="noStrike" baseline="0" dirty="0">
                <a:solidFill>
                  <a:srgbClr val="000000"/>
                </a:solidFill>
              </a:rPr>
              <a:t>, that reside in parallel layers at the same depth in a model, </a:t>
            </a:r>
            <a:r>
              <a:rPr lang="en-US" b="0" i="0" u="none" strike="noStrike" baseline="0" dirty="0">
                <a:solidFill>
                  <a:srgbClr val="FF0000"/>
                </a:solidFill>
              </a:rPr>
              <a:t>each with its own set of parameters</a:t>
            </a:r>
            <a:r>
              <a:rPr lang="en-US" b="0" i="0" u="none" strike="noStrike" baseline="0" dirty="0">
                <a:solidFill>
                  <a:srgbClr val="000000"/>
                </a:solidFill>
              </a:rPr>
              <a:t>.</a:t>
            </a:r>
          </a:p>
          <a:p>
            <a:pPr algn="l"/>
            <a:r>
              <a:rPr lang="en-US" dirty="0"/>
              <a:t>Given these distinct sets of parameters</a:t>
            </a:r>
            <a:r>
              <a:rPr lang="en-US" dirty="0">
                <a:solidFill>
                  <a:srgbClr val="FF0066"/>
                </a:solidFill>
              </a:rPr>
              <a:t>, </a:t>
            </a:r>
            <a:r>
              <a:rPr lang="en-US" dirty="0">
                <a:solidFill>
                  <a:srgbClr val="FF0000"/>
                </a:solidFill>
              </a:rPr>
              <a:t>each head can learn different aspects of the relationships</a:t>
            </a:r>
            <a:r>
              <a:rPr lang="en-US" dirty="0"/>
              <a:t> that exist among inputs at the same level of abstraction.</a:t>
            </a:r>
            <a:endParaRPr lang="tr-TR" dirty="0"/>
          </a:p>
        </p:txBody>
      </p:sp>
      <p:sp>
        <p:nvSpPr>
          <p:cNvPr id="4" name="Footer Placeholder 3">
            <a:extLst>
              <a:ext uri="{FF2B5EF4-FFF2-40B4-BE49-F238E27FC236}">
                <a16:creationId xmlns:a16="http://schemas.microsoft.com/office/drawing/2014/main" id="{BF8BC542-4EDE-6222-A4A6-8BE9AF1AC322}"/>
              </a:ext>
            </a:extLst>
          </p:cNvPr>
          <p:cNvSpPr>
            <a:spLocks noGrp="1"/>
          </p:cNvSpPr>
          <p:nvPr>
            <p:ph type="ftr" sz="quarter" idx="10"/>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a:extLst>
              <a:ext uri="{FF2B5EF4-FFF2-40B4-BE49-F238E27FC236}">
                <a16:creationId xmlns:a16="http://schemas.microsoft.com/office/drawing/2014/main" id="{6B5FB30D-4663-C2E5-EB05-64E4AFD999FB}"/>
              </a:ext>
            </a:extLst>
          </p:cNvPr>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a:ln>
                  <a:noFill/>
                </a:ln>
                <a:solidFill>
                  <a:srgbClr val="000000"/>
                </a:solidFill>
                <a:effectLst/>
                <a:uLnTx/>
                <a:uFillTx/>
                <a:latin typeface="Arial"/>
                <a:ea typeface="+mn-ea"/>
                <a:cs typeface="Arial"/>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E92112C-0F34-8074-85FD-760D4D4284D3}"/>
                  </a:ext>
                </a:extLst>
              </p14:cNvPr>
              <p14:cNvContentPartPr/>
              <p14:nvPr/>
            </p14:nvContentPartPr>
            <p14:xfrm>
              <a:off x="6947692" y="1836245"/>
              <a:ext cx="1401840" cy="33480"/>
            </p14:xfrm>
          </p:contentPart>
        </mc:Choice>
        <mc:Fallback xmlns="">
          <p:pic>
            <p:nvPicPr>
              <p:cNvPr id="6" name="Ink 5">
                <a:extLst>
                  <a:ext uri="{FF2B5EF4-FFF2-40B4-BE49-F238E27FC236}">
                    <a16:creationId xmlns:a16="http://schemas.microsoft.com/office/drawing/2014/main" id="{3E92112C-0F34-8074-85FD-760D4D4284D3}"/>
                  </a:ext>
                </a:extLst>
              </p:cNvPr>
              <p:cNvPicPr/>
              <p:nvPr/>
            </p:nvPicPr>
            <p:blipFill>
              <a:blip r:embed="rId3"/>
              <a:stretch>
                <a:fillRect/>
              </a:stretch>
            </p:blipFill>
            <p:spPr>
              <a:xfrm>
                <a:off x="6893692" y="1728245"/>
                <a:ext cx="15094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099741D-6D9E-EB11-A0D9-6168C142E0C7}"/>
                  </a:ext>
                </a:extLst>
              </p14:cNvPr>
              <p14:cNvContentPartPr/>
              <p14:nvPr/>
            </p14:nvContentPartPr>
            <p14:xfrm>
              <a:off x="791692" y="2143505"/>
              <a:ext cx="2034990" cy="45360"/>
            </p14:xfrm>
          </p:contentPart>
        </mc:Choice>
        <mc:Fallback xmlns="">
          <p:pic>
            <p:nvPicPr>
              <p:cNvPr id="7" name="Ink 6">
                <a:extLst>
                  <a:ext uri="{FF2B5EF4-FFF2-40B4-BE49-F238E27FC236}">
                    <a16:creationId xmlns:a16="http://schemas.microsoft.com/office/drawing/2014/main" id="{A099741D-6D9E-EB11-A0D9-6168C142E0C7}"/>
                  </a:ext>
                </a:extLst>
              </p:cNvPr>
              <p:cNvPicPr/>
              <p:nvPr/>
            </p:nvPicPr>
            <p:blipFill>
              <a:blip r:embed="rId5"/>
              <a:stretch>
                <a:fillRect/>
              </a:stretch>
            </p:blipFill>
            <p:spPr>
              <a:xfrm>
                <a:off x="737704" y="2036355"/>
                <a:ext cx="2142606" cy="2593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DC44307-ADA5-537A-38A2-9D08D2D16FA8}"/>
                  </a:ext>
                </a:extLst>
              </p14:cNvPr>
              <p14:cNvContentPartPr/>
              <p14:nvPr/>
            </p14:nvContentPartPr>
            <p14:xfrm>
              <a:off x="6874252" y="3011015"/>
              <a:ext cx="1602180" cy="18900"/>
            </p14:xfrm>
          </p:contentPart>
        </mc:Choice>
        <mc:Fallback xmlns="">
          <p:pic>
            <p:nvPicPr>
              <p:cNvPr id="8" name="Ink 7">
                <a:extLst>
                  <a:ext uri="{FF2B5EF4-FFF2-40B4-BE49-F238E27FC236}">
                    <a16:creationId xmlns:a16="http://schemas.microsoft.com/office/drawing/2014/main" id="{ADC44307-ADA5-537A-38A2-9D08D2D16FA8}"/>
                  </a:ext>
                </a:extLst>
              </p:cNvPr>
              <p:cNvPicPr/>
              <p:nvPr/>
            </p:nvPicPr>
            <p:blipFill>
              <a:blip r:embed="rId7"/>
              <a:stretch>
                <a:fillRect/>
              </a:stretch>
            </p:blipFill>
            <p:spPr>
              <a:xfrm>
                <a:off x="6820258" y="2906015"/>
                <a:ext cx="1709808" cy="2285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2C8257E-56E7-A085-39F8-6ED8B4283160}"/>
                  </a:ext>
                </a:extLst>
              </p14:cNvPr>
              <p14:cNvContentPartPr/>
              <p14:nvPr/>
            </p14:nvContentPartPr>
            <p14:xfrm>
              <a:off x="873502" y="3267515"/>
              <a:ext cx="3217590" cy="56430"/>
            </p14:xfrm>
          </p:contentPart>
        </mc:Choice>
        <mc:Fallback xmlns="">
          <p:pic>
            <p:nvPicPr>
              <p:cNvPr id="9" name="Ink 8">
                <a:extLst>
                  <a:ext uri="{FF2B5EF4-FFF2-40B4-BE49-F238E27FC236}">
                    <a16:creationId xmlns:a16="http://schemas.microsoft.com/office/drawing/2014/main" id="{92C8257E-56E7-A085-39F8-6ED8B4283160}"/>
                  </a:ext>
                </a:extLst>
              </p:cNvPr>
              <p:cNvPicPr/>
              <p:nvPr/>
            </p:nvPicPr>
            <p:blipFill>
              <a:blip r:embed="rId9"/>
              <a:stretch>
                <a:fillRect/>
              </a:stretch>
            </p:blipFill>
            <p:spPr>
              <a:xfrm>
                <a:off x="819504" y="3159687"/>
                <a:ext cx="3325227" cy="271727"/>
              </a:xfrm>
              <a:prstGeom prst="rect">
                <a:avLst/>
              </a:prstGeom>
            </p:spPr>
          </p:pic>
        </mc:Fallback>
      </mc:AlternateContent>
    </p:spTree>
    <p:extLst>
      <p:ext uri="{BB962C8B-B14F-4D97-AF65-F5344CB8AC3E}">
        <p14:creationId xmlns:p14="http://schemas.microsoft.com/office/powerpoint/2010/main" val="3895370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6BF8-C750-1C2B-BD0D-231CBAA78072}"/>
              </a:ext>
            </a:extLst>
          </p:cNvPr>
          <p:cNvSpPr>
            <a:spLocks noGrp="1"/>
          </p:cNvSpPr>
          <p:nvPr>
            <p:ph type="title"/>
          </p:nvPr>
        </p:nvSpPr>
        <p:spPr>
          <a:xfrm>
            <a:off x="514350" y="500868"/>
            <a:ext cx="8229600" cy="400050"/>
          </a:xfrm>
        </p:spPr>
        <p:txBody>
          <a:bodyPr/>
          <a:lstStyle/>
          <a:p>
            <a:r>
              <a:rPr lang="tr-TR" dirty="0" err="1"/>
              <a:t>Multihead</a:t>
            </a:r>
            <a:r>
              <a:rPr lang="tr-TR" dirty="0"/>
              <a:t> </a:t>
            </a:r>
            <a:r>
              <a:rPr lang="tr-TR" dirty="0" err="1"/>
              <a:t>Attention</a:t>
            </a:r>
            <a:endParaRPr lang="tr-TR" dirty="0"/>
          </a:p>
        </p:txBody>
      </p:sp>
      <p:sp>
        <p:nvSpPr>
          <p:cNvPr id="4" name="Footer Placeholder 3">
            <a:extLst>
              <a:ext uri="{FF2B5EF4-FFF2-40B4-BE49-F238E27FC236}">
                <a16:creationId xmlns:a16="http://schemas.microsoft.com/office/drawing/2014/main" id="{C845836B-E3F4-5521-0DF0-1A863714632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charset="0"/>
                <a:ea typeface="+mn-ea"/>
                <a:cs typeface="Arial" charset="0"/>
              </a:rPr>
              <a:t>Source: https://jalammar.github.io/illustrated-transformer/</a:t>
            </a:r>
          </a:p>
        </p:txBody>
      </p:sp>
      <p:sp>
        <p:nvSpPr>
          <p:cNvPr id="5" name="Slide Number Placeholder 4">
            <a:extLst>
              <a:ext uri="{FF2B5EF4-FFF2-40B4-BE49-F238E27FC236}">
                <a16:creationId xmlns:a16="http://schemas.microsoft.com/office/drawing/2014/main" id="{AF62ADF5-E0C2-286C-D6BA-17FE230E6FC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CC8A9421-909E-CF47-33E2-52D1E1365239}"/>
              </a:ext>
            </a:extLst>
          </p:cNvPr>
          <p:cNvPicPr>
            <a:picLocks noChangeAspect="1"/>
          </p:cNvPicPr>
          <p:nvPr/>
        </p:nvPicPr>
        <p:blipFill>
          <a:blip r:embed="rId2"/>
          <a:stretch>
            <a:fillRect/>
          </a:stretch>
        </p:blipFill>
        <p:spPr>
          <a:xfrm>
            <a:off x="189186" y="1543051"/>
            <a:ext cx="3868464" cy="2986088"/>
          </a:xfrm>
          <a:prstGeom prst="rect">
            <a:avLst/>
          </a:prstGeom>
        </p:spPr>
      </p:pic>
      <p:sp>
        <p:nvSpPr>
          <p:cNvPr id="12" name="TextBox 11">
            <a:extLst>
              <a:ext uri="{FF2B5EF4-FFF2-40B4-BE49-F238E27FC236}">
                <a16:creationId xmlns:a16="http://schemas.microsoft.com/office/drawing/2014/main" id="{EBCB0B1C-F57D-7D9F-DCAD-2883360B034D}"/>
              </a:ext>
            </a:extLst>
          </p:cNvPr>
          <p:cNvSpPr txBox="1"/>
          <p:nvPr/>
        </p:nvSpPr>
        <p:spPr>
          <a:xfrm>
            <a:off x="189186" y="4514850"/>
            <a:ext cx="4104126" cy="11310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mn-ea"/>
                <a:cs typeface="Arial"/>
              </a:rPr>
              <a:t>HEAD 1: As we are encoding the word "it" in encoder #5 (the top encoder in the stack), part of the attention mechanism was </a:t>
            </a:r>
            <a:r>
              <a:rPr kumimoji="0" lang="en-US" sz="1350" b="0" i="0" u="none" strike="noStrike" kern="1200" cap="none" spc="0" normalizeH="0" baseline="0" noProof="0" dirty="0">
                <a:ln>
                  <a:noFill/>
                </a:ln>
                <a:solidFill>
                  <a:srgbClr val="FF0000"/>
                </a:solidFill>
                <a:effectLst/>
                <a:uLnTx/>
                <a:uFillTx/>
                <a:latin typeface="Arial"/>
                <a:ea typeface="+mn-ea"/>
                <a:cs typeface="Arial"/>
              </a:rPr>
              <a:t>focusing on "</a:t>
            </a:r>
            <a:r>
              <a:rPr kumimoji="0" lang="en-US" sz="1350" b="0" i="0" u="none" strike="noStrike" kern="1200" cap="none" spc="0" normalizeH="0" baseline="0" noProof="0" dirty="0">
                <a:ln>
                  <a:noFill/>
                </a:ln>
                <a:solidFill>
                  <a:srgbClr val="FF0000"/>
                </a:solidFill>
                <a:effectLst/>
                <a:highlight>
                  <a:srgbClr val="FFFF00"/>
                </a:highlight>
                <a:uLnTx/>
                <a:uFillTx/>
                <a:latin typeface="Arial"/>
                <a:ea typeface="+mn-ea"/>
                <a:cs typeface="Arial"/>
              </a:rPr>
              <a:t>The  Animal</a:t>
            </a:r>
            <a:r>
              <a:rPr kumimoji="0" lang="en-US" sz="1350" b="0" i="0" u="none" strike="noStrike" kern="1200" cap="none" spc="0" normalizeH="0" baseline="0" noProof="0" dirty="0">
                <a:ln>
                  <a:noFill/>
                </a:ln>
                <a:solidFill>
                  <a:srgbClr val="FF0000"/>
                </a:solidFill>
                <a:effectLst/>
                <a:uLnTx/>
                <a:uFillTx/>
                <a:latin typeface="Arial"/>
                <a:ea typeface="+mn-ea"/>
                <a:cs typeface="Arial"/>
              </a:rPr>
              <a:t>"</a:t>
            </a:r>
            <a:r>
              <a:rPr kumimoji="0" lang="en-US" sz="1350" b="0" i="0" u="none" strike="noStrike" kern="1200" cap="none" spc="0" normalizeH="0" baseline="0" noProof="0" dirty="0">
                <a:ln>
                  <a:noFill/>
                </a:ln>
                <a:solidFill>
                  <a:srgbClr val="000000"/>
                </a:solidFill>
                <a:effectLst/>
                <a:uLnTx/>
                <a:uFillTx/>
                <a:latin typeface="Arial"/>
                <a:ea typeface="+mn-ea"/>
                <a:cs typeface="Arial"/>
              </a:rPr>
              <a:t>, and baked a part of its representation into the encoding of "it".</a:t>
            </a:r>
            <a:endParaRPr kumimoji="0" lang="tr-TR"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14" name="TextBox 13">
            <a:extLst>
              <a:ext uri="{FF2B5EF4-FFF2-40B4-BE49-F238E27FC236}">
                <a16:creationId xmlns:a16="http://schemas.microsoft.com/office/drawing/2014/main" id="{424F7660-DEE7-BF53-AC57-3FFC96FC4044}"/>
              </a:ext>
            </a:extLst>
          </p:cNvPr>
          <p:cNvSpPr txBox="1"/>
          <p:nvPr/>
        </p:nvSpPr>
        <p:spPr>
          <a:xfrm>
            <a:off x="4286250" y="4457701"/>
            <a:ext cx="4857750" cy="133882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mn-ea"/>
                <a:cs typeface="Arial"/>
              </a:rPr>
              <a:t>HEAD 2: As we encode the word "it", </a:t>
            </a:r>
            <a:r>
              <a:rPr kumimoji="0" lang="en-US" sz="1350" b="0" i="0" u="none" strike="noStrike" kern="1200" cap="none" spc="0" normalizeH="0" baseline="0" noProof="0" dirty="0">
                <a:ln>
                  <a:noFill/>
                </a:ln>
                <a:solidFill>
                  <a:srgbClr val="FF0000"/>
                </a:solidFill>
                <a:effectLst/>
                <a:uLnTx/>
                <a:uFillTx/>
                <a:latin typeface="Arial"/>
                <a:ea typeface="+mn-ea"/>
                <a:cs typeface="Arial"/>
              </a:rPr>
              <a:t>one attention head is focusing most on "the animal"</a:t>
            </a:r>
            <a:r>
              <a:rPr kumimoji="0" lang="en-US" sz="1350" b="0" i="0" u="none" strike="noStrike" kern="1200" cap="none" spc="0" normalizeH="0" baseline="0" noProof="0" dirty="0">
                <a:ln>
                  <a:noFill/>
                </a:ln>
                <a:solidFill>
                  <a:srgbClr val="000000"/>
                </a:solidFill>
                <a:effectLst/>
                <a:uLnTx/>
                <a:uFillTx/>
                <a:latin typeface="Arial"/>
                <a:ea typeface="+mn-ea"/>
                <a:cs typeface="Arial"/>
              </a:rPr>
              <a:t>, while </a:t>
            </a:r>
            <a:r>
              <a:rPr kumimoji="0" lang="en-US" sz="1350" b="0" i="0" u="none" strike="noStrike" kern="1200" cap="none" spc="0" normalizeH="0" baseline="0" noProof="0" dirty="0">
                <a:ln>
                  <a:noFill/>
                </a:ln>
                <a:solidFill>
                  <a:srgbClr val="00B0F0"/>
                </a:solidFill>
                <a:effectLst/>
                <a:uLnTx/>
                <a:uFillTx/>
                <a:latin typeface="Arial"/>
                <a:ea typeface="+mn-ea"/>
                <a:cs typeface="Arial"/>
              </a:rPr>
              <a:t>another is focusing on </a:t>
            </a:r>
            <a:r>
              <a:rPr kumimoji="0" lang="en-US" sz="1350" b="0" i="0" u="none" strike="noStrike" kern="1200" cap="none" spc="0" normalizeH="0" baseline="0" noProof="0" dirty="0">
                <a:ln>
                  <a:noFill/>
                </a:ln>
                <a:solidFill>
                  <a:srgbClr val="00B0F0"/>
                </a:solidFill>
                <a:effectLst/>
                <a:highlight>
                  <a:srgbClr val="FFFF00"/>
                </a:highlight>
                <a:uLnTx/>
                <a:uFillTx/>
                <a:latin typeface="Arial"/>
                <a:ea typeface="+mn-ea"/>
                <a:cs typeface="Arial"/>
              </a:rPr>
              <a:t>"tired</a:t>
            </a:r>
            <a:r>
              <a:rPr kumimoji="0" lang="en-US" sz="1350" b="0" i="0" u="none" strike="noStrike" kern="1200" cap="none" spc="0" normalizeH="0" baseline="0" noProof="0" dirty="0">
                <a:ln>
                  <a:noFill/>
                </a:ln>
                <a:solidFill>
                  <a:srgbClr val="00B0F0"/>
                </a:solidFill>
                <a:effectLst/>
                <a:uLnTx/>
                <a:uFillTx/>
                <a:latin typeface="Arial"/>
                <a:ea typeface="+mn-ea"/>
                <a:cs typeface="Arial"/>
              </a:rPr>
              <a:t>"</a:t>
            </a:r>
            <a:r>
              <a:rPr kumimoji="0" lang="en-US" sz="1350" b="0" i="0" u="none" strike="noStrike" kern="1200" cap="none" spc="0" normalizeH="0" baseline="0" noProof="0" dirty="0">
                <a:ln>
                  <a:noFill/>
                </a:ln>
                <a:solidFill>
                  <a:srgbClr val="000000"/>
                </a:solidFill>
                <a:effectLst/>
                <a:uLnTx/>
                <a:uFillTx/>
                <a:latin typeface="Arial"/>
                <a:ea typeface="+mn-ea"/>
                <a:cs typeface="Arial"/>
              </a:rPr>
              <a:t> -- in a sense, the model's representation of the word "it" bakes in some of the representation of both "animal" and "tired". </a:t>
            </a:r>
            <a:br>
              <a:rPr kumimoji="0" lang="en-US" sz="1350" b="0" i="0" u="none" strike="noStrike" kern="1200" cap="none" spc="0" normalizeH="0" baseline="0" noProof="0" dirty="0">
                <a:ln>
                  <a:noFill/>
                </a:ln>
                <a:solidFill>
                  <a:srgbClr val="000000"/>
                </a:solidFill>
                <a:effectLst/>
                <a:uLnTx/>
                <a:uFillTx/>
                <a:latin typeface="Arial"/>
                <a:ea typeface="+mn-ea"/>
                <a:cs typeface="Arial"/>
              </a:rPr>
            </a:br>
            <a:endParaRPr kumimoji="0" lang="tr-TR" sz="13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17" name="Picture 16">
            <a:extLst>
              <a:ext uri="{FF2B5EF4-FFF2-40B4-BE49-F238E27FC236}">
                <a16:creationId xmlns:a16="http://schemas.microsoft.com/office/drawing/2014/main" id="{B5B6BD57-A705-C7D4-1829-900FE19E289C}"/>
              </a:ext>
            </a:extLst>
          </p:cNvPr>
          <p:cNvPicPr>
            <a:picLocks noChangeAspect="1"/>
          </p:cNvPicPr>
          <p:nvPr/>
        </p:nvPicPr>
        <p:blipFill>
          <a:blip r:embed="rId3"/>
          <a:stretch>
            <a:fillRect/>
          </a:stretch>
        </p:blipFill>
        <p:spPr>
          <a:xfrm>
            <a:off x="4293312" y="1543050"/>
            <a:ext cx="4450638" cy="2914650"/>
          </a:xfrm>
          <a:prstGeom prst="rect">
            <a:avLst/>
          </a:prstGeom>
        </p:spPr>
      </p:pic>
    </p:spTree>
    <p:extLst>
      <p:ext uri="{BB962C8B-B14F-4D97-AF65-F5344CB8AC3E}">
        <p14:creationId xmlns:p14="http://schemas.microsoft.com/office/powerpoint/2010/main" val="2601656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5A3D-CDCD-774E-48C5-7C548A7CDF68}"/>
              </a:ext>
            </a:extLst>
          </p:cNvPr>
          <p:cNvSpPr>
            <a:spLocks noGrp="1"/>
          </p:cNvSpPr>
          <p:nvPr>
            <p:ph type="title"/>
          </p:nvPr>
        </p:nvSpPr>
        <p:spPr>
          <a:xfrm>
            <a:off x="457200" y="274638"/>
            <a:ext cx="8229600" cy="529230"/>
          </a:xfrm>
        </p:spPr>
        <p:txBody>
          <a:bodyPr/>
          <a:lstStyle/>
          <a:p>
            <a:r>
              <a:rPr lang="tr-TR" dirty="0" err="1"/>
              <a:t>After</a:t>
            </a:r>
            <a:r>
              <a:rPr lang="tr-TR" dirty="0"/>
              <a:t> </a:t>
            </a:r>
            <a:r>
              <a:rPr lang="tr-TR" dirty="0" err="1"/>
              <a:t>Transformers</a:t>
            </a:r>
            <a:endParaRPr lang="tr-TR" dirty="0"/>
          </a:p>
        </p:txBody>
      </p:sp>
      <p:pic>
        <p:nvPicPr>
          <p:cNvPr id="7" name="Content Placeholder 6">
            <a:extLst>
              <a:ext uri="{FF2B5EF4-FFF2-40B4-BE49-F238E27FC236}">
                <a16:creationId xmlns:a16="http://schemas.microsoft.com/office/drawing/2014/main" id="{4D8FF697-2E64-C635-B8E2-FB5AD7783B67}"/>
              </a:ext>
            </a:extLst>
          </p:cNvPr>
          <p:cNvPicPr>
            <a:picLocks noGrp="1" noChangeAspect="1"/>
          </p:cNvPicPr>
          <p:nvPr>
            <p:ph idx="1"/>
          </p:nvPr>
        </p:nvPicPr>
        <p:blipFill>
          <a:blip r:embed="rId2"/>
          <a:stretch>
            <a:fillRect/>
          </a:stretch>
        </p:blipFill>
        <p:spPr>
          <a:xfrm>
            <a:off x="351692" y="974690"/>
            <a:ext cx="8335108" cy="4922873"/>
          </a:xfrm>
        </p:spPr>
      </p:pic>
      <p:sp>
        <p:nvSpPr>
          <p:cNvPr id="5" name="Slide Number Placeholder 4">
            <a:extLst>
              <a:ext uri="{FF2B5EF4-FFF2-40B4-BE49-F238E27FC236}">
                <a16:creationId xmlns:a16="http://schemas.microsoft.com/office/drawing/2014/main" id="{D3C98EDE-6048-7050-79B2-06E58A6B629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7EBF4FDE-795A-6AE9-0A68-1369FEFFCB7A}"/>
              </a:ext>
            </a:extLst>
          </p:cNvPr>
          <p:cNvSpPr txBox="1"/>
          <p:nvPr/>
        </p:nvSpPr>
        <p:spPr>
          <a:xfrm>
            <a:off x="577780" y="6068385"/>
            <a:ext cx="84456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The evolutionary tree of modern LLMs traces the development of language models in recent years and highlights some of the most well-known models</a:t>
            </a:r>
            <a:endParaRPr kumimoji="0" lang="tr-TR"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TextBox 10">
            <a:extLst>
              <a:ext uri="{FF2B5EF4-FFF2-40B4-BE49-F238E27FC236}">
                <a16:creationId xmlns:a16="http://schemas.microsoft.com/office/drawing/2014/main" id="{81739EB1-34D5-C997-8030-C9E48FF52A3C}"/>
              </a:ext>
            </a:extLst>
          </p:cNvPr>
          <p:cNvSpPr txBox="1"/>
          <p:nvPr/>
        </p:nvSpPr>
        <p:spPr>
          <a:xfrm rot="10800000" flipV="1">
            <a:off x="6781800" y="118794"/>
            <a:ext cx="224580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E7E7E"/>
                </a:solidFill>
                <a:effectLst/>
                <a:uLnTx/>
                <a:uFillTx/>
                <a:latin typeface="Arial" panose="020B0604020202020204" pitchFamily="34" charset="0"/>
                <a:ea typeface="+mn-ea"/>
                <a:cs typeface="Arial"/>
              </a:rPr>
              <a:t>Yang et al. Harnessing the Power of LLMs in Practice: A Survey on ChatGPT and Beyond, 2023</a:t>
            </a:r>
            <a:endParaRPr kumimoji="0" lang="tr-TR" sz="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2506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7678-42C6-B2FC-ED86-27CA1011B629}"/>
              </a:ext>
            </a:extLst>
          </p:cNvPr>
          <p:cNvSpPr>
            <a:spLocks noGrp="1"/>
          </p:cNvSpPr>
          <p:nvPr>
            <p:ph type="title"/>
          </p:nvPr>
        </p:nvSpPr>
        <p:spPr/>
        <p:txBody>
          <a:bodyPr/>
          <a:lstStyle/>
          <a:p>
            <a:r>
              <a:rPr lang="en-US" dirty="0"/>
              <a:t>What can you do with next-word prediction?</a:t>
            </a:r>
            <a:endParaRPr lang="tr-TR" dirty="0"/>
          </a:p>
        </p:txBody>
      </p:sp>
      <p:pic>
        <p:nvPicPr>
          <p:cNvPr id="5" name="Picture 4">
            <a:extLst>
              <a:ext uri="{FF2B5EF4-FFF2-40B4-BE49-F238E27FC236}">
                <a16:creationId xmlns:a16="http://schemas.microsoft.com/office/drawing/2014/main" id="{04A962C6-C7A9-E0D9-4766-00E7A942EA4F}"/>
              </a:ext>
            </a:extLst>
          </p:cNvPr>
          <p:cNvPicPr>
            <a:picLocks noChangeAspect="1"/>
          </p:cNvPicPr>
          <p:nvPr/>
        </p:nvPicPr>
        <p:blipFill>
          <a:blip r:embed="rId2"/>
          <a:stretch>
            <a:fillRect/>
          </a:stretch>
        </p:blipFill>
        <p:spPr>
          <a:xfrm>
            <a:off x="170822" y="1385489"/>
            <a:ext cx="8641582" cy="4593279"/>
          </a:xfrm>
          <a:prstGeom prst="rect">
            <a:avLst/>
          </a:prstGeom>
        </p:spPr>
      </p:pic>
      <p:sp>
        <p:nvSpPr>
          <p:cNvPr id="7" name="TextBox 6">
            <a:extLst>
              <a:ext uri="{FF2B5EF4-FFF2-40B4-BE49-F238E27FC236}">
                <a16:creationId xmlns:a16="http://schemas.microsoft.com/office/drawing/2014/main" id="{B5CEB0A1-4F31-F509-292C-D2C93928E49B}"/>
              </a:ext>
            </a:extLst>
          </p:cNvPr>
          <p:cNvSpPr txBox="1"/>
          <p:nvPr/>
        </p:nvSpPr>
        <p:spPr>
          <a:xfrm>
            <a:off x="3413927" y="6306363"/>
            <a:ext cx="215537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Arial"/>
                <a:ea typeface="+mn-ea"/>
                <a:cs typeface="Arial"/>
              </a:rPr>
              <a:t> Source: CS224N</a:t>
            </a:r>
          </a:p>
        </p:txBody>
      </p:sp>
    </p:spTree>
    <p:extLst>
      <p:ext uri="{BB962C8B-B14F-4D97-AF65-F5344CB8AC3E}">
        <p14:creationId xmlns:p14="http://schemas.microsoft.com/office/powerpoint/2010/main" val="1320629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C883-D6B9-03A7-7C2B-0A7758257164}"/>
              </a:ext>
            </a:extLst>
          </p:cNvPr>
          <p:cNvSpPr>
            <a:spLocks noGrp="1"/>
          </p:cNvSpPr>
          <p:nvPr>
            <p:ph type="title"/>
          </p:nvPr>
        </p:nvSpPr>
        <p:spPr/>
        <p:txBody>
          <a:bodyPr/>
          <a:lstStyle/>
          <a:p>
            <a:r>
              <a:rPr lang="tr-TR" dirty="0" err="1"/>
              <a:t>Impact</a:t>
            </a:r>
            <a:r>
              <a:rPr lang="tr-TR" dirty="0"/>
              <a:t> of </a:t>
            </a:r>
            <a:r>
              <a:rPr lang="tr-TR" dirty="0" err="1"/>
              <a:t>Transformers</a:t>
            </a:r>
            <a:endParaRPr lang="tr-TR" dirty="0"/>
          </a:p>
        </p:txBody>
      </p:sp>
      <p:sp>
        <p:nvSpPr>
          <p:cNvPr id="5" name="Slide Number Placeholder 4">
            <a:extLst>
              <a:ext uri="{FF2B5EF4-FFF2-40B4-BE49-F238E27FC236}">
                <a16:creationId xmlns:a16="http://schemas.microsoft.com/office/drawing/2014/main" id="{6DD95868-1FE9-C159-A34A-0655A0A32C2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pic>
        <p:nvPicPr>
          <p:cNvPr id="10" name="Content Placeholder 9">
            <a:extLst>
              <a:ext uri="{FF2B5EF4-FFF2-40B4-BE49-F238E27FC236}">
                <a16:creationId xmlns:a16="http://schemas.microsoft.com/office/drawing/2014/main" id="{2102E706-01E4-920A-1120-A162639428A5}"/>
              </a:ext>
            </a:extLst>
          </p:cNvPr>
          <p:cNvPicPr>
            <a:picLocks noGrp="1" noChangeAspect="1"/>
          </p:cNvPicPr>
          <p:nvPr>
            <p:ph idx="1"/>
          </p:nvPr>
        </p:nvPicPr>
        <p:blipFill>
          <a:blip r:embed="rId2"/>
          <a:stretch>
            <a:fillRect/>
          </a:stretch>
        </p:blipFill>
        <p:spPr>
          <a:xfrm>
            <a:off x="457200" y="1245996"/>
            <a:ext cx="8229600" cy="4883499"/>
          </a:xfrm>
        </p:spPr>
      </p:pic>
    </p:spTree>
    <p:extLst>
      <p:ext uri="{BB962C8B-B14F-4D97-AF65-F5344CB8AC3E}">
        <p14:creationId xmlns:p14="http://schemas.microsoft.com/office/powerpoint/2010/main" val="2276200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5384-09CF-ABAD-5395-0D78BBDFBBDB}"/>
              </a:ext>
            </a:extLst>
          </p:cNvPr>
          <p:cNvSpPr>
            <a:spLocks noGrp="1"/>
          </p:cNvSpPr>
          <p:nvPr>
            <p:ph type="title"/>
          </p:nvPr>
        </p:nvSpPr>
        <p:spPr>
          <a:xfrm>
            <a:off x="457200" y="274638"/>
            <a:ext cx="8229600" cy="680430"/>
          </a:xfrm>
        </p:spPr>
        <p:txBody>
          <a:bodyPr/>
          <a:lstStyle/>
          <a:p>
            <a:r>
              <a:rPr lang="tr-TR" dirty="0" err="1"/>
              <a:t>Larger</a:t>
            </a:r>
            <a:r>
              <a:rPr lang="tr-TR" dirty="0"/>
              <a:t> </a:t>
            </a:r>
            <a:r>
              <a:rPr lang="tr-TR" dirty="0" err="1"/>
              <a:t>and</a:t>
            </a:r>
            <a:r>
              <a:rPr lang="tr-TR" dirty="0"/>
              <a:t> </a:t>
            </a:r>
            <a:r>
              <a:rPr lang="tr-TR" dirty="0" err="1"/>
              <a:t>larger</a:t>
            </a:r>
            <a:r>
              <a:rPr lang="tr-TR" dirty="0"/>
              <a:t> </a:t>
            </a:r>
            <a:r>
              <a:rPr lang="tr-TR" dirty="0" err="1"/>
              <a:t>models</a:t>
            </a:r>
            <a:endParaRPr lang="tr-TR" dirty="0"/>
          </a:p>
        </p:txBody>
      </p:sp>
      <p:sp>
        <p:nvSpPr>
          <p:cNvPr id="5" name="Slide Number Placeholder 4">
            <a:extLst>
              <a:ext uri="{FF2B5EF4-FFF2-40B4-BE49-F238E27FC236}">
                <a16:creationId xmlns:a16="http://schemas.microsoft.com/office/drawing/2014/main" id="{2FA068F0-1103-F1DD-3C3A-7695F184811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pic>
        <p:nvPicPr>
          <p:cNvPr id="9" name="Picture 8">
            <a:extLst>
              <a:ext uri="{FF2B5EF4-FFF2-40B4-BE49-F238E27FC236}">
                <a16:creationId xmlns:a16="http://schemas.microsoft.com/office/drawing/2014/main" id="{B76E0F46-DCAD-5312-4E8F-FC1212413D70}"/>
              </a:ext>
            </a:extLst>
          </p:cNvPr>
          <p:cNvPicPr>
            <a:picLocks noChangeAspect="1"/>
          </p:cNvPicPr>
          <p:nvPr/>
        </p:nvPicPr>
        <p:blipFill>
          <a:blip r:embed="rId2"/>
          <a:stretch>
            <a:fillRect/>
          </a:stretch>
        </p:blipFill>
        <p:spPr>
          <a:xfrm>
            <a:off x="231112" y="973415"/>
            <a:ext cx="8684288" cy="5226418"/>
          </a:xfrm>
          <a:prstGeom prst="rect">
            <a:avLst/>
          </a:prstGeom>
        </p:spPr>
      </p:pic>
    </p:spTree>
    <p:extLst>
      <p:ext uri="{BB962C8B-B14F-4D97-AF65-F5344CB8AC3E}">
        <p14:creationId xmlns:p14="http://schemas.microsoft.com/office/powerpoint/2010/main" val="3915500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BB9F-0850-5542-DF96-E6A7AA344DD1}"/>
              </a:ext>
            </a:extLst>
          </p:cNvPr>
          <p:cNvSpPr>
            <a:spLocks noGrp="1"/>
          </p:cNvSpPr>
          <p:nvPr>
            <p:ph type="title"/>
          </p:nvPr>
        </p:nvSpPr>
        <p:spPr/>
        <p:txBody>
          <a:bodyPr/>
          <a:lstStyle/>
          <a:p>
            <a:r>
              <a:rPr lang="tr-TR" dirty="0" err="1"/>
              <a:t>Larger</a:t>
            </a:r>
            <a:r>
              <a:rPr lang="tr-TR" dirty="0"/>
              <a:t> </a:t>
            </a:r>
            <a:r>
              <a:rPr lang="tr-TR" dirty="0" err="1"/>
              <a:t>and</a:t>
            </a:r>
            <a:r>
              <a:rPr lang="tr-TR" dirty="0"/>
              <a:t> </a:t>
            </a:r>
            <a:r>
              <a:rPr lang="tr-TR" dirty="0" err="1"/>
              <a:t>larger</a:t>
            </a:r>
            <a:r>
              <a:rPr lang="tr-TR" dirty="0"/>
              <a:t> </a:t>
            </a:r>
            <a:r>
              <a:rPr lang="tr-TR" dirty="0" err="1"/>
              <a:t>models</a:t>
            </a:r>
            <a:endParaRPr lang="tr-TR" dirty="0"/>
          </a:p>
        </p:txBody>
      </p:sp>
      <p:pic>
        <p:nvPicPr>
          <p:cNvPr id="7" name="Content Placeholder 6">
            <a:extLst>
              <a:ext uri="{FF2B5EF4-FFF2-40B4-BE49-F238E27FC236}">
                <a16:creationId xmlns:a16="http://schemas.microsoft.com/office/drawing/2014/main" id="{C17AA4BC-7A2C-7427-4297-8AF1F167010D}"/>
              </a:ext>
            </a:extLst>
          </p:cNvPr>
          <p:cNvPicPr>
            <a:picLocks noGrp="1" noChangeAspect="1"/>
          </p:cNvPicPr>
          <p:nvPr>
            <p:ph idx="1"/>
          </p:nvPr>
        </p:nvPicPr>
        <p:blipFill>
          <a:blip r:embed="rId2"/>
          <a:stretch>
            <a:fillRect/>
          </a:stretch>
        </p:blipFill>
        <p:spPr>
          <a:xfrm>
            <a:off x="457200" y="1416761"/>
            <a:ext cx="8229600" cy="4435641"/>
          </a:xfrm>
        </p:spPr>
      </p:pic>
      <p:sp>
        <p:nvSpPr>
          <p:cNvPr id="5" name="Slide Number Placeholder 4">
            <a:extLst>
              <a:ext uri="{FF2B5EF4-FFF2-40B4-BE49-F238E27FC236}">
                <a16:creationId xmlns:a16="http://schemas.microsoft.com/office/drawing/2014/main" id="{78C16EFA-F7BB-D709-33D9-AEE6E639075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FE922A4E-C69E-EDF2-EA22-7076D93C2A80}"/>
              </a:ext>
            </a:extLst>
          </p:cNvPr>
          <p:cNvSpPr txBox="1"/>
          <p:nvPr/>
        </p:nvSpPr>
        <p:spPr>
          <a:xfrm>
            <a:off x="899327" y="6404431"/>
            <a:ext cx="7787473"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https://www.techtarget.com/whatis/definition/large-language-model-LLM#:~:text=While%20there%20isn't%20a,one%20billion%20or%20more%20parameters</a:t>
            </a:r>
          </a:p>
        </p:txBody>
      </p:sp>
    </p:spTree>
    <p:extLst>
      <p:ext uri="{BB962C8B-B14F-4D97-AF65-F5344CB8AC3E}">
        <p14:creationId xmlns:p14="http://schemas.microsoft.com/office/powerpoint/2010/main" val="2559311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94624B-5CBA-FB03-EF49-2A04BFEED4FF}"/>
              </a:ext>
            </a:extLst>
          </p:cNvPr>
          <p:cNvPicPr>
            <a:picLocks noChangeAspect="1"/>
          </p:cNvPicPr>
          <p:nvPr/>
        </p:nvPicPr>
        <p:blipFill>
          <a:blip r:embed="rId2"/>
          <a:stretch>
            <a:fillRect/>
          </a:stretch>
        </p:blipFill>
        <p:spPr>
          <a:xfrm>
            <a:off x="1028700" y="2163536"/>
            <a:ext cx="7429500" cy="4127500"/>
          </a:xfrm>
          <a:prstGeom prst="rect">
            <a:avLst/>
          </a:prstGeom>
        </p:spPr>
      </p:pic>
      <p:sp>
        <p:nvSpPr>
          <p:cNvPr id="4" name="TextBox 3">
            <a:extLst>
              <a:ext uri="{FF2B5EF4-FFF2-40B4-BE49-F238E27FC236}">
                <a16:creationId xmlns:a16="http://schemas.microsoft.com/office/drawing/2014/main" id="{958BA99D-67F1-07ED-337B-9970B9D17A5A}"/>
              </a:ext>
            </a:extLst>
          </p:cNvPr>
          <p:cNvSpPr txBox="1"/>
          <p:nvPr/>
        </p:nvSpPr>
        <p:spPr>
          <a:xfrm>
            <a:off x="1143000" y="1115996"/>
            <a:ext cx="7200900" cy="7155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mn-ea"/>
                <a:cs typeface="Arial"/>
              </a:rPr>
              <a:t>Moore’s law for the number of transistors on a chip. You can observe the exponential increase in the model size from the below graph. According to Moore’s Law, the model size is increasing by a factor of 10 year-on-year.</a:t>
            </a:r>
            <a:endParaRPr kumimoji="0" lang="tr-TR"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A9FDD6BD-53E9-3304-690B-E84E05E15617}"/>
              </a:ext>
            </a:extLst>
          </p:cNvPr>
          <p:cNvSpPr txBox="1">
            <a:spLocks/>
          </p:cNvSpPr>
          <p:nvPr/>
        </p:nvSpPr>
        <p:spPr>
          <a:xfrm>
            <a:off x="457200" y="274638"/>
            <a:ext cx="8229600" cy="599569"/>
          </a:xfrm>
          <a:prstGeom prst="rect">
            <a:avLst/>
          </a:prstGeom>
        </p:spPr>
        <p:txBody>
          <a:bodyPr/>
          <a:lstStyle>
            <a:lvl1pPr algn="ctr" rtl="0" eaLnBrk="0" fontAlgn="base" hangingPunct="0">
              <a:spcBef>
                <a:spcPct val="0"/>
              </a:spcBef>
              <a:spcAft>
                <a:spcPct val="0"/>
              </a:spcAft>
              <a:defRPr sz="2700" b="1">
                <a:solidFill>
                  <a:srgbClr val="0066FF"/>
                </a:solidFill>
                <a:latin typeface="+mj-lt"/>
                <a:ea typeface="+mj-ea"/>
                <a:cs typeface="+mj-cs"/>
              </a:defRPr>
            </a:lvl1pPr>
            <a:lvl2pPr algn="ctr" rtl="0" eaLnBrk="0" fontAlgn="base" hangingPunct="0">
              <a:spcBef>
                <a:spcPct val="0"/>
              </a:spcBef>
              <a:spcAft>
                <a:spcPct val="0"/>
              </a:spcAft>
              <a:defRPr sz="2700" b="1">
                <a:solidFill>
                  <a:srgbClr val="0066FF"/>
                </a:solidFill>
                <a:latin typeface="Arial" charset="0"/>
                <a:cs typeface="Arial" charset="0"/>
              </a:defRPr>
            </a:lvl2pPr>
            <a:lvl3pPr algn="ctr" rtl="0" eaLnBrk="0" fontAlgn="base" hangingPunct="0">
              <a:spcBef>
                <a:spcPct val="0"/>
              </a:spcBef>
              <a:spcAft>
                <a:spcPct val="0"/>
              </a:spcAft>
              <a:defRPr sz="2700" b="1">
                <a:solidFill>
                  <a:srgbClr val="0066FF"/>
                </a:solidFill>
                <a:latin typeface="Arial" charset="0"/>
                <a:cs typeface="Arial" charset="0"/>
              </a:defRPr>
            </a:lvl3pPr>
            <a:lvl4pPr algn="ctr" rtl="0" eaLnBrk="0" fontAlgn="base" hangingPunct="0">
              <a:spcBef>
                <a:spcPct val="0"/>
              </a:spcBef>
              <a:spcAft>
                <a:spcPct val="0"/>
              </a:spcAft>
              <a:defRPr sz="2700" b="1">
                <a:solidFill>
                  <a:srgbClr val="0066FF"/>
                </a:solidFill>
                <a:latin typeface="Arial" charset="0"/>
                <a:cs typeface="Arial" charset="0"/>
              </a:defRPr>
            </a:lvl4pPr>
            <a:lvl5pPr algn="ctr" rtl="0" eaLnBrk="0" fontAlgn="base" hangingPunct="0">
              <a:spcBef>
                <a:spcPct val="0"/>
              </a:spcBef>
              <a:spcAft>
                <a:spcPct val="0"/>
              </a:spcAft>
              <a:defRPr sz="2700" b="1">
                <a:solidFill>
                  <a:srgbClr val="0066FF"/>
                </a:solidFill>
                <a:latin typeface="Arial" charset="0"/>
                <a:cs typeface="Arial" charset="0"/>
              </a:defRPr>
            </a:lvl5pPr>
            <a:lvl6pPr marL="342900" algn="ctr" rtl="0" fontAlgn="base">
              <a:spcBef>
                <a:spcPct val="0"/>
              </a:spcBef>
              <a:spcAft>
                <a:spcPct val="0"/>
              </a:spcAft>
              <a:defRPr sz="2700" b="1">
                <a:solidFill>
                  <a:srgbClr val="0066FF"/>
                </a:solidFill>
                <a:latin typeface="Arial" charset="0"/>
                <a:cs typeface="Arial" charset="0"/>
              </a:defRPr>
            </a:lvl6pPr>
            <a:lvl7pPr marL="685800" algn="ctr" rtl="0" fontAlgn="base">
              <a:spcBef>
                <a:spcPct val="0"/>
              </a:spcBef>
              <a:spcAft>
                <a:spcPct val="0"/>
              </a:spcAft>
              <a:defRPr sz="2700" b="1">
                <a:solidFill>
                  <a:srgbClr val="0066FF"/>
                </a:solidFill>
                <a:latin typeface="Arial" charset="0"/>
                <a:cs typeface="Arial" charset="0"/>
              </a:defRPr>
            </a:lvl7pPr>
            <a:lvl8pPr marL="1028700" algn="ctr" rtl="0" fontAlgn="base">
              <a:spcBef>
                <a:spcPct val="0"/>
              </a:spcBef>
              <a:spcAft>
                <a:spcPct val="0"/>
              </a:spcAft>
              <a:defRPr sz="2700" b="1">
                <a:solidFill>
                  <a:srgbClr val="0066FF"/>
                </a:solidFill>
                <a:latin typeface="Arial" charset="0"/>
                <a:cs typeface="Arial" charset="0"/>
              </a:defRPr>
            </a:lvl8pPr>
            <a:lvl9pPr marL="1371600" algn="ctr" rtl="0" fontAlgn="base">
              <a:spcBef>
                <a:spcPct val="0"/>
              </a:spcBef>
              <a:spcAft>
                <a:spcPct val="0"/>
              </a:spcAft>
              <a:defRPr sz="2700" b="1">
                <a:solidFill>
                  <a:srgbClr val="0066FF"/>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700" b="1" i="0" u="none" strike="noStrike" kern="0" cap="none" spc="0" normalizeH="0" baseline="0" noProof="0">
                <a:ln>
                  <a:noFill/>
                </a:ln>
                <a:solidFill>
                  <a:srgbClr val="0066FF"/>
                </a:solidFill>
                <a:effectLst/>
                <a:uLnTx/>
                <a:uFillTx/>
                <a:latin typeface="Arial"/>
                <a:ea typeface="+mj-ea"/>
                <a:cs typeface="Arial"/>
              </a:rPr>
              <a:t>Larger and larger models</a:t>
            </a:r>
            <a:endParaRPr kumimoji="0" lang="tr-TR" sz="2700" b="1" i="0" u="none" strike="noStrike" kern="0" cap="none" spc="0" normalizeH="0" baseline="0" noProof="0" dirty="0">
              <a:ln>
                <a:noFill/>
              </a:ln>
              <a:solidFill>
                <a:srgbClr val="0066FF"/>
              </a:solidFill>
              <a:effectLst/>
              <a:uLnTx/>
              <a:uFillTx/>
              <a:latin typeface="Arial"/>
              <a:ea typeface="+mj-ea"/>
              <a:cs typeface="Arial"/>
            </a:endParaRPr>
          </a:p>
        </p:txBody>
      </p:sp>
    </p:spTree>
    <p:extLst>
      <p:ext uri="{BB962C8B-B14F-4D97-AF65-F5344CB8AC3E}">
        <p14:creationId xmlns:p14="http://schemas.microsoft.com/office/powerpoint/2010/main" val="4096946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4709-9B15-21C7-117F-117B9F4BF03B}"/>
              </a:ext>
            </a:extLst>
          </p:cNvPr>
          <p:cNvSpPr>
            <a:spLocks noGrp="1"/>
          </p:cNvSpPr>
          <p:nvPr>
            <p:ph type="title"/>
          </p:nvPr>
        </p:nvSpPr>
        <p:spPr/>
        <p:txBody>
          <a:bodyPr/>
          <a:lstStyle/>
          <a:p>
            <a:r>
              <a:rPr lang="en-US" dirty="0"/>
              <a:t>Trained on more and more data</a:t>
            </a:r>
            <a:endParaRPr lang="tr-TR" dirty="0"/>
          </a:p>
        </p:txBody>
      </p:sp>
      <p:pic>
        <p:nvPicPr>
          <p:cNvPr id="7" name="Content Placeholder 6">
            <a:extLst>
              <a:ext uri="{FF2B5EF4-FFF2-40B4-BE49-F238E27FC236}">
                <a16:creationId xmlns:a16="http://schemas.microsoft.com/office/drawing/2014/main" id="{48DBDCA4-DFC7-99B6-F6D9-AAB445EDB8BD}"/>
              </a:ext>
            </a:extLst>
          </p:cNvPr>
          <p:cNvPicPr>
            <a:picLocks noGrp="1" noChangeAspect="1"/>
          </p:cNvPicPr>
          <p:nvPr>
            <p:ph idx="1"/>
          </p:nvPr>
        </p:nvPicPr>
        <p:blipFill>
          <a:blip r:embed="rId2"/>
          <a:stretch>
            <a:fillRect/>
          </a:stretch>
        </p:blipFill>
        <p:spPr>
          <a:xfrm>
            <a:off x="457200" y="1286188"/>
            <a:ext cx="8229600" cy="5038411"/>
          </a:xfrm>
        </p:spPr>
      </p:pic>
      <p:sp>
        <p:nvSpPr>
          <p:cNvPr id="5" name="Slide Number Placeholder 4">
            <a:extLst>
              <a:ext uri="{FF2B5EF4-FFF2-40B4-BE49-F238E27FC236}">
                <a16:creationId xmlns:a16="http://schemas.microsoft.com/office/drawing/2014/main" id="{723D801D-CDD2-D02C-8066-2B60C305AD1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75191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1300-DB5C-4047-3177-D498BFDD5883}"/>
              </a:ext>
            </a:extLst>
          </p:cNvPr>
          <p:cNvSpPr>
            <a:spLocks noGrp="1"/>
          </p:cNvSpPr>
          <p:nvPr>
            <p:ph type="title"/>
          </p:nvPr>
        </p:nvSpPr>
        <p:spPr/>
        <p:txBody>
          <a:bodyPr/>
          <a:lstStyle/>
          <a:p>
            <a:r>
              <a:rPr lang="tr-TR" dirty="0" err="1"/>
              <a:t>Chatbot</a:t>
            </a:r>
            <a:r>
              <a:rPr lang="tr-TR" dirty="0"/>
              <a:t> Arena LLM </a:t>
            </a:r>
            <a:r>
              <a:rPr lang="tr-TR" dirty="0" err="1"/>
              <a:t>Leaderboard</a:t>
            </a:r>
            <a:endParaRPr lang="tr-TR" dirty="0"/>
          </a:p>
        </p:txBody>
      </p:sp>
      <p:pic>
        <p:nvPicPr>
          <p:cNvPr id="7" name="Content Placeholder 6">
            <a:extLst>
              <a:ext uri="{FF2B5EF4-FFF2-40B4-BE49-F238E27FC236}">
                <a16:creationId xmlns:a16="http://schemas.microsoft.com/office/drawing/2014/main" id="{84D0F327-B4FE-2330-C6D5-6D80BBC85ED4}"/>
              </a:ext>
            </a:extLst>
          </p:cNvPr>
          <p:cNvPicPr>
            <a:picLocks noGrp="1" noChangeAspect="1"/>
          </p:cNvPicPr>
          <p:nvPr>
            <p:ph idx="1"/>
          </p:nvPr>
        </p:nvPicPr>
        <p:blipFill>
          <a:blip r:embed="rId2"/>
          <a:stretch>
            <a:fillRect/>
          </a:stretch>
        </p:blipFill>
        <p:spPr>
          <a:xfrm>
            <a:off x="221064" y="1266092"/>
            <a:ext cx="8694336" cy="4793063"/>
          </a:xfrm>
        </p:spPr>
      </p:pic>
      <p:sp>
        <p:nvSpPr>
          <p:cNvPr id="4" name="Footer Placeholder 3">
            <a:extLst>
              <a:ext uri="{FF2B5EF4-FFF2-40B4-BE49-F238E27FC236}">
                <a16:creationId xmlns:a16="http://schemas.microsoft.com/office/drawing/2014/main" id="{D1FF6508-D0B5-3E7E-F671-E8EA17EBE379}"/>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charset="0"/>
                <a:ea typeface="+mn-ea"/>
                <a:cs typeface="Arial" charset="0"/>
                <a:hlinkClick r:id="rId3"/>
              </a:rPr>
              <a:t>https://lmarena.ai/?leaderboard</a:t>
            </a:r>
            <a:r>
              <a:rPr kumimoji="0" lang="tr-TR" altLang="en-US" sz="1050" b="0" i="0" u="none" strike="noStrike" kern="1200" cap="none" spc="0" normalizeH="0" baseline="0" noProof="0" dirty="0">
                <a:ln>
                  <a:noFill/>
                </a:ln>
                <a:solidFill>
                  <a:srgbClr val="000000"/>
                </a:solidFill>
                <a:effectLst/>
                <a:uLnTx/>
                <a:uFillTx/>
                <a:latin typeface="Arial" charset="0"/>
                <a:ea typeface="+mn-ea"/>
                <a:cs typeface="Arial" charset="0"/>
              </a:rPr>
              <a:t> </a:t>
            </a:r>
            <a:endParaRPr kumimoji="0" lang="en-US" altLang="en-US" sz="105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Slide Number Placeholder 4">
            <a:extLst>
              <a:ext uri="{FF2B5EF4-FFF2-40B4-BE49-F238E27FC236}">
                <a16:creationId xmlns:a16="http://schemas.microsoft.com/office/drawing/2014/main" id="{D188647E-60BD-C695-ECF3-01BBA38DA92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84629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4F11-A24F-460B-4E7D-B79B2545BDD0}"/>
              </a:ext>
            </a:extLst>
          </p:cNvPr>
          <p:cNvSpPr>
            <a:spLocks noGrp="1"/>
          </p:cNvSpPr>
          <p:nvPr>
            <p:ph type="title"/>
          </p:nvPr>
        </p:nvSpPr>
        <p:spPr>
          <a:xfrm>
            <a:off x="457200" y="274638"/>
            <a:ext cx="8229600" cy="707094"/>
          </a:xfrm>
        </p:spPr>
        <p:txBody>
          <a:bodyPr/>
          <a:lstStyle/>
          <a:p>
            <a:r>
              <a:rPr lang="tr-TR" dirty="0" err="1"/>
              <a:t>Pretraining</a:t>
            </a:r>
            <a:r>
              <a:rPr lang="tr-TR" dirty="0"/>
              <a:t> </a:t>
            </a:r>
            <a:r>
              <a:rPr lang="tr-TR" dirty="0" err="1"/>
              <a:t>and</a:t>
            </a:r>
            <a:r>
              <a:rPr lang="tr-TR" dirty="0"/>
              <a:t> </a:t>
            </a:r>
            <a:r>
              <a:rPr lang="tr-TR" dirty="0" err="1"/>
              <a:t>Finetuning</a:t>
            </a:r>
            <a:endParaRPr lang="tr-TR" dirty="0"/>
          </a:p>
        </p:txBody>
      </p:sp>
      <p:pic>
        <p:nvPicPr>
          <p:cNvPr id="7" name="Content Placeholder 6">
            <a:extLst>
              <a:ext uri="{FF2B5EF4-FFF2-40B4-BE49-F238E27FC236}">
                <a16:creationId xmlns:a16="http://schemas.microsoft.com/office/drawing/2014/main" id="{C7F66709-D1F0-DA48-9A38-033A12A02057}"/>
              </a:ext>
            </a:extLst>
          </p:cNvPr>
          <p:cNvPicPr>
            <a:picLocks noGrp="1" noChangeAspect="1"/>
          </p:cNvPicPr>
          <p:nvPr>
            <p:ph idx="1"/>
          </p:nvPr>
        </p:nvPicPr>
        <p:blipFill>
          <a:blip r:embed="rId2"/>
          <a:stretch>
            <a:fillRect/>
          </a:stretch>
        </p:blipFill>
        <p:spPr>
          <a:xfrm>
            <a:off x="457200" y="981732"/>
            <a:ext cx="8229600" cy="4750098"/>
          </a:xfrm>
        </p:spPr>
      </p:pic>
      <p:sp>
        <p:nvSpPr>
          <p:cNvPr id="4" name="Footer Placeholder 3">
            <a:extLst>
              <a:ext uri="{FF2B5EF4-FFF2-40B4-BE49-F238E27FC236}">
                <a16:creationId xmlns:a16="http://schemas.microsoft.com/office/drawing/2014/main" id="{76370AA3-FAD8-C671-6E1D-883E4EECD24E}"/>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a:extLst>
              <a:ext uri="{FF2B5EF4-FFF2-40B4-BE49-F238E27FC236}">
                <a16:creationId xmlns:a16="http://schemas.microsoft.com/office/drawing/2014/main" id="{9C42882E-4177-770D-677C-ED095C3BCB3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C0E52B31-7637-5D6F-88E7-0D1AA319C47D}"/>
              </a:ext>
            </a:extLst>
          </p:cNvPr>
          <p:cNvSpPr txBox="1"/>
          <p:nvPr/>
        </p:nvSpPr>
        <p:spPr>
          <a:xfrm>
            <a:off x="1635370" y="5986046"/>
            <a:ext cx="705143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https://aiml.com/what-do-you-mean-by-pretraining-finetuning-and-transfer-learning-in-the-context-of-machine-learning-or-language-modeling/</a:t>
            </a:r>
          </a:p>
        </p:txBody>
      </p:sp>
    </p:spTree>
    <p:extLst>
      <p:ext uri="{BB962C8B-B14F-4D97-AF65-F5344CB8AC3E}">
        <p14:creationId xmlns:p14="http://schemas.microsoft.com/office/powerpoint/2010/main" val="3630945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D072-E966-2932-15C0-97CC2D138852}"/>
              </a:ext>
            </a:extLst>
          </p:cNvPr>
          <p:cNvSpPr>
            <a:spLocks noGrp="1"/>
          </p:cNvSpPr>
          <p:nvPr>
            <p:ph type="title"/>
          </p:nvPr>
        </p:nvSpPr>
        <p:spPr/>
        <p:txBody>
          <a:bodyPr/>
          <a:lstStyle/>
          <a:p>
            <a:r>
              <a:rPr lang="en-US" sz="2400" dirty="0"/>
              <a:t>Pretrain once, finetune many times</a:t>
            </a:r>
            <a:r>
              <a:rPr lang="tr-TR" sz="2400" dirty="0"/>
              <a:t> </a:t>
            </a:r>
            <a:r>
              <a:rPr lang="tr-TR" sz="2400" dirty="0" err="1"/>
              <a:t>for</a:t>
            </a:r>
            <a:r>
              <a:rPr lang="tr-TR" sz="2400" dirty="0"/>
              <a:t> </a:t>
            </a:r>
            <a:r>
              <a:rPr lang="tr-TR" sz="2400" dirty="0" err="1"/>
              <a:t>different</a:t>
            </a:r>
            <a:r>
              <a:rPr lang="tr-TR" sz="2400" dirty="0"/>
              <a:t> </a:t>
            </a:r>
            <a:r>
              <a:rPr lang="tr-TR" sz="2400" dirty="0" err="1"/>
              <a:t>tasks</a:t>
            </a:r>
            <a:endParaRPr lang="tr-TR" sz="2400" dirty="0"/>
          </a:p>
        </p:txBody>
      </p:sp>
      <p:pic>
        <p:nvPicPr>
          <p:cNvPr id="7" name="Content Placeholder 6">
            <a:extLst>
              <a:ext uri="{FF2B5EF4-FFF2-40B4-BE49-F238E27FC236}">
                <a16:creationId xmlns:a16="http://schemas.microsoft.com/office/drawing/2014/main" id="{F971A7DD-ED51-13AE-6AB7-65EB41F5A997}"/>
              </a:ext>
            </a:extLst>
          </p:cNvPr>
          <p:cNvPicPr>
            <a:picLocks noGrp="1" noChangeAspect="1"/>
          </p:cNvPicPr>
          <p:nvPr>
            <p:ph idx="1"/>
          </p:nvPr>
        </p:nvPicPr>
        <p:blipFill>
          <a:blip r:embed="rId2"/>
          <a:stretch>
            <a:fillRect/>
          </a:stretch>
        </p:blipFill>
        <p:spPr>
          <a:xfrm>
            <a:off x="461389" y="1629289"/>
            <a:ext cx="8221222" cy="4010585"/>
          </a:xfrm>
        </p:spPr>
      </p:pic>
      <p:sp>
        <p:nvSpPr>
          <p:cNvPr id="4" name="Footer Placeholder 3">
            <a:extLst>
              <a:ext uri="{FF2B5EF4-FFF2-40B4-BE49-F238E27FC236}">
                <a16:creationId xmlns:a16="http://schemas.microsoft.com/office/drawing/2014/main" id="{5C1DF0E5-518B-2AA4-3AAF-06F0A773D330}"/>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a:extLst>
              <a:ext uri="{FF2B5EF4-FFF2-40B4-BE49-F238E27FC236}">
                <a16:creationId xmlns:a16="http://schemas.microsoft.com/office/drawing/2014/main" id="{654650DF-792B-34E0-06FD-E85CA08FBD6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085693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89E2-DAD1-D8F0-44C5-1A9373EC4B63}"/>
              </a:ext>
            </a:extLst>
          </p:cNvPr>
          <p:cNvSpPr>
            <a:spLocks noGrp="1"/>
          </p:cNvSpPr>
          <p:nvPr>
            <p:ph type="title"/>
          </p:nvPr>
        </p:nvSpPr>
        <p:spPr/>
        <p:txBody>
          <a:bodyPr/>
          <a:lstStyle/>
          <a:p>
            <a:r>
              <a:rPr lang="en-US" dirty="0"/>
              <a:t>Pretraining can be massively diverse</a:t>
            </a:r>
            <a:endParaRPr lang="tr-TR" dirty="0"/>
          </a:p>
        </p:txBody>
      </p:sp>
      <p:pic>
        <p:nvPicPr>
          <p:cNvPr id="9" name="Content Placeholder 8">
            <a:extLst>
              <a:ext uri="{FF2B5EF4-FFF2-40B4-BE49-F238E27FC236}">
                <a16:creationId xmlns:a16="http://schemas.microsoft.com/office/drawing/2014/main" id="{03836A97-3313-58E5-2B1F-A3DD0540BCE8}"/>
              </a:ext>
            </a:extLst>
          </p:cNvPr>
          <p:cNvPicPr>
            <a:picLocks noGrp="1" noChangeAspect="1"/>
          </p:cNvPicPr>
          <p:nvPr>
            <p:ph idx="1"/>
          </p:nvPr>
        </p:nvPicPr>
        <p:blipFill>
          <a:blip r:embed="rId2"/>
          <a:stretch>
            <a:fillRect/>
          </a:stretch>
        </p:blipFill>
        <p:spPr>
          <a:xfrm>
            <a:off x="457200" y="1417638"/>
            <a:ext cx="8229600" cy="4591276"/>
          </a:xfrm>
        </p:spPr>
      </p:pic>
      <p:sp>
        <p:nvSpPr>
          <p:cNvPr id="5" name="Slide Number Placeholder 4">
            <a:extLst>
              <a:ext uri="{FF2B5EF4-FFF2-40B4-BE49-F238E27FC236}">
                <a16:creationId xmlns:a16="http://schemas.microsoft.com/office/drawing/2014/main" id="{CF4CCB32-0F80-310A-F02C-1DFE8FF5B6F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
        <p:nvSpPr>
          <p:cNvPr id="7" name="TextBox 6">
            <a:extLst>
              <a:ext uri="{FF2B5EF4-FFF2-40B4-BE49-F238E27FC236}">
                <a16:creationId xmlns:a16="http://schemas.microsoft.com/office/drawing/2014/main" id="{51D9FC80-1C55-BFB7-CE26-BC3CA94494A8}"/>
              </a:ext>
            </a:extLst>
          </p:cNvPr>
          <p:cNvSpPr txBox="1"/>
          <p:nvPr/>
        </p:nvSpPr>
        <p:spPr>
          <a:xfrm>
            <a:off x="2209800" y="6166306"/>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https://web.stanford.edu/class/cs224n/slides_w25/cs224n-2025-lecture09-pretraining.pdf</a:t>
            </a:r>
          </a:p>
        </p:txBody>
      </p:sp>
    </p:spTree>
    <p:extLst>
      <p:ext uri="{BB962C8B-B14F-4D97-AF65-F5344CB8AC3E}">
        <p14:creationId xmlns:p14="http://schemas.microsoft.com/office/powerpoint/2010/main" val="3339174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EDC8-4AA6-5297-4EDA-D29967417FD7}"/>
              </a:ext>
            </a:extLst>
          </p:cNvPr>
          <p:cNvSpPr>
            <a:spLocks noGrp="1"/>
          </p:cNvSpPr>
          <p:nvPr>
            <p:ph type="title"/>
          </p:nvPr>
        </p:nvSpPr>
        <p:spPr>
          <a:xfrm>
            <a:off x="457200" y="274638"/>
            <a:ext cx="8229600" cy="685799"/>
          </a:xfrm>
        </p:spPr>
        <p:txBody>
          <a:bodyPr/>
          <a:lstStyle/>
          <a:p>
            <a:r>
              <a:rPr lang="tr-TR" dirty="0"/>
              <a:t>Hardware </a:t>
            </a:r>
            <a:r>
              <a:rPr lang="tr-TR" dirty="0" err="1"/>
              <a:t>and</a:t>
            </a:r>
            <a:r>
              <a:rPr lang="tr-TR" dirty="0"/>
              <a:t> </a:t>
            </a:r>
            <a:r>
              <a:rPr lang="tr-TR" dirty="0" err="1"/>
              <a:t>Energy</a:t>
            </a:r>
            <a:r>
              <a:rPr lang="tr-TR" dirty="0"/>
              <a:t> </a:t>
            </a:r>
            <a:r>
              <a:rPr lang="tr-TR" dirty="0" err="1"/>
              <a:t>Cost</a:t>
            </a:r>
            <a:endParaRPr lang="tr-TR" dirty="0"/>
          </a:p>
        </p:txBody>
      </p:sp>
      <p:pic>
        <p:nvPicPr>
          <p:cNvPr id="6" name="Content Placeholder 5">
            <a:extLst>
              <a:ext uri="{FF2B5EF4-FFF2-40B4-BE49-F238E27FC236}">
                <a16:creationId xmlns:a16="http://schemas.microsoft.com/office/drawing/2014/main" id="{831E7143-F70B-357B-5C47-9A8D88171016}"/>
              </a:ext>
            </a:extLst>
          </p:cNvPr>
          <p:cNvPicPr>
            <a:picLocks noGrp="1" noChangeAspect="1"/>
          </p:cNvPicPr>
          <p:nvPr>
            <p:ph idx="1"/>
          </p:nvPr>
        </p:nvPicPr>
        <p:blipFill>
          <a:blip r:embed="rId2"/>
          <a:stretch>
            <a:fillRect/>
          </a:stretch>
        </p:blipFill>
        <p:spPr>
          <a:xfrm>
            <a:off x="397788" y="2038210"/>
            <a:ext cx="8042826" cy="4525963"/>
          </a:xfrm>
          <a:prstGeom prst="rect">
            <a:avLst/>
          </a:prstGeom>
        </p:spPr>
      </p:pic>
      <p:sp>
        <p:nvSpPr>
          <p:cNvPr id="5" name="Slide Number Placeholder 4">
            <a:extLst>
              <a:ext uri="{FF2B5EF4-FFF2-40B4-BE49-F238E27FC236}">
                <a16:creationId xmlns:a16="http://schemas.microsoft.com/office/drawing/2014/main" id="{EF39AD4E-573C-3B0C-BF10-A87FA5E703B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
        <p:nvSpPr>
          <p:cNvPr id="8" name="TextBox 7">
            <a:extLst>
              <a:ext uri="{FF2B5EF4-FFF2-40B4-BE49-F238E27FC236}">
                <a16:creationId xmlns:a16="http://schemas.microsoft.com/office/drawing/2014/main" id="{2101CD2C-32C6-FD53-F46B-9676551DFEC9}"/>
              </a:ext>
            </a:extLst>
          </p:cNvPr>
          <p:cNvSpPr txBox="1"/>
          <p:nvPr/>
        </p:nvSpPr>
        <p:spPr>
          <a:xfrm>
            <a:off x="2705518" y="6512153"/>
            <a:ext cx="457702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https://epoch.ai/blog/how-much-does-it-cost-to-train-frontier-ai-models</a:t>
            </a:r>
          </a:p>
        </p:txBody>
      </p:sp>
      <p:sp>
        <p:nvSpPr>
          <p:cNvPr id="10" name="TextBox 9">
            <a:extLst>
              <a:ext uri="{FF2B5EF4-FFF2-40B4-BE49-F238E27FC236}">
                <a16:creationId xmlns:a16="http://schemas.microsoft.com/office/drawing/2014/main" id="{0C7FA987-08D5-181D-1C85-7A064C5C13A4}"/>
              </a:ext>
            </a:extLst>
          </p:cNvPr>
          <p:cNvSpPr txBox="1"/>
          <p:nvPr/>
        </p:nvSpPr>
        <p:spPr>
          <a:xfrm>
            <a:off x="640581" y="1114880"/>
            <a:ext cx="780003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The cost of training frontier AI models has grown by a factor of 2 to 3x per year for the past eight years, suggesting that the largest models will cost over a billion dollars by 2027.</a:t>
            </a:r>
            <a:endParaRPr kumimoji="0" lang="tr-TR"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80507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word prediction?</a:t>
            </a:r>
          </a:p>
        </p:txBody>
      </p:sp>
      <p:sp>
        <p:nvSpPr>
          <p:cNvPr id="3" name="Content Placeholder 2"/>
          <p:cNvSpPr>
            <a:spLocks noGrp="1"/>
          </p:cNvSpPr>
          <p:nvPr>
            <p:ph idx="1"/>
          </p:nvPr>
        </p:nvSpPr>
        <p:spPr>
          <a:xfrm>
            <a:off x="822960" y="2057400"/>
            <a:ext cx="8016240" cy="3429000"/>
          </a:xfrm>
        </p:spPr>
        <p:txBody>
          <a:bodyPr>
            <a:normAutofit/>
          </a:bodyPr>
          <a:lstStyle/>
          <a:p>
            <a:pPr marL="0" indent="0">
              <a:buNone/>
            </a:pPr>
            <a:r>
              <a:rPr lang="en-US" dirty="0">
                <a:solidFill>
                  <a:schemeClr val="tx1"/>
                </a:solidFill>
              </a:rPr>
              <a:t>It's how </a:t>
            </a:r>
            <a:r>
              <a:rPr lang="en-US" b="1" dirty="0">
                <a:solidFill>
                  <a:schemeClr val="tx1"/>
                </a:solidFill>
              </a:rPr>
              <a:t>large language models (LLMs) </a:t>
            </a:r>
            <a:r>
              <a:rPr lang="en-US" dirty="0">
                <a:solidFill>
                  <a:schemeClr val="tx1"/>
                </a:solidFill>
              </a:rPr>
              <a:t>work!</a:t>
            </a:r>
          </a:p>
          <a:p>
            <a:pPr marL="0" indent="0">
              <a:buNone/>
            </a:pPr>
            <a:r>
              <a:rPr lang="en-US" dirty="0">
                <a:solidFill>
                  <a:schemeClr val="tx1"/>
                </a:solidFill>
              </a:rPr>
              <a:t>LLMs are </a:t>
            </a:r>
            <a:r>
              <a:rPr lang="en-US" b="1" dirty="0">
                <a:solidFill>
                  <a:schemeClr val="tx1"/>
                </a:solidFill>
              </a:rPr>
              <a:t>trained</a:t>
            </a:r>
            <a:r>
              <a:rPr lang="en-US" dirty="0">
                <a:solidFill>
                  <a:schemeClr val="tx1"/>
                </a:solidFill>
              </a:rPr>
              <a:t> to predict words</a:t>
            </a:r>
          </a:p>
          <a:p>
            <a:pPr marL="404813" indent="-225425">
              <a:buFont typeface="Arial" panose="020B0604020202020204" pitchFamily="34" charset="0"/>
              <a:buChar char="•"/>
            </a:pPr>
            <a:r>
              <a:rPr lang="en-US" dirty="0"/>
              <a:t>Left-to-right (autoregressive) LMs learn to predict next word</a:t>
            </a:r>
          </a:p>
          <a:p>
            <a:pPr marL="0" indent="0">
              <a:buNone/>
            </a:pPr>
            <a:r>
              <a:rPr lang="en-US" dirty="0">
                <a:solidFill>
                  <a:schemeClr val="tx1"/>
                </a:solidFill>
              </a:rPr>
              <a:t>LLMs </a:t>
            </a:r>
            <a:r>
              <a:rPr lang="en-US" b="1" dirty="0">
                <a:solidFill>
                  <a:schemeClr val="tx1"/>
                </a:solidFill>
              </a:rPr>
              <a:t>generate</a:t>
            </a:r>
            <a:r>
              <a:rPr lang="en-US" dirty="0">
                <a:solidFill>
                  <a:schemeClr val="tx1"/>
                </a:solidFill>
              </a:rPr>
              <a:t> text by predicting words</a:t>
            </a:r>
          </a:p>
          <a:p>
            <a:pPr lvl="1">
              <a:buFont typeface="Arial" panose="020B0604020202020204" pitchFamily="34" charset="0"/>
              <a:buChar char="•"/>
            </a:pPr>
            <a:r>
              <a:rPr lang="en-US" dirty="0">
                <a:solidFill>
                  <a:schemeClr val="tx1"/>
                </a:solidFill>
              </a:rPr>
              <a:t>By predicting the next word over and over again</a:t>
            </a:r>
          </a:p>
          <a:p>
            <a:pPr marL="0" indent="0">
              <a:buNone/>
            </a:pPr>
            <a:endParaRPr lang="en-US" sz="2000" dirty="0"/>
          </a:p>
        </p:txBody>
      </p:sp>
    </p:spTree>
    <p:extLst>
      <p:ext uri="{BB962C8B-B14F-4D97-AF65-F5344CB8AC3E}">
        <p14:creationId xmlns:p14="http://schemas.microsoft.com/office/powerpoint/2010/main" val="6150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CDBF-56A8-B160-FBF2-F3735F6ED1D1}"/>
              </a:ext>
            </a:extLst>
          </p:cNvPr>
          <p:cNvSpPr>
            <a:spLocks noGrp="1"/>
          </p:cNvSpPr>
          <p:nvPr>
            <p:ph type="title"/>
          </p:nvPr>
        </p:nvSpPr>
        <p:spPr>
          <a:xfrm>
            <a:off x="457200" y="274638"/>
            <a:ext cx="8229600" cy="476250"/>
          </a:xfrm>
        </p:spPr>
        <p:txBody>
          <a:bodyPr/>
          <a:lstStyle/>
          <a:p>
            <a:r>
              <a:rPr lang="tr-TR" sz="2400" dirty="0"/>
              <a:t>Training </a:t>
            </a:r>
            <a:r>
              <a:rPr lang="tr-TR" sz="2400" dirty="0" err="1"/>
              <a:t>Costs</a:t>
            </a:r>
            <a:endParaRPr lang="tr-TR" sz="2400" dirty="0"/>
          </a:p>
        </p:txBody>
      </p:sp>
      <p:pic>
        <p:nvPicPr>
          <p:cNvPr id="6" name="Content Placeholder 5">
            <a:extLst>
              <a:ext uri="{FF2B5EF4-FFF2-40B4-BE49-F238E27FC236}">
                <a16:creationId xmlns:a16="http://schemas.microsoft.com/office/drawing/2014/main" id="{0726C9D9-67DC-01B3-A764-5086F73D99C1}"/>
              </a:ext>
            </a:extLst>
          </p:cNvPr>
          <p:cNvPicPr>
            <a:picLocks noGrp="1" noChangeAspect="1"/>
          </p:cNvPicPr>
          <p:nvPr>
            <p:ph idx="1"/>
          </p:nvPr>
        </p:nvPicPr>
        <p:blipFill>
          <a:blip r:embed="rId2"/>
          <a:stretch>
            <a:fillRect/>
          </a:stretch>
        </p:blipFill>
        <p:spPr>
          <a:xfrm>
            <a:off x="228600" y="750888"/>
            <a:ext cx="8686799" cy="5761265"/>
          </a:xfrm>
          <a:prstGeom prst="rect">
            <a:avLst/>
          </a:prstGeom>
        </p:spPr>
      </p:pic>
      <p:sp>
        <p:nvSpPr>
          <p:cNvPr id="5" name="Slide Number Placeholder 4">
            <a:extLst>
              <a:ext uri="{FF2B5EF4-FFF2-40B4-BE49-F238E27FC236}">
                <a16:creationId xmlns:a16="http://schemas.microsoft.com/office/drawing/2014/main" id="{EB5ED750-E46D-449B-EA88-46DEB8DD8AA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
        <p:nvSpPr>
          <p:cNvPr id="8" name="TextBox 7">
            <a:extLst>
              <a:ext uri="{FF2B5EF4-FFF2-40B4-BE49-F238E27FC236}">
                <a16:creationId xmlns:a16="http://schemas.microsoft.com/office/drawing/2014/main" id="{5436689F-B3E8-88EA-A680-5418D83815B5}"/>
              </a:ext>
            </a:extLst>
          </p:cNvPr>
          <p:cNvSpPr txBox="1"/>
          <p:nvPr/>
        </p:nvSpPr>
        <p:spPr>
          <a:xfrm>
            <a:off x="2034790" y="6512153"/>
            <a:ext cx="5591907"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https://www.reddit.com/r/Infographics/comments/1d44tzb/the_training_cost_of_ai_models_over_time/</a:t>
            </a:r>
          </a:p>
        </p:txBody>
      </p:sp>
    </p:spTree>
    <p:extLst>
      <p:ext uri="{BB962C8B-B14F-4D97-AF65-F5344CB8AC3E}">
        <p14:creationId xmlns:p14="http://schemas.microsoft.com/office/powerpoint/2010/main" val="39216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1E3A-7B14-69C5-7D9D-8A539A69BE4C}"/>
              </a:ext>
            </a:extLst>
          </p:cNvPr>
          <p:cNvSpPr>
            <a:spLocks noGrp="1"/>
          </p:cNvSpPr>
          <p:nvPr>
            <p:ph type="title"/>
          </p:nvPr>
        </p:nvSpPr>
        <p:spPr>
          <a:xfrm>
            <a:off x="457200" y="274638"/>
            <a:ext cx="8229600" cy="529230"/>
          </a:xfrm>
        </p:spPr>
        <p:txBody>
          <a:bodyPr/>
          <a:lstStyle/>
          <a:p>
            <a:r>
              <a:rPr lang="tr-TR" dirty="0"/>
              <a:t>CO2 </a:t>
            </a:r>
            <a:r>
              <a:rPr lang="tr-TR" dirty="0" err="1"/>
              <a:t>Emmisions</a:t>
            </a:r>
            <a:endParaRPr lang="tr-TR" dirty="0"/>
          </a:p>
        </p:txBody>
      </p:sp>
      <p:sp>
        <p:nvSpPr>
          <p:cNvPr id="5" name="Slide Number Placeholder 4">
            <a:extLst>
              <a:ext uri="{FF2B5EF4-FFF2-40B4-BE49-F238E27FC236}">
                <a16:creationId xmlns:a16="http://schemas.microsoft.com/office/drawing/2014/main" id="{6753308E-F531-D0B6-5F9F-566CC2D96C6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
        <p:nvSpPr>
          <p:cNvPr id="8" name="TextBox 7">
            <a:extLst>
              <a:ext uri="{FF2B5EF4-FFF2-40B4-BE49-F238E27FC236}">
                <a16:creationId xmlns:a16="http://schemas.microsoft.com/office/drawing/2014/main" id="{67F127CD-8269-47DA-3BB8-6006D0840CDC}"/>
              </a:ext>
            </a:extLst>
          </p:cNvPr>
          <p:cNvSpPr txBox="1"/>
          <p:nvPr/>
        </p:nvSpPr>
        <p:spPr>
          <a:xfrm>
            <a:off x="361740" y="803868"/>
            <a:ext cx="8420519" cy="234679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1200" cap="none" spc="0" normalizeH="0" baseline="0" noProof="0" dirty="0">
                <a:ln>
                  <a:noFill/>
                </a:ln>
                <a:solidFill>
                  <a:srgbClr val="000000"/>
                </a:solidFill>
                <a:effectLst/>
                <a:uLnTx/>
                <a:uFillTx/>
                <a:latin typeface="Arial"/>
                <a:ea typeface="+mn-ea"/>
                <a:cs typeface="Arial"/>
              </a:rPr>
              <a:t>T</a:t>
            </a:r>
            <a:r>
              <a:rPr kumimoji="0" lang="en-US" sz="1600" b="0" i="0" u="none" strike="noStrike" kern="1200" cap="none" spc="0" normalizeH="0" baseline="0" noProof="0" dirty="0">
                <a:ln>
                  <a:noFill/>
                </a:ln>
                <a:solidFill>
                  <a:srgbClr val="000000"/>
                </a:solidFill>
                <a:effectLst/>
                <a:uLnTx/>
                <a:uFillTx/>
                <a:latin typeface="Arial"/>
                <a:ea typeface="+mn-ea"/>
                <a:cs typeface="Arial"/>
              </a:rPr>
              <a:t>raining a model, especially a large one, requires a large amount of data. This becomes very costly in terms of time and compute resources. It even translates to environmental impact, as can be seen in the following graph.</a:t>
            </a:r>
            <a:endParaRPr kumimoji="0" lang="tr-TR" sz="16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ts val="2250"/>
              </a:lnSpc>
              <a:spcBef>
                <a:spcPts val="0"/>
              </a:spcBef>
              <a:spcAft>
                <a:spcPts val="525"/>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Inter"/>
                <a:ea typeface="+mn-ea"/>
                <a:cs typeface="Arial"/>
              </a:rPr>
              <a:t>Training AI models are </a:t>
            </a:r>
            <a:r>
              <a:rPr kumimoji="0" lang="en-US" sz="1800" b="1" i="0" u="none" strike="noStrike" kern="1200" cap="none" spc="0" normalizeH="0" baseline="0" noProof="0" dirty="0">
                <a:ln>
                  <a:noFill/>
                </a:ln>
                <a:solidFill>
                  <a:srgbClr val="000000"/>
                </a:solidFill>
                <a:effectLst/>
                <a:uLnTx/>
                <a:uFillTx/>
                <a:latin typeface="Inter"/>
                <a:ea typeface="+mn-ea"/>
                <a:cs typeface="Arial"/>
              </a:rPr>
              <a:t>carbon intensive</a:t>
            </a:r>
            <a:r>
              <a:rPr kumimoji="0" lang="en-US" sz="1800" b="0" i="0" u="none" strike="noStrike" kern="1200" cap="none" spc="0" normalizeH="0" baseline="0" noProof="0" dirty="0">
                <a:ln>
                  <a:noFill/>
                </a:ln>
                <a:solidFill>
                  <a:srgbClr val="000000"/>
                </a:solidFill>
                <a:effectLst/>
                <a:uLnTx/>
                <a:uFillTx/>
                <a:latin typeface="Inter"/>
                <a:ea typeface="+mn-ea"/>
                <a:cs typeface="Arial"/>
              </a:rPr>
              <a:t>, and data center construction is </a:t>
            </a:r>
            <a:r>
              <a:rPr kumimoji="0" lang="en-US" sz="1800" b="1" i="0" u="none" strike="noStrike" kern="1200" cap="none" spc="0" normalizeH="0" baseline="0" noProof="0" dirty="0">
                <a:ln>
                  <a:noFill/>
                </a:ln>
                <a:solidFill>
                  <a:srgbClr val="000000"/>
                </a:solidFill>
                <a:effectLst/>
                <a:uLnTx/>
                <a:uFillTx/>
                <a:latin typeface="Inter"/>
                <a:ea typeface="+mn-ea"/>
                <a:cs typeface="Arial"/>
              </a:rPr>
              <a:t>accelerating rapidly</a:t>
            </a:r>
            <a:endParaRPr kumimoji="0" lang="tr-TR" sz="1800" b="1" i="0" u="none" strike="noStrike" kern="1200" cap="none" spc="0" normalizeH="0" baseline="0" noProof="0" dirty="0">
              <a:ln>
                <a:noFill/>
              </a:ln>
              <a:solidFill>
                <a:srgbClr val="000000"/>
              </a:solidFill>
              <a:effectLst/>
              <a:uLnTx/>
              <a:uFillTx/>
              <a:latin typeface="Inter"/>
              <a:ea typeface="+mn-ea"/>
              <a:cs typeface="Arial"/>
            </a:endParaRPr>
          </a:p>
          <a:p>
            <a:pPr marL="285750" marR="0" lvl="0" indent="-285750" algn="l" defTabSz="914400" rtl="0" eaLnBrk="1" fontAlgn="auto" latinLnBrk="0" hangingPunct="1">
              <a:lnSpc>
                <a:spcPts val="2250"/>
              </a:lnSpc>
              <a:spcBef>
                <a:spcPts val="0"/>
              </a:spcBef>
              <a:spcAft>
                <a:spcPts val="525"/>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Inter"/>
                <a:ea typeface="+mn-ea"/>
                <a:cs typeface="Arial"/>
              </a:rPr>
              <a:t>Training LLMs like GPT3 produces about 500 metric tons of CO2, equivalent to taking 500 flights from NY to SF.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4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7" name="Picture 6">
            <a:extLst>
              <a:ext uri="{FF2B5EF4-FFF2-40B4-BE49-F238E27FC236}">
                <a16:creationId xmlns:a16="http://schemas.microsoft.com/office/drawing/2014/main" id="{C982F5BC-77BE-5418-89E9-B4366DC397E7}"/>
              </a:ext>
            </a:extLst>
          </p:cNvPr>
          <p:cNvPicPr>
            <a:picLocks noChangeAspect="1"/>
          </p:cNvPicPr>
          <p:nvPr/>
        </p:nvPicPr>
        <p:blipFill>
          <a:blip r:embed="rId2"/>
          <a:stretch>
            <a:fillRect/>
          </a:stretch>
        </p:blipFill>
        <p:spPr>
          <a:xfrm>
            <a:off x="228600" y="2957246"/>
            <a:ext cx="8897880" cy="3533985"/>
          </a:xfrm>
          <a:prstGeom prst="rect">
            <a:avLst/>
          </a:prstGeom>
        </p:spPr>
      </p:pic>
      <p:sp>
        <p:nvSpPr>
          <p:cNvPr id="10" name="TextBox 9">
            <a:extLst>
              <a:ext uri="{FF2B5EF4-FFF2-40B4-BE49-F238E27FC236}">
                <a16:creationId xmlns:a16="http://schemas.microsoft.com/office/drawing/2014/main" id="{989B9E35-653F-BD3A-69B1-52E682477B06}"/>
              </a:ext>
            </a:extLst>
          </p:cNvPr>
          <p:cNvSpPr txBox="1"/>
          <p:nvPr/>
        </p:nvSpPr>
        <p:spPr>
          <a:xfrm>
            <a:off x="2209800" y="6512377"/>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https://www.austinledzian.com/project/cairn</a:t>
            </a:r>
          </a:p>
        </p:txBody>
      </p:sp>
    </p:spTree>
    <p:extLst>
      <p:ext uri="{BB962C8B-B14F-4D97-AF65-F5344CB8AC3E}">
        <p14:creationId xmlns:p14="http://schemas.microsoft.com/office/powerpoint/2010/main" val="2084170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954A-9EC0-AD42-A3EC-C5F939A7C206}"/>
              </a:ext>
            </a:extLst>
          </p:cNvPr>
          <p:cNvSpPr>
            <a:spLocks noGrp="1"/>
          </p:cNvSpPr>
          <p:nvPr>
            <p:ph type="title"/>
          </p:nvPr>
        </p:nvSpPr>
        <p:spPr/>
        <p:txBody>
          <a:bodyPr/>
          <a:lstStyle/>
          <a:p>
            <a:r>
              <a:rPr lang="tr-TR" dirty="0"/>
              <a:t>DeepSeek-V3</a:t>
            </a:r>
          </a:p>
        </p:txBody>
      </p:sp>
      <p:pic>
        <p:nvPicPr>
          <p:cNvPr id="7" name="Content Placeholder 6">
            <a:extLst>
              <a:ext uri="{FF2B5EF4-FFF2-40B4-BE49-F238E27FC236}">
                <a16:creationId xmlns:a16="http://schemas.microsoft.com/office/drawing/2014/main" id="{8B34188F-08F4-D90F-12C8-25355AF2269D}"/>
              </a:ext>
            </a:extLst>
          </p:cNvPr>
          <p:cNvPicPr>
            <a:picLocks noGrp="1" noChangeAspect="1"/>
          </p:cNvPicPr>
          <p:nvPr>
            <p:ph idx="1"/>
          </p:nvPr>
        </p:nvPicPr>
        <p:blipFill>
          <a:blip r:embed="rId2"/>
          <a:stretch>
            <a:fillRect/>
          </a:stretch>
        </p:blipFill>
        <p:spPr>
          <a:xfrm>
            <a:off x="743578" y="1371600"/>
            <a:ext cx="7586506" cy="5010150"/>
          </a:xfrm>
        </p:spPr>
      </p:pic>
      <p:sp>
        <p:nvSpPr>
          <p:cNvPr id="5" name="Slide Number Placeholder 4">
            <a:extLst>
              <a:ext uri="{FF2B5EF4-FFF2-40B4-BE49-F238E27FC236}">
                <a16:creationId xmlns:a16="http://schemas.microsoft.com/office/drawing/2014/main" id="{90D91F21-E69B-22AD-92E6-91342772212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49872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A9E1-4938-8018-D28E-D46FDE4D98E9}"/>
              </a:ext>
            </a:extLst>
          </p:cNvPr>
          <p:cNvSpPr>
            <a:spLocks noGrp="1"/>
          </p:cNvSpPr>
          <p:nvPr>
            <p:ph type="title"/>
          </p:nvPr>
        </p:nvSpPr>
        <p:spPr/>
        <p:txBody>
          <a:bodyPr/>
          <a:lstStyle/>
          <a:p>
            <a:r>
              <a:rPr lang="tr-TR" dirty="0"/>
              <a:t>DeepSeek-V3 Technical Report</a:t>
            </a:r>
          </a:p>
        </p:txBody>
      </p:sp>
      <p:sp>
        <p:nvSpPr>
          <p:cNvPr id="3" name="Content Placeholder 2">
            <a:extLst>
              <a:ext uri="{FF2B5EF4-FFF2-40B4-BE49-F238E27FC236}">
                <a16:creationId xmlns:a16="http://schemas.microsoft.com/office/drawing/2014/main" id="{F22CAFE5-9168-B845-8C0E-C7A2D580BA0C}"/>
              </a:ext>
            </a:extLst>
          </p:cNvPr>
          <p:cNvSpPr>
            <a:spLocks noGrp="1"/>
          </p:cNvSpPr>
          <p:nvPr>
            <p:ph idx="1"/>
          </p:nvPr>
        </p:nvSpPr>
        <p:spPr>
          <a:xfrm>
            <a:off x="457200" y="1264844"/>
            <a:ext cx="8229600" cy="3260688"/>
          </a:xfrm>
        </p:spPr>
        <p:txBody>
          <a:bodyPr>
            <a:normAutofit fontScale="92500"/>
          </a:bodyPr>
          <a:lstStyle/>
          <a:p>
            <a:r>
              <a:rPr lang="en-US" dirty="0"/>
              <a:t>we scale up our models and introduce DeepSeek-V3, a large Mixture-of-Experts (</a:t>
            </a:r>
            <a:r>
              <a:rPr lang="en-US" dirty="0" err="1"/>
              <a:t>MoE</a:t>
            </a:r>
            <a:r>
              <a:rPr lang="en-US" dirty="0"/>
              <a:t>)</a:t>
            </a:r>
            <a:r>
              <a:rPr lang="tr-TR" dirty="0"/>
              <a:t> </a:t>
            </a:r>
            <a:r>
              <a:rPr lang="en-US" dirty="0"/>
              <a:t>model with </a:t>
            </a:r>
            <a:r>
              <a:rPr lang="en-US" dirty="0">
                <a:highlight>
                  <a:srgbClr val="FFFF00"/>
                </a:highlight>
              </a:rPr>
              <a:t>671B parameters</a:t>
            </a:r>
            <a:r>
              <a:rPr lang="en-US" dirty="0"/>
              <a:t>, of which 37B are activated for each token.</a:t>
            </a:r>
            <a:endParaRPr lang="tr-TR" dirty="0"/>
          </a:p>
          <a:p>
            <a:r>
              <a:rPr lang="en-US" dirty="0"/>
              <a:t>During pre-training, we train DeepSeek-V3 on </a:t>
            </a:r>
            <a:r>
              <a:rPr lang="en-US" dirty="0">
                <a:highlight>
                  <a:srgbClr val="FFFF00"/>
                </a:highlight>
              </a:rPr>
              <a:t>14.8T</a:t>
            </a:r>
            <a:r>
              <a:rPr lang="en-US" dirty="0"/>
              <a:t> high-quality and diverse </a:t>
            </a:r>
            <a:r>
              <a:rPr lang="en-US" dirty="0">
                <a:highlight>
                  <a:srgbClr val="FFFF00"/>
                </a:highlight>
              </a:rPr>
              <a:t>tokens</a:t>
            </a:r>
            <a:r>
              <a:rPr lang="en-US" dirty="0"/>
              <a:t>.</a:t>
            </a:r>
            <a:endParaRPr lang="tr-TR" dirty="0"/>
          </a:p>
          <a:p>
            <a:r>
              <a:rPr lang="en-US" dirty="0"/>
              <a:t>During the pre-training stage, training DeepSeek-V3 on </a:t>
            </a:r>
            <a:r>
              <a:rPr lang="en-US" dirty="0">
                <a:highlight>
                  <a:srgbClr val="FFFF00"/>
                </a:highlight>
              </a:rPr>
              <a:t>each trillion to</a:t>
            </a:r>
            <a:r>
              <a:rPr lang="en-US" dirty="0"/>
              <a:t>kens requires only 180K</a:t>
            </a:r>
            <a:r>
              <a:rPr lang="tr-TR" dirty="0"/>
              <a:t> </a:t>
            </a:r>
            <a:r>
              <a:rPr lang="en-US" dirty="0"/>
              <a:t>H800 GPU hours, i.e., 3.7 days on our cluster with </a:t>
            </a:r>
            <a:r>
              <a:rPr lang="en-US" b="1" dirty="0">
                <a:highlight>
                  <a:srgbClr val="FFFF00"/>
                </a:highlight>
              </a:rPr>
              <a:t>2048 H800 GPUs</a:t>
            </a:r>
            <a:r>
              <a:rPr lang="en-US" dirty="0"/>
              <a:t>.</a:t>
            </a:r>
            <a:endParaRPr lang="tr-TR" dirty="0"/>
          </a:p>
          <a:p>
            <a:r>
              <a:rPr lang="en-US" dirty="0"/>
              <a:t>Consequently, our pretraining</a:t>
            </a:r>
            <a:r>
              <a:rPr lang="tr-TR" dirty="0"/>
              <a:t> </a:t>
            </a:r>
            <a:r>
              <a:rPr lang="en-US" dirty="0"/>
              <a:t>stage is completed in less than two months</a:t>
            </a:r>
            <a:r>
              <a:rPr lang="tr-TR" dirty="0"/>
              <a:t> </a:t>
            </a:r>
            <a:r>
              <a:rPr lang="tr-TR" b="1" dirty="0">
                <a:solidFill>
                  <a:srgbClr val="C00000"/>
                </a:solidFill>
                <a:highlight>
                  <a:srgbClr val="FFFF00"/>
                </a:highlight>
              </a:rPr>
              <a:t>(3.7*14.8 = 54.76 </a:t>
            </a:r>
            <a:r>
              <a:rPr lang="tr-TR" b="1" dirty="0" err="1">
                <a:solidFill>
                  <a:srgbClr val="C00000"/>
                </a:solidFill>
                <a:highlight>
                  <a:srgbClr val="FFFF00"/>
                </a:highlight>
              </a:rPr>
              <a:t>days</a:t>
            </a:r>
            <a:r>
              <a:rPr lang="tr-TR" b="1" dirty="0">
                <a:solidFill>
                  <a:srgbClr val="C00000"/>
                </a:solidFill>
                <a:highlight>
                  <a:srgbClr val="FFFF00"/>
                </a:highlight>
              </a:rPr>
              <a:t>)</a:t>
            </a:r>
          </a:p>
          <a:p>
            <a:r>
              <a:rPr lang="en-US" dirty="0"/>
              <a:t>Assuming the rental price of</a:t>
            </a:r>
            <a:r>
              <a:rPr lang="tr-TR" dirty="0"/>
              <a:t> </a:t>
            </a:r>
            <a:r>
              <a:rPr lang="en-US" dirty="0"/>
              <a:t>the H800 GPU is $2 per GPU hour, our total training costs amount to only $5.576M.</a:t>
            </a:r>
          </a:p>
          <a:p>
            <a:endParaRPr lang="tr-TR" dirty="0"/>
          </a:p>
        </p:txBody>
      </p:sp>
      <p:sp>
        <p:nvSpPr>
          <p:cNvPr id="4" name="Footer Placeholder 3">
            <a:extLst>
              <a:ext uri="{FF2B5EF4-FFF2-40B4-BE49-F238E27FC236}">
                <a16:creationId xmlns:a16="http://schemas.microsoft.com/office/drawing/2014/main" id="{A0BAA2A4-15E1-4C04-7086-C19BCA0EE572}"/>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a:extLst>
              <a:ext uri="{FF2B5EF4-FFF2-40B4-BE49-F238E27FC236}">
                <a16:creationId xmlns:a16="http://schemas.microsoft.com/office/drawing/2014/main" id="{E0E35E7C-699A-5EA1-D205-FD769B2EA71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pic>
        <p:nvPicPr>
          <p:cNvPr id="7" name="Picture 6">
            <a:extLst>
              <a:ext uri="{FF2B5EF4-FFF2-40B4-BE49-F238E27FC236}">
                <a16:creationId xmlns:a16="http://schemas.microsoft.com/office/drawing/2014/main" id="{F90347AC-D7FB-065F-B563-06815059822E}"/>
              </a:ext>
            </a:extLst>
          </p:cNvPr>
          <p:cNvPicPr>
            <a:picLocks noChangeAspect="1"/>
          </p:cNvPicPr>
          <p:nvPr/>
        </p:nvPicPr>
        <p:blipFill>
          <a:blip r:embed="rId2"/>
          <a:stretch>
            <a:fillRect/>
          </a:stretch>
        </p:blipFill>
        <p:spPr>
          <a:xfrm>
            <a:off x="251209" y="4367676"/>
            <a:ext cx="8664191" cy="1619476"/>
          </a:xfrm>
          <a:prstGeom prst="rect">
            <a:avLst/>
          </a:prstGeom>
        </p:spPr>
      </p:pic>
    </p:spTree>
    <p:extLst>
      <p:ext uri="{BB962C8B-B14F-4D97-AF65-F5344CB8AC3E}">
        <p14:creationId xmlns:p14="http://schemas.microsoft.com/office/powerpoint/2010/main" val="3831369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5F58-27F9-CAD0-67C8-D101C1EFCBF8}"/>
              </a:ext>
            </a:extLst>
          </p:cNvPr>
          <p:cNvSpPr>
            <a:spLocks noGrp="1"/>
          </p:cNvSpPr>
          <p:nvPr>
            <p:ph type="title"/>
          </p:nvPr>
        </p:nvSpPr>
        <p:spPr/>
        <p:txBody>
          <a:bodyPr/>
          <a:lstStyle/>
          <a:p>
            <a:r>
              <a:rPr lang="en-US" dirty="0" err="1"/>
              <a:t>DeepSeek</a:t>
            </a:r>
            <a:r>
              <a:rPr lang="en-US" dirty="0"/>
              <a:t> $6M Cost Of Training Is Misleading</a:t>
            </a:r>
            <a:endParaRPr lang="tr-TR" dirty="0"/>
          </a:p>
        </p:txBody>
      </p:sp>
      <p:sp>
        <p:nvSpPr>
          <p:cNvPr id="3" name="Content Placeholder 2">
            <a:extLst>
              <a:ext uri="{FF2B5EF4-FFF2-40B4-BE49-F238E27FC236}">
                <a16:creationId xmlns:a16="http://schemas.microsoft.com/office/drawing/2014/main" id="{84551C7C-957B-5FC9-A8BE-8F5B1280D715}"/>
              </a:ext>
            </a:extLst>
          </p:cNvPr>
          <p:cNvSpPr>
            <a:spLocks noGrp="1"/>
          </p:cNvSpPr>
          <p:nvPr>
            <p:ph idx="1"/>
          </p:nvPr>
        </p:nvSpPr>
        <p:spPr/>
        <p:txBody>
          <a:bodyPr/>
          <a:lstStyle/>
          <a:p>
            <a:r>
              <a:rPr lang="tr-TR" dirty="0">
                <a:solidFill>
                  <a:srgbClr val="212D45"/>
                </a:solidFill>
                <a:latin typeface="Montserrat" panose="00000500000000000000" pitchFamily="2" charset="0"/>
              </a:rPr>
              <a:t>T</a:t>
            </a:r>
            <a:r>
              <a:rPr lang="en-US" b="0" i="0" dirty="0">
                <a:solidFill>
                  <a:srgbClr val="212D45"/>
                </a:solidFill>
                <a:effectLst/>
                <a:latin typeface="Montserrat" panose="00000500000000000000" pitchFamily="2" charset="0"/>
              </a:rPr>
              <a:t>he $5-6M cost of training is misleading. It comes from </a:t>
            </a:r>
            <a:r>
              <a:rPr lang="en-US" b="0" i="0" dirty="0">
                <a:solidFill>
                  <a:srgbClr val="212D45"/>
                </a:solidFill>
                <a:effectLst/>
                <a:highlight>
                  <a:srgbClr val="FFFF00"/>
                </a:highlight>
                <a:latin typeface="Montserrat" panose="00000500000000000000" pitchFamily="2" charset="0"/>
              </a:rPr>
              <a:t>the claim that </a:t>
            </a:r>
            <a:r>
              <a:rPr lang="en-US" b="0" i="0" dirty="0">
                <a:solidFill>
                  <a:srgbClr val="212D45"/>
                </a:solidFill>
                <a:effectLst/>
                <a:latin typeface="Montserrat" panose="00000500000000000000" pitchFamily="2" charset="0"/>
              </a:rPr>
              <a:t>2048 H800 cards were used for *one* training, which at market prices is upwards of $5-6M. </a:t>
            </a:r>
            <a:endParaRPr lang="tr-TR" b="0" i="0" dirty="0">
              <a:solidFill>
                <a:srgbClr val="212D45"/>
              </a:solidFill>
              <a:effectLst/>
              <a:latin typeface="Montserrat" panose="00000500000000000000" pitchFamily="2" charset="0"/>
            </a:endParaRPr>
          </a:p>
          <a:p>
            <a:r>
              <a:rPr lang="en-US" b="0" i="0" dirty="0">
                <a:solidFill>
                  <a:srgbClr val="212D45"/>
                </a:solidFill>
                <a:effectLst/>
                <a:latin typeface="Montserrat" panose="00000500000000000000" pitchFamily="2" charset="0"/>
              </a:rPr>
              <a:t>Developing such a model, however, requires running this </a:t>
            </a:r>
            <a:r>
              <a:rPr lang="en-US" b="0" i="0" dirty="0">
                <a:solidFill>
                  <a:srgbClr val="212D45"/>
                </a:solidFill>
                <a:effectLst/>
                <a:highlight>
                  <a:srgbClr val="FFFF00"/>
                </a:highlight>
                <a:latin typeface="Montserrat" panose="00000500000000000000" pitchFamily="2" charset="0"/>
              </a:rPr>
              <a:t>training, or some variation of it, many times, and also many other experiments</a:t>
            </a:r>
            <a:r>
              <a:rPr lang="en-US" b="0" i="0" dirty="0">
                <a:solidFill>
                  <a:srgbClr val="212D45"/>
                </a:solidFill>
                <a:effectLst/>
                <a:latin typeface="Montserrat" panose="00000500000000000000" pitchFamily="2" charset="0"/>
              </a:rPr>
              <a:t> </a:t>
            </a:r>
            <a:endParaRPr lang="tr-TR" b="0" i="0" dirty="0">
              <a:solidFill>
                <a:srgbClr val="212D45"/>
              </a:solidFill>
              <a:effectLst/>
              <a:latin typeface="Montserrat" panose="00000500000000000000" pitchFamily="2" charset="0"/>
            </a:endParaRPr>
          </a:p>
          <a:p>
            <a:r>
              <a:rPr lang="en-US" b="0" i="0" dirty="0">
                <a:solidFill>
                  <a:srgbClr val="212D45"/>
                </a:solidFill>
                <a:effectLst/>
                <a:latin typeface="Montserrat" panose="00000500000000000000" pitchFamily="2" charset="0"/>
              </a:rPr>
              <a:t>That makes the cost to be many times above that, </a:t>
            </a:r>
            <a:r>
              <a:rPr lang="en-US" b="0" i="0" dirty="0">
                <a:solidFill>
                  <a:srgbClr val="212D45"/>
                </a:solidFill>
                <a:effectLst/>
                <a:highlight>
                  <a:srgbClr val="FFFF00"/>
                </a:highlight>
                <a:latin typeface="Montserrat" panose="00000500000000000000" pitchFamily="2" charset="0"/>
              </a:rPr>
              <a:t>not to mention data collection and other things</a:t>
            </a:r>
            <a:r>
              <a:rPr lang="en-US" b="0" i="0" dirty="0">
                <a:solidFill>
                  <a:srgbClr val="212D45"/>
                </a:solidFill>
                <a:effectLst/>
                <a:latin typeface="Montserrat" panose="00000500000000000000" pitchFamily="2" charset="0"/>
              </a:rPr>
              <a:t>, a process which can be very expensive </a:t>
            </a:r>
            <a:endParaRPr lang="tr-TR" b="0" i="0" dirty="0">
              <a:solidFill>
                <a:srgbClr val="212D45"/>
              </a:solidFill>
              <a:effectLst/>
              <a:latin typeface="Montserrat" panose="00000500000000000000" pitchFamily="2" charset="0"/>
            </a:endParaRPr>
          </a:p>
          <a:p>
            <a:r>
              <a:rPr lang="en-US" b="0" i="0" dirty="0">
                <a:solidFill>
                  <a:srgbClr val="212D45"/>
                </a:solidFill>
                <a:effectLst/>
                <a:latin typeface="Montserrat" panose="00000500000000000000" pitchFamily="2" charset="0"/>
              </a:rPr>
              <a:t>Also, 2048 H800 cost between </a:t>
            </a:r>
            <a:r>
              <a:rPr lang="en-US" b="0" i="0" dirty="0">
                <a:solidFill>
                  <a:srgbClr val="212D45"/>
                </a:solidFill>
                <a:effectLst/>
                <a:highlight>
                  <a:srgbClr val="FFFF00"/>
                </a:highlight>
                <a:latin typeface="Montserrat" panose="00000500000000000000" pitchFamily="2" charset="0"/>
              </a:rPr>
              <a:t>$50-100M</a:t>
            </a:r>
            <a:r>
              <a:rPr lang="en-US" b="0" i="0" dirty="0">
                <a:solidFill>
                  <a:srgbClr val="212D45"/>
                </a:solidFill>
                <a:effectLst/>
                <a:latin typeface="Montserrat" panose="00000500000000000000" pitchFamily="2" charset="0"/>
              </a:rPr>
              <a:t>.</a:t>
            </a:r>
            <a:endParaRPr lang="tr-TR" dirty="0"/>
          </a:p>
        </p:txBody>
      </p:sp>
      <p:sp>
        <p:nvSpPr>
          <p:cNvPr id="4" name="Footer Placeholder 3">
            <a:extLst>
              <a:ext uri="{FF2B5EF4-FFF2-40B4-BE49-F238E27FC236}">
                <a16:creationId xmlns:a16="http://schemas.microsoft.com/office/drawing/2014/main" id="{622880EE-25FB-6BAE-67B0-FEB7DF516E04}"/>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a:extLst>
              <a:ext uri="{FF2B5EF4-FFF2-40B4-BE49-F238E27FC236}">
                <a16:creationId xmlns:a16="http://schemas.microsoft.com/office/drawing/2014/main" id="{A2E623C2-A79A-BAF8-5094-8DAA3CCC989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
        <p:nvSpPr>
          <p:cNvPr id="7" name="TextBox 6">
            <a:extLst>
              <a:ext uri="{FF2B5EF4-FFF2-40B4-BE49-F238E27FC236}">
                <a16:creationId xmlns:a16="http://schemas.microsoft.com/office/drawing/2014/main" id="{9AB70F44-60AB-8B8B-9FE7-8DED1371AA6E}"/>
              </a:ext>
            </a:extLst>
          </p:cNvPr>
          <p:cNvSpPr txBox="1"/>
          <p:nvPr/>
        </p:nvSpPr>
        <p:spPr>
          <a:xfrm>
            <a:off x="1110343" y="5816215"/>
            <a:ext cx="803365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Arial"/>
                <a:ea typeface="+mn-ea"/>
                <a:cs typeface="Arial"/>
              </a:rPr>
              <a:t>https://therecursive.com/martin-vechev-of-insait-deepseek-6m-cost-of-training-is-misleading/</a:t>
            </a:r>
          </a:p>
        </p:txBody>
      </p:sp>
    </p:spTree>
    <p:extLst>
      <p:ext uri="{BB962C8B-B14F-4D97-AF65-F5344CB8AC3E}">
        <p14:creationId xmlns:p14="http://schemas.microsoft.com/office/powerpoint/2010/main" val="2043059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8BA0-E3F0-B1DF-B5CA-4BC0EBD20C0B}"/>
              </a:ext>
            </a:extLst>
          </p:cNvPr>
          <p:cNvSpPr>
            <a:spLocks noGrp="1"/>
          </p:cNvSpPr>
          <p:nvPr>
            <p:ph type="title"/>
          </p:nvPr>
        </p:nvSpPr>
        <p:spPr/>
        <p:txBody>
          <a:bodyPr/>
          <a:lstStyle/>
          <a:p>
            <a:r>
              <a:rPr lang="tr-TR" dirty="0"/>
              <a:t>AI </a:t>
            </a:r>
            <a:r>
              <a:rPr lang="tr-TR" dirty="0" err="1"/>
              <a:t>Arms</a:t>
            </a:r>
            <a:r>
              <a:rPr lang="tr-TR" dirty="0"/>
              <a:t> </a:t>
            </a:r>
            <a:r>
              <a:rPr lang="tr-TR" dirty="0" err="1"/>
              <a:t>Race</a:t>
            </a:r>
            <a:endParaRPr lang="tr-TR" dirty="0"/>
          </a:p>
        </p:txBody>
      </p:sp>
      <p:sp>
        <p:nvSpPr>
          <p:cNvPr id="5" name="Slide Number Placeholder 4">
            <a:extLst>
              <a:ext uri="{FF2B5EF4-FFF2-40B4-BE49-F238E27FC236}">
                <a16:creationId xmlns:a16="http://schemas.microsoft.com/office/drawing/2014/main" id="{2AF9E6FA-C7CD-4DA6-6F20-706531C5D11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181C8-006E-4804-BAD8-B2379D1B1B5D}" type="slidenum">
              <a:rPr kumimoji="0" lang="en-US" altLang="en-US" sz="105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1050" b="0" i="0" u="none" strike="noStrike" kern="1200" cap="none" spc="0" normalizeH="0" baseline="0" noProof="0">
              <a:ln>
                <a:noFill/>
              </a:ln>
              <a:solidFill>
                <a:srgbClr val="000000"/>
              </a:solidFill>
              <a:effectLst/>
              <a:uLnTx/>
              <a:uFillTx/>
              <a:latin typeface="Arial"/>
              <a:ea typeface="+mn-ea"/>
              <a:cs typeface="Arial"/>
            </a:endParaRPr>
          </a:p>
        </p:txBody>
      </p:sp>
      <p:sp>
        <p:nvSpPr>
          <p:cNvPr id="7" name="TextBox 6">
            <a:extLst>
              <a:ext uri="{FF2B5EF4-FFF2-40B4-BE49-F238E27FC236}">
                <a16:creationId xmlns:a16="http://schemas.microsoft.com/office/drawing/2014/main" id="{8B32D834-5B00-2D48-48DF-BC6C83606436}"/>
              </a:ext>
            </a:extLst>
          </p:cNvPr>
          <p:cNvSpPr txBox="1"/>
          <p:nvPr/>
        </p:nvSpPr>
        <p:spPr>
          <a:xfrm>
            <a:off x="371790" y="1288761"/>
            <a:ext cx="8068826"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err="1">
                <a:ln>
                  <a:noFill/>
                </a:ln>
                <a:solidFill>
                  <a:srgbClr val="434445"/>
                </a:solidFill>
                <a:effectLst/>
                <a:uLnTx/>
                <a:uFillTx/>
                <a:latin typeface="Roboto" panose="02000000000000000000" pitchFamily="2" charset="0"/>
                <a:ea typeface="+mn-ea"/>
                <a:cs typeface="Arial"/>
              </a:rPr>
              <a:t>Demis</a:t>
            </a:r>
            <a:r>
              <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a:t>
            </a:r>
            <a:r>
              <a:rPr kumimoji="0" lang="tr-TR" sz="1800" b="0" i="0" u="none" strike="noStrike" kern="1200" cap="none" spc="0" normalizeH="0" baseline="0" noProof="0" dirty="0" err="1">
                <a:ln>
                  <a:noFill/>
                </a:ln>
                <a:solidFill>
                  <a:srgbClr val="434445"/>
                </a:solidFill>
                <a:effectLst/>
                <a:uLnTx/>
                <a:uFillTx/>
                <a:latin typeface="Roboto" panose="02000000000000000000" pitchFamily="2" charset="0"/>
                <a:ea typeface="+mn-ea"/>
                <a:cs typeface="Arial"/>
              </a:rPr>
              <a:t>Hassabis</a:t>
            </a:r>
            <a:r>
              <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a:t>
            </a:r>
            <a:r>
              <a:rPr kumimoji="0" lang="tr-TR" sz="1800" b="0" i="0" u="none" strike="noStrike" kern="1200" cap="none" spc="0" normalizeH="0" baseline="0" noProof="0" dirty="0" err="1">
                <a:ln>
                  <a:noFill/>
                </a:ln>
                <a:solidFill>
                  <a:srgbClr val="434445"/>
                </a:solidFill>
                <a:effectLst/>
                <a:uLnTx/>
                <a:uFillTx/>
                <a:latin typeface="Roboto" panose="02000000000000000000" pitchFamily="2" charset="0"/>
                <a:ea typeface="+mn-ea"/>
                <a:cs typeface="Arial"/>
              </a:rPr>
              <a:t>Google’s</a:t>
            </a:r>
            <a:r>
              <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a:t>
            </a:r>
            <a:r>
              <a:rPr kumimoji="0" lang="tr-TR" sz="1800" b="0" i="0" u="none" strike="noStrike" kern="1200" cap="none" spc="0" normalizeH="0" baseline="0" noProof="0" dirty="0" err="1">
                <a:ln>
                  <a:noFill/>
                </a:ln>
                <a:solidFill>
                  <a:srgbClr val="434445"/>
                </a:solidFill>
                <a:effectLst/>
                <a:uLnTx/>
                <a:uFillTx/>
                <a:latin typeface="Roboto" panose="02000000000000000000" pitchFamily="2" charset="0"/>
                <a:ea typeface="+mn-ea"/>
                <a:cs typeface="Arial"/>
              </a:rPr>
              <a:t>artificial</a:t>
            </a:r>
            <a:r>
              <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a:t>
            </a:r>
            <a:r>
              <a:rPr kumimoji="0" lang="tr-TR" sz="1800" b="0" i="0" u="none" strike="noStrike" kern="1200" cap="none" spc="0" normalizeH="0" baseline="0" noProof="0" dirty="0" err="1">
                <a:ln>
                  <a:noFill/>
                </a:ln>
                <a:solidFill>
                  <a:srgbClr val="434445"/>
                </a:solidFill>
                <a:effectLst/>
                <a:uLnTx/>
                <a:uFillTx/>
                <a:latin typeface="Roboto" panose="02000000000000000000" pitchFamily="2" charset="0"/>
                <a:ea typeface="+mn-ea"/>
                <a:cs typeface="Arial"/>
              </a:rPr>
              <a:t>intelligence</a:t>
            </a:r>
            <a:r>
              <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(AI) </a:t>
            </a:r>
            <a:r>
              <a:rPr kumimoji="0" lang="tr-TR" sz="1800" b="0" i="0" u="none" strike="noStrike" kern="1200" cap="none" spc="0" normalizeH="0" baseline="0" noProof="0" dirty="0" err="1">
                <a:ln>
                  <a:noFill/>
                </a:ln>
                <a:solidFill>
                  <a:srgbClr val="434445"/>
                </a:solidFill>
                <a:effectLst/>
                <a:uLnTx/>
                <a:uFillTx/>
                <a:latin typeface="Roboto" panose="02000000000000000000" pitchFamily="2" charset="0"/>
                <a:ea typeface="+mn-ea"/>
                <a:cs typeface="Arial"/>
              </a:rPr>
              <a:t>chief</a:t>
            </a:r>
            <a:r>
              <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In an interview with Bloomberg Television, Hassabis, who leads Google’s DeepMind, called the idea that the Chinese startup spent so little to develop an AI system that rivals American tech giants “exaggerated and a </a:t>
            </a:r>
            <a:r>
              <a:rPr kumimoji="0" lang="en-US" sz="1800" b="0" i="0" u="none" strike="noStrike" kern="1200" cap="none" spc="0" normalizeH="0" baseline="0" noProof="0" dirty="0">
                <a:ln>
                  <a:noFill/>
                </a:ln>
                <a:solidFill>
                  <a:srgbClr val="434445"/>
                </a:solidFill>
                <a:effectLst/>
                <a:highlight>
                  <a:srgbClr val="FFFF00"/>
                </a:highlight>
                <a:uLnTx/>
                <a:uFillTx/>
                <a:latin typeface="Roboto" panose="02000000000000000000" pitchFamily="2" charset="0"/>
                <a:ea typeface="+mn-ea"/>
                <a:cs typeface="Arial"/>
              </a:rPr>
              <a:t>little bit misleading.”</a:t>
            </a:r>
            <a:endParaRPr kumimoji="0" lang="tr-TR" sz="1800" b="0" i="0" u="none" strike="noStrike" kern="1200" cap="none" spc="0" normalizeH="0" baseline="0" noProof="0" dirty="0">
              <a:ln>
                <a:noFill/>
              </a:ln>
              <a:solidFill>
                <a:srgbClr val="434445"/>
              </a:solidFill>
              <a:effectLst/>
              <a:highlight>
                <a:srgbClr val="FFFF00"/>
              </a:highlight>
              <a:uLnTx/>
              <a:uFillTx/>
              <a:latin typeface="Roboto" panose="02000000000000000000" pitchFamily="2" charset="0"/>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His comments come at a time when, as PYMNTS wrote last week, the “</a:t>
            </a:r>
            <a:r>
              <a:rPr kumimoji="0" lang="en-US" sz="1800" b="0" i="0" u="none" strike="noStrike" kern="1200" cap="none" spc="0" normalizeH="0" baseline="0" noProof="0" dirty="0">
                <a:ln>
                  <a:noFill/>
                </a:ln>
                <a:solidFill>
                  <a:srgbClr val="434445"/>
                </a:solidFill>
                <a:effectLst/>
                <a:highlight>
                  <a:srgbClr val="00FFFF"/>
                </a:highlight>
                <a:uLnTx/>
                <a:uFillTx/>
                <a:latin typeface="Roboto" panose="02000000000000000000" pitchFamily="2" charset="0"/>
                <a:ea typeface="+mn-ea"/>
                <a:cs typeface="Arial"/>
              </a:rPr>
              <a:t>AI arms race is getting pricey</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with Google, Meta Microsoft and Amazon planning to collectively spend at least </a:t>
            </a:r>
            <a:r>
              <a:rPr kumimoji="0" lang="en-US" sz="1800" b="0" i="0" u="none" strike="noStrike" kern="1200" cap="none" spc="0" normalizeH="0" baseline="0" noProof="0" dirty="0">
                <a:ln>
                  <a:noFill/>
                </a:ln>
                <a:solidFill>
                  <a:srgbClr val="1E65C9"/>
                </a:solidFill>
                <a:effectLst/>
                <a:uLnTx/>
                <a:uFillTx/>
                <a:latin typeface="Roboto" panose="02000000000000000000" pitchFamily="2" charset="0"/>
                <a:ea typeface="+mn-ea"/>
                <a:cs typeface="Arial"/>
              </a:rPr>
              <a:t>$320 billion</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on capital expenditures in 2025, the bulk of it for AI.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34445"/>
                </a:solidFill>
                <a:effectLst/>
                <a:highlight>
                  <a:srgbClr val="FFFF00"/>
                </a:highlight>
                <a:uLnTx/>
                <a:uFillTx/>
                <a:latin typeface="Roboto" panose="02000000000000000000" pitchFamily="2" charset="0"/>
                <a:ea typeface="+mn-ea"/>
                <a:cs typeface="Arial"/>
              </a:rPr>
              <a:t>Meta’s</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budget for capital expenditures could reach as high as </a:t>
            </a:r>
            <a:r>
              <a:rPr kumimoji="0" lang="en-US" sz="1800" b="0" i="0" u="none" strike="noStrike" kern="1200" cap="none" spc="0" normalizeH="0" baseline="0" noProof="0" dirty="0">
                <a:ln>
                  <a:noFill/>
                </a:ln>
                <a:solidFill>
                  <a:srgbClr val="434445"/>
                </a:solidFill>
                <a:effectLst/>
                <a:highlight>
                  <a:srgbClr val="FFFF00"/>
                </a:highlight>
                <a:uLnTx/>
                <a:uFillTx/>
                <a:latin typeface="Roboto" panose="02000000000000000000" pitchFamily="2" charset="0"/>
                <a:ea typeface="+mn-ea"/>
                <a:cs typeface="Arial"/>
              </a:rPr>
              <a:t>$65 billion</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a:t>
            </a:r>
            <a:endPar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while </a:t>
            </a:r>
            <a:r>
              <a:rPr kumimoji="0" lang="en-US" sz="1800" b="0" i="0" u="none" strike="noStrike" kern="1200" cap="none" spc="0" normalizeH="0" baseline="0" noProof="0" dirty="0">
                <a:ln>
                  <a:noFill/>
                </a:ln>
                <a:solidFill>
                  <a:srgbClr val="434445"/>
                </a:solidFill>
                <a:effectLst/>
                <a:highlight>
                  <a:srgbClr val="00FF00"/>
                </a:highlight>
                <a:uLnTx/>
                <a:uFillTx/>
                <a:latin typeface="Roboto" panose="02000000000000000000" pitchFamily="2" charset="0"/>
                <a:ea typeface="+mn-ea"/>
                <a:cs typeface="Arial"/>
              </a:rPr>
              <a:t>Google</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has set aside </a:t>
            </a:r>
            <a:r>
              <a:rPr kumimoji="0" lang="en-US" sz="1800" b="0" i="0" u="none" strike="noStrike" kern="1200" cap="none" spc="0" normalizeH="0" baseline="0" noProof="0" dirty="0">
                <a:ln>
                  <a:noFill/>
                </a:ln>
                <a:solidFill>
                  <a:srgbClr val="434445"/>
                </a:solidFill>
                <a:effectLst/>
                <a:highlight>
                  <a:srgbClr val="00FF00"/>
                </a:highlight>
                <a:uLnTx/>
                <a:uFillTx/>
                <a:latin typeface="Roboto" panose="02000000000000000000" pitchFamily="2" charset="0"/>
                <a:ea typeface="+mn-ea"/>
                <a:cs typeface="Arial"/>
              </a:rPr>
              <a:t>$75 billion</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primarily for data centers, servers and networking infrastructure. </a:t>
            </a:r>
            <a:endPar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34445"/>
                </a:solidFill>
                <a:effectLst/>
                <a:highlight>
                  <a:srgbClr val="C0C0C0"/>
                </a:highlight>
                <a:uLnTx/>
                <a:uFillTx/>
                <a:latin typeface="Roboto" panose="02000000000000000000" pitchFamily="2" charset="0"/>
                <a:ea typeface="+mn-ea"/>
                <a:cs typeface="Arial"/>
              </a:rPr>
              <a:t>Amazon</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projects it will spend </a:t>
            </a:r>
            <a:r>
              <a:rPr kumimoji="0" lang="en-US" sz="1800" b="0" i="0" u="none" strike="noStrike" kern="1200" cap="none" spc="0" normalizeH="0" baseline="0" noProof="0" dirty="0">
                <a:ln>
                  <a:noFill/>
                </a:ln>
                <a:solidFill>
                  <a:srgbClr val="434445"/>
                </a:solidFill>
                <a:effectLst/>
                <a:highlight>
                  <a:srgbClr val="C0C0C0"/>
                </a:highlight>
                <a:uLnTx/>
                <a:uFillTx/>
                <a:latin typeface="Roboto" panose="02000000000000000000" pitchFamily="2" charset="0"/>
                <a:ea typeface="+mn-ea"/>
                <a:cs typeface="Arial"/>
              </a:rPr>
              <a:t>$100 billion</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 </a:t>
            </a:r>
            <a:endParaRPr kumimoji="0" lang="tr-TR"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while </a:t>
            </a:r>
            <a:r>
              <a:rPr kumimoji="0" lang="en-US" sz="1800" b="0" i="0" u="none" strike="noStrike" kern="1200" cap="none" spc="0" normalizeH="0" baseline="0" noProof="0" dirty="0">
                <a:ln>
                  <a:noFill/>
                </a:ln>
                <a:solidFill>
                  <a:srgbClr val="434445"/>
                </a:solidFill>
                <a:effectLst/>
                <a:highlight>
                  <a:srgbClr val="FFFF00"/>
                </a:highlight>
                <a:uLnTx/>
                <a:uFillTx/>
                <a:latin typeface="Roboto" panose="02000000000000000000" pitchFamily="2" charset="0"/>
                <a:ea typeface="+mn-ea"/>
                <a:cs typeface="Arial"/>
              </a:rPr>
              <a:t>Microsoft </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is booking </a:t>
            </a:r>
            <a:r>
              <a:rPr kumimoji="0" lang="en-US" sz="1800" b="0" i="0" u="none" strike="noStrike" kern="1200" cap="none" spc="0" normalizeH="0" baseline="0" noProof="0" dirty="0">
                <a:ln>
                  <a:noFill/>
                </a:ln>
                <a:solidFill>
                  <a:srgbClr val="434445"/>
                </a:solidFill>
                <a:effectLst/>
                <a:highlight>
                  <a:srgbClr val="FFFF00"/>
                </a:highlight>
                <a:uLnTx/>
                <a:uFillTx/>
                <a:latin typeface="Roboto" panose="02000000000000000000" pitchFamily="2" charset="0"/>
                <a:ea typeface="+mn-ea"/>
                <a:cs typeface="Arial"/>
              </a:rPr>
              <a:t>$80 billion </a:t>
            </a:r>
            <a:r>
              <a:rPr kumimoji="0" lang="en-US" sz="1800" b="0" i="0" u="none" strike="noStrike" kern="1200" cap="none" spc="0" normalizeH="0" baseline="0" noProof="0" dirty="0">
                <a:ln>
                  <a:noFill/>
                </a:ln>
                <a:solidFill>
                  <a:srgbClr val="434445"/>
                </a:solidFill>
                <a:effectLst/>
                <a:uLnTx/>
                <a:uFillTx/>
                <a:latin typeface="Roboto" panose="02000000000000000000" pitchFamily="2" charset="0"/>
                <a:ea typeface="+mn-ea"/>
                <a:cs typeface="Arial"/>
              </a:rPr>
              <a:t>to construct data centers, train AI models and launch AI and cloud-based applications.</a:t>
            </a:r>
          </a:p>
        </p:txBody>
      </p:sp>
      <p:sp>
        <p:nvSpPr>
          <p:cNvPr id="11" name="TextBox 10">
            <a:extLst>
              <a:ext uri="{FF2B5EF4-FFF2-40B4-BE49-F238E27FC236}">
                <a16:creationId xmlns:a16="http://schemas.microsoft.com/office/drawing/2014/main" id="{96C60E67-DD4C-2439-343F-0C95EAECE050}"/>
              </a:ext>
            </a:extLst>
          </p:cNvPr>
          <p:cNvSpPr txBox="1"/>
          <p:nvPr/>
        </p:nvSpPr>
        <p:spPr>
          <a:xfrm>
            <a:off x="2209800" y="6276401"/>
            <a:ext cx="4572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a:ea typeface="+mn-ea"/>
                <a:cs typeface="Arial"/>
              </a:rPr>
              <a:t>https://www.pymnts.com/artificial-intelligence-2/2025/google-ai-head-reports-of-deepseeks-low-costs-are-misleading/</a:t>
            </a:r>
          </a:p>
        </p:txBody>
      </p:sp>
    </p:spTree>
    <p:extLst>
      <p:ext uri="{BB962C8B-B14F-4D97-AF65-F5344CB8AC3E}">
        <p14:creationId xmlns:p14="http://schemas.microsoft.com/office/powerpoint/2010/main" val="2692214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15B-A847-C993-0085-00C4E840B3BB}"/>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50358FD9-3104-07A8-9DBE-DD7A0723FF13}"/>
              </a:ext>
            </a:extLst>
          </p:cNvPr>
          <p:cNvSpPr>
            <a:spLocks noGrp="1"/>
          </p:cNvSpPr>
          <p:nvPr>
            <p:ph idx="1"/>
          </p:nvPr>
        </p:nvSpPr>
        <p:spPr/>
        <p:txBody>
          <a:bodyPr/>
          <a:lstStyle/>
          <a:p>
            <a:pPr marL="0" indent="0" algn="ctr">
              <a:buNone/>
            </a:pPr>
            <a:endParaRPr lang="tr-TR" sz="4400" dirty="0"/>
          </a:p>
          <a:p>
            <a:pPr marL="0" indent="0" algn="ctr">
              <a:buNone/>
            </a:pPr>
            <a:r>
              <a:rPr lang="tr-TR" sz="4400" b="1" dirty="0" err="1"/>
              <a:t>LLMs</a:t>
            </a:r>
            <a:r>
              <a:rPr lang="tr-TR" sz="4400" b="1" dirty="0"/>
              <a:t> </a:t>
            </a:r>
          </a:p>
          <a:p>
            <a:pPr marL="0" indent="0" algn="ctr">
              <a:buNone/>
            </a:pPr>
            <a:r>
              <a:rPr lang="tr-TR" sz="4400" b="1" dirty="0"/>
              <a:t>in </a:t>
            </a:r>
          </a:p>
          <a:p>
            <a:pPr marL="0" indent="0" algn="ctr">
              <a:buNone/>
            </a:pPr>
            <a:r>
              <a:rPr lang="tr-TR" sz="4400" b="1" dirty="0" err="1"/>
              <a:t>Medicine</a:t>
            </a:r>
            <a:r>
              <a:rPr lang="tr-TR" sz="4400" b="1" dirty="0"/>
              <a:t>/Healthcare</a:t>
            </a:r>
          </a:p>
        </p:txBody>
      </p:sp>
      <p:sp>
        <p:nvSpPr>
          <p:cNvPr id="5" name="Slide Number Placeholder 4">
            <a:extLst>
              <a:ext uri="{FF2B5EF4-FFF2-40B4-BE49-F238E27FC236}">
                <a16:creationId xmlns:a16="http://schemas.microsoft.com/office/drawing/2014/main" id="{C22182E5-9284-AB48-72AE-62A8B8824E48}"/>
              </a:ext>
            </a:extLst>
          </p:cNvPr>
          <p:cNvSpPr>
            <a:spLocks noGrp="1"/>
          </p:cNvSpPr>
          <p:nvPr>
            <p:ph type="sldNum" sz="quarter" idx="11"/>
          </p:nvPr>
        </p:nvSpPr>
        <p:spPr/>
        <p:txBody>
          <a:bodyPr/>
          <a:lstStyle/>
          <a:p>
            <a:pPr>
              <a:defRPr/>
            </a:pPr>
            <a:fld id="{62B181C8-006E-4804-BAD8-B2379D1B1B5D}" type="slidenum">
              <a:rPr lang="en-US" altLang="en-US" smtClean="0"/>
              <a:pPr>
                <a:defRPr/>
              </a:pPr>
              <a:t>46</a:t>
            </a:fld>
            <a:endParaRPr lang="en-US" altLang="en-US"/>
          </a:p>
        </p:txBody>
      </p:sp>
    </p:spTree>
    <p:extLst>
      <p:ext uri="{BB962C8B-B14F-4D97-AF65-F5344CB8AC3E}">
        <p14:creationId xmlns:p14="http://schemas.microsoft.com/office/powerpoint/2010/main" val="3324791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E112-C959-C57B-0BAB-83B533A9780B}"/>
              </a:ext>
            </a:extLst>
          </p:cNvPr>
          <p:cNvSpPr>
            <a:spLocks noGrp="1"/>
          </p:cNvSpPr>
          <p:nvPr>
            <p:ph type="title"/>
          </p:nvPr>
        </p:nvSpPr>
        <p:spPr/>
        <p:txBody>
          <a:bodyPr/>
          <a:lstStyle/>
          <a:p>
            <a:r>
              <a:rPr lang="tr-TR" b="1" dirty="0" err="1"/>
              <a:t>What</a:t>
            </a:r>
            <a:r>
              <a:rPr lang="tr-TR" b="1" dirty="0"/>
              <a:t> </a:t>
            </a:r>
            <a:r>
              <a:rPr lang="tr-TR" b="1" dirty="0" err="1"/>
              <a:t>Are</a:t>
            </a:r>
            <a:r>
              <a:rPr lang="tr-TR" b="1" dirty="0"/>
              <a:t> </a:t>
            </a:r>
            <a:r>
              <a:rPr lang="tr-TR" b="1" dirty="0" err="1"/>
              <a:t>Medical</a:t>
            </a:r>
            <a:r>
              <a:rPr lang="tr-TR" b="1" dirty="0"/>
              <a:t> </a:t>
            </a:r>
            <a:r>
              <a:rPr lang="tr-TR" b="1" dirty="0" err="1"/>
              <a:t>LLMs</a:t>
            </a:r>
            <a:r>
              <a:rPr lang="tr-TR" b="1" dirty="0"/>
              <a:t>?</a:t>
            </a:r>
            <a:endParaRPr lang="tr-TR" dirty="0"/>
          </a:p>
        </p:txBody>
      </p:sp>
      <p:sp>
        <p:nvSpPr>
          <p:cNvPr id="3" name="Content Placeholder 2">
            <a:extLst>
              <a:ext uri="{FF2B5EF4-FFF2-40B4-BE49-F238E27FC236}">
                <a16:creationId xmlns:a16="http://schemas.microsoft.com/office/drawing/2014/main" id="{C022110E-83AB-90DE-3358-4D4E201DE072}"/>
              </a:ext>
            </a:extLst>
          </p:cNvPr>
          <p:cNvSpPr>
            <a:spLocks noGrp="1"/>
          </p:cNvSpPr>
          <p:nvPr>
            <p:ph idx="1"/>
          </p:nvPr>
        </p:nvSpPr>
        <p:spPr/>
        <p:txBody>
          <a:bodyPr/>
          <a:lstStyle/>
          <a:p>
            <a:r>
              <a:rPr lang="en-US" dirty="0"/>
              <a:t>Specialized large language </a:t>
            </a:r>
            <a:r>
              <a:rPr lang="en-US" dirty="0">
                <a:highlight>
                  <a:srgbClr val="FFFF00"/>
                </a:highlight>
              </a:rPr>
              <a:t>models trained on medical data</a:t>
            </a:r>
            <a:r>
              <a:rPr lang="en-US" dirty="0"/>
              <a:t> to assist in healthcare tasks.</a:t>
            </a:r>
            <a:endParaRPr lang="tr-TR" dirty="0"/>
          </a:p>
          <a:p>
            <a:pPr rtl="0">
              <a:buFont typeface="Arial" panose="020B0604020202020204" pitchFamily="34" charset="0"/>
              <a:buChar char="•"/>
            </a:pPr>
            <a:r>
              <a:rPr lang="en-US" b="1" dirty="0"/>
              <a:t>Key Features</a:t>
            </a:r>
            <a:r>
              <a:rPr lang="en-US" dirty="0"/>
              <a:t>:</a:t>
            </a:r>
          </a:p>
          <a:p>
            <a:pPr marL="742950" lvl="1" indent="-285750" rtl="0">
              <a:buFont typeface="Arial" panose="020B0604020202020204" pitchFamily="34" charset="0"/>
              <a:buChar char="•"/>
            </a:pPr>
            <a:r>
              <a:rPr lang="en-US" dirty="0"/>
              <a:t>Understand and generate human-like text.</a:t>
            </a:r>
          </a:p>
          <a:p>
            <a:pPr marL="742950" lvl="1" indent="-285750" rtl="0">
              <a:buFont typeface="Arial" panose="020B0604020202020204" pitchFamily="34" charset="0"/>
              <a:buChar char="•"/>
            </a:pPr>
            <a:r>
              <a:rPr lang="en-US" dirty="0"/>
              <a:t>Trained on medical literature, clinical notes, and health records.</a:t>
            </a:r>
          </a:p>
          <a:p>
            <a:pPr marL="742950" lvl="1" indent="-285750" rtl="0">
              <a:buFont typeface="Arial" panose="020B0604020202020204" pitchFamily="34" charset="0"/>
              <a:buChar char="•"/>
            </a:pPr>
            <a:r>
              <a:rPr lang="en-US" dirty="0"/>
              <a:t>Designed for tasks like diagnosis support, patient interaction, and research.</a:t>
            </a:r>
          </a:p>
          <a:p>
            <a:pPr rtl="0">
              <a:buFont typeface="Arial" panose="020B0604020202020204" pitchFamily="34" charset="0"/>
              <a:buChar char="•"/>
            </a:pPr>
            <a:r>
              <a:rPr lang="en-US" b="1" dirty="0"/>
              <a:t>Examples</a:t>
            </a:r>
            <a:r>
              <a:rPr lang="en-US" dirty="0"/>
              <a:t>:</a:t>
            </a:r>
            <a:endParaRPr lang="tr-TR" dirty="0"/>
          </a:p>
          <a:p>
            <a:pPr marL="400050" lvl="1" indent="0">
              <a:spcBef>
                <a:spcPct val="0"/>
              </a:spcBef>
              <a:buFontTx/>
              <a:buChar char="•"/>
            </a:pP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BioGPT</a:t>
            </a:r>
            <a:r>
              <a:rPr kumimoji="0" lang="tr-TR" altLang="tr-TR" b="0" i="0" u="none" strike="noStrike" cap="none" normalizeH="0" baseline="0" dirty="0">
                <a:ln>
                  <a:noFill/>
                </a:ln>
                <a:solidFill>
                  <a:schemeClr val="tx1"/>
                </a:solidFill>
                <a:effectLst/>
                <a:latin typeface="Arial" panose="020B0604020202020204" pitchFamily="34" charset="0"/>
              </a:rPr>
              <a:t> (Microsoft)</a:t>
            </a:r>
          </a:p>
          <a:p>
            <a:pPr marL="400050" lvl="1" indent="0">
              <a:spcBef>
                <a:spcPct val="0"/>
              </a:spcBef>
              <a:buFontTx/>
              <a:buChar char="•"/>
            </a:pP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Med-PaLM</a:t>
            </a:r>
            <a:r>
              <a:rPr kumimoji="0" lang="tr-TR" altLang="tr-TR" b="0" i="0" u="none" strike="noStrike" cap="none" normalizeH="0" baseline="0" dirty="0">
                <a:ln>
                  <a:noFill/>
                </a:ln>
                <a:solidFill>
                  <a:schemeClr val="tx1"/>
                </a:solidFill>
                <a:effectLst/>
                <a:latin typeface="Arial" panose="020B0604020202020204" pitchFamily="34" charset="0"/>
              </a:rPr>
              <a:t> / </a:t>
            </a:r>
            <a:r>
              <a:rPr kumimoji="0" lang="tr-TR" altLang="tr-TR" b="0" i="0" u="none" strike="noStrike" cap="none" normalizeH="0" baseline="0" dirty="0" err="1">
                <a:ln>
                  <a:noFill/>
                </a:ln>
                <a:solidFill>
                  <a:schemeClr val="tx1"/>
                </a:solidFill>
                <a:effectLst/>
                <a:latin typeface="Arial" panose="020B0604020202020204" pitchFamily="34" charset="0"/>
              </a:rPr>
              <a:t>Med-PaLM</a:t>
            </a:r>
            <a:r>
              <a:rPr kumimoji="0" lang="tr-TR" altLang="tr-TR" b="0" i="0" u="none" strike="noStrike" cap="none" normalizeH="0" baseline="0" dirty="0">
                <a:ln>
                  <a:noFill/>
                </a:ln>
                <a:solidFill>
                  <a:schemeClr val="tx1"/>
                </a:solidFill>
                <a:effectLst/>
                <a:latin typeface="Arial" panose="020B0604020202020204" pitchFamily="34" charset="0"/>
              </a:rPr>
              <a:t> 2 (Google)</a:t>
            </a:r>
          </a:p>
          <a:p>
            <a:pPr marL="400050" lvl="1" indent="0">
              <a:spcBef>
                <a:spcPct val="0"/>
              </a:spcBef>
              <a:buFontTx/>
              <a:buChar char="•"/>
            </a:pP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ClinicalBERT</a:t>
            </a:r>
            <a:endParaRPr kumimoji="0" lang="tr-TR" altLang="tr-TR" b="0" i="0" u="none" strike="noStrike" cap="none" normalizeH="0" baseline="0" dirty="0">
              <a:ln>
                <a:noFill/>
              </a:ln>
              <a:solidFill>
                <a:schemeClr val="tx1"/>
              </a:solidFill>
              <a:effectLst/>
              <a:latin typeface="Arial" panose="020B0604020202020204" pitchFamily="34" charset="0"/>
            </a:endParaRPr>
          </a:p>
          <a:p>
            <a:pPr marL="400050" lvl="1" indent="0">
              <a:spcBef>
                <a:spcPct val="0"/>
              </a:spcBef>
              <a:buFontTx/>
              <a:buChar char="•"/>
            </a:pP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GatorTron</a:t>
            </a:r>
            <a:endParaRPr kumimoji="0" lang="tr-TR" altLang="tr-TR" b="0" i="0" u="none" strike="noStrike" cap="none" normalizeH="0" baseline="0" dirty="0">
              <a:ln>
                <a:noFill/>
              </a:ln>
              <a:solidFill>
                <a:schemeClr val="tx1"/>
              </a:solidFill>
              <a:effectLst/>
              <a:latin typeface="Arial" panose="020B0604020202020204" pitchFamily="34" charset="0"/>
            </a:endParaRPr>
          </a:p>
          <a:p>
            <a:pPr marL="0" indent="0" rtl="0">
              <a:buNone/>
            </a:pPr>
            <a:endParaRPr lang="en-US" dirty="0"/>
          </a:p>
          <a:p>
            <a:endParaRPr lang="tr-TR" dirty="0"/>
          </a:p>
        </p:txBody>
      </p:sp>
      <p:sp>
        <p:nvSpPr>
          <p:cNvPr id="4" name="Footer Placeholder 3">
            <a:extLst>
              <a:ext uri="{FF2B5EF4-FFF2-40B4-BE49-F238E27FC236}">
                <a16:creationId xmlns:a16="http://schemas.microsoft.com/office/drawing/2014/main" id="{BF9FBF3F-81FB-965B-BE94-AFF7DA238FC2}"/>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8D2F285D-F63D-9621-2786-BA8EA3CF9C9E}"/>
              </a:ext>
            </a:extLst>
          </p:cNvPr>
          <p:cNvSpPr>
            <a:spLocks noGrp="1"/>
          </p:cNvSpPr>
          <p:nvPr>
            <p:ph type="sldNum" sz="quarter" idx="11"/>
          </p:nvPr>
        </p:nvSpPr>
        <p:spPr/>
        <p:txBody>
          <a:bodyPr/>
          <a:lstStyle/>
          <a:p>
            <a:pPr>
              <a:defRPr/>
            </a:pPr>
            <a:fld id="{62B181C8-006E-4804-BAD8-B2379D1B1B5D}" type="slidenum">
              <a:rPr lang="en-US" altLang="en-US" smtClean="0"/>
              <a:pPr>
                <a:defRPr/>
              </a:pPr>
              <a:t>47</a:t>
            </a:fld>
            <a:endParaRPr lang="en-US" altLang="en-US"/>
          </a:p>
        </p:txBody>
      </p:sp>
    </p:spTree>
    <p:extLst>
      <p:ext uri="{BB962C8B-B14F-4D97-AF65-F5344CB8AC3E}">
        <p14:creationId xmlns:p14="http://schemas.microsoft.com/office/powerpoint/2010/main" val="1610926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384F6-C61C-2BF4-615E-93B4AA68360E}"/>
              </a:ext>
            </a:extLst>
          </p:cNvPr>
          <p:cNvSpPr>
            <a:spLocks noGrp="1"/>
          </p:cNvSpPr>
          <p:nvPr>
            <p:ph type="title"/>
          </p:nvPr>
        </p:nvSpPr>
        <p:spPr/>
        <p:txBody>
          <a:bodyPr/>
          <a:lstStyle/>
          <a:p>
            <a:r>
              <a:rPr lang="en-US" dirty="0"/>
              <a:t>How Are Medical LLMs Built?</a:t>
            </a:r>
            <a:endParaRPr lang="tr-TR" dirty="0"/>
          </a:p>
        </p:txBody>
      </p:sp>
      <p:sp>
        <p:nvSpPr>
          <p:cNvPr id="3" name="Content Placeholder 2">
            <a:extLst>
              <a:ext uri="{FF2B5EF4-FFF2-40B4-BE49-F238E27FC236}">
                <a16:creationId xmlns:a16="http://schemas.microsoft.com/office/drawing/2014/main" id="{3EF2A0C8-3F28-B566-B1C1-3231FE272185}"/>
              </a:ext>
            </a:extLst>
          </p:cNvPr>
          <p:cNvSpPr>
            <a:spLocks noGrp="1"/>
          </p:cNvSpPr>
          <p:nvPr>
            <p:ph idx="1"/>
          </p:nvPr>
        </p:nvSpPr>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400" b="1" i="0" u="none" strike="noStrike" cap="none" normalizeH="0" baseline="0" dirty="0">
                <a:ln>
                  <a:noFill/>
                </a:ln>
                <a:solidFill>
                  <a:schemeClr val="tx1"/>
                </a:solidFill>
                <a:effectLst/>
                <a:latin typeface="Arial" panose="020B0604020202020204" pitchFamily="34" charset="0"/>
              </a:rPr>
              <a:t>   Base </a:t>
            </a:r>
            <a:r>
              <a:rPr kumimoji="0" lang="tr-TR" altLang="tr-TR" sz="2400" b="1" i="0" u="none" strike="noStrike" cap="none" normalizeH="0" baseline="0" dirty="0" err="1">
                <a:ln>
                  <a:noFill/>
                </a:ln>
                <a:solidFill>
                  <a:schemeClr val="tx1"/>
                </a:solidFill>
                <a:effectLst/>
                <a:latin typeface="Arial" panose="020B0604020202020204" pitchFamily="34" charset="0"/>
              </a:rPr>
              <a:t>Models</a:t>
            </a:r>
            <a:r>
              <a:rPr kumimoji="0" lang="tr-TR" altLang="tr-TR" sz="2400" b="0" i="0" u="none" strike="noStrike" cap="none" normalizeH="0" baseline="0" dirty="0">
                <a:ln>
                  <a:noFill/>
                </a:ln>
                <a:solidFill>
                  <a:schemeClr val="tx1"/>
                </a:solidFill>
                <a:effectLst/>
                <a:latin typeface="Arial" panose="020B0604020202020204" pitchFamily="34" charset="0"/>
              </a:rPr>
              <a:t>: GPT, BERT, </a:t>
            </a:r>
            <a:r>
              <a:rPr kumimoji="0" lang="tr-TR" altLang="tr-TR" sz="2400" b="0" i="0" u="none" strike="noStrike" cap="none" normalizeH="0" baseline="0" dirty="0" err="1">
                <a:ln>
                  <a:noFill/>
                </a:ln>
                <a:solidFill>
                  <a:schemeClr val="tx1"/>
                </a:solidFill>
                <a:effectLst/>
                <a:latin typeface="Arial" panose="020B0604020202020204" pitchFamily="34" charset="0"/>
              </a:rPr>
              <a:t>LLaMA</a:t>
            </a:r>
            <a:r>
              <a:rPr kumimoji="0" lang="tr-TR" altLang="tr-TR" sz="2400" b="0" i="0" u="none" strike="noStrike" cap="none" normalizeH="0" baseline="0" dirty="0">
                <a:ln>
                  <a:noFill/>
                </a:ln>
                <a:solidFill>
                  <a:schemeClr val="tx1"/>
                </a:solidFill>
                <a:effectLst/>
                <a:latin typeface="Arial" panose="020B0604020202020204" pitchFamily="34" charset="0"/>
              </a:rPr>
              <a:t>, </a:t>
            </a:r>
            <a:r>
              <a:rPr kumimoji="0" lang="tr-TR" altLang="tr-TR" sz="2400" b="0" i="0" u="none" strike="noStrike" cap="none" normalizeH="0" baseline="0" dirty="0" err="1">
                <a:ln>
                  <a:noFill/>
                </a:ln>
                <a:solidFill>
                  <a:schemeClr val="tx1"/>
                </a:solidFill>
                <a:effectLst/>
                <a:latin typeface="Arial" panose="020B0604020202020204" pitchFamily="34" charset="0"/>
              </a:rPr>
              <a:t>etc</a:t>
            </a:r>
            <a:r>
              <a:rPr kumimoji="0" lang="tr-TR" altLang="tr-TR" sz="2400" b="0" i="0" u="none" strike="noStrike" cap="none" normalizeH="0" baseline="0" dirty="0">
                <a:ln>
                  <a:noFill/>
                </a:ln>
                <a:solidFill>
                  <a:schemeClr val="tx1"/>
                </a:solidFill>
                <a:effectLst/>
                <a:latin typeface="Arial" panose="020B0604020202020204" pitchFamily="34" charset="0"/>
              </a:rPr>
              <a:t>.</a:t>
            </a:r>
          </a:p>
          <a:p>
            <a:pPr rtl="0">
              <a:buFont typeface="Arial" panose="020B0604020202020204" pitchFamily="34" charset="0"/>
              <a:buChar char="•"/>
            </a:pPr>
            <a:r>
              <a:rPr lang="tr-TR" b="1" dirty="0"/>
              <a:t>Training </a:t>
            </a:r>
            <a:r>
              <a:rPr lang="tr-TR" b="1" dirty="0" err="1"/>
              <a:t>Process</a:t>
            </a:r>
            <a:r>
              <a:rPr lang="tr-TR" dirty="0"/>
              <a:t>:</a:t>
            </a:r>
          </a:p>
          <a:p>
            <a:pPr lvl="1">
              <a:buFont typeface="Arial" panose="020B0604020202020204" pitchFamily="34" charset="0"/>
              <a:buChar char="•"/>
            </a:pPr>
            <a:r>
              <a:rPr lang="tr-TR" dirty="0"/>
              <a:t>Base </a:t>
            </a:r>
            <a:r>
              <a:rPr lang="tr-TR" dirty="0" err="1"/>
              <a:t>Models</a:t>
            </a:r>
            <a:r>
              <a:rPr lang="tr-TR" dirty="0"/>
              <a:t> </a:t>
            </a:r>
            <a:r>
              <a:rPr lang="tr-TR" dirty="0" err="1"/>
              <a:t>are</a:t>
            </a:r>
            <a:r>
              <a:rPr lang="tr-TR" dirty="0"/>
              <a:t> </a:t>
            </a:r>
            <a:r>
              <a:rPr lang="tr-TR" dirty="0" err="1"/>
              <a:t>Pre-trained</a:t>
            </a:r>
            <a:r>
              <a:rPr lang="tr-TR" dirty="0"/>
              <a:t> on general </a:t>
            </a:r>
            <a:r>
              <a:rPr lang="tr-TR" dirty="0" err="1"/>
              <a:t>text</a:t>
            </a:r>
            <a:r>
              <a:rPr lang="tr-TR" dirty="0"/>
              <a:t> (</a:t>
            </a:r>
            <a:r>
              <a:rPr lang="tr-TR" dirty="0" err="1"/>
              <a:t>e.g</a:t>
            </a:r>
            <a:r>
              <a:rPr lang="tr-TR" dirty="0"/>
              <a:t>., </a:t>
            </a:r>
            <a:r>
              <a:rPr lang="tr-TR" dirty="0" err="1"/>
              <a:t>books</a:t>
            </a:r>
            <a:r>
              <a:rPr lang="tr-TR" dirty="0"/>
              <a:t>, </a:t>
            </a:r>
            <a:r>
              <a:rPr lang="tr-TR" dirty="0" err="1"/>
              <a:t>websites</a:t>
            </a:r>
            <a:r>
              <a:rPr lang="tr-TR" dirty="0"/>
              <a:t>)</a:t>
            </a:r>
          </a:p>
          <a:p>
            <a:pPr lvl="1">
              <a:buFont typeface="Arial" panose="020B0604020202020204" pitchFamily="34" charset="0"/>
              <a:buChar char="•"/>
            </a:pPr>
            <a:r>
              <a:rPr kumimoji="0" lang="tr-TR" altLang="tr-TR" b="1" i="0" u="none" strike="noStrike" cap="none" normalizeH="0" baseline="0" dirty="0">
                <a:ln>
                  <a:noFill/>
                </a:ln>
                <a:solidFill>
                  <a:schemeClr val="tx1"/>
                </a:solidFill>
                <a:effectLst/>
                <a:latin typeface="Arial" panose="020B0604020202020204" pitchFamily="34" charset="0"/>
              </a:rPr>
              <a:t>Domain Adaptation</a:t>
            </a:r>
            <a:r>
              <a:rPr kumimoji="0" lang="tr-TR" altLang="tr-TR" b="0" i="0" u="none" strike="noStrike" cap="none" normalizeH="0" baseline="0" dirty="0">
                <a:ln>
                  <a:noFill/>
                </a:ln>
                <a:solidFill>
                  <a:schemeClr val="tx1"/>
                </a:solidFill>
                <a:effectLst/>
                <a:latin typeface="Arial" panose="020B0604020202020204" pitchFamily="34" charset="0"/>
              </a:rPr>
              <a:t>:</a:t>
            </a:r>
            <a:br>
              <a:rPr kumimoji="0" lang="tr-TR" altLang="tr-TR" b="0" i="0" u="none" strike="noStrike" cap="none" normalizeH="0" baseline="0" dirty="0">
                <a:ln>
                  <a:noFill/>
                </a:ln>
                <a:solidFill>
                  <a:schemeClr val="tx1"/>
                </a:solidFill>
                <a:effectLst/>
                <a:latin typeface="Arial" panose="020B0604020202020204" pitchFamily="34" charset="0"/>
              </a:rPr>
            </a:br>
            <a:r>
              <a:rPr kumimoji="0" lang="tr-TR" altLang="tr-TR" b="0" i="0" u="none" strike="noStrike" cap="none" normalizeH="0" baseline="0" dirty="0">
                <a:ln>
                  <a:noFill/>
                </a:ln>
                <a:solidFill>
                  <a:schemeClr val="tx1"/>
                </a:solidFill>
                <a:effectLst/>
                <a:latin typeface="Arial" panose="020B0604020202020204" pitchFamily="34" charset="0"/>
              </a:rPr>
              <a:t> </a:t>
            </a:r>
          </a:p>
          <a:p>
            <a:pPr lvl="2" indent="-285750">
              <a:buFont typeface="Arial" panose="020B0604020202020204" pitchFamily="34" charset="0"/>
              <a:buChar char="•"/>
            </a:pPr>
            <a:r>
              <a:rPr lang="tr-TR" dirty="0" err="1"/>
              <a:t>Fine-tuned</a:t>
            </a:r>
            <a:r>
              <a:rPr lang="tr-TR" dirty="0"/>
              <a:t> on </a:t>
            </a:r>
            <a:r>
              <a:rPr lang="tr-TR" dirty="0" err="1"/>
              <a:t>medical</a:t>
            </a:r>
            <a:r>
              <a:rPr lang="tr-TR" dirty="0"/>
              <a:t> </a:t>
            </a:r>
            <a:r>
              <a:rPr lang="tr-TR" dirty="0" err="1"/>
              <a:t>datasets</a:t>
            </a:r>
            <a:r>
              <a:rPr lang="tr-TR" dirty="0"/>
              <a:t> (</a:t>
            </a:r>
            <a:r>
              <a:rPr lang="tr-TR" dirty="0" err="1"/>
              <a:t>e.g</a:t>
            </a:r>
            <a:r>
              <a:rPr lang="tr-TR" dirty="0"/>
              <a:t>., </a:t>
            </a:r>
            <a:r>
              <a:rPr lang="tr-TR" dirty="0" err="1"/>
              <a:t>PubMed</a:t>
            </a:r>
            <a:r>
              <a:rPr lang="tr-TR" dirty="0"/>
              <a:t>, </a:t>
            </a:r>
            <a:r>
              <a:rPr lang="tr-TR" dirty="0" err="1"/>
              <a:t>EHRs</a:t>
            </a:r>
            <a:r>
              <a:rPr lang="tr-TR" dirty="0"/>
              <a:t>).</a:t>
            </a:r>
          </a:p>
          <a:p>
            <a:pPr lvl="2" indent="-285750">
              <a:buFont typeface="Arial" panose="020B0604020202020204" pitchFamily="34" charset="0"/>
              <a:buChar char="•"/>
            </a:pPr>
            <a:r>
              <a:rPr lang="en-US" dirty="0"/>
              <a:t>Instruction Tuning: Using QA pairs or curated prompts</a:t>
            </a:r>
            <a:endParaRPr lang="tr-TR" dirty="0"/>
          </a:p>
          <a:p>
            <a:pPr rtl="0">
              <a:buFont typeface="Arial" panose="020B0604020202020204" pitchFamily="34" charset="0"/>
              <a:buChar char="•"/>
            </a:pPr>
            <a:endParaRPr lang="tr-TR" b="1" dirty="0"/>
          </a:p>
          <a:p>
            <a:pPr rtl="0">
              <a:buFont typeface="Arial" panose="020B0604020202020204" pitchFamily="34" charset="0"/>
              <a:buChar char="•"/>
            </a:pPr>
            <a:r>
              <a:rPr lang="tr-TR" b="1" dirty="0" err="1"/>
              <a:t>Key</a:t>
            </a:r>
            <a:r>
              <a:rPr lang="tr-TR" b="1" dirty="0"/>
              <a:t> Technologies</a:t>
            </a:r>
            <a:r>
              <a:rPr lang="tr-TR" dirty="0"/>
              <a:t>:</a:t>
            </a:r>
          </a:p>
          <a:p>
            <a:pPr marL="742950" lvl="1" indent="-285750" rtl="0">
              <a:buFont typeface="Arial" panose="020B0604020202020204" pitchFamily="34" charset="0"/>
              <a:buChar char="•"/>
            </a:pPr>
            <a:r>
              <a:rPr lang="tr-TR" dirty="0"/>
              <a:t>Natural Language </a:t>
            </a:r>
            <a:r>
              <a:rPr lang="tr-TR" dirty="0" err="1"/>
              <a:t>Processing</a:t>
            </a:r>
            <a:r>
              <a:rPr lang="tr-TR" dirty="0"/>
              <a:t> (NLP).</a:t>
            </a:r>
          </a:p>
          <a:p>
            <a:pPr marL="742950" lvl="1" indent="-285750" rtl="0">
              <a:buFont typeface="Arial" panose="020B0604020202020204" pitchFamily="34" charset="0"/>
              <a:buChar char="•"/>
            </a:pPr>
            <a:r>
              <a:rPr lang="tr-TR" dirty="0" err="1"/>
              <a:t>Transformer</a:t>
            </a:r>
            <a:r>
              <a:rPr lang="tr-TR" dirty="0"/>
              <a:t> </a:t>
            </a:r>
            <a:r>
              <a:rPr lang="tr-TR" dirty="0" err="1"/>
              <a:t>architectures</a:t>
            </a:r>
            <a:r>
              <a:rPr lang="tr-TR" dirty="0"/>
              <a:t> (</a:t>
            </a:r>
            <a:r>
              <a:rPr lang="tr-TR" dirty="0" err="1"/>
              <a:t>e.g</a:t>
            </a:r>
            <a:r>
              <a:rPr lang="tr-TR" dirty="0"/>
              <a:t>., BERT, GPT).</a:t>
            </a:r>
          </a:p>
          <a:p>
            <a:pPr rtl="0">
              <a:buFont typeface="Arial" panose="020B0604020202020204" pitchFamily="34" charset="0"/>
              <a:buChar char="•"/>
            </a:pPr>
            <a:endParaRPr lang="tr-TR" b="1" dirty="0"/>
          </a:p>
          <a:p>
            <a:pPr rtl="0">
              <a:buFont typeface="Arial" panose="020B0604020202020204" pitchFamily="34" charset="0"/>
              <a:buChar char="•"/>
            </a:pPr>
            <a:r>
              <a:rPr lang="tr-TR" b="1" dirty="0"/>
              <a:t>Data </a:t>
            </a:r>
            <a:r>
              <a:rPr lang="tr-TR" b="1" dirty="0" err="1"/>
              <a:t>Sources</a:t>
            </a:r>
            <a:r>
              <a:rPr lang="tr-TR" dirty="0"/>
              <a:t>:</a:t>
            </a:r>
          </a:p>
          <a:p>
            <a:pPr marL="742950" lvl="1" indent="-285750" rtl="0">
              <a:buFont typeface="Arial" panose="020B0604020202020204" pitchFamily="34" charset="0"/>
              <a:buChar char="•"/>
            </a:pPr>
            <a:r>
              <a:rPr lang="tr-TR" dirty="0"/>
              <a:t>Peer-</a:t>
            </a:r>
            <a:r>
              <a:rPr lang="tr-TR" dirty="0" err="1"/>
              <a:t>reviewed</a:t>
            </a:r>
            <a:r>
              <a:rPr lang="tr-TR" dirty="0"/>
              <a:t> </a:t>
            </a:r>
            <a:r>
              <a:rPr lang="tr-TR" dirty="0" err="1"/>
              <a:t>journals</a:t>
            </a:r>
            <a:r>
              <a:rPr lang="tr-TR" dirty="0"/>
              <a:t>, </a:t>
            </a:r>
            <a:r>
              <a:rPr lang="tr-TR" dirty="0" err="1"/>
              <a:t>clinical</a:t>
            </a:r>
            <a:r>
              <a:rPr lang="tr-TR" dirty="0"/>
              <a:t> </a:t>
            </a:r>
            <a:r>
              <a:rPr lang="tr-TR" dirty="0" err="1"/>
              <a:t>trial</a:t>
            </a:r>
            <a:r>
              <a:rPr lang="tr-TR" dirty="0"/>
              <a:t> data, </a:t>
            </a:r>
            <a:r>
              <a:rPr lang="tr-TR" dirty="0" err="1"/>
              <a:t>patient</a:t>
            </a:r>
            <a:r>
              <a:rPr lang="tr-TR" dirty="0"/>
              <a:t> </a:t>
            </a:r>
            <a:r>
              <a:rPr lang="tr-TR" dirty="0" err="1"/>
              <a:t>records</a:t>
            </a:r>
            <a:r>
              <a:rPr lang="tr-TR" dirty="0"/>
              <a:t>.</a:t>
            </a:r>
          </a:p>
          <a:p>
            <a:pPr marL="742950" lvl="1" indent="-285750" rtl="0">
              <a:buFont typeface="Arial" panose="020B0604020202020204" pitchFamily="34" charset="0"/>
              <a:buChar char="•"/>
            </a:pPr>
            <a:r>
              <a:rPr lang="tr-TR" dirty="0" err="1"/>
              <a:t>Anonymized</a:t>
            </a:r>
            <a:r>
              <a:rPr lang="tr-TR" dirty="0"/>
              <a:t> </a:t>
            </a:r>
            <a:r>
              <a:rPr lang="tr-TR" dirty="0" err="1"/>
              <a:t>and</a:t>
            </a:r>
            <a:r>
              <a:rPr lang="tr-TR" dirty="0"/>
              <a:t> </a:t>
            </a:r>
            <a:r>
              <a:rPr lang="tr-TR" dirty="0" err="1"/>
              <a:t>ethically</a:t>
            </a:r>
            <a:r>
              <a:rPr lang="tr-TR" dirty="0"/>
              <a:t> </a:t>
            </a:r>
            <a:r>
              <a:rPr lang="tr-TR" dirty="0" err="1"/>
              <a:t>sourced</a:t>
            </a:r>
            <a:r>
              <a:rPr lang="tr-TR" dirty="0"/>
              <a:t> </a:t>
            </a:r>
            <a:r>
              <a:rPr lang="tr-TR" dirty="0" err="1"/>
              <a:t>to</a:t>
            </a:r>
            <a:r>
              <a:rPr lang="tr-TR" dirty="0"/>
              <a:t> </a:t>
            </a:r>
            <a:r>
              <a:rPr lang="tr-TR" dirty="0" err="1"/>
              <a:t>ensure</a:t>
            </a:r>
            <a:r>
              <a:rPr lang="tr-TR" dirty="0"/>
              <a:t> </a:t>
            </a:r>
            <a:r>
              <a:rPr lang="tr-TR" dirty="0" err="1"/>
              <a:t>privacy</a:t>
            </a:r>
            <a:r>
              <a:rPr lang="tr-TR" dirty="0"/>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chemeClr val="tx1"/>
              </a:solidFill>
              <a:effectLst/>
              <a:latin typeface="Arial" panose="020B0604020202020204" pitchFamily="34" charset="0"/>
            </a:endParaRPr>
          </a:p>
          <a:p>
            <a:pPr marL="400050" lvl="1" indent="0">
              <a:spcBef>
                <a:spcPct val="0"/>
              </a:spcBef>
              <a:buNone/>
            </a:pPr>
            <a:endParaRPr kumimoji="0" lang="tr-TR" altLang="tr-TR" b="0" i="0" u="none" strike="noStrike" cap="none" normalizeH="0" baseline="0" dirty="0">
              <a:ln>
                <a:noFill/>
              </a:ln>
              <a:solidFill>
                <a:schemeClr val="tx1"/>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6EEBFFAE-B2FA-C0D4-07D8-708D048DA330}"/>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1F7FBC3E-DBFF-69B9-3A78-CB77A8C0F9DB}"/>
              </a:ext>
            </a:extLst>
          </p:cNvPr>
          <p:cNvSpPr>
            <a:spLocks noGrp="1"/>
          </p:cNvSpPr>
          <p:nvPr>
            <p:ph type="sldNum" sz="quarter" idx="11"/>
          </p:nvPr>
        </p:nvSpPr>
        <p:spPr/>
        <p:txBody>
          <a:bodyPr/>
          <a:lstStyle/>
          <a:p>
            <a:pPr>
              <a:defRPr/>
            </a:pPr>
            <a:fld id="{62B181C8-006E-4804-BAD8-B2379D1B1B5D}" type="slidenum">
              <a:rPr lang="en-US" altLang="en-US" smtClean="0"/>
              <a:pPr>
                <a:defRPr/>
              </a:pPr>
              <a:t>48</a:t>
            </a:fld>
            <a:endParaRPr lang="en-US" altLang="en-US"/>
          </a:p>
        </p:txBody>
      </p:sp>
    </p:spTree>
    <p:extLst>
      <p:ext uri="{BB962C8B-B14F-4D97-AF65-F5344CB8AC3E}">
        <p14:creationId xmlns:p14="http://schemas.microsoft.com/office/powerpoint/2010/main" val="3228386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D7BD-1A61-8887-725B-D33C1B78BB0D}"/>
              </a:ext>
            </a:extLst>
          </p:cNvPr>
          <p:cNvSpPr>
            <a:spLocks noGrp="1"/>
          </p:cNvSpPr>
          <p:nvPr>
            <p:ph type="title"/>
          </p:nvPr>
        </p:nvSpPr>
        <p:spPr>
          <a:xfrm>
            <a:off x="457200" y="274638"/>
            <a:ext cx="8229600" cy="487362"/>
          </a:xfrm>
        </p:spPr>
        <p:txBody>
          <a:bodyPr/>
          <a:lstStyle/>
          <a:p>
            <a:r>
              <a:rPr lang="tr-TR" sz="2400" dirty="0" err="1"/>
              <a:t>Datasets</a:t>
            </a:r>
            <a:r>
              <a:rPr lang="tr-TR" sz="2400" dirty="0"/>
              <a:t> </a:t>
            </a:r>
            <a:r>
              <a:rPr lang="tr-TR" sz="2400" dirty="0" err="1"/>
              <a:t>for</a:t>
            </a:r>
            <a:r>
              <a:rPr lang="tr-TR" sz="2400" dirty="0"/>
              <a:t> </a:t>
            </a:r>
            <a:r>
              <a:rPr lang="tr-TR" sz="2400" dirty="0" err="1"/>
              <a:t>LLMs</a:t>
            </a:r>
            <a:r>
              <a:rPr lang="tr-TR" sz="2400" dirty="0"/>
              <a:t> in </a:t>
            </a:r>
            <a:r>
              <a:rPr lang="tr-TR" sz="2400" dirty="0" err="1"/>
              <a:t>Medicine</a:t>
            </a:r>
            <a:r>
              <a:rPr lang="tr-TR" sz="2400" dirty="0"/>
              <a:t>   </a:t>
            </a:r>
            <a:r>
              <a:rPr lang="tr-TR" sz="2400" dirty="0" err="1"/>
              <a:t>Research</a:t>
            </a:r>
            <a:endParaRPr lang="tr-TR" sz="2400" dirty="0"/>
          </a:p>
        </p:txBody>
      </p:sp>
      <p:sp>
        <p:nvSpPr>
          <p:cNvPr id="5" name="Slide Number Placeholder 4">
            <a:extLst>
              <a:ext uri="{FF2B5EF4-FFF2-40B4-BE49-F238E27FC236}">
                <a16:creationId xmlns:a16="http://schemas.microsoft.com/office/drawing/2014/main" id="{4C36B670-CE47-EED2-94ED-9A7462CDB45C}"/>
              </a:ext>
            </a:extLst>
          </p:cNvPr>
          <p:cNvSpPr>
            <a:spLocks noGrp="1"/>
          </p:cNvSpPr>
          <p:nvPr>
            <p:ph type="sldNum" sz="quarter" idx="11"/>
          </p:nvPr>
        </p:nvSpPr>
        <p:spPr/>
        <p:txBody>
          <a:bodyPr/>
          <a:lstStyle/>
          <a:p>
            <a:pPr>
              <a:defRPr/>
            </a:pPr>
            <a:fld id="{62B181C8-006E-4804-BAD8-B2379D1B1B5D}" type="slidenum">
              <a:rPr lang="en-US" altLang="en-US" smtClean="0"/>
              <a:pPr>
                <a:defRPr/>
              </a:pPr>
              <a:t>49</a:t>
            </a:fld>
            <a:endParaRPr lang="en-US" altLang="en-US"/>
          </a:p>
        </p:txBody>
      </p:sp>
      <p:pic>
        <p:nvPicPr>
          <p:cNvPr id="7" name="Picture 6">
            <a:extLst>
              <a:ext uri="{FF2B5EF4-FFF2-40B4-BE49-F238E27FC236}">
                <a16:creationId xmlns:a16="http://schemas.microsoft.com/office/drawing/2014/main" id="{537AD6F7-B9B7-701D-AE09-DB36758252BC}"/>
              </a:ext>
            </a:extLst>
          </p:cNvPr>
          <p:cNvPicPr>
            <a:picLocks noChangeAspect="1"/>
          </p:cNvPicPr>
          <p:nvPr/>
        </p:nvPicPr>
        <p:blipFill>
          <a:blip r:embed="rId2"/>
          <a:stretch>
            <a:fillRect/>
          </a:stretch>
        </p:blipFill>
        <p:spPr>
          <a:xfrm>
            <a:off x="457200" y="914400"/>
            <a:ext cx="7924800" cy="4876800"/>
          </a:xfrm>
          <a:prstGeom prst="rect">
            <a:avLst/>
          </a:prstGeom>
        </p:spPr>
      </p:pic>
      <p:sp>
        <p:nvSpPr>
          <p:cNvPr id="8" name="TextBox 7">
            <a:extLst>
              <a:ext uri="{FF2B5EF4-FFF2-40B4-BE49-F238E27FC236}">
                <a16:creationId xmlns:a16="http://schemas.microsoft.com/office/drawing/2014/main" id="{F6ECA7A0-0476-9EED-D283-F3BEB14CCB0B}"/>
              </a:ext>
            </a:extLst>
          </p:cNvPr>
          <p:cNvSpPr txBox="1"/>
          <p:nvPr/>
        </p:nvSpPr>
        <p:spPr>
          <a:xfrm>
            <a:off x="451104" y="5969811"/>
            <a:ext cx="7467600" cy="430887"/>
          </a:xfrm>
          <a:prstGeom prst="rect">
            <a:avLst/>
          </a:prstGeom>
          <a:noFill/>
        </p:spPr>
        <p:txBody>
          <a:bodyPr wrap="square">
            <a:spAutoFit/>
          </a:bodyPr>
          <a:lstStyle/>
          <a:p>
            <a:pPr marL="171450" indent="-171450">
              <a:buFont typeface="Arial" panose="020B0604020202020204" pitchFamily="34" charset="0"/>
              <a:buChar char="•"/>
            </a:pPr>
            <a:r>
              <a:rPr lang="tr-TR" sz="1100" dirty="0" err="1"/>
              <a:t>There</a:t>
            </a:r>
            <a:r>
              <a:rPr lang="tr-TR" sz="1100" dirty="0"/>
              <a:t> </a:t>
            </a:r>
            <a:r>
              <a:rPr lang="tr-TR" sz="1100" dirty="0" err="1"/>
              <a:t>are</a:t>
            </a:r>
            <a:r>
              <a:rPr lang="tr-TR" sz="1100" dirty="0"/>
              <a:t> </a:t>
            </a:r>
            <a:r>
              <a:rPr lang="tr-TR" sz="1100" dirty="0" err="1"/>
              <a:t>many</a:t>
            </a:r>
            <a:r>
              <a:rPr lang="tr-TR" sz="1100" dirty="0"/>
              <a:t> </a:t>
            </a:r>
            <a:r>
              <a:rPr lang="tr-TR" sz="1100" dirty="0" err="1"/>
              <a:t>datasets</a:t>
            </a:r>
            <a:r>
              <a:rPr lang="tr-TR" sz="1100" dirty="0"/>
              <a:t>: </a:t>
            </a:r>
            <a:r>
              <a:rPr lang="tr-TR" sz="1100" dirty="0" err="1"/>
              <a:t>See</a:t>
            </a:r>
            <a:endParaRPr lang="tr-TR" sz="1100" dirty="0"/>
          </a:p>
          <a:p>
            <a:r>
              <a:rPr lang="tr-TR" sz="1100" dirty="0"/>
              <a:t>         </a:t>
            </a:r>
            <a:r>
              <a:rPr lang="tr-TR" sz="1100" dirty="0" err="1"/>
              <a:t>Artificial</a:t>
            </a:r>
            <a:r>
              <a:rPr lang="tr-TR" sz="1100" dirty="0"/>
              <a:t> </a:t>
            </a:r>
            <a:r>
              <a:rPr lang="tr-TR" sz="1100" dirty="0" err="1"/>
              <a:t>Intelligence</a:t>
            </a:r>
            <a:r>
              <a:rPr lang="tr-TR" sz="1100" dirty="0"/>
              <a:t> </a:t>
            </a:r>
            <a:r>
              <a:rPr lang="tr-TR" sz="1100" dirty="0" err="1"/>
              <a:t>Review</a:t>
            </a:r>
            <a:r>
              <a:rPr lang="tr-TR" sz="1100" dirty="0"/>
              <a:t> (2024) 57:299   </a:t>
            </a:r>
            <a:r>
              <a:rPr lang="tr-TR" sz="1100" dirty="0">
                <a:hlinkClick r:id="rId3"/>
              </a:rPr>
              <a:t>https://doi.org/10.1007/s10462-024-10921-0</a:t>
            </a:r>
            <a:r>
              <a:rPr lang="tr-TR" sz="1100" dirty="0"/>
              <a:t> </a:t>
            </a:r>
          </a:p>
        </p:txBody>
      </p:sp>
    </p:spTree>
    <p:extLst>
      <p:ext uri="{BB962C8B-B14F-4D97-AF65-F5344CB8AC3E}">
        <p14:creationId xmlns:p14="http://schemas.microsoft.com/office/powerpoint/2010/main" val="422089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4268-417A-66F2-E0F7-B1FFD64DFB55}"/>
              </a:ext>
            </a:extLst>
          </p:cNvPr>
          <p:cNvSpPr>
            <a:spLocks noGrp="1"/>
          </p:cNvSpPr>
          <p:nvPr>
            <p:ph type="title"/>
          </p:nvPr>
        </p:nvSpPr>
        <p:spPr>
          <a:xfrm>
            <a:off x="457200" y="264590"/>
            <a:ext cx="8229600" cy="695844"/>
          </a:xfrm>
        </p:spPr>
        <p:txBody>
          <a:bodyPr/>
          <a:lstStyle/>
          <a:p>
            <a:r>
              <a:rPr lang="tr-TR" sz="2800" dirty="0"/>
              <a:t>Applications</a:t>
            </a:r>
          </a:p>
        </p:txBody>
      </p:sp>
      <p:sp>
        <p:nvSpPr>
          <p:cNvPr id="3" name="Content Placeholder 2">
            <a:extLst>
              <a:ext uri="{FF2B5EF4-FFF2-40B4-BE49-F238E27FC236}">
                <a16:creationId xmlns:a16="http://schemas.microsoft.com/office/drawing/2014/main" id="{A8469207-3CC6-7C67-7DBD-BCA75385148D}"/>
              </a:ext>
            </a:extLst>
          </p:cNvPr>
          <p:cNvSpPr>
            <a:spLocks noGrp="1"/>
          </p:cNvSpPr>
          <p:nvPr>
            <p:ph idx="1"/>
          </p:nvPr>
        </p:nvSpPr>
        <p:spPr>
          <a:xfrm>
            <a:off x="457200" y="1125415"/>
            <a:ext cx="8229600" cy="5325627"/>
          </a:xfrm>
        </p:spPr>
        <p:txBody>
          <a:bodyPr/>
          <a:lstStyle/>
          <a:p>
            <a:pPr algn="l"/>
            <a:endParaRPr lang="tr-TR" sz="1200" b="0" i="0" u="none" strike="noStrike" baseline="0" dirty="0">
              <a:solidFill>
                <a:srgbClr val="000000"/>
              </a:solidFill>
              <a:latin typeface="Calibri" panose="020F0502020204030204" pitchFamily="34" charset="0"/>
            </a:endParaRPr>
          </a:p>
          <a:p>
            <a:r>
              <a:rPr lang="en-US" sz="2400" b="0" i="0" u="none" strike="noStrike" baseline="0" dirty="0">
                <a:solidFill>
                  <a:srgbClr val="000000"/>
                </a:solidFill>
                <a:latin typeface="Calibri" panose="020F0502020204030204" pitchFamily="34" charset="0"/>
              </a:rPr>
              <a:t>Language Modeling is a </a:t>
            </a:r>
            <a:r>
              <a:rPr lang="en-US" sz="2400" b="0" i="0" u="none" strike="noStrike" baseline="0" dirty="0">
                <a:solidFill>
                  <a:srgbClr val="FF2FED"/>
                </a:solidFill>
                <a:latin typeface="Calibri" panose="020F0502020204030204" pitchFamily="34" charset="0"/>
              </a:rPr>
              <a:t>subcomponent </a:t>
            </a:r>
            <a:r>
              <a:rPr lang="en-US" sz="2400" b="0" i="0" u="none" strike="noStrike" baseline="0" dirty="0">
                <a:solidFill>
                  <a:srgbClr val="000000"/>
                </a:solidFill>
                <a:latin typeface="Calibri" panose="020F0502020204030204" pitchFamily="34" charset="0"/>
              </a:rPr>
              <a:t>of many NLP tasks, especially those involving </a:t>
            </a:r>
            <a:r>
              <a:rPr lang="en-US" sz="2400" b="0" i="0" u="none" strike="noStrike" baseline="0" dirty="0">
                <a:solidFill>
                  <a:srgbClr val="00AF50"/>
                </a:solidFill>
                <a:latin typeface="Calibri" panose="020F0502020204030204" pitchFamily="34" charset="0"/>
              </a:rPr>
              <a:t>generating text </a:t>
            </a:r>
            <a:r>
              <a:rPr lang="en-US" sz="2400" b="0" i="0" u="none" strike="noStrike" baseline="0" dirty="0">
                <a:solidFill>
                  <a:srgbClr val="000000"/>
                </a:solidFill>
                <a:latin typeface="Calibri" panose="020F0502020204030204" pitchFamily="34" charset="0"/>
              </a:rPr>
              <a:t>or </a:t>
            </a:r>
            <a:r>
              <a:rPr lang="en-US" sz="2400" b="0" i="0" u="none" strike="noStrike" baseline="0" dirty="0">
                <a:solidFill>
                  <a:srgbClr val="00AF50"/>
                </a:solidFill>
                <a:latin typeface="Calibri" panose="020F0502020204030204" pitchFamily="34" charset="0"/>
              </a:rPr>
              <a:t>estimating the probability of text</a:t>
            </a:r>
            <a:r>
              <a:rPr lang="en-US" sz="2400" b="0" i="0" u="none" strike="noStrike" baseline="0" dirty="0">
                <a:solidFill>
                  <a:srgbClr val="000000"/>
                </a:solidFill>
                <a:latin typeface="Calibri" panose="020F0502020204030204" pitchFamily="34" charset="0"/>
              </a:rPr>
              <a:t>:</a:t>
            </a:r>
          </a:p>
          <a:p>
            <a:pPr lvl="1"/>
            <a:r>
              <a:rPr lang="tr-TR" sz="1600" b="1" i="0" u="none" strike="noStrike" baseline="0" dirty="0" err="1">
                <a:solidFill>
                  <a:srgbClr val="000000"/>
                </a:solidFill>
                <a:latin typeface="Calibri" panose="020F0502020204030204" pitchFamily="34" charset="0"/>
              </a:rPr>
              <a:t>Predictive</a:t>
            </a:r>
            <a:r>
              <a:rPr lang="tr-TR" sz="1600" b="1" i="0" u="none" strike="noStrike" baseline="0" dirty="0">
                <a:solidFill>
                  <a:srgbClr val="000000"/>
                </a:solidFill>
                <a:latin typeface="Calibri" panose="020F0502020204030204" pitchFamily="34" charset="0"/>
              </a:rPr>
              <a:t> </a:t>
            </a:r>
            <a:r>
              <a:rPr lang="tr-TR" sz="1600" b="1" i="0" u="none" strike="noStrike" baseline="0" dirty="0" err="1">
                <a:solidFill>
                  <a:srgbClr val="000000"/>
                </a:solidFill>
                <a:latin typeface="Calibri" panose="020F0502020204030204" pitchFamily="34" charset="0"/>
              </a:rPr>
              <a:t>typing</a:t>
            </a:r>
            <a:endParaRPr lang="tr-TR" sz="1600" b="1" i="0" u="none" strike="noStrike" baseline="0" dirty="0">
              <a:solidFill>
                <a:srgbClr val="000000"/>
              </a:solidFill>
              <a:latin typeface="Calibri" panose="020F0502020204030204" pitchFamily="34" charset="0"/>
            </a:endParaRPr>
          </a:p>
          <a:p>
            <a:pPr lvl="1"/>
            <a:r>
              <a:rPr lang="tr-TR" sz="1600" b="1" i="0" u="none" strike="noStrike" baseline="0" dirty="0">
                <a:solidFill>
                  <a:srgbClr val="000000"/>
                </a:solidFill>
                <a:latin typeface="Calibri" panose="020F0502020204030204" pitchFamily="34" charset="0"/>
              </a:rPr>
              <a:t>Speech </a:t>
            </a:r>
            <a:r>
              <a:rPr lang="tr-TR" sz="1600" b="1" i="0" u="none" strike="noStrike" baseline="0" dirty="0" err="1">
                <a:solidFill>
                  <a:srgbClr val="000000"/>
                </a:solidFill>
                <a:latin typeface="Calibri" panose="020F0502020204030204" pitchFamily="34" charset="0"/>
              </a:rPr>
              <a:t>recognition</a:t>
            </a:r>
            <a:endParaRPr lang="tr-TR" sz="1600" b="1" i="0" u="none" strike="noStrike" baseline="0" dirty="0">
              <a:solidFill>
                <a:srgbClr val="000000"/>
              </a:solidFill>
              <a:latin typeface="Calibri" panose="020F0502020204030204" pitchFamily="34" charset="0"/>
            </a:endParaRPr>
          </a:p>
          <a:p>
            <a:pPr lvl="1"/>
            <a:r>
              <a:rPr lang="tr-TR" sz="1600" b="1" i="0" u="none" strike="noStrike" baseline="0" dirty="0" err="1">
                <a:solidFill>
                  <a:srgbClr val="000000"/>
                </a:solidFill>
                <a:latin typeface="Calibri" panose="020F0502020204030204" pitchFamily="34" charset="0"/>
              </a:rPr>
              <a:t>Handwriting</a:t>
            </a:r>
            <a:r>
              <a:rPr lang="tr-TR" sz="1600" b="1" i="0" u="none" strike="noStrike" baseline="0" dirty="0">
                <a:solidFill>
                  <a:srgbClr val="000000"/>
                </a:solidFill>
                <a:latin typeface="Calibri" panose="020F0502020204030204" pitchFamily="34" charset="0"/>
              </a:rPr>
              <a:t> </a:t>
            </a:r>
            <a:r>
              <a:rPr lang="tr-TR" sz="1600" b="1" i="0" u="none" strike="noStrike" baseline="0" dirty="0" err="1">
                <a:solidFill>
                  <a:srgbClr val="000000"/>
                </a:solidFill>
                <a:latin typeface="Calibri" panose="020F0502020204030204" pitchFamily="34" charset="0"/>
              </a:rPr>
              <a:t>recognition</a:t>
            </a:r>
            <a:endParaRPr lang="tr-TR" sz="1600" b="1" i="0" u="none" strike="noStrike" baseline="0" dirty="0">
              <a:solidFill>
                <a:srgbClr val="000000"/>
              </a:solidFill>
              <a:latin typeface="Calibri" panose="020F0502020204030204" pitchFamily="34" charset="0"/>
            </a:endParaRPr>
          </a:p>
          <a:p>
            <a:pPr lvl="1"/>
            <a:r>
              <a:rPr lang="tr-TR" sz="1600" b="1" i="0" u="none" strike="noStrike" baseline="0" dirty="0" err="1">
                <a:solidFill>
                  <a:srgbClr val="000000"/>
                </a:solidFill>
                <a:latin typeface="Calibri" panose="020F0502020204030204" pitchFamily="34" charset="0"/>
              </a:rPr>
              <a:t>Spelling</a:t>
            </a:r>
            <a:r>
              <a:rPr lang="tr-TR" sz="1600" b="1" i="0" u="none" strike="noStrike" baseline="0" dirty="0">
                <a:solidFill>
                  <a:srgbClr val="000000"/>
                </a:solidFill>
                <a:latin typeface="Calibri" panose="020F0502020204030204" pitchFamily="34" charset="0"/>
              </a:rPr>
              <a:t>/</a:t>
            </a:r>
            <a:r>
              <a:rPr lang="tr-TR" sz="1600" b="1" i="0" u="none" strike="noStrike" baseline="0" dirty="0" err="1">
                <a:solidFill>
                  <a:srgbClr val="000000"/>
                </a:solidFill>
                <a:latin typeface="Calibri" panose="020F0502020204030204" pitchFamily="34" charset="0"/>
              </a:rPr>
              <a:t>grammar</a:t>
            </a:r>
            <a:r>
              <a:rPr lang="tr-TR" sz="1600" b="1" i="0" u="none" strike="noStrike" baseline="0" dirty="0">
                <a:solidFill>
                  <a:srgbClr val="000000"/>
                </a:solidFill>
                <a:latin typeface="Calibri" panose="020F0502020204030204" pitchFamily="34" charset="0"/>
              </a:rPr>
              <a:t> </a:t>
            </a:r>
            <a:r>
              <a:rPr lang="tr-TR" sz="1600" b="1" i="0" u="none" strike="noStrike" baseline="0" dirty="0" err="1">
                <a:solidFill>
                  <a:srgbClr val="000000"/>
                </a:solidFill>
                <a:latin typeface="Calibri" panose="020F0502020204030204" pitchFamily="34" charset="0"/>
              </a:rPr>
              <a:t>correction</a:t>
            </a:r>
            <a:endParaRPr lang="tr-TR" sz="1600" b="1" i="0" u="none" strike="noStrike" baseline="0" dirty="0">
              <a:solidFill>
                <a:srgbClr val="000000"/>
              </a:solidFill>
              <a:latin typeface="Calibri" panose="020F0502020204030204" pitchFamily="34" charset="0"/>
            </a:endParaRPr>
          </a:p>
          <a:p>
            <a:pPr lvl="1"/>
            <a:r>
              <a:rPr lang="tr-TR" sz="1600" b="1" i="0" u="none" strike="noStrike" baseline="0" dirty="0" err="1">
                <a:solidFill>
                  <a:srgbClr val="000000"/>
                </a:solidFill>
                <a:latin typeface="Calibri" panose="020F0502020204030204" pitchFamily="34" charset="0"/>
              </a:rPr>
              <a:t>Authorship</a:t>
            </a:r>
            <a:r>
              <a:rPr lang="tr-TR" sz="1600" b="1" i="0" u="none" strike="noStrike" baseline="0" dirty="0">
                <a:solidFill>
                  <a:srgbClr val="000000"/>
                </a:solidFill>
                <a:latin typeface="Calibri" panose="020F0502020204030204" pitchFamily="34" charset="0"/>
              </a:rPr>
              <a:t> </a:t>
            </a:r>
            <a:r>
              <a:rPr lang="tr-TR" sz="1600" b="1" i="0" u="none" strike="noStrike" baseline="0" dirty="0" err="1">
                <a:solidFill>
                  <a:srgbClr val="000000"/>
                </a:solidFill>
                <a:latin typeface="Calibri" panose="020F0502020204030204" pitchFamily="34" charset="0"/>
              </a:rPr>
              <a:t>identification</a:t>
            </a:r>
            <a:endParaRPr lang="tr-TR" sz="1600" b="1" i="0" u="none" strike="noStrike" baseline="0" dirty="0">
              <a:solidFill>
                <a:srgbClr val="000000"/>
              </a:solidFill>
              <a:latin typeface="Calibri" panose="020F0502020204030204" pitchFamily="34" charset="0"/>
            </a:endParaRPr>
          </a:p>
          <a:p>
            <a:pPr lvl="1"/>
            <a:r>
              <a:rPr lang="tr-TR" sz="1600" b="1" i="0" u="none" strike="noStrike" baseline="0" dirty="0">
                <a:solidFill>
                  <a:srgbClr val="000000"/>
                </a:solidFill>
                <a:latin typeface="Calibri" panose="020F0502020204030204" pitchFamily="34" charset="0"/>
              </a:rPr>
              <a:t>Machine </a:t>
            </a:r>
            <a:r>
              <a:rPr lang="tr-TR" sz="1600" b="1" i="0" u="none" strike="noStrike" baseline="0" dirty="0" err="1">
                <a:solidFill>
                  <a:srgbClr val="000000"/>
                </a:solidFill>
                <a:latin typeface="Calibri" panose="020F0502020204030204" pitchFamily="34" charset="0"/>
              </a:rPr>
              <a:t>translation</a:t>
            </a:r>
            <a:endParaRPr lang="tr-TR" sz="1600" b="1" i="0" u="none" strike="noStrike" baseline="0" dirty="0">
              <a:solidFill>
                <a:srgbClr val="000000"/>
              </a:solidFill>
              <a:latin typeface="Calibri" panose="020F0502020204030204" pitchFamily="34" charset="0"/>
            </a:endParaRPr>
          </a:p>
          <a:p>
            <a:pPr lvl="1"/>
            <a:r>
              <a:rPr lang="tr-TR" sz="1600" b="1" i="0" u="none" strike="noStrike" baseline="0" dirty="0" err="1">
                <a:solidFill>
                  <a:srgbClr val="000000"/>
                </a:solidFill>
                <a:latin typeface="Calibri" panose="020F0502020204030204" pitchFamily="34" charset="0"/>
              </a:rPr>
              <a:t>Summarization</a:t>
            </a:r>
            <a:endParaRPr lang="tr-TR" sz="1600" b="1" i="0" u="none" strike="noStrike" baseline="0" dirty="0">
              <a:solidFill>
                <a:srgbClr val="000000"/>
              </a:solidFill>
              <a:latin typeface="Calibri" panose="020F0502020204030204" pitchFamily="34" charset="0"/>
            </a:endParaRPr>
          </a:p>
          <a:p>
            <a:pPr lvl="1"/>
            <a:r>
              <a:rPr lang="tr-TR" sz="1600" b="1" i="0" u="none" strike="noStrike" baseline="0" dirty="0" err="1">
                <a:solidFill>
                  <a:srgbClr val="000000"/>
                </a:solidFill>
                <a:latin typeface="Calibri" panose="020F0502020204030204" pitchFamily="34" charset="0"/>
              </a:rPr>
              <a:t>Dialogue</a:t>
            </a:r>
            <a:endParaRPr lang="tr-TR" sz="1600" b="1" i="0" u="none" strike="noStrike" baseline="0" dirty="0">
              <a:solidFill>
                <a:srgbClr val="000000"/>
              </a:solidFill>
              <a:latin typeface="Calibri" panose="020F0502020204030204" pitchFamily="34" charset="0"/>
            </a:endParaRPr>
          </a:p>
          <a:p>
            <a:pPr lvl="1"/>
            <a:r>
              <a:rPr lang="tr-TR" sz="1600" b="1" i="0" u="none" strike="noStrike" baseline="0" dirty="0" err="1">
                <a:solidFill>
                  <a:srgbClr val="000000"/>
                </a:solidFill>
                <a:latin typeface="Calibri" panose="020F0502020204030204" pitchFamily="34" charset="0"/>
              </a:rPr>
              <a:t>etc</a:t>
            </a:r>
            <a:r>
              <a:rPr lang="tr-TR" sz="1600" b="1" i="0" u="none" strike="noStrike" baseline="0" dirty="0">
                <a:solidFill>
                  <a:srgbClr val="000000"/>
                </a:solidFill>
                <a:latin typeface="Calibri" panose="020F0502020204030204" pitchFamily="34" charset="0"/>
              </a:rPr>
              <a:t>.</a:t>
            </a:r>
          </a:p>
          <a:p>
            <a:pPr algn="l"/>
            <a:endParaRPr lang="tr-TR" sz="1200" b="0" i="0" u="none" strike="noStrike" baseline="0" dirty="0">
              <a:solidFill>
                <a:srgbClr val="000000"/>
              </a:solidFill>
              <a:latin typeface="Calibri" panose="020F0502020204030204" pitchFamily="34" charset="0"/>
            </a:endParaRPr>
          </a:p>
          <a:p>
            <a:r>
              <a:rPr lang="tr-TR" dirty="0" err="1">
                <a:solidFill>
                  <a:srgbClr val="000000"/>
                </a:solidFill>
                <a:latin typeface="Calibri" panose="020F0502020204030204" pitchFamily="34" charset="0"/>
              </a:rPr>
              <a:t>Many</a:t>
            </a:r>
            <a:r>
              <a:rPr lang="en-US" sz="2400" b="0" i="0" u="none" strike="noStrike" baseline="0" dirty="0">
                <a:solidFill>
                  <a:srgbClr val="000000"/>
                </a:solidFill>
                <a:latin typeface="Calibri" panose="020F0502020204030204" pitchFamily="34" charset="0"/>
              </a:rPr>
              <a:t> </a:t>
            </a:r>
            <a:r>
              <a:rPr lang="tr-TR" sz="2400" b="0" i="0" u="none" strike="noStrike" baseline="0" dirty="0" err="1">
                <a:solidFill>
                  <a:srgbClr val="000000"/>
                </a:solidFill>
                <a:latin typeface="Calibri" panose="020F0502020204030204" pitchFamily="34" charset="0"/>
              </a:rPr>
              <a:t>tasks</a:t>
            </a:r>
            <a:r>
              <a:rPr lang="en-US" sz="2400" b="0" i="0" u="none" strike="noStrike" baseline="0" dirty="0">
                <a:solidFill>
                  <a:srgbClr val="000000"/>
                </a:solidFill>
                <a:latin typeface="Calibri" panose="020F0502020204030204" pitchFamily="34" charset="0"/>
              </a:rPr>
              <a:t> in NLP has been rebuilt upon Language Modeling</a:t>
            </a:r>
            <a:r>
              <a:rPr lang="tr-TR" sz="2400" b="0" i="0" u="none" strike="noStrike" baseline="0" dirty="0">
                <a:solidFill>
                  <a:srgbClr val="000000"/>
                </a:solidFill>
                <a:latin typeface="Calibri" panose="020F0502020204030204" pitchFamily="34" charset="0"/>
              </a:rPr>
              <a:t>.</a:t>
            </a:r>
          </a:p>
          <a:p>
            <a:r>
              <a:rPr lang="en-US" sz="2400" b="0" i="0" u="none" strike="noStrike" baseline="0" dirty="0">
                <a:solidFill>
                  <a:srgbClr val="FF2FED"/>
                </a:solidFill>
                <a:latin typeface="Calibri" panose="020F0502020204030204" pitchFamily="34" charset="0"/>
              </a:rPr>
              <a:t>ChatGPT is an LM!</a:t>
            </a:r>
          </a:p>
          <a:p>
            <a:endParaRPr lang="tr-TR" dirty="0"/>
          </a:p>
        </p:txBody>
      </p:sp>
    </p:spTree>
    <p:extLst>
      <p:ext uri="{BB962C8B-B14F-4D97-AF65-F5344CB8AC3E}">
        <p14:creationId xmlns:p14="http://schemas.microsoft.com/office/powerpoint/2010/main" val="2619713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2BE4-E02A-36AF-93D5-ACA1482B50A9}"/>
              </a:ext>
            </a:extLst>
          </p:cNvPr>
          <p:cNvSpPr>
            <a:spLocks noGrp="1"/>
          </p:cNvSpPr>
          <p:nvPr>
            <p:ph type="title"/>
          </p:nvPr>
        </p:nvSpPr>
        <p:spPr/>
        <p:txBody>
          <a:bodyPr/>
          <a:lstStyle/>
          <a:p>
            <a:r>
              <a:rPr lang="tr-TR" dirty="0" err="1"/>
              <a:t>Why</a:t>
            </a:r>
            <a:r>
              <a:rPr lang="tr-TR" dirty="0"/>
              <a:t> </a:t>
            </a:r>
            <a:r>
              <a:rPr lang="tr-TR" dirty="0" err="1"/>
              <a:t>Medical</a:t>
            </a:r>
            <a:r>
              <a:rPr lang="tr-TR" dirty="0"/>
              <a:t> </a:t>
            </a:r>
            <a:r>
              <a:rPr lang="tr-TR" dirty="0" err="1"/>
              <a:t>LLMs</a:t>
            </a:r>
            <a:r>
              <a:rPr lang="tr-TR" dirty="0"/>
              <a:t> </a:t>
            </a:r>
            <a:r>
              <a:rPr lang="tr-TR" dirty="0" err="1"/>
              <a:t>Matter</a:t>
            </a:r>
            <a:endParaRPr lang="tr-TR" dirty="0"/>
          </a:p>
        </p:txBody>
      </p:sp>
      <p:sp>
        <p:nvSpPr>
          <p:cNvPr id="3" name="Content Placeholder 2">
            <a:extLst>
              <a:ext uri="{FF2B5EF4-FFF2-40B4-BE49-F238E27FC236}">
                <a16:creationId xmlns:a16="http://schemas.microsoft.com/office/drawing/2014/main" id="{CEFEA40A-289D-A478-0D0D-32E9EE154636}"/>
              </a:ext>
            </a:extLst>
          </p:cNvPr>
          <p:cNvSpPr>
            <a:spLocks noGrp="1"/>
          </p:cNvSpPr>
          <p:nvPr>
            <p:ph idx="1"/>
          </p:nvPr>
        </p:nvSpPr>
        <p:spPr/>
        <p:txBody>
          <a:bodyPr/>
          <a:lstStyle/>
          <a:p>
            <a:pPr rtl="0">
              <a:buFont typeface="Arial" panose="020B0604020202020204" pitchFamily="34" charset="0"/>
              <a:buChar char="•"/>
            </a:pPr>
            <a:r>
              <a:rPr lang="tr-TR" b="1" dirty="0"/>
              <a:t>Healthcare </a:t>
            </a:r>
            <a:r>
              <a:rPr lang="tr-TR" b="1" dirty="0" err="1"/>
              <a:t>Challenges</a:t>
            </a:r>
            <a:r>
              <a:rPr lang="tr-TR" dirty="0"/>
              <a:t>:</a:t>
            </a:r>
          </a:p>
          <a:p>
            <a:pPr marL="742950" lvl="1" indent="-285750" rtl="0">
              <a:buFont typeface="Arial" panose="020B0604020202020204" pitchFamily="34" charset="0"/>
              <a:buChar char="•"/>
            </a:pPr>
            <a:r>
              <a:rPr lang="tr-TR" dirty="0" err="1"/>
              <a:t>Growing</a:t>
            </a:r>
            <a:r>
              <a:rPr lang="tr-TR" dirty="0"/>
              <a:t> </a:t>
            </a:r>
            <a:r>
              <a:rPr lang="tr-TR" dirty="0" err="1"/>
              <a:t>demand</a:t>
            </a:r>
            <a:r>
              <a:rPr lang="tr-TR" dirty="0"/>
              <a:t> </a:t>
            </a:r>
            <a:r>
              <a:rPr lang="tr-TR" dirty="0" err="1"/>
              <a:t>for</a:t>
            </a:r>
            <a:r>
              <a:rPr lang="tr-TR" dirty="0"/>
              <a:t> </a:t>
            </a:r>
            <a:r>
              <a:rPr lang="tr-TR" dirty="0" err="1"/>
              <a:t>personalized</a:t>
            </a:r>
            <a:r>
              <a:rPr lang="tr-TR" dirty="0"/>
              <a:t> </a:t>
            </a:r>
            <a:r>
              <a:rPr lang="tr-TR" dirty="0" err="1"/>
              <a:t>care</a:t>
            </a:r>
            <a:r>
              <a:rPr lang="tr-TR" dirty="0"/>
              <a:t>.</a:t>
            </a:r>
          </a:p>
          <a:p>
            <a:pPr marL="742950" lvl="1" indent="-285750" rtl="0">
              <a:buFont typeface="Arial" panose="020B0604020202020204" pitchFamily="34" charset="0"/>
              <a:buChar char="•"/>
            </a:pPr>
            <a:r>
              <a:rPr lang="tr-TR" dirty="0" err="1"/>
              <a:t>Overburdened</a:t>
            </a:r>
            <a:r>
              <a:rPr lang="tr-TR" dirty="0"/>
              <a:t> </a:t>
            </a:r>
            <a:r>
              <a:rPr lang="tr-TR" dirty="0" err="1"/>
              <a:t>healthcare</a:t>
            </a:r>
            <a:r>
              <a:rPr lang="tr-TR" dirty="0"/>
              <a:t> </a:t>
            </a:r>
            <a:r>
              <a:rPr lang="tr-TR" dirty="0" err="1"/>
              <a:t>systems</a:t>
            </a:r>
            <a:r>
              <a:rPr lang="tr-TR" dirty="0"/>
              <a:t>.</a:t>
            </a:r>
          </a:p>
          <a:p>
            <a:pPr marL="742950" lvl="1" indent="-285750" rtl="0">
              <a:buFont typeface="Arial" panose="020B0604020202020204" pitchFamily="34" charset="0"/>
              <a:buChar char="•"/>
            </a:pPr>
            <a:r>
              <a:rPr lang="tr-TR" dirty="0" err="1"/>
              <a:t>Need</a:t>
            </a:r>
            <a:r>
              <a:rPr lang="tr-TR" dirty="0"/>
              <a:t> </a:t>
            </a:r>
            <a:r>
              <a:rPr lang="tr-TR" dirty="0" err="1"/>
              <a:t>for</a:t>
            </a:r>
            <a:r>
              <a:rPr lang="tr-TR" dirty="0"/>
              <a:t> </a:t>
            </a:r>
            <a:r>
              <a:rPr lang="tr-TR" dirty="0" err="1"/>
              <a:t>faster</a:t>
            </a:r>
            <a:r>
              <a:rPr lang="tr-TR" dirty="0"/>
              <a:t>, </a:t>
            </a:r>
            <a:r>
              <a:rPr lang="tr-TR" dirty="0" err="1"/>
              <a:t>evidence-based</a:t>
            </a:r>
            <a:r>
              <a:rPr lang="tr-TR" dirty="0"/>
              <a:t> </a:t>
            </a:r>
            <a:r>
              <a:rPr lang="tr-TR" dirty="0" err="1"/>
              <a:t>decision-making</a:t>
            </a:r>
            <a:r>
              <a:rPr lang="tr-TR" dirty="0"/>
              <a:t>.</a:t>
            </a:r>
          </a:p>
          <a:p>
            <a:pPr marL="742950" lvl="1" indent="-285750" rtl="0">
              <a:buFont typeface="Arial" panose="020B0604020202020204" pitchFamily="34" charset="0"/>
              <a:buChar char="•"/>
            </a:pPr>
            <a:endParaRPr lang="tr-TR" dirty="0"/>
          </a:p>
          <a:p>
            <a:pPr rtl="0">
              <a:buFont typeface="Arial" panose="020B0604020202020204" pitchFamily="34" charset="0"/>
              <a:buChar char="•"/>
            </a:pPr>
            <a:r>
              <a:rPr lang="tr-TR" b="1" dirty="0"/>
              <a:t>LLM Solutions</a:t>
            </a:r>
            <a:r>
              <a:rPr lang="tr-TR" dirty="0"/>
              <a:t>:</a:t>
            </a:r>
          </a:p>
          <a:p>
            <a:pPr marL="742950" lvl="1" indent="-285750" rtl="0">
              <a:buFont typeface="Arial" panose="020B0604020202020204" pitchFamily="34" charset="0"/>
              <a:buChar char="•"/>
            </a:pPr>
            <a:r>
              <a:rPr lang="tr-TR" dirty="0" err="1"/>
              <a:t>Automate</a:t>
            </a:r>
            <a:r>
              <a:rPr lang="tr-TR" dirty="0"/>
              <a:t> </a:t>
            </a:r>
            <a:r>
              <a:rPr lang="tr-TR" dirty="0" err="1"/>
              <a:t>repetitive</a:t>
            </a:r>
            <a:r>
              <a:rPr lang="tr-TR" dirty="0"/>
              <a:t> </a:t>
            </a:r>
            <a:r>
              <a:rPr lang="tr-TR" dirty="0" err="1"/>
              <a:t>tasks</a:t>
            </a:r>
            <a:r>
              <a:rPr lang="tr-TR" dirty="0"/>
              <a:t> (</a:t>
            </a:r>
            <a:r>
              <a:rPr lang="tr-TR" dirty="0" err="1"/>
              <a:t>e.g</a:t>
            </a:r>
            <a:r>
              <a:rPr lang="tr-TR" dirty="0"/>
              <a:t>., </a:t>
            </a:r>
            <a:r>
              <a:rPr lang="tr-TR" dirty="0" err="1"/>
              <a:t>medical</a:t>
            </a:r>
            <a:r>
              <a:rPr lang="tr-TR" dirty="0"/>
              <a:t> </a:t>
            </a:r>
            <a:r>
              <a:rPr lang="tr-TR" dirty="0" err="1"/>
              <a:t>record</a:t>
            </a:r>
            <a:r>
              <a:rPr lang="tr-TR" dirty="0"/>
              <a:t> </a:t>
            </a:r>
            <a:r>
              <a:rPr lang="tr-TR" dirty="0" err="1"/>
              <a:t>summarization</a:t>
            </a:r>
            <a:r>
              <a:rPr lang="tr-TR" dirty="0"/>
              <a:t>).</a:t>
            </a:r>
          </a:p>
          <a:p>
            <a:pPr marL="742950" lvl="1" indent="-285750" rtl="0">
              <a:buFont typeface="Arial" panose="020B0604020202020204" pitchFamily="34" charset="0"/>
              <a:buChar char="•"/>
            </a:pPr>
            <a:r>
              <a:rPr lang="tr-TR" dirty="0" err="1"/>
              <a:t>Enhance</a:t>
            </a:r>
            <a:r>
              <a:rPr lang="tr-TR" dirty="0"/>
              <a:t> </a:t>
            </a:r>
            <a:r>
              <a:rPr lang="tr-TR" dirty="0" err="1"/>
              <a:t>diagnostic</a:t>
            </a:r>
            <a:r>
              <a:rPr lang="tr-TR" dirty="0"/>
              <a:t> </a:t>
            </a:r>
            <a:r>
              <a:rPr lang="tr-TR" dirty="0" err="1"/>
              <a:t>accuracy</a:t>
            </a:r>
            <a:r>
              <a:rPr lang="tr-TR" dirty="0"/>
              <a:t>.</a:t>
            </a:r>
          </a:p>
          <a:p>
            <a:pPr marL="742950" lvl="1" indent="-285750" rtl="0">
              <a:buFont typeface="Arial" panose="020B0604020202020204" pitchFamily="34" charset="0"/>
              <a:buChar char="•"/>
            </a:pPr>
            <a:r>
              <a:rPr lang="tr-TR" dirty="0" err="1"/>
              <a:t>Improve</a:t>
            </a:r>
            <a:r>
              <a:rPr lang="tr-TR" dirty="0"/>
              <a:t> </a:t>
            </a:r>
            <a:r>
              <a:rPr lang="tr-TR" dirty="0" err="1"/>
              <a:t>patient</a:t>
            </a:r>
            <a:r>
              <a:rPr lang="tr-TR" dirty="0"/>
              <a:t> </a:t>
            </a:r>
            <a:r>
              <a:rPr lang="tr-TR" dirty="0" err="1"/>
              <a:t>communication</a:t>
            </a:r>
            <a:r>
              <a:rPr lang="tr-TR" dirty="0"/>
              <a:t> </a:t>
            </a:r>
            <a:r>
              <a:rPr lang="tr-TR" dirty="0" err="1"/>
              <a:t>and</a:t>
            </a:r>
            <a:r>
              <a:rPr lang="tr-TR" dirty="0"/>
              <a:t> </a:t>
            </a:r>
            <a:r>
              <a:rPr lang="tr-TR" dirty="0" err="1"/>
              <a:t>education</a:t>
            </a:r>
            <a:r>
              <a:rPr lang="tr-TR" dirty="0"/>
              <a:t>.</a:t>
            </a:r>
          </a:p>
          <a:p>
            <a:endParaRPr lang="tr-TR" dirty="0"/>
          </a:p>
        </p:txBody>
      </p:sp>
      <p:sp>
        <p:nvSpPr>
          <p:cNvPr id="4" name="Footer Placeholder 3">
            <a:extLst>
              <a:ext uri="{FF2B5EF4-FFF2-40B4-BE49-F238E27FC236}">
                <a16:creationId xmlns:a16="http://schemas.microsoft.com/office/drawing/2014/main" id="{233D808A-5E17-4A00-B7E5-712C830F1CFF}"/>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D9A6BB2E-C36C-D2C7-A688-28A9933088D7}"/>
              </a:ext>
            </a:extLst>
          </p:cNvPr>
          <p:cNvSpPr>
            <a:spLocks noGrp="1"/>
          </p:cNvSpPr>
          <p:nvPr>
            <p:ph type="sldNum" sz="quarter" idx="11"/>
          </p:nvPr>
        </p:nvSpPr>
        <p:spPr/>
        <p:txBody>
          <a:bodyPr/>
          <a:lstStyle/>
          <a:p>
            <a:pPr>
              <a:defRPr/>
            </a:pPr>
            <a:fld id="{62B181C8-006E-4804-BAD8-B2379D1B1B5D}" type="slidenum">
              <a:rPr lang="en-US" altLang="en-US" smtClean="0"/>
              <a:pPr>
                <a:defRPr/>
              </a:pPr>
              <a:t>50</a:t>
            </a:fld>
            <a:endParaRPr lang="en-US" altLang="en-US"/>
          </a:p>
        </p:txBody>
      </p:sp>
    </p:spTree>
    <p:extLst>
      <p:ext uri="{BB962C8B-B14F-4D97-AF65-F5344CB8AC3E}">
        <p14:creationId xmlns:p14="http://schemas.microsoft.com/office/powerpoint/2010/main" val="3618125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236F-7C08-F1E8-CBDA-EC984E999CB1}"/>
              </a:ext>
            </a:extLst>
          </p:cNvPr>
          <p:cNvSpPr>
            <a:spLocks noGrp="1"/>
          </p:cNvSpPr>
          <p:nvPr>
            <p:ph type="title"/>
          </p:nvPr>
        </p:nvSpPr>
        <p:spPr/>
        <p:txBody>
          <a:bodyPr/>
          <a:lstStyle/>
          <a:p>
            <a:r>
              <a:rPr lang="tr-TR" dirty="0"/>
              <a:t>Applications of </a:t>
            </a:r>
            <a:r>
              <a:rPr lang="tr-TR" dirty="0" err="1"/>
              <a:t>Medical</a:t>
            </a:r>
            <a:r>
              <a:rPr lang="tr-TR" dirty="0"/>
              <a:t> </a:t>
            </a:r>
            <a:r>
              <a:rPr lang="tr-TR" dirty="0" err="1"/>
              <a:t>LLMs</a:t>
            </a:r>
            <a:endParaRPr lang="tr-TR" dirty="0"/>
          </a:p>
        </p:txBody>
      </p:sp>
      <p:sp>
        <p:nvSpPr>
          <p:cNvPr id="3" name="Content Placeholder 2">
            <a:extLst>
              <a:ext uri="{FF2B5EF4-FFF2-40B4-BE49-F238E27FC236}">
                <a16:creationId xmlns:a16="http://schemas.microsoft.com/office/drawing/2014/main" id="{CEEBD032-E38D-82FD-6271-F72AFF9746BA}"/>
              </a:ext>
            </a:extLst>
          </p:cNvPr>
          <p:cNvSpPr>
            <a:spLocks noGrp="1"/>
          </p:cNvSpPr>
          <p:nvPr>
            <p:ph idx="1"/>
          </p:nvPr>
        </p:nvSpPr>
        <p:spPr/>
        <p:txBody>
          <a:bodyPr>
            <a:normAutofit fontScale="92500" lnSpcReduction="10000"/>
          </a:bodyPr>
          <a:lstStyle/>
          <a:p>
            <a:pPr rtl="0">
              <a:buFont typeface="Arial" panose="020B0604020202020204" pitchFamily="34" charset="0"/>
              <a:buChar char="•"/>
            </a:pPr>
            <a:r>
              <a:rPr lang="tr-TR" b="1" dirty="0" err="1"/>
              <a:t>Clinical</a:t>
            </a:r>
            <a:r>
              <a:rPr lang="tr-TR" b="1" dirty="0"/>
              <a:t> </a:t>
            </a:r>
            <a:r>
              <a:rPr lang="tr-TR" b="1" dirty="0" err="1"/>
              <a:t>Decision</a:t>
            </a:r>
            <a:r>
              <a:rPr lang="tr-TR" b="1" dirty="0"/>
              <a:t> </a:t>
            </a:r>
            <a:r>
              <a:rPr lang="tr-TR" b="1" dirty="0" err="1"/>
              <a:t>Support</a:t>
            </a:r>
            <a:r>
              <a:rPr lang="tr-TR" dirty="0"/>
              <a:t>:</a:t>
            </a:r>
          </a:p>
          <a:p>
            <a:pPr marL="742950" lvl="1" indent="-285750" rtl="0">
              <a:buFont typeface="Arial" panose="020B0604020202020204" pitchFamily="34" charset="0"/>
              <a:buChar char="•"/>
            </a:pPr>
            <a:r>
              <a:rPr lang="tr-TR" dirty="0" err="1"/>
              <a:t>Assist</a:t>
            </a:r>
            <a:r>
              <a:rPr lang="tr-TR" dirty="0"/>
              <a:t> </a:t>
            </a:r>
            <a:r>
              <a:rPr lang="tr-TR" dirty="0" err="1"/>
              <a:t>doctors</a:t>
            </a:r>
            <a:r>
              <a:rPr lang="tr-TR" dirty="0"/>
              <a:t> in </a:t>
            </a:r>
            <a:r>
              <a:rPr lang="tr-TR" dirty="0" err="1"/>
              <a:t>diagnosing</a:t>
            </a:r>
            <a:r>
              <a:rPr lang="tr-TR" dirty="0"/>
              <a:t> </a:t>
            </a:r>
            <a:r>
              <a:rPr lang="tr-TR" dirty="0" err="1"/>
              <a:t>rare</a:t>
            </a:r>
            <a:r>
              <a:rPr lang="tr-TR" dirty="0"/>
              <a:t> </a:t>
            </a:r>
            <a:r>
              <a:rPr lang="tr-TR" dirty="0" err="1"/>
              <a:t>diseases</a:t>
            </a:r>
            <a:r>
              <a:rPr lang="tr-TR" dirty="0"/>
              <a:t>.</a:t>
            </a:r>
          </a:p>
          <a:p>
            <a:pPr marL="742950" lvl="1" indent="-285750" rtl="0">
              <a:buFont typeface="Arial" panose="020B0604020202020204" pitchFamily="34" charset="0"/>
              <a:buChar char="•"/>
            </a:pPr>
            <a:r>
              <a:rPr lang="tr-TR" dirty="0" err="1"/>
              <a:t>Suggest</a:t>
            </a:r>
            <a:r>
              <a:rPr lang="tr-TR" dirty="0"/>
              <a:t> </a:t>
            </a:r>
            <a:r>
              <a:rPr lang="tr-TR" dirty="0" err="1"/>
              <a:t>treatment</a:t>
            </a:r>
            <a:r>
              <a:rPr lang="tr-TR" dirty="0"/>
              <a:t> </a:t>
            </a:r>
            <a:r>
              <a:rPr lang="tr-TR" dirty="0" err="1"/>
              <a:t>plans</a:t>
            </a:r>
            <a:r>
              <a:rPr lang="tr-TR" dirty="0"/>
              <a:t> </a:t>
            </a:r>
            <a:r>
              <a:rPr lang="tr-TR" dirty="0" err="1"/>
              <a:t>based</a:t>
            </a:r>
            <a:r>
              <a:rPr lang="tr-TR" dirty="0"/>
              <a:t> on </a:t>
            </a:r>
            <a:r>
              <a:rPr lang="tr-TR" dirty="0" err="1"/>
              <a:t>patient</a:t>
            </a:r>
            <a:r>
              <a:rPr lang="tr-TR" dirty="0"/>
              <a:t> data </a:t>
            </a:r>
            <a:r>
              <a:rPr lang="tr-TR" dirty="0" err="1"/>
              <a:t>and</a:t>
            </a:r>
            <a:r>
              <a:rPr lang="tr-TR" dirty="0"/>
              <a:t> </a:t>
            </a:r>
            <a:r>
              <a:rPr lang="tr-TR" dirty="0" err="1"/>
              <a:t>medical</a:t>
            </a:r>
            <a:r>
              <a:rPr lang="tr-TR" dirty="0"/>
              <a:t> </a:t>
            </a:r>
            <a:r>
              <a:rPr lang="tr-TR" dirty="0" err="1"/>
              <a:t>guidelines</a:t>
            </a:r>
            <a:r>
              <a:rPr lang="tr-TR" dirty="0"/>
              <a:t>.</a:t>
            </a:r>
          </a:p>
          <a:p>
            <a:pPr rtl="0">
              <a:buFont typeface="Arial" panose="020B0604020202020204" pitchFamily="34" charset="0"/>
              <a:buChar char="•"/>
            </a:pPr>
            <a:r>
              <a:rPr lang="tr-TR" b="1" dirty="0" err="1"/>
              <a:t>Medical</a:t>
            </a:r>
            <a:r>
              <a:rPr lang="tr-TR" b="1" dirty="0"/>
              <a:t> </a:t>
            </a:r>
            <a:r>
              <a:rPr lang="tr-TR" b="1" dirty="0" err="1"/>
              <a:t>Research</a:t>
            </a:r>
            <a:r>
              <a:rPr lang="tr-TR" dirty="0"/>
              <a:t>:</a:t>
            </a:r>
          </a:p>
          <a:p>
            <a:pPr marL="742950" lvl="1" indent="-285750" rtl="0">
              <a:buFont typeface="Arial" panose="020B0604020202020204" pitchFamily="34" charset="0"/>
              <a:buChar char="•"/>
            </a:pPr>
            <a:r>
              <a:rPr lang="tr-TR" dirty="0" err="1"/>
              <a:t>Summarize</a:t>
            </a:r>
            <a:r>
              <a:rPr lang="tr-TR" dirty="0"/>
              <a:t> </a:t>
            </a:r>
            <a:r>
              <a:rPr lang="tr-TR" dirty="0" err="1"/>
              <a:t>research</a:t>
            </a:r>
            <a:r>
              <a:rPr lang="tr-TR" dirty="0"/>
              <a:t> </a:t>
            </a:r>
            <a:r>
              <a:rPr lang="tr-TR" dirty="0" err="1"/>
              <a:t>papers</a:t>
            </a:r>
            <a:r>
              <a:rPr lang="tr-TR" dirty="0"/>
              <a:t> </a:t>
            </a:r>
            <a:r>
              <a:rPr lang="tr-TR" dirty="0" err="1"/>
              <a:t>and</a:t>
            </a:r>
            <a:r>
              <a:rPr lang="tr-TR" dirty="0"/>
              <a:t> </a:t>
            </a:r>
            <a:r>
              <a:rPr lang="tr-TR" dirty="0" err="1"/>
              <a:t>identify</a:t>
            </a:r>
            <a:r>
              <a:rPr lang="tr-TR" dirty="0"/>
              <a:t> </a:t>
            </a:r>
            <a:r>
              <a:rPr lang="tr-TR" dirty="0" err="1"/>
              <a:t>trends</a:t>
            </a:r>
            <a:r>
              <a:rPr lang="tr-TR" dirty="0"/>
              <a:t>.</a:t>
            </a:r>
          </a:p>
          <a:p>
            <a:pPr marL="742950" lvl="1" indent="-285750" rtl="0">
              <a:buFont typeface="Arial" panose="020B0604020202020204" pitchFamily="34" charset="0"/>
              <a:buChar char="•"/>
            </a:pPr>
            <a:r>
              <a:rPr lang="tr-TR" dirty="0" err="1"/>
              <a:t>Accelerate</a:t>
            </a:r>
            <a:r>
              <a:rPr lang="tr-TR" dirty="0"/>
              <a:t> </a:t>
            </a:r>
            <a:r>
              <a:rPr lang="tr-TR" dirty="0" err="1"/>
              <a:t>drug</a:t>
            </a:r>
            <a:r>
              <a:rPr lang="tr-TR" dirty="0"/>
              <a:t> </a:t>
            </a:r>
            <a:r>
              <a:rPr lang="tr-TR" dirty="0" err="1"/>
              <a:t>discovery</a:t>
            </a:r>
            <a:r>
              <a:rPr lang="tr-TR" dirty="0"/>
              <a:t> </a:t>
            </a:r>
            <a:r>
              <a:rPr lang="tr-TR" dirty="0" err="1"/>
              <a:t>through</a:t>
            </a:r>
            <a:r>
              <a:rPr lang="tr-TR" dirty="0"/>
              <a:t> data </a:t>
            </a:r>
            <a:r>
              <a:rPr lang="tr-TR" dirty="0" err="1"/>
              <a:t>analysis</a:t>
            </a:r>
            <a:r>
              <a:rPr lang="tr-TR" dirty="0"/>
              <a:t>.</a:t>
            </a:r>
          </a:p>
          <a:p>
            <a:pPr rtl="0">
              <a:buFont typeface="Arial" panose="020B0604020202020204" pitchFamily="34" charset="0"/>
              <a:buChar char="•"/>
            </a:pPr>
            <a:r>
              <a:rPr lang="tr-TR" b="1" dirty="0" err="1"/>
              <a:t>Patient</a:t>
            </a:r>
            <a:r>
              <a:rPr lang="tr-TR" b="1" dirty="0"/>
              <a:t> </a:t>
            </a:r>
            <a:r>
              <a:rPr lang="tr-TR" b="1" dirty="0" err="1"/>
              <a:t>Interaction</a:t>
            </a:r>
            <a:r>
              <a:rPr lang="tr-TR" dirty="0"/>
              <a:t>:</a:t>
            </a:r>
          </a:p>
          <a:p>
            <a:pPr marL="742950" lvl="1" indent="-285750" rtl="0">
              <a:buFont typeface="Arial" panose="020B0604020202020204" pitchFamily="34" charset="0"/>
              <a:buChar char="•"/>
            </a:pPr>
            <a:r>
              <a:rPr lang="tr-TR" dirty="0" err="1"/>
              <a:t>Power</a:t>
            </a:r>
            <a:r>
              <a:rPr lang="tr-TR" dirty="0"/>
              <a:t> </a:t>
            </a:r>
            <a:r>
              <a:rPr lang="tr-TR" dirty="0" err="1"/>
              <a:t>chatbots</a:t>
            </a:r>
            <a:r>
              <a:rPr lang="tr-TR" dirty="0"/>
              <a:t> </a:t>
            </a:r>
            <a:r>
              <a:rPr lang="tr-TR" dirty="0" err="1"/>
              <a:t>for</a:t>
            </a:r>
            <a:r>
              <a:rPr lang="tr-TR" dirty="0"/>
              <a:t> </a:t>
            </a:r>
            <a:r>
              <a:rPr lang="tr-TR" dirty="0" err="1"/>
              <a:t>triage</a:t>
            </a:r>
            <a:r>
              <a:rPr lang="tr-TR" dirty="0"/>
              <a:t> </a:t>
            </a:r>
            <a:r>
              <a:rPr lang="tr-TR" dirty="0" err="1"/>
              <a:t>and</a:t>
            </a:r>
            <a:r>
              <a:rPr lang="tr-TR" dirty="0"/>
              <a:t> </a:t>
            </a:r>
            <a:r>
              <a:rPr lang="tr-TR" dirty="0" err="1"/>
              <a:t>patient</a:t>
            </a:r>
            <a:r>
              <a:rPr lang="tr-TR" dirty="0"/>
              <a:t> </a:t>
            </a:r>
            <a:r>
              <a:rPr lang="tr-TR" dirty="0" err="1"/>
              <a:t>queries</a:t>
            </a:r>
            <a:r>
              <a:rPr lang="tr-TR" dirty="0"/>
              <a:t>.</a:t>
            </a:r>
          </a:p>
          <a:p>
            <a:pPr marL="742950" lvl="1" indent="-285750" rtl="0">
              <a:buFont typeface="Arial" panose="020B0604020202020204" pitchFamily="34" charset="0"/>
              <a:buChar char="•"/>
            </a:pPr>
            <a:r>
              <a:rPr lang="tr-TR" dirty="0" err="1"/>
              <a:t>Translate</a:t>
            </a:r>
            <a:r>
              <a:rPr lang="tr-TR" dirty="0"/>
              <a:t> </a:t>
            </a:r>
            <a:r>
              <a:rPr lang="tr-TR" dirty="0" err="1"/>
              <a:t>medical</a:t>
            </a:r>
            <a:r>
              <a:rPr lang="tr-TR" dirty="0"/>
              <a:t> jargon </a:t>
            </a:r>
            <a:r>
              <a:rPr lang="tr-TR" dirty="0" err="1"/>
              <a:t>into</a:t>
            </a:r>
            <a:r>
              <a:rPr lang="tr-TR" dirty="0"/>
              <a:t> </a:t>
            </a:r>
            <a:r>
              <a:rPr lang="tr-TR" dirty="0" err="1"/>
              <a:t>patient-friendly</a:t>
            </a:r>
            <a:r>
              <a:rPr lang="tr-TR" dirty="0"/>
              <a:t> </a:t>
            </a:r>
            <a:r>
              <a:rPr lang="tr-TR" dirty="0" err="1"/>
              <a:t>language</a:t>
            </a:r>
            <a:r>
              <a:rPr lang="tr-TR" dirty="0"/>
              <a:t>.</a:t>
            </a:r>
          </a:p>
          <a:p>
            <a:pPr rtl="0">
              <a:buFont typeface="Arial" panose="020B0604020202020204" pitchFamily="34" charset="0"/>
              <a:buChar char="•"/>
            </a:pPr>
            <a:r>
              <a:rPr lang="tr-TR" b="1" dirty="0" err="1"/>
              <a:t>Administrative</a:t>
            </a:r>
            <a:r>
              <a:rPr lang="tr-TR" b="1" dirty="0"/>
              <a:t> </a:t>
            </a:r>
            <a:r>
              <a:rPr lang="tr-TR" b="1" dirty="0" err="1"/>
              <a:t>Efficiency</a:t>
            </a:r>
            <a:r>
              <a:rPr lang="tr-TR" dirty="0"/>
              <a:t>:</a:t>
            </a:r>
          </a:p>
          <a:p>
            <a:pPr marL="742950" lvl="1" indent="-285750" rtl="0">
              <a:buFont typeface="Arial" panose="020B0604020202020204" pitchFamily="34" charset="0"/>
              <a:buChar char="•"/>
            </a:pPr>
            <a:r>
              <a:rPr lang="tr-TR" dirty="0" err="1"/>
              <a:t>Automate</a:t>
            </a:r>
            <a:r>
              <a:rPr lang="tr-TR" dirty="0"/>
              <a:t> </a:t>
            </a:r>
            <a:r>
              <a:rPr lang="tr-TR" dirty="0" err="1"/>
              <a:t>clinical</a:t>
            </a:r>
            <a:r>
              <a:rPr lang="tr-TR" dirty="0"/>
              <a:t> </a:t>
            </a:r>
            <a:r>
              <a:rPr lang="tr-TR" dirty="0" err="1"/>
              <a:t>documentation</a:t>
            </a:r>
            <a:r>
              <a:rPr lang="tr-TR" dirty="0"/>
              <a:t> </a:t>
            </a:r>
            <a:r>
              <a:rPr lang="tr-TR" dirty="0" err="1"/>
              <a:t>and</a:t>
            </a:r>
            <a:r>
              <a:rPr lang="tr-TR" dirty="0"/>
              <a:t> </a:t>
            </a:r>
            <a:r>
              <a:rPr lang="tr-TR" dirty="0" err="1"/>
              <a:t>coding</a:t>
            </a:r>
            <a:r>
              <a:rPr lang="tr-TR" dirty="0"/>
              <a:t>.</a:t>
            </a:r>
          </a:p>
          <a:p>
            <a:pPr marL="742950" lvl="1" indent="-285750" rtl="0">
              <a:buFont typeface="Arial" panose="020B0604020202020204" pitchFamily="34" charset="0"/>
              <a:buChar char="•"/>
            </a:pPr>
            <a:r>
              <a:rPr lang="tr-TR" dirty="0" err="1"/>
              <a:t>Streamline</a:t>
            </a:r>
            <a:r>
              <a:rPr lang="tr-TR" dirty="0"/>
              <a:t> </a:t>
            </a:r>
            <a:r>
              <a:rPr lang="tr-TR" dirty="0" err="1"/>
              <a:t>insurance</a:t>
            </a:r>
            <a:r>
              <a:rPr lang="tr-TR" dirty="0"/>
              <a:t> </a:t>
            </a:r>
            <a:r>
              <a:rPr lang="tr-TR" dirty="0" err="1"/>
              <a:t>claims</a:t>
            </a:r>
            <a:r>
              <a:rPr lang="tr-TR" dirty="0"/>
              <a:t> </a:t>
            </a:r>
            <a:r>
              <a:rPr lang="tr-TR" dirty="0" err="1"/>
              <a:t>and</a:t>
            </a:r>
            <a:r>
              <a:rPr lang="tr-TR" dirty="0"/>
              <a:t> </a:t>
            </a:r>
            <a:r>
              <a:rPr lang="tr-TR" dirty="0" err="1"/>
              <a:t>billing</a:t>
            </a:r>
            <a:r>
              <a:rPr lang="tr-TR" dirty="0"/>
              <a:t>.</a:t>
            </a:r>
          </a:p>
          <a:p>
            <a:endParaRPr lang="tr-TR" dirty="0"/>
          </a:p>
        </p:txBody>
      </p:sp>
      <p:sp>
        <p:nvSpPr>
          <p:cNvPr id="4" name="Footer Placeholder 3">
            <a:extLst>
              <a:ext uri="{FF2B5EF4-FFF2-40B4-BE49-F238E27FC236}">
                <a16:creationId xmlns:a16="http://schemas.microsoft.com/office/drawing/2014/main" id="{090408C8-14FA-12C7-F296-B738E3E077CC}"/>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EC39FEE5-CA7B-1D9B-3BE1-E131C12A69CF}"/>
              </a:ext>
            </a:extLst>
          </p:cNvPr>
          <p:cNvSpPr>
            <a:spLocks noGrp="1"/>
          </p:cNvSpPr>
          <p:nvPr>
            <p:ph type="sldNum" sz="quarter" idx="11"/>
          </p:nvPr>
        </p:nvSpPr>
        <p:spPr/>
        <p:txBody>
          <a:bodyPr/>
          <a:lstStyle/>
          <a:p>
            <a:pPr>
              <a:defRPr/>
            </a:pPr>
            <a:fld id="{62B181C8-006E-4804-BAD8-B2379D1B1B5D}" type="slidenum">
              <a:rPr lang="en-US" altLang="en-US" smtClean="0"/>
              <a:pPr>
                <a:defRPr/>
              </a:pPr>
              <a:t>51</a:t>
            </a:fld>
            <a:endParaRPr lang="en-US" altLang="en-US"/>
          </a:p>
        </p:txBody>
      </p:sp>
    </p:spTree>
    <p:extLst>
      <p:ext uri="{BB962C8B-B14F-4D97-AF65-F5344CB8AC3E}">
        <p14:creationId xmlns:p14="http://schemas.microsoft.com/office/powerpoint/2010/main" val="3260767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EC59-19B2-6BAB-8B86-D4168550327F}"/>
              </a:ext>
            </a:extLst>
          </p:cNvPr>
          <p:cNvSpPr>
            <a:spLocks noGrp="1"/>
          </p:cNvSpPr>
          <p:nvPr>
            <p:ph type="title"/>
          </p:nvPr>
        </p:nvSpPr>
        <p:spPr/>
        <p:txBody>
          <a:bodyPr/>
          <a:lstStyle/>
          <a:p>
            <a:r>
              <a:rPr lang="tr-TR" dirty="0"/>
              <a:t>Applications of </a:t>
            </a:r>
            <a:r>
              <a:rPr lang="tr-TR" dirty="0" err="1"/>
              <a:t>Medical</a:t>
            </a:r>
            <a:r>
              <a:rPr lang="tr-TR" dirty="0"/>
              <a:t> </a:t>
            </a:r>
            <a:r>
              <a:rPr lang="tr-TR" dirty="0" err="1"/>
              <a:t>LLMs</a:t>
            </a:r>
            <a:endParaRPr lang="tr-TR" dirty="0"/>
          </a:p>
        </p:txBody>
      </p:sp>
      <p:pic>
        <p:nvPicPr>
          <p:cNvPr id="7" name="Content Placeholder 6">
            <a:extLst>
              <a:ext uri="{FF2B5EF4-FFF2-40B4-BE49-F238E27FC236}">
                <a16:creationId xmlns:a16="http://schemas.microsoft.com/office/drawing/2014/main" id="{7074ED4B-A6BE-4437-7D10-1D161F3DDE96}"/>
              </a:ext>
            </a:extLst>
          </p:cNvPr>
          <p:cNvPicPr>
            <a:picLocks noGrp="1" noChangeAspect="1"/>
          </p:cNvPicPr>
          <p:nvPr>
            <p:ph idx="1"/>
          </p:nvPr>
        </p:nvPicPr>
        <p:blipFill>
          <a:blip r:embed="rId2"/>
          <a:stretch>
            <a:fillRect/>
          </a:stretch>
        </p:blipFill>
        <p:spPr>
          <a:xfrm>
            <a:off x="457200" y="1295400"/>
            <a:ext cx="8229600" cy="4572000"/>
          </a:xfrm>
        </p:spPr>
      </p:pic>
      <p:sp>
        <p:nvSpPr>
          <p:cNvPr id="4" name="Footer Placeholder 3">
            <a:extLst>
              <a:ext uri="{FF2B5EF4-FFF2-40B4-BE49-F238E27FC236}">
                <a16:creationId xmlns:a16="http://schemas.microsoft.com/office/drawing/2014/main" id="{E1B7D6BE-280A-03B8-054A-354544ECEA65}"/>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51442052-80BC-085F-7932-156F346DC9F3}"/>
              </a:ext>
            </a:extLst>
          </p:cNvPr>
          <p:cNvSpPr>
            <a:spLocks noGrp="1"/>
          </p:cNvSpPr>
          <p:nvPr>
            <p:ph type="sldNum" sz="quarter" idx="11"/>
          </p:nvPr>
        </p:nvSpPr>
        <p:spPr/>
        <p:txBody>
          <a:bodyPr/>
          <a:lstStyle/>
          <a:p>
            <a:pPr>
              <a:defRPr/>
            </a:pPr>
            <a:fld id="{62B181C8-006E-4804-BAD8-B2379D1B1B5D}" type="slidenum">
              <a:rPr lang="en-US" altLang="en-US" smtClean="0"/>
              <a:pPr>
                <a:defRPr/>
              </a:pPr>
              <a:t>52</a:t>
            </a:fld>
            <a:endParaRPr lang="en-US" altLang="en-US"/>
          </a:p>
        </p:txBody>
      </p:sp>
      <p:sp>
        <p:nvSpPr>
          <p:cNvPr id="9" name="TextBox 8">
            <a:extLst>
              <a:ext uri="{FF2B5EF4-FFF2-40B4-BE49-F238E27FC236}">
                <a16:creationId xmlns:a16="http://schemas.microsoft.com/office/drawing/2014/main" id="{3364E53E-3E03-444B-6B38-339F32970FED}"/>
              </a:ext>
            </a:extLst>
          </p:cNvPr>
          <p:cNvSpPr txBox="1"/>
          <p:nvPr/>
        </p:nvSpPr>
        <p:spPr>
          <a:xfrm>
            <a:off x="451104" y="5969811"/>
            <a:ext cx="7467600" cy="215444"/>
          </a:xfrm>
          <a:prstGeom prst="rect">
            <a:avLst/>
          </a:prstGeom>
          <a:noFill/>
        </p:spPr>
        <p:txBody>
          <a:bodyPr wrap="square">
            <a:spAutoFit/>
          </a:bodyPr>
          <a:lstStyle/>
          <a:p>
            <a:r>
              <a:rPr lang="tr-TR" sz="800" dirty="0" err="1"/>
              <a:t>Artificial</a:t>
            </a:r>
            <a:r>
              <a:rPr lang="tr-TR" sz="800" dirty="0"/>
              <a:t> </a:t>
            </a:r>
            <a:r>
              <a:rPr lang="tr-TR" sz="800" dirty="0" err="1"/>
              <a:t>Intelligence</a:t>
            </a:r>
            <a:r>
              <a:rPr lang="tr-TR" sz="800" dirty="0"/>
              <a:t> </a:t>
            </a:r>
            <a:r>
              <a:rPr lang="tr-TR" sz="800" dirty="0" err="1"/>
              <a:t>Review</a:t>
            </a:r>
            <a:r>
              <a:rPr lang="tr-TR" sz="800" dirty="0"/>
              <a:t> (2024) 57:299   https://doi.org/10.1007/s10462-024-10921-0</a:t>
            </a:r>
          </a:p>
        </p:txBody>
      </p:sp>
    </p:spTree>
    <p:extLst>
      <p:ext uri="{BB962C8B-B14F-4D97-AF65-F5344CB8AC3E}">
        <p14:creationId xmlns:p14="http://schemas.microsoft.com/office/powerpoint/2010/main" val="3230639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BE6C-3D5E-3006-DB2C-EDB13B3E1BA5}"/>
              </a:ext>
            </a:extLst>
          </p:cNvPr>
          <p:cNvSpPr>
            <a:spLocks noGrp="1"/>
          </p:cNvSpPr>
          <p:nvPr>
            <p:ph type="title"/>
          </p:nvPr>
        </p:nvSpPr>
        <p:spPr/>
        <p:txBody>
          <a:bodyPr/>
          <a:lstStyle/>
          <a:p>
            <a:r>
              <a:rPr lang="tr-TR" dirty="0"/>
              <a:t>Evaluation </a:t>
            </a:r>
            <a:r>
              <a:rPr lang="tr-TR" dirty="0" err="1"/>
              <a:t>Metrics</a:t>
            </a:r>
            <a:endParaRPr lang="tr-TR" dirty="0"/>
          </a:p>
        </p:txBody>
      </p:sp>
      <p:sp>
        <p:nvSpPr>
          <p:cNvPr id="3" name="Content Placeholder 2">
            <a:extLst>
              <a:ext uri="{FF2B5EF4-FFF2-40B4-BE49-F238E27FC236}">
                <a16:creationId xmlns:a16="http://schemas.microsoft.com/office/drawing/2014/main" id="{49B25A6F-0427-BD7D-5DF5-CC183449FA7D}"/>
              </a:ext>
            </a:extLst>
          </p:cNvPr>
          <p:cNvSpPr>
            <a:spLocks noGrp="1"/>
          </p:cNvSpPr>
          <p:nvPr>
            <p:ph idx="1"/>
          </p:nvPr>
        </p:nvSpPr>
        <p:spPr/>
        <p:txBody>
          <a:bodyPr/>
          <a:lstStyle/>
          <a:p>
            <a:endParaRPr lang="en-US" dirty="0"/>
          </a:p>
          <a:p>
            <a:r>
              <a:rPr lang="en-US" dirty="0"/>
              <a:t>Accuracy (e.g., USMLE performance)</a:t>
            </a:r>
          </a:p>
          <a:p>
            <a:endParaRPr lang="en-US" dirty="0"/>
          </a:p>
          <a:p>
            <a:r>
              <a:rPr lang="en-US" dirty="0"/>
              <a:t>Factuality / Faithfulness</a:t>
            </a:r>
          </a:p>
          <a:p>
            <a:endParaRPr lang="en-US" dirty="0"/>
          </a:p>
          <a:p>
            <a:r>
              <a:rPr lang="en-US" dirty="0"/>
              <a:t>Clinical Utility</a:t>
            </a:r>
          </a:p>
          <a:p>
            <a:endParaRPr lang="en-US" dirty="0"/>
          </a:p>
          <a:p>
            <a:r>
              <a:rPr lang="en-US" dirty="0"/>
              <a:t>Human-in-the-loop testing</a:t>
            </a:r>
            <a:endParaRPr lang="tr-TR" dirty="0"/>
          </a:p>
        </p:txBody>
      </p:sp>
      <p:sp>
        <p:nvSpPr>
          <p:cNvPr id="4" name="Footer Placeholder 3">
            <a:extLst>
              <a:ext uri="{FF2B5EF4-FFF2-40B4-BE49-F238E27FC236}">
                <a16:creationId xmlns:a16="http://schemas.microsoft.com/office/drawing/2014/main" id="{B63EBD4C-D6D4-4340-B490-ACF2F392B6AD}"/>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6C29573A-3DE3-B1E2-09BD-2BF632DA2185}"/>
              </a:ext>
            </a:extLst>
          </p:cNvPr>
          <p:cNvSpPr>
            <a:spLocks noGrp="1"/>
          </p:cNvSpPr>
          <p:nvPr>
            <p:ph type="sldNum" sz="quarter" idx="11"/>
          </p:nvPr>
        </p:nvSpPr>
        <p:spPr/>
        <p:txBody>
          <a:bodyPr/>
          <a:lstStyle/>
          <a:p>
            <a:pPr>
              <a:defRPr/>
            </a:pPr>
            <a:fld id="{62B181C8-006E-4804-BAD8-B2379D1B1B5D}" type="slidenum">
              <a:rPr lang="en-US" altLang="en-US" smtClean="0"/>
              <a:pPr>
                <a:defRPr/>
              </a:pPr>
              <a:t>53</a:t>
            </a:fld>
            <a:endParaRPr lang="en-US" altLang="en-US"/>
          </a:p>
        </p:txBody>
      </p:sp>
    </p:spTree>
    <p:extLst>
      <p:ext uri="{BB962C8B-B14F-4D97-AF65-F5344CB8AC3E}">
        <p14:creationId xmlns:p14="http://schemas.microsoft.com/office/powerpoint/2010/main" val="3528335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8A80-4BE9-6421-A719-6A1DD9408EB3}"/>
              </a:ext>
            </a:extLst>
          </p:cNvPr>
          <p:cNvSpPr>
            <a:spLocks noGrp="1"/>
          </p:cNvSpPr>
          <p:nvPr>
            <p:ph type="title"/>
          </p:nvPr>
        </p:nvSpPr>
        <p:spPr/>
        <p:txBody>
          <a:bodyPr/>
          <a:lstStyle/>
          <a:p>
            <a:r>
              <a:rPr lang="tr-TR" b="1" dirty="0"/>
              <a:t>Case </a:t>
            </a:r>
            <a:r>
              <a:rPr lang="tr-TR" b="1" dirty="0" err="1"/>
              <a:t>Studies</a:t>
            </a:r>
            <a:endParaRPr lang="tr-TR" dirty="0"/>
          </a:p>
        </p:txBody>
      </p:sp>
      <p:sp>
        <p:nvSpPr>
          <p:cNvPr id="3" name="Content Placeholder 2">
            <a:extLst>
              <a:ext uri="{FF2B5EF4-FFF2-40B4-BE49-F238E27FC236}">
                <a16:creationId xmlns:a16="http://schemas.microsoft.com/office/drawing/2014/main" id="{D7340D0D-F688-401D-5DE9-7D28BBB5B555}"/>
              </a:ext>
            </a:extLst>
          </p:cNvPr>
          <p:cNvSpPr>
            <a:spLocks noGrp="1"/>
          </p:cNvSpPr>
          <p:nvPr>
            <p:ph idx="1"/>
          </p:nvPr>
        </p:nvSpPr>
        <p:spPr/>
        <p:txBody>
          <a:bodyPr/>
          <a:lstStyle/>
          <a:p>
            <a:pPr rtl="0">
              <a:buFont typeface="Arial" panose="020B0604020202020204" pitchFamily="34" charset="0"/>
              <a:buChar char="•"/>
            </a:pPr>
            <a:r>
              <a:rPr lang="en-US" b="1" dirty="0"/>
              <a:t>Med-</a:t>
            </a:r>
            <a:r>
              <a:rPr lang="en-US" b="1" dirty="0" err="1"/>
              <a:t>PaLM</a:t>
            </a:r>
            <a:r>
              <a:rPr lang="en-US" b="1" dirty="0"/>
              <a:t> (Google)</a:t>
            </a:r>
            <a:r>
              <a:rPr lang="en-US" dirty="0"/>
              <a:t>:</a:t>
            </a:r>
          </a:p>
          <a:p>
            <a:pPr marL="742950" lvl="1" indent="-285750" rtl="0">
              <a:buFont typeface="Arial" panose="020B0604020202020204" pitchFamily="34" charset="0"/>
              <a:buChar char="•"/>
            </a:pPr>
            <a:r>
              <a:rPr lang="en-US" dirty="0"/>
              <a:t>Achieved high accuracy on medical question-answering benchmarks (e.g., </a:t>
            </a:r>
            <a:r>
              <a:rPr lang="en-US" dirty="0" err="1"/>
              <a:t>MedQA</a:t>
            </a:r>
            <a:r>
              <a:rPr lang="en-US" dirty="0"/>
              <a:t>).</a:t>
            </a:r>
          </a:p>
          <a:p>
            <a:pPr marL="742950" lvl="1" indent="-285750" rtl="0">
              <a:buFont typeface="Arial" panose="020B0604020202020204" pitchFamily="34" charset="0"/>
              <a:buChar char="•"/>
            </a:pPr>
            <a:r>
              <a:rPr lang="en-US" dirty="0"/>
              <a:t>Used for clinical decision support and patient education.</a:t>
            </a:r>
          </a:p>
          <a:p>
            <a:pPr rtl="0">
              <a:buFont typeface="Arial" panose="020B0604020202020204" pitchFamily="34" charset="0"/>
              <a:buChar char="•"/>
            </a:pPr>
            <a:r>
              <a:rPr lang="en-US" b="1" dirty="0" err="1"/>
              <a:t>GatorTron</a:t>
            </a:r>
            <a:r>
              <a:rPr lang="en-US" b="1" dirty="0"/>
              <a:t> (University of Florida)</a:t>
            </a:r>
            <a:r>
              <a:rPr lang="en-US" dirty="0"/>
              <a:t>:</a:t>
            </a:r>
          </a:p>
          <a:p>
            <a:pPr marL="742950" lvl="1" indent="-285750" rtl="0">
              <a:buFont typeface="Arial" panose="020B0604020202020204" pitchFamily="34" charset="0"/>
              <a:buChar char="•"/>
            </a:pPr>
            <a:r>
              <a:rPr lang="en-US" dirty="0"/>
              <a:t>Trained on 90 billion words of clinical text.</a:t>
            </a:r>
          </a:p>
          <a:p>
            <a:pPr marL="742950" lvl="1" indent="-285750" rtl="0">
              <a:buFont typeface="Arial" panose="020B0604020202020204" pitchFamily="34" charset="0"/>
              <a:buChar char="•"/>
            </a:pPr>
            <a:r>
              <a:rPr lang="en-US" dirty="0"/>
              <a:t>Improves prediction of hospital readmissions and diagnoses.</a:t>
            </a:r>
          </a:p>
          <a:p>
            <a:pPr rtl="0">
              <a:buFont typeface="Arial" panose="020B0604020202020204" pitchFamily="34" charset="0"/>
              <a:buChar char="•"/>
            </a:pPr>
            <a:r>
              <a:rPr lang="en-US" b="1" dirty="0"/>
              <a:t>Chatbot Example</a:t>
            </a:r>
            <a:r>
              <a:rPr lang="en-US" dirty="0"/>
              <a:t>:</a:t>
            </a:r>
          </a:p>
          <a:p>
            <a:pPr marL="742950" lvl="1" indent="-285750" rtl="0">
              <a:buFont typeface="Arial" panose="020B0604020202020204" pitchFamily="34" charset="0"/>
              <a:buChar char="•"/>
            </a:pPr>
            <a:r>
              <a:rPr lang="en-US" dirty="0"/>
              <a:t>AI-driven triage systems in hospitals reduce wait times by 20-30%.</a:t>
            </a:r>
          </a:p>
          <a:p>
            <a:endParaRPr lang="tr-TR" dirty="0"/>
          </a:p>
        </p:txBody>
      </p:sp>
      <p:sp>
        <p:nvSpPr>
          <p:cNvPr id="4" name="Footer Placeholder 3">
            <a:extLst>
              <a:ext uri="{FF2B5EF4-FFF2-40B4-BE49-F238E27FC236}">
                <a16:creationId xmlns:a16="http://schemas.microsoft.com/office/drawing/2014/main" id="{1BF41ED8-C44B-AF25-7CAB-E52BC7B3EF12}"/>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43038865-D675-621F-9902-7A909A224859}"/>
              </a:ext>
            </a:extLst>
          </p:cNvPr>
          <p:cNvSpPr>
            <a:spLocks noGrp="1"/>
          </p:cNvSpPr>
          <p:nvPr>
            <p:ph type="sldNum" sz="quarter" idx="11"/>
          </p:nvPr>
        </p:nvSpPr>
        <p:spPr/>
        <p:txBody>
          <a:bodyPr/>
          <a:lstStyle/>
          <a:p>
            <a:pPr>
              <a:defRPr/>
            </a:pPr>
            <a:fld id="{62B181C8-006E-4804-BAD8-B2379D1B1B5D}" type="slidenum">
              <a:rPr lang="en-US" altLang="en-US" smtClean="0"/>
              <a:pPr>
                <a:defRPr/>
              </a:pPr>
              <a:t>54</a:t>
            </a:fld>
            <a:endParaRPr lang="en-US" altLang="en-US"/>
          </a:p>
        </p:txBody>
      </p:sp>
    </p:spTree>
    <p:extLst>
      <p:ext uri="{BB962C8B-B14F-4D97-AF65-F5344CB8AC3E}">
        <p14:creationId xmlns:p14="http://schemas.microsoft.com/office/powerpoint/2010/main" val="3715686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2A5F-229E-EA09-FAAD-DCFF26902E88}"/>
              </a:ext>
            </a:extLst>
          </p:cNvPr>
          <p:cNvSpPr>
            <a:spLocks noGrp="1"/>
          </p:cNvSpPr>
          <p:nvPr>
            <p:ph type="title"/>
          </p:nvPr>
        </p:nvSpPr>
        <p:spPr/>
        <p:txBody>
          <a:bodyPr/>
          <a:lstStyle/>
          <a:p>
            <a:r>
              <a:rPr lang="tr-TR" dirty="0" err="1"/>
              <a:t>MedQA</a:t>
            </a:r>
            <a:r>
              <a:rPr lang="tr-TR" dirty="0"/>
              <a:t> (USMLE) </a:t>
            </a:r>
            <a:r>
              <a:rPr lang="tr-TR" dirty="0" err="1"/>
              <a:t>accuracy</a:t>
            </a:r>
            <a:endParaRPr lang="tr-TR" dirty="0"/>
          </a:p>
        </p:txBody>
      </p:sp>
      <p:pic>
        <p:nvPicPr>
          <p:cNvPr id="7" name="Content Placeholder 6">
            <a:extLst>
              <a:ext uri="{FF2B5EF4-FFF2-40B4-BE49-F238E27FC236}">
                <a16:creationId xmlns:a16="http://schemas.microsoft.com/office/drawing/2014/main" id="{2C0E9BCD-2459-5FCD-6612-11032F4358AF}"/>
              </a:ext>
            </a:extLst>
          </p:cNvPr>
          <p:cNvPicPr>
            <a:picLocks noGrp="1" noChangeAspect="1"/>
          </p:cNvPicPr>
          <p:nvPr>
            <p:ph idx="1"/>
          </p:nvPr>
        </p:nvPicPr>
        <p:blipFill>
          <a:blip r:embed="rId2"/>
          <a:stretch>
            <a:fillRect/>
          </a:stretch>
        </p:blipFill>
        <p:spPr>
          <a:xfrm>
            <a:off x="0" y="1219200"/>
            <a:ext cx="8915400" cy="4953000"/>
          </a:xfrm>
        </p:spPr>
      </p:pic>
      <p:sp>
        <p:nvSpPr>
          <p:cNvPr id="5" name="Slide Number Placeholder 4">
            <a:extLst>
              <a:ext uri="{FF2B5EF4-FFF2-40B4-BE49-F238E27FC236}">
                <a16:creationId xmlns:a16="http://schemas.microsoft.com/office/drawing/2014/main" id="{E0B9358C-20F2-7001-8EF7-FE4B470B4DDF}"/>
              </a:ext>
            </a:extLst>
          </p:cNvPr>
          <p:cNvSpPr>
            <a:spLocks noGrp="1"/>
          </p:cNvSpPr>
          <p:nvPr>
            <p:ph type="sldNum" sz="quarter" idx="11"/>
          </p:nvPr>
        </p:nvSpPr>
        <p:spPr/>
        <p:txBody>
          <a:bodyPr/>
          <a:lstStyle/>
          <a:p>
            <a:pPr>
              <a:defRPr/>
            </a:pPr>
            <a:fld id="{62B181C8-006E-4804-BAD8-B2379D1B1B5D}" type="slidenum">
              <a:rPr lang="en-US" altLang="en-US" smtClean="0"/>
              <a:pPr>
                <a:defRPr/>
              </a:pPr>
              <a:t>55</a:t>
            </a:fld>
            <a:endParaRPr lang="en-US" altLang="en-US"/>
          </a:p>
        </p:txBody>
      </p:sp>
    </p:spTree>
    <p:extLst>
      <p:ext uri="{BB962C8B-B14F-4D97-AF65-F5344CB8AC3E}">
        <p14:creationId xmlns:p14="http://schemas.microsoft.com/office/powerpoint/2010/main" val="3923277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D2D7-9FE5-3BF6-12CC-967405B743E0}"/>
              </a:ext>
            </a:extLst>
          </p:cNvPr>
          <p:cNvSpPr>
            <a:spLocks noGrp="1"/>
          </p:cNvSpPr>
          <p:nvPr>
            <p:ph type="title"/>
          </p:nvPr>
        </p:nvSpPr>
        <p:spPr>
          <a:xfrm>
            <a:off x="457200" y="274638"/>
            <a:ext cx="8229600" cy="639762"/>
          </a:xfrm>
        </p:spPr>
        <p:txBody>
          <a:bodyPr>
            <a:normAutofit fontScale="90000"/>
          </a:bodyPr>
          <a:lstStyle/>
          <a:p>
            <a:r>
              <a:rPr lang="en-US" sz="2000" dirty="0"/>
              <a:t>Analysis of ChatGPT models’ and medical students’ performance on USMLE questions</a:t>
            </a:r>
            <a:r>
              <a:rPr lang="tr-TR" sz="2000" dirty="0"/>
              <a:t> (2024)</a:t>
            </a:r>
          </a:p>
        </p:txBody>
      </p:sp>
      <p:sp>
        <p:nvSpPr>
          <p:cNvPr id="5" name="Slide Number Placeholder 4">
            <a:extLst>
              <a:ext uri="{FF2B5EF4-FFF2-40B4-BE49-F238E27FC236}">
                <a16:creationId xmlns:a16="http://schemas.microsoft.com/office/drawing/2014/main" id="{896907B9-926C-2AD0-1F8F-B985F01A53F1}"/>
              </a:ext>
            </a:extLst>
          </p:cNvPr>
          <p:cNvSpPr>
            <a:spLocks noGrp="1"/>
          </p:cNvSpPr>
          <p:nvPr>
            <p:ph type="sldNum" sz="quarter" idx="11"/>
          </p:nvPr>
        </p:nvSpPr>
        <p:spPr/>
        <p:txBody>
          <a:bodyPr/>
          <a:lstStyle/>
          <a:p>
            <a:pPr>
              <a:defRPr/>
            </a:pPr>
            <a:fld id="{62B181C8-006E-4804-BAD8-B2379D1B1B5D}" type="slidenum">
              <a:rPr lang="en-US" altLang="en-US" smtClean="0"/>
              <a:pPr>
                <a:defRPr/>
              </a:pPr>
              <a:t>56</a:t>
            </a:fld>
            <a:endParaRPr lang="en-US" altLang="en-US"/>
          </a:p>
        </p:txBody>
      </p:sp>
      <p:pic>
        <p:nvPicPr>
          <p:cNvPr id="6" name="Picture 5">
            <a:extLst>
              <a:ext uri="{FF2B5EF4-FFF2-40B4-BE49-F238E27FC236}">
                <a16:creationId xmlns:a16="http://schemas.microsoft.com/office/drawing/2014/main" id="{BC7B629C-18E3-E3E2-4535-B52755FD0394}"/>
              </a:ext>
            </a:extLst>
          </p:cNvPr>
          <p:cNvPicPr>
            <a:picLocks noChangeAspect="1"/>
          </p:cNvPicPr>
          <p:nvPr/>
        </p:nvPicPr>
        <p:blipFill>
          <a:blip r:embed="rId2"/>
          <a:stretch>
            <a:fillRect/>
          </a:stretch>
        </p:blipFill>
        <p:spPr>
          <a:xfrm>
            <a:off x="-27432" y="947928"/>
            <a:ext cx="9144000" cy="3491508"/>
          </a:xfrm>
          <a:prstGeom prst="rect">
            <a:avLst/>
          </a:prstGeom>
        </p:spPr>
      </p:pic>
      <p:sp>
        <p:nvSpPr>
          <p:cNvPr id="10" name="TextBox 9">
            <a:extLst>
              <a:ext uri="{FF2B5EF4-FFF2-40B4-BE49-F238E27FC236}">
                <a16:creationId xmlns:a16="http://schemas.microsoft.com/office/drawing/2014/main" id="{53AEC35B-5496-A830-626C-82BE3253C1D1}"/>
              </a:ext>
            </a:extLst>
          </p:cNvPr>
          <p:cNvSpPr txBox="1"/>
          <p:nvPr/>
        </p:nvSpPr>
        <p:spPr>
          <a:xfrm>
            <a:off x="265176" y="4508718"/>
            <a:ext cx="8497824" cy="1815882"/>
          </a:xfrm>
          <a:prstGeom prst="rect">
            <a:avLst/>
          </a:prstGeom>
          <a:noFill/>
        </p:spPr>
        <p:txBody>
          <a:bodyPr wrap="square">
            <a:spAutoFit/>
          </a:bodyPr>
          <a:lstStyle/>
          <a:p>
            <a:r>
              <a:rPr lang="en-US" sz="1400" b="1" i="0" dirty="0">
                <a:solidFill>
                  <a:srgbClr val="1A254C"/>
                </a:solidFill>
                <a:effectLst/>
                <a:latin typeface="Roboto" panose="02000000000000000000" pitchFamily="2" charset="0"/>
              </a:rPr>
              <a:t>Figure 1. </a:t>
            </a:r>
            <a:r>
              <a:rPr lang="en-US" sz="1400" b="0" i="0" dirty="0">
                <a:solidFill>
                  <a:srgbClr val="1A254C"/>
                </a:solidFill>
                <a:effectLst/>
                <a:latin typeface="Roboto" panose="02000000000000000000" pitchFamily="2" charset="0"/>
              </a:rPr>
              <a:t>Analysis of ChatGPT models’ and medical students’ performance on USMLE questions. This figure displays the comparative accuracies of ChatGPT 3.5 (GPT-3.5), ChatGPT 4 (GPT-4), ChatGPT 4 Omni (GPT-4o), and medical students in answering a set of 750 USMLE-style questions. The overall accuracy, preclinical accuracy, and clinical accuracy are shown. Asterisks (*) denote statistically significant differences (</a:t>
            </a:r>
            <a:r>
              <a:rPr lang="en-US" sz="1400" b="0" i="1" dirty="0">
                <a:solidFill>
                  <a:srgbClr val="1A254C"/>
                </a:solidFill>
                <a:effectLst/>
                <a:latin typeface="Roboto" panose="02000000000000000000" pitchFamily="2" charset="0"/>
              </a:rPr>
              <a:t>P</a:t>
            </a:r>
            <a:r>
              <a:rPr lang="en-US" sz="1400" b="0" i="0" dirty="0">
                <a:solidFill>
                  <a:srgbClr val="1A254C"/>
                </a:solidFill>
                <a:effectLst/>
                <a:latin typeface="Roboto" panose="02000000000000000000" pitchFamily="2" charset="0"/>
              </a:rPr>
              <a:t>&lt;.05), highlighting the advancements in newer models of the GPT series. The number of questions is indicated for each category: n=750 for overall accuracy, n=375 for preclinical accuracy, and n=375 for clinical accuracy. GPT: Generative Pre-trained Transformer; USMLE: United States Medical Licensing Examination.</a:t>
            </a:r>
            <a:endParaRPr lang="tr-TR" sz="1400" dirty="0"/>
          </a:p>
        </p:txBody>
      </p:sp>
      <p:sp>
        <p:nvSpPr>
          <p:cNvPr id="12" name="TextBox 11">
            <a:extLst>
              <a:ext uri="{FF2B5EF4-FFF2-40B4-BE49-F238E27FC236}">
                <a16:creationId xmlns:a16="http://schemas.microsoft.com/office/drawing/2014/main" id="{D22C23F0-2F46-8673-592E-CF0003E0378B}"/>
              </a:ext>
            </a:extLst>
          </p:cNvPr>
          <p:cNvSpPr txBox="1"/>
          <p:nvPr/>
        </p:nvSpPr>
        <p:spPr>
          <a:xfrm>
            <a:off x="1905000" y="6350544"/>
            <a:ext cx="4585716" cy="369332"/>
          </a:xfrm>
          <a:prstGeom prst="rect">
            <a:avLst/>
          </a:prstGeom>
          <a:noFill/>
        </p:spPr>
        <p:txBody>
          <a:bodyPr wrap="square">
            <a:spAutoFit/>
          </a:bodyPr>
          <a:lstStyle/>
          <a:p>
            <a:r>
              <a:rPr lang="tr-TR" dirty="0"/>
              <a:t>https://mededu.jmir.org/2024/1/e63430/</a:t>
            </a:r>
          </a:p>
        </p:txBody>
      </p:sp>
    </p:spTree>
    <p:extLst>
      <p:ext uri="{BB962C8B-B14F-4D97-AF65-F5344CB8AC3E}">
        <p14:creationId xmlns:p14="http://schemas.microsoft.com/office/powerpoint/2010/main" val="3634069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86FE-5FB8-65E5-B73A-127313835BE4}"/>
              </a:ext>
            </a:extLst>
          </p:cNvPr>
          <p:cNvSpPr>
            <a:spLocks noGrp="1"/>
          </p:cNvSpPr>
          <p:nvPr>
            <p:ph type="title"/>
          </p:nvPr>
        </p:nvSpPr>
        <p:spPr/>
        <p:txBody>
          <a:bodyPr/>
          <a:lstStyle/>
          <a:p>
            <a:r>
              <a:rPr lang="en-US" sz="2000" dirty="0"/>
              <a:t>The Open Medical-LLM Leaderboard: Benchmarking Large Language Models in Healthcare</a:t>
            </a:r>
            <a:endParaRPr lang="tr-TR" sz="2000" dirty="0"/>
          </a:p>
        </p:txBody>
      </p:sp>
      <p:pic>
        <p:nvPicPr>
          <p:cNvPr id="6" name="Content Placeholder 5">
            <a:extLst>
              <a:ext uri="{FF2B5EF4-FFF2-40B4-BE49-F238E27FC236}">
                <a16:creationId xmlns:a16="http://schemas.microsoft.com/office/drawing/2014/main" id="{4C64B5A4-73D8-5314-8AC6-DD4DDE4C919F}"/>
              </a:ext>
            </a:extLst>
          </p:cNvPr>
          <p:cNvPicPr>
            <a:picLocks noGrp="1" noChangeAspect="1"/>
          </p:cNvPicPr>
          <p:nvPr>
            <p:ph idx="1"/>
          </p:nvPr>
        </p:nvPicPr>
        <p:blipFill>
          <a:blip r:embed="rId2"/>
          <a:stretch>
            <a:fillRect/>
          </a:stretch>
        </p:blipFill>
        <p:spPr>
          <a:xfrm>
            <a:off x="457200" y="1371600"/>
            <a:ext cx="8229600" cy="4495800"/>
          </a:xfrm>
          <a:prstGeom prst="rect">
            <a:avLst/>
          </a:prstGeom>
        </p:spPr>
      </p:pic>
      <p:sp>
        <p:nvSpPr>
          <p:cNvPr id="5" name="Slide Number Placeholder 4">
            <a:extLst>
              <a:ext uri="{FF2B5EF4-FFF2-40B4-BE49-F238E27FC236}">
                <a16:creationId xmlns:a16="http://schemas.microsoft.com/office/drawing/2014/main" id="{BB4E47D6-FA93-19E5-E3A2-23FAFAF69A92}"/>
              </a:ext>
            </a:extLst>
          </p:cNvPr>
          <p:cNvSpPr>
            <a:spLocks noGrp="1"/>
          </p:cNvSpPr>
          <p:nvPr>
            <p:ph type="sldNum" sz="quarter" idx="11"/>
          </p:nvPr>
        </p:nvSpPr>
        <p:spPr/>
        <p:txBody>
          <a:bodyPr/>
          <a:lstStyle/>
          <a:p>
            <a:pPr>
              <a:defRPr/>
            </a:pPr>
            <a:fld id="{62B181C8-006E-4804-BAD8-B2379D1B1B5D}" type="slidenum">
              <a:rPr lang="en-US" altLang="en-US" smtClean="0"/>
              <a:pPr>
                <a:defRPr/>
              </a:pPr>
              <a:t>57</a:t>
            </a:fld>
            <a:endParaRPr lang="en-US" altLang="en-US"/>
          </a:p>
        </p:txBody>
      </p:sp>
      <p:sp>
        <p:nvSpPr>
          <p:cNvPr id="8" name="TextBox 7">
            <a:extLst>
              <a:ext uri="{FF2B5EF4-FFF2-40B4-BE49-F238E27FC236}">
                <a16:creationId xmlns:a16="http://schemas.microsoft.com/office/drawing/2014/main" id="{FEF333CB-6396-6D92-46EA-FE9F81EF94CF}"/>
              </a:ext>
            </a:extLst>
          </p:cNvPr>
          <p:cNvSpPr txBox="1"/>
          <p:nvPr/>
        </p:nvSpPr>
        <p:spPr>
          <a:xfrm>
            <a:off x="1676400" y="5997928"/>
            <a:ext cx="6096000" cy="369332"/>
          </a:xfrm>
          <a:prstGeom prst="rect">
            <a:avLst/>
          </a:prstGeom>
          <a:noFill/>
        </p:spPr>
        <p:txBody>
          <a:bodyPr wrap="square">
            <a:spAutoFit/>
          </a:bodyPr>
          <a:lstStyle/>
          <a:p>
            <a:r>
              <a:rPr lang="tr-TR" dirty="0"/>
              <a:t>https://huggingface.co/blog/leaderboard-medicalllm</a:t>
            </a:r>
          </a:p>
        </p:txBody>
      </p:sp>
    </p:spTree>
    <p:extLst>
      <p:ext uri="{BB962C8B-B14F-4D97-AF65-F5344CB8AC3E}">
        <p14:creationId xmlns:p14="http://schemas.microsoft.com/office/powerpoint/2010/main" val="3304693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3B12-AE5F-F946-B261-2683D095A48F}"/>
              </a:ext>
            </a:extLst>
          </p:cNvPr>
          <p:cNvSpPr>
            <a:spLocks noGrp="1"/>
          </p:cNvSpPr>
          <p:nvPr>
            <p:ph type="title"/>
          </p:nvPr>
        </p:nvSpPr>
        <p:spPr/>
        <p:txBody>
          <a:bodyPr/>
          <a:lstStyle/>
          <a:p>
            <a:r>
              <a:rPr lang="tr-TR" sz="2400" dirty="0">
                <a:hlinkClick r:id="rId2"/>
              </a:rPr>
              <a:t>https://huggingface.co/spaces/openlifescienceai/open_medical_llm_leaderboard</a:t>
            </a:r>
            <a:r>
              <a:rPr lang="tr-TR" sz="2400" dirty="0"/>
              <a:t> </a:t>
            </a:r>
          </a:p>
        </p:txBody>
      </p:sp>
      <p:sp>
        <p:nvSpPr>
          <p:cNvPr id="5" name="Slide Number Placeholder 4">
            <a:extLst>
              <a:ext uri="{FF2B5EF4-FFF2-40B4-BE49-F238E27FC236}">
                <a16:creationId xmlns:a16="http://schemas.microsoft.com/office/drawing/2014/main" id="{376830DC-2839-4D7F-D2B7-81FB53C727FF}"/>
              </a:ext>
            </a:extLst>
          </p:cNvPr>
          <p:cNvSpPr>
            <a:spLocks noGrp="1"/>
          </p:cNvSpPr>
          <p:nvPr>
            <p:ph type="sldNum" sz="quarter" idx="11"/>
          </p:nvPr>
        </p:nvSpPr>
        <p:spPr/>
        <p:txBody>
          <a:bodyPr/>
          <a:lstStyle/>
          <a:p>
            <a:pPr>
              <a:defRPr/>
            </a:pPr>
            <a:fld id="{62B181C8-006E-4804-BAD8-B2379D1B1B5D}" type="slidenum">
              <a:rPr lang="en-US" altLang="en-US" smtClean="0"/>
              <a:pPr>
                <a:defRPr/>
              </a:pPr>
              <a:t>58</a:t>
            </a:fld>
            <a:endParaRPr lang="en-US" altLang="en-US"/>
          </a:p>
        </p:txBody>
      </p:sp>
      <p:pic>
        <p:nvPicPr>
          <p:cNvPr id="7" name="Picture 6">
            <a:extLst>
              <a:ext uri="{FF2B5EF4-FFF2-40B4-BE49-F238E27FC236}">
                <a16:creationId xmlns:a16="http://schemas.microsoft.com/office/drawing/2014/main" id="{8EBEE745-E5F0-7488-86EA-5C5779DF191C}"/>
              </a:ext>
            </a:extLst>
          </p:cNvPr>
          <p:cNvPicPr>
            <a:picLocks noChangeAspect="1"/>
          </p:cNvPicPr>
          <p:nvPr/>
        </p:nvPicPr>
        <p:blipFill>
          <a:blip r:embed="rId3"/>
          <a:stretch>
            <a:fillRect/>
          </a:stretch>
        </p:blipFill>
        <p:spPr>
          <a:xfrm>
            <a:off x="0" y="1417638"/>
            <a:ext cx="9144000" cy="4906962"/>
          </a:xfrm>
          <a:prstGeom prst="rect">
            <a:avLst/>
          </a:prstGeom>
        </p:spPr>
      </p:pic>
    </p:spTree>
    <p:extLst>
      <p:ext uri="{BB962C8B-B14F-4D97-AF65-F5344CB8AC3E}">
        <p14:creationId xmlns:p14="http://schemas.microsoft.com/office/powerpoint/2010/main" val="3055905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D6D4-22B4-369A-67D6-921BDE875A4E}"/>
              </a:ext>
            </a:extLst>
          </p:cNvPr>
          <p:cNvSpPr>
            <a:spLocks noGrp="1"/>
          </p:cNvSpPr>
          <p:nvPr>
            <p:ph type="title"/>
          </p:nvPr>
        </p:nvSpPr>
        <p:spPr/>
        <p:txBody>
          <a:bodyPr/>
          <a:lstStyle/>
          <a:p>
            <a:r>
              <a:rPr lang="tr-TR" dirty="0" err="1"/>
              <a:t>Benefits</a:t>
            </a:r>
            <a:r>
              <a:rPr lang="tr-TR" dirty="0"/>
              <a:t> of </a:t>
            </a:r>
            <a:r>
              <a:rPr lang="tr-TR" dirty="0" err="1"/>
              <a:t>Medical</a:t>
            </a:r>
            <a:r>
              <a:rPr lang="tr-TR" dirty="0"/>
              <a:t> </a:t>
            </a:r>
            <a:r>
              <a:rPr lang="tr-TR" dirty="0" err="1"/>
              <a:t>LLMs</a:t>
            </a:r>
            <a:endParaRPr lang="tr-TR" dirty="0"/>
          </a:p>
        </p:txBody>
      </p:sp>
      <p:sp>
        <p:nvSpPr>
          <p:cNvPr id="3" name="Content Placeholder 2">
            <a:extLst>
              <a:ext uri="{FF2B5EF4-FFF2-40B4-BE49-F238E27FC236}">
                <a16:creationId xmlns:a16="http://schemas.microsoft.com/office/drawing/2014/main" id="{8871C664-07BC-920C-2E20-EADD88190C56}"/>
              </a:ext>
            </a:extLst>
          </p:cNvPr>
          <p:cNvSpPr>
            <a:spLocks noGrp="1"/>
          </p:cNvSpPr>
          <p:nvPr>
            <p:ph idx="1"/>
          </p:nvPr>
        </p:nvSpPr>
        <p:spPr/>
        <p:txBody>
          <a:bodyPr/>
          <a:lstStyle/>
          <a:p>
            <a:pPr rtl="0">
              <a:buFont typeface="Arial" panose="020B0604020202020204" pitchFamily="34" charset="0"/>
              <a:buChar char="•"/>
            </a:pPr>
            <a:r>
              <a:rPr lang="en-US" b="1" dirty="0"/>
              <a:t>Accuracy</a:t>
            </a:r>
            <a:r>
              <a:rPr lang="en-US" dirty="0"/>
              <a:t>: Matches or exceeds human performance in specific tasks (e.g., radiology report analysis).</a:t>
            </a:r>
          </a:p>
          <a:p>
            <a:pPr rtl="0">
              <a:buFont typeface="Arial" panose="020B0604020202020204" pitchFamily="34" charset="0"/>
              <a:buChar char="•"/>
            </a:pPr>
            <a:r>
              <a:rPr lang="en-US" b="1" dirty="0"/>
              <a:t>Scalability</a:t>
            </a:r>
            <a:r>
              <a:rPr lang="en-US" dirty="0"/>
              <a:t>: Supports healthcare systems in underserved areas.</a:t>
            </a:r>
          </a:p>
          <a:p>
            <a:pPr rtl="0">
              <a:buFont typeface="Arial" panose="020B0604020202020204" pitchFamily="34" charset="0"/>
              <a:buChar char="•"/>
            </a:pPr>
            <a:r>
              <a:rPr lang="en-US" b="1" dirty="0"/>
              <a:t>Efficiency</a:t>
            </a:r>
            <a:r>
              <a:rPr lang="en-US" dirty="0"/>
              <a:t>: Reduces time spent on documentation by up to 50%.</a:t>
            </a:r>
          </a:p>
          <a:p>
            <a:pPr rtl="0">
              <a:buFont typeface="Arial" panose="020B0604020202020204" pitchFamily="34" charset="0"/>
              <a:buChar char="•"/>
            </a:pPr>
            <a:r>
              <a:rPr lang="en-US" b="1" dirty="0"/>
              <a:t>Accessibility</a:t>
            </a:r>
            <a:r>
              <a:rPr lang="en-US" dirty="0"/>
              <a:t>: Enables 24/7 patient support via AI chatbots.</a:t>
            </a:r>
          </a:p>
          <a:p>
            <a:endParaRPr lang="tr-TR" dirty="0"/>
          </a:p>
        </p:txBody>
      </p:sp>
      <p:sp>
        <p:nvSpPr>
          <p:cNvPr id="4" name="Footer Placeholder 3">
            <a:extLst>
              <a:ext uri="{FF2B5EF4-FFF2-40B4-BE49-F238E27FC236}">
                <a16:creationId xmlns:a16="http://schemas.microsoft.com/office/drawing/2014/main" id="{28FF21C3-BFAB-5A3F-35D3-0CFE3215C18D}"/>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2539C9E8-05B3-39E0-ED25-4C2BAA5E75F7}"/>
              </a:ext>
            </a:extLst>
          </p:cNvPr>
          <p:cNvSpPr>
            <a:spLocks noGrp="1"/>
          </p:cNvSpPr>
          <p:nvPr>
            <p:ph type="sldNum" sz="quarter" idx="11"/>
          </p:nvPr>
        </p:nvSpPr>
        <p:spPr/>
        <p:txBody>
          <a:bodyPr/>
          <a:lstStyle/>
          <a:p>
            <a:pPr>
              <a:defRPr/>
            </a:pPr>
            <a:fld id="{62B181C8-006E-4804-BAD8-B2379D1B1B5D}" type="slidenum">
              <a:rPr lang="en-US" altLang="en-US" smtClean="0"/>
              <a:pPr>
                <a:defRPr/>
              </a:pPr>
              <a:t>59</a:t>
            </a:fld>
            <a:endParaRPr lang="en-US" altLang="en-US"/>
          </a:p>
        </p:txBody>
      </p:sp>
    </p:spTree>
    <p:extLst>
      <p:ext uri="{BB962C8B-B14F-4D97-AF65-F5344CB8AC3E}">
        <p14:creationId xmlns:p14="http://schemas.microsoft.com/office/powerpoint/2010/main" val="284826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B9698-FC33-E1E7-E6C3-2B1D7017EBB0}"/>
              </a:ext>
            </a:extLst>
          </p:cNvPr>
          <p:cNvSpPr>
            <a:spLocks noGrp="1"/>
          </p:cNvSpPr>
          <p:nvPr>
            <p:ph type="title"/>
          </p:nvPr>
        </p:nvSpPr>
        <p:spPr/>
        <p:txBody>
          <a:bodyPr/>
          <a:lstStyle/>
          <a:p>
            <a:r>
              <a:rPr lang="tr-TR" sz="2800" dirty="0" err="1"/>
              <a:t>We</a:t>
            </a:r>
            <a:r>
              <a:rPr lang="en-US" sz="2800" dirty="0"/>
              <a:t> use Language Models every day!</a:t>
            </a:r>
            <a:endParaRPr lang="tr-TR" sz="2800" dirty="0"/>
          </a:p>
        </p:txBody>
      </p:sp>
      <p:pic>
        <p:nvPicPr>
          <p:cNvPr id="6" name="Picture 5">
            <a:extLst>
              <a:ext uri="{FF2B5EF4-FFF2-40B4-BE49-F238E27FC236}">
                <a16:creationId xmlns:a16="http://schemas.microsoft.com/office/drawing/2014/main" id="{BF07268A-922D-BD5A-9580-2E4DCD6C9832}"/>
              </a:ext>
            </a:extLst>
          </p:cNvPr>
          <p:cNvPicPr>
            <a:picLocks noChangeAspect="1"/>
          </p:cNvPicPr>
          <p:nvPr/>
        </p:nvPicPr>
        <p:blipFill>
          <a:blip r:embed="rId2"/>
          <a:stretch>
            <a:fillRect/>
          </a:stretch>
        </p:blipFill>
        <p:spPr>
          <a:xfrm>
            <a:off x="0" y="1417638"/>
            <a:ext cx="9144000" cy="4721905"/>
          </a:xfrm>
          <a:prstGeom prst="rect">
            <a:avLst/>
          </a:prstGeom>
        </p:spPr>
      </p:pic>
    </p:spTree>
    <p:extLst>
      <p:ext uri="{BB962C8B-B14F-4D97-AF65-F5344CB8AC3E}">
        <p14:creationId xmlns:p14="http://schemas.microsoft.com/office/powerpoint/2010/main" val="96943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A2AD-2C97-1FFB-2DE5-93CEBB8D13D7}"/>
              </a:ext>
            </a:extLst>
          </p:cNvPr>
          <p:cNvSpPr>
            <a:spLocks noGrp="1"/>
          </p:cNvSpPr>
          <p:nvPr>
            <p:ph type="title"/>
          </p:nvPr>
        </p:nvSpPr>
        <p:spPr/>
        <p:txBody>
          <a:bodyPr/>
          <a:lstStyle/>
          <a:p>
            <a:r>
              <a:rPr lang="tr-TR" dirty="0" err="1"/>
              <a:t>Challenges</a:t>
            </a:r>
            <a:r>
              <a:rPr lang="tr-TR" dirty="0"/>
              <a:t> </a:t>
            </a:r>
            <a:r>
              <a:rPr lang="tr-TR" dirty="0" err="1"/>
              <a:t>and</a:t>
            </a:r>
            <a:r>
              <a:rPr lang="tr-TR" dirty="0"/>
              <a:t> </a:t>
            </a:r>
            <a:r>
              <a:rPr lang="tr-TR" dirty="0" err="1"/>
              <a:t>Limitations</a:t>
            </a:r>
            <a:endParaRPr lang="tr-TR" dirty="0"/>
          </a:p>
        </p:txBody>
      </p:sp>
      <p:sp>
        <p:nvSpPr>
          <p:cNvPr id="3" name="Content Placeholder 2">
            <a:extLst>
              <a:ext uri="{FF2B5EF4-FFF2-40B4-BE49-F238E27FC236}">
                <a16:creationId xmlns:a16="http://schemas.microsoft.com/office/drawing/2014/main" id="{8BF16E8B-9192-4999-5AAA-44D4CF69F55C}"/>
              </a:ext>
            </a:extLst>
          </p:cNvPr>
          <p:cNvSpPr>
            <a:spLocks noGrp="1"/>
          </p:cNvSpPr>
          <p:nvPr>
            <p:ph idx="1"/>
          </p:nvPr>
        </p:nvSpPr>
        <p:spPr/>
        <p:txBody>
          <a:bodyPr>
            <a:normAutofit lnSpcReduction="10000"/>
          </a:bodyPr>
          <a:lstStyle/>
          <a:p>
            <a:pPr rtl="0">
              <a:buFont typeface="Arial" panose="020B0604020202020204" pitchFamily="34" charset="0"/>
              <a:buChar char="•"/>
            </a:pPr>
            <a:r>
              <a:rPr lang="tr-TR" b="1" dirty="0"/>
              <a:t>Data </a:t>
            </a:r>
            <a:r>
              <a:rPr lang="tr-TR" b="1" dirty="0" err="1"/>
              <a:t>Privacy</a:t>
            </a:r>
            <a:r>
              <a:rPr lang="tr-TR" dirty="0"/>
              <a:t>:</a:t>
            </a:r>
          </a:p>
          <a:p>
            <a:pPr marL="742950" lvl="1" indent="-285750" rtl="0">
              <a:buFont typeface="Arial" panose="020B0604020202020204" pitchFamily="34" charset="0"/>
              <a:buChar char="•"/>
            </a:pPr>
            <a:r>
              <a:rPr lang="tr-TR" dirty="0"/>
              <a:t>Handling </a:t>
            </a:r>
            <a:r>
              <a:rPr lang="tr-TR" dirty="0" err="1"/>
              <a:t>sensitive</a:t>
            </a:r>
            <a:r>
              <a:rPr lang="tr-TR" dirty="0"/>
              <a:t> </a:t>
            </a:r>
            <a:r>
              <a:rPr lang="tr-TR" dirty="0" err="1"/>
              <a:t>patient</a:t>
            </a:r>
            <a:r>
              <a:rPr lang="tr-TR" dirty="0"/>
              <a:t> data (HIPAA </a:t>
            </a:r>
            <a:r>
              <a:rPr lang="tr-TR" dirty="0" err="1"/>
              <a:t>compliance</a:t>
            </a:r>
            <a:r>
              <a:rPr lang="tr-TR" dirty="0"/>
              <a:t>).</a:t>
            </a:r>
          </a:p>
          <a:p>
            <a:pPr indent="-285750">
              <a:buFont typeface="Arial" panose="020B0604020202020204" pitchFamily="34" charset="0"/>
              <a:buChar char="•"/>
            </a:pPr>
            <a:r>
              <a:rPr lang="en-US" b="1" dirty="0"/>
              <a:t>Hallucinations: </a:t>
            </a:r>
            <a:r>
              <a:rPr lang="en-US" dirty="0"/>
              <a:t>Incorrect or fabricated facts</a:t>
            </a:r>
            <a:endParaRPr lang="tr-TR" dirty="0"/>
          </a:p>
          <a:p>
            <a:pPr rtl="0">
              <a:buFont typeface="Arial" panose="020B0604020202020204" pitchFamily="34" charset="0"/>
              <a:buChar char="•"/>
            </a:pPr>
            <a:r>
              <a:rPr lang="tr-TR" b="1" dirty="0" err="1"/>
              <a:t>Bias</a:t>
            </a:r>
            <a:r>
              <a:rPr lang="tr-TR" b="1" dirty="0"/>
              <a:t> </a:t>
            </a:r>
            <a:r>
              <a:rPr lang="tr-TR" b="1" dirty="0" err="1"/>
              <a:t>and</a:t>
            </a:r>
            <a:r>
              <a:rPr lang="tr-TR" b="1" dirty="0"/>
              <a:t> </a:t>
            </a:r>
            <a:r>
              <a:rPr lang="tr-TR" b="1" dirty="0" err="1"/>
              <a:t>Fairness</a:t>
            </a:r>
            <a:r>
              <a:rPr lang="tr-TR" dirty="0"/>
              <a:t>:</a:t>
            </a:r>
          </a:p>
          <a:p>
            <a:pPr marL="742950" lvl="1" indent="-285750" rtl="0">
              <a:buFont typeface="Arial" panose="020B0604020202020204" pitchFamily="34" charset="0"/>
              <a:buChar char="•"/>
            </a:pPr>
            <a:r>
              <a:rPr lang="tr-TR" dirty="0"/>
              <a:t>Risk of </a:t>
            </a:r>
            <a:r>
              <a:rPr lang="tr-TR" dirty="0" err="1"/>
              <a:t>biased</a:t>
            </a:r>
            <a:r>
              <a:rPr lang="tr-TR" dirty="0"/>
              <a:t> </a:t>
            </a:r>
            <a:r>
              <a:rPr lang="tr-TR" dirty="0" err="1"/>
              <a:t>outputs</a:t>
            </a:r>
            <a:r>
              <a:rPr lang="tr-TR" dirty="0"/>
              <a:t> </a:t>
            </a:r>
            <a:r>
              <a:rPr lang="tr-TR" dirty="0" err="1"/>
              <a:t>if</a:t>
            </a:r>
            <a:r>
              <a:rPr lang="tr-TR" dirty="0"/>
              <a:t> </a:t>
            </a:r>
            <a:r>
              <a:rPr lang="tr-TR" dirty="0" err="1"/>
              <a:t>trained</a:t>
            </a:r>
            <a:r>
              <a:rPr lang="tr-TR" dirty="0"/>
              <a:t> on </a:t>
            </a:r>
            <a:r>
              <a:rPr lang="tr-TR" dirty="0" err="1"/>
              <a:t>unrepresentative</a:t>
            </a:r>
            <a:r>
              <a:rPr lang="tr-TR" dirty="0"/>
              <a:t> data.</a:t>
            </a:r>
          </a:p>
          <a:p>
            <a:pPr rtl="0">
              <a:buFont typeface="Arial" panose="020B0604020202020204" pitchFamily="34" charset="0"/>
              <a:buChar char="•"/>
            </a:pPr>
            <a:r>
              <a:rPr lang="tr-TR" b="1" dirty="0" err="1"/>
              <a:t>Interpretability</a:t>
            </a:r>
            <a:r>
              <a:rPr lang="tr-TR" dirty="0"/>
              <a:t>:</a:t>
            </a:r>
          </a:p>
          <a:p>
            <a:pPr marL="742950" lvl="1" indent="-285750" rtl="0">
              <a:buFont typeface="Arial" panose="020B0604020202020204" pitchFamily="34" charset="0"/>
              <a:buChar char="•"/>
            </a:pPr>
            <a:r>
              <a:rPr lang="tr-TR" dirty="0"/>
              <a:t>"Black </a:t>
            </a:r>
            <a:r>
              <a:rPr lang="tr-TR" dirty="0" err="1"/>
              <a:t>box</a:t>
            </a:r>
            <a:r>
              <a:rPr lang="tr-TR" dirty="0"/>
              <a:t>" </a:t>
            </a:r>
            <a:r>
              <a:rPr lang="tr-TR" dirty="0" err="1"/>
              <a:t>nature</a:t>
            </a:r>
            <a:r>
              <a:rPr lang="tr-TR" dirty="0"/>
              <a:t> </a:t>
            </a:r>
            <a:r>
              <a:rPr lang="tr-TR" dirty="0" err="1"/>
              <a:t>makes</a:t>
            </a:r>
            <a:r>
              <a:rPr lang="tr-TR" dirty="0"/>
              <a:t> it hard </a:t>
            </a:r>
            <a:r>
              <a:rPr lang="tr-TR" dirty="0" err="1"/>
              <a:t>to</a:t>
            </a:r>
            <a:r>
              <a:rPr lang="tr-TR" dirty="0"/>
              <a:t> </a:t>
            </a:r>
            <a:r>
              <a:rPr lang="tr-TR" dirty="0" err="1"/>
              <a:t>explain</a:t>
            </a:r>
            <a:r>
              <a:rPr lang="tr-TR" dirty="0"/>
              <a:t> </a:t>
            </a:r>
            <a:r>
              <a:rPr lang="tr-TR" dirty="0" err="1"/>
              <a:t>decisions</a:t>
            </a:r>
            <a:r>
              <a:rPr lang="tr-TR" dirty="0"/>
              <a:t>.</a:t>
            </a:r>
          </a:p>
          <a:p>
            <a:pPr indent="-285750">
              <a:buFont typeface="Arial" panose="020B0604020202020204" pitchFamily="34" charset="0"/>
              <a:buChar char="•"/>
            </a:pPr>
            <a:r>
              <a:rPr lang="en-US" b="1" dirty="0"/>
              <a:t>Explainability: </a:t>
            </a:r>
            <a:r>
              <a:rPr lang="en-US" dirty="0"/>
              <a:t>Lack of transparency in outputs</a:t>
            </a:r>
            <a:endParaRPr lang="tr-TR" dirty="0"/>
          </a:p>
          <a:p>
            <a:pPr rtl="0">
              <a:buFont typeface="Arial" panose="020B0604020202020204" pitchFamily="34" charset="0"/>
              <a:buChar char="•"/>
            </a:pPr>
            <a:r>
              <a:rPr lang="tr-TR" b="1" dirty="0" err="1"/>
              <a:t>Regulatory</a:t>
            </a:r>
            <a:r>
              <a:rPr lang="tr-TR" b="1" dirty="0"/>
              <a:t> </a:t>
            </a:r>
            <a:r>
              <a:rPr lang="tr-TR" b="1" dirty="0" err="1"/>
              <a:t>Hurdles</a:t>
            </a:r>
            <a:r>
              <a:rPr lang="tr-TR" dirty="0"/>
              <a:t>:</a:t>
            </a:r>
          </a:p>
          <a:p>
            <a:pPr marL="742950" lvl="1" indent="-285750" rtl="0">
              <a:buFont typeface="Arial" panose="020B0604020202020204" pitchFamily="34" charset="0"/>
              <a:buChar char="•"/>
            </a:pPr>
            <a:r>
              <a:rPr lang="tr-TR" dirty="0"/>
              <a:t>FDA </a:t>
            </a:r>
            <a:r>
              <a:rPr lang="tr-TR" dirty="0" err="1"/>
              <a:t>and</a:t>
            </a:r>
            <a:r>
              <a:rPr lang="tr-TR" dirty="0"/>
              <a:t> </a:t>
            </a:r>
            <a:r>
              <a:rPr lang="tr-TR" dirty="0" err="1"/>
              <a:t>other</a:t>
            </a:r>
            <a:r>
              <a:rPr lang="tr-TR" dirty="0"/>
              <a:t> </a:t>
            </a:r>
            <a:r>
              <a:rPr lang="tr-TR" dirty="0" err="1"/>
              <a:t>bodies</a:t>
            </a:r>
            <a:r>
              <a:rPr lang="tr-TR" dirty="0"/>
              <a:t> </a:t>
            </a:r>
            <a:r>
              <a:rPr lang="tr-TR" dirty="0" err="1"/>
              <a:t>require</a:t>
            </a:r>
            <a:r>
              <a:rPr lang="tr-TR" dirty="0"/>
              <a:t> </a:t>
            </a:r>
            <a:r>
              <a:rPr lang="tr-TR" dirty="0" err="1"/>
              <a:t>rigorous</a:t>
            </a:r>
            <a:r>
              <a:rPr lang="tr-TR" dirty="0"/>
              <a:t> </a:t>
            </a:r>
            <a:r>
              <a:rPr lang="tr-TR" dirty="0" err="1"/>
              <a:t>validation</a:t>
            </a:r>
            <a:r>
              <a:rPr lang="tr-TR" dirty="0"/>
              <a:t>.</a:t>
            </a:r>
          </a:p>
          <a:p>
            <a:pPr rtl="0">
              <a:buFont typeface="Arial" panose="020B0604020202020204" pitchFamily="34" charset="0"/>
              <a:buChar char="•"/>
            </a:pPr>
            <a:r>
              <a:rPr lang="tr-TR" b="1" dirty="0" err="1"/>
              <a:t>Ethical</a:t>
            </a:r>
            <a:r>
              <a:rPr lang="tr-TR" b="1" dirty="0"/>
              <a:t> </a:t>
            </a:r>
            <a:r>
              <a:rPr lang="tr-TR" b="1" dirty="0" err="1"/>
              <a:t>Concerns</a:t>
            </a:r>
            <a:r>
              <a:rPr lang="tr-TR" dirty="0"/>
              <a:t>:</a:t>
            </a:r>
          </a:p>
          <a:p>
            <a:pPr marL="742950" lvl="1" indent="-285750" rtl="0">
              <a:buFont typeface="Arial" panose="020B0604020202020204" pitchFamily="34" charset="0"/>
              <a:buChar char="•"/>
            </a:pPr>
            <a:r>
              <a:rPr lang="tr-TR" dirty="0" err="1"/>
              <a:t>Over-reliance</a:t>
            </a:r>
            <a:r>
              <a:rPr lang="tr-TR" dirty="0"/>
              <a:t> on AI </a:t>
            </a:r>
            <a:r>
              <a:rPr lang="tr-TR" dirty="0" err="1"/>
              <a:t>could</a:t>
            </a:r>
            <a:r>
              <a:rPr lang="tr-TR" dirty="0"/>
              <a:t> </a:t>
            </a:r>
            <a:r>
              <a:rPr lang="tr-TR" dirty="0" err="1"/>
              <a:t>undermine</a:t>
            </a:r>
            <a:r>
              <a:rPr lang="tr-TR" dirty="0"/>
              <a:t> </a:t>
            </a:r>
            <a:r>
              <a:rPr lang="tr-TR" dirty="0" err="1"/>
              <a:t>human</a:t>
            </a:r>
            <a:r>
              <a:rPr lang="tr-TR" dirty="0"/>
              <a:t> </a:t>
            </a:r>
            <a:r>
              <a:rPr lang="tr-TR" dirty="0" err="1"/>
              <a:t>expertise</a:t>
            </a:r>
            <a:r>
              <a:rPr lang="tr-TR" dirty="0"/>
              <a:t>.</a:t>
            </a:r>
          </a:p>
          <a:p>
            <a:endParaRPr lang="tr-TR" dirty="0"/>
          </a:p>
        </p:txBody>
      </p:sp>
      <p:sp>
        <p:nvSpPr>
          <p:cNvPr id="4" name="Footer Placeholder 3">
            <a:extLst>
              <a:ext uri="{FF2B5EF4-FFF2-40B4-BE49-F238E27FC236}">
                <a16:creationId xmlns:a16="http://schemas.microsoft.com/office/drawing/2014/main" id="{AA9F5039-7D8A-3BED-AE9D-662A2A890176}"/>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FFA525A5-7B9A-4551-6590-F562D271DA80}"/>
              </a:ext>
            </a:extLst>
          </p:cNvPr>
          <p:cNvSpPr>
            <a:spLocks noGrp="1"/>
          </p:cNvSpPr>
          <p:nvPr>
            <p:ph type="sldNum" sz="quarter" idx="11"/>
          </p:nvPr>
        </p:nvSpPr>
        <p:spPr/>
        <p:txBody>
          <a:bodyPr/>
          <a:lstStyle/>
          <a:p>
            <a:pPr>
              <a:defRPr/>
            </a:pPr>
            <a:fld id="{62B181C8-006E-4804-BAD8-B2379D1B1B5D}" type="slidenum">
              <a:rPr lang="en-US" altLang="en-US" smtClean="0"/>
              <a:pPr>
                <a:defRPr/>
              </a:pPr>
              <a:t>60</a:t>
            </a:fld>
            <a:endParaRPr lang="en-US" altLang="en-US"/>
          </a:p>
        </p:txBody>
      </p:sp>
    </p:spTree>
    <p:extLst>
      <p:ext uri="{BB962C8B-B14F-4D97-AF65-F5344CB8AC3E}">
        <p14:creationId xmlns:p14="http://schemas.microsoft.com/office/powerpoint/2010/main" val="1269362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2638-6A0C-F8C7-5257-BE91F3A8C18D}"/>
              </a:ext>
            </a:extLst>
          </p:cNvPr>
          <p:cNvSpPr>
            <a:spLocks noGrp="1"/>
          </p:cNvSpPr>
          <p:nvPr>
            <p:ph type="title"/>
          </p:nvPr>
        </p:nvSpPr>
        <p:spPr/>
        <p:txBody>
          <a:bodyPr/>
          <a:lstStyle/>
          <a:p>
            <a:r>
              <a:rPr lang="tr-TR" dirty="0" err="1"/>
              <a:t>Future</a:t>
            </a:r>
            <a:r>
              <a:rPr lang="tr-TR" dirty="0"/>
              <a:t> of </a:t>
            </a:r>
            <a:r>
              <a:rPr lang="tr-TR" dirty="0" err="1"/>
              <a:t>Medical</a:t>
            </a:r>
            <a:r>
              <a:rPr lang="tr-TR" dirty="0"/>
              <a:t> </a:t>
            </a:r>
            <a:r>
              <a:rPr lang="tr-TR" dirty="0" err="1"/>
              <a:t>LLMs</a:t>
            </a:r>
            <a:endParaRPr lang="tr-TR" dirty="0"/>
          </a:p>
        </p:txBody>
      </p:sp>
      <p:sp>
        <p:nvSpPr>
          <p:cNvPr id="3" name="Content Placeholder 2">
            <a:extLst>
              <a:ext uri="{FF2B5EF4-FFF2-40B4-BE49-F238E27FC236}">
                <a16:creationId xmlns:a16="http://schemas.microsoft.com/office/drawing/2014/main" id="{F1C8B52D-00C5-8C57-D09F-9BD5E5D9FB9A}"/>
              </a:ext>
            </a:extLst>
          </p:cNvPr>
          <p:cNvSpPr>
            <a:spLocks noGrp="1"/>
          </p:cNvSpPr>
          <p:nvPr>
            <p:ph idx="1"/>
          </p:nvPr>
        </p:nvSpPr>
        <p:spPr/>
        <p:txBody>
          <a:bodyPr>
            <a:normAutofit fontScale="70000" lnSpcReduction="20000"/>
          </a:bodyPr>
          <a:lstStyle/>
          <a:p>
            <a:pPr rtl="0">
              <a:buFont typeface="Arial" panose="020B0604020202020204" pitchFamily="34" charset="0"/>
              <a:buChar char="•"/>
            </a:pPr>
            <a:r>
              <a:rPr lang="en-US" b="1" dirty="0"/>
              <a:t>Personalized Medicine</a:t>
            </a:r>
            <a:r>
              <a:rPr lang="en-US" dirty="0"/>
              <a:t>:</a:t>
            </a:r>
          </a:p>
          <a:p>
            <a:pPr marL="742950" lvl="1" indent="-285750" rtl="0">
              <a:buFont typeface="Arial" panose="020B0604020202020204" pitchFamily="34" charset="0"/>
              <a:buChar char="•"/>
            </a:pPr>
            <a:r>
              <a:rPr lang="en-US" dirty="0"/>
              <a:t>Tailored treatment plans based on genetic and clinical data.</a:t>
            </a:r>
          </a:p>
          <a:p>
            <a:pPr rtl="0">
              <a:buFont typeface="Arial" panose="020B0604020202020204" pitchFamily="34" charset="0"/>
              <a:buChar char="•"/>
            </a:pPr>
            <a:r>
              <a:rPr lang="en-US" b="1" dirty="0"/>
              <a:t>Global Health Impact</a:t>
            </a:r>
            <a:r>
              <a:rPr lang="en-US" dirty="0"/>
              <a:t>:</a:t>
            </a:r>
          </a:p>
          <a:p>
            <a:pPr marL="742950" lvl="1" indent="-285750" rtl="0">
              <a:buFont typeface="Arial" panose="020B0604020202020204" pitchFamily="34" charset="0"/>
              <a:buChar char="•"/>
            </a:pPr>
            <a:r>
              <a:rPr lang="en-US" dirty="0"/>
              <a:t>Support telemedicine in low-resource settings.</a:t>
            </a:r>
          </a:p>
          <a:p>
            <a:pPr rtl="0">
              <a:buFont typeface="Arial" panose="020B0604020202020204" pitchFamily="34" charset="0"/>
              <a:buChar char="•"/>
            </a:pPr>
            <a:r>
              <a:rPr lang="en-US" b="1" dirty="0"/>
              <a:t>Integration with Wearables</a:t>
            </a:r>
            <a:r>
              <a:rPr lang="en-US" dirty="0"/>
              <a:t>:</a:t>
            </a:r>
          </a:p>
          <a:p>
            <a:pPr marL="742950" lvl="1" indent="-285750" rtl="0">
              <a:buFont typeface="Arial" panose="020B0604020202020204" pitchFamily="34" charset="0"/>
              <a:buChar char="•"/>
            </a:pPr>
            <a:r>
              <a:rPr lang="en-US" dirty="0"/>
              <a:t>Real-time health monitoring and alerts via LLMs.</a:t>
            </a:r>
          </a:p>
          <a:p>
            <a:pPr rtl="0">
              <a:buFont typeface="Arial" panose="020B0604020202020204" pitchFamily="34" charset="0"/>
              <a:buChar char="•"/>
            </a:pPr>
            <a:r>
              <a:rPr lang="en-US" b="1" dirty="0"/>
              <a:t>Continuous Learning</a:t>
            </a:r>
            <a:r>
              <a:rPr lang="en-US" dirty="0"/>
              <a:t>:</a:t>
            </a:r>
          </a:p>
          <a:p>
            <a:pPr marL="742950" lvl="1" indent="-285750" rtl="0">
              <a:buFont typeface="Arial" panose="020B0604020202020204" pitchFamily="34" charset="0"/>
              <a:buChar char="•"/>
            </a:pPr>
            <a:r>
              <a:rPr lang="en-US" dirty="0"/>
              <a:t>Models that update with new medical knowledge.</a:t>
            </a:r>
          </a:p>
          <a:p>
            <a:pPr rtl="0">
              <a:buFont typeface="Arial" panose="020B0604020202020204" pitchFamily="34" charset="0"/>
              <a:buChar char="•"/>
            </a:pPr>
            <a:r>
              <a:rPr lang="en-US" b="1" dirty="0"/>
              <a:t>Ethical AI</a:t>
            </a:r>
            <a:r>
              <a:rPr lang="en-US" dirty="0"/>
              <a:t>:</a:t>
            </a:r>
          </a:p>
          <a:p>
            <a:pPr marL="742950" lvl="1" indent="-285750" rtl="0">
              <a:buFont typeface="Arial" panose="020B0604020202020204" pitchFamily="34" charset="0"/>
              <a:buChar char="•"/>
            </a:pPr>
            <a:r>
              <a:rPr lang="en-US" dirty="0"/>
              <a:t>Focus on transparency, fairness, and patient trust.</a:t>
            </a:r>
            <a:endParaRPr lang="tr-TR" dirty="0"/>
          </a:p>
          <a:p>
            <a:pPr indent="-285750">
              <a:buFont typeface="Arial" panose="020B0604020202020204" pitchFamily="34" charset="0"/>
              <a:buChar char="•"/>
            </a:pPr>
            <a:r>
              <a:rPr lang="en-US" b="1" dirty="0"/>
              <a:t>Multimodal models </a:t>
            </a:r>
            <a:r>
              <a:rPr lang="en-US" dirty="0"/>
              <a:t>(text + images + structured data)</a:t>
            </a:r>
          </a:p>
          <a:p>
            <a:pPr indent="-285750">
              <a:buFont typeface="Arial" panose="020B0604020202020204" pitchFamily="34" charset="0"/>
              <a:buChar char="•"/>
            </a:pPr>
            <a:endParaRPr lang="en-US" dirty="0"/>
          </a:p>
          <a:p>
            <a:pPr indent="-285750">
              <a:buFont typeface="Arial" panose="020B0604020202020204" pitchFamily="34" charset="0"/>
              <a:buChar char="•"/>
            </a:pPr>
            <a:r>
              <a:rPr lang="en-US" b="1" dirty="0"/>
              <a:t>Integration into EHR systems</a:t>
            </a:r>
          </a:p>
          <a:p>
            <a:pPr indent="-285750">
              <a:buFont typeface="Arial" panose="020B0604020202020204" pitchFamily="34" charset="0"/>
              <a:buChar char="•"/>
            </a:pPr>
            <a:endParaRPr lang="en-US" dirty="0"/>
          </a:p>
          <a:p>
            <a:pPr indent="-285750">
              <a:buFont typeface="Arial" panose="020B0604020202020204" pitchFamily="34" charset="0"/>
              <a:buChar char="•"/>
            </a:pPr>
            <a:r>
              <a:rPr lang="en-US" b="1" dirty="0"/>
              <a:t>Human-AI collaboration in diagnostics</a:t>
            </a:r>
          </a:p>
          <a:p>
            <a:pPr indent="-285750">
              <a:buFont typeface="Arial" panose="020B0604020202020204" pitchFamily="34" charset="0"/>
              <a:buChar char="•"/>
            </a:pPr>
            <a:endParaRPr lang="en-US" dirty="0"/>
          </a:p>
          <a:p>
            <a:pPr indent="-285750">
              <a:buFont typeface="Arial" panose="020B0604020202020204" pitchFamily="34" charset="0"/>
              <a:buChar char="•"/>
            </a:pPr>
            <a:r>
              <a:rPr lang="en-US" b="1" dirty="0"/>
              <a:t>Open-source medical AI ecosystems</a:t>
            </a:r>
          </a:p>
          <a:p>
            <a:endParaRPr lang="tr-TR" dirty="0"/>
          </a:p>
        </p:txBody>
      </p:sp>
      <p:sp>
        <p:nvSpPr>
          <p:cNvPr id="4" name="Footer Placeholder 3">
            <a:extLst>
              <a:ext uri="{FF2B5EF4-FFF2-40B4-BE49-F238E27FC236}">
                <a16:creationId xmlns:a16="http://schemas.microsoft.com/office/drawing/2014/main" id="{4075DF8A-8B94-EB22-76D9-7AECFC6975DB}"/>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FD41C120-3752-FE66-DC18-826A0F8BAEA6}"/>
              </a:ext>
            </a:extLst>
          </p:cNvPr>
          <p:cNvSpPr>
            <a:spLocks noGrp="1"/>
          </p:cNvSpPr>
          <p:nvPr>
            <p:ph type="sldNum" sz="quarter" idx="11"/>
          </p:nvPr>
        </p:nvSpPr>
        <p:spPr/>
        <p:txBody>
          <a:bodyPr/>
          <a:lstStyle/>
          <a:p>
            <a:pPr>
              <a:defRPr/>
            </a:pPr>
            <a:fld id="{62B181C8-006E-4804-BAD8-B2379D1B1B5D}" type="slidenum">
              <a:rPr lang="en-US" altLang="en-US" smtClean="0"/>
              <a:pPr>
                <a:defRPr/>
              </a:pPr>
              <a:t>61</a:t>
            </a:fld>
            <a:endParaRPr lang="en-US" altLang="en-US"/>
          </a:p>
        </p:txBody>
      </p:sp>
    </p:spTree>
    <p:extLst>
      <p:ext uri="{BB962C8B-B14F-4D97-AF65-F5344CB8AC3E}">
        <p14:creationId xmlns:p14="http://schemas.microsoft.com/office/powerpoint/2010/main" val="3695758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7C07-397E-EE68-EAAF-AD7275FC18A4}"/>
              </a:ext>
            </a:extLst>
          </p:cNvPr>
          <p:cNvSpPr>
            <a:spLocks noGrp="1"/>
          </p:cNvSpPr>
          <p:nvPr>
            <p:ph type="title"/>
          </p:nvPr>
        </p:nvSpPr>
        <p:spPr/>
        <p:txBody>
          <a:bodyPr/>
          <a:lstStyle/>
          <a:p>
            <a:r>
              <a:rPr lang="tr-TR" dirty="0" err="1"/>
              <a:t>Conclusion</a:t>
            </a:r>
            <a:endParaRPr lang="tr-TR" dirty="0"/>
          </a:p>
        </p:txBody>
      </p:sp>
      <p:sp>
        <p:nvSpPr>
          <p:cNvPr id="3" name="Content Placeholder 2">
            <a:extLst>
              <a:ext uri="{FF2B5EF4-FFF2-40B4-BE49-F238E27FC236}">
                <a16:creationId xmlns:a16="http://schemas.microsoft.com/office/drawing/2014/main" id="{566B2630-CB9C-1D3B-CF28-CAA95280D3A5}"/>
              </a:ext>
            </a:extLst>
          </p:cNvPr>
          <p:cNvSpPr>
            <a:spLocks noGrp="1"/>
          </p:cNvSpPr>
          <p:nvPr>
            <p:ph idx="1"/>
          </p:nvPr>
        </p:nvSpPr>
        <p:spPr/>
        <p:txBody>
          <a:bodyPr/>
          <a:lstStyle/>
          <a:p>
            <a:pPr rtl="0">
              <a:buFont typeface="Arial" panose="020B0604020202020204" pitchFamily="34" charset="0"/>
              <a:buChar char="•"/>
            </a:pPr>
            <a:r>
              <a:rPr lang="en-US" b="1" dirty="0"/>
              <a:t>Summary</a:t>
            </a:r>
            <a:r>
              <a:rPr lang="en-US" dirty="0"/>
              <a:t>:</a:t>
            </a:r>
          </a:p>
          <a:p>
            <a:pPr marL="742950" lvl="1" indent="-285750" rtl="0">
              <a:buFont typeface="Arial" panose="020B0604020202020204" pitchFamily="34" charset="0"/>
              <a:buChar char="•"/>
            </a:pPr>
            <a:r>
              <a:rPr lang="en-US" dirty="0"/>
              <a:t>Medical LLMs are transforming healthcare with enhanced decision-making, efficiency, and accessibility.</a:t>
            </a:r>
          </a:p>
          <a:p>
            <a:pPr marL="742950" lvl="1" indent="-285750" rtl="0">
              <a:buFont typeface="Arial" panose="020B0604020202020204" pitchFamily="34" charset="0"/>
              <a:buChar char="•"/>
            </a:pPr>
            <a:r>
              <a:rPr lang="en-US" dirty="0"/>
              <a:t>Challenges like privacy, bias, and regulation must be addressed.</a:t>
            </a:r>
          </a:p>
          <a:p>
            <a:pPr rtl="0">
              <a:buFont typeface="Arial" panose="020B0604020202020204" pitchFamily="34" charset="0"/>
              <a:buChar char="•"/>
            </a:pPr>
            <a:r>
              <a:rPr lang="en-US" b="1" dirty="0"/>
              <a:t>Call to Action</a:t>
            </a:r>
            <a:r>
              <a:rPr lang="en-US" dirty="0"/>
              <a:t>:</a:t>
            </a:r>
          </a:p>
          <a:p>
            <a:pPr marL="742950" lvl="1" indent="-285750" rtl="0">
              <a:buFont typeface="Arial" panose="020B0604020202020204" pitchFamily="34" charset="0"/>
              <a:buChar char="•"/>
            </a:pPr>
            <a:r>
              <a:rPr lang="en-US" dirty="0"/>
              <a:t>Invest in ethical AI development.</a:t>
            </a:r>
          </a:p>
          <a:p>
            <a:pPr marL="742950" lvl="1" indent="-285750" rtl="0">
              <a:buFont typeface="Arial" panose="020B0604020202020204" pitchFamily="34" charset="0"/>
              <a:buChar char="•"/>
            </a:pPr>
            <a:r>
              <a:rPr lang="en-US" dirty="0"/>
              <a:t>Foster collaboration between AI experts and healthcare professionals.</a:t>
            </a:r>
          </a:p>
          <a:p>
            <a:endParaRPr lang="tr-TR" dirty="0"/>
          </a:p>
        </p:txBody>
      </p:sp>
      <p:sp>
        <p:nvSpPr>
          <p:cNvPr id="4" name="Footer Placeholder 3">
            <a:extLst>
              <a:ext uri="{FF2B5EF4-FFF2-40B4-BE49-F238E27FC236}">
                <a16:creationId xmlns:a16="http://schemas.microsoft.com/office/drawing/2014/main" id="{DDC68DF6-4F95-9F5E-D79F-D4104ED1AEDB}"/>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F031ABAB-A19A-D450-159B-891FDEAF9F97}"/>
              </a:ext>
            </a:extLst>
          </p:cNvPr>
          <p:cNvSpPr>
            <a:spLocks noGrp="1"/>
          </p:cNvSpPr>
          <p:nvPr>
            <p:ph type="sldNum" sz="quarter" idx="11"/>
          </p:nvPr>
        </p:nvSpPr>
        <p:spPr/>
        <p:txBody>
          <a:bodyPr/>
          <a:lstStyle/>
          <a:p>
            <a:pPr>
              <a:defRPr/>
            </a:pPr>
            <a:fld id="{62B181C8-006E-4804-BAD8-B2379D1B1B5D}" type="slidenum">
              <a:rPr lang="en-US" altLang="en-US" smtClean="0"/>
              <a:pPr>
                <a:defRPr/>
              </a:pPr>
              <a:t>62</a:t>
            </a:fld>
            <a:endParaRPr lang="en-US" altLang="en-US"/>
          </a:p>
        </p:txBody>
      </p:sp>
    </p:spTree>
    <p:extLst>
      <p:ext uri="{BB962C8B-B14F-4D97-AF65-F5344CB8AC3E}">
        <p14:creationId xmlns:p14="http://schemas.microsoft.com/office/powerpoint/2010/main" val="919875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A2FF-C3D3-7144-93EE-CECD8F316942}"/>
              </a:ext>
            </a:extLst>
          </p:cNvPr>
          <p:cNvSpPr>
            <a:spLocks noGrp="1"/>
          </p:cNvSpPr>
          <p:nvPr>
            <p:ph type="title"/>
          </p:nvPr>
        </p:nvSpPr>
        <p:spPr/>
        <p:txBody>
          <a:bodyPr/>
          <a:lstStyle/>
          <a:p>
            <a:r>
              <a:rPr lang="tr-TR" dirty="0" err="1"/>
              <a:t>References</a:t>
            </a:r>
            <a:endParaRPr lang="tr-TR" dirty="0"/>
          </a:p>
        </p:txBody>
      </p:sp>
      <p:sp>
        <p:nvSpPr>
          <p:cNvPr id="3" name="Content Placeholder 2">
            <a:extLst>
              <a:ext uri="{FF2B5EF4-FFF2-40B4-BE49-F238E27FC236}">
                <a16:creationId xmlns:a16="http://schemas.microsoft.com/office/drawing/2014/main" id="{7FA60266-2026-2186-5AF4-B64085034BB4}"/>
              </a:ext>
            </a:extLst>
          </p:cNvPr>
          <p:cNvSpPr>
            <a:spLocks noGrp="1"/>
          </p:cNvSpPr>
          <p:nvPr>
            <p:ph idx="1"/>
          </p:nvPr>
        </p:nvSpPr>
        <p:spPr/>
        <p:txBody>
          <a:bodyPr/>
          <a:lstStyle/>
          <a:p>
            <a:pPr rtl="0">
              <a:buFont typeface="Arial" panose="020B0604020202020204" pitchFamily="34" charset="0"/>
              <a:buChar char="•"/>
            </a:pPr>
            <a:r>
              <a:rPr lang="en-US" dirty="0"/>
              <a:t>Singhal, K., et al. (2023). "Large Language Models in Medicine." </a:t>
            </a:r>
            <a:r>
              <a:rPr lang="en-US" i="1" dirty="0"/>
              <a:t>Nature Medicine</a:t>
            </a:r>
            <a:r>
              <a:rPr lang="en-US" dirty="0"/>
              <a:t>.</a:t>
            </a:r>
          </a:p>
          <a:p>
            <a:pPr rtl="0">
              <a:buFont typeface="Arial" panose="020B0604020202020204" pitchFamily="34" charset="0"/>
              <a:buChar char="•"/>
            </a:pPr>
            <a:r>
              <a:rPr lang="en-US" dirty="0"/>
              <a:t>University of Florida. (2022). "</a:t>
            </a:r>
            <a:r>
              <a:rPr lang="en-US" dirty="0" err="1"/>
              <a:t>GatorTron</a:t>
            </a:r>
            <a:r>
              <a:rPr lang="en-US" dirty="0"/>
              <a:t>: A Clinical Language Model."</a:t>
            </a:r>
          </a:p>
          <a:p>
            <a:pPr rtl="0">
              <a:buFont typeface="Arial" panose="020B0604020202020204" pitchFamily="34" charset="0"/>
              <a:buChar char="•"/>
            </a:pPr>
            <a:r>
              <a:rPr lang="en-US" dirty="0"/>
              <a:t>HIPAA and AI compliance guidelines (2024).</a:t>
            </a:r>
          </a:p>
          <a:p>
            <a:r>
              <a:rPr lang="en-US" dirty="0"/>
              <a:t>Dandan Wang</a:t>
            </a:r>
            <a:r>
              <a:rPr lang="tr-TR" dirty="0"/>
              <a:t>,</a:t>
            </a:r>
            <a:r>
              <a:rPr lang="en-US" dirty="0"/>
              <a:t> </a:t>
            </a:r>
            <a:r>
              <a:rPr lang="en-US" dirty="0" err="1"/>
              <a:t>Shiqing</a:t>
            </a:r>
            <a:r>
              <a:rPr lang="en-US" dirty="0"/>
              <a:t> Zhang</a:t>
            </a:r>
            <a:r>
              <a:rPr lang="tr-TR" dirty="0"/>
              <a:t> (2024) </a:t>
            </a:r>
            <a:r>
              <a:rPr lang="en-US" dirty="0"/>
              <a:t>Large language models in medical and healthcare fields:</a:t>
            </a:r>
            <a:r>
              <a:rPr lang="tr-TR" dirty="0"/>
              <a:t> </a:t>
            </a:r>
            <a:r>
              <a:rPr lang="en-US" dirty="0"/>
              <a:t>applications, advances, and challenges</a:t>
            </a:r>
            <a:r>
              <a:rPr lang="tr-TR" dirty="0"/>
              <a:t>, </a:t>
            </a:r>
            <a:r>
              <a:rPr lang="tr-TR" dirty="0" err="1"/>
              <a:t>Artificial</a:t>
            </a:r>
            <a:r>
              <a:rPr lang="tr-TR" dirty="0"/>
              <a:t> </a:t>
            </a:r>
            <a:r>
              <a:rPr lang="tr-TR" dirty="0" err="1"/>
              <a:t>Intelligence</a:t>
            </a:r>
            <a:r>
              <a:rPr lang="tr-TR" dirty="0"/>
              <a:t> </a:t>
            </a:r>
            <a:r>
              <a:rPr lang="tr-TR" dirty="0" err="1"/>
              <a:t>Review</a:t>
            </a:r>
            <a:r>
              <a:rPr lang="tr-TR" dirty="0"/>
              <a:t> (2024) 57:299</a:t>
            </a:r>
          </a:p>
          <a:p>
            <a:r>
              <a:rPr lang="tr-TR" dirty="0">
                <a:hlinkClick r:id="rId2"/>
              </a:rPr>
              <a:t>https://huggingface.co/blog/leaderboard-medicalllm</a:t>
            </a:r>
            <a:r>
              <a:rPr lang="tr-TR" dirty="0"/>
              <a:t> </a:t>
            </a:r>
          </a:p>
          <a:p>
            <a:endParaRPr lang="tr-TR" dirty="0"/>
          </a:p>
        </p:txBody>
      </p:sp>
      <p:sp>
        <p:nvSpPr>
          <p:cNvPr id="4" name="Footer Placeholder 3">
            <a:extLst>
              <a:ext uri="{FF2B5EF4-FFF2-40B4-BE49-F238E27FC236}">
                <a16:creationId xmlns:a16="http://schemas.microsoft.com/office/drawing/2014/main" id="{81FA72F9-9775-5CBA-504B-542FA6C47594}"/>
              </a:ext>
            </a:extLst>
          </p:cNvPr>
          <p:cNvSpPr>
            <a:spLocks noGrp="1"/>
          </p:cNvSpPr>
          <p:nvPr>
            <p:ph type="ftr" sz="quarter"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05E128B7-A576-0D9C-BE20-A2B5000BC41F}"/>
              </a:ext>
            </a:extLst>
          </p:cNvPr>
          <p:cNvSpPr>
            <a:spLocks noGrp="1"/>
          </p:cNvSpPr>
          <p:nvPr>
            <p:ph type="sldNum" sz="quarter" idx="11"/>
          </p:nvPr>
        </p:nvSpPr>
        <p:spPr/>
        <p:txBody>
          <a:bodyPr/>
          <a:lstStyle/>
          <a:p>
            <a:pPr>
              <a:defRPr/>
            </a:pPr>
            <a:fld id="{62B181C8-006E-4804-BAD8-B2379D1B1B5D}" type="slidenum">
              <a:rPr lang="en-US" altLang="en-US" smtClean="0"/>
              <a:pPr>
                <a:defRPr/>
              </a:pPr>
              <a:t>63</a:t>
            </a:fld>
            <a:endParaRPr lang="en-US" altLang="en-US"/>
          </a:p>
        </p:txBody>
      </p:sp>
    </p:spTree>
    <p:extLst>
      <p:ext uri="{BB962C8B-B14F-4D97-AF65-F5344CB8AC3E}">
        <p14:creationId xmlns:p14="http://schemas.microsoft.com/office/powerpoint/2010/main" val="155851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5B55-DF05-10AC-CA3F-1BB0B79E7AAA}"/>
              </a:ext>
            </a:extLst>
          </p:cNvPr>
          <p:cNvSpPr>
            <a:spLocks noGrp="1"/>
          </p:cNvSpPr>
          <p:nvPr>
            <p:ph type="title"/>
          </p:nvPr>
        </p:nvSpPr>
        <p:spPr/>
        <p:txBody>
          <a:bodyPr/>
          <a:lstStyle/>
          <a:p>
            <a:r>
              <a:rPr kumimoji="0" lang="tr-TR" sz="2800" b="1" i="0" u="none" strike="noStrike" kern="0" cap="none" spc="0" normalizeH="0" baseline="0" noProof="0" dirty="0" err="1">
                <a:ln>
                  <a:noFill/>
                </a:ln>
                <a:solidFill>
                  <a:srgbClr val="0066FF"/>
                </a:solidFill>
                <a:effectLst/>
                <a:uLnTx/>
                <a:uFillTx/>
                <a:latin typeface="Arial"/>
                <a:ea typeface="+mj-ea"/>
                <a:cs typeface="Arial"/>
              </a:rPr>
              <a:t>We</a:t>
            </a:r>
            <a:r>
              <a:rPr kumimoji="0" lang="en-US" sz="2800" b="1" i="0" u="none" strike="noStrike" kern="0" cap="none" spc="0" normalizeH="0" baseline="0" noProof="0" dirty="0">
                <a:ln>
                  <a:noFill/>
                </a:ln>
                <a:solidFill>
                  <a:srgbClr val="0066FF"/>
                </a:solidFill>
                <a:effectLst/>
                <a:uLnTx/>
                <a:uFillTx/>
                <a:latin typeface="Arial"/>
                <a:ea typeface="+mj-ea"/>
                <a:cs typeface="Arial"/>
              </a:rPr>
              <a:t> use Language Models every day!</a:t>
            </a:r>
            <a:endParaRPr lang="tr-TR" dirty="0"/>
          </a:p>
        </p:txBody>
      </p:sp>
      <p:pic>
        <p:nvPicPr>
          <p:cNvPr id="5" name="Picture 4">
            <a:extLst>
              <a:ext uri="{FF2B5EF4-FFF2-40B4-BE49-F238E27FC236}">
                <a16:creationId xmlns:a16="http://schemas.microsoft.com/office/drawing/2014/main" id="{97467638-3079-F7F8-63DB-E418BF0ED51D}"/>
              </a:ext>
            </a:extLst>
          </p:cNvPr>
          <p:cNvPicPr>
            <a:picLocks noChangeAspect="1"/>
          </p:cNvPicPr>
          <p:nvPr/>
        </p:nvPicPr>
        <p:blipFill>
          <a:blip r:embed="rId2"/>
          <a:stretch>
            <a:fillRect/>
          </a:stretch>
        </p:blipFill>
        <p:spPr>
          <a:xfrm>
            <a:off x="0" y="1417639"/>
            <a:ext cx="9144000" cy="5165724"/>
          </a:xfrm>
          <a:prstGeom prst="rect">
            <a:avLst/>
          </a:prstGeom>
        </p:spPr>
      </p:pic>
    </p:spTree>
    <p:extLst>
      <p:ext uri="{BB962C8B-B14F-4D97-AF65-F5344CB8AC3E}">
        <p14:creationId xmlns:p14="http://schemas.microsoft.com/office/powerpoint/2010/main" val="248532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12DF-53D7-380F-EBE1-5CDD1D87431D}"/>
              </a:ext>
            </a:extLst>
          </p:cNvPr>
          <p:cNvSpPr>
            <a:spLocks noGrp="1"/>
          </p:cNvSpPr>
          <p:nvPr>
            <p:ph type="title"/>
          </p:nvPr>
        </p:nvSpPr>
        <p:spPr>
          <a:xfrm>
            <a:off x="457199" y="302585"/>
            <a:ext cx="8229600" cy="937288"/>
          </a:xfrm>
        </p:spPr>
        <p:txBody>
          <a:bodyPr>
            <a:normAutofit fontScale="90000"/>
          </a:bodyPr>
          <a:lstStyle/>
          <a:p>
            <a:r>
              <a:rPr lang="tr-TR" sz="2800" dirty="0" err="1"/>
              <a:t>Developments</a:t>
            </a:r>
            <a:r>
              <a:rPr lang="tr-TR" sz="2800" dirty="0"/>
              <a:t> in R</a:t>
            </a:r>
            <a:r>
              <a:rPr lang="en-US" sz="2800" dirty="0" err="1"/>
              <a:t>epresentation</a:t>
            </a:r>
            <a:r>
              <a:rPr lang="en-US" sz="2800" dirty="0"/>
              <a:t> </a:t>
            </a:r>
            <a:r>
              <a:rPr lang="tr-TR" sz="2800" dirty="0"/>
              <a:t>L</a:t>
            </a:r>
            <a:r>
              <a:rPr lang="en-US" sz="2800" dirty="0"/>
              <a:t>earning</a:t>
            </a:r>
            <a:r>
              <a:rPr lang="tr-TR" sz="2800" dirty="0"/>
              <a:t> </a:t>
            </a:r>
            <a:r>
              <a:rPr lang="tr-TR" sz="2800" dirty="0" err="1"/>
              <a:t>and</a:t>
            </a:r>
            <a:r>
              <a:rPr lang="tr-TR" sz="2800" dirty="0"/>
              <a:t> </a:t>
            </a:r>
            <a:r>
              <a:rPr lang="tr-TR" sz="2800" dirty="0" err="1"/>
              <a:t>LMs</a:t>
            </a:r>
            <a:endParaRPr lang="tr-TR" sz="2800" dirty="0"/>
          </a:p>
        </p:txBody>
      </p:sp>
      <p:pic>
        <p:nvPicPr>
          <p:cNvPr id="5" name="Content Placeholder 4">
            <a:extLst>
              <a:ext uri="{FF2B5EF4-FFF2-40B4-BE49-F238E27FC236}">
                <a16:creationId xmlns:a16="http://schemas.microsoft.com/office/drawing/2014/main" id="{A389514C-669E-4A31-BF28-6EBBA23E323E}"/>
              </a:ext>
            </a:extLst>
          </p:cNvPr>
          <p:cNvPicPr>
            <a:picLocks noGrp="1" noChangeAspect="1"/>
          </p:cNvPicPr>
          <p:nvPr>
            <p:ph idx="1"/>
          </p:nvPr>
        </p:nvPicPr>
        <p:blipFill>
          <a:blip r:embed="rId2"/>
          <a:stretch>
            <a:fillRect/>
          </a:stretch>
        </p:blipFill>
        <p:spPr>
          <a:xfrm>
            <a:off x="261257" y="1065125"/>
            <a:ext cx="8621485" cy="4553002"/>
          </a:xfrm>
        </p:spPr>
      </p:pic>
      <p:sp>
        <p:nvSpPr>
          <p:cNvPr id="7" name="TextBox 6">
            <a:extLst>
              <a:ext uri="{FF2B5EF4-FFF2-40B4-BE49-F238E27FC236}">
                <a16:creationId xmlns:a16="http://schemas.microsoft.com/office/drawing/2014/main" id="{8A9E5F97-7F7A-5EA8-4C2F-ECAC78C33575}"/>
              </a:ext>
            </a:extLst>
          </p:cNvPr>
          <p:cNvSpPr txBox="1"/>
          <p:nvPr/>
        </p:nvSpPr>
        <p:spPr>
          <a:xfrm>
            <a:off x="2090060" y="6552398"/>
            <a:ext cx="5898381"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Source: </a:t>
            </a:r>
            <a:r>
              <a:rPr kumimoji="0" lang="tr-TR"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Liu</a:t>
            </a:r>
            <a:r>
              <a:rPr kumimoji="0" lang="tr-T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et al., </a:t>
            </a:r>
            <a:r>
              <a:rPr kumimoji="0" lang="tr-TR"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Representation</a:t>
            </a:r>
            <a:r>
              <a:rPr kumimoji="0" lang="tr-T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Learning </a:t>
            </a:r>
            <a:r>
              <a:rPr kumimoji="0" lang="tr-TR"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for</a:t>
            </a:r>
            <a:r>
              <a:rPr kumimoji="0" lang="tr-T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Natural Language </a:t>
            </a:r>
            <a:r>
              <a:rPr kumimoji="0" lang="tr-TR"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Processing</a:t>
            </a:r>
            <a:r>
              <a:rPr kumimoji="0" lang="tr-T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r>
              <a:rPr kumimoji="0" lang="tr-TR"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Springer</a:t>
            </a:r>
            <a:r>
              <a:rPr kumimoji="0" lang="tr-TR"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2020</a:t>
            </a:r>
            <a:endParaRPr kumimoji="0" lang="tr-TR" sz="9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59B2A78F-06F7-ACFE-82E3-9E130723B8A7}"/>
              </a:ext>
            </a:extLst>
          </p:cNvPr>
          <p:cNvSpPr txBox="1"/>
          <p:nvPr/>
        </p:nvSpPr>
        <p:spPr>
          <a:xfrm>
            <a:off x="379324" y="5792875"/>
            <a:ext cx="8385350"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With the </a:t>
            </a:r>
            <a:r>
              <a:rPr kumimoji="0" lang="en-US" sz="1600" b="0" i="0" u="none" strike="noStrike" kern="1200" cap="none" spc="0" normalizeH="0" baseline="0" noProof="0" dirty="0">
                <a:ln>
                  <a:noFill/>
                </a:ln>
                <a:solidFill>
                  <a:srgbClr val="000000"/>
                </a:solidFill>
                <a:effectLst/>
                <a:highlight>
                  <a:srgbClr val="FFFF00"/>
                </a:highlight>
                <a:uLnTx/>
                <a:uFillTx/>
                <a:latin typeface="Arial"/>
                <a:ea typeface="+mn-ea"/>
                <a:cs typeface="Arial"/>
              </a:rPr>
              <a:t>growing</a:t>
            </a:r>
            <a:r>
              <a:rPr kumimoji="0" lang="tr-TR" sz="1600" b="0" i="0" u="none" strike="noStrike" kern="1200" cap="none" spc="0" normalizeH="0" baseline="0" noProof="0" dirty="0">
                <a:ln>
                  <a:noFill/>
                </a:ln>
                <a:solidFill>
                  <a:srgbClr val="000000"/>
                </a:solidFill>
                <a:effectLst/>
                <a:highlight>
                  <a:srgbClr val="FFFF00"/>
                </a:highlight>
                <a:uLnTx/>
                <a:uFillTx/>
                <a:latin typeface="Arial"/>
                <a:ea typeface="+mn-ea"/>
                <a:cs typeface="Arial"/>
              </a:rPr>
              <a:t> </a:t>
            </a:r>
            <a:r>
              <a:rPr kumimoji="0" lang="en-US" sz="1600" b="0" i="0" u="none" strike="noStrike" kern="1200" cap="none" spc="0" normalizeH="0" baseline="0" noProof="0" dirty="0">
                <a:ln>
                  <a:noFill/>
                </a:ln>
                <a:solidFill>
                  <a:srgbClr val="000000"/>
                </a:solidFill>
                <a:effectLst/>
                <a:highlight>
                  <a:srgbClr val="FFFF00"/>
                </a:highlight>
                <a:uLnTx/>
                <a:uFillTx/>
                <a:latin typeface="Arial"/>
                <a:ea typeface="+mn-ea"/>
                <a:cs typeface="Arial"/>
              </a:rPr>
              <a:t>computing power </a:t>
            </a:r>
            <a:r>
              <a:rPr kumimoji="0" lang="en-US" sz="1600" b="0" i="0" u="none" strike="noStrike" kern="1200" cap="none" spc="0" normalizeH="0" baseline="0" noProof="0" dirty="0">
                <a:ln>
                  <a:noFill/>
                </a:ln>
                <a:solidFill>
                  <a:srgbClr val="000000"/>
                </a:solidFill>
                <a:effectLst/>
                <a:uLnTx/>
                <a:uFillTx/>
                <a:latin typeface="Arial"/>
                <a:ea typeface="+mn-ea"/>
                <a:cs typeface="Arial"/>
              </a:rPr>
              <a:t>and </a:t>
            </a:r>
            <a:r>
              <a:rPr kumimoji="0" lang="en-US" sz="1600" b="0" i="0" u="none" strike="noStrike" kern="1200" cap="none" spc="0" normalizeH="0" baseline="0" noProof="0" dirty="0">
                <a:ln>
                  <a:noFill/>
                </a:ln>
                <a:solidFill>
                  <a:srgbClr val="000000"/>
                </a:solidFill>
                <a:effectLst/>
                <a:highlight>
                  <a:srgbClr val="FFFF00"/>
                </a:highlight>
                <a:uLnTx/>
                <a:uFillTx/>
                <a:latin typeface="Arial"/>
                <a:ea typeface="+mn-ea"/>
                <a:cs typeface="Arial"/>
              </a:rPr>
              <a:t>large-scale text data</a:t>
            </a:r>
            <a:r>
              <a:rPr kumimoji="0" lang="en-US" sz="1600" b="0" i="0" u="none" strike="noStrike" kern="1200" cap="none" spc="0" normalizeH="0" baseline="0" noProof="0" dirty="0">
                <a:ln>
                  <a:noFill/>
                </a:ln>
                <a:solidFill>
                  <a:srgbClr val="000000"/>
                </a:solidFill>
                <a:effectLst/>
                <a:uLnTx/>
                <a:uFillTx/>
                <a:latin typeface="Arial"/>
                <a:ea typeface="+mn-ea"/>
                <a:cs typeface="Arial"/>
              </a:rPr>
              <a:t>, distributed representation trained with </a:t>
            </a:r>
            <a:r>
              <a:rPr kumimoji="0" lang="en-US" sz="1600" b="0" i="0" u="none" strike="noStrike" kern="1200" cap="none" spc="0" normalizeH="0" baseline="0" noProof="0" dirty="0">
                <a:ln>
                  <a:noFill/>
                </a:ln>
                <a:solidFill>
                  <a:srgbClr val="000000"/>
                </a:solidFill>
                <a:effectLst/>
                <a:highlight>
                  <a:srgbClr val="FFFF00"/>
                </a:highlight>
                <a:uLnTx/>
                <a:uFillTx/>
                <a:latin typeface="Arial"/>
                <a:ea typeface="+mn-ea"/>
                <a:cs typeface="Arial"/>
              </a:rPr>
              <a:t>neural networks</a:t>
            </a:r>
            <a:r>
              <a:rPr kumimoji="0" lang="tr-TR" sz="1600" b="0" i="0" u="none" strike="noStrike" kern="1200" cap="none" spc="0" normalizeH="0" baseline="0" noProof="0" dirty="0">
                <a:ln>
                  <a:noFill/>
                </a:ln>
                <a:solidFill>
                  <a:srgbClr val="000000"/>
                </a:solidFill>
                <a:effectLst/>
                <a:uLnTx/>
                <a:uFillTx/>
                <a:latin typeface="Arial"/>
                <a:ea typeface="+mn-ea"/>
                <a:cs typeface="Arial"/>
              </a:rPr>
              <a:t> </a:t>
            </a:r>
            <a:r>
              <a:rPr kumimoji="0" lang="en-US" sz="1600" b="0" i="0" u="none" strike="noStrike" kern="1200" cap="none" spc="0" normalizeH="0" baseline="0" noProof="0" dirty="0">
                <a:ln>
                  <a:noFill/>
                </a:ln>
                <a:solidFill>
                  <a:srgbClr val="000000"/>
                </a:solidFill>
                <a:effectLst/>
                <a:uLnTx/>
                <a:uFillTx/>
                <a:latin typeface="Arial"/>
                <a:ea typeface="+mn-ea"/>
                <a:cs typeface="Arial"/>
              </a:rPr>
              <a:t>and large corpora has become the mainstream</a:t>
            </a:r>
            <a:r>
              <a:rPr kumimoji="0" lang="tr-TR" sz="1600" b="0" i="0" u="none" strike="noStrike" kern="1200" cap="none" spc="0" normalizeH="0" baseline="0" noProof="0" dirty="0">
                <a:ln>
                  <a:noFill/>
                </a:ln>
                <a:solidFill>
                  <a:srgbClr val="000000"/>
                </a:solidFill>
                <a:effectLst/>
                <a:uLnTx/>
                <a:uFillTx/>
                <a:latin typeface="Arial"/>
                <a:ea typeface="+mn-ea"/>
                <a:cs typeface="Arial"/>
              </a:rPr>
              <a:t>.</a:t>
            </a:r>
          </a:p>
        </p:txBody>
      </p:sp>
    </p:spTree>
    <p:extLst>
      <p:ext uri="{BB962C8B-B14F-4D97-AF65-F5344CB8AC3E}">
        <p14:creationId xmlns:p14="http://schemas.microsoft.com/office/powerpoint/2010/main" val="406797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D65E-59F0-FE82-6DD2-6C43F4D03D11}"/>
              </a:ext>
            </a:extLst>
          </p:cNvPr>
          <p:cNvSpPr>
            <a:spLocks noGrp="1"/>
          </p:cNvSpPr>
          <p:nvPr>
            <p:ph type="title"/>
          </p:nvPr>
        </p:nvSpPr>
        <p:spPr/>
        <p:txBody>
          <a:bodyPr/>
          <a:lstStyle/>
          <a:p>
            <a:r>
              <a:rPr lang="tr-TR" dirty="0"/>
              <a:t>n-gram</a:t>
            </a:r>
            <a:r>
              <a:rPr lang="en-US" dirty="0"/>
              <a:t> Language Models</a:t>
            </a:r>
            <a:endParaRPr lang="en-TR" dirty="0"/>
          </a:p>
        </p:txBody>
      </p:sp>
      <p:sp>
        <p:nvSpPr>
          <p:cNvPr id="3" name="Content Placeholder 2">
            <a:extLst>
              <a:ext uri="{FF2B5EF4-FFF2-40B4-BE49-F238E27FC236}">
                <a16:creationId xmlns:a16="http://schemas.microsoft.com/office/drawing/2014/main" id="{08526D19-760A-5013-6758-DE1203BC6354}"/>
              </a:ext>
            </a:extLst>
          </p:cNvPr>
          <p:cNvSpPr>
            <a:spLocks noGrp="1"/>
          </p:cNvSpPr>
          <p:nvPr>
            <p:ph idx="1"/>
          </p:nvPr>
        </p:nvSpPr>
        <p:spPr>
          <a:xfrm>
            <a:off x="457200" y="1371602"/>
            <a:ext cx="8229600" cy="5211760"/>
          </a:xfrm>
        </p:spPr>
        <p:txBody>
          <a:bodyPr/>
          <a:lstStyle/>
          <a:p>
            <a:pPr marL="0" indent="0">
              <a:buNone/>
            </a:pPr>
            <a:r>
              <a:rPr lang="en-US" b="1" i="0" u="none" strike="noStrike" baseline="0" dirty="0">
                <a:solidFill>
                  <a:srgbClr val="000000"/>
                </a:solidFill>
                <a:latin typeface="Calibri" panose="020F0502020204030204" pitchFamily="34" charset="0"/>
              </a:rPr>
              <a:t>Question</a:t>
            </a:r>
            <a:r>
              <a:rPr lang="en-US" b="0" i="0" u="none" strike="noStrike" baseline="0" dirty="0">
                <a:solidFill>
                  <a:srgbClr val="000000"/>
                </a:solidFill>
                <a:latin typeface="Calibri" panose="020F0502020204030204" pitchFamily="34" charset="0"/>
              </a:rPr>
              <a:t>: How to learn a Language Model?</a:t>
            </a:r>
          </a:p>
          <a:p>
            <a:pPr marL="0" indent="0">
              <a:buNone/>
            </a:pPr>
            <a:r>
              <a:rPr lang="en-US" b="1" i="0" u="none" strike="noStrike" baseline="0" dirty="0">
                <a:solidFill>
                  <a:srgbClr val="000000"/>
                </a:solidFill>
                <a:latin typeface="Calibri" panose="020F0502020204030204" pitchFamily="34" charset="0"/>
              </a:rPr>
              <a:t>Answer </a:t>
            </a:r>
            <a:r>
              <a:rPr lang="en-US" b="0" i="0" u="none" strike="noStrike" baseline="0" dirty="0">
                <a:solidFill>
                  <a:srgbClr val="000000"/>
                </a:solidFill>
                <a:latin typeface="Calibri" panose="020F0502020204030204" pitchFamily="34" charset="0"/>
              </a:rPr>
              <a:t>(pre- Deep Learning): learn an </a:t>
            </a:r>
            <a:r>
              <a:rPr lang="en-US" b="0" i="1" u="none" strike="noStrike" baseline="0" dirty="0">
                <a:solidFill>
                  <a:srgbClr val="FF2FED"/>
                </a:solidFill>
                <a:latin typeface="Calibri" panose="020F0502020204030204" pitchFamily="34" charset="0"/>
              </a:rPr>
              <a:t>n</a:t>
            </a:r>
            <a:r>
              <a:rPr lang="en-US" b="0" i="0" u="none" strike="noStrike" baseline="0" dirty="0">
                <a:solidFill>
                  <a:srgbClr val="FF2FED"/>
                </a:solidFill>
                <a:latin typeface="Calibri" panose="020F0502020204030204" pitchFamily="34" charset="0"/>
              </a:rPr>
              <a:t>-gram Language Model</a:t>
            </a:r>
            <a:r>
              <a:rPr lang="en-US" b="0" i="0" u="none" strike="noStrike" baseline="0" dirty="0">
                <a:solidFill>
                  <a:srgbClr val="000000"/>
                </a:solidFill>
                <a:latin typeface="Calibri" panose="020F0502020204030204" pitchFamily="34" charset="0"/>
              </a:rPr>
              <a:t>!</a:t>
            </a:r>
            <a:endParaRPr lang="tr-TR" dirty="0">
              <a:solidFill>
                <a:srgbClr val="000000"/>
              </a:solidFill>
              <a:latin typeface="Calibri" panose="020F0502020204030204" pitchFamily="34" charset="0"/>
            </a:endParaRPr>
          </a:p>
          <a:p>
            <a:r>
              <a:rPr lang="tr-TR" dirty="0">
                <a:effectLst/>
                <a:latin typeface="Calibri" panose="020F0502020204030204" pitchFamily="34" charset="0"/>
                <a:ea typeface="Calibri" panose="020F0502020204030204" pitchFamily="34" charset="0"/>
                <a:cs typeface="Calibri" panose="020F0502020204030204" pitchFamily="34" charset="0"/>
              </a:rPr>
              <a:t>T</a:t>
            </a:r>
            <a:r>
              <a:rPr lang="en-US" dirty="0">
                <a:effectLst/>
                <a:latin typeface="Calibri" panose="020F0502020204030204" pitchFamily="34" charset="0"/>
                <a:ea typeface="Calibri" panose="020F0502020204030204" pitchFamily="34" charset="0"/>
                <a:cs typeface="Calibri" panose="020F0502020204030204" pitchFamily="34" charset="0"/>
              </a:rPr>
              <a:t>he simplest model that assigns probabilities to sentences and sequences of words, </a:t>
            </a:r>
            <a:r>
              <a:rPr lang="en-US" i="1" dirty="0">
                <a:solidFill>
                  <a:srgbClr val="FF2FED"/>
                </a:solidFill>
                <a:latin typeface="Calibri" panose="020F0502020204030204" pitchFamily="34" charset="0"/>
              </a:rPr>
              <a:t>the n-gram</a:t>
            </a:r>
            <a:r>
              <a:rPr lang="tr-TR" i="1" dirty="0">
                <a:solidFill>
                  <a:srgbClr val="FF2FED"/>
                </a:solidFill>
                <a:latin typeface="Calibri" panose="020F0502020204030204" pitchFamily="34" charset="0"/>
              </a:rPr>
              <a:t> Language Model</a:t>
            </a:r>
            <a:r>
              <a:rPr lang="en-US" dirty="0">
                <a:effectLst/>
                <a:latin typeface="Calibri" panose="020F0502020204030204" pitchFamily="34" charset="0"/>
                <a:ea typeface="Calibri" panose="020F0502020204030204" pitchFamily="34" charset="0"/>
                <a:cs typeface="Calibri" panose="020F0502020204030204" pitchFamily="34" charset="0"/>
              </a:rPr>
              <a:t>. </a:t>
            </a:r>
          </a:p>
          <a:p>
            <a:r>
              <a:rPr lang="en-US" dirty="0">
                <a:effectLst/>
                <a:latin typeface="Calibri" panose="020F0502020204030204" pitchFamily="34" charset="0"/>
                <a:ea typeface="Calibri" panose="020F0502020204030204" pitchFamily="34" charset="0"/>
                <a:cs typeface="Calibri" panose="020F0502020204030204" pitchFamily="34" charset="0"/>
              </a:rPr>
              <a:t>An </a:t>
            </a:r>
            <a:r>
              <a:rPr lang="en-US"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n-gram</a:t>
            </a:r>
            <a:r>
              <a:rPr lang="en-US" dirty="0">
                <a:effectLst/>
                <a:latin typeface="Calibri" panose="020F0502020204030204" pitchFamily="34" charset="0"/>
                <a:ea typeface="Calibri" panose="020F0502020204030204" pitchFamily="34" charset="0"/>
                <a:cs typeface="Calibri" panose="020F0502020204030204" pitchFamily="34" charset="0"/>
              </a:rPr>
              <a:t> is a sequence of n </a:t>
            </a:r>
            <a:r>
              <a:rPr lang="tr-TR" dirty="0" err="1">
                <a:effectLst/>
                <a:latin typeface="Calibri" panose="020F0502020204030204" pitchFamily="34" charset="0"/>
                <a:ea typeface="Calibri" panose="020F0502020204030204" pitchFamily="34" charset="0"/>
                <a:cs typeface="Calibri" panose="020F0502020204030204" pitchFamily="34" charset="0"/>
              </a:rPr>
              <a:t>consecutive</a:t>
            </a:r>
            <a:r>
              <a:rPr lang="tr-TR"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words: </a:t>
            </a:r>
            <a:endParaRPr lang="tr-TR" dirty="0">
              <a:effectLst/>
              <a:latin typeface="Calibri" panose="020F0502020204030204" pitchFamily="34" charset="0"/>
              <a:ea typeface="Calibri" panose="020F0502020204030204" pitchFamily="34" charset="0"/>
              <a:cs typeface="Calibri" panose="020F0502020204030204" pitchFamily="34" charset="0"/>
            </a:endParaRPr>
          </a:p>
          <a:p>
            <a:pPr algn="l"/>
            <a:endParaRPr lang="tr-TR" sz="1100" b="0" i="0" u="none" strike="noStrike" baseline="0" dirty="0">
              <a:solidFill>
                <a:srgbClr val="000000"/>
              </a:solidFill>
              <a:latin typeface="Calibri" panose="020F0502020204030204" pitchFamily="34" charset="0"/>
            </a:endParaRPr>
          </a:p>
          <a:p>
            <a:pPr lvl="1"/>
            <a:r>
              <a:rPr lang="en-US" sz="1800" b="0" i="0" u="none" strike="noStrike" baseline="0" dirty="0">
                <a:solidFill>
                  <a:srgbClr val="FF2FED"/>
                </a:solidFill>
                <a:latin typeface="Calibri" panose="020F0502020204030204" pitchFamily="34" charset="0"/>
              </a:rPr>
              <a:t>uni</a:t>
            </a:r>
            <a:r>
              <a:rPr lang="en-US" sz="1800" b="0" i="0" u="none" strike="noStrike" baseline="0" dirty="0">
                <a:latin typeface="Calibri" panose="020F0502020204030204" pitchFamily="34" charset="0"/>
              </a:rPr>
              <a:t>grams</a:t>
            </a:r>
            <a:r>
              <a:rPr lang="en-US" sz="1800" b="0" i="0" u="none" strike="noStrike" baseline="0" dirty="0">
                <a:solidFill>
                  <a:srgbClr val="FF2FED"/>
                </a:solidFill>
                <a:latin typeface="Calibri" panose="020F0502020204030204" pitchFamily="34" charset="0"/>
              </a:rPr>
              <a:t>: </a:t>
            </a:r>
            <a:r>
              <a:rPr lang="en-US" sz="1800" b="0" i="0" u="none" strike="noStrike" baseline="0" dirty="0">
                <a:latin typeface="Calibri" panose="020F0502020204030204" pitchFamily="34" charset="0"/>
              </a:rPr>
              <a:t>“the”, “students”, “opened”, ”their”</a:t>
            </a:r>
          </a:p>
          <a:p>
            <a:pPr lvl="1"/>
            <a:r>
              <a:rPr lang="en-US" sz="1800" b="0" i="0" u="none" strike="noStrike" baseline="0" dirty="0">
                <a:solidFill>
                  <a:srgbClr val="FF2FED"/>
                </a:solidFill>
                <a:latin typeface="Calibri" panose="020F0502020204030204" pitchFamily="34" charset="0"/>
              </a:rPr>
              <a:t>bi</a:t>
            </a:r>
            <a:r>
              <a:rPr lang="en-US" sz="1800" b="0" i="0" u="none" strike="noStrike" baseline="0" dirty="0">
                <a:latin typeface="Calibri" panose="020F0502020204030204" pitchFamily="34" charset="0"/>
              </a:rPr>
              <a:t>grams</a:t>
            </a:r>
            <a:r>
              <a:rPr lang="en-US" sz="1800" b="0" i="0" u="none" strike="noStrike" baseline="0" dirty="0">
                <a:solidFill>
                  <a:srgbClr val="FF2FED"/>
                </a:solidFill>
                <a:latin typeface="Calibri" panose="020F0502020204030204" pitchFamily="34" charset="0"/>
              </a:rPr>
              <a:t>: </a:t>
            </a:r>
            <a:r>
              <a:rPr lang="en-US" sz="1800" b="0" i="0" u="none" strike="noStrike" baseline="0" dirty="0">
                <a:latin typeface="Calibri" panose="020F0502020204030204" pitchFamily="34" charset="0"/>
              </a:rPr>
              <a:t>“the students”, “students opened”, “opened their”</a:t>
            </a:r>
          </a:p>
          <a:p>
            <a:pPr lvl="1"/>
            <a:r>
              <a:rPr lang="en-US" sz="1800" b="0" i="0" u="none" strike="noStrike" baseline="0" dirty="0">
                <a:solidFill>
                  <a:srgbClr val="FF2FED"/>
                </a:solidFill>
                <a:latin typeface="Calibri" panose="020F0502020204030204" pitchFamily="34" charset="0"/>
              </a:rPr>
              <a:t>tri</a:t>
            </a:r>
            <a:r>
              <a:rPr lang="en-US" sz="1800" b="0" i="0" u="none" strike="noStrike" baseline="0" dirty="0">
                <a:solidFill>
                  <a:srgbClr val="000000"/>
                </a:solidFill>
                <a:latin typeface="Calibri" panose="020F0502020204030204" pitchFamily="34" charset="0"/>
              </a:rPr>
              <a:t>grams: “the students opened”, “students opened their”</a:t>
            </a:r>
          </a:p>
          <a:p>
            <a:pPr lvl="1"/>
            <a:r>
              <a:rPr lang="en-US" sz="1800" b="0" i="0" u="none" strike="noStrike" baseline="0" dirty="0">
                <a:solidFill>
                  <a:srgbClr val="FF2FED"/>
                </a:solidFill>
                <a:latin typeface="Calibri" panose="020F0502020204030204" pitchFamily="34" charset="0"/>
              </a:rPr>
              <a:t>four</a:t>
            </a:r>
            <a:r>
              <a:rPr lang="en-US" sz="1800" b="0" i="0" u="none" strike="noStrike" baseline="0" dirty="0">
                <a:solidFill>
                  <a:srgbClr val="5D4A3B"/>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grams: “the students opened their”</a:t>
            </a:r>
          </a:p>
          <a:p>
            <a:pPr algn="l"/>
            <a:endParaRPr lang="tr-TR" sz="105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How to estimate  probabilities</a:t>
            </a:r>
            <a:r>
              <a:rPr lang="tr-TR" sz="1800" b="1" i="0" u="none" strike="noStrike" baseline="0" dirty="0">
                <a:solidFill>
                  <a:srgbClr val="000000"/>
                </a:solidFill>
                <a:latin typeface="Calibri" panose="020F0502020204030204" pitchFamily="34" charset="0"/>
              </a:rPr>
              <a:t>?</a:t>
            </a:r>
          </a:p>
          <a:p>
            <a:pPr lvl="1"/>
            <a:r>
              <a:rPr lang="en-US" sz="1400" b="1" i="0" u="none" strike="noStrike" baseline="0" dirty="0">
                <a:solidFill>
                  <a:srgbClr val="000000"/>
                </a:solidFill>
                <a:latin typeface="Calibri" panose="020F0502020204030204" pitchFamily="34" charset="0"/>
              </a:rPr>
              <a:t>Idea: </a:t>
            </a:r>
            <a:r>
              <a:rPr lang="en-US" sz="1400" b="0" i="0" u="none" strike="noStrike" baseline="0" dirty="0">
                <a:solidFill>
                  <a:srgbClr val="000000"/>
                </a:solidFill>
                <a:latin typeface="Calibri" panose="020F0502020204030204" pitchFamily="34" charset="0"/>
              </a:rPr>
              <a:t>Collect statistics about how frequent different n-grams are and use these to predict next word. </a:t>
            </a:r>
          </a:p>
          <a:p>
            <a:endParaRPr lang="tr-TR" sz="1800" b="0" i="0" u="none" strike="noStrike" baseline="0" dirty="0">
              <a:solidFill>
                <a:srgbClr val="000000"/>
              </a:solidFill>
              <a:latin typeface="Calibri" panose="020F0502020204030204" pitchFamily="34" charset="0"/>
            </a:endParaRPr>
          </a:p>
          <a:p>
            <a:pPr marL="0" indent="0">
              <a:buNone/>
            </a:pPr>
            <a:endParaRPr lang="tr-TR" sz="1800" b="0" i="0" u="none" strike="noStrike" baseline="0" dirty="0">
              <a:solidFill>
                <a:srgbClr val="000000"/>
              </a:solidFill>
              <a:latin typeface="Calibri" panose="020F0502020204030204" pitchFamily="34" charset="0"/>
            </a:endParaRPr>
          </a:p>
          <a:p>
            <a:pPr marL="0" indent="0">
              <a:buNone/>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7B201C7-8D14-D72F-044A-F5E43B5E4438}"/>
              </a:ext>
            </a:extLst>
          </p:cNvPr>
          <p:cNvPicPr>
            <a:picLocks noChangeAspect="1"/>
          </p:cNvPicPr>
          <p:nvPr/>
        </p:nvPicPr>
        <p:blipFill>
          <a:blip r:embed="rId2"/>
          <a:stretch>
            <a:fillRect/>
          </a:stretch>
        </p:blipFill>
        <p:spPr>
          <a:xfrm>
            <a:off x="1200791" y="5883112"/>
            <a:ext cx="4446383" cy="570613"/>
          </a:xfrm>
          <a:prstGeom prst="rect">
            <a:avLst/>
          </a:prstGeom>
        </p:spPr>
      </p:pic>
    </p:spTree>
    <p:extLst>
      <p:ext uri="{BB962C8B-B14F-4D97-AF65-F5344CB8AC3E}">
        <p14:creationId xmlns:p14="http://schemas.microsoft.com/office/powerpoint/2010/main" val="442606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7084</TotalTime>
  <Words>3530</Words>
  <Application>Microsoft Office PowerPoint</Application>
  <PresentationFormat>On-screen Show (4:3)</PresentationFormat>
  <Paragraphs>388</Paragraphs>
  <Slides>63</Slides>
  <Notes>5</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63</vt:i4>
      </vt:variant>
    </vt:vector>
  </HeadingPairs>
  <TitlesOfParts>
    <vt:vector size="84" baseType="lpstr">
      <vt:lpstr>Aptos</vt:lpstr>
      <vt:lpstr>Aptos Display</vt:lpstr>
      <vt:lpstr>Arial</vt:lpstr>
      <vt:lpstr>Calibri</vt:lpstr>
      <vt:lpstr>Courier New</vt:lpstr>
      <vt:lpstr>Helvetica</vt:lpstr>
      <vt:lpstr>Inter</vt:lpstr>
      <vt:lpstr>Montserrat</vt:lpstr>
      <vt:lpstr>NimbusRomNo9L</vt:lpstr>
      <vt:lpstr>NimbusRomNo9L-Regu</vt:lpstr>
      <vt:lpstr>Palatino Linotype</vt:lpstr>
      <vt:lpstr>Roboto</vt:lpstr>
      <vt:lpstr>Tahoma</vt:lpstr>
      <vt:lpstr>TimesNewRomanPS-BoldMT</vt:lpstr>
      <vt:lpstr>TimesNewRomanPSMT</vt:lpstr>
      <vt:lpstr>Wingdings</vt:lpstr>
      <vt:lpstr>Office Theme</vt:lpstr>
      <vt:lpstr>Default Design</vt:lpstr>
      <vt:lpstr>1_Default Design</vt:lpstr>
      <vt:lpstr>2_Default Design</vt:lpstr>
      <vt:lpstr>Equation</vt:lpstr>
      <vt:lpstr>Artificial Intelligence  for Medicine II </vt:lpstr>
      <vt:lpstr>Language Modeling</vt:lpstr>
      <vt:lpstr>What can you do with next-word prediction?</vt:lpstr>
      <vt:lpstr>Why word prediction?</vt:lpstr>
      <vt:lpstr>Applications</vt:lpstr>
      <vt:lpstr>We use Language Models every day!</vt:lpstr>
      <vt:lpstr>We use Language Models every day!</vt:lpstr>
      <vt:lpstr>Developments in Representation Learning and LMs</vt:lpstr>
      <vt:lpstr>n-gram Language Models</vt:lpstr>
      <vt:lpstr>An example for bi-gram</vt:lpstr>
      <vt:lpstr>n-gram LM with Shakespeare Corpus </vt:lpstr>
      <vt:lpstr>Approximating Shakespeare</vt:lpstr>
      <vt:lpstr>Language Models: History</vt:lpstr>
      <vt:lpstr>Neural Network (NN)- Language Model</vt:lpstr>
      <vt:lpstr>Recurrent Neural Network(RNN) Language Models</vt:lpstr>
      <vt:lpstr>RNNs: Weaknesses</vt:lpstr>
      <vt:lpstr>Which neural networks should be used for LLM?</vt:lpstr>
      <vt:lpstr>Which neural networks should be used for LLM?</vt:lpstr>
      <vt:lpstr>Transformers</vt:lpstr>
      <vt:lpstr>Transformers as Language Models</vt:lpstr>
      <vt:lpstr>Attention</vt:lpstr>
      <vt:lpstr>RNN vs Transformer</vt:lpstr>
      <vt:lpstr>Transformers for Neural Machine Translation (NMT) Sequence-to-sequence with attention</vt:lpstr>
      <vt:lpstr>Sequence-to-sequence with attention</vt:lpstr>
      <vt:lpstr>Sequence-to-sequence with attention</vt:lpstr>
      <vt:lpstr>Attention is parallelizable, and solves bottleneck issues</vt:lpstr>
      <vt:lpstr>Multihead Attention</vt:lpstr>
      <vt:lpstr>Multihead Attention</vt:lpstr>
      <vt:lpstr>After Transformers</vt:lpstr>
      <vt:lpstr>Impact of Transformers</vt:lpstr>
      <vt:lpstr>Larger and larger models</vt:lpstr>
      <vt:lpstr>Larger and larger models</vt:lpstr>
      <vt:lpstr>PowerPoint Presentation</vt:lpstr>
      <vt:lpstr>Trained on more and more data</vt:lpstr>
      <vt:lpstr>Chatbot Arena LLM Leaderboard</vt:lpstr>
      <vt:lpstr>Pretraining and Finetuning</vt:lpstr>
      <vt:lpstr>Pretrain once, finetune many times for different tasks</vt:lpstr>
      <vt:lpstr>Pretraining can be massively diverse</vt:lpstr>
      <vt:lpstr>Hardware and Energy Cost</vt:lpstr>
      <vt:lpstr>Training Costs</vt:lpstr>
      <vt:lpstr>CO2 Emmisions</vt:lpstr>
      <vt:lpstr>DeepSeek-V3</vt:lpstr>
      <vt:lpstr>DeepSeek-V3 Technical Report</vt:lpstr>
      <vt:lpstr>DeepSeek $6M Cost Of Training Is Misleading</vt:lpstr>
      <vt:lpstr>AI Arms Race</vt:lpstr>
      <vt:lpstr>PowerPoint Presentation</vt:lpstr>
      <vt:lpstr>What Are Medical LLMs?</vt:lpstr>
      <vt:lpstr>How Are Medical LLMs Built?</vt:lpstr>
      <vt:lpstr>Datasets for LLMs in Medicine   Research</vt:lpstr>
      <vt:lpstr>Why Medical LLMs Matter</vt:lpstr>
      <vt:lpstr>Applications of Medical LLMs</vt:lpstr>
      <vt:lpstr>Applications of Medical LLMs</vt:lpstr>
      <vt:lpstr>Evaluation Metrics</vt:lpstr>
      <vt:lpstr>Case Studies</vt:lpstr>
      <vt:lpstr>MedQA (USMLE) accuracy</vt:lpstr>
      <vt:lpstr>Analysis of ChatGPT models’ and medical students’ performance on USMLE questions (2024)</vt:lpstr>
      <vt:lpstr>The Open Medical-LLM Leaderboard: Benchmarking Large Language Models in Healthcare</vt:lpstr>
      <vt:lpstr>https://huggingface.co/spaces/openlifescienceai/open_medical_llm_leaderboard </vt:lpstr>
      <vt:lpstr>Benefits of Medical LLMs</vt:lpstr>
      <vt:lpstr>Challenges and Limitations</vt:lpstr>
      <vt:lpstr>Future of Medical LLMs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Noriko</dc:creator>
  <cp:lastModifiedBy>Selim AKYOKUŞ</cp:lastModifiedBy>
  <cp:revision>326</cp:revision>
  <dcterms:created xsi:type="dcterms:W3CDTF">2009-07-22T04:23:27Z</dcterms:created>
  <dcterms:modified xsi:type="dcterms:W3CDTF">2025-05-28T10:33:01Z</dcterms:modified>
</cp:coreProperties>
</file>